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93321" r:id="rId3"/>
    <p:sldMasterId id="2147493333" r:id="rId4"/>
    <p:sldMasterId id="2147493402" r:id="rId5"/>
    <p:sldMasterId id="2147493440" r:id="rId6"/>
    <p:sldMasterId id="2147493454" r:id="rId7"/>
  </p:sldMasterIdLst>
  <p:notesMasterIdLst>
    <p:notesMasterId r:id="rId168"/>
  </p:notesMasterIdLst>
  <p:handoutMasterIdLst>
    <p:handoutMasterId r:id="rId169"/>
  </p:handoutMasterIdLst>
  <p:sldIdLst>
    <p:sldId id="798" r:id="rId8"/>
    <p:sldId id="799" r:id="rId9"/>
    <p:sldId id="800" r:id="rId10"/>
    <p:sldId id="801" r:id="rId11"/>
    <p:sldId id="802" r:id="rId12"/>
    <p:sldId id="803" r:id="rId13"/>
    <p:sldId id="804" r:id="rId14"/>
    <p:sldId id="805" r:id="rId15"/>
    <p:sldId id="806" r:id="rId16"/>
    <p:sldId id="807" r:id="rId17"/>
    <p:sldId id="808" r:id="rId18"/>
    <p:sldId id="809" r:id="rId19"/>
    <p:sldId id="810" r:id="rId20"/>
    <p:sldId id="811" r:id="rId21"/>
    <p:sldId id="812" r:id="rId22"/>
    <p:sldId id="813" r:id="rId23"/>
    <p:sldId id="814" r:id="rId24"/>
    <p:sldId id="815" r:id="rId25"/>
    <p:sldId id="816" r:id="rId26"/>
    <p:sldId id="817" r:id="rId27"/>
    <p:sldId id="818" r:id="rId28"/>
    <p:sldId id="819" r:id="rId29"/>
    <p:sldId id="820" r:id="rId30"/>
    <p:sldId id="821" r:id="rId31"/>
    <p:sldId id="822" r:id="rId32"/>
    <p:sldId id="823" r:id="rId33"/>
    <p:sldId id="824" r:id="rId34"/>
    <p:sldId id="825" r:id="rId35"/>
    <p:sldId id="826" r:id="rId36"/>
    <p:sldId id="827" r:id="rId37"/>
    <p:sldId id="828" r:id="rId38"/>
    <p:sldId id="829" r:id="rId39"/>
    <p:sldId id="830" r:id="rId40"/>
    <p:sldId id="831" r:id="rId41"/>
    <p:sldId id="832" r:id="rId42"/>
    <p:sldId id="833" r:id="rId43"/>
    <p:sldId id="834" r:id="rId44"/>
    <p:sldId id="835" r:id="rId45"/>
    <p:sldId id="836" r:id="rId46"/>
    <p:sldId id="837" r:id="rId47"/>
    <p:sldId id="838" r:id="rId48"/>
    <p:sldId id="1000" r:id="rId49"/>
    <p:sldId id="1001" r:id="rId50"/>
    <p:sldId id="1002" r:id="rId51"/>
    <p:sldId id="1003" r:id="rId52"/>
    <p:sldId id="1004" r:id="rId53"/>
    <p:sldId id="1005" r:id="rId54"/>
    <p:sldId id="1006" r:id="rId55"/>
    <p:sldId id="1007" r:id="rId56"/>
    <p:sldId id="1008" r:id="rId57"/>
    <p:sldId id="1009" r:id="rId58"/>
    <p:sldId id="1010" r:id="rId59"/>
    <p:sldId id="1011" r:id="rId60"/>
    <p:sldId id="1012" r:id="rId61"/>
    <p:sldId id="1013" r:id="rId62"/>
    <p:sldId id="1014" r:id="rId63"/>
    <p:sldId id="1015" r:id="rId64"/>
    <p:sldId id="1016" r:id="rId65"/>
    <p:sldId id="867" r:id="rId66"/>
    <p:sldId id="868" r:id="rId67"/>
    <p:sldId id="869" r:id="rId68"/>
    <p:sldId id="870" r:id="rId69"/>
    <p:sldId id="871" r:id="rId70"/>
    <p:sldId id="872" r:id="rId71"/>
    <p:sldId id="873" r:id="rId72"/>
    <p:sldId id="874" r:id="rId73"/>
    <p:sldId id="875" r:id="rId74"/>
    <p:sldId id="876" r:id="rId75"/>
    <p:sldId id="877" r:id="rId76"/>
    <p:sldId id="878" r:id="rId77"/>
    <p:sldId id="879" r:id="rId78"/>
    <p:sldId id="880" r:id="rId79"/>
    <p:sldId id="881" r:id="rId80"/>
    <p:sldId id="882" r:id="rId81"/>
    <p:sldId id="883" r:id="rId82"/>
    <p:sldId id="884" r:id="rId83"/>
    <p:sldId id="885" r:id="rId84"/>
    <p:sldId id="886" r:id="rId85"/>
    <p:sldId id="887" r:id="rId86"/>
    <p:sldId id="888" r:id="rId87"/>
    <p:sldId id="889" r:id="rId88"/>
    <p:sldId id="890" r:id="rId89"/>
    <p:sldId id="891" r:id="rId90"/>
    <p:sldId id="892" r:id="rId91"/>
    <p:sldId id="893" r:id="rId92"/>
    <p:sldId id="894" r:id="rId93"/>
    <p:sldId id="895" r:id="rId94"/>
    <p:sldId id="896" r:id="rId95"/>
    <p:sldId id="897" r:id="rId96"/>
    <p:sldId id="898" r:id="rId97"/>
    <p:sldId id="899" r:id="rId98"/>
    <p:sldId id="900" r:id="rId99"/>
    <p:sldId id="901" r:id="rId100"/>
    <p:sldId id="902" r:id="rId101"/>
    <p:sldId id="903" r:id="rId102"/>
    <p:sldId id="904" r:id="rId103"/>
    <p:sldId id="905" r:id="rId104"/>
    <p:sldId id="906" r:id="rId105"/>
    <p:sldId id="907" r:id="rId106"/>
    <p:sldId id="908" r:id="rId107"/>
    <p:sldId id="909" r:id="rId108"/>
    <p:sldId id="910" r:id="rId109"/>
    <p:sldId id="911" r:id="rId110"/>
    <p:sldId id="912" r:id="rId111"/>
    <p:sldId id="913" r:id="rId112"/>
    <p:sldId id="914" r:id="rId113"/>
    <p:sldId id="915" r:id="rId114"/>
    <p:sldId id="916" r:id="rId115"/>
    <p:sldId id="917" r:id="rId116"/>
    <p:sldId id="918" r:id="rId117"/>
    <p:sldId id="919" r:id="rId118"/>
    <p:sldId id="920" r:id="rId119"/>
    <p:sldId id="921" r:id="rId120"/>
    <p:sldId id="922" r:id="rId121"/>
    <p:sldId id="923" r:id="rId122"/>
    <p:sldId id="924" r:id="rId123"/>
    <p:sldId id="925" r:id="rId124"/>
    <p:sldId id="926" r:id="rId125"/>
    <p:sldId id="927" r:id="rId126"/>
    <p:sldId id="928" r:id="rId127"/>
    <p:sldId id="929" r:id="rId128"/>
    <p:sldId id="1017" r:id="rId129"/>
    <p:sldId id="1018" r:id="rId130"/>
    <p:sldId id="1019" r:id="rId131"/>
    <p:sldId id="1020" r:id="rId132"/>
    <p:sldId id="1021" r:id="rId133"/>
    <p:sldId id="1022" r:id="rId134"/>
    <p:sldId id="1023" r:id="rId135"/>
    <p:sldId id="1024" r:id="rId136"/>
    <p:sldId id="1025" r:id="rId137"/>
    <p:sldId id="1026" r:id="rId138"/>
    <p:sldId id="1027" r:id="rId139"/>
    <p:sldId id="1028" r:id="rId140"/>
    <p:sldId id="1029" r:id="rId141"/>
    <p:sldId id="1030" r:id="rId142"/>
    <p:sldId id="1031" r:id="rId143"/>
    <p:sldId id="1032" r:id="rId144"/>
    <p:sldId id="1033" r:id="rId145"/>
    <p:sldId id="1034" r:id="rId146"/>
    <p:sldId id="1035" r:id="rId147"/>
    <p:sldId id="1036" r:id="rId148"/>
    <p:sldId id="1037" r:id="rId149"/>
    <p:sldId id="953" r:id="rId150"/>
    <p:sldId id="954" r:id="rId151"/>
    <p:sldId id="955" r:id="rId152"/>
    <p:sldId id="956" r:id="rId153"/>
    <p:sldId id="957" r:id="rId154"/>
    <p:sldId id="958" r:id="rId155"/>
    <p:sldId id="959" r:id="rId156"/>
    <p:sldId id="960" r:id="rId157"/>
    <p:sldId id="961" r:id="rId158"/>
    <p:sldId id="962" r:id="rId159"/>
    <p:sldId id="963" r:id="rId160"/>
    <p:sldId id="964" r:id="rId161"/>
    <p:sldId id="965" r:id="rId162"/>
    <p:sldId id="966" r:id="rId163"/>
    <p:sldId id="967" r:id="rId164"/>
    <p:sldId id="968" r:id="rId165"/>
    <p:sldId id="969" r:id="rId166"/>
    <p:sldId id="970" r:id="rId167"/>
  </p:sldIdLst>
  <p:sldSz cx="9144000" cy="6858000" type="screen4x3"/>
  <p:notesSz cx="10234613" cy="7099300"/>
  <p:defaultTextStyle>
    <a:defPPr>
      <a:defRPr lang="zh-TW"/>
    </a:defPPr>
    <a:lvl1pPr algn="l" rtl="0" fontAlgn="base">
      <a:spcBef>
        <a:spcPct val="0"/>
      </a:spcBef>
      <a:spcAft>
        <a:spcPct val="0"/>
      </a:spcAft>
      <a:defRPr kumimoji="1" kern="1200">
        <a:solidFill>
          <a:schemeClr val="tx1"/>
        </a:solidFill>
        <a:latin typeface="Arial" pitchFamily="34"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99FFCC"/>
    <a:srgbClr val="00CC99"/>
    <a:srgbClr val="D9F3D9"/>
    <a:srgbClr val="ABE3AB"/>
    <a:srgbClr val="0033CC"/>
    <a:srgbClr val="CCECFF"/>
    <a:srgbClr val="C1E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93600" autoAdjust="0"/>
  </p:normalViewPr>
  <p:slideViewPr>
    <p:cSldViewPr>
      <p:cViewPr varScale="1">
        <p:scale>
          <a:sx n="59" d="100"/>
          <a:sy n="59" d="100"/>
        </p:scale>
        <p:origin x="-82"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0"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viewProps" Target="view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slide" Target="slides/slide157.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72"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D3DD2-C353-4B67-9FFB-745DFBD34762}" type="doc">
      <dgm:prSet loTypeId="urn:microsoft.com/office/officeart/2005/8/layout/vList2" loCatId="list" qsTypeId="urn:microsoft.com/office/officeart/2005/8/quickstyle/simple3" qsCatId="simple" csTypeId="urn:microsoft.com/office/officeart/2005/8/colors/colorful1#1" csCatId="colorful" phldr="1"/>
      <dgm:spPr/>
      <dgm:t>
        <a:bodyPr/>
        <a:lstStyle/>
        <a:p>
          <a:endParaRPr lang="zh-TW" altLang="en-US"/>
        </a:p>
      </dgm:t>
    </dgm:pt>
    <dgm:pt modelId="{7F030B62-E7C0-4A47-B54C-E40CCA57145B}">
      <dgm:prSet phldrT="[文字]" custT="1"/>
      <dgm:spPr/>
      <dgm:t>
        <a:bodyPr/>
        <a:lstStyle/>
        <a:p>
          <a:pPr algn="l"/>
          <a:r>
            <a:rPr lang="zh-TW" altLang="en-US" sz="2000" b="1" dirty="0" smtClean="0">
              <a:latin typeface="微軟正黑體" panose="020B0604030504040204" pitchFamily="34" charset="-120"/>
              <a:ea typeface="微軟正黑體" panose="020B0604030504040204" pitchFamily="34" charset="-120"/>
            </a:rPr>
            <a:t>高雄市政府</a:t>
          </a:r>
          <a:r>
            <a:rPr lang="en-US" altLang="zh-TW" sz="2000" b="1" dirty="0" smtClean="0">
              <a:latin typeface="微軟正黑體" panose="020B0604030504040204" pitchFamily="34" charset="-120"/>
              <a:ea typeface="微軟正黑體" panose="020B0604030504040204" pitchFamily="34" charset="-120"/>
            </a:rPr>
            <a:t>8</a:t>
          </a:r>
          <a:r>
            <a:rPr lang="zh-TW" altLang="en-US" sz="2000" b="1" dirty="0" smtClean="0">
              <a:latin typeface="微軟正黑體" panose="020B0604030504040204" pitchFamily="34" charset="-120"/>
              <a:ea typeface="微軟正黑體" panose="020B0604030504040204" pitchFamily="34" charset="-120"/>
            </a:rPr>
            <a:t>月</a:t>
          </a:r>
          <a:r>
            <a:rPr lang="en-US" altLang="zh-TW" sz="2000" b="1" dirty="0" smtClean="0">
              <a:latin typeface="微軟正黑體" panose="020B0604030504040204" pitchFamily="34" charset="-120"/>
              <a:ea typeface="微軟正黑體" panose="020B0604030504040204" pitchFamily="34" charset="-120"/>
            </a:rPr>
            <a:t>1</a:t>
          </a:r>
          <a:r>
            <a:rPr lang="zh-TW" altLang="en-US" sz="2000" b="1" dirty="0" smtClean="0">
              <a:latin typeface="微軟正黑體" panose="020B0604030504040204" pitchFamily="34" charset="-120"/>
              <a:ea typeface="微軟正黑體" panose="020B0604030504040204" pitchFamily="34" charset="-120"/>
            </a:rPr>
            <a:t>日</a:t>
          </a:r>
          <a:r>
            <a:rPr lang="en-US" altLang="zh-TW" sz="2000" b="1" dirty="0" smtClean="0">
              <a:latin typeface="微軟正黑體" panose="020B0604030504040204" pitchFamily="34" charset="-120"/>
              <a:ea typeface="微軟正黑體" panose="020B0604030504040204" pitchFamily="34" charset="-120"/>
            </a:rPr>
            <a:t>0:40</a:t>
          </a:r>
          <a:r>
            <a:rPr lang="zh-TW" altLang="en-US" sz="2000" b="1" dirty="0" smtClean="0">
              <a:latin typeface="微軟正黑體" panose="020B0604030504040204" pitchFamily="34" charset="-120"/>
              <a:ea typeface="微軟正黑體" panose="020B0604030504040204" pitchFamily="34" charset="-120"/>
            </a:rPr>
            <a:t>成立災害應變中心</a:t>
          </a:r>
          <a:endParaRPr lang="zh-TW" altLang="en-US" sz="2000" b="1" dirty="0">
            <a:latin typeface="微軟正黑體" panose="020B0604030504040204" pitchFamily="34" charset="-120"/>
            <a:ea typeface="微軟正黑體" panose="020B0604030504040204" pitchFamily="34" charset="-120"/>
          </a:endParaRPr>
        </a:p>
      </dgm:t>
    </dgm:pt>
    <dgm:pt modelId="{378382C2-E15B-4054-8E22-5DD14D931071}" type="parTrans" cxnId="{DD376E24-B5CB-4429-8A16-AA865AB3D8C3}">
      <dgm:prSet/>
      <dgm:spPr/>
      <dgm:t>
        <a:bodyPr/>
        <a:lstStyle/>
        <a:p>
          <a:endParaRPr lang="zh-TW" altLang="en-US"/>
        </a:p>
      </dgm:t>
    </dgm:pt>
    <dgm:pt modelId="{8CDEF743-F418-46BA-93D3-BF304A195A9E}" type="sibTrans" cxnId="{DD376E24-B5CB-4429-8A16-AA865AB3D8C3}">
      <dgm:prSet/>
      <dgm:spPr/>
      <dgm:t>
        <a:bodyPr/>
        <a:lstStyle/>
        <a:p>
          <a:endParaRPr lang="zh-TW" altLang="en-US"/>
        </a:p>
      </dgm:t>
    </dgm:pt>
    <dgm:pt modelId="{B5469AF9-0239-4B0F-9573-9658907D7514}">
      <dgm:prSet phldrT="[文字]" custT="1"/>
      <dgm:spPr/>
      <dgm:t>
        <a:bodyPr/>
        <a:lstStyle/>
        <a:p>
          <a:r>
            <a:rPr lang="zh-TW" altLang="en-US" sz="1800" dirty="0" smtClean="0">
              <a:latin typeface="微軟正黑體" panose="020B0604030504040204" pitchFamily="34" charset="-120"/>
              <a:ea typeface="微軟正黑體" panose="020B0604030504040204" pitchFamily="34" charset="-120"/>
            </a:rPr>
            <a:t>一級開設，</a:t>
          </a:r>
          <a:r>
            <a:rPr lang="zh-TW" altLang="en-US" sz="1800" b="1" dirty="0" smtClean="0">
              <a:solidFill>
                <a:schemeClr val="accent5">
                  <a:lumMod val="75000"/>
                </a:schemeClr>
              </a:solidFill>
              <a:latin typeface="微軟正黑體" panose="020B0604030504040204" pitchFamily="34" charset="-120"/>
              <a:ea typeface="微軟正黑體" panose="020B0604030504040204" pitchFamily="34" charset="-120"/>
            </a:rPr>
            <a:t>陳菊市長擔任指揮官</a:t>
          </a:r>
          <a:endParaRPr lang="zh-TW" altLang="en-US" sz="1800" b="1" dirty="0">
            <a:solidFill>
              <a:schemeClr val="accent5">
                <a:lumMod val="75000"/>
              </a:schemeClr>
            </a:solidFill>
            <a:latin typeface="微軟正黑體" panose="020B0604030504040204" pitchFamily="34" charset="-120"/>
            <a:ea typeface="微軟正黑體" panose="020B0604030504040204" pitchFamily="34" charset="-120"/>
          </a:endParaRPr>
        </a:p>
      </dgm:t>
    </dgm:pt>
    <dgm:pt modelId="{BDD41533-4F45-48B7-BAAA-138ECCB9F706}" type="parTrans" cxnId="{EB93D9E2-CA14-4F1B-BB96-B28C7E250E11}">
      <dgm:prSet/>
      <dgm:spPr/>
      <dgm:t>
        <a:bodyPr/>
        <a:lstStyle/>
        <a:p>
          <a:endParaRPr lang="zh-TW" altLang="en-US"/>
        </a:p>
      </dgm:t>
    </dgm:pt>
    <dgm:pt modelId="{DD499F62-9A84-4004-B596-9A4E9EED9BE9}" type="sibTrans" cxnId="{EB93D9E2-CA14-4F1B-BB96-B28C7E250E11}">
      <dgm:prSet/>
      <dgm:spPr/>
      <dgm:t>
        <a:bodyPr/>
        <a:lstStyle/>
        <a:p>
          <a:endParaRPr lang="zh-TW" altLang="en-US"/>
        </a:p>
      </dgm:t>
    </dgm:pt>
    <dgm:pt modelId="{478EDE09-F893-4906-A5B5-C205F046E330}">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中央災害應變中心</a:t>
          </a:r>
          <a:r>
            <a:rPr lang="en-US" altLang="zh-TW" sz="2000" b="1" dirty="0" smtClean="0">
              <a:latin typeface="微軟正黑體" panose="020B0604030504040204" pitchFamily="34" charset="-120"/>
              <a:ea typeface="微軟正黑體" panose="020B0604030504040204" pitchFamily="34" charset="-120"/>
            </a:rPr>
            <a:t>8</a:t>
          </a:r>
          <a:r>
            <a:rPr lang="zh-TW" altLang="en-US" sz="2000" b="1" dirty="0" smtClean="0">
              <a:latin typeface="微軟正黑體" panose="020B0604030504040204" pitchFamily="34" charset="-120"/>
              <a:ea typeface="微軟正黑體" panose="020B0604030504040204" pitchFamily="34" charset="-120"/>
            </a:rPr>
            <a:t>月</a:t>
          </a:r>
          <a:r>
            <a:rPr lang="en-US" altLang="zh-TW" sz="2000" b="1" dirty="0" smtClean="0">
              <a:latin typeface="微軟正黑體" panose="020B0604030504040204" pitchFamily="34" charset="-120"/>
              <a:ea typeface="微軟正黑體" panose="020B0604030504040204" pitchFamily="34" charset="-120"/>
            </a:rPr>
            <a:t>1</a:t>
          </a:r>
          <a:r>
            <a:rPr lang="zh-TW" altLang="en-US" sz="2000" b="1" dirty="0" smtClean="0">
              <a:latin typeface="微軟正黑體" panose="020B0604030504040204" pitchFamily="34" charset="-120"/>
              <a:ea typeface="微軟正黑體" panose="020B0604030504040204" pitchFamily="34" charset="-120"/>
            </a:rPr>
            <a:t>日</a:t>
          </a:r>
          <a:r>
            <a:rPr lang="en-US" altLang="zh-TW" sz="2000" b="1" dirty="0" smtClean="0">
              <a:latin typeface="微軟正黑體" panose="020B0604030504040204" pitchFamily="34" charset="-120"/>
              <a:ea typeface="微軟正黑體" panose="020B0604030504040204" pitchFamily="34" charset="-120"/>
            </a:rPr>
            <a:t>1:00</a:t>
          </a:r>
          <a:r>
            <a:rPr lang="zh-TW" altLang="en-US" sz="2000" b="1" dirty="0" smtClean="0">
              <a:latin typeface="微軟正黑體" panose="020B0604030504040204" pitchFamily="34" charset="-120"/>
              <a:ea typeface="微軟正黑體" panose="020B0604030504040204" pitchFamily="34" charset="-120"/>
            </a:rPr>
            <a:t>開設</a:t>
          </a:r>
          <a:endParaRPr lang="zh-TW" altLang="en-US" sz="2000" b="1" dirty="0">
            <a:latin typeface="微軟正黑體" panose="020B0604030504040204" pitchFamily="34" charset="-120"/>
            <a:ea typeface="微軟正黑體" panose="020B0604030504040204" pitchFamily="34" charset="-120"/>
          </a:endParaRPr>
        </a:p>
      </dgm:t>
    </dgm:pt>
    <dgm:pt modelId="{700B405D-DBEF-406D-9415-D47FF1AAD5FD}" type="parTrans" cxnId="{0CD44C7F-7498-471B-900C-62ACB38A1C09}">
      <dgm:prSet/>
      <dgm:spPr/>
      <dgm:t>
        <a:bodyPr/>
        <a:lstStyle/>
        <a:p>
          <a:endParaRPr lang="zh-TW" altLang="en-US"/>
        </a:p>
      </dgm:t>
    </dgm:pt>
    <dgm:pt modelId="{A79FF8E9-697C-41C1-AFCB-76CBEDC3B363}" type="sibTrans" cxnId="{0CD44C7F-7498-471B-900C-62ACB38A1C09}">
      <dgm:prSet/>
      <dgm:spPr/>
      <dgm:t>
        <a:bodyPr/>
        <a:lstStyle/>
        <a:p>
          <a:endParaRPr lang="zh-TW" altLang="en-US"/>
        </a:p>
      </dgm:t>
    </dgm:pt>
    <dgm:pt modelId="{EF0F77DE-5F25-4440-95C6-7A1C7858402B}">
      <dgm:prSet phldrT="[文字]" custT="1"/>
      <dgm:spPr/>
      <dgm:t>
        <a:bodyPr/>
        <a:lstStyle/>
        <a:p>
          <a:r>
            <a:rPr lang="zh-TW" altLang="en-US" sz="1800" dirty="0" smtClean="0">
              <a:latin typeface="微軟正黑體" panose="020B0604030504040204" pitchFamily="34" charset="-120"/>
              <a:ea typeface="微軟正黑體" panose="020B0604030504040204" pitchFamily="34" charset="-120"/>
            </a:rPr>
            <a:t>內政部陳部長威仁即刻進駐</a:t>
          </a:r>
          <a:endParaRPr lang="zh-TW" altLang="en-US" sz="1800" dirty="0">
            <a:latin typeface="微軟正黑體" panose="020B0604030504040204" pitchFamily="34" charset="-120"/>
            <a:ea typeface="微軟正黑體" panose="020B0604030504040204" pitchFamily="34" charset="-120"/>
          </a:endParaRPr>
        </a:p>
      </dgm:t>
    </dgm:pt>
    <dgm:pt modelId="{36CC488E-D7A1-4D0F-A80D-33511E8F22DC}" type="parTrans" cxnId="{BBF7E194-978B-4859-8465-297F1D2F5CC6}">
      <dgm:prSet/>
      <dgm:spPr/>
      <dgm:t>
        <a:bodyPr/>
        <a:lstStyle/>
        <a:p>
          <a:endParaRPr lang="zh-TW" altLang="en-US"/>
        </a:p>
      </dgm:t>
    </dgm:pt>
    <dgm:pt modelId="{0ED8F317-1049-4A51-B7CA-356700035187}" type="sibTrans" cxnId="{BBF7E194-978B-4859-8465-297F1D2F5CC6}">
      <dgm:prSet/>
      <dgm:spPr/>
      <dgm:t>
        <a:bodyPr/>
        <a:lstStyle/>
        <a:p>
          <a:endParaRPr lang="zh-TW" altLang="en-US"/>
        </a:p>
      </dgm:t>
    </dgm:pt>
    <dgm:pt modelId="{A33FD373-7909-4D08-93EB-11D5287D5E5D}">
      <dgm:prSet phldrT="[文字]" custT="1"/>
      <dgm:spPr/>
      <dgm:t>
        <a:bodyPr/>
        <a:lstStyle/>
        <a:p>
          <a:r>
            <a:rPr lang="zh-TW" altLang="en-US" sz="1800" dirty="0" smtClean="0">
              <a:latin typeface="微軟正黑體" panose="020B0604030504040204" pitchFamily="34" charset="-120"/>
              <a:ea typeface="微軟正黑體" panose="020B0604030504040204" pitchFamily="34" charset="-120"/>
            </a:rPr>
            <a:t>緊急醫療中心：</a:t>
          </a:r>
          <a:r>
            <a:rPr lang="zh-TW" altLang="en-US" sz="1800" b="1" dirty="0" smtClean="0">
              <a:solidFill>
                <a:srgbClr val="FF0000"/>
              </a:solidFill>
              <a:latin typeface="微軟正黑體" panose="020B0604030504040204" pitchFamily="34" charset="-120"/>
              <a:ea typeface="微軟正黑體" panose="020B0604030504040204" pitchFamily="34" charset="-120"/>
            </a:rPr>
            <a:t>二聖醫院</a:t>
          </a:r>
          <a:endParaRPr lang="zh-TW" altLang="en-US" sz="1800" b="1" dirty="0">
            <a:solidFill>
              <a:srgbClr val="FF0000"/>
            </a:solidFill>
            <a:latin typeface="微軟正黑體" panose="020B0604030504040204" pitchFamily="34" charset="-120"/>
            <a:ea typeface="微軟正黑體" panose="020B0604030504040204" pitchFamily="34" charset="-120"/>
          </a:endParaRPr>
        </a:p>
      </dgm:t>
    </dgm:pt>
    <dgm:pt modelId="{ED5A174E-C5C7-4CA5-8473-163B483E7639}" type="parTrans" cxnId="{81593032-C3AD-4CD5-AED1-4F51C10D054C}">
      <dgm:prSet/>
      <dgm:spPr/>
      <dgm:t>
        <a:bodyPr/>
        <a:lstStyle/>
        <a:p>
          <a:endParaRPr lang="zh-TW" altLang="en-US"/>
        </a:p>
      </dgm:t>
    </dgm:pt>
    <dgm:pt modelId="{1CBD91EC-89E1-49C9-A9E2-28A594996C01}" type="sibTrans" cxnId="{81593032-C3AD-4CD5-AED1-4F51C10D054C}">
      <dgm:prSet/>
      <dgm:spPr/>
      <dgm:t>
        <a:bodyPr/>
        <a:lstStyle/>
        <a:p>
          <a:endParaRPr lang="zh-TW" altLang="en-US"/>
        </a:p>
      </dgm:t>
    </dgm:pt>
    <dgm:pt modelId="{937B0995-B1F3-4AD9-A132-49FE4FF16292}">
      <dgm:prSet phldrT="[文字]" custT="1"/>
      <dgm:spPr/>
      <dgm:t>
        <a:bodyPr/>
        <a:lstStyle/>
        <a:p>
          <a:r>
            <a:rPr lang="zh-TW" altLang="en-US" sz="1800" dirty="0" smtClean="0">
              <a:latin typeface="微軟正黑體" panose="020B0604030504040204" pitchFamily="34" charset="-120"/>
              <a:ea typeface="微軟正黑體" panose="020B0604030504040204" pitchFamily="34" charset="-120"/>
            </a:rPr>
            <a:t>經濟部張部長家祝於</a:t>
          </a:r>
          <a:r>
            <a:rPr lang="en-US" altLang="zh-TW" sz="1800" dirty="0" smtClean="0">
              <a:latin typeface="微軟正黑體" panose="020B0604030504040204" pitchFamily="34" charset="-120"/>
              <a:ea typeface="微軟正黑體" panose="020B0604030504040204" pitchFamily="34" charset="-120"/>
            </a:rPr>
            <a:t>1:45</a:t>
          </a:r>
          <a:r>
            <a:rPr lang="zh-TW" altLang="en-US" sz="1800" dirty="0" smtClean="0">
              <a:latin typeface="微軟正黑體" panose="020B0604030504040204" pitchFamily="34" charset="-120"/>
              <a:ea typeface="微軟正黑體" panose="020B0604030504040204" pitchFamily="34" charset="-120"/>
            </a:rPr>
            <a:t>進駐</a:t>
          </a:r>
          <a:endParaRPr lang="zh-TW" altLang="en-US" sz="1800" dirty="0">
            <a:latin typeface="微軟正黑體" panose="020B0604030504040204" pitchFamily="34" charset="-120"/>
            <a:ea typeface="微軟正黑體" panose="020B0604030504040204" pitchFamily="34" charset="-120"/>
          </a:endParaRPr>
        </a:p>
      </dgm:t>
    </dgm:pt>
    <dgm:pt modelId="{D370F03C-CC61-4060-9B47-F2681DD3B84B}" type="parTrans" cxnId="{F1CA5FCB-A940-40E9-B543-D4923ACBDE51}">
      <dgm:prSet/>
      <dgm:spPr/>
      <dgm:t>
        <a:bodyPr/>
        <a:lstStyle/>
        <a:p>
          <a:endParaRPr lang="zh-TW" altLang="en-US"/>
        </a:p>
      </dgm:t>
    </dgm:pt>
    <dgm:pt modelId="{A227BBAC-5017-4F8D-A1A7-5D9F86FE0506}" type="sibTrans" cxnId="{F1CA5FCB-A940-40E9-B543-D4923ACBDE51}">
      <dgm:prSet/>
      <dgm:spPr/>
      <dgm:t>
        <a:bodyPr/>
        <a:lstStyle/>
        <a:p>
          <a:endParaRPr lang="zh-TW" altLang="en-US"/>
        </a:p>
      </dgm:t>
    </dgm:pt>
    <dgm:pt modelId="{0C057F95-7044-4C86-9592-89DD157F139D}">
      <dgm:prSet phldrT="[文字]" custT="1"/>
      <dgm:spPr/>
      <dgm:t>
        <a:bodyPr/>
        <a:lstStyle/>
        <a:p>
          <a:r>
            <a:rPr lang="zh-TW" altLang="en-US" sz="1800" dirty="0" smtClean="0">
              <a:latin typeface="微軟正黑體" panose="020B0604030504040204" pitchFamily="34" charset="-120"/>
              <a:ea typeface="微軟正黑體" panose="020B0604030504040204" pitchFamily="34" charset="-120"/>
            </a:rPr>
            <a:t>行政院江院長宜樺</a:t>
          </a:r>
          <a:r>
            <a:rPr lang="en-US" altLang="zh-TW" sz="1800" dirty="0" smtClean="0">
              <a:latin typeface="微軟正黑體" panose="020B0604030504040204" pitchFamily="34" charset="-120"/>
              <a:ea typeface="微軟正黑體" panose="020B0604030504040204" pitchFamily="34" charset="-120"/>
            </a:rPr>
            <a:t>2:15</a:t>
          </a:r>
          <a:r>
            <a:rPr lang="zh-TW" altLang="en-US" sz="1800" dirty="0" smtClean="0">
              <a:latin typeface="微軟正黑體" panose="020B0604030504040204" pitchFamily="34" charset="-120"/>
              <a:ea typeface="微軟正黑體" panose="020B0604030504040204" pitchFamily="34" charset="-120"/>
            </a:rPr>
            <a:t>進駐</a:t>
          </a:r>
          <a:endParaRPr lang="zh-TW" altLang="en-US" sz="1800" dirty="0">
            <a:latin typeface="微軟正黑體" panose="020B0604030504040204" pitchFamily="34" charset="-120"/>
            <a:ea typeface="微軟正黑體" panose="020B0604030504040204" pitchFamily="34" charset="-120"/>
          </a:endParaRPr>
        </a:p>
      </dgm:t>
    </dgm:pt>
    <dgm:pt modelId="{43549501-EC66-41E0-A656-870F28072FA6}" type="parTrans" cxnId="{BDF6633A-B275-451C-8DA0-6E9DB37E23AB}">
      <dgm:prSet/>
      <dgm:spPr/>
      <dgm:t>
        <a:bodyPr/>
        <a:lstStyle/>
        <a:p>
          <a:endParaRPr lang="zh-TW" altLang="en-US"/>
        </a:p>
      </dgm:t>
    </dgm:pt>
    <dgm:pt modelId="{A67EF252-6865-4CCB-9FBC-FBCE1678E7C3}" type="sibTrans" cxnId="{BDF6633A-B275-451C-8DA0-6E9DB37E23AB}">
      <dgm:prSet/>
      <dgm:spPr/>
      <dgm:t>
        <a:bodyPr/>
        <a:lstStyle/>
        <a:p>
          <a:endParaRPr lang="zh-TW" altLang="en-US"/>
        </a:p>
      </dgm:t>
    </dgm:pt>
    <dgm:pt modelId="{E63F406A-90C6-4244-9F99-544CB7D429EB}">
      <dgm:prSet phldrT="[文字]" custT="1"/>
      <dgm:spPr/>
      <dgm:t>
        <a:bodyPr/>
        <a:lstStyle/>
        <a:p>
          <a:r>
            <a:rPr lang="zh-TW" altLang="en-US" sz="1800" dirty="0" smtClean="0">
              <a:latin typeface="微軟正黑體" panose="020B0604030504040204" pitchFamily="34" charset="-120"/>
              <a:ea typeface="微軟正黑體" panose="020B0604030504040204" pitchFamily="34" charset="-120"/>
            </a:rPr>
            <a:t>前進指揮所：</a:t>
          </a:r>
          <a:r>
            <a:rPr lang="zh-TW" altLang="en-US" sz="1800" b="1" dirty="0" smtClean="0">
              <a:solidFill>
                <a:srgbClr val="FF0000"/>
              </a:solidFill>
              <a:latin typeface="微軟正黑體" panose="020B0604030504040204" pitchFamily="34" charset="-120"/>
              <a:ea typeface="微軟正黑體" panose="020B0604030504040204" pitchFamily="34" charset="-120"/>
            </a:rPr>
            <a:t>五權國小</a:t>
          </a:r>
          <a:r>
            <a:rPr lang="zh-TW" altLang="en-US"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dgm:t>
    </dgm:pt>
    <dgm:pt modelId="{1E071DC2-8027-4374-A276-4729A6136836}" type="sibTrans" cxnId="{26BCD5E6-137C-439F-90AF-A6647227B1C9}">
      <dgm:prSet/>
      <dgm:spPr/>
      <dgm:t>
        <a:bodyPr/>
        <a:lstStyle/>
        <a:p>
          <a:endParaRPr lang="zh-TW" altLang="en-US"/>
        </a:p>
      </dgm:t>
    </dgm:pt>
    <dgm:pt modelId="{A0E95BA5-D90C-40E4-894D-7A2A325F194D}" type="parTrans" cxnId="{26BCD5E6-137C-439F-90AF-A6647227B1C9}">
      <dgm:prSet/>
      <dgm:spPr/>
      <dgm:t>
        <a:bodyPr/>
        <a:lstStyle/>
        <a:p>
          <a:endParaRPr lang="zh-TW" altLang="en-US"/>
        </a:p>
      </dgm:t>
    </dgm:pt>
    <dgm:pt modelId="{89F67C43-505B-4CBC-AA3C-0CC6EC1DF061}">
      <dgm:prSet phldrT="[文字]" custT="1"/>
      <dgm:spPr/>
      <dgm:t>
        <a:bodyPr/>
        <a:lstStyle/>
        <a:p>
          <a:r>
            <a:rPr lang="zh-TW" altLang="en-US" sz="1800" b="1" dirty="0" smtClean="0">
              <a:solidFill>
                <a:schemeClr val="accent5">
                  <a:lumMod val="75000"/>
                </a:schemeClr>
              </a:solidFill>
              <a:latin typeface="微軟正黑體" panose="020B0604030504040204" pitchFamily="34" charset="-120"/>
              <a:ea typeface="微軟正黑體" panose="020B0604030504040204" pitchFamily="34" charset="-120"/>
            </a:rPr>
            <a:t>消防局陳局長虹龍</a:t>
          </a:r>
          <a:r>
            <a:rPr lang="zh-TW" altLang="en-US" sz="1800" dirty="0" smtClean="0">
              <a:latin typeface="微軟正黑體" panose="020B0604030504040204" pitchFamily="34" charset="-120"/>
              <a:ea typeface="微軟正黑體" panose="020B0604030504040204" pitchFamily="34" charset="-120"/>
            </a:rPr>
            <a:t>負責指揮</a:t>
          </a:r>
          <a:endParaRPr lang="zh-TW" altLang="en-US" sz="1800" dirty="0">
            <a:latin typeface="微軟正黑體" panose="020B0604030504040204" pitchFamily="34" charset="-120"/>
            <a:ea typeface="微軟正黑體" panose="020B0604030504040204" pitchFamily="34" charset="-120"/>
          </a:endParaRPr>
        </a:p>
      </dgm:t>
    </dgm:pt>
    <dgm:pt modelId="{CBADB708-11E9-4F61-B554-FE9DA860E3DB}" type="parTrans" cxnId="{60B777B2-8F97-495E-814A-AA3446DFCCE5}">
      <dgm:prSet/>
      <dgm:spPr/>
      <dgm:t>
        <a:bodyPr/>
        <a:lstStyle/>
        <a:p>
          <a:endParaRPr lang="zh-TW" altLang="en-US"/>
        </a:p>
      </dgm:t>
    </dgm:pt>
    <dgm:pt modelId="{A4DD122E-1D5C-4C0C-89AA-6D2B570808AF}" type="sibTrans" cxnId="{60B777B2-8F97-495E-814A-AA3446DFCCE5}">
      <dgm:prSet/>
      <dgm:spPr/>
      <dgm:t>
        <a:bodyPr/>
        <a:lstStyle/>
        <a:p>
          <a:endParaRPr lang="zh-TW" altLang="en-US"/>
        </a:p>
      </dgm:t>
    </dgm:pt>
    <dgm:pt modelId="{B6A13305-8D15-46D9-8998-5EA235F45D21}" type="pres">
      <dgm:prSet presAssocID="{6D7D3DD2-C353-4B67-9FFB-745DFBD34762}" presName="linear" presStyleCnt="0">
        <dgm:presLayoutVars>
          <dgm:animLvl val="lvl"/>
          <dgm:resizeHandles val="exact"/>
        </dgm:presLayoutVars>
      </dgm:prSet>
      <dgm:spPr/>
      <dgm:t>
        <a:bodyPr/>
        <a:lstStyle/>
        <a:p>
          <a:endParaRPr lang="zh-TW" altLang="en-US"/>
        </a:p>
      </dgm:t>
    </dgm:pt>
    <dgm:pt modelId="{F2BB450D-1046-42F5-99DC-D8729EB1F5F3}" type="pres">
      <dgm:prSet presAssocID="{7F030B62-E7C0-4A47-B54C-E40CCA57145B}" presName="parentText" presStyleLbl="node1" presStyleIdx="0" presStyleCnt="2" custScaleX="81538" custScaleY="64950" custLinFactNeighborX="-29091" custLinFactNeighborY="-11273">
        <dgm:presLayoutVars>
          <dgm:chMax val="0"/>
          <dgm:bulletEnabled val="1"/>
        </dgm:presLayoutVars>
      </dgm:prSet>
      <dgm:spPr/>
      <dgm:t>
        <a:bodyPr/>
        <a:lstStyle/>
        <a:p>
          <a:endParaRPr lang="zh-TW" altLang="en-US"/>
        </a:p>
      </dgm:t>
    </dgm:pt>
    <dgm:pt modelId="{BF50458C-A69B-41E9-8886-B2B07CC8476B}" type="pres">
      <dgm:prSet presAssocID="{7F030B62-E7C0-4A47-B54C-E40CCA57145B}" presName="childText" presStyleLbl="revTx" presStyleIdx="0" presStyleCnt="2" custScaleX="98673" custLinFactNeighborX="-26400" custLinFactNeighborY="-2685">
        <dgm:presLayoutVars>
          <dgm:bulletEnabled val="1"/>
        </dgm:presLayoutVars>
      </dgm:prSet>
      <dgm:spPr/>
      <dgm:t>
        <a:bodyPr/>
        <a:lstStyle/>
        <a:p>
          <a:endParaRPr lang="zh-TW" altLang="en-US"/>
        </a:p>
      </dgm:t>
    </dgm:pt>
    <dgm:pt modelId="{8FCA666F-0255-4966-A9CC-BA0D3FA758CE}" type="pres">
      <dgm:prSet presAssocID="{478EDE09-F893-4906-A5B5-C205F046E330}" presName="parentText" presStyleLbl="node1" presStyleIdx="1" presStyleCnt="2" custScaleX="83637" custScaleY="57047" custLinFactNeighborX="-30000" custLinFactNeighborY="-4727">
        <dgm:presLayoutVars>
          <dgm:chMax val="0"/>
          <dgm:bulletEnabled val="1"/>
        </dgm:presLayoutVars>
      </dgm:prSet>
      <dgm:spPr/>
      <dgm:t>
        <a:bodyPr/>
        <a:lstStyle/>
        <a:p>
          <a:endParaRPr lang="zh-TW" altLang="en-US"/>
        </a:p>
      </dgm:t>
    </dgm:pt>
    <dgm:pt modelId="{70631CB9-D59F-4EAE-AB9E-2611E4A7745F}" type="pres">
      <dgm:prSet presAssocID="{478EDE09-F893-4906-A5B5-C205F046E330}" presName="childText" presStyleLbl="revTx" presStyleIdx="1" presStyleCnt="2">
        <dgm:presLayoutVars>
          <dgm:bulletEnabled val="1"/>
        </dgm:presLayoutVars>
      </dgm:prSet>
      <dgm:spPr/>
      <dgm:t>
        <a:bodyPr/>
        <a:lstStyle/>
        <a:p>
          <a:endParaRPr lang="zh-TW" altLang="en-US"/>
        </a:p>
      </dgm:t>
    </dgm:pt>
  </dgm:ptLst>
  <dgm:cxnLst>
    <dgm:cxn modelId="{CCBA0DE5-FCAD-42E8-91CB-FAD0AE217308}" type="presOf" srcId="{6D7D3DD2-C353-4B67-9FFB-745DFBD34762}" destId="{B6A13305-8D15-46D9-8998-5EA235F45D21}" srcOrd="0" destOrd="0" presId="urn:microsoft.com/office/officeart/2005/8/layout/vList2"/>
    <dgm:cxn modelId="{EB93D9E2-CA14-4F1B-BB96-B28C7E250E11}" srcId="{7F030B62-E7C0-4A47-B54C-E40CCA57145B}" destId="{B5469AF9-0239-4B0F-9573-9658907D7514}" srcOrd="0" destOrd="0" parTransId="{BDD41533-4F45-48B7-BAAA-138ECCB9F706}" sibTransId="{DD499F62-9A84-4004-B596-9A4E9EED9BE9}"/>
    <dgm:cxn modelId="{2ABA6942-E568-48DF-A7FC-4F9317436C07}" type="presOf" srcId="{937B0995-B1F3-4AD9-A132-49FE4FF16292}" destId="{70631CB9-D59F-4EAE-AB9E-2611E4A7745F}" srcOrd="0" destOrd="1" presId="urn:microsoft.com/office/officeart/2005/8/layout/vList2"/>
    <dgm:cxn modelId="{BBF7E194-978B-4859-8465-297F1D2F5CC6}" srcId="{478EDE09-F893-4906-A5B5-C205F046E330}" destId="{EF0F77DE-5F25-4440-95C6-7A1C7858402B}" srcOrd="0" destOrd="0" parTransId="{36CC488E-D7A1-4D0F-A80D-33511E8F22DC}" sibTransId="{0ED8F317-1049-4A51-B7CA-356700035187}"/>
    <dgm:cxn modelId="{4164FD20-7036-4EF7-A269-E8C811C57E2A}" type="presOf" srcId="{478EDE09-F893-4906-A5B5-C205F046E330}" destId="{8FCA666F-0255-4966-A9CC-BA0D3FA758CE}" srcOrd="0" destOrd="0" presId="urn:microsoft.com/office/officeart/2005/8/layout/vList2"/>
    <dgm:cxn modelId="{81593032-C3AD-4CD5-AED1-4F51C10D054C}" srcId="{7F030B62-E7C0-4A47-B54C-E40CCA57145B}" destId="{A33FD373-7909-4D08-93EB-11D5287D5E5D}" srcOrd="3" destOrd="0" parTransId="{ED5A174E-C5C7-4CA5-8473-163B483E7639}" sibTransId="{1CBD91EC-89E1-49C9-A9E2-28A594996C01}"/>
    <dgm:cxn modelId="{F1CA5FCB-A940-40E9-B543-D4923ACBDE51}" srcId="{478EDE09-F893-4906-A5B5-C205F046E330}" destId="{937B0995-B1F3-4AD9-A132-49FE4FF16292}" srcOrd="1" destOrd="0" parTransId="{D370F03C-CC61-4060-9B47-F2681DD3B84B}" sibTransId="{A227BBAC-5017-4F8D-A1A7-5D9F86FE0506}"/>
    <dgm:cxn modelId="{9147390D-8EF6-491E-8F2F-F038B2CE2D99}" type="presOf" srcId="{0C057F95-7044-4C86-9592-89DD157F139D}" destId="{70631CB9-D59F-4EAE-AB9E-2611E4A7745F}" srcOrd="0" destOrd="2" presId="urn:microsoft.com/office/officeart/2005/8/layout/vList2"/>
    <dgm:cxn modelId="{BDF6633A-B275-451C-8DA0-6E9DB37E23AB}" srcId="{478EDE09-F893-4906-A5B5-C205F046E330}" destId="{0C057F95-7044-4C86-9592-89DD157F139D}" srcOrd="2" destOrd="0" parTransId="{43549501-EC66-41E0-A656-870F28072FA6}" sibTransId="{A67EF252-6865-4CCB-9FBC-FBCE1678E7C3}"/>
    <dgm:cxn modelId="{6CBE8A68-925C-47D6-897A-80CDC09BD984}" type="presOf" srcId="{A33FD373-7909-4D08-93EB-11D5287D5E5D}" destId="{BF50458C-A69B-41E9-8886-B2B07CC8476B}" srcOrd="0" destOrd="3" presId="urn:microsoft.com/office/officeart/2005/8/layout/vList2"/>
    <dgm:cxn modelId="{7227FD53-8209-4D86-84B6-48D9F2437D4F}" type="presOf" srcId="{EF0F77DE-5F25-4440-95C6-7A1C7858402B}" destId="{70631CB9-D59F-4EAE-AB9E-2611E4A7745F}" srcOrd="0" destOrd="0" presId="urn:microsoft.com/office/officeart/2005/8/layout/vList2"/>
    <dgm:cxn modelId="{DEC7D7BE-EC07-420F-9B15-485122DA5388}" type="presOf" srcId="{E63F406A-90C6-4244-9F99-544CB7D429EB}" destId="{BF50458C-A69B-41E9-8886-B2B07CC8476B}" srcOrd="0" destOrd="1" presId="urn:microsoft.com/office/officeart/2005/8/layout/vList2"/>
    <dgm:cxn modelId="{AD95E1EC-9D85-4963-A4A1-4C67A93282BA}" type="presOf" srcId="{7F030B62-E7C0-4A47-B54C-E40CCA57145B}" destId="{F2BB450D-1046-42F5-99DC-D8729EB1F5F3}" srcOrd="0" destOrd="0" presId="urn:microsoft.com/office/officeart/2005/8/layout/vList2"/>
    <dgm:cxn modelId="{DD376E24-B5CB-4429-8A16-AA865AB3D8C3}" srcId="{6D7D3DD2-C353-4B67-9FFB-745DFBD34762}" destId="{7F030B62-E7C0-4A47-B54C-E40CCA57145B}" srcOrd="0" destOrd="0" parTransId="{378382C2-E15B-4054-8E22-5DD14D931071}" sibTransId="{8CDEF743-F418-46BA-93D3-BF304A195A9E}"/>
    <dgm:cxn modelId="{60B777B2-8F97-495E-814A-AA3446DFCCE5}" srcId="{7F030B62-E7C0-4A47-B54C-E40CCA57145B}" destId="{89F67C43-505B-4CBC-AA3C-0CC6EC1DF061}" srcOrd="2" destOrd="0" parTransId="{CBADB708-11E9-4F61-B554-FE9DA860E3DB}" sibTransId="{A4DD122E-1D5C-4C0C-89AA-6D2B570808AF}"/>
    <dgm:cxn modelId="{26BCD5E6-137C-439F-90AF-A6647227B1C9}" srcId="{7F030B62-E7C0-4A47-B54C-E40CCA57145B}" destId="{E63F406A-90C6-4244-9F99-544CB7D429EB}" srcOrd="1" destOrd="0" parTransId="{A0E95BA5-D90C-40E4-894D-7A2A325F194D}" sibTransId="{1E071DC2-8027-4374-A276-4729A6136836}"/>
    <dgm:cxn modelId="{0CD44C7F-7498-471B-900C-62ACB38A1C09}" srcId="{6D7D3DD2-C353-4B67-9FFB-745DFBD34762}" destId="{478EDE09-F893-4906-A5B5-C205F046E330}" srcOrd="1" destOrd="0" parTransId="{700B405D-DBEF-406D-9415-D47FF1AAD5FD}" sibTransId="{A79FF8E9-697C-41C1-AFCB-76CBEDC3B363}"/>
    <dgm:cxn modelId="{A3E8F07B-DBB7-4468-87A8-14C860172E60}" type="presOf" srcId="{89F67C43-505B-4CBC-AA3C-0CC6EC1DF061}" destId="{BF50458C-A69B-41E9-8886-B2B07CC8476B}" srcOrd="0" destOrd="2" presId="urn:microsoft.com/office/officeart/2005/8/layout/vList2"/>
    <dgm:cxn modelId="{3E060FC8-4DCA-41BD-A2CD-E5B81C2E747D}" type="presOf" srcId="{B5469AF9-0239-4B0F-9573-9658907D7514}" destId="{BF50458C-A69B-41E9-8886-B2B07CC8476B}" srcOrd="0" destOrd="0" presId="urn:microsoft.com/office/officeart/2005/8/layout/vList2"/>
    <dgm:cxn modelId="{0BAA64AD-6317-46E3-9EC4-4B35DBE08D52}" type="presParOf" srcId="{B6A13305-8D15-46D9-8998-5EA235F45D21}" destId="{F2BB450D-1046-42F5-99DC-D8729EB1F5F3}" srcOrd="0" destOrd="0" presId="urn:microsoft.com/office/officeart/2005/8/layout/vList2"/>
    <dgm:cxn modelId="{AA8466A9-CC55-44D1-8212-660CCF6EACA5}" type="presParOf" srcId="{B6A13305-8D15-46D9-8998-5EA235F45D21}" destId="{BF50458C-A69B-41E9-8886-B2B07CC8476B}" srcOrd="1" destOrd="0" presId="urn:microsoft.com/office/officeart/2005/8/layout/vList2"/>
    <dgm:cxn modelId="{8DE24BD5-551B-40C7-82B5-3899D6AF4C17}" type="presParOf" srcId="{B6A13305-8D15-46D9-8998-5EA235F45D21}" destId="{8FCA666F-0255-4966-A9CC-BA0D3FA758CE}" srcOrd="2" destOrd="0" presId="urn:microsoft.com/office/officeart/2005/8/layout/vList2"/>
    <dgm:cxn modelId="{401E4A69-BF30-43BB-A62E-E4715F73AD1C}" type="presParOf" srcId="{B6A13305-8D15-46D9-8998-5EA235F45D21}" destId="{70631CB9-D59F-4EAE-AB9E-2611E4A7745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925062-D616-4573-BF98-20298BE69534}"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zh-TW" altLang="en-US"/>
        </a:p>
      </dgm:t>
    </dgm:pt>
    <dgm:pt modelId="{FCEA37C4-875D-4979-9DA1-62021167C256}">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盤查地下管線配置</a:t>
          </a:r>
          <a:endParaRPr lang="zh-TW" altLang="en-US" sz="2000" b="1" dirty="0">
            <a:latin typeface="微軟正黑體" panose="020B0604030504040204" pitchFamily="34" charset="-120"/>
            <a:ea typeface="微軟正黑體" panose="020B0604030504040204" pitchFamily="34" charset="-120"/>
          </a:endParaRPr>
        </a:p>
      </dgm:t>
    </dgm:pt>
    <dgm:pt modelId="{3F06493E-00D4-41FF-9863-2972296341E6}" type="parTrans" cxnId="{CF6B40B9-522F-4FFE-9694-3A966C4D19EA}">
      <dgm:prSet/>
      <dgm:spPr/>
      <dgm:t>
        <a:bodyPr/>
        <a:lstStyle/>
        <a:p>
          <a:endParaRPr lang="zh-TW" altLang="en-US"/>
        </a:p>
      </dgm:t>
    </dgm:pt>
    <dgm:pt modelId="{2F4C8713-1639-4562-BC25-457F47428AFC}" type="sibTrans" cxnId="{CF6B40B9-522F-4FFE-9694-3A966C4D19EA}">
      <dgm:prSet/>
      <dgm:spPr/>
      <dgm:t>
        <a:bodyPr/>
        <a:lstStyle/>
        <a:p>
          <a:endParaRPr lang="zh-TW" altLang="en-US"/>
        </a:p>
      </dgm:t>
    </dgm:pt>
    <dgm:pt modelId="{3C361361-F9E5-4A9E-90A0-7F5F0F897CCC}">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針對轄內公用氣體及油料管線、液化石油氣分裝場、毒性化學物質儲槽及槽車等地區，</a:t>
          </a:r>
          <a:r>
            <a:rPr lang="zh-TW" altLang="en-US" sz="1600" dirty="0" smtClean="0">
              <a:solidFill>
                <a:srgbClr val="FF0000"/>
              </a:solidFill>
              <a:latin typeface="微軟正黑體" panose="020B0604030504040204" pitchFamily="34" charset="-120"/>
              <a:ea typeface="微軟正黑體" panose="020B0604030504040204" pitchFamily="34" charset="-120"/>
            </a:rPr>
            <a:t>進行察查全面了解地下管線配置情形</a:t>
          </a:r>
          <a:r>
            <a:rPr lang="zh-TW" altLang="en-US" sz="1600" dirty="0" smtClean="0">
              <a:latin typeface="微軟正黑體" panose="020B0604030504040204" pitchFamily="34" charset="-120"/>
              <a:ea typeface="微軟正黑體" panose="020B0604030504040204" pitchFamily="34" charset="-120"/>
            </a:rPr>
            <a:t>，並檢討及</a:t>
          </a:r>
          <a:r>
            <a:rPr lang="zh-TW" altLang="en-US" sz="1600" dirty="0" smtClean="0">
              <a:solidFill>
                <a:srgbClr val="FF0000"/>
              </a:solidFill>
              <a:latin typeface="微軟正黑體" panose="020B0604030504040204" pitchFamily="34" charset="-120"/>
              <a:ea typeface="微軟正黑體" panose="020B0604030504040204" pitchFamily="34" charset="-120"/>
            </a:rPr>
            <a:t>落實平時管理及異常作業之通報及應變處理機制</a:t>
          </a:r>
          <a:r>
            <a:rPr lang="zh-TW" altLang="en-US" sz="1600" dirty="0" smtClean="0">
              <a:latin typeface="微軟正黑體" panose="020B0604030504040204" pitchFamily="34" charset="-120"/>
              <a:ea typeface="微軟正黑體" panose="020B0604030504040204" pitchFamily="34" charset="-120"/>
            </a:rPr>
            <a:t>，以及災時通報與搶救作業機制。</a:t>
          </a:r>
          <a:endParaRPr lang="zh-TW" altLang="en-US" sz="1600" dirty="0">
            <a:latin typeface="微軟正黑體" panose="020B0604030504040204" pitchFamily="34" charset="-120"/>
            <a:ea typeface="微軟正黑體" panose="020B0604030504040204" pitchFamily="34" charset="-120"/>
          </a:endParaRPr>
        </a:p>
      </dgm:t>
    </dgm:pt>
    <dgm:pt modelId="{96BEFA26-1320-4FBA-905A-9EF60374F97F}" type="parTrans" cxnId="{EF415B7A-D36A-4203-BD4A-131DDB5CD44A}">
      <dgm:prSet/>
      <dgm:spPr/>
      <dgm:t>
        <a:bodyPr/>
        <a:lstStyle/>
        <a:p>
          <a:endParaRPr lang="zh-TW" altLang="en-US"/>
        </a:p>
      </dgm:t>
    </dgm:pt>
    <dgm:pt modelId="{8AF61A55-3225-4EA9-AA21-5A3283D9B590}" type="sibTrans" cxnId="{EF415B7A-D36A-4203-BD4A-131DDB5CD44A}">
      <dgm:prSet/>
      <dgm:spPr/>
      <dgm:t>
        <a:bodyPr/>
        <a:lstStyle/>
        <a:p>
          <a:endParaRPr lang="zh-TW" altLang="en-US"/>
        </a:p>
      </dgm:t>
    </dgm:pt>
    <dgm:pt modelId="{7A87750C-EB19-418B-ABCB-8B997EDDE43D}">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毒化災事故</a:t>
          </a:r>
          <a:r>
            <a:rPr lang="en-US" altLang="zh-TW" sz="2000" b="1" dirty="0" smtClean="0">
              <a:latin typeface="微軟正黑體" panose="020B0604030504040204" pitchFamily="34" charset="-120"/>
              <a:ea typeface="微軟正黑體" panose="020B0604030504040204" pitchFamily="34" charset="-120"/>
            </a:rPr>
            <a:t>SOP</a:t>
          </a:r>
          <a:endParaRPr lang="zh-TW" altLang="en-US" sz="2000" b="1" dirty="0">
            <a:latin typeface="微軟正黑體" panose="020B0604030504040204" pitchFamily="34" charset="-120"/>
            <a:ea typeface="微軟正黑體" panose="020B0604030504040204" pitchFamily="34" charset="-120"/>
          </a:endParaRPr>
        </a:p>
      </dgm:t>
    </dgm:pt>
    <dgm:pt modelId="{71691E99-6A58-4092-9BE5-17D54DDE5B54}" type="parTrans" cxnId="{B43BFF3A-7FCD-44DC-83B8-AEC8DE8871A2}">
      <dgm:prSet/>
      <dgm:spPr/>
      <dgm:t>
        <a:bodyPr/>
        <a:lstStyle/>
        <a:p>
          <a:endParaRPr lang="zh-TW" altLang="en-US"/>
        </a:p>
      </dgm:t>
    </dgm:pt>
    <dgm:pt modelId="{A71D275C-8A4B-47EC-BAF4-7AAAD7AAAAB3}" type="sibTrans" cxnId="{B43BFF3A-7FCD-44DC-83B8-AEC8DE8871A2}">
      <dgm:prSet/>
      <dgm:spPr/>
      <dgm:t>
        <a:bodyPr/>
        <a:lstStyle/>
        <a:p>
          <a:endParaRPr lang="zh-TW" altLang="en-US"/>
        </a:p>
      </dgm:t>
    </dgm:pt>
    <dgm:pt modelId="{265230A6-48B3-4237-BF12-DEA9519C58E4}">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各地方政府應</a:t>
          </a:r>
          <a:r>
            <a:rPr lang="zh-TW" altLang="en-US" sz="1600" dirty="0" smtClean="0">
              <a:solidFill>
                <a:srgbClr val="FF0000"/>
              </a:solidFill>
              <a:latin typeface="微軟正黑體" panose="020B0604030504040204" pitchFamily="34" charset="-120"/>
              <a:ea typeface="微軟正黑體" panose="020B0604030504040204" pitchFamily="34" charset="-120"/>
            </a:rPr>
            <a:t>定期編修相關災害防救計畫及作業標準程序</a:t>
          </a:r>
          <a:r>
            <a:rPr lang="zh-TW" altLang="en-US" sz="1600" dirty="0" smtClean="0">
              <a:latin typeface="微軟正黑體" panose="020B0604030504040204" pitchFamily="34" charset="-120"/>
              <a:ea typeface="微軟正黑體" panose="020B0604030504040204" pitchFamily="34" charset="-120"/>
            </a:rPr>
            <a:t>，並確實執行所訂定公用氣體與油料管線及輸電線路災害防救標準作業程序（</a:t>
          </a:r>
          <a:r>
            <a:rPr lang="en-US" altLang="en-US" sz="1600" dirty="0" smtClean="0">
              <a:latin typeface="微軟正黑體" panose="020B0604030504040204" pitchFamily="34" charset="-120"/>
              <a:ea typeface="微軟正黑體" panose="020B0604030504040204" pitchFamily="34" charset="-120"/>
            </a:rPr>
            <a:t>SOP</a:t>
          </a:r>
          <a:r>
            <a:rPr lang="zh-TW" altLang="en-US" sz="1600" dirty="0" smtClean="0">
              <a:latin typeface="微軟正黑體" panose="020B0604030504040204" pitchFamily="34" charset="-120"/>
              <a:ea typeface="微軟正黑體" panose="020B0604030504040204" pitchFamily="34" charset="-120"/>
            </a:rPr>
            <a:t>），以將災害風險降到最低。</a:t>
          </a:r>
          <a:endParaRPr lang="zh-TW" altLang="en-US" sz="1600" dirty="0">
            <a:latin typeface="微軟正黑體" panose="020B0604030504040204" pitchFamily="34" charset="-120"/>
            <a:ea typeface="微軟正黑體" panose="020B0604030504040204" pitchFamily="34" charset="-120"/>
          </a:endParaRPr>
        </a:p>
      </dgm:t>
    </dgm:pt>
    <dgm:pt modelId="{CA8E5C1C-E29C-4E87-836D-AF37618E1752}" type="parTrans" cxnId="{122D4EDB-9C31-4083-9153-F7CA88123238}">
      <dgm:prSet/>
      <dgm:spPr/>
      <dgm:t>
        <a:bodyPr/>
        <a:lstStyle/>
        <a:p>
          <a:endParaRPr lang="zh-TW" altLang="en-US"/>
        </a:p>
      </dgm:t>
    </dgm:pt>
    <dgm:pt modelId="{A2E32899-3846-4E0E-8305-679B410C06A6}" type="sibTrans" cxnId="{122D4EDB-9C31-4083-9153-F7CA88123238}">
      <dgm:prSet/>
      <dgm:spPr/>
      <dgm:t>
        <a:bodyPr/>
        <a:lstStyle/>
        <a:p>
          <a:endParaRPr lang="zh-TW" altLang="en-US"/>
        </a:p>
      </dgm:t>
    </dgm:pt>
    <dgm:pt modelId="{834180F7-8395-42EB-B2DA-FEB61B9B220E}">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擴大危險區域劃分</a:t>
          </a:r>
          <a:endParaRPr lang="zh-TW" altLang="en-US" sz="2000" b="1" dirty="0">
            <a:latin typeface="微軟正黑體" panose="020B0604030504040204" pitchFamily="34" charset="-120"/>
            <a:ea typeface="微軟正黑體" panose="020B0604030504040204" pitchFamily="34" charset="-120"/>
          </a:endParaRPr>
        </a:p>
      </dgm:t>
    </dgm:pt>
    <dgm:pt modelId="{8BC5A1AB-8C77-4BDC-AE9F-CF80F94B9919}" type="parTrans" cxnId="{5AD3E57F-B453-4DC6-8317-CD946AECAF43}">
      <dgm:prSet/>
      <dgm:spPr/>
      <dgm:t>
        <a:bodyPr/>
        <a:lstStyle/>
        <a:p>
          <a:endParaRPr lang="zh-TW" altLang="en-US"/>
        </a:p>
      </dgm:t>
    </dgm:pt>
    <dgm:pt modelId="{37DE5EDB-92A3-4FFE-8B4F-7764A27A2AE6}" type="sibTrans" cxnId="{5AD3E57F-B453-4DC6-8317-CD946AECAF43}">
      <dgm:prSet/>
      <dgm:spPr/>
      <dgm:t>
        <a:bodyPr/>
        <a:lstStyle/>
        <a:p>
          <a:endParaRPr lang="zh-TW" altLang="en-US"/>
        </a:p>
      </dgm:t>
    </dgm:pt>
    <dgm:pt modelId="{B1E56ADF-72F6-4AA2-85F4-F79351A5FF66}">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此次大氣爆前已有「衝開水溝蓋及人孔蓋的小氣爆」之情形，已有多處冒白煙，因此當偵測有大量氣體洩漏時，尚未確認之緊急情況下，根據現場狀況先行</a:t>
          </a:r>
          <a:r>
            <a:rPr lang="zh-TW" altLang="en-US" sz="1600" dirty="0" smtClean="0">
              <a:solidFill>
                <a:srgbClr val="FF0000"/>
              </a:solidFill>
              <a:latin typeface="微軟正黑體" panose="020B0604030504040204" pitchFamily="34" charset="-120"/>
              <a:ea typeface="微軟正黑體" panose="020B0604030504040204" pitchFamily="34" charset="-120"/>
            </a:rPr>
            <a:t>擴大緊急封鎖範圍，劃設警戒區，禁止人員及車輛通行</a:t>
          </a:r>
          <a:r>
            <a:rPr lang="zh-TW" altLang="en-US" sz="1600" dirty="0" smtClean="0">
              <a:latin typeface="微軟正黑體" panose="020B0604030504040204" pitchFamily="34" charset="-120"/>
              <a:ea typeface="微軟正黑體" panose="020B0604030504040204" pitchFamily="34" charset="-120"/>
            </a:rPr>
            <a:t>，減少引燃氣爆的可能性及人員傷亡及損失。</a:t>
          </a:r>
          <a:endParaRPr lang="zh-TW" altLang="en-US" sz="1600" dirty="0">
            <a:latin typeface="微軟正黑體" panose="020B0604030504040204" pitchFamily="34" charset="-120"/>
            <a:ea typeface="微軟正黑體" panose="020B0604030504040204" pitchFamily="34" charset="-120"/>
          </a:endParaRPr>
        </a:p>
      </dgm:t>
    </dgm:pt>
    <dgm:pt modelId="{BF1262C5-D9D2-4B2B-9AC6-AAE714845755}" type="parTrans" cxnId="{1CC6CFB1-B7CC-4D78-9DE8-686C697B6420}">
      <dgm:prSet/>
      <dgm:spPr/>
      <dgm:t>
        <a:bodyPr/>
        <a:lstStyle/>
        <a:p>
          <a:endParaRPr lang="zh-TW" altLang="en-US"/>
        </a:p>
      </dgm:t>
    </dgm:pt>
    <dgm:pt modelId="{CD2F065F-7FE3-4CBB-9638-A572668F7022}" type="sibTrans" cxnId="{1CC6CFB1-B7CC-4D78-9DE8-686C697B6420}">
      <dgm:prSet/>
      <dgm:spPr/>
      <dgm:t>
        <a:bodyPr/>
        <a:lstStyle/>
        <a:p>
          <a:endParaRPr lang="zh-TW" altLang="en-US"/>
        </a:p>
      </dgm:t>
    </dgm:pt>
    <dgm:pt modelId="{619532E4-242D-4AD9-AF3C-C651D5BBC7AC}">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災前避難引導機制</a:t>
          </a:r>
          <a:endParaRPr lang="zh-TW" altLang="en-US" sz="2000" b="1" dirty="0">
            <a:latin typeface="微軟正黑體" panose="020B0604030504040204" pitchFamily="34" charset="-120"/>
            <a:ea typeface="微軟正黑體" panose="020B0604030504040204" pitchFamily="34" charset="-120"/>
          </a:endParaRPr>
        </a:p>
      </dgm:t>
    </dgm:pt>
    <dgm:pt modelId="{73DFC934-57DD-476E-A8D6-B8665467A425}" type="parTrans" cxnId="{5E7D76A9-B865-407F-A44D-2F1AAB2BDB77}">
      <dgm:prSet/>
      <dgm:spPr/>
      <dgm:t>
        <a:bodyPr/>
        <a:lstStyle/>
        <a:p>
          <a:endParaRPr lang="zh-TW" altLang="en-US"/>
        </a:p>
      </dgm:t>
    </dgm:pt>
    <dgm:pt modelId="{5EB17CDE-593B-4469-84B1-902BC5986687}" type="sibTrans" cxnId="{5E7D76A9-B865-407F-A44D-2F1AAB2BDB77}">
      <dgm:prSet/>
      <dgm:spPr/>
      <dgm:t>
        <a:bodyPr/>
        <a:lstStyle/>
        <a:p>
          <a:endParaRPr lang="zh-TW" altLang="en-US"/>
        </a:p>
      </dgm:t>
    </dgm:pt>
    <dgm:pt modelId="{080C376A-EBBC-49FF-9901-AB08785200A5}">
      <dgm:prSet custT="1"/>
      <dgm:spPr/>
      <dgm:t>
        <a:bodyPr/>
        <a:lstStyle/>
        <a:p>
          <a:r>
            <a:rPr lang="zh-TW" altLang="en-US" sz="1600" dirty="0" smtClean="0">
              <a:latin typeface="微軟正黑體" panose="020B0604030504040204" pitchFamily="34" charset="-120"/>
              <a:ea typeface="微軟正黑體" panose="020B0604030504040204" pitchFamily="34" charset="-120"/>
            </a:rPr>
            <a:t>對於可掌握具前兆之災害，應</a:t>
          </a:r>
          <a:r>
            <a:rPr lang="zh-TW" altLang="en-US" sz="1600" dirty="0" smtClean="0">
              <a:solidFill>
                <a:srgbClr val="FF0000"/>
              </a:solidFill>
              <a:latin typeface="微軟正黑體" panose="020B0604030504040204" pitchFamily="34" charset="-120"/>
              <a:ea typeface="微軟正黑體" panose="020B0604030504040204" pitchFamily="34" charset="-120"/>
            </a:rPr>
            <a:t>建立預先傳達民眾警訊之通報體系</a:t>
          </a:r>
          <a:r>
            <a:rPr lang="zh-TW" altLang="en-US" sz="1600" dirty="0" smtClean="0">
              <a:latin typeface="微軟正黑體" panose="020B0604030504040204" pitchFamily="34" charset="-120"/>
              <a:ea typeface="微軟正黑體" panose="020B0604030504040204" pitchFamily="34" charset="-120"/>
            </a:rPr>
            <a:t>，</a:t>
          </a:r>
          <a:r>
            <a:rPr lang="zh-TW" altLang="en-US" sz="1600" dirty="0" smtClean="0">
              <a:solidFill>
                <a:srgbClr val="FF0000"/>
              </a:solidFill>
              <a:latin typeface="微軟正黑體" panose="020B0604030504040204" pitchFamily="34" charset="-120"/>
              <a:ea typeface="微軟正黑體" panose="020B0604030504040204" pitchFamily="34" charset="-120"/>
            </a:rPr>
            <a:t>並規劃實施災前之警戒避難引導機制</a:t>
          </a:r>
          <a:r>
            <a:rPr lang="zh-TW" altLang="en-US" sz="1600" dirty="0" smtClean="0">
              <a:latin typeface="微軟正黑體" panose="020B0604030504040204" pitchFamily="34" charset="-120"/>
              <a:ea typeface="微軟正黑體" panose="020B0604030504040204" pitchFamily="34" charset="-120"/>
            </a:rPr>
            <a:t>。</a:t>
          </a:r>
          <a:endParaRPr lang="zh-TW" altLang="en-US" sz="1050" dirty="0">
            <a:latin typeface="微軟正黑體" panose="020B0604030504040204" pitchFamily="34" charset="-120"/>
            <a:ea typeface="微軟正黑體" panose="020B0604030504040204" pitchFamily="34" charset="-120"/>
          </a:endParaRPr>
        </a:p>
      </dgm:t>
    </dgm:pt>
    <dgm:pt modelId="{99E51F52-453D-420C-96A0-D36BF94891E1}" type="parTrans" cxnId="{56A53E2F-4D94-47F5-B9AC-CCC36E86AF6F}">
      <dgm:prSet/>
      <dgm:spPr/>
      <dgm:t>
        <a:bodyPr/>
        <a:lstStyle/>
        <a:p>
          <a:endParaRPr lang="zh-TW" altLang="en-US"/>
        </a:p>
      </dgm:t>
    </dgm:pt>
    <dgm:pt modelId="{34C19DF8-AEF6-4E48-964B-CC59E2D065DC}" type="sibTrans" cxnId="{56A53E2F-4D94-47F5-B9AC-CCC36E86AF6F}">
      <dgm:prSet/>
      <dgm:spPr/>
      <dgm:t>
        <a:bodyPr/>
        <a:lstStyle/>
        <a:p>
          <a:endParaRPr lang="zh-TW" altLang="en-US"/>
        </a:p>
      </dgm:t>
    </dgm:pt>
    <dgm:pt modelId="{94FFB331-EDA5-4F2E-89FD-E5305BBD058B}" type="pres">
      <dgm:prSet presAssocID="{6D925062-D616-4573-BF98-20298BE69534}" presName="linearFlow" presStyleCnt="0">
        <dgm:presLayoutVars>
          <dgm:dir/>
          <dgm:animLvl val="lvl"/>
          <dgm:resizeHandles val="exact"/>
        </dgm:presLayoutVars>
      </dgm:prSet>
      <dgm:spPr/>
      <dgm:t>
        <a:bodyPr/>
        <a:lstStyle/>
        <a:p>
          <a:endParaRPr lang="zh-TW" altLang="en-US"/>
        </a:p>
      </dgm:t>
    </dgm:pt>
    <dgm:pt modelId="{5973D30F-38D2-4C36-BE90-F10A01D56A7C}" type="pres">
      <dgm:prSet presAssocID="{FCEA37C4-875D-4979-9DA1-62021167C256}" presName="composite" presStyleCnt="0"/>
      <dgm:spPr/>
    </dgm:pt>
    <dgm:pt modelId="{3A3A33B9-A05D-436F-9B59-BEE71DC5F01E}" type="pres">
      <dgm:prSet presAssocID="{FCEA37C4-875D-4979-9DA1-62021167C256}" presName="parentText" presStyleLbl="alignNode1" presStyleIdx="0" presStyleCnt="4" custScaleX="168930" custScaleY="104158" custLinFactNeighborY="-17482">
        <dgm:presLayoutVars>
          <dgm:chMax val="1"/>
          <dgm:bulletEnabled val="1"/>
        </dgm:presLayoutVars>
      </dgm:prSet>
      <dgm:spPr>
        <a:prstGeom prst="rightArrowCallout">
          <a:avLst/>
        </a:prstGeom>
      </dgm:spPr>
      <dgm:t>
        <a:bodyPr/>
        <a:lstStyle/>
        <a:p>
          <a:endParaRPr lang="zh-TW" altLang="en-US"/>
        </a:p>
      </dgm:t>
    </dgm:pt>
    <dgm:pt modelId="{A2E5D0A8-47AB-4008-AD9A-CCD0F7F5256C}" type="pres">
      <dgm:prSet presAssocID="{FCEA37C4-875D-4979-9DA1-62021167C256}" presName="descendantText" presStyleLbl="alignAcc1" presStyleIdx="0" presStyleCnt="4" custScaleX="92971" custScaleY="155003" custLinFactNeighborX="1238" custLinFactNeighborY="-4735">
        <dgm:presLayoutVars>
          <dgm:bulletEnabled val="1"/>
        </dgm:presLayoutVars>
      </dgm:prSet>
      <dgm:spPr/>
      <dgm:t>
        <a:bodyPr/>
        <a:lstStyle/>
        <a:p>
          <a:endParaRPr lang="zh-TW" altLang="en-US"/>
        </a:p>
      </dgm:t>
    </dgm:pt>
    <dgm:pt modelId="{17AFDE62-C5C8-4A6F-ADDE-39D84EF4189D}" type="pres">
      <dgm:prSet presAssocID="{2F4C8713-1639-4562-BC25-457F47428AFC}" presName="sp" presStyleCnt="0"/>
      <dgm:spPr/>
    </dgm:pt>
    <dgm:pt modelId="{CF5107A3-D59E-4FE9-8A56-104FC6E45B1E}" type="pres">
      <dgm:prSet presAssocID="{7A87750C-EB19-418B-ABCB-8B997EDDE43D}" presName="composite" presStyleCnt="0"/>
      <dgm:spPr/>
    </dgm:pt>
    <dgm:pt modelId="{EA318AFF-F86A-4944-9926-100DED5856C9}" type="pres">
      <dgm:prSet presAssocID="{7A87750C-EB19-418B-ABCB-8B997EDDE43D}" presName="parentText" presStyleLbl="alignNode1" presStyleIdx="1" presStyleCnt="4" custScaleX="159926" custScaleY="105187" custLinFactNeighborY="-12912">
        <dgm:presLayoutVars>
          <dgm:chMax val="1"/>
          <dgm:bulletEnabled val="1"/>
        </dgm:presLayoutVars>
      </dgm:prSet>
      <dgm:spPr>
        <a:prstGeom prst="rightArrowCallout">
          <a:avLst/>
        </a:prstGeom>
      </dgm:spPr>
      <dgm:t>
        <a:bodyPr/>
        <a:lstStyle/>
        <a:p>
          <a:endParaRPr lang="zh-TW" altLang="en-US"/>
        </a:p>
      </dgm:t>
    </dgm:pt>
    <dgm:pt modelId="{457373DB-5F98-46C7-AD5A-2A32B3AF9EC8}" type="pres">
      <dgm:prSet presAssocID="{7A87750C-EB19-418B-ABCB-8B997EDDE43D}" presName="descendantText" presStyleLbl="alignAcc1" presStyleIdx="1" presStyleCnt="4" custScaleX="93101" custScaleY="138305" custLinFactNeighborX="1612" custLinFactNeighborY="-5111">
        <dgm:presLayoutVars>
          <dgm:bulletEnabled val="1"/>
        </dgm:presLayoutVars>
      </dgm:prSet>
      <dgm:spPr/>
      <dgm:t>
        <a:bodyPr/>
        <a:lstStyle/>
        <a:p>
          <a:endParaRPr lang="zh-TW" altLang="en-US"/>
        </a:p>
      </dgm:t>
    </dgm:pt>
    <dgm:pt modelId="{42E87F5F-8B4A-437C-8D64-00B07FEC21EF}" type="pres">
      <dgm:prSet presAssocID="{A71D275C-8A4B-47EC-BAF4-7AAAD7AAAAB3}" presName="sp" presStyleCnt="0"/>
      <dgm:spPr/>
    </dgm:pt>
    <dgm:pt modelId="{9E01B1A9-9DCF-43D8-A6F1-6F6C7A0ADD4B}" type="pres">
      <dgm:prSet presAssocID="{834180F7-8395-42EB-B2DA-FEB61B9B220E}" presName="composite" presStyleCnt="0"/>
      <dgm:spPr/>
    </dgm:pt>
    <dgm:pt modelId="{36A55371-7C46-43BC-8E99-67F1C26BFDE3}" type="pres">
      <dgm:prSet presAssocID="{834180F7-8395-42EB-B2DA-FEB61B9B220E}" presName="parentText" presStyleLbl="alignNode1" presStyleIdx="2" presStyleCnt="4" custScaleX="165452" custScaleY="105432" custLinFactNeighborY="-21076">
        <dgm:presLayoutVars>
          <dgm:chMax val="1"/>
          <dgm:bulletEnabled val="1"/>
        </dgm:presLayoutVars>
      </dgm:prSet>
      <dgm:spPr>
        <a:prstGeom prst="rightArrowCallout">
          <a:avLst/>
        </a:prstGeom>
      </dgm:spPr>
      <dgm:t>
        <a:bodyPr/>
        <a:lstStyle/>
        <a:p>
          <a:endParaRPr lang="zh-TW" altLang="en-US"/>
        </a:p>
      </dgm:t>
    </dgm:pt>
    <dgm:pt modelId="{BB92FF22-2B9A-46E1-8495-EC4A13617014}" type="pres">
      <dgm:prSet presAssocID="{834180F7-8395-42EB-B2DA-FEB61B9B220E}" presName="descendantText" presStyleLbl="alignAcc1" presStyleIdx="2" presStyleCnt="4" custScaleX="92895" custScaleY="172479" custLinFactNeighborX="1540" custLinFactNeighborY="-5047">
        <dgm:presLayoutVars>
          <dgm:bulletEnabled val="1"/>
        </dgm:presLayoutVars>
      </dgm:prSet>
      <dgm:spPr/>
      <dgm:t>
        <a:bodyPr/>
        <a:lstStyle/>
        <a:p>
          <a:endParaRPr lang="zh-TW" altLang="en-US"/>
        </a:p>
      </dgm:t>
    </dgm:pt>
    <dgm:pt modelId="{DFE0DDF7-55B2-4C8B-998D-5161F0F8789B}" type="pres">
      <dgm:prSet presAssocID="{37DE5EDB-92A3-4FFE-8B4F-7764A27A2AE6}" presName="sp" presStyleCnt="0"/>
      <dgm:spPr/>
    </dgm:pt>
    <dgm:pt modelId="{665747DE-54C5-440E-9C70-82F159A45F37}" type="pres">
      <dgm:prSet presAssocID="{619532E4-242D-4AD9-AF3C-C651D5BBC7AC}" presName="composite" presStyleCnt="0"/>
      <dgm:spPr/>
    </dgm:pt>
    <dgm:pt modelId="{C2ADAE7A-4E87-409A-B134-483CE9AEEC2B}" type="pres">
      <dgm:prSet presAssocID="{619532E4-242D-4AD9-AF3C-C651D5BBC7AC}" presName="parentText" presStyleLbl="alignNode1" presStyleIdx="3" presStyleCnt="4" custScaleX="163190" custLinFactNeighborY="-255">
        <dgm:presLayoutVars>
          <dgm:chMax val="1"/>
          <dgm:bulletEnabled val="1"/>
        </dgm:presLayoutVars>
      </dgm:prSet>
      <dgm:spPr>
        <a:prstGeom prst="rightArrowCallout">
          <a:avLst/>
        </a:prstGeom>
      </dgm:spPr>
      <dgm:t>
        <a:bodyPr/>
        <a:lstStyle/>
        <a:p>
          <a:endParaRPr lang="zh-TW" altLang="en-US"/>
        </a:p>
      </dgm:t>
    </dgm:pt>
    <dgm:pt modelId="{28281072-4CC4-43AF-81E0-CB3D75E341C7}" type="pres">
      <dgm:prSet presAssocID="{619532E4-242D-4AD9-AF3C-C651D5BBC7AC}" presName="descendantText" presStyleLbl="alignAcc1" presStyleIdx="3" presStyleCnt="4" custScaleX="93262" custLinFactNeighborX="1600" custLinFactNeighborY="-371">
        <dgm:presLayoutVars>
          <dgm:bulletEnabled val="1"/>
        </dgm:presLayoutVars>
      </dgm:prSet>
      <dgm:spPr/>
      <dgm:t>
        <a:bodyPr/>
        <a:lstStyle/>
        <a:p>
          <a:endParaRPr lang="zh-TW" altLang="en-US"/>
        </a:p>
      </dgm:t>
    </dgm:pt>
  </dgm:ptLst>
  <dgm:cxnLst>
    <dgm:cxn modelId="{DD1FBAFD-877A-41FD-BD35-D6C2834AAE34}" type="presOf" srcId="{B1E56ADF-72F6-4AA2-85F4-F79351A5FF66}" destId="{BB92FF22-2B9A-46E1-8495-EC4A13617014}" srcOrd="0" destOrd="0" presId="urn:microsoft.com/office/officeart/2005/8/layout/chevron2"/>
    <dgm:cxn modelId="{7B7D7F5E-6839-487F-BB82-35CA448724CC}" type="presOf" srcId="{080C376A-EBBC-49FF-9901-AB08785200A5}" destId="{28281072-4CC4-43AF-81E0-CB3D75E341C7}" srcOrd="0" destOrd="0" presId="urn:microsoft.com/office/officeart/2005/8/layout/chevron2"/>
    <dgm:cxn modelId="{40674DAB-D0BE-4251-87E5-843B6019FA21}" type="presOf" srcId="{6D925062-D616-4573-BF98-20298BE69534}" destId="{94FFB331-EDA5-4F2E-89FD-E5305BBD058B}" srcOrd="0" destOrd="0" presId="urn:microsoft.com/office/officeart/2005/8/layout/chevron2"/>
    <dgm:cxn modelId="{B0B85E5A-F54B-46F6-8372-10C246551B77}" type="presOf" srcId="{265230A6-48B3-4237-BF12-DEA9519C58E4}" destId="{457373DB-5F98-46C7-AD5A-2A32B3AF9EC8}" srcOrd="0" destOrd="0" presId="urn:microsoft.com/office/officeart/2005/8/layout/chevron2"/>
    <dgm:cxn modelId="{0E86DEC5-6243-471B-838B-1B8C33ABB60D}" type="presOf" srcId="{834180F7-8395-42EB-B2DA-FEB61B9B220E}" destId="{36A55371-7C46-43BC-8E99-67F1C26BFDE3}" srcOrd="0" destOrd="0" presId="urn:microsoft.com/office/officeart/2005/8/layout/chevron2"/>
    <dgm:cxn modelId="{EF415B7A-D36A-4203-BD4A-131DDB5CD44A}" srcId="{FCEA37C4-875D-4979-9DA1-62021167C256}" destId="{3C361361-F9E5-4A9E-90A0-7F5F0F897CCC}" srcOrd="0" destOrd="0" parTransId="{96BEFA26-1320-4FBA-905A-9EF60374F97F}" sibTransId="{8AF61A55-3225-4EA9-AA21-5A3283D9B590}"/>
    <dgm:cxn modelId="{5AD3E57F-B453-4DC6-8317-CD946AECAF43}" srcId="{6D925062-D616-4573-BF98-20298BE69534}" destId="{834180F7-8395-42EB-B2DA-FEB61B9B220E}" srcOrd="2" destOrd="0" parTransId="{8BC5A1AB-8C77-4BDC-AE9F-CF80F94B9919}" sibTransId="{37DE5EDB-92A3-4FFE-8B4F-7764A27A2AE6}"/>
    <dgm:cxn modelId="{2B6C4A73-F1F2-43D8-AE0A-8A699E98B003}" type="presOf" srcId="{7A87750C-EB19-418B-ABCB-8B997EDDE43D}" destId="{EA318AFF-F86A-4944-9926-100DED5856C9}" srcOrd="0" destOrd="0" presId="urn:microsoft.com/office/officeart/2005/8/layout/chevron2"/>
    <dgm:cxn modelId="{122D4EDB-9C31-4083-9153-F7CA88123238}" srcId="{7A87750C-EB19-418B-ABCB-8B997EDDE43D}" destId="{265230A6-48B3-4237-BF12-DEA9519C58E4}" srcOrd="0" destOrd="0" parTransId="{CA8E5C1C-E29C-4E87-836D-AF37618E1752}" sibTransId="{A2E32899-3846-4E0E-8305-679B410C06A6}"/>
    <dgm:cxn modelId="{B43BFF3A-7FCD-44DC-83B8-AEC8DE8871A2}" srcId="{6D925062-D616-4573-BF98-20298BE69534}" destId="{7A87750C-EB19-418B-ABCB-8B997EDDE43D}" srcOrd="1" destOrd="0" parTransId="{71691E99-6A58-4092-9BE5-17D54DDE5B54}" sibTransId="{A71D275C-8A4B-47EC-BAF4-7AAAD7AAAAB3}"/>
    <dgm:cxn modelId="{56A53E2F-4D94-47F5-B9AC-CCC36E86AF6F}" srcId="{619532E4-242D-4AD9-AF3C-C651D5BBC7AC}" destId="{080C376A-EBBC-49FF-9901-AB08785200A5}" srcOrd="0" destOrd="0" parTransId="{99E51F52-453D-420C-96A0-D36BF94891E1}" sibTransId="{34C19DF8-AEF6-4E48-964B-CC59E2D065DC}"/>
    <dgm:cxn modelId="{5E7D76A9-B865-407F-A44D-2F1AAB2BDB77}" srcId="{6D925062-D616-4573-BF98-20298BE69534}" destId="{619532E4-242D-4AD9-AF3C-C651D5BBC7AC}" srcOrd="3" destOrd="0" parTransId="{73DFC934-57DD-476E-A8D6-B8665467A425}" sibTransId="{5EB17CDE-593B-4469-84B1-902BC5986687}"/>
    <dgm:cxn modelId="{5CCFB7AF-5C4D-4A5B-81D8-04D820FCEB30}" type="presOf" srcId="{FCEA37C4-875D-4979-9DA1-62021167C256}" destId="{3A3A33B9-A05D-436F-9B59-BEE71DC5F01E}" srcOrd="0" destOrd="0" presId="urn:microsoft.com/office/officeart/2005/8/layout/chevron2"/>
    <dgm:cxn modelId="{1CC6CFB1-B7CC-4D78-9DE8-686C697B6420}" srcId="{834180F7-8395-42EB-B2DA-FEB61B9B220E}" destId="{B1E56ADF-72F6-4AA2-85F4-F79351A5FF66}" srcOrd="0" destOrd="0" parTransId="{BF1262C5-D9D2-4B2B-9AC6-AAE714845755}" sibTransId="{CD2F065F-7FE3-4CBB-9638-A572668F7022}"/>
    <dgm:cxn modelId="{1408B531-6678-48FC-8A82-C6FB3DFA2DC7}" type="presOf" srcId="{3C361361-F9E5-4A9E-90A0-7F5F0F897CCC}" destId="{A2E5D0A8-47AB-4008-AD9A-CCD0F7F5256C}" srcOrd="0" destOrd="0" presId="urn:microsoft.com/office/officeart/2005/8/layout/chevron2"/>
    <dgm:cxn modelId="{9198513B-3709-45F7-BED0-605C5E50BD93}" type="presOf" srcId="{619532E4-242D-4AD9-AF3C-C651D5BBC7AC}" destId="{C2ADAE7A-4E87-409A-B134-483CE9AEEC2B}" srcOrd="0" destOrd="0" presId="urn:microsoft.com/office/officeart/2005/8/layout/chevron2"/>
    <dgm:cxn modelId="{CF6B40B9-522F-4FFE-9694-3A966C4D19EA}" srcId="{6D925062-D616-4573-BF98-20298BE69534}" destId="{FCEA37C4-875D-4979-9DA1-62021167C256}" srcOrd="0" destOrd="0" parTransId="{3F06493E-00D4-41FF-9863-2972296341E6}" sibTransId="{2F4C8713-1639-4562-BC25-457F47428AFC}"/>
    <dgm:cxn modelId="{8916D810-69E9-4F1C-A1D9-4EEF0E1A1D43}" type="presParOf" srcId="{94FFB331-EDA5-4F2E-89FD-E5305BBD058B}" destId="{5973D30F-38D2-4C36-BE90-F10A01D56A7C}" srcOrd="0" destOrd="0" presId="urn:microsoft.com/office/officeart/2005/8/layout/chevron2"/>
    <dgm:cxn modelId="{A61C88DF-07D6-4D5C-BBF0-028601F9B69B}" type="presParOf" srcId="{5973D30F-38D2-4C36-BE90-F10A01D56A7C}" destId="{3A3A33B9-A05D-436F-9B59-BEE71DC5F01E}" srcOrd="0" destOrd="0" presId="urn:microsoft.com/office/officeart/2005/8/layout/chevron2"/>
    <dgm:cxn modelId="{5B0E62A0-002F-4D69-866F-8C5B7F99DB90}" type="presParOf" srcId="{5973D30F-38D2-4C36-BE90-F10A01D56A7C}" destId="{A2E5D0A8-47AB-4008-AD9A-CCD0F7F5256C}" srcOrd="1" destOrd="0" presId="urn:microsoft.com/office/officeart/2005/8/layout/chevron2"/>
    <dgm:cxn modelId="{3ED38BA2-9D28-4D10-BEC8-0612D73242E9}" type="presParOf" srcId="{94FFB331-EDA5-4F2E-89FD-E5305BBD058B}" destId="{17AFDE62-C5C8-4A6F-ADDE-39D84EF4189D}" srcOrd="1" destOrd="0" presId="urn:microsoft.com/office/officeart/2005/8/layout/chevron2"/>
    <dgm:cxn modelId="{2B79A31D-297B-4219-8E43-FE881B427962}" type="presParOf" srcId="{94FFB331-EDA5-4F2E-89FD-E5305BBD058B}" destId="{CF5107A3-D59E-4FE9-8A56-104FC6E45B1E}" srcOrd="2" destOrd="0" presId="urn:microsoft.com/office/officeart/2005/8/layout/chevron2"/>
    <dgm:cxn modelId="{A88F5B2C-CAF6-4903-ABB7-517F977ADEC6}" type="presParOf" srcId="{CF5107A3-D59E-4FE9-8A56-104FC6E45B1E}" destId="{EA318AFF-F86A-4944-9926-100DED5856C9}" srcOrd="0" destOrd="0" presId="urn:microsoft.com/office/officeart/2005/8/layout/chevron2"/>
    <dgm:cxn modelId="{B5A72531-99E7-4663-95BF-1BF95343AD84}" type="presParOf" srcId="{CF5107A3-D59E-4FE9-8A56-104FC6E45B1E}" destId="{457373DB-5F98-46C7-AD5A-2A32B3AF9EC8}" srcOrd="1" destOrd="0" presId="urn:microsoft.com/office/officeart/2005/8/layout/chevron2"/>
    <dgm:cxn modelId="{83A4AB47-9236-40F0-AAB6-E337891D6768}" type="presParOf" srcId="{94FFB331-EDA5-4F2E-89FD-E5305BBD058B}" destId="{42E87F5F-8B4A-437C-8D64-00B07FEC21EF}" srcOrd="3" destOrd="0" presId="urn:microsoft.com/office/officeart/2005/8/layout/chevron2"/>
    <dgm:cxn modelId="{B154A19B-0850-4F8D-B71C-E772429D6028}" type="presParOf" srcId="{94FFB331-EDA5-4F2E-89FD-E5305BBD058B}" destId="{9E01B1A9-9DCF-43D8-A6F1-6F6C7A0ADD4B}" srcOrd="4" destOrd="0" presId="urn:microsoft.com/office/officeart/2005/8/layout/chevron2"/>
    <dgm:cxn modelId="{7E4EAB7A-48EB-49DC-B4C0-F39AC6837E90}" type="presParOf" srcId="{9E01B1A9-9DCF-43D8-A6F1-6F6C7A0ADD4B}" destId="{36A55371-7C46-43BC-8E99-67F1C26BFDE3}" srcOrd="0" destOrd="0" presId="urn:microsoft.com/office/officeart/2005/8/layout/chevron2"/>
    <dgm:cxn modelId="{5A26FB3B-C828-4B94-99DF-AD57AF712882}" type="presParOf" srcId="{9E01B1A9-9DCF-43D8-A6F1-6F6C7A0ADD4B}" destId="{BB92FF22-2B9A-46E1-8495-EC4A13617014}" srcOrd="1" destOrd="0" presId="urn:microsoft.com/office/officeart/2005/8/layout/chevron2"/>
    <dgm:cxn modelId="{A47BBDD1-6343-4399-82BD-5727F8E80692}" type="presParOf" srcId="{94FFB331-EDA5-4F2E-89FD-E5305BBD058B}" destId="{DFE0DDF7-55B2-4C8B-998D-5161F0F8789B}" srcOrd="5" destOrd="0" presId="urn:microsoft.com/office/officeart/2005/8/layout/chevron2"/>
    <dgm:cxn modelId="{1F261A34-5884-4445-93E0-832B436A4301}" type="presParOf" srcId="{94FFB331-EDA5-4F2E-89FD-E5305BBD058B}" destId="{665747DE-54C5-440E-9C70-82F159A45F37}" srcOrd="6" destOrd="0" presId="urn:microsoft.com/office/officeart/2005/8/layout/chevron2"/>
    <dgm:cxn modelId="{5F319F6B-7D03-430F-97C9-77F179B1C8B3}" type="presParOf" srcId="{665747DE-54C5-440E-9C70-82F159A45F37}" destId="{C2ADAE7A-4E87-409A-B134-483CE9AEEC2B}" srcOrd="0" destOrd="0" presId="urn:microsoft.com/office/officeart/2005/8/layout/chevron2"/>
    <dgm:cxn modelId="{487BC329-3ED9-4787-AE28-05096723D87E}" type="presParOf" srcId="{665747DE-54C5-440E-9C70-82F159A45F37}" destId="{28281072-4CC4-43AF-81E0-CB3D75E341C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4433018" cy="355682"/>
          </a:xfrm>
          <a:prstGeom prst="rect">
            <a:avLst/>
          </a:prstGeom>
          <a:noFill/>
          <a:ln w="9525">
            <a:noFill/>
            <a:miter lim="800000"/>
            <a:headEnd/>
            <a:tailEnd/>
          </a:ln>
        </p:spPr>
        <p:txBody>
          <a:bodyPr vert="horz" wrap="square" lIns="95379" tIns="47685" rIns="95379" bIns="47685" numCol="1" anchor="t"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78851" name="Rectangle 3"/>
          <p:cNvSpPr>
            <a:spLocks noGrp="1" noChangeArrowheads="1"/>
          </p:cNvSpPr>
          <p:nvPr>
            <p:ph type="dt" sz="quarter" idx="1"/>
          </p:nvPr>
        </p:nvSpPr>
        <p:spPr bwMode="auto">
          <a:xfrm>
            <a:off x="5799308" y="0"/>
            <a:ext cx="4433018" cy="355682"/>
          </a:xfrm>
          <a:prstGeom prst="rect">
            <a:avLst/>
          </a:prstGeom>
          <a:noFill/>
          <a:ln w="9525">
            <a:noFill/>
            <a:miter lim="800000"/>
            <a:headEnd/>
            <a:tailEnd/>
          </a:ln>
        </p:spPr>
        <p:txBody>
          <a:bodyPr vert="horz" wrap="square" lIns="95379" tIns="47685" rIns="95379" bIns="47685" numCol="1" anchor="t" anchorCtr="0" compatLnSpc="1">
            <a:prstTxWarp prst="textNoShape">
              <a:avLst/>
            </a:prstTxWarp>
          </a:bodyPr>
          <a:lstStyle>
            <a:lvl1pPr algn="r">
              <a:defRPr sz="1200">
                <a:latin typeface="Arial" charset="0"/>
                <a:ea typeface="新細明體" pitchFamily="18" charset="-120"/>
              </a:defRPr>
            </a:lvl1pPr>
          </a:lstStyle>
          <a:p>
            <a:pPr>
              <a:defRPr/>
            </a:pPr>
            <a:endParaRPr lang="en-US" altLang="zh-TW"/>
          </a:p>
        </p:txBody>
      </p:sp>
      <p:sp>
        <p:nvSpPr>
          <p:cNvPr id="78852" name="Rectangle 4"/>
          <p:cNvSpPr>
            <a:spLocks noGrp="1" noChangeArrowheads="1"/>
          </p:cNvSpPr>
          <p:nvPr>
            <p:ph type="ftr" sz="quarter" idx="2"/>
          </p:nvPr>
        </p:nvSpPr>
        <p:spPr bwMode="auto">
          <a:xfrm>
            <a:off x="0" y="6742519"/>
            <a:ext cx="4433018" cy="355681"/>
          </a:xfrm>
          <a:prstGeom prst="rect">
            <a:avLst/>
          </a:prstGeom>
          <a:noFill/>
          <a:ln w="9525">
            <a:noFill/>
            <a:miter lim="800000"/>
            <a:headEnd/>
            <a:tailEnd/>
          </a:ln>
        </p:spPr>
        <p:txBody>
          <a:bodyPr vert="horz" wrap="square" lIns="95379" tIns="47685" rIns="95379" bIns="47685" numCol="1" anchor="b"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78853" name="Rectangle 5"/>
          <p:cNvSpPr>
            <a:spLocks noGrp="1" noChangeArrowheads="1"/>
          </p:cNvSpPr>
          <p:nvPr>
            <p:ph type="sldNum" sz="quarter" idx="3"/>
          </p:nvPr>
        </p:nvSpPr>
        <p:spPr bwMode="auto">
          <a:xfrm>
            <a:off x="5799308" y="6742519"/>
            <a:ext cx="4433018" cy="355681"/>
          </a:xfrm>
          <a:prstGeom prst="rect">
            <a:avLst/>
          </a:prstGeom>
          <a:noFill/>
          <a:ln w="9525">
            <a:noFill/>
            <a:miter lim="800000"/>
            <a:headEnd/>
            <a:tailEnd/>
          </a:ln>
        </p:spPr>
        <p:txBody>
          <a:bodyPr vert="horz" wrap="square" lIns="95379" tIns="47685" rIns="95379" bIns="47685" numCol="1" anchor="b" anchorCtr="0" compatLnSpc="1">
            <a:prstTxWarp prst="textNoShape">
              <a:avLst/>
            </a:prstTxWarp>
          </a:bodyPr>
          <a:lstStyle>
            <a:lvl1pPr algn="r">
              <a:defRPr sz="12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712022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3" y="0"/>
            <a:ext cx="4435303" cy="355682"/>
          </a:xfrm>
          <a:prstGeom prst="rect">
            <a:avLst/>
          </a:prstGeom>
          <a:noFill/>
          <a:ln w="9525">
            <a:noFill/>
            <a:miter lim="800000"/>
            <a:headEnd/>
            <a:tailEnd/>
          </a:ln>
        </p:spPr>
        <p:txBody>
          <a:bodyPr vert="horz" wrap="square" lIns="94983" tIns="47489" rIns="94983" bIns="47489" numCol="1" anchor="t" anchorCtr="0" compatLnSpc="1">
            <a:prstTxWarp prst="textNoShape">
              <a:avLst/>
            </a:prstTxWarp>
          </a:bodyPr>
          <a:lstStyle>
            <a:lvl1pPr defTabSz="947566">
              <a:defRPr sz="1200">
                <a:latin typeface="Arial" charset="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5797023" y="0"/>
            <a:ext cx="4435303" cy="355682"/>
          </a:xfrm>
          <a:prstGeom prst="rect">
            <a:avLst/>
          </a:prstGeom>
          <a:noFill/>
          <a:ln w="9525">
            <a:noFill/>
            <a:miter lim="800000"/>
            <a:headEnd/>
            <a:tailEnd/>
          </a:ln>
        </p:spPr>
        <p:txBody>
          <a:bodyPr vert="horz" wrap="square" lIns="94983" tIns="47489" rIns="94983" bIns="47489" numCol="1" anchor="t" anchorCtr="0" compatLnSpc="1">
            <a:prstTxWarp prst="textNoShape">
              <a:avLst/>
            </a:prstTxWarp>
          </a:bodyPr>
          <a:lstStyle>
            <a:lvl1pPr algn="r" defTabSz="947566">
              <a:defRPr sz="1200">
                <a:latin typeface="Arial" charset="0"/>
                <a:ea typeface="新細明體" pitchFamily="18" charset="-120"/>
              </a:defRPr>
            </a:lvl1pPr>
          </a:lstStyle>
          <a:p>
            <a:pPr>
              <a:defRPr/>
            </a:pPr>
            <a:endParaRPr lang="en-US" altLang="zh-TW"/>
          </a:p>
        </p:txBody>
      </p:sp>
      <p:sp>
        <p:nvSpPr>
          <p:cNvPr id="176132" name="Rectangle 4"/>
          <p:cNvSpPr>
            <a:spLocks noGrp="1" noRot="1" noChangeAspect="1" noChangeArrowheads="1" noTextEdit="1"/>
          </p:cNvSpPr>
          <p:nvPr>
            <p:ph type="sldImg" idx="2"/>
          </p:nvPr>
        </p:nvSpPr>
        <p:spPr bwMode="auto">
          <a:xfrm>
            <a:off x="3343275" y="533400"/>
            <a:ext cx="3549650" cy="2662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1023006" y="3372913"/>
            <a:ext cx="8188606" cy="3194519"/>
          </a:xfrm>
          <a:prstGeom prst="rect">
            <a:avLst/>
          </a:prstGeom>
          <a:noFill/>
          <a:ln w="9525">
            <a:noFill/>
            <a:miter lim="800000"/>
            <a:headEnd/>
            <a:tailEnd/>
          </a:ln>
        </p:spPr>
        <p:txBody>
          <a:bodyPr vert="horz" wrap="square" lIns="94983" tIns="47489" rIns="94983" bIns="47489"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8614" name="Rectangle 6"/>
          <p:cNvSpPr>
            <a:spLocks noGrp="1" noChangeArrowheads="1"/>
          </p:cNvSpPr>
          <p:nvPr>
            <p:ph type="ftr" sz="quarter" idx="4"/>
          </p:nvPr>
        </p:nvSpPr>
        <p:spPr bwMode="auto">
          <a:xfrm>
            <a:off x="3" y="6742519"/>
            <a:ext cx="4435303" cy="355681"/>
          </a:xfrm>
          <a:prstGeom prst="rect">
            <a:avLst/>
          </a:prstGeom>
          <a:noFill/>
          <a:ln w="9525">
            <a:noFill/>
            <a:miter lim="800000"/>
            <a:headEnd/>
            <a:tailEnd/>
          </a:ln>
        </p:spPr>
        <p:txBody>
          <a:bodyPr vert="horz" wrap="square" lIns="94983" tIns="47489" rIns="94983" bIns="47489" numCol="1" anchor="b" anchorCtr="0" compatLnSpc="1">
            <a:prstTxWarp prst="textNoShape">
              <a:avLst/>
            </a:prstTxWarp>
          </a:bodyPr>
          <a:lstStyle>
            <a:lvl1pPr defTabSz="947566">
              <a:defRPr sz="1200">
                <a:latin typeface="Arial" charset="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5797023" y="6742519"/>
            <a:ext cx="4435303" cy="355681"/>
          </a:xfrm>
          <a:prstGeom prst="rect">
            <a:avLst/>
          </a:prstGeom>
          <a:noFill/>
          <a:ln w="9525">
            <a:noFill/>
            <a:miter lim="800000"/>
            <a:headEnd/>
            <a:tailEnd/>
          </a:ln>
        </p:spPr>
        <p:txBody>
          <a:bodyPr vert="horz" wrap="square" lIns="94983" tIns="47489" rIns="94983" bIns="47489" numCol="1" anchor="b" anchorCtr="0" compatLnSpc="1">
            <a:prstTxWarp prst="textNoShape">
              <a:avLst/>
            </a:prstTxWarp>
          </a:bodyPr>
          <a:lstStyle>
            <a:lvl1pPr algn="r" defTabSz="947566">
              <a:defRPr sz="12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3343817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ig5.soundofhope.org/node/424034"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epochtimes.com.tw/n79358/%E5%B7%B4%E8%A5%BF%E9%81%8790%E5%B9%B4%E5%A4%A7%E8%B1%AA%E9%9B%A8-44%E6%AD%BB-6%E8%90%AC%E4%BA%BA%E7%84%A1%E5%AE%B6%E5%8F%AF%E6%AD%B8.html" TargetMode="External"/><Relationship Id="rId4" Type="http://schemas.openxmlformats.org/officeDocument/2006/relationships/hyperlink" Target="http://hk.news.yahoo.com/%E5%B7%B4%E8%A5%BF%E6%9D%B1%E5%8D%97%E9%83%A8%E6%9A%B4%E9%9B%A8%E6%88%90%E7%81%BD21%E6%AD%BB-002800320.html"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hinatimes.com/realtimenews/20140103001359-26040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ig5.soundofhope.org/node/424034"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epochtimes.com/gb/12/1/4/n3476310.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hk.news.yahoo.com/%E5%B7%B4%E8%A5%BF%E9%87%8C%E7%B4%84%E8%B1%AA%E9%9B%A8%E6%88%90%E7%81%BD-%E4%BD%86%E6%9A%AB%E7%84%A1%E5%82%B7%E4%BA%A1-180700107.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huffingtonpost.com/2013/12/12/rio-floods-heavy-rain-brazil_n_4435141.html#slide=3221934" TargetMode="External"/><Relationship Id="rId4" Type="http://schemas.openxmlformats.org/officeDocument/2006/relationships/hyperlink" Target="http://big5.chinanews.com:89/tp/hd2011/2013/01-05/162660.shtml#nextpag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swcs.org.tw/AM/102/FULL/5-6.pdf"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X-rays"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en.wikipedia.org/wiki/2010_San_Bruno_pipeline_explosion#cite_note-latimes-dearan-32"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pdnews.com/news/57901.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news-b5.zhengjian.org/node/19983"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info.org.tw/node/9578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ews.now.com/home/international/player?newsId=88765" TargetMode="External"/><Relationship Id="rId7" Type="http://schemas.openxmlformats.org/officeDocument/2006/relationships/hyperlink" Target="http://news.powerapple.com/international/2013/12/26/1376192.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news.qoos.com/%E6%9A%B4%E9%A2%A8%E9%9B%A8%E8%A5%B2%E8%8B%B1%E6%B3%95%E8%87%B3%E5%B0%91%E5%85%AD%E6%AD%BB-1598018.html" TargetMode="External"/><Relationship Id="rId5" Type="http://schemas.openxmlformats.org/officeDocument/2006/relationships/hyperlink" Target="http://www.chinanews.com/gj/2013/12-25/5658889.shtml" TargetMode="External"/><Relationship Id="rId4" Type="http://schemas.openxmlformats.org/officeDocument/2006/relationships/hyperlink" Target="http://www.epochtimes.com/b5/13/12/25/n4042458.ht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etoffice.gov.uk/public/weather/flood-warnings/#?tab=floodWarning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metoffice.gov.uk/guide/weather/flood-warnings/what-does-this-mea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ttv.com.tw/103/01/1030105/10301054938302L.ht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big5.xinhuanet.com/gate/big5/news.xinhuanet.com/photo/2014-01/07/c_125965233_2.htm" TargetMode="External"/><Relationship Id="rId5" Type="http://schemas.openxmlformats.org/officeDocument/2006/relationships/hyperlink" Target="http://www.ilikeedit.com/newscont.php?NewsNo=5365567" TargetMode="External"/><Relationship Id="rId4" Type="http://schemas.openxmlformats.org/officeDocument/2006/relationships/hyperlink" Target="http://www.ettoday.net/news/20140104/312948.ht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orld.people.com.cn/BIG5/n/2014/0108/c1002-24059391.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news.sina.com.hk/news/20140107/-12-3159624/1.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http://big5.soundofhope.org/node/424034</a:t>
            </a:r>
            <a:r>
              <a:rPr lang="en-US" altLang="zh-TW" dirty="0" smtClean="0"/>
              <a:t/>
            </a:r>
            <a:br>
              <a:rPr lang="en-US" altLang="zh-TW" dirty="0" smtClean="0"/>
            </a:br>
            <a:r>
              <a:rPr lang="en-US" altLang="zh-TW" dirty="0" smtClean="0">
                <a:hlinkClick r:id="rId4"/>
              </a:rPr>
              <a:t>http://hk.news.yahoo.com/%E5%B7%B4%E8%A5%BF%E6%9D%B1%E5%8D%97%E9%83%A8%E6%9A%B4%E9%9B%A8%E6%88%90%E7%81%BD21%E6%AD%BB-002800320.html</a:t>
            </a:r>
            <a:r>
              <a:rPr lang="en-US" altLang="zh-TW" dirty="0" smtClean="0"/>
              <a:t/>
            </a:r>
            <a:br>
              <a:rPr lang="en-US" altLang="zh-TW" dirty="0" smtClean="0"/>
            </a:br>
            <a:r>
              <a:rPr lang="en-US" altLang="zh-TW" dirty="0" smtClean="0">
                <a:hlinkClick r:id="rId5"/>
              </a:rPr>
              <a:t>http://www.epochtimes.com.tw/n79358/%E5%B7%B4%E8%A5%BF%E9%81%8790%E5%B9%B4%E5%A4%A7%E8%B1%AA%E9%9B%A8-44%E6%AD%BB-6%E8%90%AC%E4%BA%BA%E7%84%A1%E5%AE%B6%E5%8F%AF%E6%AD%B8.html</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4</a:t>
            </a:fld>
            <a:endParaRPr lang="zh-TW" altLang="en-US">
              <a:solidFill>
                <a:prstClr val="black"/>
              </a:solidFill>
            </a:endParaRPr>
          </a:p>
        </p:txBody>
      </p:sp>
    </p:spTree>
    <p:extLst>
      <p:ext uri="{BB962C8B-B14F-4D97-AF65-F5344CB8AC3E}">
        <p14:creationId xmlns:p14="http://schemas.microsoft.com/office/powerpoint/2010/main" val="297020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http://www.chinatimes.com/realtimenews/20140103001359-260408</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15</a:t>
            </a:fld>
            <a:endParaRPr lang="zh-TW" altLang="en-US">
              <a:solidFill>
                <a:prstClr val="black"/>
              </a:solidFill>
            </a:endParaRPr>
          </a:p>
        </p:txBody>
      </p:sp>
    </p:spTree>
    <p:extLst>
      <p:ext uri="{BB962C8B-B14F-4D97-AF65-F5344CB8AC3E}">
        <p14:creationId xmlns:p14="http://schemas.microsoft.com/office/powerpoint/2010/main" val="405806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336" name="Shape 336"/>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253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348" name="Shape 348"/>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239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368" name="Shape 368"/>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35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378" name="Shape 378"/>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41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388" name="Shape 388"/>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11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395" name="Shape 395"/>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030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05" name="Shape 405"/>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584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18" name="Shape 418"/>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218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29" name="Shape 429"/>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50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http://big5.soundofhope.org/node/424034</a:t>
            </a:r>
            <a:r>
              <a:rPr lang="en-US" altLang="zh-TW" dirty="0" smtClean="0"/>
              <a:t/>
            </a:r>
            <a:br>
              <a:rPr lang="en-US" altLang="zh-TW" dirty="0" smtClean="0"/>
            </a:br>
            <a:r>
              <a:rPr lang="en-US" altLang="zh-TW" dirty="0" smtClean="0">
                <a:hlinkClick r:id="rId4"/>
              </a:rPr>
              <a:t>http://www.epochtimes.com/gb/12/1/4/n3476310.htm</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5</a:t>
            </a:fld>
            <a:endParaRPr lang="zh-TW" altLang="en-US">
              <a:solidFill>
                <a:prstClr val="black"/>
              </a:solidFill>
            </a:endParaRPr>
          </a:p>
        </p:txBody>
      </p:sp>
    </p:spTree>
    <p:extLst>
      <p:ext uri="{BB962C8B-B14F-4D97-AF65-F5344CB8AC3E}">
        <p14:creationId xmlns:p14="http://schemas.microsoft.com/office/powerpoint/2010/main" val="3913843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41" name="Shape 441"/>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398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49" name="Shape 449"/>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09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49" name="Shape 449"/>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029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84" name="Shape 484"/>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306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a:p>
        </p:txBody>
      </p:sp>
      <p:sp>
        <p:nvSpPr>
          <p:cNvPr id="484" name="Shape 484"/>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7340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1023005" y="3372912"/>
            <a:ext cx="8188606" cy="3194519"/>
          </a:xfrm>
          <a:prstGeom prst="rect">
            <a:avLst/>
          </a:prstGeom>
        </p:spPr>
        <p:txBody>
          <a:bodyPr lIns="91425" tIns="91425" rIns="91425" bIns="91425" anchor="ctr" anchorCtr="0">
            <a:noAutofit/>
          </a:bodyPr>
          <a:lstStyle/>
          <a:p>
            <a:endParaRPr dirty="0"/>
          </a:p>
        </p:txBody>
      </p:sp>
      <p:sp>
        <p:nvSpPr>
          <p:cNvPr id="484" name="Shape 484"/>
          <p:cNvSpPr>
            <a:spLocks noGrp="1" noRot="1" noChangeAspect="1"/>
          </p:cNvSpPr>
          <p:nvPr>
            <p:ph type="sldImg" idx="2"/>
          </p:nvPr>
        </p:nvSpPr>
        <p:spPr>
          <a:xfrm>
            <a:off x="3343275" y="533400"/>
            <a:ext cx="3549650"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2599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100" dirty="0"/>
              <a:t>In a government response to the disaster, authorities have deployed 19 military units, paramedic teams, and vehicular assistance to aid victims.  A military command center has been setup at Dong </a:t>
            </a:r>
            <a:r>
              <a:rPr lang="en-US" altLang="zh-TW" sz="1100" dirty="0" err="1"/>
              <a:t>Mada</a:t>
            </a:r>
            <a:r>
              <a:rPr lang="en-US" altLang="zh-TW" sz="1100" dirty="0"/>
              <a:t> District of Chiang </a:t>
            </a:r>
            <a:r>
              <a:rPr lang="en-US" altLang="zh-TW" sz="1100" dirty="0" err="1"/>
              <a:t>Rai</a:t>
            </a:r>
            <a:r>
              <a:rPr lang="en-US" altLang="zh-TW" sz="1100" dirty="0"/>
              <a:t> as the local base of operations and will cooperate with the administrative office in Chiang </a:t>
            </a:r>
            <a:r>
              <a:rPr lang="en-US" altLang="zh-TW" sz="1100" dirty="0" err="1"/>
              <a:t>Rai</a:t>
            </a:r>
            <a:r>
              <a:rPr lang="en-US" altLang="zh-TW" sz="1100" dirty="0"/>
              <a:t> to continue with the ongoing aid.</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362576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100" dirty="0"/>
              <a:t>聖塔安娜風即為焚風，又有魔鬼風之稱，是轉秋之際來自內陸沙漠的一種熱燥風，氣流越過高山，出現下沉運動而造成，每年都在這時吹向西海岸造成洛杉磯氣溫飆高，草木受到這種強而乾熱的風吹襲，就容易嚴重失水而迅速枯萎，甚至起火，乾燥的風曾引發多次森林野火，或是造成已引發的火災加劇。</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767307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100" dirty="0"/>
              <a:t>1923</a:t>
            </a:r>
            <a:r>
              <a:rPr lang="zh-TW" altLang="en-US" sz="1100" dirty="0"/>
              <a:t>年關東大地震，</a:t>
            </a:r>
            <a:r>
              <a:rPr lang="en-US" altLang="zh-TW" sz="1100" dirty="0"/>
              <a:t>15</a:t>
            </a:r>
            <a:r>
              <a:rPr lang="zh-TW" altLang="en-US" sz="1100" dirty="0"/>
              <a:t>分鐘內已令到</a:t>
            </a:r>
            <a:r>
              <a:rPr lang="en-US" altLang="zh-TW" sz="1100" dirty="0"/>
              <a:t>38000</a:t>
            </a:r>
            <a:r>
              <a:rPr lang="zh-TW" altLang="en-US" sz="1100" dirty="0"/>
              <a:t>人死亡</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018109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57919" indent="-357919" fontAlgn="auto">
              <a:spcBef>
                <a:spcPts val="0"/>
              </a:spcBef>
              <a:spcAft>
                <a:spcPts val="0"/>
              </a:spcAft>
              <a:buClr>
                <a:schemeClr val="tx1"/>
              </a:buClr>
              <a:buFont typeface="Arial" panose="020B0604020202020204" pitchFamily="34" charset="0"/>
              <a:buChar char="•"/>
            </a:pPr>
            <a:r>
              <a:rPr lang="zh-TW" altLang="en-US" sz="1300" dirty="0">
                <a:latin typeface="微軟正黑體" panose="020B0604030504040204" pitchFamily="34" charset="-120"/>
                <a:ea typeface="微軟正黑體" panose="020B0604030504040204" pitchFamily="34" charset="-120"/>
              </a:rPr>
              <a:t>大陸國家減災委員會辦公室統計，</a:t>
            </a:r>
            <a:r>
              <a:rPr lang="zh-TW" altLang="en-US" sz="1300" dirty="0">
                <a:solidFill>
                  <a:srgbClr val="FF0000"/>
                </a:solidFill>
                <a:latin typeface="微軟正黑體" panose="020B0604030504040204" pitchFamily="34" charset="-120"/>
                <a:ea typeface="微軟正黑體" panose="020B0604030504040204" pitchFamily="34" charset="-120"/>
              </a:rPr>
              <a:t>受災人數已達</a:t>
            </a:r>
            <a:r>
              <a:rPr lang="en-US" altLang="zh-TW" sz="1300" dirty="0">
                <a:solidFill>
                  <a:srgbClr val="FF0000"/>
                </a:solidFill>
                <a:latin typeface="微軟正黑體" panose="020B0604030504040204" pitchFamily="34" charset="-120"/>
                <a:ea typeface="微軟正黑體" panose="020B0604030504040204" pitchFamily="34" charset="-120"/>
              </a:rPr>
              <a:t>340</a:t>
            </a:r>
            <a:r>
              <a:rPr lang="zh-TW" altLang="en-US" sz="1300" dirty="0">
                <a:solidFill>
                  <a:srgbClr val="FF0000"/>
                </a:solidFill>
                <a:latin typeface="微軟正黑體" panose="020B0604030504040204" pitchFamily="34" charset="-120"/>
                <a:ea typeface="微軟正黑體" panose="020B0604030504040204" pitchFamily="34" charset="-120"/>
              </a:rPr>
              <a:t>萬人</a:t>
            </a:r>
            <a:r>
              <a:rPr lang="zh-TW" altLang="en-US" sz="1300" dirty="0">
                <a:latin typeface="微軟正黑體" panose="020B0604030504040204" pitchFamily="34" charset="-120"/>
                <a:ea typeface="微軟正黑體" panose="020B0604030504040204" pitchFamily="34" charset="-120"/>
              </a:rPr>
              <a:t>，其中</a:t>
            </a:r>
            <a:r>
              <a:rPr lang="en-US" altLang="zh-TW" sz="1300" dirty="0">
                <a:solidFill>
                  <a:srgbClr val="FF0000"/>
                </a:solidFill>
                <a:latin typeface="微軟正黑體" panose="020B0604030504040204" pitchFamily="34" charset="-120"/>
                <a:ea typeface="微軟正黑體" panose="020B0604030504040204" pitchFamily="34" charset="-120"/>
              </a:rPr>
              <a:t>23.9</a:t>
            </a:r>
            <a:r>
              <a:rPr lang="zh-TW" altLang="en-US" sz="1300" dirty="0">
                <a:solidFill>
                  <a:srgbClr val="FF0000"/>
                </a:solidFill>
                <a:latin typeface="微軟正黑體" panose="020B0604030504040204" pitchFamily="34" charset="-120"/>
                <a:ea typeface="微軟正黑體" panose="020B0604030504040204" pitchFamily="34" charset="-120"/>
              </a:rPr>
              <a:t>萬人被緊急遷移安置</a:t>
            </a:r>
            <a:r>
              <a:rPr lang="zh-TW" altLang="en-US" sz="1300" dirty="0">
                <a:latin typeface="微軟正黑體" panose="020B0604030504040204" pitchFamily="34" charset="-120"/>
                <a:ea typeface="微軟正黑體" panose="020B0604030504040204" pitchFamily="34" charset="-120"/>
              </a:rPr>
              <a:t>，</a:t>
            </a:r>
            <a:r>
              <a:rPr lang="en-US" altLang="zh-TW" sz="1300" dirty="0">
                <a:solidFill>
                  <a:srgbClr val="FF0000"/>
                </a:solidFill>
                <a:latin typeface="微軟正黑體" panose="020B0604030504040204" pitchFamily="34" charset="-120"/>
                <a:ea typeface="微軟正黑體" panose="020B0604030504040204" pitchFamily="34" charset="-120"/>
              </a:rPr>
              <a:t>11.6</a:t>
            </a:r>
            <a:r>
              <a:rPr lang="zh-TW" altLang="en-US" sz="1300" dirty="0">
                <a:solidFill>
                  <a:srgbClr val="FF0000"/>
                </a:solidFill>
                <a:latin typeface="微軟正黑體" panose="020B0604030504040204" pitchFamily="34" charset="-120"/>
                <a:ea typeface="微軟正黑體" panose="020B0604030504040204" pitchFamily="34" charset="-120"/>
              </a:rPr>
              <a:t>萬人需要緊急生活救助</a:t>
            </a:r>
            <a:r>
              <a:rPr lang="zh-TW" altLang="en-US" sz="1300" dirty="0">
                <a:latin typeface="微軟正黑體" panose="020B0604030504040204" pitchFamily="34" charset="-120"/>
                <a:ea typeface="微軟正黑體" panose="020B0604030504040204" pitchFamily="34" charset="-120"/>
              </a:rPr>
              <a:t>，總計</a:t>
            </a:r>
            <a:r>
              <a:rPr lang="en-US" altLang="zh-TW" sz="1300" dirty="0">
                <a:solidFill>
                  <a:srgbClr val="FF0000"/>
                </a:solidFill>
                <a:latin typeface="微軟正黑體" panose="020B0604030504040204" pitchFamily="34" charset="-120"/>
                <a:ea typeface="微軟正黑體" panose="020B0604030504040204" pitchFamily="34" charset="-120"/>
              </a:rPr>
              <a:t>27</a:t>
            </a:r>
            <a:r>
              <a:rPr lang="zh-TW" altLang="en-US" sz="1300" dirty="0">
                <a:solidFill>
                  <a:srgbClr val="FF0000"/>
                </a:solidFill>
                <a:latin typeface="微軟正黑體" panose="020B0604030504040204" pitchFamily="34" charset="-120"/>
                <a:ea typeface="微軟正黑體" panose="020B0604030504040204" pitchFamily="34" charset="-120"/>
              </a:rPr>
              <a:t>人死亡</a:t>
            </a:r>
            <a:r>
              <a:rPr lang="zh-TW" altLang="en-US" sz="1300" dirty="0">
                <a:latin typeface="微軟正黑體" panose="020B0604030504040204" pitchFamily="34" charset="-120"/>
                <a:ea typeface="微軟正黑體" panose="020B0604030504040204" pitchFamily="34" charset="-120"/>
              </a:rPr>
              <a:t>，</a:t>
            </a:r>
            <a:r>
              <a:rPr lang="en-US" altLang="zh-TW" sz="1300" dirty="0">
                <a:solidFill>
                  <a:srgbClr val="FF0000"/>
                </a:solidFill>
                <a:latin typeface="微軟正黑體" panose="020B0604030504040204" pitchFamily="34" charset="-120"/>
                <a:ea typeface="微軟正黑體" panose="020B0604030504040204" pitchFamily="34" charset="-120"/>
              </a:rPr>
              <a:t>2</a:t>
            </a:r>
            <a:r>
              <a:rPr lang="zh-TW" altLang="en-US" sz="1300" dirty="0">
                <a:solidFill>
                  <a:srgbClr val="FF0000"/>
                </a:solidFill>
                <a:latin typeface="微軟正黑體" panose="020B0604030504040204" pitchFamily="34" charset="-120"/>
                <a:ea typeface="微軟正黑體" panose="020B0604030504040204" pitchFamily="34" charset="-120"/>
              </a:rPr>
              <a:t>人失蹤</a:t>
            </a:r>
            <a:r>
              <a:rPr lang="zh-TW" altLang="en-US" sz="1300" dirty="0">
                <a:latin typeface="微軟正黑體" panose="020B0604030504040204" pitchFamily="34" charset="-120"/>
                <a:ea typeface="微軟正黑體" panose="020B0604030504040204" pitchFamily="34" charset="-120"/>
              </a:rPr>
              <a:t>。</a:t>
            </a:r>
            <a:endParaRPr lang="en-US" altLang="zh-TW" sz="1300" dirty="0">
              <a:latin typeface="微軟正黑體" panose="020B0604030504040204" pitchFamily="34" charset="-120"/>
              <a:ea typeface="微軟正黑體" panose="020B0604030504040204" pitchFamily="34" charset="-120"/>
            </a:endParaRPr>
          </a:p>
          <a:p>
            <a:pPr marL="357919" indent="-357919" fontAlgn="auto">
              <a:spcBef>
                <a:spcPts val="0"/>
              </a:spcBef>
              <a:spcAft>
                <a:spcPts val="0"/>
              </a:spcAft>
              <a:buClr>
                <a:schemeClr val="tx1"/>
              </a:buClr>
              <a:buFont typeface="Arial" panose="020B0604020202020204" pitchFamily="34" charset="0"/>
              <a:buChar char="•"/>
            </a:pPr>
            <a:r>
              <a:rPr lang="zh-TW" altLang="en-US" sz="1300" dirty="0">
                <a:latin typeface="微軟正黑體" panose="020B0604030504040204" pitchFamily="34" charset="-120"/>
                <a:ea typeface="微軟正黑體" panose="020B0604030504040204" pitchFamily="34" charset="-120"/>
              </a:rPr>
              <a:t>豪雨造成</a:t>
            </a:r>
            <a:r>
              <a:rPr lang="en-US" altLang="zh-TW" sz="1300" dirty="0">
                <a:solidFill>
                  <a:srgbClr val="FF0000"/>
                </a:solidFill>
                <a:latin typeface="微軟正黑體" panose="020B0604030504040204" pitchFamily="34" charset="-120"/>
                <a:ea typeface="微軟正黑體" panose="020B0604030504040204" pitchFamily="34" charset="-120"/>
              </a:rPr>
              <a:t>900</a:t>
            </a:r>
            <a:r>
              <a:rPr lang="zh-TW" altLang="en-US" sz="1300" dirty="0">
                <a:solidFill>
                  <a:srgbClr val="FF0000"/>
                </a:solidFill>
                <a:latin typeface="微軟正黑體" panose="020B0604030504040204" pitchFamily="34" charset="-120"/>
                <a:ea typeface="微軟正黑體" panose="020B0604030504040204" pitchFamily="34" charset="-120"/>
              </a:rPr>
              <a:t>餘棟房屋倒塌</a:t>
            </a:r>
            <a:r>
              <a:rPr lang="zh-TW" altLang="en-US" sz="1300" dirty="0">
                <a:latin typeface="微軟正黑體" panose="020B0604030504040204" pitchFamily="34" charset="-120"/>
                <a:ea typeface="微軟正黑體" panose="020B0604030504040204" pitchFamily="34" charset="-120"/>
              </a:rPr>
              <a:t>，</a:t>
            </a:r>
            <a:r>
              <a:rPr lang="en-US" altLang="zh-TW" sz="1300" dirty="0">
                <a:solidFill>
                  <a:srgbClr val="FF0000"/>
                </a:solidFill>
                <a:latin typeface="微軟正黑體" panose="020B0604030504040204" pitchFamily="34" charset="-120"/>
                <a:ea typeface="微軟正黑體" panose="020B0604030504040204" pitchFamily="34" charset="-120"/>
              </a:rPr>
              <a:t>5.5</a:t>
            </a:r>
            <a:r>
              <a:rPr lang="zh-TW" altLang="en-US" sz="1300" dirty="0">
                <a:solidFill>
                  <a:srgbClr val="FF0000"/>
                </a:solidFill>
                <a:latin typeface="微軟正黑體" panose="020B0604030504040204" pitchFamily="34" charset="-120"/>
                <a:ea typeface="微軟正黑體" panose="020B0604030504040204" pitchFamily="34" charset="-120"/>
              </a:rPr>
              <a:t>萬棟受到不同程度損壞</a:t>
            </a:r>
            <a:r>
              <a:rPr lang="zh-TW" altLang="en-US" sz="1300" dirty="0">
                <a:latin typeface="微軟正黑體" panose="020B0604030504040204" pitchFamily="34" charset="-120"/>
                <a:ea typeface="微軟正黑體" panose="020B0604030504040204" pitchFamily="34" charset="-120"/>
              </a:rPr>
              <a:t>，</a:t>
            </a:r>
            <a:r>
              <a:rPr lang="zh-TW" altLang="en-US" sz="1300" dirty="0">
                <a:solidFill>
                  <a:srgbClr val="FF0000"/>
                </a:solidFill>
                <a:latin typeface="微軟正黑體" panose="020B0604030504040204" pitchFamily="34" charset="-120"/>
                <a:ea typeface="微軟正黑體" panose="020B0604030504040204" pitchFamily="34" charset="-120"/>
              </a:rPr>
              <a:t>農作物受災面積達</a:t>
            </a:r>
            <a:r>
              <a:rPr lang="en-US" altLang="zh-TW" sz="1300" dirty="0">
                <a:solidFill>
                  <a:srgbClr val="FF0000"/>
                </a:solidFill>
                <a:latin typeface="微軟正黑體" panose="020B0604030504040204" pitchFamily="34" charset="-120"/>
                <a:ea typeface="微軟正黑體" panose="020B0604030504040204" pitchFamily="34" charset="-120"/>
              </a:rPr>
              <a:t>14</a:t>
            </a:r>
            <a:r>
              <a:rPr lang="zh-TW" altLang="en-US" sz="1300" dirty="0">
                <a:solidFill>
                  <a:srgbClr val="FF0000"/>
                </a:solidFill>
                <a:latin typeface="微軟正黑體" panose="020B0604030504040204" pitchFamily="34" charset="-120"/>
                <a:ea typeface="微軟正黑體" panose="020B0604030504040204" pitchFamily="34" charset="-120"/>
              </a:rPr>
              <a:t>萬公頃</a:t>
            </a:r>
            <a:r>
              <a:rPr lang="zh-TW" altLang="en-US" sz="1300" dirty="0">
                <a:latin typeface="微軟正黑體" panose="020B0604030504040204" pitchFamily="34" charset="-120"/>
                <a:ea typeface="微軟正黑體" panose="020B0604030504040204" pitchFamily="34" charset="-120"/>
              </a:rPr>
              <a:t>，其中絕收</a:t>
            </a:r>
            <a:r>
              <a:rPr lang="en-US" altLang="zh-TW" sz="1300" dirty="0">
                <a:latin typeface="微軟正黑體" panose="020B0604030504040204" pitchFamily="34" charset="-120"/>
                <a:ea typeface="微軟正黑體" panose="020B0604030504040204" pitchFamily="34" charset="-120"/>
              </a:rPr>
              <a:t>1.94</a:t>
            </a:r>
            <a:r>
              <a:rPr lang="zh-TW" altLang="en-US" sz="1300" dirty="0">
                <a:latin typeface="微軟正黑體" panose="020B0604030504040204" pitchFamily="34" charset="-120"/>
                <a:ea typeface="微軟正黑體" panose="020B0604030504040204" pitchFamily="34" charset="-120"/>
              </a:rPr>
              <a:t>萬公頃，</a:t>
            </a:r>
            <a:r>
              <a:rPr lang="zh-TW" altLang="en-US" sz="1300" dirty="0">
                <a:solidFill>
                  <a:srgbClr val="FF0000"/>
                </a:solidFill>
                <a:latin typeface="微軟正黑體" panose="020B0604030504040204" pitchFamily="34" charset="-120"/>
                <a:ea typeface="微軟正黑體" panose="020B0604030504040204" pitchFamily="34" charset="-120"/>
              </a:rPr>
              <a:t>直接經濟損失</a:t>
            </a:r>
            <a:r>
              <a:rPr lang="en-US" altLang="zh-TW" sz="1300" dirty="0">
                <a:solidFill>
                  <a:srgbClr val="FF0000"/>
                </a:solidFill>
                <a:latin typeface="微軟正黑體" panose="020B0604030504040204" pitchFamily="34" charset="-120"/>
                <a:ea typeface="微軟正黑體" panose="020B0604030504040204" pitchFamily="34" charset="-120"/>
              </a:rPr>
              <a:t>36.5</a:t>
            </a:r>
            <a:r>
              <a:rPr lang="zh-TW" altLang="en-US" sz="1300" dirty="0">
                <a:solidFill>
                  <a:srgbClr val="FF0000"/>
                </a:solidFill>
                <a:latin typeface="微軟正黑體" panose="020B0604030504040204" pitchFamily="34" charset="-120"/>
                <a:ea typeface="微軟正黑體" panose="020B0604030504040204" pitchFamily="34" charset="-120"/>
              </a:rPr>
              <a:t>億人民幣</a:t>
            </a:r>
            <a:r>
              <a:rPr lang="zh-TW" altLang="en-US" sz="1300" dirty="0"/>
              <a:t>（新台幣</a:t>
            </a:r>
            <a:r>
              <a:rPr lang="en-US" altLang="zh-TW" sz="1300" dirty="0"/>
              <a:t>175.2</a:t>
            </a:r>
            <a:r>
              <a:rPr lang="zh-TW" altLang="en-US" sz="1300" dirty="0"/>
              <a:t>億元）</a:t>
            </a:r>
            <a:r>
              <a:rPr lang="zh-TW" altLang="en-US" sz="1300" dirty="0">
                <a:latin typeface="微軟正黑體" panose="020B0604030504040204" pitchFamily="34" charset="-120"/>
                <a:ea typeface="微軟正黑體" panose="020B0604030504040204" pitchFamily="34" charset="-120"/>
              </a:rPr>
              <a:t>。</a:t>
            </a:r>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410612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http://hk.news.yahoo.com/%E5%B7%B4%E8%A5%BF%E9%87%8C%E7%B4%84%E8%B1%AA%E9%9B%A8%E6%88%90%E7%81%BD-%E4%BD%86%E6%9A%AB%E7%84%A1%E5%82%B7%E4%BA%A1-180700107.html</a:t>
            </a:r>
            <a:r>
              <a:rPr lang="en-US" altLang="zh-TW" dirty="0" smtClean="0"/>
              <a:t/>
            </a:r>
            <a:br>
              <a:rPr lang="en-US" altLang="zh-TW" dirty="0" smtClean="0"/>
            </a:br>
            <a:r>
              <a:rPr lang="en-US" altLang="zh-TW" dirty="0" smtClean="0">
                <a:hlinkClick r:id="rId4"/>
              </a:rPr>
              <a:t>http://big5.chinanews.com:89/tp/hd2011/2013/01-05/162660.shtml#nextpage</a:t>
            </a:r>
            <a:r>
              <a:rPr lang="en-US" altLang="zh-TW" dirty="0" smtClean="0"/>
              <a:t/>
            </a:r>
            <a:br>
              <a:rPr lang="en-US" altLang="zh-TW" dirty="0" smtClean="0"/>
            </a:br>
            <a:r>
              <a:rPr lang="en-US" altLang="zh-TW" dirty="0" smtClean="0">
                <a:hlinkClick r:id="rId5"/>
              </a:rPr>
              <a:t>http://www.huffingtonpost.com/2013/12/12/rio-floods-heavy-rain-brazil_n_4435141.html#slide=3221934</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6</a:t>
            </a:fld>
            <a:endParaRPr lang="zh-TW" altLang="en-US">
              <a:solidFill>
                <a:prstClr val="black"/>
              </a:solidFill>
            </a:endParaRPr>
          </a:p>
        </p:txBody>
      </p:sp>
    </p:spTree>
    <p:extLst>
      <p:ext uri="{BB962C8B-B14F-4D97-AF65-F5344CB8AC3E}">
        <p14:creationId xmlns:p14="http://schemas.microsoft.com/office/powerpoint/2010/main" val="298113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362576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767307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460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kumimoji="1" sz="1200">
                <a:solidFill>
                  <a:schemeClr val="tx1"/>
                </a:solidFill>
                <a:latin typeface="Arial" pitchFamily="34" charset="0"/>
                <a:ea typeface="新細明體" pitchFamily="18" charset="-120"/>
              </a:defRPr>
            </a:lvl1pPr>
            <a:lvl2pPr marL="742950" indent="-285750" defTabSz="947738">
              <a:spcBef>
                <a:spcPct val="30000"/>
              </a:spcBef>
              <a:defRPr kumimoji="1" sz="1200">
                <a:solidFill>
                  <a:schemeClr val="tx1"/>
                </a:solidFill>
                <a:latin typeface="Arial" pitchFamily="34" charset="0"/>
                <a:ea typeface="新細明體" pitchFamily="18" charset="-120"/>
              </a:defRPr>
            </a:lvl2pPr>
            <a:lvl3pPr marL="1143000" indent="-228600" defTabSz="947738">
              <a:spcBef>
                <a:spcPct val="30000"/>
              </a:spcBef>
              <a:defRPr kumimoji="1" sz="1200">
                <a:solidFill>
                  <a:schemeClr val="tx1"/>
                </a:solidFill>
                <a:latin typeface="Arial" pitchFamily="34" charset="0"/>
                <a:ea typeface="新細明體" pitchFamily="18" charset="-120"/>
              </a:defRPr>
            </a:lvl3pPr>
            <a:lvl4pPr marL="1600200" indent="-228600" defTabSz="947738">
              <a:spcBef>
                <a:spcPct val="30000"/>
              </a:spcBef>
              <a:defRPr kumimoji="1" sz="1200">
                <a:solidFill>
                  <a:schemeClr val="tx1"/>
                </a:solidFill>
                <a:latin typeface="Arial" pitchFamily="34" charset="0"/>
                <a:ea typeface="新細明體" pitchFamily="18" charset="-120"/>
              </a:defRPr>
            </a:lvl4pPr>
            <a:lvl5pPr marL="2057400" indent="-228600" defTabSz="947738">
              <a:spcBef>
                <a:spcPct val="30000"/>
              </a:spcBef>
              <a:defRPr kumimoji="1" sz="1200">
                <a:solidFill>
                  <a:schemeClr val="tx1"/>
                </a:solidFill>
                <a:latin typeface="Arial" pitchFamily="34" charset="0"/>
                <a:ea typeface="新細明體" pitchFamily="18" charset="-120"/>
              </a:defRPr>
            </a:lvl5pPr>
            <a:lvl6pPr marL="2514600" indent="-228600" defTabSz="947738"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defTabSz="947738"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defTabSz="947738"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defTabSz="947738"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spcBef>
                <a:spcPct val="0"/>
              </a:spcBef>
            </a:pPr>
            <a:r>
              <a:rPr lang="en-US" altLang="zh-TW" sz="1300" smtClean="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41550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a:ln/>
        </p:spPr>
      </p:sp>
      <p:sp>
        <p:nvSpPr>
          <p:cNvPr id="5632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smtClean="0">
                <a:latin typeface="Arial" pitchFamily="34" charset="0"/>
              </a:rPr>
              <a:t>]</a:t>
            </a:r>
            <a:r>
              <a:rPr lang="zh-TW" altLang="en-US" smtClean="0">
                <a:latin typeface="Arial" pitchFamily="34" charset="0"/>
                <a:hlinkClick r:id="rId3"/>
              </a:rPr>
              <a:t>無人載具系統</a:t>
            </a:r>
            <a:r>
              <a:rPr lang="en-US" altLang="zh-TW" smtClean="0">
                <a:latin typeface="Arial" pitchFamily="34" charset="0"/>
                <a:hlinkClick r:id="rId3"/>
              </a:rPr>
              <a:t>(UAS)</a:t>
            </a:r>
            <a:endParaRPr lang="zh-TW" altLang="en-US" smtClean="0">
              <a:latin typeface="Arial" pitchFamily="34" charset="0"/>
            </a:endParaRPr>
          </a:p>
        </p:txBody>
      </p:sp>
      <p:sp>
        <p:nvSpPr>
          <p:cNvPr id="5632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itchFamily="34" charset="0"/>
                <a:ea typeface="新細明體" pitchFamily="18" charset="-120"/>
              </a:defRPr>
            </a:lvl1pPr>
            <a:lvl2pPr marL="742950" indent="-285750" defTabSz="947738">
              <a:defRPr kumimoji="1">
                <a:solidFill>
                  <a:schemeClr val="tx1"/>
                </a:solidFill>
                <a:latin typeface="Arial" pitchFamily="34" charset="0"/>
                <a:ea typeface="新細明體" pitchFamily="18" charset="-120"/>
              </a:defRPr>
            </a:lvl2pPr>
            <a:lvl3pPr marL="1143000" indent="-228600" defTabSz="947738">
              <a:defRPr kumimoji="1">
                <a:solidFill>
                  <a:schemeClr val="tx1"/>
                </a:solidFill>
                <a:latin typeface="Arial" pitchFamily="34" charset="0"/>
                <a:ea typeface="新細明體" pitchFamily="18" charset="-120"/>
              </a:defRPr>
            </a:lvl3pPr>
            <a:lvl4pPr marL="1600200" indent="-228600" defTabSz="947738">
              <a:defRPr kumimoji="1">
                <a:solidFill>
                  <a:schemeClr val="tx1"/>
                </a:solidFill>
                <a:latin typeface="Arial" pitchFamily="34" charset="0"/>
                <a:ea typeface="新細明體" pitchFamily="18" charset="-120"/>
              </a:defRPr>
            </a:lvl4pPr>
            <a:lvl5pPr marL="2057400" indent="-228600" defTabSz="947738">
              <a:defRPr kumimoji="1">
                <a:solidFill>
                  <a:schemeClr val="tx1"/>
                </a:solidFill>
                <a:latin typeface="Arial" pitchFamily="34" charset="0"/>
                <a:ea typeface="新細明體" pitchFamily="18"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mtClean="0"/>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a:ln/>
        </p:spPr>
      </p:sp>
      <p:sp>
        <p:nvSpPr>
          <p:cNvPr id="5734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itchFamily="34" charset="0"/>
              </a:rPr>
              <a:t>In January 2011, federal investigators reported that they found numerous defective welds in the pipeline. The thickness of the pipe varied, and some welds did not penetrate the pipes completely. As PG&amp;E increased the pressure in the pipes to meet growing energy demand, the defective welds were further weakened until their failure. As the pipeline was installed in 1956, modern testing methods such as </a:t>
            </a:r>
            <a:r>
              <a:rPr lang="en-US" altLang="zh-TW" smtClean="0">
                <a:latin typeface="Arial" pitchFamily="34" charset="0"/>
                <a:hlinkClick r:id="rId3" tooltip="X-rays"/>
              </a:rPr>
              <a:t>X-rays</a:t>
            </a:r>
            <a:r>
              <a:rPr lang="en-US" altLang="zh-TW" smtClean="0">
                <a:latin typeface="Arial" pitchFamily="34" charset="0"/>
              </a:rPr>
              <a:t> were not available to detect the problem at that time.</a:t>
            </a:r>
            <a:r>
              <a:rPr lang="en-US" altLang="zh-TW" baseline="30000" smtClean="0">
                <a:latin typeface="Arial" pitchFamily="34" charset="0"/>
                <a:hlinkClick r:id="rId4"/>
              </a:rPr>
              <a:t>[32]</a:t>
            </a:r>
            <a:endParaRPr lang="en-US" altLang="zh-TW" smtClean="0">
              <a:latin typeface="Arial" pitchFamily="34" charset="0"/>
            </a:endParaRPr>
          </a:p>
          <a:p>
            <a:r>
              <a:rPr lang="en-US" altLang="zh-TW" smtClean="0">
                <a:latin typeface="Arial" pitchFamily="34" charset="0"/>
              </a:rPr>
              <a:t>The NTSB held a 3-day public hearing on March 1 through 3, 2011, to gather additional facts for the ongoing investigation of the pipeline rupture and explosion.</a:t>
            </a:r>
          </a:p>
          <a:p>
            <a:endParaRPr lang="zh-TW" altLang="en-US" smtClean="0">
              <a:latin typeface="Arial" pitchFamily="34" charset="0"/>
            </a:endParaRPr>
          </a:p>
        </p:txBody>
      </p:sp>
      <p:sp>
        <p:nvSpPr>
          <p:cNvPr id="5734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itchFamily="34" charset="0"/>
                <a:ea typeface="新細明體" pitchFamily="18" charset="-120"/>
              </a:defRPr>
            </a:lvl1pPr>
            <a:lvl2pPr marL="742950" indent="-285750" defTabSz="947738">
              <a:defRPr kumimoji="1">
                <a:solidFill>
                  <a:schemeClr val="tx1"/>
                </a:solidFill>
                <a:latin typeface="Arial" pitchFamily="34" charset="0"/>
                <a:ea typeface="新細明體" pitchFamily="18" charset="-120"/>
              </a:defRPr>
            </a:lvl2pPr>
            <a:lvl3pPr marL="1143000" indent="-228600" defTabSz="947738">
              <a:defRPr kumimoji="1">
                <a:solidFill>
                  <a:schemeClr val="tx1"/>
                </a:solidFill>
                <a:latin typeface="Arial" pitchFamily="34" charset="0"/>
                <a:ea typeface="新細明體" pitchFamily="18" charset="-120"/>
              </a:defRPr>
            </a:lvl3pPr>
            <a:lvl4pPr marL="1600200" indent="-228600" defTabSz="947738">
              <a:defRPr kumimoji="1">
                <a:solidFill>
                  <a:schemeClr val="tx1"/>
                </a:solidFill>
                <a:latin typeface="Arial" pitchFamily="34" charset="0"/>
                <a:ea typeface="新細明體" pitchFamily="18" charset="-120"/>
              </a:defRPr>
            </a:lvl4pPr>
            <a:lvl5pPr marL="2057400" indent="-228600" defTabSz="947738">
              <a:defRPr kumimoji="1">
                <a:solidFill>
                  <a:schemeClr val="tx1"/>
                </a:solidFill>
                <a:latin typeface="Arial" pitchFamily="34" charset="0"/>
                <a:ea typeface="新細明體" pitchFamily="18"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mtClean="0"/>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4090058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a:ln/>
        </p:spPr>
      </p:sp>
      <p:sp>
        <p:nvSpPr>
          <p:cNvPr id="5222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5222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t>‹#›</a:t>
            </a:r>
          </a:p>
        </p:txBody>
      </p:sp>
    </p:spTree>
    <p:extLst>
      <p:ext uri="{BB962C8B-B14F-4D97-AF65-F5344CB8AC3E}">
        <p14:creationId xmlns:p14="http://schemas.microsoft.com/office/powerpoint/2010/main" val="4230977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a:ln/>
        </p:spPr>
      </p:sp>
      <p:sp>
        <p:nvSpPr>
          <p:cNvPr id="583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583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t>‹#›</a:t>
            </a:r>
          </a:p>
        </p:txBody>
      </p:sp>
    </p:spTree>
    <p:extLst>
      <p:ext uri="{BB962C8B-B14F-4D97-AF65-F5344CB8AC3E}">
        <p14:creationId xmlns:p14="http://schemas.microsoft.com/office/powerpoint/2010/main" val="909938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a:ln/>
        </p:spPr>
      </p:sp>
      <p:sp>
        <p:nvSpPr>
          <p:cNvPr id="604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604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t>‹#›</a:t>
            </a:r>
          </a:p>
        </p:txBody>
      </p:sp>
    </p:spTree>
    <p:extLst>
      <p:ext uri="{BB962C8B-B14F-4D97-AF65-F5344CB8AC3E}">
        <p14:creationId xmlns:p14="http://schemas.microsoft.com/office/powerpoint/2010/main" val="325071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http://www.apdnews.com/news/57901.html</a:t>
            </a:r>
            <a:r>
              <a:rPr lang="en-US" altLang="zh-TW" dirty="0" smtClean="0"/>
              <a:t/>
            </a:r>
            <a:br>
              <a:rPr lang="en-US" altLang="zh-TW" dirty="0" smtClean="0"/>
            </a:br>
            <a:r>
              <a:rPr lang="en-US" altLang="zh-TW" dirty="0" smtClean="0">
                <a:hlinkClick r:id="rId4"/>
              </a:rPr>
              <a:t>http://news-b5.zhengjian.org/node/19983</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7</a:t>
            </a:fld>
            <a:endParaRPr lang="zh-TW" altLang="en-US">
              <a:solidFill>
                <a:prstClr val="black"/>
              </a:solidFill>
            </a:endParaRPr>
          </a:p>
        </p:txBody>
      </p:sp>
    </p:spTree>
    <p:extLst>
      <p:ext uri="{BB962C8B-B14F-4D97-AF65-F5344CB8AC3E}">
        <p14:creationId xmlns:p14="http://schemas.microsoft.com/office/powerpoint/2010/main" val="2345377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624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t>‹#›</a:t>
            </a:r>
          </a:p>
        </p:txBody>
      </p:sp>
    </p:spTree>
    <p:extLst>
      <p:ext uri="{BB962C8B-B14F-4D97-AF65-F5344CB8AC3E}">
        <p14:creationId xmlns:p14="http://schemas.microsoft.com/office/powerpoint/2010/main" val="3247974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a:ln/>
        </p:spPr>
      </p:sp>
      <p:sp>
        <p:nvSpPr>
          <p:cNvPr id="645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645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1408395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a:ln/>
        </p:spPr>
      </p:sp>
      <p:sp>
        <p:nvSpPr>
          <p:cNvPr id="665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Arial" panose="020B0604020202020204" pitchFamily="34" charset="0"/>
              </a:rPr>
              <a:t>1.</a:t>
            </a:r>
            <a:r>
              <a:rPr lang="zh-TW" altLang="en-US" smtClean="0">
                <a:solidFill>
                  <a:srgbClr val="000000"/>
                </a:solidFill>
                <a:latin typeface="Arial" panose="020B0604020202020204" pitchFamily="34" charset="0"/>
              </a:rPr>
              <a:t>南</a:t>
            </a:r>
            <a:r>
              <a:rPr lang="ja-JP" altLang="en-US" smtClean="0">
                <a:solidFill>
                  <a:srgbClr val="000000"/>
                </a:solidFill>
                <a:latin typeface="Arial" panose="020B0604020202020204" pitchFamily="34" charset="0"/>
              </a:rPr>
              <a:t>から暖かく</a:t>
            </a:r>
            <a:r>
              <a:rPr lang="zh-TW" altLang="en-US" smtClean="0">
                <a:solidFill>
                  <a:srgbClr val="000000"/>
                </a:solidFill>
                <a:latin typeface="Arial" panose="020B0604020202020204" pitchFamily="34" charset="0"/>
              </a:rPr>
              <a:t>湿</a:t>
            </a:r>
            <a:r>
              <a:rPr lang="ja-JP" altLang="en-US" smtClean="0">
                <a:solidFill>
                  <a:srgbClr val="000000"/>
                </a:solidFill>
                <a:latin typeface="Arial" panose="020B0604020202020204" pitchFamily="34" charset="0"/>
              </a:rPr>
              <a:t>った空気が</a:t>
            </a:r>
            <a:r>
              <a:rPr lang="zh-TW" altLang="en-US" smtClean="0">
                <a:solidFill>
                  <a:srgbClr val="000000"/>
                </a:solidFill>
                <a:latin typeface="Arial" panose="020B0604020202020204" pitchFamily="34" charset="0"/>
              </a:rPr>
              <a:t>吹</a:t>
            </a:r>
            <a:r>
              <a:rPr lang="ja-JP" altLang="en-US" smtClean="0">
                <a:solidFill>
                  <a:srgbClr val="000000"/>
                </a:solidFill>
                <a:latin typeface="Arial" panose="020B0604020202020204" pitchFamily="34" charset="0"/>
              </a:rPr>
              <a:t>き込み、山にあたって</a:t>
            </a:r>
            <a:r>
              <a:rPr lang="zh-TW" altLang="en-US" smtClean="0">
                <a:solidFill>
                  <a:srgbClr val="000000"/>
                </a:solidFill>
                <a:latin typeface="Arial" panose="020B0604020202020204" pitchFamily="34" charset="0"/>
              </a:rPr>
              <a:t>上昇</a:t>
            </a:r>
            <a:r>
              <a:rPr lang="ja-JP" altLang="en-US" smtClean="0">
                <a:solidFill>
                  <a:srgbClr val="000000"/>
                </a:solidFill>
                <a:latin typeface="Arial" panose="020B0604020202020204" pitchFamily="34" charset="0"/>
              </a:rPr>
              <a:t>し、</a:t>
            </a:r>
            <a:r>
              <a:rPr lang="zh-TW" altLang="en-US" smtClean="0">
                <a:solidFill>
                  <a:srgbClr val="000000"/>
                </a:solidFill>
                <a:latin typeface="Arial" panose="020B0604020202020204" pitchFamily="34" charset="0"/>
              </a:rPr>
              <a:t>積乱雲</a:t>
            </a:r>
            <a:r>
              <a:rPr lang="ja-JP" altLang="en-US" smtClean="0">
                <a:solidFill>
                  <a:srgbClr val="000000"/>
                </a:solidFill>
                <a:latin typeface="Arial" panose="020B0604020202020204" pitchFamily="34" charset="0"/>
              </a:rPr>
              <a:t>ができる</a:t>
            </a:r>
            <a:endParaRPr lang="en-US" altLang="ja-JP" smtClean="0">
              <a:solidFill>
                <a:srgbClr val="000000"/>
              </a:solidFill>
              <a:latin typeface="Arial" panose="020B0604020202020204" pitchFamily="34" charset="0"/>
            </a:endParaRPr>
          </a:p>
          <a:p>
            <a:r>
              <a:rPr lang="en-US" altLang="ja-JP" smtClean="0">
                <a:latin typeface="Arial" panose="020B0604020202020204" pitchFamily="34" charset="0"/>
              </a:rPr>
              <a:t>2.</a:t>
            </a:r>
            <a:r>
              <a:rPr lang="zh-TW" altLang="en-US" smtClean="0">
                <a:solidFill>
                  <a:srgbClr val="000000"/>
                </a:solidFill>
                <a:latin typeface="Arial" panose="020B0604020202020204" pitchFamily="34" charset="0"/>
              </a:rPr>
              <a:t>上空</a:t>
            </a:r>
            <a:r>
              <a:rPr lang="ja-JP" altLang="en-US" smtClean="0">
                <a:solidFill>
                  <a:srgbClr val="000000"/>
                </a:solidFill>
                <a:latin typeface="Arial" panose="020B0604020202020204" pitchFamily="34" charset="0"/>
              </a:rPr>
              <a:t>に</a:t>
            </a:r>
            <a:r>
              <a:rPr lang="zh-TW" altLang="en-US" smtClean="0">
                <a:solidFill>
                  <a:srgbClr val="000000"/>
                </a:solidFill>
                <a:latin typeface="Arial" panose="020B0604020202020204" pitchFamily="34" charset="0"/>
              </a:rPr>
              <a:t>吹</a:t>
            </a:r>
            <a:r>
              <a:rPr lang="ja-JP" altLang="en-US" smtClean="0">
                <a:solidFill>
                  <a:srgbClr val="000000"/>
                </a:solidFill>
                <a:latin typeface="Arial" panose="020B0604020202020204" pitchFamily="34" charset="0"/>
              </a:rPr>
              <a:t>く</a:t>
            </a:r>
            <a:r>
              <a:rPr lang="zh-TW" altLang="en-US" smtClean="0">
                <a:solidFill>
                  <a:srgbClr val="000000"/>
                </a:solidFill>
                <a:latin typeface="Arial" panose="020B0604020202020204" pitchFamily="34" charset="0"/>
              </a:rPr>
              <a:t>南西</a:t>
            </a:r>
            <a:r>
              <a:rPr lang="ja-JP" altLang="en-US" smtClean="0">
                <a:solidFill>
                  <a:srgbClr val="000000"/>
                </a:solidFill>
                <a:latin typeface="Arial" panose="020B0604020202020204" pitchFamily="34" charset="0"/>
              </a:rPr>
              <a:t>の風で</a:t>
            </a:r>
            <a:r>
              <a:rPr lang="zh-TW" altLang="en-US" smtClean="0">
                <a:solidFill>
                  <a:srgbClr val="000000"/>
                </a:solidFill>
                <a:latin typeface="Arial" panose="020B0604020202020204" pitchFamily="34" charset="0"/>
              </a:rPr>
              <a:t>積乱雲</a:t>
            </a:r>
            <a:r>
              <a:rPr lang="ja-JP" altLang="en-US" smtClean="0">
                <a:solidFill>
                  <a:srgbClr val="000000"/>
                </a:solidFill>
                <a:latin typeface="Arial" panose="020B0604020202020204" pitchFamily="34" charset="0"/>
              </a:rPr>
              <a:t>が移動。</a:t>
            </a:r>
            <a:r>
              <a:rPr lang="zh-TW" altLang="en-US" smtClean="0">
                <a:solidFill>
                  <a:srgbClr val="000000"/>
                </a:solidFill>
                <a:latin typeface="Arial" panose="020B0604020202020204" pitchFamily="34" charset="0"/>
              </a:rPr>
              <a:t>直線上</a:t>
            </a:r>
            <a:r>
              <a:rPr lang="ja-JP" altLang="en-US" smtClean="0">
                <a:solidFill>
                  <a:srgbClr val="000000"/>
                </a:solidFill>
                <a:latin typeface="Arial" panose="020B0604020202020204" pitchFamily="34" charset="0"/>
              </a:rPr>
              <a:t>に次々と</a:t>
            </a:r>
            <a:r>
              <a:rPr lang="zh-TW" altLang="en-US" smtClean="0">
                <a:solidFill>
                  <a:srgbClr val="000000"/>
                </a:solidFill>
                <a:latin typeface="Arial" panose="020B0604020202020204" pitchFamily="34" charset="0"/>
              </a:rPr>
              <a:t>並</a:t>
            </a:r>
            <a:r>
              <a:rPr lang="ja-JP" altLang="en-US" smtClean="0">
                <a:solidFill>
                  <a:srgbClr val="000000"/>
                </a:solidFill>
                <a:latin typeface="Arial" panose="020B0604020202020204" pitchFamily="34" charset="0"/>
              </a:rPr>
              <a:t>び、</a:t>
            </a:r>
            <a:r>
              <a:rPr lang="zh-TW" altLang="en-US" smtClean="0">
                <a:solidFill>
                  <a:srgbClr val="000000"/>
                </a:solidFill>
                <a:latin typeface="Arial" panose="020B0604020202020204" pitchFamily="34" charset="0"/>
              </a:rPr>
              <a:t>帯状</a:t>
            </a:r>
            <a:r>
              <a:rPr lang="ja-JP" altLang="en-US" smtClean="0">
                <a:solidFill>
                  <a:srgbClr val="000000"/>
                </a:solidFill>
                <a:latin typeface="Arial" panose="020B0604020202020204" pitchFamily="34" charset="0"/>
              </a:rPr>
              <a:t>に大雨が降る。</a:t>
            </a:r>
            <a:endParaRPr lang="en-US" altLang="ja-JP" smtClean="0">
              <a:solidFill>
                <a:srgbClr val="000000"/>
              </a:solidFill>
              <a:latin typeface="Arial" panose="020B0604020202020204" pitchFamily="34" charset="0"/>
            </a:endParaRPr>
          </a:p>
          <a:p>
            <a:r>
              <a:rPr lang="zh-TW" altLang="en-US" smtClean="0">
                <a:solidFill>
                  <a:srgbClr val="000000"/>
                </a:solidFill>
                <a:latin typeface="微軟正黑體" panose="020B0604030504040204" pitchFamily="34" charset="-120"/>
                <a:ea typeface="微軟正黑體" panose="020B0604030504040204" pitchFamily="34" charset="-120"/>
              </a:rPr>
              <a:t>災害發生前北海道強烈冷空氣南下，而南海溫暖潮濕的空氣混合，並在廣島附近地形產生上昇氣流，產生積雨雲。</a:t>
            </a:r>
            <a:endParaRPr lang="en-US" altLang="zh-TW" smtClean="0">
              <a:solidFill>
                <a:srgbClr val="000000"/>
              </a:solidFill>
              <a:latin typeface="微軟正黑體" panose="020B0604030504040204" pitchFamily="34" charset="-120"/>
              <a:ea typeface="微軟正黑體" panose="020B0604030504040204" pitchFamily="34" charset="-120"/>
            </a:endParaRPr>
          </a:p>
          <a:p>
            <a:endParaRPr lang="en-US" altLang="ja-JP" smtClean="0">
              <a:solidFill>
                <a:srgbClr val="000000"/>
              </a:solidFill>
              <a:latin typeface="Arial" panose="020B0604020202020204" pitchFamily="34" charset="0"/>
            </a:endParaRPr>
          </a:p>
        </p:txBody>
      </p:sp>
      <p:sp>
        <p:nvSpPr>
          <p:cNvPr id="6656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2591455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a:ln/>
        </p:spPr>
      </p:sp>
      <p:sp>
        <p:nvSpPr>
          <p:cNvPr id="686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anose="020B0604020202020204" pitchFamily="34" charset="0"/>
              </a:rPr>
              <a:t>1.</a:t>
            </a:r>
            <a:r>
              <a:rPr lang="zh-TW" altLang="en-US" smtClean="0">
                <a:latin typeface="Arial" panose="020B0604020202020204" pitchFamily="34" charset="0"/>
              </a:rPr>
              <a:t>土石流發生的地方</a:t>
            </a:r>
            <a:r>
              <a:rPr lang="en-US" altLang="zh-TW" smtClean="0">
                <a:latin typeface="Arial" panose="020B0604020202020204" pitchFamily="34" charset="0"/>
              </a:rPr>
              <a:t>(</a:t>
            </a:r>
            <a:r>
              <a:rPr lang="zh-TW" altLang="en-US" smtClean="0">
                <a:latin typeface="Arial" panose="020B0604020202020204" pitchFamily="34" charset="0"/>
              </a:rPr>
              <a:t>佐安南北區</a:t>
            </a:r>
            <a:r>
              <a:rPr lang="en-US" altLang="zh-TW" smtClean="0">
                <a:latin typeface="Arial" panose="020B0604020202020204" pitchFamily="34" charset="0"/>
              </a:rPr>
              <a:t>)</a:t>
            </a:r>
            <a:r>
              <a:rPr lang="zh-TW" altLang="en-US" smtClean="0">
                <a:latin typeface="Arial" panose="020B0604020202020204" pitchFamily="34" charset="0"/>
              </a:rPr>
              <a:t>已被調查是警戒區域，但尚未被指定成土石流警戒區域。</a:t>
            </a:r>
            <a:endParaRPr lang="en-US" altLang="ja-JP" smtClean="0">
              <a:solidFill>
                <a:srgbClr val="000000"/>
              </a:solidFill>
              <a:latin typeface="Arial" panose="020B0604020202020204" pitchFamily="34" charset="0"/>
            </a:endParaRPr>
          </a:p>
        </p:txBody>
      </p:sp>
      <p:sp>
        <p:nvSpPr>
          <p:cNvPr id="686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1647670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a:ln/>
        </p:spPr>
      </p:sp>
      <p:sp>
        <p:nvSpPr>
          <p:cNvPr id="706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
                <a:schemeClr val="tx1"/>
              </a:buClr>
            </a:pPr>
            <a:endParaRPr lang="zh-TW" altLang="en-US" smtClean="0">
              <a:latin typeface="微軟正黑體" panose="020B0604030504040204" pitchFamily="34" charset="-120"/>
              <a:ea typeface="微軟正黑體" panose="020B0604030504040204" pitchFamily="34" charset="-120"/>
            </a:endParaRPr>
          </a:p>
        </p:txBody>
      </p:sp>
      <p:sp>
        <p:nvSpPr>
          <p:cNvPr id="706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3706396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TextEdit="1"/>
          </p:cNvSpPr>
          <p:nvPr>
            <p:ph type="sldImg"/>
          </p:nvPr>
        </p:nvSpPr>
        <p:spPr>
          <a:ln/>
        </p:spPr>
      </p:sp>
      <p:sp>
        <p:nvSpPr>
          <p:cNvPr id="727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
                <a:schemeClr val="tx1"/>
              </a:buClr>
            </a:pPr>
            <a:endParaRPr lang="zh-TW" altLang="en-US" smtClean="0">
              <a:latin typeface="微軟正黑體" panose="020B0604030504040204" pitchFamily="34" charset="-120"/>
              <a:ea typeface="微軟正黑體" panose="020B0604030504040204" pitchFamily="34" charset="-120"/>
            </a:endParaRPr>
          </a:p>
        </p:txBody>
      </p:sp>
      <p:sp>
        <p:nvSpPr>
          <p:cNvPr id="727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1624453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TextEdit="1"/>
          </p:cNvSpPr>
          <p:nvPr>
            <p:ph type="sldImg"/>
          </p:nvPr>
        </p:nvSpPr>
        <p:spPr>
          <a:ln/>
        </p:spPr>
      </p:sp>
      <p:sp>
        <p:nvSpPr>
          <p:cNvPr id="747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
                <a:schemeClr val="tx1"/>
              </a:buClr>
            </a:pPr>
            <a:r>
              <a:rPr lang="zh-TW" altLang="en-US" smtClean="0">
                <a:latin typeface="Arial" panose="020B0604020202020204" pitchFamily="34" charset="0"/>
              </a:rPr>
              <a:t>持續發佈黃色警戒的區域也是已完成調查尚未成為指定土石流警戒區域。</a:t>
            </a:r>
            <a:endParaRPr lang="zh-TW" altLang="en-US" smtClean="0">
              <a:latin typeface="微軟正黑體" panose="020B0604030504040204" pitchFamily="34" charset="-120"/>
              <a:ea typeface="微軟正黑體" panose="020B0604030504040204" pitchFamily="34" charset="-120"/>
            </a:endParaRPr>
          </a:p>
        </p:txBody>
      </p:sp>
      <p:sp>
        <p:nvSpPr>
          <p:cNvPr id="747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2066103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a:ln/>
        </p:spPr>
      </p:sp>
      <p:sp>
        <p:nvSpPr>
          <p:cNvPr id="768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768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348">
              <a:defRPr kumimoji="1">
                <a:solidFill>
                  <a:schemeClr val="tx1"/>
                </a:solidFill>
                <a:latin typeface="Arial" panose="020B0604020202020204" pitchFamily="34" charset="0"/>
                <a:ea typeface="新細明體" panose="02020500000000000000" pitchFamily="18" charset="-120"/>
              </a:defRPr>
            </a:lvl1pPr>
            <a:lvl2pPr marL="775568" indent="-298296" defTabSz="989348">
              <a:defRPr kumimoji="1">
                <a:solidFill>
                  <a:schemeClr val="tx1"/>
                </a:solidFill>
                <a:latin typeface="Arial" panose="020B0604020202020204" pitchFamily="34" charset="0"/>
                <a:ea typeface="新細明體" panose="02020500000000000000" pitchFamily="18" charset="-120"/>
              </a:defRPr>
            </a:lvl2pPr>
            <a:lvl3pPr marL="1193182" indent="-238637" defTabSz="989348">
              <a:defRPr kumimoji="1">
                <a:solidFill>
                  <a:schemeClr val="tx1"/>
                </a:solidFill>
                <a:latin typeface="Arial" panose="020B0604020202020204" pitchFamily="34" charset="0"/>
                <a:ea typeface="新細明體" panose="02020500000000000000" pitchFamily="18" charset="-120"/>
              </a:defRPr>
            </a:lvl3pPr>
            <a:lvl4pPr marL="1670456" indent="-238637" defTabSz="989348">
              <a:defRPr kumimoji="1">
                <a:solidFill>
                  <a:schemeClr val="tx1"/>
                </a:solidFill>
                <a:latin typeface="Arial" panose="020B0604020202020204" pitchFamily="34" charset="0"/>
                <a:ea typeface="新細明體" panose="02020500000000000000" pitchFamily="18" charset="-120"/>
              </a:defRPr>
            </a:lvl4pPr>
            <a:lvl5pPr marL="2147729" indent="-238637" defTabSz="989348">
              <a:defRPr kumimoji="1">
                <a:solidFill>
                  <a:schemeClr val="tx1"/>
                </a:solidFill>
                <a:latin typeface="Arial" panose="020B0604020202020204" pitchFamily="34" charset="0"/>
                <a:ea typeface="新細明體" panose="02020500000000000000" pitchFamily="18" charset="-120"/>
              </a:defRPr>
            </a:lvl5pPr>
            <a:lvl6pPr marL="2625001"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102275"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79548"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56822" indent="-238637" defTabSz="98934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mtClean="0">
                <a:solidFill>
                  <a:srgbClr val="000000"/>
                </a:solidFill>
              </a:rPr>
              <a:t>‹#›</a:t>
            </a:r>
          </a:p>
        </p:txBody>
      </p:sp>
    </p:spTree>
    <p:extLst>
      <p:ext uri="{BB962C8B-B14F-4D97-AF65-F5344CB8AC3E}">
        <p14:creationId xmlns:p14="http://schemas.microsoft.com/office/powerpoint/2010/main" val="2243949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a:ln/>
        </p:spPr>
      </p:sp>
      <p:sp>
        <p:nvSpPr>
          <p:cNvPr id="491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491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itchFamily="34" charset="0"/>
                <a:ea typeface="新細明體" pitchFamily="18" charset="-120"/>
              </a:defRPr>
            </a:lvl1pPr>
            <a:lvl2pPr marL="742950" indent="-285750" defTabSz="947738">
              <a:defRPr kumimoji="1">
                <a:solidFill>
                  <a:schemeClr val="tx1"/>
                </a:solidFill>
                <a:latin typeface="Arial" pitchFamily="34" charset="0"/>
                <a:ea typeface="新細明體" pitchFamily="18" charset="-120"/>
              </a:defRPr>
            </a:lvl2pPr>
            <a:lvl3pPr marL="1143000" indent="-228600" defTabSz="947738">
              <a:defRPr kumimoji="1">
                <a:solidFill>
                  <a:schemeClr val="tx1"/>
                </a:solidFill>
                <a:latin typeface="Arial" pitchFamily="34" charset="0"/>
                <a:ea typeface="新細明體" pitchFamily="18" charset="-120"/>
              </a:defRPr>
            </a:lvl3pPr>
            <a:lvl4pPr marL="1600200" indent="-228600" defTabSz="947738">
              <a:defRPr kumimoji="1">
                <a:solidFill>
                  <a:schemeClr val="tx1"/>
                </a:solidFill>
                <a:latin typeface="Arial" pitchFamily="34" charset="0"/>
                <a:ea typeface="新細明體" pitchFamily="18" charset="-120"/>
              </a:defRPr>
            </a:lvl4pPr>
            <a:lvl5pPr marL="2057400" indent="-228600" defTabSz="947738">
              <a:defRPr kumimoji="1">
                <a:solidFill>
                  <a:schemeClr val="tx1"/>
                </a:solidFill>
                <a:latin typeface="Arial" pitchFamily="34" charset="0"/>
                <a:ea typeface="新細明體" pitchFamily="18"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mtClean="0"/>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5018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itchFamily="34" charset="0"/>
                <a:ea typeface="新細明體" pitchFamily="18" charset="-120"/>
              </a:defRPr>
            </a:lvl1pPr>
            <a:lvl2pPr marL="742950" indent="-285750" defTabSz="947738">
              <a:defRPr kumimoji="1">
                <a:solidFill>
                  <a:schemeClr val="tx1"/>
                </a:solidFill>
                <a:latin typeface="Arial" pitchFamily="34" charset="0"/>
                <a:ea typeface="新細明體" pitchFamily="18" charset="-120"/>
              </a:defRPr>
            </a:lvl2pPr>
            <a:lvl3pPr marL="1143000" indent="-228600" defTabSz="947738">
              <a:defRPr kumimoji="1">
                <a:solidFill>
                  <a:schemeClr val="tx1"/>
                </a:solidFill>
                <a:latin typeface="Arial" pitchFamily="34" charset="0"/>
                <a:ea typeface="新細明體" pitchFamily="18" charset="-120"/>
              </a:defRPr>
            </a:lvl3pPr>
            <a:lvl4pPr marL="1600200" indent="-228600" defTabSz="947738">
              <a:defRPr kumimoji="1">
                <a:solidFill>
                  <a:schemeClr val="tx1"/>
                </a:solidFill>
                <a:latin typeface="Arial" pitchFamily="34" charset="0"/>
                <a:ea typeface="新細明體" pitchFamily="18" charset="-120"/>
              </a:defRPr>
            </a:lvl4pPr>
            <a:lvl5pPr marL="2057400" indent="-228600" defTabSz="947738">
              <a:defRPr kumimoji="1">
                <a:solidFill>
                  <a:schemeClr val="tx1"/>
                </a:solidFill>
                <a:latin typeface="Arial" pitchFamily="34" charset="0"/>
                <a:ea typeface="新細明體" pitchFamily="18"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http://e-info.org.tw/node/95780</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8</a:t>
            </a:fld>
            <a:endParaRPr lang="zh-TW" altLang="en-US">
              <a:solidFill>
                <a:prstClr val="black"/>
              </a:solidFill>
            </a:endParaRPr>
          </a:p>
        </p:txBody>
      </p:sp>
    </p:spTree>
    <p:extLst>
      <p:ext uri="{BB962C8B-B14F-4D97-AF65-F5344CB8AC3E}">
        <p14:creationId xmlns:p14="http://schemas.microsoft.com/office/powerpoint/2010/main" val="100958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a:ln/>
        </p:spPr>
      </p:sp>
      <p:sp>
        <p:nvSpPr>
          <p:cNvPr id="512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512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itchFamily="34" charset="0"/>
                <a:ea typeface="新細明體" pitchFamily="18" charset="-120"/>
              </a:defRPr>
            </a:lvl1pPr>
            <a:lvl2pPr marL="742950" indent="-285750" defTabSz="947738">
              <a:defRPr kumimoji="1">
                <a:solidFill>
                  <a:schemeClr val="tx1"/>
                </a:solidFill>
                <a:latin typeface="Arial" pitchFamily="34" charset="0"/>
                <a:ea typeface="新細明體" pitchFamily="18" charset="-120"/>
              </a:defRPr>
            </a:lvl2pPr>
            <a:lvl3pPr marL="1143000" indent="-228600" defTabSz="947738">
              <a:defRPr kumimoji="1">
                <a:solidFill>
                  <a:schemeClr val="tx1"/>
                </a:solidFill>
                <a:latin typeface="Arial" pitchFamily="34" charset="0"/>
                <a:ea typeface="新細明體" pitchFamily="18" charset="-120"/>
              </a:defRPr>
            </a:lvl3pPr>
            <a:lvl4pPr marL="1600200" indent="-228600" defTabSz="947738">
              <a:defRPr kumimoji="1">
                <a:solidFill>
                  <a:schemeClr val="tx1"/>
                </a:solidFill>
                <a:latin typeface="Arial" pitchFamily="34" charset="0"/>
                <a:ea typeface="新細明體" pitchFamily="18" charset="-120"/>
              </a:defRPr>
            </a:lvl4pPr>
            <a:lvl5pPr marL="2057400" indent="-228600" defTabSz="947738">
              <a:defRPr kumimoji="1">
                <a:solidFill>
                  <a:schemeClr val="tx1"/>
                </a:solidFill>
                <a:latin typeface="Arial" pitchFamily="34" charset="0"/>
                <a:ea typeface="新細明體" pitchFamily="18"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http://news.now.com/home/international/player?newsId=88765</a:t>
            </a:r>
            <a:endParaRPr lang="en-US" altLang="zh-TW" dirty="0" smtClean="0">
              <a:hlinkClick r:id=""/>
            </a:endParaRPr>
          </a:p>
          <a:p>
            <a:r>
              <a:rPr lang="en-US" altLang="zh-TW" dirty="0" smtClean="0">
                <a:hlinkClick r:id=""/>
              </a:rPr>
              <a:t>http://hk.news.yahoo.com/%E8%8B%B1%E5%9C%8B%E8%81%96%E8%AA%95%E5%89%8D%E6%9A%B4%E9%A2%A8%E9%9B%A8%E8%87%B4%E6%95%B8%E5%8D%83%E6%88%B6%E6%96%B7%E9%9B%BB-084235762.html</a:t>
            </a:r>
            <a:endParaRPr lang="en-US" altLang="zh-TW" dirty="0" smtClean="0"/>
          </a:p>
          <a:p>
            <a:r>
              <a:rPr lang="en-US" altLang="zh-TW" dirty="0" smtClean="0">
                <a:hlinkClick r:id="rId4"/>
              </a:rPr>
              <a:t>http://www.epochtimes.com/b5/13/12/25/n4042458.htm</a:t>
            </a:r>
            <a:r>
              <a:rPr lang="en-US" altLang="zh-TW" dirty="0" smtClean="0"/>
              <a:t/>
            </a:r>
            <a:br>
              <a:rPr lang="en-US" altLang="zh-TW" dirty="0" smtClean="0"/>
            </a:br>
            <a:r>
              <a:rPr lang="en-US" altLang="zh-TW" dirty="0" smtClean="0">
                <a:hlinkClick r:id="rId5"/>
              </a:rPr>
              <a:t>http://www.chinanews.com/gj/2013/12-25/5658889.shtml</a:t>
            </a:r>
            <a:endParaRPr lang="en-US" altLang="zh-TW" dirty="0" smtClean="0"/>
          </a:p>
          <a:p>
            <a:r>
              <a:rPr lang="en-US" altLang="zh-TW" dirty="0" smtClean="0">
                <a:hlinkClick r:id="rId6"/>
              </a:rPr>
              <a:t>http://news.qoos.com/%E6%9A%B4%E9%A2%A8%E9%9B%A8%E8%A5%B2%E8%8B%B1%E6%B3%95%E8%87%B3%E5%B0%91%E5%85%AD%E6%AD%BB-1598018.html</a:t>
            </a:r>
            <a:r>
              <a:rPr lang="en-US" altLang="zh-TW" dirty="0" smtClean="0"/>
              <a:t/>
            </a:r>
            <a:br>
              <a:rPr lang="en-US" altLang="zh-TW" dirty="0" smtClean="0"/>
            </a:br>
            <a:r>
              <a:rPr lang="en-US" altLang="zh-TW" dirty="0" smtClean="0">
                <a:hlinkClick r:id="rId7"/>
              </a:rPr>
              <a:t>http://news.powerapple.com/international/2013/12/26/1376192.html</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11</a:t>
            </a:fld>
            <a:endParaRPr lang="zh-TW" altLang="en-US">
              <a:solidFill>
                <a:prstClr val="black"/>
              </a:solidFill>
            </a:endParaRPr>
          </a:p>
        </p:txBody>
      </p:sp>
    </p:spTree>
    <p:extLst>
      <p:ext uri="{BB962C8B-B14F-4D97-AF65-F5344CB8AC3E}">
        <p14:creationId xmlns:p14="http://schemas.microsoft.com/office/powerpoint/2010/main" val="227908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http://www.metoffice.gov.uk/public/weather/flood-warnings/#?tab=floodWarnings</a:t>
            </a:r>
            <a:r>
              <a:rPr lang="en-US" altLang="zh-TW" dirty="0" smtClean="0"/>
              <a:t/>
            </a:r>
            <a:br>
              <a:rPr lang="en-US" altLang="zh-TW" dirty="0" smtClean="0"/>
            </a:br>
            <a:r>
              <a:rPr lang="en-US" altLang="zh-TW" dirty="0" smtClean="0">
                <a:hlinkClick r:id="rId4"/>
              </a:rPr>
              <a:t>http://www.metoffice.gov.uk/guide/weather/flood-warnings/what-does-this-mean</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12</a:t>
            </a:fld>
            <a:endParaRPr lang="zh-TW" altLang="en-US">
              <a:solidFill>
                <a:prstClr val="black"/>
              </a:solidFill>
            </a:endParaRPr>
          </a:p>
        </p:txBody>
      </p:sp>
    </p:spTree>
    <p:extLst>
      <p:ext uri="{BB962C8B-B14F-4D97-AF65-F5344CB8AC3E}">
        <p14:creationId xmlns:p14="http://schemas.microsoft.com/office/powerpoint/2010/main" val="77879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http://www.ttv.com.tw/103/01/1030105/10301054938302L.htm</a:t>
            </a:r>
            <a:r>
              <a:rPr lang="en-US" altLang="zh-TW" dirty="0" smtClean="0"/>
              <a:t/>
            </a:r>
            <a:br>
              <a:rPr lang="en-US" altLang="zh-TW" dirty="0" smtClean="0"/>
            </a:br>
            <a:r>
              <a:rPr lang="en-US" altLang="zh-TW" dirty="0" smtClean="0">
                <a:hlinkClick r:id="rId4"/>
              </a:rPr>
              <a:t>http://www.ettoday.net/news/20140104/312948.htm</a:t>
            </a:r>
            <a:r>
              <a:rPr lang="en-US" altLang="zh-TW" dirty="0" smtClean="0">
                <a:hlinkClick r:id="rId5"/>
              </a:rPr>
              <a:t/>
            </a:r>
            <a:br>
              <a:rPr lang="en-US" altLang="zh-TW" dirty="0" smtClean="0">
                <a:hlinkClick r:id="rId5"/>
              </a:rPr>
            </a:br>
            <a:r>
              <a:rPr lang="en-US" altLang="zh-TW" dirty="0" smtClean="0">
                <a:hlinkClick r:id="rId6"/>
              </a:rPr>
              <a:t>http://big5.xinhuanet.com/gate/big5/news.xinhuanet.com/photo/2014-01/07/c_125965233_2.htm</a:t>
            </a: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13</a:t>
            </a:fld>
            <a:endParaRPr lang="zh-TW" altLang="en-US">
              <a:solidFill>
                <a:prstClr val="black"/>
              </a:solidFill>
            </a:endParaRPr>
          </a:p>
        </p:txBody>
      </p:sp>
    </p:spTree>
    <p:extLst>
      <p:ext uri="{BB962C8B-B14F-4D97-AF65-F5344CB8AC3E}">
        <p14:creationId xmlns:p14="http://schemas.microsoft.com/office/powerpoint/2010/main" val="174009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http://world.people.com.cn/BIG5/n/2014/0108/c1002-24059391.html</a:t>
            </a:r>
            <a:r>
              <a:rPr lang="en-US" altLang="zh-TW" dirty="0" smtClean="0"/>
              <a:t/>
            </a:r>
            <a:br>
              <a:rPr lang="en-US" altLang="zh-TW" dirty="0" smtClean="0"/>
            </a:br>
            <a:r>
              <a:rPr lang="en-US" altLang="zh-TW" dirty="0" smtClean="0">
                <a:hlinkClick r:id="rId4"/>
              </a:rPr>
              <a:t>http://news.sina.com.hk/news/20140107/-12-3159624/1.html</a:t>
            </a:r>
            <a:r>
              <a:rPr lang="en-US" altLang="zh-TW" dirty="0" smtClean="0"/>
              <a:t/>
            </a:r>
            <a:br>
              <a:rPr lang="en-US" altLang="zh-TW" dirty="0" smtClean="0"/>
            </a:br>
            <a:endParaRPr lang="zh-TW" altLang="en-US" dirty="0"/>
          </a:p>
        </p:txBody>
      </p:sp>
      <p:sp>
        <p:nvSpPr>
          <p:cNvPr id="4" name="投影片編號版面配置區 3"/>
          <p:cNvSpPr>
            <a:spLocks noGrp="1"/>
          </p:cNvSpPr>
          <p:nvPr>
            <p:ph type="sldNum" sz="quarter" idx="10"/>
          </p:nvPr>
        </p:nvSpPr>
        <p:spPr/>
        <p:txBody>
          <a:bodyPr/>
          <a:lstStyle/>
          <a:p>
            <a:fld id="{7FFBDC8D-98B4-419B-962F-6EF33E1F6242}" type="slidenum">
              <a:rPr lang="zh-TW" altLang="en-US" smtClean="0">
                <a:solidFill>
                  <a:prstClr val="black"/>
                </a:solidFill>
              </a:rPr>
              <a:pPr/>
              <a:t>14</a:t>
            </a:fld>
            <a:endParaRPr lang="zh-TW" altLang="en-US">
              <a:solidFill>
                <a:prstClr val="black"/>
              </a:solidFill>
            </a:endParaRPr>
          </a:p>
        </p:txBody>
      </p:sp>
    </p:spTree>
    <p:extLst>
      <p:ext uri="{BB962C8B-B14F-4D97-AF65-F5344CB8AC3E}">
        <p14:creationId xmlns:p14="http://schemas.microsoft.com/office/powerpoint/2010/main" val="219810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13.jpe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1166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8312546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940139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75534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68645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773397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563653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198578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48273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36502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67610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1282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121734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1901527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93983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chemeClr val="bg1"/>
                </a:solidFill>
                <a:latin typeface="Corbel" pitchFamily="34" charset="0"/>
                <a:cs typeface="Calibri" pitchFamily="34" charset="0"/>
              </a:rPr>
              <a:t>NTU</a:t>
            </a:r>
            <a:r>
              <a:rPr kumimoji="0" lang="zh-TW" altLang="en-US" sz="1000" b="1" smtClean="0">
                <a:solidFill>
                  <a:schemeClr val="bg1"/>
                </a:solidFill>
                <a:latin typeface="Corbel" pitchFamily="34" charset="0"/>
                <a:cs typeface="Calibri" pitchFamily="34" charset="0"/>
              </a:rPr>
              <a:t> ● </a:t>
            </a:r>
            <a:r>
              <a:rPr kumimoji="0" lang="en-US" altLang="zh-TW" sz="1000" b="1" smtClean="0">
                <a:solidFill>
                  <a:schemeClr val="bg1"/>
                </a:solidFill>
                <a:latin typeface="Corbel" pitchFamily="34" charset="0"/>
                <a:cs typeface="Calibri" pitchFamily="34" charset="0"/>
              </a:rPr>
              <a:t>WCDR</a:t>
            </a:r>
            <a:endParaRPr kumimoji="0" lang="zh-TW" altLang="en-US" sz="1000" b="1" smtClean="0">
              <a:solidFill>
                <a:schemeClr val="bg1"/>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pPr>
                <a:defRPr/>
              </a:pPr>
              <a:t>‹#›</a:t>
            </a:fld>
            <a:endParaRPr lang="zh-TW" altLang="en-US"/>
          </a:p>
        </p:txBody>
      </p:sp>
    </p:spTree>
    <p:extLst>
      <p:ext uri="{BB962C8B-B14F-4D97-AF65-F5344CB8AC3E}">
        <p14:creationId xmlns:p14="http://schemas.microsoft.com/office/powerpoint/2010/main" val="218893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1401031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769578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85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51800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18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649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3590252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417366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00422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6759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60325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7731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40036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3410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8451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89354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365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650216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80197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2859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421886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15439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2145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29658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7"/>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579108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163406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20470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423007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886867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988825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08763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013525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3778791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018406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81027236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5278060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2F76C938-262B-49B3-B73F-649725CDDCB3}"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37317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2" name="圖片 1"/>
          <p:cNvPicPr>
            <a:picLocks noChangeAspect="1"/>
          </p:cNvPicPr>
          <p:nvPr userDrawn="1"/>
        </p:nvPicPr>
        <p:blipFill rotWithShape="1">
          <a:blip r:embed="rId2"/>
          <a:srcRect l="17890" r="6853"/>
          <a:stretch/>
        </p:blipFill>
        <p:spPr>
          <a:xfrm>
            <a:off x="0" y="0"/>
            <a:ext cx="4572000" cy="3701966"/>
          </a:xfrm>
          <a:prstGeom prst="rect">
            <a:avLst/>
          </a:prstGeom>
        </p:spPr>
      </p:pic>
      <p:pic>
        <p:nvPicPr>
          <p:cNvPr id="3" name="圖片 2"/>
          <p:cNvPicPr>
            <a:picLocks noChangeAspect="1"/>
          </p:cNvPicPr>
          <p:nvPr userDrawn="1"/>
        </p:nvPicPr>
        <p:blipFill rotWithShape="1">
          <a:blip r:embed="rId3"/>
          <a:srcRect l="8223" r="16389"/>
          <a:stretch/>
        </p:blipFill>
        <p:spPr>
          <a:xfrm>
            <a:off x="4572000" y="-5199"/>
            <a:ext cx="4586356" cy="3707165"/>
          </a:xfrm>
          <a:prstGeom prst="rect">
            <a:avLst/>
          </a:prstGeom>
        </p:spPr>
      </p:pic>
      <p:sp>
        <p:nvSpPr>
          <p:cNvPr id="4" name="日期版面配置區 3"/>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dirty="0">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graphicFrame>
        <p:nvGraphicFramePr>
          <p:cNvPr id="9" name="表格 8"/>
          <p:cNvGraphicFramePr>
            <a:graphicFrameLocks noGrp="1"/>
          </p:cNvGraphicFramePr>
          <p:nvPr userDrawn="1">
            <p:extLst/>
          </p:nvPr>
        </p:nvGraphicFramePr>
        <p:xfrm>
          <a:off x="14357" y="12576"/>
          <a:ext cx="9143999" cy="3704456"/>
        </p:xfrm>
        <a:graphic>
          <a:graphicData uri="http://schemas.openxmlformats.org/drawingml/2006/table">
            <a:tbl>
              <a:tblPr firstRow="1" bandRow="1">
                <a:tableStyleId>{5C22544A-7EE6-4342-B048-85BDC9FD1C3A}</a:tableStyleId>
              </a:tblPr>
              <a:tblGrid>
                <a:gridCol w="914400"/>
                <a:gridCol w="914400"/>
                <a:gridCol w="914400"/>
                <a:gridCol w="914400"/>
                <a:gridCol w="910917"/>
                <a:gridCol w="917882"/>
                <a:gridCol w="914400"/>
                <a:gridCol w="914400"/>
                <a:gridCol w="914400"/>
                <a:gridCol w="914400"/>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58A77"/>
                    </a:solid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6633">
                        <a:alpha val="58824"/>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58A77">
                        <a:alpha val="69804"/>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58A77">
                        <a:alpha val="74902"/>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6633">
                        <a:alpha val="65882"/>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bl>
          </a:graphicData>
        </a:graphic>
      </p:graphicFrame>
      <p:sp>
        <p:nvSpPr>
          <p:cNvPr id="10" name="矩形 9"/>
          <p:cNvSpPr/>
          <p:nvPr userDrawn="1"/>
        </p:nvSpPr>
        <p:spPr>
          <a:xfrm>
            <a:off x="0" y="6577476"/>
            <a:ext cx="9144000" cy="288000"/>
          </a:xfrm>
          <a:prstGeom prst="rect">
            <a:avLst/>
          </a:prstGeom>
          <a:solidFill>
            <a:srgbClr val="A58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62">
              <a:solidFill>
                <a:srgbClr val="996633"/>
              </a:solidFill>
            </a:endParaRPr>
          </a:p>
        </p:txBody>
      </p:sp>
    </p:spTree>
    <p:extLst>
      <p:ext uri="{BB962C8B-B14F-4D97-AF65-F5344CB8AC3E}">
        <p14:creationId xmlns:p14="http://schemas.microsoft.com/office/powerpoint/2010/main" val="228611052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662">
              <a:solidFill>
                <a:prstClr val="white"/>
              </a:solidFill>
            </a:endParaRPr>
          </a:p>
        </p:txBody>
      </p:sp>
      <p:sp>
        <p:nvSpPr>
          <p:cNvPr id="11" name="矩形 10"/>
          <p:cNvSpPr/>
          <p:nvPr userDrawn="1"/>
        </p:nvSpPr>
        <p:spPr>
          <a:xfrm>
            <a:off x="0" y="973887"/>
            <a:ext cx="6831943" cy="252000"/>
          </a:xfrm>
          <a:prstGeom prst="rect">
            <a:avLst/>
          </a:prstGeom>
          <a:solidFill>
            <a:srgbClr val="A58A7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CN" altLang="en-US" sz="1662">
              <a:solidFill>
                <a:prstClr val="white"/>
              </a:solidFill>
            </a:endParaRPr>
          </a:p>
        </p:txBody>
      </p:sp>
      <p:sp>
        <p:nvSpPr>
          <p:cNvPr id="12" name="TextBox 7"/>
          <p:cNvSpPr txBox="1">
            <a:spLocks noChangeArrowheads="1"/>
          </p:cNvSpPr>
          <p:nvPr userDrawn="1"/>
        </p:nvSpPr>
        <p:spPr bwMode="auto">
          <a:xfrm>
            <a:off x="7430164" y="858511"/>
            <a:ext cx="966167" cy="444737"/>
          </a:xfrm>
          <a:prstGeom prst="rect">
            <a:avLst/>
          </a:prstGeom>
          <a:noFill/>
          <a:ln>
            <a:noFill/>
          </a:ln>
          <a:extLst/>
        </p:spPr>
        <p:txBody>
          <a:bodyPr wrap="square" lIns="94957" tIns="47478" rIns="94957" bIns="47478">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2215" dirty="0" smtClean="0">
                <a:solidFill>
                  <a:srgbClr val="A58A77"/>
                </a:solidFill>
                <a:latin typeface="Impact" pitchFamily="34" charset="0"/>
              </a:rPr>
              <a:t>WCDR</a:t>
            </a:r>
            <a:endParaRPr kumimoji="0" lang="zh-CN" altLang="en-US" sz="2215" dirty="0" smtClean="0">
              <a:solidFill>
                <a:srgbClr val="A58A77"/>
              </a:solidFill>
              <a:latin typeface="Impact" pitchFamily="34" charset="0"/>
            </a:endParaRPr>
          </a:p>
        </p:txBody>
      </p:sp>
      <p:sp>
        <p:nvSpPr>
          <p:cNvPr id="13" name="矩形 12"/>
          <p:cNvSpPr/>
          <p:nvPr userDrawn="1"/>
        </p:nvSpPr>
        <p:spPr>
          <a:xfrm>
            <a:off x="8396331" y="969113"/>
            <a:ext cx="747669" cy="252000"/>
          </a:xfrm>
          <a:prstGeom prst="rect">
            <a:avLst/>
          </a:prstGeom>
          <a:solidFill>
            <a:srgbClr val="A58A7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CN" altLang="en-US" sz="1662">
              <a:solidFill>
                <a:prstClr val="white"/>
              </a:solidFill>
            </a:endParaRPr>
          </a:p>
        </p:txBody>
      </p:sp>
      <p:pic>
        <p:nvPicPr>
          <p:cNvPr id="14" name="圖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2736" y="764705"/>
            <a:ext cx="571102" cy="670365"/>
          </a:xfrm>
          <a:prstGeom prst="rect">
            <a:avLst/>
          </a:prstGeom>
        </p:spPr>
      </p:pic>
      <p:sp>
        <p:nvSpPr>
          <p:cNvPr id="2" name="日期版面配置區 1"/>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6" name="矩形 15"/>
          <p:cNvSpPr/>
          <p:nvPr userDrawn="1"/>
        </p:nvSpPr>
        <p:spPr>
          <a:xfrm>
            <a:off x="3413883" y="3727857"/>
            <a:ext cx="4813908" cy="925279"/>
          </a:xfrm>
          <a:prstGeom prst="rect">
            <a:avLst/>
          </a:prstGeom>
          <a:solidFill>
            <a:srgbClr val="996633">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CN" altLang="en-US" sz="1662">
              <a:solidFill>
                <a:prstClr val="white"/>
              </a:solidFill>
            </a:endParaRPr>
          </a:p>
        </p:txBody>
      </p:sp>
      <p:grpSp>
        <p:nvGrpSpPr>
          <p:cNvPr id="20" name="组合 3"/>
          <p:cNvGrpSpPr/>
          <p:nvPr userDrawn="1"/>
        </p:nvGrpSpPr>
        <p:grpSpPr>
          <a:xfrm>
            <a:off x="175042" y="4260306"/>
            <a:ext cx="3154542" cy="392831"/>
            <a:chOff x="1312014" y="4077072"/>
            <a:chExt cx="3417421" cy="392831"/>
          </a:xfrm>
        </p:grpSpPr>
        <p:cxnSp>
          <p:nvCxnSpPr>
            <p:cNvPr id="21" name="直接连接符 19"/>
            <p:cNvCxnSpPr/>
            <p:nvPr/>
          </p:nvCxnSpPr>
          <p:spPr>
            <a:xfrm flipV="1">
              <a:off x="4729435" y="4085183"/>
              <a:ext cx="0" cy="3847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0"/>
            <p:cNvCxnSpPr/>
            <p:nvPr/>
          </p:nvCxnSpPr>
          <p:spPr>
            <a:xfrm flipH="1">
              <a:off x="1312014" y="4077072"/>
              <a:ext cx="3417125" cy="811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20240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6587457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dirty="0">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9197059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3692"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25665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955500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84063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81223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dirty="0">
              <a:solidFill>
                <a:prstClr val="black">
                  <a:tint val="75000"/>
                </a:prstClr>
              </a:solidFill>
            </a:endParaRPr>
          </a:p>
        </p:txBody>
      </p:sp>
      <p:sp>
        <p:nvSpPr>
          <p:cNvPr id="4" name="投影片編號版面配置區 3"/>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827935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1846"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4538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1846"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87225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86043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73ADB9D-B986-43CE-8E43-6FDEAAB1B2FA}" type="datetimeFigureOut">
              <a:rPr lang="zh-TW" altLang="en-US" smtClean="0">
                <a:solidFill>
                  <a:prstClr val="black">
                    <a:tint val="75000"/>
                  </a:prstClr>
                </a:solidFill>
              </a:rPr>
              <a:pPr/>
              <a:t>2017/3/20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8FDE848-B5C4-48F2-B988-DD663EB182F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761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1793401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val="0"/>
              </a:ext>
            </a:extLst>
          </a:blip>
          <a:srcRect l="39084" t="33149" r="1588" b="24379"/>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5660" t="15184" r="40979" b="53892"/>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p>
        </p:txBody>
      </p:sp>
      <p:sp>
        <p:nvSpPr>
          <p:cNvPr id="4" name="日期版面配置區 3"/>
          <p:cNvSpPr>
            <a:spLocks noGrp="1"/>
          </p:cNvSpPr>
          <p:nvPr>
            <p:ph type="dt" sz="half" idx="10"/>
          </p:nvPr>
        </p:nvSpPr>
        <p:spPr/>
        <p:txBody>
          <a:bodyPr/>
          <a:lstStyle/>
          <a:p>
            <a:fld id="{C2B955F3-07C5-4983-83FA-D804182D05CF}" type="datetime1">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pPr/>
              <a:t>‹#›</a:t>
            </a:fld>
            <a:endParaRPr lang="zh-TW" altLang="en-US"/>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kumimoji="0" lang="zh-TW" altLang="en-US"/>
          </a:p>
        </p:txBody>
      </p:sp>
      <p:pic>
        <p:nvPicPr>
          <p:cNvPr id="57" name="Picture 2" descr="H:\會議資料\座談會\三芝區\no1\G2479.JPG"/>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Lst>
          </a:blip>
          <a:srcRect l="12787" t="-269" r="13306" b="269"/>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ext uri="{D42A27DB-BD31-4B8C-83A1-F6EECF244321}">
                <p14:modId xmlns:p14="http://schemas.microsoft.com/office/powerpoint/2010/main" val="4134087408"/>
              </p:ext>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gridCol w="914400"/>
                <a:gridCol w="914400"/>
                <a:gridCol w="914400"/>
                <a:gridCol w="910917"/>
                <a:gridCol w="917882"/>
                <a:gridCol w="914400"/>
                <a:gridCol w="914400"/>
                <a:gridCol w="914400"/>
                <a:gridCol w="914400"/>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2638363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able of Contents Slide">
    <p:spTree>
      <p:nvGrpSpPr>
        <p:cNvPr id="1" name=""/>
        <p:cNvGrpSpPr/>
        <p:nvPr/>
      </p:nvGrpSpPr>
      <p:grpSpPr>
        <a:xfrm>
          <a:off x="0" y="0"/>
          <a:ext cx="0" cy="0"/>
          <a:chOff x="0" y="0"/>
          <a:chExt cx="0" cy="0"/>
        </a:xfrm>
      </p:grpSpPr>
      <p:pic>
        <p:nvPicPr>
          <p:cNvPr id="2" name="圖片 2"/>
          <p:cNvPicPr>
            <a:picLocks noChangeAspect="1"/>
          </p:cNvPicPr>
          <p:nvPr userDrawn="1"/>
        </p:nvPicPr>
        <p:blipFill>
          <a:blip r:embed="rId2">
            <a:extLst>
              <a:ext uri="{28A0092B-C50C-407E-A947-70E740481C1C}">
                <a14:useLocalDpi xmlns:a14="http://schemas.microsoft.com/office/drawing/2010/main" val="0"/>
              </a:ext>
            </a:extLst>
          </a:blip>
          <a:srcRect b="67912"/>
          <a:stretch>
            <a:fillRect/>
          </a:stretch>
        </p:blipFill>
        <p:spPr bwMode="auto">
          <a:xfrm>
            <a:off x="173038" y="160338"/>
            <a:ext cx="8797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userDrawn="1"/>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4" name="橢圓 3"/>
          <p:cNvSpPr>
            <a:spLocks noChangeAspect="1"/>
          </p:cNvSpPr>
          <p:nvPr userDrawn="1"/>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pic>
        <p:nvPicPr>
          <p:cNvPr id="5" name="圖片 5"/>
          <p:cNvPicPr>
            <a:picLocks noChangeAspect="1"/>
          </p:cNvPicPr>
          <p:nvPr userDrawn="1"/>
        </p:nvPicPr>
        <p:blipFill>
          <a:blip r:embed="rId2">
            <a:extLst>
              <a:ext uri="{28A0092B-C50C-407E-A947-70E740481C1C}">
                <a14:useLocalDpi xmlns:a14="http://schemas.microsoft.com/office/drawing/2010/main" val="0"/>
              </a:ext>
            </a:extLst>
          </a:blip>
          <a:srcRect t="48669" b="13364"/>
          <a:stretch>
            <a:fillRect/>
          </a:stretch>
        </p:blipFill>
        <p:spPr bwMode="auto">
          <a:xfrm>
            <a:off x="168275" y="4076700"/>
            <a:ext cx="87963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a:spLocks noGrp="1"/>
          </p:cNvSpPr>
          <p:nvPr>
            <p:ph type="sldNum" sz="quarter" idx="10"/>
          </p:nvPr>
        </p:nvSpPr>
        <p:spPr/>
        <p:txBody>
          <a:bodyPr/>
          <a:lstStyle>
            <a:lvl1pPr>
              <a:defRPr/>
            </a:lvl1pPr>
          </a:lstStyle>
          <a:p>
            <a:fld id="{5E530C54-931A-4A57-B9D8-1D8324201851}" type="slidenum">
              <a:rPr lang="zh-TW" altLang="en-US">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245621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fontAlgn="auto" hangingPunct="1">
              <a:spcBef>
                <a:spcPts val="0"/>
              </a:spcBef>
              <a:spcAft>
                <a:spcPts val="0"/>
              </a:spcAft>
              <a:defRPr/>
            </a:pPr>
            <a:endParaRPr kumimoji="0" lang="en-US" altLang="zh-TW" smtClean="0">
              <a:solidFill>
                <a:srgbClr val="000000"/>
              </a:solidFill>
              <a:latin typeface="Trebushet MS"/>
              <a:ea typeface="新細明體" pitchFamily="18" charset="-12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fontAlgn="auto" hangingPunct="1">
              <a:spcBef>
                <a:spcPts val="0"/>
              </a:spcBef>
              <a:spcAft>
                <a:spcPts val="0"/>
              </a:spcAft>
              <a:defRPr/>
            </a:pPr>
            <a:endParaRPr kumimoji="0" lang="en-US" altLang="zh-TW" smtClean="0">
              <a:solidFill>
                <a:srgbClr val="000000"/>
              </a:solidFill>
              <a:latin typeface="Trebushet MS"/>
              <a:ea typeface="新細明體" pitchFamily="18" charset="-12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fontAlgn="auto" hangingPunct="1">
              <a:spcBef>
                <a:spcPts val="0"/>
              </a:spcBef>
              <a:spcAft>
                <a:spcPts val="0"/>
              </a:spcAft>
              <a:defRPr/>
            </a:pPr>
            <a:endParaRPr kumimoji="0" lang="en-US" altLang="zh-TW" smtClean="0">
              <a:solidFill>
                <a:srgbClr val="000000"/>
              </a:solidFill>
              <a:latin typeface="Trebushet MS"/>
              <a:ea typeface="新細明體" pitchFamily="18" charset="-12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fontAlgn="auto" hangingPunct="1">
              <a:spcBef>
                <a:spcPts val="0"/>
              </a:spcBef>
              <a:spcAft>
                <a:spcPts val="0"/>
              </a:spcAft>
              <a:defRPr/>
            </a:pPr>
            <a:endParaRPr kumimoji="0" lang="en-US" altLang="zh-TW" smtClean="0">
              <a:solidFill>
                <a:srgbClr val="000000"/>
              </a:solidFill>
              <a:latin typeface="Trebushet MS"/>
              <a:ea typeface="新細明體" pitchFamily="18" charset="-12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fontAlgn="auto" hangingPunct="1">
              <a:spcBef>
                <a:spcPts val="0"/>
              </a:spcBef>
              <a:spcAft>
                <a:spcPts val="0"/>
              </a:spcAft>
              <a:defRPr/>
            </a:pPr>
            <a:endParaRPr kumimoji="0" lang="en-US" altLang="zh-TW" smtClean="0">
              <a:solidFill>
                <a:srgbClr val="000000"/>
              </a:solidFill>
              <a:latin typeface="Trebushet MS"/>
              <a:ea typeface="新細明體" pitchFamily="18" charset="-12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fontAlgn="auto">
              <a:spcBef>
                <a:spcPts val="0"/>
              </a:spcBef>
              <a:spcAft>
                <a:spcPts val="0"/>
              </a:spcAft>
              <a:defRPr/>
            </a:pPr>
            <a:r>
              <a:rPr kumimoji="0" lang="en-US" altLang="zh-TW" sz="1000" b="1" smtClean="0">
                <a:solidFill>
                  <a:srgbClr val="FFFFFF"/>
                </a:solidFill>
                <a:latin typeface="Corbel" pitchFamily="34" charset="0"/>
                <a:ea typeface="新細明體" pitchFamily="18" charset="-120"/>
                <a:cs typeface="Calibri" pitchFamily="34" charset="0"/>
              </a:rPr>
              <a:t>NTU</a:t>
            </a:r>
            <a:r>
              <a:rPr kumimoji="0" lang="zh-TW" altLang="en-US" sz="1000" b="1" smtClean="0">
                <a:solidFill>
                  <a:srgbClr val="FFFFFF"/>
                </a:solidFill>
                <a:latin typeface="Corbel" pitchFamily="34" charset="0"/>
                <a:ea typeface="新細明體" pitchFamily="18" charset="-120"/>
                <a:cs typeface="Calibri" pitchFamily="34" charset="0"/>
              </a:rPr>
              <a:t> ● </a:t>
            </a:r>
            <a:r>
              <a:rPr kumimoji="0" lang="en-US" altLang="zh-TW" sz="1000" b="1" smtClean="0">
                <a:solidFill>
                  <a:srgbClr val="FFFFFF"/>
                </a:solidFill>
                <a:latin typeface="Corbel" pitchFamily="34" charset="0"/>
                <a:ea typeface="新細明體" pitchFamily="18" charset="-120"/>
                <a:cs typeface="Calibri" pitchFamily="34" charset="0"/>
              </a:rPr>
              <a:t>WCDR</a:t>
            </a:r>
            <a:endParaRPr kumimoji="0" lang="zh-TW" altLang="en-US" sz="1000" b="1" smtClean="0">
              <a:solidFill>
                <a:srgbClr val="FFFFFF"/>
              </a:solidFill>
              <a:latin typeface="Corbel" pitchFamily="34" charset="0"/>
              <a:ea typeface="新細明體" pitchFamily="18" charset="-120"/>
              <a:cs typeface="Calibri" pitchFamily="34" charset="0"/>
            </a:endParaRPr>
          </a:p>
        </p:txBody>
      </p:sp>
      <p:sp>
        <p:nvSpPr>
          <p:cNvPr id="10" name="投影片編號版面配置區 1"/>
          <p:cNvSpPr>
            <a:spLocks noGrp="1"/>
          </p:cNvSpPr>
          <p:nvPr>
            <p:ph type="sldNum" sz="quarter" idx="10"/>
          </p:nvPr>
        </p:nvSpPr>
        <p:spPr/>
        <p:txBody>
          <a:bodyPr/>
          <a:lstStyle>
            <a:lvl1pPr>
              <a:defRPr/>
            </a:lvl1pPr>
          </a:lstStyle>
          <a:p>
            <a:fld id="{DC376C7A-2526-48A8-BC0F-19E0BB2886CD}" type="slidenum">
              <a:rPr lang="zh-TW" altLang="en-US">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4671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53761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1159690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8.png"/><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34926" y="6381750"/>
            <a:ext cx="9074150" cy="431800"/>
            <a:chOff x="0" y="2640"/>
            <a:chExt cx="5760" cy="1680"/>
          </a:xfrm>
        </p:grpSpPr>
        <p:sp>
          <p:nvSpPr>
            <p:cNvPr id="1040" name="Rectangle 16"/>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1041" name="Rectangle 17"/>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1027" name="Group 3"/>
          <p:cNvGrpSpPr>
            <a:grpSpLocks/>
          </p:cNvGrpSpPr>
          <p:nvPr userDrawn="1"/>
        </p:nvGrpSpPr>
        <p:grpSpPr bwMode="auto">
          <a:xfrm>
            <a:off x="-4762" y="981075"/>
            <a:ext cx="9148763" cy="5875338"/>
            <a:chOff x="-3" y="0"/>
            <a:chExt cx="5763" cy="4319"/>
          </a:xfrm>
        </p:grpSpPr>
        <p:sp>
          <p:nvSpPr>
            <p:cNvPr id="1035" name="AutoShape 11"/>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1036" name="AutoShape 12"/>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7" name="AutoShape 13"/>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8" name="AutoShape 14"/>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9" name="AutoShape 15"/>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1028"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9"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1030" name="Picture 16" descr="花"/>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7" descr="fast_3"/>
          <p:cNvPicPr>
            <a:picLocks noChangeAspect="1" noChangeArrowheads="1"/>
          </p:cNvPicPr>
          <p:nvPr userDrawn="1"/>
        </p:nvPicPr>
        <p:blipFill>
          <a:blip r:embed="rId14">
            <a:extLst>
              <a:ext uri="{28A0092B-C50C-407E-A947-70E740481C1C}">
                <a14:useLocalDpi xmlns:a14="http://schemas.microsoft.com/office/drawing/2010/main" val="0"/>
              </a:ext>
            </a:extLst>
          </a:blip>
          <a:srcRect t="4849"/>
          <a:stretch>
            <a:fillRect/>
          </a:stretch>
        </p:blipFill>
        <p:spPr bwMode="auto">
          <a:xfrm>
            <a:off x="3895726" y="0"/>
            <a:ext cx="524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descr="fast_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userDrawn="1"/>
        </p:nvSpPr>
        <p:spPr bwMode="auto">
          <a:xfrm>
            <a:off x="381000" y="304802"/>
            <a:ext cx="8229600" cy="366713"/>
          </a:xfrm>
          <a:prstGeom prst="rect">
            <a:avLst/>
          </a:prstGeom>
          <a:noFill/>
          <a:ln w="9525">
            <a:noFill/>
            <a:miter lim="800000"/>
            <a:headEnd/>
            <a:tailEnd/>
          </a:ln>
        </p:spPr>
        <p:txBody>
          <a:bodyPr>
            <a:spAutoFit/>
          </a:bodyPr>
          <a:lstStyle/>
          <a:p>
            <a:pPr>
              <a:spcBef>
                <a:spcPct val="50000"/>
              </a:spcBef>
              <a:defRPr/>
            </a:pPr>
            <a:endParaRPr lang="en-US" altLang="zh-TW">
              <a:latin typeface="Arial" charset="0"/>
              <a:ea typeface="新細明體" pitchFamily="18" charset="-120"/>
            </a:endParaRPr>
          </a:p>
        </p:txBody>
      </p:sp>
      <p:sp>
        <p:nvSpPr>
          <p:cNvPr id="19"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3B36C127-386A-4173-8BEE-D9EBFCF5F8A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84" r:id="rId1"/>
    <p:sldLayoutId id="2147493285" r:id="rId2"/>
    <p:sldLayoutId id="2147493286" r:id="rId3"/>
    <p:sldLayoutId id="2147493287" r:id="rId4"/>
    <p:sldLayoutId id="2147493288" r:id="rId5"/>
    <p:sldLayoutId id="2147493289" r:id="rId6"/>
    <p:sldLayoutId id="2147493290" r:id="rId7"/>
    <p:sldLayoutId id="2147493291" r:id="rId8"/>
    <p:sldLayoutId id="2147493292" r:id="rId9"/>
    <p:sldLayoutId id="2147493293" r:id="rId10"/>
    <p:sldLayoutId id="2147493294"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a:extLst>
              <a:ext uri="{28A0092B-C50C-407E-A947-70E740481C1C}">
                <a14:useLocalDpi xmlns:a14="http://schemas.microsoft.com/office/drawing/2010/main" val="0"/>
              </a:ext>
            </a:extLst>
          </a:blip>
          <a:srcRect t="3891" b="6177"/>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3">
            <a:lum bright="6000"/>
            <a:extLst>
              <a:ext uri="{28A0092B-C50C-407E-A947-70E740481C1C}">
                <a14:useLocalDpi xmlns:a14="http://schemas.microsoft.com/office/drawing/2010/main" val="0"/>
              </a:ext>
            </a:extLst>
          </a:blip>
          <a:srcRect t="3891" r="77951" b="6177"/>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422755629"/>
      </p:ext>
    </p:extLst>
  </p:cSld>
  <p:clrMap bg1="lt1" tx1="dk1" bg2="lt2" tx2="dk2" accent1="accent1" accent2="accent2" accent3="accent3" accent4="accent4" accent5="accent5" accent6="accent6" hlink="hlink" folHlink="folHlink"/>
  <p:sldLayoutIdLst>
    <p:sldLayoutId id="2147493322" r:id="rId1"/>
    <p:sldLayoutId id="2147493323" r:id="rId2"/>
    <p:sldLayoutId id="2147493324" r:id="rId3"/>
    <p:sldLayoutId id="2147493325" r:id="rId4"/>
    <p:sldLayoutId id="2147493326" r:id="rId5"/>
    <p:sldLayoutId id="2147493327" r:id="rId6"/>
    <p:sldLayoutId id="2147493328" r:id="rId7"/>
    <p:sldLayoutId id="2147493329" r:id="rId8"/>
    <p:sldLayoutId id="2147493330" r:id="rId9"/>
    <p:sldLayoutId id="2147493331" r:id="rId10"/>
    <p:sldLayoutId id="2147493332" r:id="rId11"/>
  </p:sldLayoutIdLst>
  <p:timing>
    <p:tnLst>
      <p:par>
        <p:cTn id="1" dur="indefinite" restart="never" nodeType="tmRoot"/>
      </p:par>
    </p:tnLst>
  </p:timing>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a:extLst>
              <a:ext uri="{28A0092B-C50C-407E-A947-70E740481C1C}">
                <a14:useLocalDpi xmlns:a14="http://schemas.microsoft.com/office/drawing/2010/main" val="0"/>
              </a:ext>
            </a:extLst>
          </a:blip>
          <a:srcRect t="3891" b="6177"/>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3">
            <a:lum bright="6000"/>
            <a:extLst>
              <a:ext uri="{28A0092B-C50C-407E-A947-70E740481C1C}">
                <a14:useLocalDpi xmlns:a14="http://schemas.microsoft.com/office/drawing/2010/main" val="0"/>
              </a:ext>
            </a:extLst>
          </a:blip>
          <a:srcRect t="3891" r="77951" b="6177"/>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954887323"/>
      </p:ext>
    </p:extLst>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Lst>
  <p:timing>
    <p:tnLst>
      <p:par>
        <p:cTn id="1" dur="indefinite" restart="never" nodeType="tmRoot"/>
      </p:par>
    </p:tnLst>
  </p:timing>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13315"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13316"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13318" name="圖片 17" descr="p2.jpg"/>
          <p:cNvPicPr>
            <a:picLocks noChangeAspect="1"/>
          </p:cNvPicPr>
          <p:nvPr/>
        </p:nvPicPr>
        <p:blipFill>
          <a:blip r:embed="rId14"/>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13319" name="Picture 2" descr="新北拷貝"/>
          <p:cNvPicPr>
            <a:picLocks noChangeAspect="1" noChangeArrowheads="1"/>
          </p:cNvPicPr>
          <p:nvPr userDrawn="1"/>
        </p:nvPicPr>
        <p:blipFill>
          <a:blip r:embed="rId15"/>
          <a:srcRect/>
          <a:stretch>
            <a:fillRect/>
          </a:stretch>
        </p:blipFill>
        <p:spPr bwMode="auto">
          <a:xfrm>
            <a:off x="8153400" y="152400"/>
            <a:ext cx="990600" cy="990600"/>
          </a:xfrm>
          <a:prstGeom prst="rect">
            <a:avLst/>
          </a:prstGeom>
          <a:noFill/>
          <a:ln w="9525">
            <a:noFill/>
            <a:miter lim="800000"/>
            <a:headEnd/>
            <a:tailEnd/>
          </a:ln>
        </p:spPr>
      </p:pic>
      <p:pic>
        <p:nvPicPr>
          <p:cNvPr id="13320" name="Picture 16" descr="花"/>
          <p:cNvPicPr>
            <a:picLocks noChangeAspect="1" noChangeArrowheads="1"/>
          </p:cNvPicPr>
          <p:nvPr userDrawn="1"/>
        </p:nvPicPr>
        <p:blipFill>
          <a:blip r:embed="rId16"/>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6D1BB148-3D21-4BDD-9A35-D4A44B28983B}" type="slidenum">
              <a:rPr lang="en-US" altLang="zh-TW"/>
              <a:pPr>
                <a:defRPr/>
              </a:pPr>
              <a:t>‹#›</a:t>
            </a:fld>
            <a:endParaRPr lang="en-US" altLang="zh-TW"/>
          </a:p>
        </p:txBody>
      </p:sp>
    </p:spTree>
    <p:extLst>
      <p:ext uri="{BB962C8B-B14F-4D97-AF65-F5344CB8AC3E}">
        <p14:creationId xmlns:p14="http://schemas.microsoft.com/office/powerpoint/2010/main" val="2272056432"/>
      </p:ext>
    </p:extLst>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fontAlgn="auto">
              <a:spcBef>
                <a:spcPts val="0"/>
              </a:spcBef>
              <a:spcAft>
                <a:spcPts val="0"/>
              </a:spcAft>
            </a:pPr>
            <a:fld id="{B73ADB9D-B986-43CE-8E43-6FDEAAB1B2FA}" type="datetimeFigureOut">
              <a:rPr kumimoji="0" lang="zh-TW" altLang="en-US" smtClean="0">
                <a:solidFill>
                  <a:prstClr val="black">
                    <a:tint val="75000"/>
                  </a:prstClr>
                </a:solidFill>
                <a:latin typeface="Calibri"/>
                <a:ea typeface="新細明體"/>
              </a:rPr>
              <a:pPr fontAlgn="auto">
                <a:spcBef>
                  <a:spcPts val="0"/>
                </a:spcBef>
                <a:spcAft>
                  <a:spcPts val="0"/>
                </a:spcAft>
              </a:pPr>
              <a:t>2017/3/20</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fontAlgn="auto">
              <a:spcBef>
                <a:spcPts val="0"/>
              </a:spcBef>
              <a:spcAft>
                <a:spcPts val="0"/>
              </a:spcAft>
            </a:pPr>
            <a:fld id="{38FDE848-B5C4-48F2-B988-DD663EB182F9}"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cxnSp>
        <p:nvCxnSpPr>
          <p:cNvPr id="7" name="直接连接符 4"/>
          <p:cNvCxnSpPr/>
          <p:nvPr userDrawn="1"/>
        </p:nvCxnSpPr>
        <p:spPr>
          <a:xfrm>
            <a:off x="0" y="836712"/>
            <a:ext cx="9144000" cy="0"/>
          </a:xfrm>
          <a:prstGeom prst="line">
            <a:avLst/>
          </a:prstGeom>
          <a:ln>
            <a:solidFill>
              <a:srgbClr val="A58A77"/>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75626"/>
            <a:ext cx="6831943" cy="252000"/>
          </a:xfrm>
          <a:prstGeom prst="rect">
            <a:avLst/>
          </a:prstGeom>
          <a:solidFill>
            <a:srgbClr val="A58A7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CN" altLang="en-US" sz="1662">
              <a:solidFill>
                <a:prstClr val="white"/>
              </a:solidFill>
            </a:endParaRPr>
          </a:p>
        </p:txBody>
      </p:sp>
      <p:sp>
        <p:nvSpPr>
          <p:cNvPr id="9" name="TextBox 15"/>
          <p:cNvSpPr txBox="1"/>
          <p:nvPr userDrawn="1"/>
        </p:nvSpPr>
        <p:spPr>
          <a:xfrm>
            <a:off x="4219167" y="6474823"/>
            <a:ext cx="705666" cy="348109"/>
          </a:xfrm>
          <a:prstGeom prst="rect">
            <a:avLst/>
          </a:prstGeom>
          <a:noFill/>
        </p:spPr>
        <p:txBody>
          <a:bodyPr wrap="square" rtlCol="0">
            <a:spAutoFit/>
          </a:bodyPr>
          <a:lstStyle/>
          <a:p>
            <a:pPr algn="ctr" fontAlgn="auto">
              <a:spcBef>
                <a:spcPts val="0"/>
              </a:spcBef>
              <a:spcAft>
                <a:spcPts val="0"/>
              </a:spcAft>
            </a:pPr>
            <a:fld id="{2EEF1883-7A0E-4F66-9932-E581691AD397}" type="slidenum">
              <a:rPr kumimoji="0" lang="zh-CN" altLang="en-US" sz="1662" smtClean="0">
                <a:solidFill>
                  <a:srgbClr val="996633"/>
                </a:solidFill>
                <a:latin typeface="Calibri"/>
                <a:ea typeface="宋体"/>
              </a:rPr>
              <a:pPr algn="ctr" fontAlgn="auto">
                <a:spcBef>
                  <a:spcPts val="0"/>
                </a:spcBef>
                <a:spcAft>
                  <a:spcPts val="0"/>
                </a:spcAft>
              </a:pPr>
              <a:t>‹#›</a:t>
            </a:fld>
            <a:r>
              <a:rPr kumimoji="0" lang="zh-CN" altLang="en-US" sz="1662" dirty="0" smtClean="0">
                <a:solidFill>
                  <a:srgbClr val="996633"/>
                </a:solidFill>
                <a:latin typeface="Calibri"/>
                <a:ea typeface="宋体"/>
              </a:rPr>
              <a:t> </a:t>
            </a:r>
            <a:endParaRPr kumimoji="0" lang="zh-CN" altLang="en-US" sz="1662" dirty="0">
              <a:solidFill>
                <a:srgbClr val="996633"/>
              </a:solidFill>
              <a:latin typeface="微软雅黑" pitchFamily="34" charset="-122"/>
              <a:ea typeface="微软雅黑" pitchFamily="34" charset="-122"/>
            </a:endParaRPr>
          </a:p>
        </p:txBody>
      </p:sp>
      <p:cxnSp>
        <p:nvCxnSpPr>
          <p:cNvPr id="10" name="直接连接符 19"/>
          <p:cNvCxnSpPr/>
          <p:nvPr userDrawn="1"/>
        </p:nvCxnSpPr>
        <p:spPr>
          <a:xfrm>
            <a:off x="0" y="6665585"/>
            <a:ext cx="4106718" cy="0"/>
          </a:xfrm>
          <a:prstGeom prst="line">
            <a:avLst/>
          </a:prstGeom>
          <a:ln>
            <a:solidFill>
              <a:srgbClr val="A58A77"/>
            </a:solidFill>
            <a:tailEnd type="oval"/>
          </a:ln>
        </p:spPr>
        <p:style>
          <a:lnRef idx="1">
            <a:schemeClr val="accent6"/>
          </a:lnRef>
          <a:fillRef idx="0">
            <a:schemeClr val="accent6"/>
          </a:fillRef>
          <a:effectRef idx="0">
            <a:schemeClr val="accent6"/>
          </a:effectRef>
          <a:fontRef idx="minor">
            <a:schemeClr val="tx1"/>
          </a:fontRef>
        </p:style>
      </p:cxnSp>
      <p:cxnSp>
        <p:nvCxnSpPr>
          <p:cNvPr id="11" name="直接连接符 21"/>
          <p:cNvCxnSpPr/>
          <p:nvPr userDrawn="1"/>
        </p:nvCxnSpPr>
        <p:spPr>
          <a:xfrm>
            <a:off x="5036677" y="6665585"/>
            <a:ext cx="4107323" cy="0"/>
          </a:xfrm>
          <a:prstGeom prst="line">
            <a:avLst/>
          </a:prstGeom>
          <a:ln>
            <a:solidFill>
              <a:srgbClr val="A58A77"/>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12" name="TextBox 7"/>
          <p:cNvSpPr txBox="1">
            <a:spLocks noChangeArrowheads="1"/>
          </p:cNvSpPr>
          <p:nvPr userDrawn="1"/>
        </p:nvSpPr>
        <p:spPr bwMode="auto">
          <a:xfrm>
            <a:off x="7430164" y="160250"/>
            <a:ext cx="966167" cy="444737"/>
          </a:xfrm>
          <a:prstGeom prst="rect">
            <a:avLst/>
          </a:prstGeom>
          <a:noFill/>
          <a:ln>
            <a:noFill/>
          </a:ln>
          <a:extLst/>
        </p:spPr>
        <p:txBody>
          <a:bodyPr wrap="square" lIns="94957" tIns="47478" rIns="94957" bIns="47478">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2215" dirty="0" smtClean="0">
                <a:solidFill>
                  <a:srgbClr val="A58A77"/>
                </a:solidFill>
                <a:latin typeface="Impact" pitchFamily="34" charset="0"/>
              </a:rPr>
              <a:t>WCDR</a:t>
            </a:r>
            <a:endParaRPr kumimoji="0" lang="zh-CN" altLang="en-US" sz="2215" dirty="0" smtClean="0">
              <a:solidFill>
                <a:srgbClr val="A58A77"/>
              </a:solidFill>
              <a:latin typeface="Impact" pitchFamily="34" charset="0"/>
            </a:endParaRPr>
          </a:p>
        </p:txBody>
      </p:sp>
      <p:sp>
        <p:nvSpPr>
          <p:cNvPr id="13" name="矩形 12"/>
          <p:cNvSpPr/>
          <p:nvPr userDrawn="1"/>
        </p:nvSpPr>
        <p:spPr>
          <a:xfrm>
            <a:off x="8396331" y="270852"/>
            <a:ext cx="747669" cy="252000"/>
          </a:xfrm>
          <a:prstGeom prst="rect">
            <a:avLst/>
          </a:prstGeom>
          <a:solidFill>
            <a:srgbClr val="A58A7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CN" altLang="en-US" sz="1662">
              <a:solidFill>
                <a:prstClr val="white"/>
              </a:solidFill>
            </a:endParaRPr>
          </a:p>
        </p:txBody>
      </p:sp>
      <p:pic>
        <p:nvPicPr>
          <p:cNvPr id="20" name="圖片 1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52736" y="66444"/>
            <a:ext cx="571102" cy="670365"/>
          </a:xfrm>
          <a:prstGeom prst="rect">
            <a:avLst/>
          </a:prstGeom>
        </p:spPr>
      </p:pic>
      <p:grpSp>
        <p:nvGrpSpPr>
          <p:cNvPr id="16" name="群組 15"/>
          <p:cNvGrpSpPr/>
          <p:nvPr userDrawn="1"/>
        </p:nvGrpSpPr>
        <p:grpSpPr>
          <a:xfrm>
            <a:off x="583864" y="1"/>
            <a:ext cx="1661724" cy="964759"/>
            <a:chOff x="841005" y="0"/>
            <a:chExt cx="1292137" cy="964759"/>
          </a:xfrm>
        </p:grpSpPr>
        <p:sp>
          <p:nvSpPr>
            <p:cNvPr id="17" name="矩形 16"/>
            <p:cNvSpPr/>
            <p:nvPr/>
          </p:nvSpPr>
          <p:spPr>
            <a:xfrm>
              <a:off x="848544" y="0"/>
              <a:ext cx="1284598" cy="964759"/>
            </a:xfrm>
            <a:prstGeom prst="rect">
              <a:avLst/>
            </a:prstGeom>
            <a:solidFill>
              <a:srgbClr val="FFFFFF">
                <a:alpha val="85000"/>
              </a:srgbClr>
            </a:solidFill>
            <a:ln w="3175" cap="flat" cmpd="sng" algn="ctr">
              <a:noFill/>
              <a:prstDash val="solid"/>
            </a:ln>
            <a:effectLst>
              <a:outerShdw blurRad="50800" dist="38100" dir="5400000" algn="t" rotWithShape="0">
                <a:prstClr val="black">
                  <a:alpha val="40000"/>
                </a:prstClr>
              </a:outerShdw>
            </a:effectLst>
          </p:spPr>
          <p:txBody>
            <a:bodyPr anchor="ctr"/>
            <a:lstStyle/>
            <a:p>
              <a:pPr algn="ctr" fontAlgn="auto">
                <a:lnSpc>
                  <a:spcPct val="120000"/>
                </a:lnSpc>
                <a:spcBef>
                  <a:spcPts val="0"/>
                </a:spcBef>
                <a:spcAft>
                  <a:spcPts val="0"/>
                </a:spcAft>
              </a:pPr>
              <a:endParaRPr kumimoji="0" lang="zh-CN" altLang="en-US" sz="1662" b="1" kern="0">
                <a:solidFill>
                  <a:srgbClr val="F9F9F9"/>
                </a:solidFill>
                <a:latin typeface="微软雅黑" pitchFamily="34" charset="-122"/>
                <a:ea typeface="微软雅黑" pitchFamily="34" charset="-122"/>
              </a:endParaRPr>
            </a:p>
          </p:txBody>
        </p:sp>
        <p:cxnSp>
          <p:nvCxnSpPr>
            <p:cNvPr id="18" name="直接连接符 6"/>
            <p:cNvCxnSpPr/>
            <p:nvPr/>
          </p:nvCxnSpPr>
          <p:spPr>
            <a:xfrm>
              <a:off x="841005" y="964759"/>
              <a:ext cx="1284598" cy="0"/>
            </a:xfrm>
            <a:prstGeom prst="line">
              <a:avLst/>
            </a:prstGeom>
            <a:ln>
              <a:solidFill>
                <a:srgbClr val="AA7F55"/>
              </a:solidFill>
            </a:ln>
          </p:spPr>
          <p:style>
            <a:lnRef idx="1">
              <a:schemeClr val="accent1"/>
            </a:lnRef>
            <a:fillRef idx="0">
              <a:schemeClr val="accent1"/>
            </a:fillRef>
            <a:effectRef idx="0">
              <a:schemeClr val="accent1"/>
            </a:effectRef>
            <a:fontRef idx="minor">
              <a:schemeClr val="tx1"/>
            </a:fontRef>
          </p:style>
        </p:cxnSp>
        <p:cxnSp>
          <p:nvCxnSpPr>
            <p:cNvPr id="19" name="直接连接符 8"/>
            <p:cNvCxnSpPr/>
            <p:nvPr/>
          </p:nvCxnSpPr>
          <p:spPr>
            <a:xfrm flipV="1">
              <a:off x="841005" y="0"/>
              <a:ext cx="0" cy="964759"/>
            </a:xfrm>
            <a:prstGeom prst="line">
              <a:avLst/>
            </a:prstGeom>
            <a:ln>
              <a:solidFill>
                <a:srgbClr val="AA7F55"/>
              </a:solidFill>
            </a:ln>
          </p:spPr>
          <p:style>
            <a:lnRef idx="1">
              <a:schemeClr val="accent1"/>
            </a:lnRef>
            <a:fillRef idx="0">
              <a:schemeClr val="accent1"/>
            </a:fillRef>
            <a:effectRef idx="0">
              <a:schemeClr val="accent1"/>
            </a:effectRef>
            <a:fontRef idx="minor">
              <a:schemeClr val="tx1"/>
            </a:fontRef>
          </p:style>
        </p:cxnSp>
        <p:cxnSp>
          <p:nvCxnSpPr>
            <p:cNvPr id="21" name="直接连接符 11"/>
            <p:cNvCxnSpPr/>
            <p:nvPr/>
          </p:nvCxnSpPr>
          <p:spPr>
            <a:xfrm flipV="1">
              <a:off x="2125603" y="0"/>
              <a:ext cx="0" cy="964759"/>
            </a:xfrm>
            <a:prstGeom prst="line">
              <a:avLst/>
            </a:prstGeom>
            <a:ln>
              <a:solidFill>
                <a:srgbClr val="AA7F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369672"/>
      </p:ext>
    </p:extLst>
  </p:cSld>
  <p:clrMap bg1="lt1" tx1="dk1" bg2="lt2" tx2="dk2" accent1="accent1" accent2="accent2" accent3="accent3" accent4="accent4" accent5="accent5" accent6="accent6" hlink="hlink" folHlink="folHlink"/>
  <p:sldLayoutIdLst>
    <p:sldLayoutId id="2147493455"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 id="2147493467" r:id="rId13"/>
    <p:sldLayoutId id="2147493468" r:id="rId14"/>
    <p:sldLayoutId id="2147493469" r:id="rId15"/>
  </p:sldLayoutIdLst>
  <p:timing>
    <p:tnLst>
      <p:par>
        <p:cTn id="1" dur="indefinite" restart="never" nodeType="tmRoot"/>
      </p:par>
    </p:tnLst>
  </p:timing>
  <p:txStyles>
    <p:titleStyle>
      <a:lvl1pPr algn="ctr" defTabSz="844083"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zh-TW"/>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7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4" Type="http://schemas.openxmlformats.org/officeDocument/2006/relationships/image" Target="../media/image206.jpeg"/></Relationships>
</file>

<file path=ppt/slides/_rels/slide103.xml.rels><?xml version="1.0" encoding="UTF-8" standalone="yes"?>
<Relationships xmlns="http://schemas.openxmlformats.org/package/2006/relationships"><Relationship Id="rId3" Type="http://schemas.openxmlformats.org/officeDocument/2006/relationships/hyperlink" Target="http://super720.com/super720vr_2014/2014-08-01-kaohsiung.html" TargetMode="External"/><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5" Type="http://schemas.openxmlformats.org/officeDocument/2006/relationships/image" Target="../media/image207.jpeg"/><Relationship Id="rId4" Type="http://schemas.openxmlformats.org/officeDocument/2006/relationships/hyperlink" Target="http://hackfoldr.org/Kaohsiung-explode-20140801/"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2" Type="http://schemas.openxmlformats.org/officeDocument/2006/relationships/notesSlide" Target="../notesSlides/notesSlide34.xml"/><Relationship Id="rId1" Type="http://schemas.openxmlformats.org/officeDocument/2006/relationships/slideLayout" Target="../slideLayouts/slideLayout72.xml"/><Relationship Id="rId5" Type="http://schemas.openxmlformats.org/officeDocument/2006/relationships/image" Target="../media/image209.jpeg"/><Relationship Id="rId4" Type="http://schemas.openxmlformats.org/officeDocument/2006/relationships/image" Target="../media/image208.jpeg"/></Relationships>
</file>

<file path=ppt/slides/_rels/slide105.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diagramLayout" Target="../diagrams/layout1.xml"/><Relationship Id="rId7" Type="http://schemas.openxmlformats.org/officeDocument/2006/relationships/image" Target="../media/image210.jpeg"/><Relationship Id="rId2" Type="http://schemas.openxmlformats.org/officeDocument/2006/relationships/diagramData" Target="../diagrams/data1.xml"/><Relationship Id="rId1" Type="http://schemas.openxmlformats.org/officeDocument/2006/relationships/slideLayout" Target="../slideLayouts/slideLayout7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7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2.xml"/></Relationships>
</file>

<file path=ppt/slides/_rels/slide11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2.xml"/><Relationship Id="rId5" Type="http://schemas.openxmlformats.org/officeDocument/2006/relationships/image" Target="../media/image224.jpeg"/><Relationship Id="rId4" Type="http://schemas.openxmlformats.org/officeDocument/2006/relationships/image" Target="../media/image223.jpeg"/></Relationships>
</file>

<file path=ppt/slides/_rels/slide11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2.xml"/></Relationships>
</file>

<file path=ppt/slides/_rels/slide11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7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2.xml"/></Relationships>
</file>

<file path=ppt/slides/_rels/slide11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2.xml"/></Relationships>
</file>

<file path=ppt/slides/_rels/slide11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2.xml"/></Relationships>
</file>

<file path=ppt/slides/_rels/slide11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2.xml"/></Relationships>
</file>

<file path=ppt/slides/_rels/slide11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28.png"/><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jpeg"/><Relationship Id="rId1" Type="http://schemas.openxmlformats.org/officeDocument/2006/relationships/slideLayout" Target="../slideLayouts/slideLayout72.xml"/><Relationship Id="rId4" Type="http://schemas.openxmlformats.org/officeDocument/2006/relationships/image" Target="../media/image240.jpeg"/></Relationships>
</file>

<file path=ppt/slides/_rels/slide12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4" Type="http://schemas.openxmlformats.org/officeDocument/2006/relationships/image" Target="../media/image242.jpeg"/></Relationships>
</file>

<file path=ppt/slides/_rels/slide12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5" Type="http://schemas.openxmlformats.org/officeDocument/2006/relationships/image" Target="../media/image245.jpeg"/><Relationship Id="rId4" Type="http://schemas.openxmlformats.org/officeDocument/2006/relationships/image" Target="../media/image244.jpeg"/></Relationships>
</file>

<file path=ppt/slides/_rels/slide12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5" Type="http://schemas.openxmlformats.org/officeDocument/2006/relationships/image" Target="../media/image248.jpeg"/><Relationship Id="rId4" Type="http://schemas.openxmlformats.org/officeDocument/2006/relationships/image" Target="../media/image247.jpeg"/></Relationships>
</file>

<file path=ppt/slides/_rels/slide12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37.xml"/><Relationship Id="rId1" Type="http://schemas.openxmlformats.org/officeDocument/2006/relationships/slideLayout" Target="../slideLayouts/slideLayout72.xml"/><Relationship Id="rId4" Type="http://schemas.openxmlformats.org/officeDocument/2006/relationships/image" Target="../media/image250.jpeg"/></Relationships>
</file>

<file path=ppt/slides/_rels/slide12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72.xml"/></Relationships>
</file>

<file path=ppt/slides/_rels/slide12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3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7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13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39.xml"/><Relationship Id="rId1" Type="http://schemas.openxmlformats.org/officeDocument/2006/relationships/slideLayout" Target="../slideLayouts/slideLayout72.xml"/></Relationships>
</file>

<file path=ppt/slides/_rels/slide13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41.xml"/><Relationship Id="rId1" Type="http://schemas.openxmlformats.org/officeDocument/2006/relationships/slideLayout" Target="../slideLayouts/slideLayout72.xml"/><Relationship Id="rId5" Type="http://schemas.openxmlformats.org/officeDocument/2006/relationships/image" Target="../media/image261.jpeg"/><Relationship Id="rId4" Type="http://schemas.openxmlformats.org/officeDocument/2006/relationships/image" Target="../media/image260.jpeg"/></Relationships>
</file>

<file path=ppt/slides/_rels/slide13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hyperlink" Target="http://www.ajiko.co.jp/article/detail/ID4ZQNXTHCH/" TargetMode="External"/><Relationship Id="rId7" Type="http://schemas.openxmlformats.org/officeDocument/2006/relationships/image" Target="../media/image264.png"/><Relationship Id="rId2" Type="http://schemas.openxmlformats.org/officeDocument/2006/relationships/notesSlide" Target="../notesSlides/notesSlide43.xml"/><Relationship Id="rId1" Type="http://schemas.openxmlformats.org/officeDocument/2006/relationships/slideLayout" Target="../slideLayouts/slideLayout72.xml"/><Relationship Id="rId6" Type="http://schemas.openxmlformats.org/officeDocument/2006/relationships/image" Target="../media/image263.png"/><Relationship Id="rId5" Type="http://schemas.openxmlformats.org/officeDocument/2006/relationships/hyperlink" Target="http://photo.sankei.jp.msn.com/essay/data/2014/08/20hiroshima3/" TargetMode="External"/><Relationship Id="rId10" Type="http://schemas.openxmlformats.org/officeDocument/2006/relationships/image" Target="../media/image267.jpeg"/><Relationship Id="rId4" Type="http://schemas.openxmlformats.org/officeDocument/2006/relationships/hyperlink" Target="http://www.sabo.pref.hiroshima.lg.jp/portal/map/keikai.aspx" TargetMode="External"/><Relationship Id="rId9" Type="http://schemas.openxmlformats.org/officeDocument/2006/relationships/image" Target="../media/image266.png"/></Relationships>
</file>

<file path=ppt/slides/_rels/slide13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44.xml"/><Relationship Id="rId1" Type="http://schemas.openxmlformats.org/officeDocument/2006/relationships/slideLayout" Target="../slideLayouts/slideLayout72.xml"/><Relationship Id="rId4" Type="http://schemas.openxmlformats.org/officeDocument/2006/relationships/image" Target="../media/image269.png"/></Relationships>
</file>

<file path=ppt/slides/_rels/slide1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5.xml"/><Relationship Id="rId1" Type="http://schemas.openxmlformats.org/officeDocument/2006/relationships/slideLayout" Target="../slideLayouts/slideLayout72.xml"/><Relationship Id="rId4" Type="http://schemas.openxmlformats.org/officeDocument/2006/relationships/image" Target="../media/image271.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hyperlink" Target="http://mainichi.jp/select/news/20140821k0000m040099000c.html" TargetMode="External"/><Relationship Id="rId2" Type="http://schemas.openxmlformats.org/officeDocument/2006/relationships/notesSlide" Target="../notesSlides/notesSlide46.xml"/><Relationship Id="rId1" Type="http://schemas.openxmlformats.org/officeDocument/2006/relationships/slideLayout" Target="../slideLayouts/slideLayout72.xml"/><Relationship Id="rId6" Type="http://schemas.openxmlformats.org/officeDocument/2006/relationships/hyperlink" Target="http://www.asahi.com/articles/photo/AS20140820004245.html" TargetMode="External"/><Relationship Id="rId5" Type="http://schemas.openxmlformats.org/officeDocument/2006/relationships/image" Target="../media/image274.png"/><Relationship Id="rId4" Type="http://schemas.openxmlformats.org/officeDocument/2006/relationships/image" Target="../media/image273.png"/></Relationships>
</file>

<file path=ppt/slides/_rels/slide14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47.xml"/><Relationship Id="rId1" Type="http://schemas.openxmlformats.org/officeDocument/2006/relationships/slideLayout" Target="../slideLayouts/slideLayout72.xml"/><Relationship Id="rId4" Type="http://schemas.openxmlformats.org/officeDocument/2006/relationships/image" Target="../media/image276.png"/></Relationships>
</file>

<file path=ppt/slides/_rels/slide142.xml.rels><?xml version="1.0" encoding="UTF-8" standalone="yes"?>
<Relationships xmlns="http://schemas.openxmlformats.org/package/2006/relationships"><Relationship Id="rId3" Type="http://schemas.openxmlformats.org/officeDocument/2006/relationships/hyperlink" Target="http://www.setnews.net/News.aspx?PageGroupID=5&amp;NewsID=36474" TargetMode="External"/><Relationship Id="rId2" Type="http://schemas.openxmlformats.org/officeDocument/2006/relationships/hyperlink" Target="http://www.setnews.net/News.aspx?PageGroupID=5&amp;NewsID=36301&amp;PageType=3" TargetMode="External"/><Relationship Id="rId1" Type="http://schemas.openxmlformats.org/officeDocument/2006/relationships/slideLayout" Target="../slideLayouts/slideLayout72.xml"/><Relationship Id="rId5" Type="http://schemas.openxmlformats.org/officeDocument/2006/relationships/image" Target="../media/image278.jpeg"/><Relationship Id="rId4" Type="http://schemas.openxmlformats.org/officeDocument/2006/relationships/image" Target="../media/image27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72.xml"/></Relationships>
</file>

<file path=ppt/slides/_rels/slide14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48.xml"/><Relationship Id="rId1" Type="http://schemas.openxmlformats.org/officeDocument/2006/relationships/slideLayout" Target="../slideLayouts/slideLayout72.xml"/><Relationship Id="rId4" Type="http://schemas.openxmlformats.org/officeDocument/2006/relationships/image" Target="../media/image28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png"/><Relationship Id="rId1" Type="http://schemas.openxmlformats.org/officeDocument/2006/relationships/slideLayout" Target="../slideLayouts/slideLayout72.xml"/><Relationship Id="rId4" Type="http://schemas.openxmlformats.org/officeDocument/2006/relationships/image" Target="../media/image286.png"/></Relationships>
</file>

<file path=ppt/slides/_rels/slide14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jpeg"/><Relationship Id="rId1" Type="http://schemas.openxmlformats.org/officeDocument/2006/relationships/slideLayout" Target="../slideLayouts/slideLayout72.xml"/><Relationship Id="rId5" Type="http://schemas.openxmlformats.org/officeDocument/2006/relationships/image" Target="../media/image289.jpeg"/><Relationship Id="rId4" Type="http://schemas.openxmlformats.org/officeDocument/2006/relationships/hyperlink" Target="http://big5.gmw.cn/g2b/tech.gmw.cn/2012-09/12/content_5047057_25.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150.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72.xml"/></Relationships>
</file>

<file path=ppt/slides/_rels/slide15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2.xml"/></Relationships>
</file>

<file path=ppt/slides/_rels/slide15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15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72.xml"/></Relationships>
</file>

<file path=ppt/slides/_rels/slide15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72.xml"/><Relationship Id="rId4" Type="http://schemas.openxmlformats.org/officeDocument/2006/relationships/image" Target="../media/image298.jpeg"/></Relationships>
</file>

<file path=ppt/slides/_rels/slide15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2.xml"/></Relationships>
</file>

<file path=ppt/slides/_rels/slide156.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4" Type="http://schemas.openxmlformats.org/officeDocument/2006/relationships/image" Target="../media/image301.jpeg"/></Relationships>
</file>

<file path=ppt/slides/_rels/slide157.xml.rels><?xml version="1.0" encoding="UTF-8" standalone="yes"?>
<Relationships xmlns="http://schemas.openxmlformats.org/package/2006/relationships"><Relationship Id="rId3" Type="http://schemas.openxmlformats.org/officeDocument/2006/relationships/hyperlink" Target="http://news.ltn.com.tw/photo/focus/paper/503344" TargetMode="External"/><Relationship Id="rId2" Type="http://schemas.openxmlformats.org/officeDocument/2006/relationships/notesSlide" Target="../notesSlides/notesSlide49.xml"/><Relationship Id="rId1" Type="http://schemas.openxmlformats.org/officeDocument/2006/relationships/slideLayout" Target="../slideLayouts/slideLayout72.xml"/><Relationship Id="rId5" Type="http://schemas.openxmlformats.org/officeDocument/2006/relationships/image" Target="../media/image303.jpeg"/><Relationship Id="rId4" Type="http://schemas.openxmlformats.org/officeDocument/2006/relationships/image" Target="../media/image302.jpeg"/></Relationships>
</file>

<file path=ppt/slides/_rels/slide15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50.xml"/><Relationship Id="rId1" Type="http://schemas.openxmlformats.org/officeDocument/2006/relationships/slideLayout" Target="../slideLayouts/slideLayout72.xml"/></Relationships>
</file>

<file path=ppt/slides/_rels/slide159.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16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pn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0.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0.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64.xml"/><Relationship Id="rId1" Type="http://schemas.openxmlformats.org/officeDocument/2006/relationships/themeOverride" Target="../theme/themeOverride1.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4.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4.xml"/><Relationship Id="rId6" Type="http://schemas.openxmlformats.org/officeDocument/2006/relationships/image" Target="http://earth.gl.ntu.edu.tw/magazine/images/981202f2.gif"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translate.googleusercontent.com/translate_c?depth=1&amp;hl=zh-TW&amp;rurl=translate.google.com.tw&amp;sl=id&amp;tl=zh-TW&amp;u=http://geospasial.bnpb.go.id/2014/01/23/peta-terdampak-banjir-jakarta-23-januari-2014-jam-00-00-wib/&amp;usg=ALkJrhijQoEfuLWCb1jRNBKzmrQyggtL7g" TargetMode="External"/><Relationship Id="rId1" Type="http://schemas.openxmlformats.org/officeDocument/2006/relationships/slideLayout" Target="../slideLayouts/slideLayout7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big5.chinabroadcast.cn/gate/big5/gb.cri.cn/42071/2014/02/05/7291s4412172_2.htm" TargetMode="External"/><Relationship Id="rId1" Type="http://schemas.openxmlformats.org/officeDocument/2006/relationships/slideLayout" Target="../slideLayouts/slideLayout72.xml"/><Relationship Id="rId5" Type="http://schemas.openxmlformats.org/officeDocument/2006/relationships/image" Target="../media/image59.jpeg"/><Relationship Id="rId4" Type="http://schemas.openxmlformats.org/officeDocument/2006/relationships/hyperlink" Target="http://big5.chinabroadcast.cn/gate/big5/gb.cri.cn/42071/2014/02/05/7291s4412172_1.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1.djyimg.com/i6/1401200335571758.jpg" TargetMode="External"/><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5" Type="http://schemas.openxmlformats.org/officeDocument/2006/relationships/image" Target="../media/image61.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big5.chinabroadcast.cn/photo/" TargetMode="External"/><Relationship Id="rId1" Type="http://schemas.openxmlformats.org/officeDocument/2006/relationships/slideLayout" Target="../slideLayouts/slideLayout72.xml"/><Relationship Id="rId5" Type="http://schemas.openxmlformats.org/officeDocument/2006/relationships/image" Target="../media/image63.jpeg"/><Relationship Id="rId4" Type="http://schemas.openxmlformats.org/officeDocument/2006/relationships/hyperlink" Target="http://www.bastillepost.com/wp-content/uploads/2014/01/Indonesia-Floods_lau-1_meitu_3.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hyperlink" Target="http://www.google.com.tw/url?sa=i&amp;rct=j&amp;q=&amp;esrc=s&amp;source=images&amp;cd=&amp;cad=rja&amp;uact=8&amp;docid=dKYJSg2oqM7ZiM&amp;tbnid=LuASLmnDLt160M:&amp;ved=0CAYQjRw&amp;url=http://www.lensaindonesia.com/2014/01/06/musim-penghujan-sudin-pu-jakut-siagakan-tim-satgas-banjir.html&amp;ei=7y8lU5O5JM2XkwXuwoCYCg&amp;psig=AFQjCNG2mz-Ak-S6WaZ6OYgKdJrcWNZALw&amp;ust=1395028983964189" TargetMode="External"/><Relationship Id="rId1" Type="http://schemas.openxmlformats.org/officeDocument/2006/relationships/slideLayout" Target="../slideLayouts/slideLayout72.xml"/><Relationship Id="rId6" Type="http://schemas.openxmlformats.org/officeDocument/2006/relationships/hyperlink" Target="http://www.google.com.tw/url?sa=i&amp;rct=j&amp;q=&amp;esrc=s&amp;source=images&amp;cd=&amp;cad=rja&amp;uact=8&amp;docid=ge-nkNzF6VQS7M&amp;tbnid=otdvJ5zI9_ynxM:&amp;ved=0CAYQjRw&amp;url=http://www.merdeka.com/tag/b/banjir-jakarta/banjir-jakarta-kumat-telkomsel-siap-membantu.html&amp;ei=xDAlU-_PPMPvkQWKuoD4Cg&amp;psig=AFQjCNG2mz-Ak-S6WaZ6OYgKdJrcWNZALw&amp;ust=1395028983964189" TargetMode="External"/><Relationship Id="rId5" Type="http://schemas.openxmlformats.org/officeDocument/2006/relationships/image" Target="../media/image65.jpeg"/><Relationship Id="rId4" Type="http://schemas.openxmlformats.org/officeDocument/2006/relationships/hyperlink" Target="http://www.google.com.tw/url?sa=i&amp;rct=j&amp;q=&amp;esrc=s&amp;source=images&amp;cd=&amp;cad=rja&amp;uact=8&amp;docid=fy51cho1MBshcM&amp;tbnid=7M9JZNmq_MaBxM:&amp;ved=0CAYQjRw&amp;url=http://www.merdeka.com/jakarta/jakarta-banjir-besar-26666-jiwa-mengungsi.html&amp;ei=UjAlU47JOomkkgWTuoHgBw&amp;psig=AFQjCNG2mz-Ak-S6WaZ6OYgKdJrcWNZALw&amp;ust=139502898396418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m.kabar24.com/megapolitan/read/20140119/59/209004/banjir-jakarta-2014-daerah-yang-masih-siaga-1-19-januari" TargetMode="External"/><Relationship Id="rId1" Type="http://schemas.openxmlformats.org/officeDocument/2006/relationships/slideLayout" Target="../slideLayouts/slideLayout72.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7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2.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7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openxmlformats.org/officeDocument/2006/relationships/image" Target="../media/image99.jpg"/></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openxmlformats.org/officeDocument/2006/relationships/image" Target="../media/image101.jp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7.xml"/><Relationship Id="rId1" Type="http://schemas.openxmlformats.org/officeDocument/2006/relationships/slideLayout" Target="../slideLayouts/slideLayout72.xml"/><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107.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9.xml"/><Relationship Id="rId1" Type="http://schemas.openxmlformats.org/officeDocument/2006/relationships/slideLayout" Target="../slideLayouts/slideLayout72.xml"/><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72.xml"/><Relationship Id="rId5" Type="http://schemas.openxmlformats.org/officeDocument/2006/relationships/image" Target="../media/image117.png"/><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120.jpg"/><Relationship Id="rId4" Type="http://schemas.openxmlformats.org/officeDocument/2006/relationships/image" Target="../media/image119.jpg"/></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72.xml"/><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72.xml"/><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5.xml"/><Relationship Id="rId1" Type="http://schemas.openxmlformats.org/officeDocument/2006/relationships/slideLayout" Target="../slideLayouts/slideLayout72.xml"/><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hyperlink" Target="http://big5.chinabroadcast.cn/gate/big5/gb.cri.cn/42071/2014/02/05/7291s4412172_2.htm" TargetMode="External"/><Relationship Id="rId2" Type="http://schemas.openxmlformats.org/officeDocument/2006/relationships/image" Target="../media/image131.jpeg"/><Relationship Id="rId1" Type="http://schemas.openxmlformats.org/officeDocument/2006/relationships/slideLayout" Target="../slideLayouts/slideLayout72.xml"/><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hyperlink" Target="http://s1.djyimg.com/i6/1401200335571758.jpg" TargetMode="External"/><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5" Type="http://schemas.openxmlformats.org/officeDocument/2006/relationships/image" Target="../media/image134.jpeg"/><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s1.djyimg.com/i6/1401200335571758.jpg" TargetMode="External"/><Relationship Id="rId1" Type="http://schemas.openxmlformats.org/officeDocument/2006/relationships/slideLayout" Target="../slideLayouts/slideLayout72.xml"/><Relationship Id="rId4" Type="http://schemas.openxmlformats.org/officeDocument/2006/relationships/image" Target="../media/image136.jpeg"/></Relationships>
</file>

<file path=ppt/slides/_rels/slide64.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docid=dKYJSg2oqM7ZiM&amp;tbnid=LuASLmnDLt160M:&amp;ved=0CAYQjRw&amp;url=http://www.lensaindonesia.com/2014/01/06/musim-penghujan-sudin-pu-jakut-siagakan-tim-satgas-banjir.html&amp;ei=7y8lU5O5JM2XkwXuwoCYCg&amp;psig=AFQjCNG2mz-Ak-S6WaZ6OYgKdJrcWNZALw&amp;ust=1395028983964189" TargetMode="External"/><Relationship Id="rId2" Type="http://schemas.openxmlformats.org/officeDocument/2006/relationships/notesSlide" Target="../notesSlides/notesSlide26.xml"/><Relationship Id="rId1" Type="http://schemas.openxmlformats.org/officeDocument/2006/relationships/slideLayout" Target="../slideLayouts/slideLayout72.xml"/><Relationship Id="rId6" Type="http://schemas.openxmlformats.org/officeDocument/2006/relationships/image" Target="../media/image138.jpeg"/><Relationship Id="rId5" Type="http://schemas.openxmlformats.org/officeDocument/2006/relationships/hyperlink" Target="http://www.google.com.tw/url?sa=i&amp;rct=j&amp;q=&amp;esrc=s&amp;source=images&amp;cd=&amp;cad=rja&amp;uact=8&amp;docid=fy51cho1MBshcM&amp;tbnid=7M9JZNmq_MaBxM:&amp;ved=0CAYQjRw&amp;url=http://www.merdeka.com/jakarta/jakarta-banjir-besar-26666-jiwa-mengungsi.html&amp;ei=UjAlU47JOomkkgWTuoHgBw&amp;psig=AFQjCNG2mz-Ak-S6WaZ6OYgKdJrcWNZALw&amp;ust=1395028983964189" TargetMode="External"/><Relationship Id="rId4" Type="http://schemas.openxmlformats.org/officeDocument/2006/relationships/image" Target="../media/image13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7.xml"/><Relationship Id="rId1" Type="http://schemas.openxmlformats.org/officeDocument/2006/relationships/slideLayout" Target="../slideLayouts/slideLayout72.xml"/><Relationship Id="rId4" Type="http://schemas.openxmlformats.org/officeDocument/2006/relationships/image" Target="../media/image141.jpe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7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xml"/><Relationship Id="rId1" Type="http://schemas.openxmlformats.org/officeDocument/2006/relationships/slideLayout" Target="../slideLayouts/slideLayout72.xml"/><Relationship Id="rId4" Type="http://schemas.openxmlformats.org/officeDocument/2006/relationships/image" Target="../media/image158.jpeg"/></Relationships>
</file>

<file path=ppt/slides/_rels/slide7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0.xml"/><Relationship Id="rId1" Type="http://schemas.openxmlformats.org/officeDocument/2006/relationships/slideLayout" Target="../slideLayouts/slideLayout72.xml"/><Relationship Id="rId4" Type="http://schemas.openxmlformats.org/officeDocument/2006/relationships/image" Target="../media/image160.jpeg"/></Relationships>
</file>

<file path=ppt/slides/_rels/slide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2.xml"/><Relationship Id="rId5" Type="http://schemas.openxmlformats.org/officeDocument/2006/relationships/image" Target="../media/image166.png"/><Relationship Id="rId4" Type="http://schemas.openxmlformats.org/officeDocument/2006/relationships/image" Target="../media/image165.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5.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png"/><Relationship Id="rId1" Type="http://schemas.openxmlformats.org/officeDocument/2006/relationships/slideLayout" Target="../slideLayouts/slideLayout72.xml"/><Relationship Id="rId4" Type="http://schemas.openxmlformats.org/officeDocument/2006/relationships/hyperlink" Target="http://www.theatlantic.com/infocus/2014/05/massive-landslide-buries-remote-afghan-village/100729/&#12289;http:/reliefweb.int/disaster/ff-2014-000060-afg&#12289;"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170.jpeg"/></Relationships>
</file>

<file path=ppt/slides/_rels/slide8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72.xml"/><Relationship Id="rId4" Type="http://schemas.openxmlformats.org/officeDocument/2006/relationships/image" Target="../media/image180.png"/></Relationships>
</file>

<file path=ppt/slides/_rels/slide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72.xml"/></Relationships>
</file>

<file path=ppt/slides/_rels/slide93.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8.jpeg"/><Relationship Id="rId7" Type="http://schemas.openxmlformats.org/officeDocument/2006/relationships/image" Target="../media/image190.jpeg"/><Relationship Id="rId2" Type="http://schemas.openxmlformats.org/officeDocument/2006/relationships/hyperlink" Target="http://twimg.edgesuite.net/images/ReNews/20140710/640_24cfcc240fe338a59b5b8e0fbbf8d756.jpg" TargetMode="External"/><Relationship Id="rId1" Type="http://schemas.openxmlformats.org/officeDocument/2006/relationships/slideLayout" Target="../slideLayouts/slideLayout72.xml"/><Relationship Id="rId6" Type="http://schemas.openxmlformats.org/officeDocument/2006/relationships/hyperlink" Target="http://twimg.edgesuite.net/images/ReNews/20140710/640_4be170cb1c125775c37c185cdf191610.jpg" TargetMode="External"/><Relationship Id="rId5" Type="http://schemas.openxmlformats.org/officeDocument/2006/relationships/image" Target="../media/image189.jpeg"/><Relationship Id="rId4" Type="http://schemas.openxmlformats.org/officeDocument/2006/relationships/hyperlink" Target="http://msnphoto.eastday.com/2013slideshow/20140709_5/index9.html" TargetMode="External"/><Relationship Id="rId9" Type="http://schemas.openxmlformats.org/officeDocument/2006/relationships/image" Target="../media/image192.jpeg"/></Relationships>
</file>

<file path=ppt/slides/_rels/slide94.xml.rels><?xml version="1.0" encoding="UTF-8" standalone="yes"?>
<Relationships xmlns="http://schemas.openxmlformats.org/package/2006/relationships"><Relationship Id="rId3" Type="http://schemas.openxmlformats.org/officeDocument/2006/relationships/hyperlink" Target="http://www.google.com.tw/url?sa=i&amp;rct=j&amp;q=&amp;esrc=s&amp;frm=1&amp;source=images&amp;cd=&amp;cad=rja&amp;uact=8&amp;docid=M11T776JTP2TxM&amp;tbnid=KutcEKNqZgaylM:&amp;ved=0CAUQjRw&amp;url=http://msnphoto.eastday.com/2013slideshow/20140709_5/index4.html&amp;ei=4ny_U9fyBYKGkAWN3IDgBA&amp;psig=AFQjCNGhib4C7y0fQ8G99u6f9_JtIRI5zQ&amp;ust=1405144668294021" TargetMode="External"/><Relationship Id="rId2" Type="http://schemas.openxmlformats.org/officeDocument/2006/relationships/image" Target="../media/image193.jpeg"/><Relationship Id="rId1" Type="http://schemas.openxmlformats.org/officeDocument/2006/relationships/slideLayout" Target="../slideLayouts/slideLayout72.xml"/><Relationship Id="rId5" Type="http://schemas.openxmlformats.org/officeDocument/2006/relationships/image" Target="../media/image194.jpeg"/><Relationship Id="rId4" Type="http://schemas.openxmlformats.org/officeDocument/2006/relationships/hyperlink" Target="http://msnphoto.eastday.com/2013slideshow/20140709_5/index5.html" TargetMode="Externa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2.xml"/><Relationship Id="rId1" Type="http://schemas.openxmlformats.org/officeDocument/2006/relationships/video" Target="https://www.youtube.com/embed/-MYTc-4Cvw8" TargetMode="External"/><Relationship Id="rId4" Type="http://schemas.openxmlformats.org/officeDocument/2006/relationships/image" Target="../media/image1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p:cNvSpPr txBox="1"/>
          <p:nvPr/>
        </p:nvSpPr>
        <p:spPr>
          <a:xfrm>
            <a:off x="52113" y="3960751"/>
            <a:ext cx="9091887" cy="2071786"/>
          </a:xfrm>
          <a:prstGeom prst="rect">
            <a:avLst/>
          </a:prstGeom>
          <a:noFill/>
        </p:spPr>
        <p:txBody>
          <a:bodyPr wrap="square">
            <a:spAutoFit/>
          </a:bodyPr>
          <a:lstStyle/>
          <a:p>
            <a:pPr fontAlgn="auto">
              <a:spcBef>
                <a:spcPts val="1108"/>
              </a:spcBef>
              <a:spcAft>
                <a:spcPts val="0"/>
              </a:spcAft>
              <a:defRPr/>
            </a:pPr>
            <a:r>
              <a:rPr kumimoji="0" lang="zh-TW" altLang="en-US" sz="4062"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3692" b="1" dirty="0">
              <a:solidFill>
                <a:srgbClr val="0070C0"/>
              </a:solidFill>
              <a:latin typeface="微軟正黑體" pitchFamily="34" charset="-120"/>
              <a:ea typeface="微軟正黑體" pitchFamily="34" charset="-120"/>
            </a:endParaRPr>
          </a:p>
          <a:p>
            <a:pPr algn="r" fontAlgn="auto">
              <a:spcBef>
                <a:spcPts val="1662"/>
              </a:spcBef>
              <a:spcAft>
                <a:spcPts val="0"/>
              </a:spcAft>
              <a:defRPr/>
            </a:pPr>
            <a:r>
              <a:rPr kumimoji="0" lang="en-US" altLang="zh-TW" sz="3692" b="1" dirty="0">
                <a:solidFill>
                  <a:srgbClr val="A2965C"/>
                </a:solidFill>
                <a:latin typeface="微軟正黑體" pitchFamily="34" charset="-120"/>
                <a:ea typeface="微軟正黑體" pitchFamily="34" charset="-120"/>
              </a:rPr>
              <a:t>2013.12</a:t>
            </a:r>
            <a:r>
              <a:rPr kumimoji="0" lang="zh-TW" altLang="en-US" sz="3692" b="1" dirty="0">
                <a:solidFill>
                  <a:srgbClr val="A2965C"/>
                </a:solidFill>
                <a:latin typeface="微軟正黑體" pitchFamily="34" charset="-120"/>
                <a:ea typeface="微軟正黑體" pitchFamily="34" charset="-120"/>
              </a:rPr>
              <a:t>巴西連日暴雨</a:t>
            </a:r>
            <a:endParaRPr kumimoji="0" lang="en-US" altLang="zh-TW" sz="3692" b="1" dirty="0">
              <a:solidFill>
                <a:srgbClr val="A2965C"/>
              </a:solidFill>
              <a:latin typeface="微軟正黑體" pitchFamily="34" charset="-120"/>
              <a:ea typeface="微軟正黑體" pitchFamily="34" charset="-120"/>
            </a:endParaRPr>
          </a:p>
          <a:p>
            <a:pPr algn="r" fontAlgn="auto">
              <a:spcBef>
                <a:spcPts val="0"/>
              </a:spcBef>
              <a:spcAft>
                <a:spcPts val="0"/>
              </a:spcAft>
              <a:defRPr/>
            </a:pPr>
            <a:r>
              <a:rPr kumimoji="0" lang="en-US" altLang="zh-TW" sz="3692" b="1" dirty="0">
                <a:solidFill>
                  <a:srgbClr val="A2965C"/>
                </a:solidFill>
                <a:latin typeface="微軟正黑體" pitchFamily="34" charset="-120"/>
                <a:ea typeface="微軟正黑體" pitchFamily="34" charset="-120"/>
              </a:rPr>
              <a:t>2013.12-2014.01</a:t>
            </a:r>
            <a:r>
              <a:rPr kumimoji="0" lang="zh-TW" altLang="en-US" sz="3692" b="1" dirty="0">
                <a:solidFill>
                  <a:srgbClr val="A2965C"/>
                </a:solidFill>
                <a:latin typeface="微軟正黑體" pitchFamily="34" charset="-120"/>
                <a:ea typeface="微軟正黑體" pitchFamily="34" charset="-120"/>
              </a:rPr>
              <a:t>英國暴風雨</a:t>
            </a:r>
          </a:p>
        </p:txBody>
      </p:sp>
    </p:spTree>
    <p:extLst>
      <p:ext uri="{BB962C8B-B14F-4D97-AF65-F5344CB8AC3E}">
        <p14:creationId xmlns:p14="http://schemas.microsoft.com/office/powerpoint/2010/main" val="901783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00991"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1.1</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事件描述</a:t>
            </a:r>
          </a:p>
        </p:txBody>
      </p:sp>
      <p:sp>
        <p:nvSpPr>
          <p:cNvPr id="3" name="文本框 10"/>
          <p:cNvSpPr txBox="1"/>
          <p:nvPr/>
        </p:nvSpPr>
        <p:spPr>
          <a:xfrm>
            <a:off x="2254296" y="534642"/>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555740765"/>
              </p:ext>
            </p:extLst>
          </p:nvPr>
        </p:nvGraphicFramePr>
        <p:xfrm>
          <a:off x="436709" y="1829656"/>
          <a:ext cx="8408320" cy="3779790"/>
        </p:xfrm>
        <a:graphic>
          <a:graphicData uri="http://schemas.openxmlformats.org/drawingml/2006/table">
            <a:tbl>
              <a:tblPr firstRow="1" bandRow="1">
                <a:tableStyleId>{E8B1032C-EA38-4F05-BA0D-38AFFFC7BED3}</a:tableStyleId>
              </a:tblPr>
              <a:tblGrid>
                <a:gridCol w="1262910"/>
                <a:gridCol w="3417857"/>
                <a:gridCol w="3727553"/>
              </a:tblGrid>
              <a:tr h="778185">
                <a:tc>
                  <a:txBody>
                    <a:bodyPr/>
                    <a:lstStyle/>
                    <a:p>
                      <a:pPr algn="ctr"/>
                      <a:r>
                        <a:rPr lang="zh-TW" altLang="en-US" sz="2200" b="1" dirty="0" smtClean="0">
                          <a:latin typeface="微軟正黑體" panose="020B0604030504040204" pitchFamily="34" charset="-120"/>
                          <a:ea typeface="微軟正黑體" panose="020B0604030504040204" pitchFamily="34" charset="-120"/>
                        </a:rPr>
                        <a:t>時間</a:t>
                      </a:r>
                      <a:endParaRPr lang="zh-TW" altLang="en-US" sz="2200" b="1" dirty="0">
                        <a:latin typeface="微軟正黑體" panose="020B0604030504040204" pitchFamily="34" charset="-120"/>
                        <a:ea typeface="微軟正黑體" panose="020B0604030504040204" pitchFamily="34" charset="-120"/>
                      </a:endParaRPr>
                    </a:p>
                  </a:txBody>
                  <a:tcPr marL="84406" marR="84406" marT="42203" marB="42203" anchor="ctr">
                    <a:lnL w="12700" cap="flat" cmpd="sng" algn="ctr">
                      <a:noFill/>
                      <a:prstDash val="solid"/>
                      <a:round/>
                      <a:headEnd type="none" w="med" len="med"/>
                      <a:tailEnd type="none" w="med" len="med"/>
                    </a:lnL>
                    <a:lnT w="28575" cap="flat" cmpd="sng" algn="ctr">
                      <a:solidFill>
                        <a:schemeClr val="accent6"/>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rPr>
                        <a:t>2013.</a:t>
                      </a:r>
                      <a:r>
                        <a:rPr lang="zh-TW" altLang="en-US" sz="2200" b="1" dirty="0" smtClean="0">
                          <a:latin typeface="微軟正黑體" panose="020B0604030504040204" pitchFamily="34" charset="-120"/>
                          <a:ea typeface="微軟正黑體" panose="020B0604030504040204" pitchFamily="34" charset="-120"/>
                        </a:rPr>
                        <a:t>聖誕前夕</a:t>
                      </a:r>
                      <a:endParaRPr lang="zh-TW" altLang="en-US" sz="2200" b="0" dirty="0" smtClean="0">
                        <a:latin typeface="微軟正黑體" panose="020B0604030504040204" pitchFamily="34" charset="-120"/>
                        <a:ea typeface="微軟正黑體" panose="020B0604030504040204" pitchFamily="34" charset="-120"/>
                      </a:endParaRPr>
                    </a:p>
                  </a:txBody>
                  <a:tcPr marL="84406" marR="84406" marT="42203" marB="42203" anchor="ctr">
                    <a:lnT w="28575" cap="flat" cmpd="sng" algn="ctr">
                      <a:solidFill>
                        <a:schemeClr val="accent6"/>
                      </a:solidFill>
                      <a:prstDash val="solid"/>
                      <a:round/>
                      <a:headEnd type="none" w="med" len="med"/>
                      <a:tailEnd type="none" w="med" len="med"/>
                    </a:lnT>
                  </a:tcPr>
                </a:tc>
                <a:tc>
                  <a:txBody>
                    <a:bodyPr/>
                    <a:lstStyle/>
                    <a:p>
                      <a:pPr algn="ctr"/>
                      <a:r>
                        <a:rPr lang="en-US" altLang="zh-TW" sz="2200" dirty="0" smtClean="0">
                          <a:latin typeface="微軟正黑體" panose="020B0604030504040204" pitchFamily="34" charset="-120"/>
                          <a:ea typeface="微軟正黑體" panose="020B0604030504040204" pitchFamily="34" charset="-120"/>
                        </a:rPr>
                        <a:t>2014.01</a:t>
                      </a:r>
                      <a:r>
                        <a:rPr lang="zh-TW" altLang="en-US" sz="2200" dirty="0" smtClean="0">
                          <a:latin typeface="微軟正黑體" panose="020B0604030504040204" pitchFamily="34" charset="-120"/>
                          <a:ea typeface="微軟正黑體" panose="020B0604030504040204" pitchFamily="34" charset="-120"/>
                        </a:rPr>
                        <a:t>月上旬</a:t>
                      </a:r>
                      <a:endParaRPr lang="zh-TW" altLang="en-US" sz="2200" b="0" dirty="0">
                        <a:latin typeface="微軟正黑體" panose="020B0604030504040204" pitchFamily="34" charset="-120"/>
                        <a:ea typeface="微軟正黑體" panose="020B0604030504040204" pitchFamily="34" charset="-120"/>
                      </a:endParaRPr>
                    </a:p>
                  </a:txBody>
                  <a:tcPr marL="84406" marR="84406" marT="42203" marB="42203" anchor="ctr">
                    <a:lnR w="12700"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tcPr>
                </a:tc>
              </a:tr>
              <a:tr h="11117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kern="1200" dirty="0" smtClean="0">
                          <a:latin typeface="微軟正黑體" panose="020B0604030504040204" pitchFamily="34" charset="-120"/>
                          <a:ea typeface="微軟正黑體" panose="020B0604030504040204" pitchFamily="34" charset="-120"/>
                        </a:rPr>
                        <a:t>地點</a:t>
                      </a:r>
                      <a:endParaRPr lang="zh-TW" altLang="en-US" sz="2200" b="1" kern="1200" dirty="0">
                        <a:solidFill>
                          <a:schemeClr val="tx1"/>
                        </a:solidFill>
                        <a:latin typeface="微軟正黑體" panose="020B0604030504040204" pitchFamily="34" charset="-120"/>
                        <a:ea typeface="微軟正黑體" panose="020B0604030504040204" pitchFamily="34" charset="-120"/>
                        <a:cs typeface="+mn-cs"/>
                      </a:endParaRPr>
                    </a:p>
                  </a:txBody>
                  <a:tcPr marL="84406" marR="84406" marT="42203" marB="42203" anchor="ctr">
                    <a:lnL w="12700" cap="flat" cmpd="sng" algn="ctr">
                      <a:noFill/>
                      <a:prstDash val="solid"/>
                      <a:round/>
                      <a:headEnd type="none" w="med" len="med"/>
                      <a:tailEnd type="none" w="med" len="med"/>
                    </a:lnL>
                  </a:tcPr>
                </a:tc>
                <a:tc>
                  <a:txBody>
                    <a:bodyPr/>
                    <a:lstStyle/>
                    <a:p>
                      <a:pPr algn="ctr"/>
                      <a:r>
                        <a:rPr lang="zh-TW" altLang="en-US" sz="2200" dirty="0" smtClean="0">
                          <a:latin typeface="微軟正黑體" panose="020B0604030504040204" pitchFamily="34" charset="-120"/>
                          <a:ea typeface="微軟正黑體" panose="020B0604030504040204" pitchFamily="34" charset="-120"/>
                        </a:rPr>
                        <a:t>倫敦、英格蘭東南、</a:t>
                      </a:r>
                      <a:r>
                        <a:rPr lang="en-US" altLang="zh-TW" sz="2200" dirty="0" smtClean="0">
                          <a:latin typeface="微軟正黑體" panose="020B0604030504040204" pitchFamily="34" charset="-120"/>
                          <a:ea typeface="微軟正黑體" panose="020B0604030504040204" pitchFamily="34" charset="-120"/>
                        </a:rPr>
                        <a:t/>
                      </a:r>
                      <a:br>
                        <a:rPr lang="en-US" altLang="zh-TW" sz="2200" dirty="0" smtClean="0">
                          <a:latin typeface="微軟正黑體" panose="020B0604030504040204" pitchFamily="34" charset="-120"/>
                          <a:ea typeface="微軟正黑體" panose="020B0604030504040204" pitchFamily="34" charset="-120"/>
                        </a:rPr>
                      </a:br>
                      <a:r>
                        <a:rPr lang="zh-TW" altLang="en-US" sz="2200" dirty="0" smtClean="0">
                          <a:latin typeface="微軟正黑體" panose="020B0604030504040204" pitchFamily="34" charset="-120"/>
                          <a:ea typeface="微軟正黑體" panose="020B0604030504040204" pitchFamily="34" charset="-120"/>
                        </a:rPr>
                        <a:t>蘇格蘭西北和北愛爾蘭</a:t>
                      </a:r>
                      <a:endParaRPr lang="zh-TW" altLang="en-US" sz="2200" b="0" dirty="0">
                        <a:latin typeface="微軟正黑體" panose="020B0604030504040204" pitchFamily="34" charset="-120"/>
                        <a:ea typeface="微軟正黑體" panose="020B0604030504040204" pitchFamily="34" charset="-120"/>
                      </a:endParaRPr>
                    </a:p>
                  </a:txBody>
                  <a:tcPr marL="84406" marR="84406" marT="42203" marB="42203" anchor="ctr"/>
                </a:tc>
                <a:tc>
                  <a:txBody>
                    <a:bodyPr/>
                    <a:lstStyle/>
                    <a:p>
                      <a:pPr algn="ctr"/>
                      <a:r>
                        <a:rPr lang="zh-TW" altLang="en-US" sz="2200" dirty="0" smtClean="0">
                          <a:latin typeface="微軟正黑體" panose="020B0604030504040204" pitchFamily="34" charset="-120"/>
                          <a:ea typeface="微軟正黑體" panose="020B0604030504040204" pitchFamily="34" charset="-120"/>
                        </a:rPr>
                        <a:t>威爾斯、英格蘭西南部</a:t>
                      </a:r>
                      <a:endParaRPr lang="en-US" altLang="zh-TW" sz="2200" dirty="0" smtClean="0">
                        <a:latin typeface="微軟正黑體" panose="020B0604030504040204" pitchFamily="34" charset="-120"/>
                        <a:ea typeface="微軟正黑體" panose="020B0604030504040204" pitchFamily="34" charset="-120"/>
                      </a:endParaRPr>
                    </a:p>
                    <a:p>
                      <a:pPr algn="ctr"/>
                      <a:r>
                        <a:rPr lang="zh-TW" altLang="en-US" sz="2200" dirty="0" smtClean="0">
                          <a:latin typeface="微軟正黑體" panose="020B0604030504040204" pitchFamily="34" charset="-120"/>
                          <a:ea typeface="微軟正黑體" panose="020B0604030504040204" pitchFamily="34" charset="-120"/>
                        </a:rPr>
                        <a:t>和北愛爾蘭沿岸地區</a:t>
                      </a:r>
                      <a:endParaRPr lang="zh-TW" altLang="en-US" sz="2200" b="0" dirty="0">
                        <a:latin typeface="微軟正黑體" panose="020B0604030504040204" pitchFamily="34" charset="-120"/>
                        <a:ea typeface="微軟正黑體" panose="020B0604030504040204" pitchFamily="34" charset="-120"/>
                      </a:endParaRPr>
                    </a:p>
                  </a:txBody>
                  <a:tcPr marL="84406" marR="84406" marT="42203" marB="42203" anchor="ctr">
                    <a:lnR w="12700" cap="flat" cmpd="sng" algn="ctr">
                      <a:noFill/>
                      <a:prstDash val="solid"/>
                      <a:round/>
                      <a:headEnd type="none" w="med" len="med"/>
                      <a:tailEnd type="none" w="med" len="med"/>
                    </a:lnR>
                  </a:tcPr>
                </a:tc>
              </a:tr>
              <a:tr h="778185">
                <a:tc>
                  <a:txBody>
                    <a:bodyPr/>
                    <a:lstStyle/>
                    <a:p>
                      <a:pPr algn="ctr"/>
                      <a:r>
                        <a:rPr lang="zh-TW" altLang="en-US" sz="2200" b="1" dirty="0" smtClean="0">
                          <a:latin typeface="微軟正黑體" panose="020B0604030504040204" pitchFamily="34" charset="-120"/>
                          <a:ea typeface="微軟正黑體" panose="020B0604030504040204" pitchFamily="34" charset="-120"/>
                        </a:rPr>
                        <a:t>成因</a:t>
                      </a:r>
                      <a:endParaRPr lang="zh-TW" altLang="en-US" sz="2200" b="1" dirty="0">
                        <a:latin typeface="微軟正黑體" panose="020B0604030504040204" pitchFamily="34" charset="-120"/>
                        <a:ea typeface="微軟正黑體" panose="020B0604030504040204" pitchFamily="34" charset="-120"/>
                      </a:endParaRPr>
                    </a:p>
                  </a:txBody>
                  <a:tcPr marL="84406" marR="84406" marT="42203" marB="42203" anchor="ctr">
                    <a:lnL w="12700" cap="flat" cmpd="sng" algn="ctr">
                      <a:noFill/>
                      <a:prstDash val="solid"/>
                      <a:round/>
                      <a:headEnd type="none" w="med" len="med"/>
                      <a:tailEnd type="none" w="med" len="med"/>
                    </a:lnL>
                  </a:tcPr>
                </a:tc>
                <a:tc>
                  <a:txBody>
                    <a:bodyPr/>
                    <a:lstStyle/>
                    <a:p>
                      <a:pPr algn="ctr"/>
                      <a:r>
                        <a:rPr lang="zh-TW" altLang="en-US" sz="2200" b="0" dirty="0" smtClean="0">
                          <a:latin typeface="微軟正黑體" panose="020B0604030504040204" pitchFamily="34" charset="-120"/>
                          <a:ea typeface="微軟正黑體" panose="020B0604030504040204" pitchFamily="34" charset="-120"/>
                        </a:rPr>
                        <a:t>暴風雨</a:t>
                      </a:r>
                      <a:endParaRPr lang="zh-TW" altLang="en-US" sz="2200" b="0" dirty="0">
                        <a:latin typeface="微軟正黑體" panose="020B0604030504040204" pitchFamily="34" charset="-120"/>
                        <a:ea typeface="微軟正黑體" panose="020B0604030504040204" pitchFamily="34" charset="-120"/>
                      </a:endParaRPr>
                    </a:p>
                  </a:txBody>
                  <a:tcPr marL="84406" marR="84406" marT="42203" marB="42203" anchor="ctr"/>
                </a:tc>
                <a:tc>
                  <a:txBody>
                    <a:bodyPr/>
                    <a:lstStyle/>
                    <a:p>
                      <a:pPr algn="ctr"/>
                      <a:r>
                        <a:rPr lang="zh-TW" altLang="en-US" sz="2200" b="0" dirty="0" smtClean="0">
                          <a:latin typeface="微軟正黑體" panose="020B0604030504040204" pitchFamily="34" charset="-120"/>
                          <a:ea typeface="微軟正黑體" panose="020B0604030504040204" pitchFamily="34" charset="-120"/>
                        </a:rPr>
                        <a:t>暴風雨</a:t>
                      </a:r>
                      <a:endParaRPr lang="en-US" altLang="zh-TW" sz="2200" b="0" dirty="0" smtClean="0">
                        <a:latin typeface="微軟正黑體" panose="020B0604030504040204" pitchFamily="34" charset="-120"/>
                        <a:ea typeface="微軟正黑體" panose="020B0604030504040204" pitchFamily="34" charset="-120"/>
                      </a:endParaRPr>
                    </a:p>
                  </a:txBody>
                  <a:tcPr marL="84406" marR="84406" marT="42203" marB="42203" anchor="ctr">
                    <a:lnR w="12700" cap="flat" cmpd="sng" algn="ctr">
                      <a:noFill/>
                      <a:prstDash val="solid"/>
                      <a:round/>
                      <a:headEnd type="none" w="med" len="med"/>
                      <a:tailEnd type="none" w="med" len="med"/>
                    </a:lnR>
                  </a:tcPr>
                </a:tc>
              </a:tr>
              <a:tr h="1111710">
                <a:tc>
                  <a:txBody>
                    <a:bodyPr/>
                    <a:lstStyle/>
                    <a:p>
                      <a:pPr algn="ctr"/>
                      <a:r>
                        <a:rPr lang="zh-TW" altLang="en-US" sz="2200" b="1" dirty="0" smtClean="0">
                          <a:latin typeface="微軟正黑體" panose="020B0604030504040204" pitchFamily="34" charset="-120"/>
                          <a:ea typeface="微軟正黑體" panose="020B0604030504040204" pitchFamily="34" charset="-120"/>
                        </a:rPr>
                        <a:t>災情</a:t>
                      </a:r>
                      <a:endParaRPr lang="zh-TW" altLang="en-US" sz="2200" b="1" dirty="0">
                        <a:latin typeface="微軟正黑體" panose="020B0604030504040204" pitchFamily="34" charset="-120"/>
                        <a:ea typeface="微軟正黑體" panose="020B0604030504040204" pitchFamily="34" charset="-120"/>
                      </a:endParaRPr>
                    </a:p>
                  </a:txBody>
                  <a:tcPr marL="84406" marR="84406" marT="42203" marB="42203" anchor="ctr">
                    <a:lnL w="12700" cap="flat" cmpd="sng" algn="ctr">
                      <a:noFill/>
                      <a:prstDash val="solid"/>
                      <a:round/>
                      <a:headEnd type="none" w="med" len="med"/>
                      <a:tailEnd type="none" w="med" len="med"/>
                    </a:lnL>
                    <a:lnB w="28575" cap="flat" cmpd="sng" algn="ctr">
                      <a:solidFill>
                        <a:schemeClr val="accent6"/>
                      </a:solidFill>
                      <a:prstDash val="solid"/>
                      <a:round/>
                      <a:headEnd type="none" w="med" len="med"/>
                      <a:tailEnd type="none" w="med" len="med"/>
                    </a:lnB>
                  </a:tcPr>
                </a:tc>
                <a:tc>
                  <a:txBody>
                    <a:bodyPr/>
                    <a:lstStyle/>
                    <a:p>
                      <a:pPr algn="ctr"/>
                      <a:r>
                        <a:rPr lang="en-US" altLang="zh-TW" sz="2200" b="1" dirty="0" smtClean="0">
                          <a:solidFill>
                            <a:srgbClr val="CC0000"/>
                          </a:solidFill>
                          <a:latin typeface="微軟正黑體" panose="020B0604030504040204" pitchFamily="34" charset="-120"/>
                          <a:ea typeface="微軟正黑體" panose="020B0604030504040204" pitchFamily="34" charset="-120"/>
                        </a:rPr>
                        <a:t>6</a:t>
                      </a:r>
                      <a:r>
                        <a:rPr lang="zh-TW" altLang="en-US" sz="2200" b="1" dirty="0" smtClean="0">
                          <a:solidFill>
                            <a:srgbClr val="CC0000"/>
                          </a:solidFill>
                          <a:latin typeface="微軟正黑體" panose="020B0604030504040204" pitchFamily="34" charset="-120"/>
                          <a:ea typeface="微軟正黑體" panose="020B0604030504040204" pitchFamily="34" charset="-120"/>
                        </a:rPr>
                        <a:t>人死亡</a:t>
                      </a:r>
                      <a:r>
                        <a:rPr lang="zh-TW" altLang="en-US" sz="2200" b="0" dirty="0" smtClean="0">
                          <a:latin typeface="微軟正黑體" panose="020B0604030504040204" pitchFamily="34" charset="-120"/>
                          <a:ea typeface="微軟正黑體" panose="020B0604030504040204" pitchFamily="34" charset="-120"/>
                        </a:rPr>
                        <a:t>，海陸空交通大受影響，逾</a:t>
                      </a:r>
                      <a:r>
                        <a:rPr lang="en-US" altLang="zh-TW" sz="2200" b="0" dirty="0" smtClean="0">
                          <a:latin typeface="微軟正黑體" panose="020B0604030504040204" pitchFamily="34" charset="-120"/>
                          <a:ea typeface="微軟正黑體" panose="020B0604030504040204" pitchFamily="34" charset="-120"/>
                        </a:rPr>
                        <a:t>10</a:t>
                      </a:r>
                      <a:r>
                        <a:rPr lang="zh-TW" altLang="en-US" sz="2200" b="0" dirty="0" smtClean="0">
                          <a:latin typeface="微軟正黑體" panose="020B0604030504040204" pitchFamily="34" charset="-120"/>
                          <a:ea typeface="微軟正黑體" panose="020B0604030504040204" pitchFamily="34" charset="-120"/>
                        </a:rPr>
                        <a:t>萬戶停電</a:t>
                      </a:r>
                      <a:endParaRPr lang="zh-TW" altLang="en-US" sz="2200" b="0" dirty="0">
                        <a:latin typeface="微軟正黑體" panose="020B0604030504040204" pitchFamily="34" charset="-120"/>
                        <a:ea typeface="微軟正黑體" panose="020B0604030504040204" pitchFamily="34" charset="-120"/>
                      </a:endParaRPr>
                    </a:p>
                  </a:txBody>
                  <a:tcPr marL="84406" marR="84406" marT="42203" marB="42203" anchor="ctr">
                    <a:lnB w="28575" cap="flat" cmpd="sng" algn="ctr">
                      <a:solidFill>
                        <a:schemeClr val="accent6"/>
                      </a:solidFill>
                      <a:prstDash val="solid"/>
                      <a:round/>
                      <a:headEnd type="none" w="med" len="med"/>
                      <a:tailEnd type="none" w="med" len="med"/>
                    </a:lnB>
                  </a:tcPr>
                </a:tc>
                <a:tc>
                  <a:txBody>
                    <a:bodyPr/>
                    <a:lstStyle/>
                    <a:p>
                      <a:pPr algn="ctr"/>
                      <a:r>
                        <a:rPr lang="en-US" altLang="zh-TW" sz="2200" b="1" dirty="0" smtClean="0">
                          <a:solidFill>
                            <a:srgbClr val="CC0000"/>
                          </a:solidFill>
                          <a:latin typeface="微軟正黑體" panose="020B0604030504040204" pitchFamily="34" charset="-120"/>
                          <a:ea typeface="微軟正黑體" panose="020B0604030504040204" pitchFamily="34" charset="-120"/>
                        </a:rPr>
                        <a:t>7</a:t>
                      </a:r>
                      <a:r>
                        <a:rPr lang="zh-TW" altLang="en-US" sz="2200" b="1" dirty="0" smtClean="0">
                          <a:solidFill>
                            <a:srgbClr val="CC0000"/>
                          </a:solidFill>
                          <a:latin typeface="微軟正黑體" panose="020B0604030504040204" pitchFamily="34" charset="-120"/>
                          <a:ea typeface="微軟正黑體" panose="020B0604030504040204" pitchFamily="34" charset="-120"/>
                        </a:rPr>
                        <a:t>人死亡</a:t>
                      </a:r>
                      <a:r>
                        <a:rPr lang="zh-TW" altLang="en-US" sz="2200" b="0" dirty="0" smtClean="0">
                          <a:latin typeface="微軟正黑體" panose="020B0604030504040204" pitchFamily="34" charset="-120"/>
                          <a:ea typeface="微軟正黑體" panose="020B0604030504040204" pitchFamily="34" charset="-120"/>
                        </a:rPr>
                        <a:t>，</a:t>
                      </a:r>
                      <a:r>
                        <a:rPr lang="zh-TW" altLang="en-US" sz="2200" b="0" kern="1200" dirty="0" smtClean="0">
                          <a:solidFill>
                            <a:schemeClr val="tx1"/>
                          </a:solidFill>
                          <a:latin typeface="微軟正黑體" panose="020B0604030504040204" pitchFamily="34" charset="-120"/>
                          <a:ea typeface="微軟正黑體" panose="020B0604030504040204" pitchFamily="34" charset="-120"/>
                          <a:cs typeface="+mn-cs"/>
                        </a:rPr>
                        <a:t>全國多處出現洪水和交通混亂</a:t>
                      </a:r>
                      <a:endParaRPr lang="en-US" altLang="zh-TW" sz="2200" b="0" kern="1200" dirty="0" smtClean="0">
                        <a:solidFill>
                          <a:schemeClr val="tx1"/>
                        </a:solidFill>
                        <a:latin typeface="微軟正黑體" panose="020B0604030504040204" pitchFamily="34" charset="-120"/>
                        <a:ea typeface="微軟正黑體" panose="020B0604030504040204" pitchFamily="34" charset="-120"/>
                        <a:cs typeface="+mn-cs"/>
                      </a:endParaRPr>
                    </a:p>
                  </a:txBody>
                  <a:tcPr marL="84406" marR="84406" marT="42203" marB="42203" anchor="ctr">
                    <a:lnR w="12700" cap="flat" cmpd="sng" algn="ctr">
                      <a:noFill/>
                      <a:prstDash val="solid"/>
                      <a:round/>
                      <a:headEnd type="none" w="med" len="med"/>
                      <a:tailEnd type="none" w="med" len="med"/>
                    </a:lnR>
                    <a:lnB w="28575" cap="flat" cmpd="sng" algn="ctr">
                      <a:solidFill>
                        <a:schemeClr val="accent6"/>
                      </a:solidFill>
                      <a:prstDash val="solid"/>
                      <a:round/>
                      <a:headEnd type="none" w="med" len="med"/>
                      <a:tailEnd type="none" w="med" len="med"/>
                    </a:lnB>
                  </a:tcPr>
                </a:tc>
              </a:tr>
            </a:tbl>
          </a:graphicData>
        </a:graphic>
      </p:graphicFrame>
      <p:sp>
        <p:nvSpPr>
          <p:cNvPr id="6" name="矩形 5"/>
          <p:cNvSpPr/>
          <p:nvPr/>
        </p:nvSpPr>
        <p:spPr>
          <a:xfrm>
            <a:off x="533828" y="1373971"/>
            <a:ext cx="8375240" cy="433196"/>
          </a:xfrm>
          <a:prstGeom prst="rect">
            <a:avLst/>
          </a:prstGeom>
        </p:spPr>
        <p:txBody>
          <a:bodyPr wrap="square">
            <a:spAutoFit/>
          </a:bodyPr>
          <a:lstStyle/>
          <a:p>
            <a:pPr marL="316531" indent="-316531"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英國自</a:t>
            </a:r>
            <a:r>
              <a:rPr kumimoji="0" lang="en-US" altLang="zh-TW" sz="2215" dirty="0">
                <a:solidFill>
                  <a:prstClr val="black"/>
                </a:solidFill>
                <a:latin typeface="微軟正黑體" pitchFamily="34" charset="-120"/>
                <a:ea typeface="微軟正黑體" pitchFamily="34" charset="-120"/>
              </a:rPr>
              <a:t>12</a:t>
            </a:r>
            <a:r>
              <a:rPr kumimoji="0" lang="zh-TW" altLang="en-US" sz="2215" dirty="0">
                <a:solidFill>
                  <a:prstClr val="black"/>
                </a:solidFill>
                <a:latin typeface="微軟正黑體" pitchFamily="34" charset="-120"/>
                <a:ea typeface="微軟正黑體" pitchFamily="34" charset="-120"/>
              </a:rPr>
              <a:t>月底至</a:t>
            </a:r>
            <a:r>
              <a:rPr kumimoji="0" lang="en-US" altLang="zh-TW" sz="2215" dirty="0">
                <a:solidFill>
                  <a:prstClr val="black"/>
                </a:solidFill>
                <a:latin typeface="微軟正黑體" pitchFamily="34" charset="-120"/>
                <a:ea typeface="微軟正黑體" pitchFamily="34" charset="-120"/>
              </a:rPr>
              <a:t>1</a:t>
            </a:r>
            <a:r>
              <a:rPr kumimoji="0" lang="zh-TW" altLang="en-US" sz="2215" dirty="0">
                <a:solidFill>
                  <a:prstClr val="black"/>
                </a:solidFill>
                <a:latin typeface="微軟正黑體" pitchFamily="34" charset="-120"/>
                <a:ea typeface="微軟正黑體" pitchFamily="34" charset="-120"/>
              </a:rPr>
              <a:t>月上旬接連遭受暴風雨襲擊</a:t>
            </a:r>
            <a:endParaRPr kumimoji="0" lang="en-US" altLang="zh-TW" sz="2215"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163280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84C87B4-08F9-4F12-8F47-BB0C3610B190}" type="slidenum">
              <a:rPr kumimoji="0" lang="zh-TW" altLang="en-US" smtClean="0">
                <a:solidFill>
                  <a:srgbClr val="262626"/>
                </a:solidFill>
                <a:latin typeface="Arial Unicode MS" pitchFamily="34" charset="-120"/>
                <a:ea typeface="Arial Unicode MS" pitchFamily="34" charset="-120"/>
              </a:rPr>
              <a:pPr/>
              <a:t>100</a:t>
            </a:fld>
            <a:endParaRPr kumimoji="0" lang="zh-TW" altLang="en-US" smtClean="0">
              <a:solidFill>
                <a:srgbClr val="262626"/>
              </a:solidFill>
              <a:latin typeface="Arial Unicode MS" pitchFamily="34" charset="-120"/>
              <a:ea typeface="Arial Unicode MS" pitchFamily="34" charset="-120"/>
            </a:endParaRPr>
          </a:p>
        </p:txBody>
      </p:sp>
      <p:sp>
        <p:nvSpPr>
          <p:cNvPr id="32772" name="文字方塊 4"/>
          <p:cNvSpPr txBox="1">
            <a:spLocks noChangeArrowheads="1"/>
          </p:cNvSpPr>
          <p:nvPr/>
        </p:nvSpPr>
        <p:spPr bwMode="auto">
          <a:xfrm>
            <a:off x="82550" y="757238"/>
            <a:ext cx="88328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000000"/>
                </a:solidFill>
                <a:latin typeface="微軟正黑體" pitchFamily="34" charset="-120"/>
                <a:ea typeface="微軟正黑體" pitchFamily="34" charset="-120"/>
              </a:rPr>
              <a:t>7</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31</a:t>
            </a:r>
            <a:r>
              <a:rPr kumimoji="0" lang="zh-TW" altLang="en-US" sz="2400" b="1">
                <a:solidFill>
                  <a:srgbClr val="000000"/>
                </a:solidFill>
                <a:latin typeface="微軟正黑體" pitchFamily="34" charset="-120"/>
                <a:ea typeface="微軟正黑體" pitchFamily="34" charset="-120"/>
              </a:rPr>
              <a:t>日</a:t>
            </a:r>
            <a:r>
              <a:rPr kumimoji="0" lang="en-US" altLang="zh-TW" sz="2400" b="1">
                <a:solidFill>
                  <a:srgbClr val="000000"/>
                </a:solidFill>
                <a:latin typeface="微軟正黑體" pitchFamily="34" charset="-120"/>
                <a:ea typeface="微軟正黑體" pitchFamily="34" charset="-120"/>
              </a:rPr>
              <a:t>23</a:t>
            </a:r>
            <a:r>
              <a:rPr kumimoji="0" lang="zh-TW" altLang="en-US" sz="2400" b="1">
                <a:solidFill>
                  <a:srgbClr val="000000"/>
                </a:solidFill>
                <a:latin typeface="微軟正黑體" pitchFamily="34" charset="-120"/>
                <a:ea typeface="微軟正黑體" pitchFamily="34" charset="-120"/>
              </a:rPr>
              <a:t>時</a:t>
            </a:r>
            <a:r>
              <a:rPr kumimoji="0" lang="en-US" altLang="zh-TW" sz="2400" b="1">
                <a:solidFill>
                  <a:srgbClr val="000000"/>
                </a:solidFill>
                <a:latin typeface="微軟正黑體" pitchFamily="34" charset="-120"/>
                <a:ea typeface="微軟正黑體" pitchFamily="34" charset="-120"/>
              </a:rPr>
              <a:t>59</a:t>
            </a:r>
            <a:r>
              <a:rPr kumimoji="0" lang="zh-TW" altLang="en-US" sz="2400" b="1">
                <a:solidFill>
                  <a:srgbClr val="000000"/>
                </a:solidFill>
                <a:latin typeface="微軟正黑體" pitchFamily="34" charset="-120"/>
                <a:ea typeface="微軟正黑體" pitchFamily="34" charset="-120"/>
              </a:rPr>
              <a:t>分起</a:t>
            </a:r>
            <a:r>
              <a:rPr kumimoji="0" lang="en-US" altLang="zh-TW" sz="2400" b="1">
                <a:solidFill>
                  <a:srgbClr val="000000"/>
                </a:solidFill>
                <a:latin typeface="微軟正黑體" pitchFamily="34" charset="-120"/>
                <a:ea typeface="微軟正黑體" pitchFamily="34" charset="-120"/>
              </a:rPr>
              <a:t>-8</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1</a:t>
            </a:r>
            <a:r>
              <a:rPr kumimoji="0" lang="zh-TW" altLang="en-US" sz="2400" b="1">
                <a:solidFill>
                  <a:srgbClr val="000000"/>
                </a:solidFill>
                <a:latin typeface="微軟正黑體" pitchFamily="34" charset="-120"/>
                <a:ea typeface="微軟正黑體" pitchFamily="34" charset="-120"/>
              </a:rPr>
              <a:t>日凌晨間</a:t>
            </a:r>
            <a:endParaRPr kumimoji="0" lang="en-US" altLang="zh-TW" sz="2400" b="1">
              <a:solidFill>
                <a:srgbClr val="75952C"/>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地點：高雄市</a:t>
            </a:r>
            <a:r>
              <a:rPr kumimoji="0" lang="zh-TW" altLang="en-US" sz="2400" b="1">
                <a:solidFill>
                  <a:srgbClr val="FF0000"/>
                </a:solidFill>
                <a:latin typeface="微軟正黑體" pitchFamily="34" charset="-120"/>
                <a:ea typeface="微軟正黑體" pitchFamily="34" charset="-120"/>
              </a:rPr>
              <a:t>前鎮區與苓雅區</a:t>
            </a:r>
            <a:r>
              <a:rPr kumimoji="0" lang="zh-TW" altLang="en-US" sz="2400" b="1">
                <a:solidFill>
                  <a:srgbClr val="000000"/>
                </a:solidFill>
                <a:latin typeface="微軟正黑體" pitchFamily="34" charset="-120"/>
                <a:ea typeface="微軟正黑體" pitchFamily="34" charset="-120"/>
              </a:rPr>
              <a:t>三多路、英祥街口等多處</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事件描述：前鎮區與苓雅區多處發生</a:t>
            </a:r>
            <a:r>
              <a:rPr kumimoji="0" lang="zh-TW" altLang="en-US" sz="2400" b="1">
                <a:solidFill>
                  <a:srgbClr val="FF0000"/>
                </a:solidFill>
                <a:latin typeface="微軟正黑體" pitchFamily="34" charset="-120"/>
                <a:ea typeface="微軟正黑體" pitchFamily="34" charset="-120"/>
              </a:rPr>
              <a:t>丙烯</a:t>
            </a:r>
            <a:r>
              <a:rPr kumimoji="0" lang="zh-TW" altLang="en-US" sz="2400" b="1">
                <a:solidFill>
                  <a:srgbClr val="000000"/>
                </a:solidFill>
                <a:latin typeface="微軟正黑體" pitchFamily="34" charset="-120"/>
                <a:ea typeface="微軟正黑體" pitchFamily="34" charset="-120"/>
              </a:rPr>
              <a:t>外洩、接連爆炸起火事件，</a:t>
            </a:r>
            <a:r>
              <a:rPr kumimoji="0" lang="zh-TW" altLang="en-US" sz="2400" b="1">
                <a:solidFill>
                  <a:srgbClr val="FF0000"/>
                </a:solidFill>
                <a:latin typeface="微軟正黑體" pitchFamily="34" charset="-120"/>
                <a:ea typeface="微軟正黑體" pitchFamily="34" charset="-120"/>
              </a:rPr>
              <a:t>影響範圍約</a:t>
            </a:r>
            <a:r>
              <a:rPr kumimoji="0" lang="en-US" altLang="zh-TW" sz="2400" b="1">
                <a:solidFill>
                  <a:srgbClr val="FF0000"/>
                </a:solidFill>
                <a:latin typeface="微軟正黑體" pitchFamily="34" charset="-120"/>
                <a:ea typeface="微軟正黑體" pitchFamily="34" charset="-120"/>
              </a:rPr>
              <a:t>2</a:t>
            </a:r>
            <a:r>
              <a:rPr kumimoji="0" lang="zh-TW" altLang="en-US" sz="2400" b="1">
                <a:solidFill>
                  <a:srgbClr val="FF0000"/>
                </a:solidFill>
                <a:latin typeface="微軟正黑體" pitchFamily="34" charset="-120"/>
                <a:ea typeface="微軟正黑體" pitchFamily="34" charset="-120"/>
              </a:rPr>
              <a:t>至</a:t>
            </a:r>
            <a:r>
              <a:rPr kumimoji="0" lang="en-US" altLang="zh-TW" sz="2400" b="1">
                <a:solidFill>
                  <a:srgbClr val="FF0000"/>
                </a:solidFill>
                <a:latin typeface="微軟正黑體" pitchFamily="34" charset="-120"/>
                <a:ea typeface="微軟正黑體" pitchFamily="34" charset="-120"/>
              </a:rPr>
              <a:t>3</a:t>
            </a:r>
            <a:r>
              <a:rPr kumimoji="0" lang="zh-TW" altLang="en-US" sz="2400" b="1">
                <a:solidFill>
                  <a:srgbClr val="FF0000"/>
                </a:solidFill>
                <a:latin typeface="微軟正黑體" pitchFamily="34" charset="-120"/>
                <a:ea typeface="微軟正黑體" pitchFamily="34" charset="-120"/>
              </a:rPr>
              <a:t>平方公里（凱旋三路、二聖路、瑞隆路、三多一路、崗山南路一帶）</a:t>
            </a:r>
            <a:r>
              <a:rPr kumimoji="0" lang="zh-TW" altLang="en-US" sz="2400" b="1">
                <a:solidFill>
                  <a:srgbClr val="000000"/>
                </a:solidFill>
                <a:latin typeface="微軟正黑體" pitchFamily="34" charset="-120"/>
                <a:ea typeface="微軟正黑體" pitchFamily="34" charset="-120"/>
              </a:rPr>
              <a:t>，多條重要道路嚴重損壞。</a:t>
            </a:r>
          </a:p>
          <a:p>
            <a:pPr algn="just" eaLnBrk="1" hangingPunct="1">
              <a:spcBef>
                <a:spcPts val="600"/>
              </a:spcBef>
              <a:buFont typeface="Arial" pitchFamily="34" charset="0"/>
              <a:buChar char="•"/>
            </a:pPr>
            <a:endParaRPr kumimoji="0" lang="zh-TW" altLang="en-US" sz="2400" b="1">
              <a:solidFill>
                <a:srgbClr val="000000"/>
              </a:solidFill>
              <a:latin typeface="微軟正黑體" pitchFamily="34" charset="-120"/>
              <a:ea typeface="微軟正黑體" pitchFamily="34" charset="-120"/>
            </a:endParaRPr>
          </a:p>
        </p:txBody>
      </p:sp>
      <p:sp>
        <p:nvSpPr>
          <p:cNvPr id="32773" name="矩形 9"/>
          <p:cNvSpPr>
            <a:spLocks noChangeArrowheads="1"/>
          </p:cNvSpPr>
          <p:nvPr/>
        </p:nvSpPr>
        <p:spPr bwMode="auto">
          <a:xfrm>
            <a:off x="0" y="6337300"/>
            <a:ext cx="5418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a:t>
            </a:r>
            <a:r>
              <a:rPr lang="zh-TW" altLang="zh-TW" sz="800"/>
              <a:t>內政部國土測繪中心</a:t>
            </a:r>
            <a:r>
              <a:rPr lang="zh-TW" altLang="en-US" sz="800"/>
              <a:t>、</a:t>
            </a:r>
            <a:r>
              <a:rPr lang="en-US" altLang="zh-TW" sz="800"/>
              <a:t>u</a:t>
            </a:r>
            <a:r>
              <a:rPr lang="en-US" altLang="zh-TW" sz="800">
                <a:latin typeface="微軟正黑體" pitchFamily="34" charset="-120"/>
                <a:ea typeface="微軟正黑體" pitchFamily="34" charset="-120"/>
              </a:rPr>
              <a:t>map</a:t>
            </a:r>
          </a:p>
        </p:txBody>
      </p:sp>
      <p:sp>
        <p:nvSpPr>
          <p:cNvPr id="32774"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pic>
        <p:nvPicPr>
          <p:cNvPr id="32775" name="Picture 12" descr="news_content_48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3048000"/>
            <a:ext cx="54800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3" desc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88" y="3048000"/>
            <a:ext cx="3719512"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067840" y="4419600"/>
            <a:ext cx="513560" cy="1323439"/>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凱</a:t>
            </a:r>
            <a:endParaRPr lang="en-US" altLang="zh-TW"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旋</a:t>
            </a:r>
            <a:endParaRPr lang="en-US" altLang="zh-TW"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三</a:t>
            </a:r>
            <a:endParaRPr lang="en-US" altLang="zh-TW"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路</a:t>
            </a:r>
          </a:p>
        </p:txBody>
      </p:sp>
      <p:sp>
        <p:nvSpPr>
          <p:cNvPr id="12" name="矩形 11"/>
          <p:cNvSpPr/>
          <p:nvPr/>
        </p:nvSpPr>
        <p:spPr>
          <a:xfrm rot="20547972">
            <a:off x="3075058" y="3889620"/>
            <a:ext cx="1429719" cy="40011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三多一路</a:t>
            </a:r>
          </a:p>
        </p:txBody>
      </p:sp>
      <p:sp>
        <p:nvSpPr>
          <p:cNvPr id="14" name="矩形 13"/>
          <p:cNvSpPr/>
          <p:nvPr/>
        </p:nvSpPr>
        <p:spPr>
          <a:xfrm>
            <a:off x="3276600" y="5162490"/>
            <a:ext cx="1429719" cy="40011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二聖路</a:t>
            </a:r>
          </a:p>
        </p:txBody>
      </p:sp>
      <p:sp>
        <p:nvSpPr>
          <p:cNvPr id="15" name="矩形 14"/>
          <p:cNvSpPr/>
          <p:nvPr/>
        </p:nvSpPr>
        <p:spPr>
          <a:xfrm>
            <a:off x="3323095" y="5859914"/>
            <a:ext cx="1429719" cy="40011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瑞隆路</a:t>
            </a:r>
          </a:p>
        </p:txBody>
      </p:sp>
      <p:sp>
        <p:nvSpPr>
          <p:cNvPr id="17" name="文字方塊 16"/>
          <p:cNvSpPr txBox="1"/>
          <p:nvPr/>
        </p:nvSpPr>
        <p:spPr>
          <a:xfrm>
            <a:off x="6324600" y="3048000"/>
            <a:ext cx="1108075" cy="369888"/>
          </a:xfrm>
          <a:prstGeom prst="borderCallout2">
            <a:avLst>
              <a:gd name="adj1" fmla="val 109965"/>
              <a:gd name="adj2" fmla="val 49581"/>
              <a:gd name="adj3" fmla="val 153400"/>
              <a:gd name="adj4" fmla="val 49934"/>
              <a:gd name="adj5" fmla="val 151592"/>
              <a:gd name="adj6" fmla="val 115492"/>
            </a:avLst>
          </a:prstGeom>
          <a:solidFill>
            <a:srgbClr val="33CC33"/>
          </a:solidFill>
          <a:ln w="19050">
            <a:solidFill>
              <a:srgbClr val="009900"/>
            </a:solidFill>
          </a:ln>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TW" altLang="en-US" b="1" dirty="0">
                <a:latin typeface="微軟正黑體" pitchFamily="34" charset="-120"/>
                <a:ea typeface="微軟正黑體" pitchFamily="34" charset="-120"/>
              </a:rPr>
              <a:t>五權國小</a:t>
            </a:r>
          </a:p>
        </p:txBody>
      </p:sp>
      <p:sp>
        <p:nvSpPr>
          <p:cNvPr id="18" name="矩形 17"/>
          <p:cNvSpPr/>
          <p:nvPr/>
        </p:nvSpPr>
        <p:spPr>
          <a:xfrm>
            <a:off x="5410200" y="5867400"/>
            <a:ext cx="1676400" cy="93662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2783" name="群組 43"/>
          <p:cNvGrpSpPr>
            <a:grpSpLocks/>
          </p:cNvGrpSpPr>
          <p:nvPr/>
        </p:nvGrpSpPr>
        <p:grpSpPr bwMode="auto">
          <a:xfrm>
            <a:off x="5562600" y="5867400"/>
            <a:ext cx="1266825" cy="307975"/>
            <a:chOff x="-2133600" y="5899484"/>
            <a:chExt cx="1267520" cy="307777"/>
          </a:xfrm>
        </p:grpSpPr>
        <p:grpSp>
          <p:nvGrpSpPr>
            <p:cNvPr id="32803" name="群組 22"/>
            <p:cNvGrpSpPr>
              <a:grpSpLocks/>
            </p:cNvGrpSpPr>
            <p:nvPr/>
          </p:nvGrpSpPr>
          <p:grpSpPr bwMode="auto">
            <a:xfrm>
              <a:off x="-2133600" y="5945372"/>
              <a:ext cx="216000" cy="216000"/>
              <a:chOff x="-838200" y="4572000"/>
              <a:chExt cx="288000" cy="324000"/>
            </a:xfrm>
          </p:grpSpPr>
          <p:sp>
            <p:nvSpPr>
              <p:cNvPr id="24" name="流程圖: 換頁接點 23"/>
              <p:cNvSpPr/>
              <p:nvPr/>
            </p:nvSpPr>
            <p:spPr>
              <a:xfrm>
                <a:off x="-838200" y="4572180"/>
                <a:ext cx="288024" cy="323642"/>
              </a:xfrm>
              <a:prstGeom prst="flowChartOffpageConnector">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770430" y="4641191"/>
                <a:ext cx="152483" cy="15230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2804" name="文字方塊 25"/>
            <p:cNvSpPr txBox="1">
              <a:spLocks noChangeArrowheads="1"/>
            </p:cNvSpPr>
            <p:nvPr/>
          </p:nvSpPr>
          <p:spPr bwMode="auto">
            <a:xfrm>
              <a:off x="-1948428" y="5899484"/>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400">
                  <a:latin typeface="微軟正黑體" pitchFamily="34" charset="-120"/>
                  <a:ea typeface="微軟正黑體" pitchFamily="34" charset="-120"/>
                </a:rPr>
                <a:t>前進指揮所</a:t>
              </a:r>
            </a:p>
          </p:txBody>
        </p:sp>
      </p:grpSp>
      <p:grpSp>
        <p:nvGrpSpPr>
          <p:cNvPr id="32784" name="群組 63"/>
          <p:cNvGrpSpPr>
            <a:grpSpLocks/>
          </p:cNvGrpSpPr>
          <p:nvPr/>
        </p:nvGrpSpPr>
        <p:grpSpPr bwMode="auto">
          <a:xfrm>
            <a:off x="5600700" y="6550025"/>
            <a:ext cx="876300" cy="307975"/>
            <a:chOff x="-1676400" y="2895600"/>
            <a:chExt cx="876363" cy="307777"/>
          </a:xfrm>
        </p:grpSpPr>
        <p:grpSp>
          <p:nvGrpSpPr>
            <p:cNvPr id="32799" name="群組 38"/>
            <p:cNvGrpSpPr>
              <a:grpSpLocks/>
            </p:cNvGrpSpPr>
            <p:nvPr/>
          </p:nvGrpSpPr>
          <p:grpSpPr bwMode="auto">
            <a:xfrm>
              <a:off x="-1676400" y="2958182"/>
              <a:ext cx="144000" cy="144000"/>
              <a:chOff x="-914400" y="3657601"/>
              <a:chExt cx="240354" cy="228600"/>
            </a:xfrm>
          </p:grpSpPr>
          <p:sp>
            <p:nvSpPr>
              <p:cNvPr id="35" name="淚滴形 34"/>
              <p:cNvSpPr/>
              <p:nvPr/>
            </p:nvSpPr>
            <p:spPr>
              <a:xfrm rot="8114142">
                <a:off x="-914400" y="3656476"/>
                <a:ext cx="241144" cy="229185"/>
              </a:xfrm>
              <a:prstGeom prst="teardrop">
                <a:avLst>
                  <a:gd name="adj" fmla="val 125289"/>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橢圓 36"/>
              <p:cNvSpPr/>
              <p:nvPr/>
            </p:nvSpPr>
            <p:spPr>
              <a:xfrm>
                <a:off x="-858751" y="3706847"/>
                <a:ext cx="137796" cy="138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2800" name="文字方塊 39"/>
            <p:cNvSpPr txBox="1">
              <a:spLocks noChangeArrowheads="1"/>
            </p:cNvSpPr>
            <p:nvPr/>
          </p:nvSpPr>
          <p:spPr bwMode="auto">
            <a:xfrm>
              <a:off x="-1523312" y="2895600"/>
              <a:ext cx="723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400">
                  <a:latin typeface="微軟正黑體" pitchFamily="34" charset="-120"/>
                  <a:ea typeface="微軟正黑體" pitchFamily="34" charset="-120"/>
                </a:rPr>
                <a:t>疏散點</a:t>
              </a:r>
            </a:p>
          </p:txBody>
        </p:sp>
      </p:grpSp>
      <p:grpSp>
        <p:nvGrpSpPr>
          <p:cNvPr id="32785" name="群組 53"/>
          <p:cNvGrpSpPr>
            <a:grpSpLocks/>
          </p:cNvGrpSpPr>
          <p:nvPr/>
        </p:nvGrpSpPr>
        <p:grpSpPr bwMode="auto">
          <a:xfrm>
            <a:off x="5562600" y="6096000"/>
            <a:ext cx="1447800" cy="307975"/>
            <a:chOff x="-2133600" y="5899484"/>
            <a:chExt cx="1447056" cy="307777"/>
          </a:xfrm>
        </p:grpSpPr>
        <p:grpSp>
          <p:nvGrpSpPr>
            <p:cNvPr id="32795" name="群組 54"/>
            <p:cNvGrpSpPr>
              <a:grpSpLocks/>
            </p:cNvGrpSpPr>
            <p:nvPr/>
          </p:nvGrpSpPr>
          <p:grpSpPr bwMode="auto">
            <a:xfrm>
              <a:off x="-2133600" y="5945372"/>
              <a:ext cx="216000" cy="216000"/>
              <a:chOff x="-838200" y="4572000"/>
              <a:chExt cx="288000" cy="324000"/>
            </a:xfrm>
          </p:grpSpPr>
          <p:sp>
            <p:nvSpPr>
              <p:cNvPr id="57" name="流程圖: 換頁接點 56"/>
              <p:cNvSpPr/>
              <p:nvPr/>
            </p:nvSpPr>
            <p:spPr>
              <a:xfrm>
                <a:off x="-838200" y="4572180"/>
                <a:ext cx="287719" cy="323642"/>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 name="橢圓 57"/>
              <p:cNvSpPr/>
              <p:nvPr/>
            </p:nvSpPr>
            <p:spPr>
              <a:xfrm>
                <a:off x="-770501" y="4641191"/>
                <a:ext cx="152322" cy="15230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2796" name="文字方塊 55"/>
            <p:cNvSpPr txBox="1">
              <a:spLocks noChangeArrowheads="1"/>
            </p:cNvSpPr>
            <p:nvPr/>
          </p:nvSpPr>
          <p:spPr bwMode="auto">
            <a:xfrm>
              <a:off x="-1948428" y="5899484"/>
              <a:ext cx="1261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400">
                  <a:latin typeface="微軟正黑體" pitchFamily="34" charset="-120"/>
                  <a:ea typeface="微軟正黑體" pitchFamily="34" charset="-120"/>
                </a:rPr>
                <a:t>緊急醫療中心</a:t>
              </a:r>
            </a:p>
          </p:txBody>
        </p:sp>
      </p:grpSp>
      <p:grpSp>
        <p:nvGrpSpPr>
          <p:cNvPr id="32786" name="群組 58"/>
          <p:cNvGrpSpPr>
            <a:grpSpLocks/>
          </p:cNvGrpSpPr>
          <p:nvPr/>
        </p:nvGrpSpPr>
        <p:grpSpPr bwMode="auto">
          <a:xfrm>
            <a:off x="5562600" y="6324600"/>
            <a:ext cx="1266825" cy="307975"/>
            <a:chOff x="-2133600" y="5899484"/>
            <a:chExt cx="1267520" cy="307777"/>
          </a:xfrm>
        </p:grpSpPr>
        <p:grpSp>
          <p:nvGrpSpPr>
            <p:cNvPr id="32791" name="群組 59"/>
            <p:cNvGrpSpPr>
              <a:grpSpLocks/>
            </p:cNvGrpSpPr>
            <p:nvPr/>
          </p:nvGrpSpPr>
          <p:grpSpPr bwMode="auto">
            <a:xfrm>
              <a:off x="-2133600" y="5945372"/>
              <a:ext cx="216000" cy="216000"/>
              <a:chOff x="-838200" y="4572000"/>
              <a:chExt cx="288000" cy="324000"/>
            </a:xfrm>
          </p:grpSpPr>
          <p:sp>
            <p:nvSpPr>
              <p:cNvPr id="62" name="流程圖: 換頁接點 61"/>
              <p:cNvSpPr/>
              <p:nvPr/>
            </p:nvSpPr>
            <p:spPr>
              <a:xfrm>
                <a:off x="-838200" y="4572180"/>
                <a:ext cx="288024" cy="323642"/>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0000"/>
                  </a:solidFill>
                </a:endParaRPr>
              </a:p>
            </p:txBody>
          </p:sp>
          <p:sp>
            <p:nvSpPr>
              <p:cNvPr id="63" name="橢圓 62"/>
              <p:cNvSpPr/>
              <p:nvPr/>
            </p:nvSpPr>
            <p:spPr>
              <a:xfrm>
                <a:off x="-770430" y="4641191"/>
                <a:ext cx="152483" cy="15230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2792" name="文字方塊 60"/>
            <p:cNvSpPr txBox="1">
              <a:spLocks noChangeArrowheads="1"/>
            </p:cNvSpPr>
            <p:nvPr/>
          </p:nvSpPr>
          <p:spPr bwMode="auto">
            <a:xfrm>
              <a:off x="-1948428" y="5899484"/>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400">
                  <a:latin typeface="微軟正黑體" pitchFamily="34" charset="-120"/>
                  <a:ea typeface="微軟正黑體" pitchFamily="34" charset="-120"/>
                </a:rPr>
                <a:t>爆炸災害點</a:t>
              </a:r>
            </a:p>
          </p:txBody>
        </p:sp>
      </p:grpSp>
      <p:grpSp>
        <p:nvGrpSpPr>
          <p:cNvPr id="32787" name="群組 65"/>
          <p:cNvGrpSpPr>
            <a:grpSpLocks/>
          </p:cNvGrpSpPr>
          <p:nvPr/>
        </p:nvGrpSpPr>
        <p:grpSpPr bwMode="auto">
          <a:xfrm>
            <a:off x="7645400" y="4648200"/>
            <a:ext cx="179388" cy="179388"/>
            <a:chOff x="-838200" y="4572000"/>
            <a:chExt cx="240000" cy="270000"/>
          </a:xfrm>
        </p:grpSpPr>
        <p:sp>
          <p:nvSpPr>
            <p:cNvPr id="68" name="流程圖: 換頁接點 67"/>
            <p:cNvSpPr/>
            <p:nvPr/>
          </p:nvSpPr>
          <p:spPr>
            <a:xfrm>
              <a:off x="-838200" y="4572000"/>
              <a:ext cx="240000" cy="270000"/>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 name="橢圓 68"/>
            <p:cNvSpPr/>
            <p:nvPr/>
          </p:nvSpPr>
          <p:spPr>
            <a:xfrm>
              <a:off x="-802093" y="4607841"/>
              <a:ext cx="152920" cy="1529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70" name="文字方塊 69"/>
          <p:cNvSpPr txBox="1"/>
          <p:nvPr/>
        </p:nvSpPr>
        <p:spPr>
          <a:xfrm>
            <a:off x="5410200" y="4572000"/>
            <a:ext cx="1108075" cy="369888"/>
          </a:xfrm>
          <a:prstGeom prst="borderCallout2">
            <a:avLst>
              <a:gd name="adj1" fmla="val 48873"/>
              <a:gd name="adj2" fmla="val 101027"/>
              <a:gd name="adj3" fmla="val 44078"/>
              <a:gd name="adj4" fmla="val 120672"/>
              <a:gd name="adj5" fmla="val 77639"/>
              <a:gd name="adj6" fmla="val 211953"/>
            </a:avLst>
          </a:prstGeom>
          <a:solidFill>
            <a:schemeClr val="accent1"/>
          </a:solidFill>
          <a:ln w="19050">
            <a:solidFill>
              <a:srgbClr val="FF9900"/>
            </a:solidFill>
          </a:ln>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TW" altLang="en-US" b="1" dirty="0">
                <a:latin typeface="微軟正黑體" pitchFamily="34" charset="-120"/>
                <a:ea typeface="微軟正黑體" pitchFamily="34" charset="-120"/>
              </a:rPr>
              <a:t>二聖醫院</a:t>
            </a:r>
          </a:p>
        </p:txBody>
      </p:sp>
    </p:spTree>
    <p:extLst>
      <p:ext uri="{BB962C8B-B14F-4D97-AF65-F5344CB8AC3E}">
        <p14:creationId xmlns:p14="http://schemas.microsoft.com/office/powerpoint/2010/main" val="37984454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1A3D6A7-33B4-4CFE-B24D-3B340E9ED1F3}" type="slidenum">
              <a:rPr kumimoji="0" lang="zh-TW" altLang="en-US" smtClean="0">
                <a:solidFill>
                  <a:srgbClr val="262626"/>
                </a:solidFill>
                <a:latin typeface="Arial Unicode MS" pitchFamily="34" charset="-120"/>
                <a:ea typeface="Arial Unicode MS" pitchFamily="34" charset="-120"/>
              </a:rPr>
              <a:pPr/>
              <a:t>101</a:t>
            </a:fld>
            <a:endParaRPr kumimoji="0" lang="zh-TW" altLang="en-US" smtClean="0">
              <a:solidFill>
                <a:srgbClr val="262626"/>
              </a:solidFill>
              <a:latin typeface="Arial Unicode MS" pitchFamily="34" charset="-120"/>
              <a:ea typeface="Arial Unicode MS" pitchFamily="34" charset="-120"/>
            </a:endParaRPr>
          </a:p>
        </p:txBody>
      </p:sp>
      <p:sp>
        <p:nvSpPr>
          <p:cNvPr id="3379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33797"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3798"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3799" name="矩形 7"/>
          <p:cNvSpPr>
            <a:spLocks noChangeArrowheads="1"/>
          </p:cNvSpPr>
          <p:nvPr/>
        </p:nvSpPr>
        <p:spPr bwMode="auto">
          <a:xfrm>
            <a:off x="3175" y="6337300"/>
            <a:ext cx="3425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資料來源：自由時報、三立新聞網</a:t>
            </a:r>
          </a:p>
        </p:txBody>
      </p:sp>
      <p:sp>
        <p:nvSpPr>
          <p:cNvPr id="33800" name="文字方塊 9"/>
          <p:cNvSpPr txBox="1">
            <a:spLocks noChangeArrowheads="1"/>
          </p:cNvSpPr>
          <p:nvPr/>
        </p:nvSpPr>
        <p:spPr bwMode="auto">
          <a:xfrm>
            <a:off x="0" y="381000"/>
            <a:ext cx="8932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buFont typeface="Arial" pitchFamily="34" charset="0"/>
              <a:buChar char="•"/>
            </a:pPr>
            <a:endParaRPr lang="en-US" altLang="zh-TW" sz="2400">
              <a:latin typeface="微軟正黑體" pitchFamily="34" charset="-120"/>
              <a:ea typeface="微軟正黑體" pitchFamily="34" charset="-120"/>
            </a:endParaRPr>
          </a:p>
          <a:p>
            <a:pPr algn="just">
              <a:buFont typeface="Arial" pitchFamily="34" charset="0"/>
              <a:buChar char="•"/>
            </a:pPr>
            <a:r>
              <a:rPr lang="zh-TW" altLang="en-US" sz="2400" b="1">
                <a:latin typeface="微軟正黑體" pitchFamily="34" charset="-120"/>
                <a:ea typeface="微軟正黑體" pitchFamily="34" charset="-120"/>
                <a:cs typeface="新細明體" pitchFamily="18" charset="-120"/>
              </a:rPr>
              <a:t>本次氣爆事故計</a:t>
            </a:r>
            <a:r>
              <a:rPr lang="en-US" altLang="zh-TW" sz="2400" b="1">
                <a:solidFill>
                  <a:srgbClr val="FF0000"/>
                </a:solidFill>
                <a:latin typeface="微軟正黑體" pitchFamily="34" charset="-120"/>
                <a:ea typeface="微軟正黑體" pitchFamily="34" charset="-120"/>
                <a:cs typeface="新細明體" pitchFamily="18" charset="-120"/>
              </a:rPr>
              <a:t>30</a:t>
            </a:r>
            <a:r>
              <a:rPr lang="zh-TW" altLang="en-US" sz="2400" b="1">
                <a:solidFill>
                  <a:srgbClr val="FF0000"/>
                </a:solidFill>
                <a:latin typeface="微軟正黑體" pitchFamily="34" charset="-120"/>
                <a:ea typeface="微軟正黑體" pitchFamily="34" charset="-120"/>
                <a:cs typeface="新細明體" pitchFamily="18" charset="-120"/>
              </a:rPr>
              <a:t>人死亡（含警義消</a:t>
            </a:r>
            <a:r>
              <a:rPr lang="en-US" altLang="zh-TW" sz="2400" b="1">
                <a:solidFill>
                  <a:srgbClr val="FF0000"/>
                </a:solidFill>
                <a:latin typeface="微軟正黑體" pitchFamily="34" charset="-120"/>
                <a:ea typeface="微軟正黑體" pitchFamily="34" charset="-120"/>
                <a:cs typeface="新細明體" pitchFamily="18" charset="-120"/>
              </a:rPr>
              <a:t>6</a:t>
            </a:r>
            <a:r>
              <a:rPr lang="zh-TW" altLang="en-US" sz="2400" b="1">
                <a:solidFill>
                  <a:srgbClr val="FF0000"/>
                </a:solidFill>
                <a:latin typeface="微軟正黑體" pitchFamily="34" charset="-120"/>
                <a:ea typeface="微軟正黑體" pitchFamily="34" charset="-120"/>
                <a:cs typeface="新細明體" pitchFamily="18" charset="-120"/>
              </a:rPr>
              <a:t>人）</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310</a:t>
            </a:r>
            <a:r>
              <a:rPr lang="zh-TW" altLang="en-US" sz="2400" b="1">
                <a:solidFill>
                  <a:srgbClr val="FF0000"/>
                </a:solidFill>
                <a:latin typeface="微軟正黑體" pitchFamily="34" charset="-120"/>
                <a:ea typeface="微軟正黑體" pitchFamily="34" charset="-120"/>
                <a:cs typeface="新細明體" pitchFamily="18" charset="-120"/>
              </a:rPr>
              <a:t>人受傷</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a:p>
            <a:pPr algn="just">
              <a:buFont typeface="Arial" pitchFamily="34" charset="0"/>
              <a:buChar char="•"/>
            </a:pPr>
            <a:r>
              <a:rPr lang="zh-TW" altLang="en-US" sz="2400" b="1">
                <a:latin typeface="微軟正黑體" pitchFamily="34" charset="-120"/>
                <a:ea typeface="微軟正黑體" pitchFamily="34" charset="-120"/>
                <a:cs typeface="新細明體" pitchFamily="18" charset="-120"/>
              </a:rPr>
              <a:t>造成路面、人行道、路燈、雨污水及民生管線等公共設施嚴重損壞，損壞面積達</a:t>
            </a:r>
            <a:r>
              <a:rPr lang="en-US" altLang="zh-TW" sz="2400" b="1">
                <a:solidFill>
                  <a:srgbClr val="FF0000"/>
                </a:solidFill>
                <a:latin typeface="微軟正黑體" pitchFamily="34" charset="-120"/>
                <a:ea typeface="微軟正黑體" pitchFamily="34" charset="-120"/>
                <a:cs typeface="新細明體" pitchFamily="18" charset="-120"/>
              </a:rPr>
              <a:t>72,300</a:t>
            </a:r>
            <a:r>
              <a:rPr lang="zh-TW" altLang="en-US" sz="2400" b="1">
                <a:solidFill>
                  <a:srgbClr val="FF0000"/>
                </a:solidFill>
                <a:latin typeface="微軟正黑體" pitchFamily="34" charset="-120"/>
                <a:ea typeface="微軟正黑體" pitchFamily="34" charset="-120"/>
                <a:cs typeface="新細明體" pitchFamily="18" charset="-120"/>
              </a:rPr>
              <a:t>平方公尺</a:t>
            </a:r>
            <a:r>
              <a:rPr lang="zh-TW" altLang="en-US" sz="2400" b="1">
                <a:latin typeface="微軟正黑體" pitchFamily="34" charset="-120"/>
                <a:ea typeface="微軟正黑體" pitchFamily="34" charset="-120"/>
                <a:cs typeface="新細明體" pitchFamily="18" charset="-120"/>
              </a:rPr>
              <a:t>，</a:t>
            </a:r>
            <a:r>
              <a:rPr lang="zh-TW" altLang="en-US" sz="2400" b="1">
                <a:solidFill>
                  <a:srgbClr val="FF0000"/>
                </a:solidFill>
                <a:latin typeface="微軟正黑體" pitchFamily="34" charset="-120"/>
                <a:ea typeface="微軟正黑體" pitchFamily="34" charset="-120"/>
                <a:cs typeface="新細明體" pitchFamily="18" charset="-120"/>
              </a:rPr>
              <a:t>長度達</a:t>
            </a:r>
            <a:r>
              <a:rPr lang="en-US" altLang="zh-TW" sz="2400" b="1">
                <a:solidFill>
                  <a:srgbClr val="FF0000"/>
                </a:solidFill>
                <a:latin typeface="微軟正黑體" pitchFamily="34" charset="-120"/>
                <a:ea typeface="微軟正黑體" pitchFamily="34" charset="-120"/>
                <a:cs typeface="新細明體" pitchFamily="18" charset="-120"/>
              </a:rPr>
              <a:t>4</a:t>
            </a:r>
            <a:r>
              <a:rPr lang="zh-TW" altLang="en-US" sz="2400" b="1">
                <a:solidFill>
                  <a:srgbClr val="FF0000"/>
                </a:solidFill>
                <a:latin typeface="微軟正黑體" pitchFamily="34" charset="-120"/>
                <a:ea typeface="微軟正黑體" pitchFamily="34" charset="-120"/>
                <a:cs typeface="新細明體" pitchFamily="18" charset="-120"/>
              </a:rPr>
              <a:t>公里</a:t>
            </a:r>
            <a:r>
              <a:rPr lang="zh-TW" altLang="en-US" sz="2400" b="1">
                <a:latin typeface="微軟正黑體" pitchFamily="34" charset="-120"/>
                <a:ea typeface="微軟正黑體" pitchFamily="34" charset="-120"/>
                <a:cs typeface="新細明體" pitchFamily="18" charset="-120"/>
              </a:rPr>
              <a:t>，</a:t>
            </a:r>
            <a:r>
              <a:rPr lang="zh-TW" altLang="en-US" sz="2400" b="1">
                <a:solidFill>
                  <a:srgbClr val="FF0000"/>
                </a:solidFill>
                <a:latin typeface="微軟正黑體" pitchFamily="34" charset="-120"/>
                <a:ea typeface="微軟正黑體" pitchFamily="34" charset="-120"/>
                <a:cs typeface="新細明體" pitchFamily="18" charset="-120"/>
              </a:rPr>
              <a:t>影響</a:t>
            </a:r>
            <a:r>
              <a:rPr lang="en-US" altLang="zh-TW" sz="2400" b="1">
                <a:solidFill>
                  <a:srgbClr val="FF0000"/>
                </a:solidFill>
                <a:latin typeface="微軟正黑體" pitchFamily="34" charset="-120"/>
                <a:ea typeface="微軟正黑體" pitchFamily="34" charset="-120"/>
                <a:cs typeface="新細明體" pitchFamily="18" charset="-120"/>
              </a:rPr>
              <a:t>3</a:t>
            </a:r>
            <a:r>
              <a:rPr lang="zh-TW" altLang="en-US" sz="2400" b="1">
                <a:solidFill>
                  <a:srgbClr val="FF0000"/>
                </a:solidFill>
                <a:latin typeface="微軟正黑體" pitchFamily="34" charset="-120"/>
                <a:ea typeface="微軟正黑體" pitchFamily="34" charset="-120"/>
                <a:cs typeface="新細明體" pitchFamily="18" charset="-120"/>
              </a:rPr>
              <a:t>萬</a:t>
            </a:r>
            <a:r>
              <a:rPr lang="en-US" altLang="zh-TW" sz="2400" b="1">
                <a:solidFill>
                  <a:srgbClr val="FF0000"/>
                </a:solidFill>
                <a:latin typeface="微軟正黑體" pitchFamily="34" charset="-120"/>
                <a:ea typeface="微軟正黑體" pitchFamily="34" charset="-120"/>
                <a:cs typeface="新細明體" pitchFamily="18" charset="-120"/>
              </a:rPr>
              <a:t>2,968</a:t>
            </a:r>
            <a:r>
              <a:rPr lang="zh-TW" altLang="en-US" sz="2400" b="1">
                <a:solidFill>
                  <a:srgbClr val="FF0000"/>
                </a:solidFill>
                <a:latin typeface="微軟正黑體" pitchFamily="34" charset="-120"/>
                <a:ea typeface="微軟正黑體" pitchFamily="34" charset="-120"/>
                <a:cs typeface="新細明體" pitchFamily="18" charset="-120"/>
              </a:rPr>
              <a:t>戶</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8</a:t>
            </a:r>
            <a:r>
              <a:rPr lang="zh-TW" altLang="en-US" sz="2400" b="1">
                <a:solidFill>
                  <a:srgbClr val="FF0000"/>
                </a:solidFill>
                <a:latin typeface="微軟正黑體" pitchFamily="34" charset="-120"/>
                <a:ea typeface="微軟正黑體" pitchFamily="34" charset="-120"/>
                <a:cs typeface="新細明體" pitchFamily="18" charset="-120"/>
              </a:rPr>
              <a:t>萬</a:t>
            </a:r>
            <a:r>
              <a:rPr lang="en-US" altLang="zh-TW" sz="2400" b="1">
                <a:solidFill>
                  <a:srgbClr val="FF0000"/>
                </a:solidFill>
                <a:latin typeface="微軟正黑體" pitchFamily="34" charset="-120"/>
                <a:ea typeface="微軟正黑體" pitchFamily="34" charset="-120"/>
                <a:cs typeface="新細明體" pitchFamily="18" charset="-120"/>
              </a:rPr>
              <a:t>3,819</a:t>
            </a:r>
            <a:r>
              <a:rPr lang="zh-TW" altLang="en-US" sz="2400" b="1">
                <a:solidFill>
                  <a:srgbClr val="FF0000"/>
                </a:solidFill>
                <a:latin typeface="微軟正黑體" pitchFamily="34" charset="-120"/>
                <a:ea typeface="微軟正黑體" pitchFamily="34" charset="-120"/>
                <a:cs typeface="新細明體" pitchFamily="18" charset="-120"/>
              </a:rPr>
              <a:t>人</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98</a:t>
            </a:r>
            <a:r>
              <a:rPr lang="zh-TW" altLang="en-US" sz="2400" b="1">
                <a:solidFill>
                  <a:srgbClr val="FF0000"/>
                </a:solidFill>
                <a:latin typeface="微軟正黑體" pitchFamily="34" charset="-120"/>
                <a:ea typeface="微軟正黑體" pitchFamily="34" charset="-120"/>
                <a:cs typeface="新細明體" pitchFamily="18" charset="-120"/>
              </a:rPr>
              <a:t>所學校停課</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p:txBody>
      </p:sp>
      <p:pic>
        <p:nvPicPr>
          <p:cNvPr id="3380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2790825"/>
            <a:ext cx="4475162"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3100" y="2790825"/>
            <a:ext cx="23256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圖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4411663"/>
            <a:ext cx="23050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圖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8788" y="2784475"/>
            <a:ext cx="2335212"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圖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83100" y="4411663"/>
            <a:ext cx="232568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3903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7CE4B8D-1038-4CF3-9317-4A19EA1B4E94}" type="slidenum">
              <a:rPr kumimoji="0" lang="zh-TW" altLang="en-US" smtClean="0">
                <a:solidFill>
                  <a:srgbClr val="262626"/>
                </a:solidFill>
                <a:latin typeface="Arial Unicode MS" pitchFamily="34" charset="-120"/>
                <a:ea typeface="Arial Unicode MS" pitchFamily="34" charset="-120"/>
              </a:rPr>
              <a:pPr/>
              <a:t>102</a:t>
            </a:fld>
            <a:endParaRPr kumimoji="0" lang="zh-TW" altLang="en-US" smtClean="0">
              <a:solidFill>
                <a:srgbClr val="262626"/>
              </a:solidFill>
              <a:latin typeface="Arial Unicode MS" pitchFamily="34" charset="-120"/>
              <a:ea typeface="Arial Unicode MS" pitchFamily="34" charset="-120"/>
            </a:endParaRPr>
          </a:p>
        </p:txBody>
      </p:sp>
      <p:sp>
        <p:nvSpPr>
          <p:cNvPr id="34820"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34821"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4822"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4823" name="矩形 7"/>
          <p:cNvSpPr>
            <a:spLocks noChangeArrowheads="1"/>
          </p:cNvSpPr>
          <p:nvPr/>
        </p:nvSpPr>
        <p:spPr bwMode="auto">
          <a:xfrm>
            <a:off x="6350" y="6288088"/>
            <a:ext cx="21272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資料來源：中央災害應變中心</a:t>
            </a:r>
          </a:p>
        </p:txBody>
      </p:sp>
      <p:sp>
        <p:nvSpPr>
          <p:cNvPr id="34824" name="文字方塊 9"/>
          <p:cNvSpPr txBox="1">
            <a:spLocks noChangeArrowheads="1"/>
          </p:cNvSpPr>
          <p:nvPr/>
        </p:nvSpPr>
        <p:spPr bwMode="auto">
          <a:xfrm>
            <a:off x="0" y="381000"/>
            <a:ext cx="9067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buFont typeface="Arial" pitchFamily="34" charset="0"/>
              <a:buChar char="•"/>
            </a:pPr>
            <a:endParaRPr lang="en-US" altLang="zh-TW" sz="2400">
              <a:latin typeface="微軟正黑體" pitchFamily="34" charset="-120"/>
              <a:ea typeface="微軟正黑體" pitchFamily="34" charset="-120"/>
            </a:endParaRPr>
          </a:p>
          <a:p>
            <a:pPr algn="just">
              <a:buFont typeface="Arial" pitchFamily="34" charset="0"/>
              <a:buChar char="•"/>
            </a:pPr>
            <a:r>
              <a:rPr lang="zh-TW" altLang="en-US" sz="2400" b="1">
                <a:latin typeface="微軟正黑體" pitchFamily="34" charset="-120"/>
                <a:ea typeface="微軟正黑體" pitchFamily="34" charset="-120"/>
                <a:cs typeface="新細明體" pitchFamily="18" charset="-120"/>
              </a:rPr>
              <a:t>造成計</a:t>
            </a:r>
            <a:r>
              <a:rPr lang="en-US" altLang="zh-TW" sz="2400" b="1">
                <a:solidFill>
                  <a:srgbClr val="FF0000"/>
                </a:solidFill>
                <a:latin typeface="微軟正黑體" pitchFamily="34" charset="-120"/>
                <a:ea typeface="微軟正黑體" pitchFamily="34" charset="-120"/>
                <a:cs typeface="新細明體" pitchFamily="18" charset="-120"/>
              </a:rPr>
              <a:t>2</a:t>
            </a:r>
            <a:r>
              <a:rPr lang="zh-TW" altLang="en-US" sz="2400" b="1">
                <a:solidFill>
                  <a:srgbClr val="FF0000"/>
                </a:solidFill>
                <a:latin typeface="微軟正黑體" pitchFamily="34" charset="-120"/>
                <a:ea typeface="微軟正黑體" pitchFamily="34" charset="-120"/>
                <a:cs typeface="新細明體" pitchFamily="18" charset="-120"/>
              </a:rPr>
              <a:t>萬</a:t>
            </a:r>
            <a:r>
              <a:rPr lang="en-US" altLang="zh-TW" sz="2400" b="1">
                <a:solidFill>
                  <a:srgbClr val="FF0000"/>
                </a:solidFill>
                <a:latin typeface="微軟正黑體" pitchFamily="34" charset="-120"/>
                <a:ea typeface="微軟正黑體" pitchFamily="34" charset="-120"/>
                <a:cs typeface="新細明體" pitchFamily="18" charset="-120"/>
              </a:rPr>
              <a:t>9,789</a:t>
            </a:r>
            <a:r>
              <a:rPr lang="zh-TW" altLang="en-US" sz="2400" b="1">
                <a:solidFill>
                  <a:srgbClr val="FF0000"/>
                </a:solidFill>
                <a:latin typeface="微軟正黑體" pitchFamily="34" charset="-120"/>
                <a:ea typeface="微軟正黑體" pitchFamily="34" charset="-120"/>
                <a:cs typeface="新細明體" pitchFamily="18" charset="-120"/>
              </a:rPr>
              <a:t>戶停電</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2</a:t>
            </a:r>
            <a:r>
              <a:rPr lang="zh-TW" altLang="en-US" sz="2400" b="1">
                <a:solidFill>
                  <a:srgbClr val="FF0000"/>
                </a:solidFill>
                <a:latin typeface="微軟正黑體" pitchFamily="34" charset="-120"/>
                <a:ea typeface="微軟正黑體" pitchFamily="34" charset="-120"/>
                <a:cs typeface="新細明體" pitchFamily="18" charset="-120"/>
              </a:rPr>
              <a:t>萬</a:t>
            </a:r>
            <a:r>
              <a:rPr lang="en-US" altLang="zh-TW" sz="2400" b="1">
                <a:solidFill>
                  <a:srgbClr val="FF0000"/>
                </a:solidFill>
                <a:latin typeface="微軟正黑體" pitchFamily="34" charset="-120"/>
                <a:ea typeface="微軟正黑體" pitchFamily="34" charset="-120"/>
                <a:cs typeface="新細明體" pitchFamily="18" charset="-120"/>
              </a:rPr>
              <a:t>3,642</a:t>
            </a:r>
            <a:r>
              <a:rPr lang="zh-TW" altLang="en-US" sz="2400" b="1">
                <a:solidFill>
                  <a:srgbClr val="FF0000"/>
                </a:solidFill>
                <a:latin typeface="微軟正黑體" pitchFamily="34" charset="-120"/>
                <a:ea typeface="微軟正黑體" pitchFamily="34" charset="-120"/>
                <a:cs typeface="新細明體" pitchFamily="18" charset="-120"/>
              </a:rPr>
              <a:t>戶停止供送天然氣</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1</a:t>
            </a:r>
            <a:r>
              <a:rPr lang="zh-TW" altLang="en-US" sz="2400" b="1">
                <a:solidFill>
                  <a:srgbClr val="FF0000"/>
                </a:solidFill>
                <a:latin typeface="微軟正黑體" pitchFamily="34" charset="-120"/>
                <a:ea typeface="微軟正黑體" pitchFamily="34" charset="-120"/>
                <a:cs typeface="新細明體" pitchFamily="18" charset="-120"/>
              </a:rPr>
              <a:t>萬</a:t>
            </a:r>
            <a:r>
              <a:rPr lang="en-US" altLang="zh-TW" sz="2400" b="1">
                <a:solidFill>
                  <a:srgbClr val="FF0000"/>
                </a:solidFill>
                <a:latin typeface="微軟正黑體" pitchFamily="34" charset="-120"/>
                <a:ea typeface="微軟正黑體" pitchFamily="34" charset="-120"/>
                <a:cs typeface="新細明體" pitchFamily="18" charset="-120"/>
              </a:rPr>
              <a:t>3,500</a:t>
            </a:r>
            <a:r>
              <a:rPr lang="zh-TW" altLang="en-US" sz="2400" b="1">
                <a:solidFill>
                  <a:srgbClr val="FF0000"/>
                </a:solidFill>
                <a:latin typeface="微軟正黑體" pitchFamily="34" charset="-120"/>
                <a:ea typeface="微軟正黑體" pitchFamily="34" charset="-120"/>
                <a:cs typeface="新細明體" pitchFamily="18" charset="-120"/>
              </a:rPr>
              <a:t>戶停止供水</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2,680</a:t>
            </a:r>
            <a:r>
              <a:rPr lang="zh-TW" altLang="en-US" sz="2400" b="1">
                <a:solidFill>
                  <a:srgbClr val="FF0000"/>
                </a:solidFill>
                <a:latin typeface="微軟正黑體" pitchFamily="34" charset="-120"/>
                <a:ea typeface="微軟正黑體" pitchFamily="34" charset="-120"/>
                <a:cs typeface="新細明體" pitchFamily="18" charset="-120"/>
              </a:rPr>
              <a:t>戶停話及</a:t>
            </a:r>
            <a:r>
              <a:rPr lang="en-US" altLang="zh-TW" sz="2400" b="1">
                <a:solidFill>
                  <a:srgbClr val="FF0000"/>
                </a:solidFill>
                <a:latin typeface="微軟正黑體" pitchFamily="34" charset="-120"/>
                <a:ea typeface="微軟正黑體" pitchFamily="34" charset="-120"/>
                <a:cs typeface="新細明體" pitchFamily="18" charset="-120"/>
              </a:rPr>
              <a:t>69</a:t>
            </a:r>
            <a:r>
              <a:rPr lang="zh-TW" altLang="en-US" sz="2400" b="1">
                <a:solidFill>
                  <a:srgbClr val="FF0000"/>
                </a:solidFill>
                <a:latin typeface="微軟正黑體" pitchFamily="34" charset="-120"/>
                <a:ea typeface="微軟正黑體" pitchFamily="34" charset="-120"/>
                <a:cs typeface="新細明體" pitchFamily="18" charset="-120"/>
              </a:rPr>
              <a:t>座基地台停止運作</a:t>
            </a:r>
            <a:r>
              <a:rPr lang="zh-TW" altLang="en-US" sz="2400" b="1">
                <a:latin typeface="微軟正黑體" pitchFamily="34" charset="-120"/>
                <a:ea typeface="微軟正黑體" pitchFamily="34" charset="-120"/>
                <a:cs typeface="新細明體" pitchFamily="18" charset="-120"/>
              </a:rPr>
              <a:t>，目前已陸續恢復民生所需之各類管線。</a:t>
            </a:r>
            <a:endParaRPr lang="en-US" altLang="zh-TW" sz="2400" b="1">
              <a:latin typeface="微軟正黑體" pitchFamily="34" charset="-120"/>
              <a:ea typeface="微軟正黑體" pitchFamily="34" charset="-120"/>
              <a:cs typeface="新細明體" pitchFamily="18" charset="-120"/>
            </a:endParaRPr>
          </a:p>
        </p:txBody>
      </p:sp>
      <p:graphicFrame>
        <p:nvGraphicFramePr>
          <p:cNvPr id="2" name="表格 1"/>
          <p:cNvGraphicFramePr>
            <a:graphicFrameLocks noGrp="1"/>
          </p:cNvGraphicFramePr>
          <p:nvPr/>
        </p:nvGraphicFramePr>
        <p:xfrm>
          <a:off x="457200" y="2030413"/>
          <a:ext cx="8061325" cy="1169988"/>
        </p:xfrm>
        <a:graphic>
          <a:graphicData uri="http://schemas.openxmlformats.org/drawingml/2006/table">
            <a:tbl>
              <a:tblPr firstRow="1" firstCol="1" bandRow="1">
                <a:tableStyleId>{5C22544A-7EE6-4342-B048-85BDC9FD1C3A}</a:tableStyleId>
              </a:tblPr>
              <a:tblGrid>
                <a:gridCol w="857429"/>
                <a:gridCol w="1026056"/>
                <a:gridCol w="1090207"/>
                <a:gridCol w="1090207"/>
                <a:gridCol w="817655"/>
                <a:gridCol w="908506"/>
                <a:gridCol w="1181058"/>
                <a:gridCol w="1090207"/>
              </a:tblGrid>
              <a:tr h="292497">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類別</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停用</a:t>
                      </a:r>
                      <a:r>
                        <a:rPr lang="zh-TW" sz="1600" dirty="0" smtClean="0">
                          <a:effectLst/>
                          <a:latin typeface="標楷體" panose="03000509000000000000" pitchFamily="65" charset="-120"/>
                          <a:ea typeface="標楷體" panose="03000509000000000000" pitchFamily="65" charset="-120"/>
                        </a:rPr>
                        <a:t>數</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zh-TW" sz="1600" dirty="0">
                          <a:solidFill>
                            <a:schemeClr val="bg1"/>
                          </a:solidFill>
                          <a:effectLst/>
                          <a:latin typeface="標楷體" panose="03000509000000000000" pitchFamily="65" charset="-120"/>
                          <a:ea typeface="標楷體" panose="03000509000000000000" pitchFamily="65" charset="-120"/>
                        </a:rPr>
                        <a:t>已修復</a:t>
                      </a:r>
                      <a:r>
                        <a:rPr lang="zh-TW" sz="1600" dirty="0" smtClean="0">
                          <a:solidFill>
                            <a:schemeClr val="bg1"/>
                          </a:solidFill>
                          <a:effectLst/>
                          <a:latin typeface="標楷體" panose="03000509000000000000" pitchFamily="65" charset="-120"/>
                          <a:ea typeface="標楷體" panose="03000509000000000000" pitchFamily="65" charset="-120"/>
                        </a:rPr>
                        <a:t>數</a:t>
                      </a:r>
                      <a:endParaRPr lang="zh-TW" sz="16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待修復</a:t>
                      </a:r>
                      <a:r>
                        <a:rPr lang="zh-TW" sz="1600" dirty="0" smtClean="0">
                          <a:effectLst/>
                          <a:latin typeface="標楷體" panose="03000509000000000000" pitchFamily="65" charset="-120"/>
                          <a:ea typeface="標楷體" panose="03000509000000000000" pitchFamily="65" charset="-120"/>
                        </a:rPr>
                        <a:t>數</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zh-TW" sz="1600" smtClean="0">
                          <a:effectLst/>
                          <a:latin typeface="標楷體" panose="03000509000000000000" pitchFamily="65" charset="-120"/>
                          <a:ea typeface="標楷體" panose="03000509000000000000" pitchFamily="65" charset="-120"/>
                        </a:rPr>
                        <a:t>類別</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停用</a:t>
                      </a:r>
                      <a:r>
                        <a:rPr lang="zh-TW" sz="1600" dirty="0" smtClean="0">
                          <a:effectLst/>
                          <a:latin typeface="標楷體" panose="03000509000000000000" pitchFamily="65" charset="-120"/>
                          <a:ea typeface="標楷體" panose="03000509000000000000" pitchFamily="65" charset="-120"/>
                        </a:rPr>
                        <a:t>數</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zh-TW" sz="1600" dirty="0">
                          <a:solidFill>
                            <a:schemeClr val="bg1"/>
                          </a:solidFill>
                          <a:effectLst/>
                          <a:latin typeface="標楷體" panose="03000509000000000000" pitchFamily="65" charset="-120"/>
                          <a:ea typeface="標楷體" panose="03000509000000000000" pitchFamily="65" charset="-120"/>
                        </a:rPr>
                        <a:t>已修復</a:t>
                      </a:r>
                      <a:r>
                        <a:rPr lang="zh-TW" sz="1600" dirty="0" smtClean="0">
                          <a:solidFill>
                            <a:schemeClr val="bg1"/>
                          </a:solidFill>
                          <a:effectLst/>
                          <a:latin typeface="標楷體" panose="03000509000000000000" pitchFamily="65" charset="-120"/>
                          <a:ea typeface="標楷體" panose="03000509000000000000" pitchFamily="65" charset="-120"/>
                        </a:rPr>
                        <a:t>數</a:t>
                      </a:r>
                      <a:endParaRPr lang="zh-TW" sz="16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待修復</a:t>
                      </a:r>
                      <a:r>
                        <a:rPr lang="zh-TW" sz="1600" dirty="0" smtClean="0">
                          <a:effectLst/>
                          <a:latin typeface="標楷體" panose="03000509000000000000" pitchFamily="65" charset="-120"/>
                          <a:ea typeface="標楷體" panose="03000509000000000000" pitchFamily="65" charset="-120"/>
                        </a:rPr>
                        <a:t>數</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r>
              <a:tr h="292497">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水</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13,500</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solidFill>
                            <a:schemeClr val="tx1"/>
                          </a:solidFill>
                          <a:effectLst/>
                          <a:latin typeface="標楷體" panose="03000509000000000000" pitchFamily="65" charset="-120"/>
                          <a:ea typeface="標楷體" panose="03000509000000000000" pitchFamily="65" charset="-120"/>
                        </a:rPr>
                        <a:t>12,940</a:t>
                      </a:r>
                      <a:endParaRPr lang="zh-TW" sz="16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560</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marL="0" algn="ctr" defTabSz="914400" rtl="0" eaLnBrk="1" latinLnBrk="0" hangingPunct="1">
                        <a:lnSpc>
                          <a:spcPct val="115000"/>
                        </a:lnSpc>
                        <a:spcAft>
                          <a:spcPts val="0"/>
                        </a:spcAft>
                      </a:pPr>
                      <a:r>
                        <a:rPr lang="zh-TW" sz="1600" b="1" kern="1200" dirty="0">
                          <a:solidFill>
                            <a:schemeClr val="lt1"/>
                          </a:solidFill>
                          <a:effectLst/>
                          <a:latin typeface="標楷體" panose="03000509000000000000" pitchFamily="65" charset="-120"/>
                          <a:ea typeface="標楷體" panose="03000509000000000000" pitchFamily="65" charset="-120"/>
                          <a:cs typeface="+mn-cs"/>
                        </a:rPr>
                        <a:t>市話</a:t>
                      </a:r>
                    </a:p>
                  </a:txBody>
                  <a:tcPr marL="68579" marR="68579" marT="0" marB="0">
                    <a:solidFill>
                      <a:schemeClr val="accent1"/>
                    </a:solidFill>
                  </a:tcPr>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2,680</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solidFill>
                            <a:schemeClr val="tx1"/>
                          </a:solidFill>
                          <a:effectLst/>
                          <a:latin typeface="標楷體" panose="03000509000000000000" pitchFamily="65" charset="-120"/>
                          <a:ea typeface="標楷體" panose="03000509000000000000" pitchFamily="65" charset="-120"/>
                        </a:rPr>
                        <a:t>2,570</a:t>
                      </a:r>
                      <a:endParaRPr lang="zh-TW" sz="16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110</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r>
              <a:tr h="292497">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電</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29,789</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solidFill>
                            <a:schemeClr val="tx1"/>
                          </a:solidFill>
                          <a:effectLst/>
                          <a:latin typeface="標楷體" panose="03000509000000000000" pitchFamily="65" charset="-120"/>
                          <a:ea typeface="標楷體" panose="03000509000000000000" pitchFamily="65" charset="-120"/>
                        </a:rPr>
                        <a:t>29,153</a:t>
                      </a:r>
                      <a:endParaRPr lang="zh-TW" sz="16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636</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marL="0" algn="ctr" defTabSz="914400" rtl="0" eaLnBrk="1" latinLnBrk="0" hangingPunct="1">
                        <a:lnSpc>
                          <a:spcPct val="115000"/>
                        </a:lnSpc>
                        <a:spcAft>
                          <a:spcPts val="0"/>
                        </a:spcAft>
                      </a:pPr>
                      <a:r>
                        <a:rPr lang="zh-TW" sz="1600" b="1" kern="1200" dirty="0">
                          <a:solidFill>
                            <a:schemeClr val="lt1"/>
                          </a:solidFill>
                          <a:effectLst/>
                          <a:latin typeface="標楷體" panose="03000509000000000000" pitchFamily="65" charset="-120"/>
                          <a:ea typeface="標楷體" panose="03000509000000000000" pitchFamily="65" charset="-120"/>
                          <a:cs typeface="+mn-cs"/>
                        </a:rPr>
                        <a:t>基地台</a:t>
                      </a:r>
                    </a:p>
                  </a:txBody>
                  <a:tcPr marL="68579" marR="68579" marT="0" marB="0">
                    <a:solidFill>
                      <a:schemeClr val="accent1"/>
                    </a:solidFill>
                  </a:tcPr>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69</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solidFill>
                            <a:schemeClr val="tx1"/>
                          </a:solidFill>
                          <a:effectLst/>
                          <a:latin typeface="標楷體" panose="03000509000000000000" pitchFamily="65" charset="-120"/>
                          <a:ea typeface="標楷體" panose="03000509000000000000" pitchFamily="65" charset="-120"/>
                        </a:rPr>
                        <a:t>67</a:t>
                      </a:r>
                      <a:endParaRPr lang="zh-TW" sz="16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2</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r>
              <a:tr h="292497">
                <a:tc>
                  <a:txBody>
                    <a:bodyPr/>
                    <a:lstStyle/>
                    <a:p>
                      <a:pPr algn="ctr">
                        <a:lnSpc>
                          <a:spcPct val="115000"/>
                        </a:lnSpc>
                        <a:spcAft>
                          <a:spcPts val="0"/>
                        </a:spcAft>
                      </a:pPr>
                      <a:r>
                        <a:rPr lang="zh-TW" sz="1600" dirty="0">
                          <a:effectLst/>
                          <a:latin typeface="標楷體" panose="03000509000000000000" pitchFamily="65" charset="-120"/>
                          <a:ea typeface="標楷體" panose="03000509000000000000" pitchFamily="65" charset="-120"/>
                        </a:rPr>
                        <a:t>天然氣</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23,642</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solidFill>
                            <a:schemeClr val="tx1"/>
                          </a:solidFill>
                          <a:effectLst/>
                          <a:latin typeface="標楷體" panose="03000509000000000000" pitchFamily="65" charset="-120"/>
                          <a:ea typeface="標楷體" panose="03000509000000000000" pitchFamily="65" charset="-120"/>
                        </a:rPr>
                        <a:t>19,040</a:t>
                      </a:r>
                      <a:endParaRPr lang="zh-TW" sz="16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4,602</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marL="0" algn="ctr" defTabSz="914400" rtl="0" eaLnBrk="1" latinLnBrk="0" hangingPunct="1">
                        <a:lnSpc>
                          <a:spcPct val="115000"/>
                        </a:lnSpc>
                        <a:spcAft>
                          <a:spcPts val="0"/>
                        </a:spcAft>
                      </a:pPr>
                      <a:r>
                        <a:rPr lang="zh-TW" sz="1600" b="1" kern="1200" dirty="0">
                          <a:solidFill>
                            <a:schemeClr val="lt1"/>
                          </a:solidFill>
                          <a:effectLst/>
                          <a:latin typeface="標楷體" panose="03000509000000000000" pitchFamily="65" charset="-120"/>
                          <a:ea typeface="標楷體" panose="03000509000000000000" pitchFamily="65" charset="-120"/>
                          <a:cs typeface="+mn-cs"/>
                        </a:rPr>
                        <a:t>加油站</a:t>
                      </a:r>
                    </a:p>
                  </a:txBody>
                  <a:tcPr marL="68579" marR="68579" marT="0" marB="0">
                    <a:solidFill>
                      <a:schemeClr val="accent1"/>
                    </a:solidFill>
                  </a:tcPr>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1</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solidFill>
                            <a:schemeClr val="tx1"/>
                          </a:solidFill>
                          <a:effectLst/>
                          <a:latin typeface="標楷體" panose="03000509000000000000" pitchFamily="65" charset="-120"/>
                          <a:ea typeface="標楷體" panose="03000509000000000000" pitchFamily="65" charset="-120"/>
                        </a:rPr>
                        <a:t>0</a:t>
                      </a:r>
                      <a:endParaRPr lang="zh-TW" sz="16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c>
                  <a:txBody>
                    <a:bodyPr/>
                    <a:lstStyle/>
                    <a:p>
                      <a:pPr algn="ctr">
                        <a:lnSpc>
                          <a:spcPct val="115000"/>
                        </a:lnSpc>
                        <a:spcAft>
                          <a:spcPts val="0"/>
                        </a:spcAft>
                      </a:pPr>
                      <a:r>
                        <a:rPr lang="en-US" sz="1600" dirty="0">
                          <a:effectLst/>
                          <a:latin typeface="標楷體" panose="03000509000000000000" pitchFamily="65" charset="-120"/>
                          <a:ea typeface="標楷體" panose="03000509000000000000" pitchFamily="65" charset="-120"/>
                        </a:rPr>
                        <a:t>1</a:t>
                      </a:r>
                      <a:endParaRPr lang="zh-TW" sz="16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79" marR="68579" marT="0" marB="0"/>
                </a:tc>
              </a:tr>
            </a:tbl>
          </a:graphicData>
        </a:graphic>
      </p:graphicFrame>
      <p:pic>
        <p:nvPicPr>
          <p:cNvPr id="34872"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9150"/>
            <a:ext cx="45085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73" name="圖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3359150"/>
            <a:ext cx="43910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74" name="矩形 7"/>
          <p:cNvSpPr>
            <a:spLocks noChangeArrowheads="1"/>
          </p:cNvSpPr>
          <p:nvPr/>
        </p:nvSpPr>
        <p:spPr bwMode="auto">
          <a:xfrm>
            <a:off x="7467600" y="17272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600">
                <a:latin typeface="標楷體" pitchFamily="65" charset="-120"/>
                <a:ea typeface="標楷體" pitchFamily="65" charset="-120"/>
              </a:rPr>
              <a:t>單位：戶</a:t>
            </a:r>
          </a:p>
        </p:txBody>
      </p:sp>
    </p:spTree>
    <p:extLst>
      <p:ext uri="{BB962C8B-B14F-4D97-AF65-F5344CB8AC3E}">
        <p14:creationId xmlns:p14="http://schemas.microsoft.com/office/powerpoint/2010/main" val="24370532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584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199F25B-615A-49B5-81B9-820579D54AFC}" type="slidenum">
              <a:rPr kumimoji="0" lang="zh-TW" altLang="en-US" smtClean="0">
                <a:solidFill>
                  <a:srgbClr val="262626"/>
                </a:solidFill>
                <a:latin typeface="Arial Unicode MS" pitchFamily="34" charset="-120"/>
                <a:ea typeface="Arial Unicode MS" pitchFamily="34" charset="-120"/>
              </a:rPr>
              <a:pPr/>
              <a:t>103</a:t>
            </a:fld>
            <a:endParaRPr kumimoji="0" lang="zh-TW" altLang="en-US" smtClean="0">
              <a:solidFill>
                <a:srgbClr val="262626"/>
              </a:solidFill>
              <a:latin typeface="Arial Unicode MS" pitchFamily="34" charset="-120"/>
              <a:ea typeface="Arial Unicode MS" pitchFamily="34" charset="-120"/>
            </a:endParaRPr>
          </a:p>
        </p:txBody>
      </p:sp>
      <p:sp>
        <p:nvSpPr>
          <p:cNvPr id="35844"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35845"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5846"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5847" name="矩形 7"/>
          <p:cNvSpPr>
            <a:spLocks noChangeArrowheads="1"/>
          </p:cNvSpPr>
          <p:nvPr/>
        </p:nvSpPr>
        <p:spPr bwMode="auto">
          <a:xfrm>
            <a:off x="6350" y="6288088"/>
            <a:ext cx="4108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hlinkClick r:id="rId3"/>
              </a:rPr>
              <a:t>http://super720.com/super720vr_2014/2014-08-01-kaohsiung.html</a:t>
            </a:r>
            <a:endParaRPr lang="zh-TW" altLang="en-US" sz="800">
              <a:latin typeface="微軟正黑體" pitchFamily="34" charset="-120"/>
              <a:ea typeface="微軟正黑體" pitchFamily="34" charset="-120"/>
            </a:endParaRPr>
          </a:p>
        </p:txBody>
      </p:sp>
      <p:sp>
        <p:nvSpPr>
          <p:cNvPr id="33802" name="文字方塊 9"/>
          <p:cNvSpPr txBox="1">
            <a:spLocks noChangeArrowheads="1"/>
          </p:cNvSpPr>
          <p:nvPr/>
        </p:nvSpPr>
        <p:spPr bwMode="auto">
          <a:xfrm>
            <a:off x="0" y="304800"/>
            <a:ext cx="9067800" cy="2678113"/>
          </a:xfrm>
          <a:prstGeom prst="rect">
            <a:avLst/>
          </a:prstGeom>
          <a:noFill/>
          <a:ln>
            <a:noFill/>
          </a:ln>
          <a:extLst/>
        </p:spPr>
        <p:txBody>
          <a:bodyPr>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Font typeface="Arial" panose="020B0604020202020204" pitchFamily="34" charset="0"/>
              <a:buChar char="•"/>
              <a:defRPr/>
            </a:pPr>
            <a:endParaRPr lang="en-US" altLang="zh-TW" sz="2400" dirty="0" smtClean="0">
              <a:latin typeface="微軟正黑體" panose="020B0604030504040204" pitchFamily="34" charset="-120"/>
              <a:ea typeface="微軟正黑體" panose="020B0604030504040204" pitchFamily="34" charset="-120"/>
            </a:endParaRPr>
          </a:p>
          <a:p>
            <a:pPr algn="just">
              <a:buFont typeface="Arial" panose="020B0604020202020204" pitchFamily="34" charset="0"/>
              <a:buChar char="•"/>
              <a:defRPr/>
            </a:pP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高雄一家</a:t>
            </a:r>
            <a:r>
              <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rPr>
              <a:t>Google </a:t>
            </a:r>
            <a:r>
              <a:rPr lang="en-US" altLang="zh-TW" sz="2400" b="1" dirty="0" err="1" smtClean="0">
                <a:latin typeface="微軟正黑體" panose="020B0604030504040204" pitchFamily="34" charset="-120"/>
                <a:ea typeface="微軟正黑體" panose="020B0604030504040204" pitchFamily="34" charset="-120"/>
                <a:cs typeface="新細明體" panose="02020500000000000000" pitchFamily="18" charset="-120"/>
              </a:rPr>
              <a:t>BussinessPhoto</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民間技術合作單位，以</a:t>
            </a:r>
            <a:r>
              <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rPr>
              <a:t>720</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度環景攝影方式拍成「</a:t>
            </a:r>
            <a:r>
              <a:rPr lang="zh-TW" altLang="en-US" sz="2400" b="1" dirty="0"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高雄氣爆事件現場</a:t>
            </a:r>
            <a:r>
              <a:rPr lang="en-US" altLang="zh-TW" sz="2400" b="1" dirty="0"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VR720</a:t>
            </a:r>
            <a:r>
              <a:rPr lang="zh-TW" altLang="en-US" sz="2400" b="1" dirty="0"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實景</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」圖。</a:t>
            </a:r>
            <a:endPar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endParaRPr>
          </a:p>
          <a:p>
            <a:pPr algn="just">
              <a:buFont typeface="Arial" panose="020B0604020202020204" pitchFamily="34" charset="0"/>
              <a:buChar char="•"/>
              <a:defRPr/>
            </a:pP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網路社群也成立</a:t>
            </a:r>
            <a:r>
              <a:rPr lang="zh-TW" altLang="en-US" sz="2400" b="1" dirty="0"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hlinkClick r:id="rId4"/>
              </a:rPr>
              <a:t>高雄氣爆資訊網</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分享及蒐集最新災情，合作繪製救災地圖，讓民眾能迅速了解氣爆區域災情等相關救災資訊。</a:t>
            </a:r>
            <a:endPar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endParaRPr>
          </a:p>
          <a:p>
            <a:pPr marL="357188" indent="0" algn="just">
              <a:defRPr/>
            </a:pPr>
            <a:endPar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endParaRPr>
          </a:p>
          <a:p>
            <a:pPr algn="just">
              <a:buFont typeface="Arial" panose="020B0604020202020204" pitchFamily="34" charset="0"/>
              <a:buChar char="•"/>
              <a:defRPr/>
            </a:pPr>
            <a:endPar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endParaRPr>
          </a:p>
        </p:txBody>
      </p:sp>
      <p:pic>
        <p:nvPicPr>
          <p:cNvPr id="35849" name="圖片 2">
            <a:hlinkClick r:id="rId3"/>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 y="2287588"/>
            <a:ext cx="914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3699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BEFBB2B-649C-4219-98AE-AD61CAE7C347}" type="slidenum">
              <a:rPr kumimoji="0" lang="zh-TW" altLang="en-US" smtClean="0">
                <a:solidFill>
                  <a:srgbClr val="262626"/>
                </a:solidFill>
                <a:latin typeface="Arial Unicode MS" pitchFamily="34" charset="-120"/>
                <a:ea typeface="Arial Unicode MS" pitchFamily="34" charset="-120"/>
              </a:rPr>
              <a:pPr/>
              <a:t>104</a:t>
            </a:fld>
            <a:endParaRPr kumimoji="0" lang="zh-TW" altLang="en-US" smtClean="0">
              <a:solidFill>
                <a:srgbClr val="262626"/>
              </a:solidFill>
              <a:latin typeface="Arial Unicode MS" pitchFamily="34" charset="-120"/>
              <a:ea typeface="Arial Unicode MS" pitchFamily="34" charset="-120"/>
            </a:endParaRPr>
          </a:p>
        </p:txBody>
      </p:sp>
      <p:sp>
        <p:nvSpPr>
          <p:cNvPr id="36868"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36869"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6870"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6871" name="矩形 7"/>
          <p:cNvSpPr>
            <a:spLocks noChangeArrowheads="1"/>
          </p:cNvSpPr>
          <p:nvPr/>
        </p:nvSpPr>
        <p:spPr bwMode="auto">
          <a:xfrm>
            <a:off x="6350" y="6288088"/>
            <a:ext cx="4108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資料來源：內政部國土測繪中心、國家災害防救科技中心</a:t>
            </a:r>
          </a:p>
        </p:txBody>
      </p:sp>
      <p:sp>
        <p:nvSpPr>
          <p:cNvPr id="33802" name="文字方塊 9"/>
          <p:cNvSpPr txBox="1">
            <a:spLocks noChangeArrowheads="1"/>
          </p:cNvSpPr>
          <p:nvPr/>
        </p:nvSpPr>
        <p:spPr bwMode="auto">
          <a:xfrm>
            <a:off x="38100" y="827088"/>
            <a:ext cx="4305300" cy="2678112"/>
          </a:xfrm>
          <a:prstGeom prst="rect">
            <a:avLst/>
          </a:prstGeom>
          <a:noFill/>
          <a:ln>
            <a:noFill/>
          </a:ln>
          <a:extLst/>
        </p:spPr>
        <p:txBody>
          <a:bodyPr>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Clr>
                <a:schemeClr val="tx1"/>
              </a:buClr>
              <a:buFont typeface="Arial" panose="020B0604020202020204" pitchFamily="34" charset="0"/>
              <a:buChar char="•"/>
              <a:defRPr/>
            </a:pPr>
            <a:r>
              <a:rPr lang="zh-TW" altLang="en-US" sz="2400" b="1" dirty="0" smtClean="0">
                <a:solidFill>
                  <a:schemeClr val="accent5">
                    <a:lumMod val="75000"/>
                  </a:schemeClr>
                </a:solidFill>
                <a:latin typeface="微軟正黑體" panose="020B0604030504040204" pitchFamily="34" charset="-120"/>
                <a:ea typeface="微軟正黑體" panose="020B0604030504040204" pitchFamily="34" charset="-120"/>
                <a:cs typeface="新細明體" panose="02020500000000000000" pitchFamily="18" charset="-120"/>
              </a:rPr>
              <a:t>內政部國土測繪中心</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與</a:t>
            </a:r>
            <a:r>
              <a:rPr lang="zh-TW" altLang="en-US" sz="2400" b="1" dirty="0" smtClean="0">
                <a:solidFill>
                  <a:schemeClr val="accent5">
                    <a:lumMod val="75000"/>
                  </a:schemeClr>
                </a:solidFill>
                <a:latin typeface="微軟正黑體" panose="020B0604030504040204" pitchFamily="34" charset="-120"/>
                <a:ea typeface="微軟正黑體" panose="020B0604030504040204" pitchFamily="34" charset="-120"/>
                <a:cs typeface="新細明體" panose="02020500000000000000" pitchFamily="18" charset="-120"/>
              </a:rPr>
              <a:t>國家災害防救科技中心</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空間情報任務小組依據</a:t>
            </a:r>
            <a:r>
              <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rPr>
              <a:t>NCDR</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提出</a:t>
            </a:r>
            <a:r>
              <a:rPr lang="en-US" altLang="zh-TW" sz="2400" b="1" dirty="0"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UAS</a:t>
            </a:r>
            <a:r>
              <a:rPr lang="zh-TW" altLang="en-US" sz="2400" b="1" dirty="0"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航拍</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需求，於</a:t>
            </a:r>
            <a:r>
              <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rPr>
              <a:t>8</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月</a:t>
            </a:r>
            <a:r>
              <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rPr>
              <a:t>1</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日下午完成高雄市前鎮區氣爆災點拍攝工作，並將氣爆災點</a:t>
            </a:r>
            <a:r>
              <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rPr>
              <a:t>UAS</a:t>
            </a:r>
            <a:r>
              <a:rPr lang="zh-TW" altLang="en-US" sz="2400" b="1" dirty="0" smtClean="0">
                <a:latin typeface="微軟正黑體" panose="020B0604030504040204" pitchFamily="34" charset="-120"/>
                <a:ea typeface="微軟正黑體" panose="020B0604030504040204" pitchFamily="34" charset="-120"/>
                <a:cs typeface="新細明體" panose="02020500000000000000" pitchFamily="18" charset="-120"/>
              </a:rPr>
              <a:t>拼接影像。</a:t>
            </a:r>
            <a:endParaRPr lang="en-US" altLang="zh-TW" sz="2400" b="1" dirty="0" smtClean="0">
              <a:latin typeface="微軟正黑體" panose="020B0604030504040204" pitchFamily="34" charset="-120"/>
              <a:ea typeface="微軟正黑體" panose="020B0604030504040204" pitchFamily="34" charset="-120"/>
              <a:cs typeface="新細明體" panose="02020500000000000000" pitchFamily="18" charset="-120"/>
            </a:endParaRPr>
          </a:p>
        </p:txBody>
      </p:sp>
      <p:pic>
        <p:nvPicPr>
          <p:cNvPr id="36873"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11113"/>
            <a:ext cx="4591050"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圖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52850"/>
            <a:ext cx="46672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747713" y="5864225"/>
            <a:ext cx="3057525" cy="307975"/>
          </a:xfrm>
          <a:prstGeom prst="rect">
            <a:avLst/>
          </a:prstGeom>
        </p:spPr>
        <p:txBody>
          <a:bodyPr wrap="none">
            <a:spAutoFit/>
          </a:bodyPr>
          <a:lstStyle/>
          <a:p>
            <a:pPr eaLnBrk="1" hangingPunct="1">
              <a:defRPr/>
            </a:pPr>
            <a:r>
              <a:rPr lang="zh-TW" altLang="en-US" sz="1400" b="1" dirty="0">
                <a:solidFill>
                  <a:schemeClr val="accent5">
                    <a:lumMod val="75000"/>
                  </a:schemeClr>
                </a:solidFill>
                <a:latin typeface="微軟正黑體" panose="020B0604030504040204" pitchFamily="34" charset="-120"/>
                <a:ea typeface="微軟正黑體" panose="020B0604030504040204" pitchFamily="34" charset="-120"/>
              </a:rPr>
              <a:t>空中側拍高雄市前鎮區災點現場影像</a:t>
            </a:r>
          </a:p>
        </p:txBody>
      </p:sp>
    </p:spTree>
    <p:extLst>
      <p:ext uri="{BB962C8B-B14F-4D97-AF65-F5344CB8AC3E}">
        <p14:creationId xmlns:p14="http://schemas.microsoft.com/office/powerpoint/2010/main" val="9283849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A33DF2D-2A76-444B-8282-C1C2CA91DD30}" type="slidenum">
              <a:rPr kumimoji="0" lang="zh-TW" altLang="en-US" smtClean="0">
                <a:solidFill>
                  <a:srgbClr val="262626"/>
                </a:solidFill>
                <a:latin typeface="Arial Unicode MS" pitchFamily="34" charset="-120"/>
                <a:ea typeface="Arial Unicode MS" pitchFamily="34" charset="-120"/>
              </a:rPr>
              <a:pPr/>
              <a:t>105</a:t>
            </a:fld>
            <a:endParaRPr kumimoji="0" lang="zh-TW" altLang="en-US" smtClean="0">
              <a:solidFill>
                <a:srgbClr val="262626"/>
              </a:solidFill>
              <a:latin typeface="Arial Unicode MS" pitchFamily="34" charset="-120"/>
              <a:ea typeface="Arial Unicode MS" pitchFamily="34" charset="-120"/>
            </a:endParaRPr>
          </a:p>
        </p:txBody>
      </p:sp>
      <p:sp>
        <p:nvSpPr>
          <p:cNvPr id="37892" name="矩形 6"/>
          <p:cNvSpPr>
            <a:spLocks noChangeArrowheads="1"/>
          </p:cNvSpPr>
          <p:nvPr/>
        </p:nvSpPr>
        <p:spPr bwMode="auto">
          <a:xfrm>
            <a:off x="-38100" y="6672263"/>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資料來源：中央災害應變中心、高雄市政府</a:t>
            </a:r>
            <a:endParaRPr lang="zh-TW" altLang="en-US" sz="800">
              <a:ea typeface="標楷體" pitchFamily="65" charset="-120"/>
            </a:endParaRPr>
          </a:p>
        </p:txBody>
      </p:sp>
      <p:graphicFrame>
        <p:nvGraphicFramePr>
          <p:cNvPr id="3" name="資料庫圖表 2"/>
          <p:cNvGraphicFramePr/>
          <p:nvPr/>
        </p:nvGraphicFramePr>
        <p:xfrm>
          <a:off x="76200" y="592138"/>
          <a:ext cx="4953000" cy="5427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表格 3"/>
          <p:cNvGraphicFramePr>
            <a:graphicFrameLocks noGrp="1"/>
          </p:cNvGraphicFramePr>
          <p:nvPr/>
        </p:nvGraphicFramePr>
        <p:xfrm>
          <a:off x="4419600" y="1055688"/>
          <a:ext cx="4343400" cy="5289554"/>
        </p:xfrm>
        <a:graphic>
          <a:graphicData uri="http://schemas.openxmlformats.org/drawingml/2006/table">
            <a:tbl>
              <a:tblPr firstRow="1" firstCol="1" bandRow="1">
                <a:tableStyleId>{93296810-A885-4BE3-A3E7-6D5BEEA58F35}</a:tableStyleId>
              </a:tblPr>
              <a:tblGrid>
                <a:gridCol w="1188289"/>
                <a:gridCol w="3155111"/>
              </a:tblGrid>
              <a:tr h="210328">
                <a:tc>
                  <a:txBody>
                    <a:bodyPr/>
                    <a:lstStyle/>
                    <a:p>
                      <a:pPr algn="ctr">
                        <a:lnSpc>
                          <a:spcPct val="115000"/>
                        </a:lnSpc>
                        <a:spcAft>
                          <a:spcPts val="0"/>
                        </a:spcAft>
                      </a:pPr>
                      <a:r>
                        <a:rPr lang="zh-TW" sz="1200" dirty="0">
                          <a:solidFill>
                            <a:schemeClr val="tx1"/>
                          </a:solidFill>
                          <a:effectLst/>
                          <a:latin typeface="標楷體" panose="03000509000000000000" pitchFamily="65" charset="-120"/>
                          <a:ea typeface="標楷體" panose="03000509000000000000" pitchFamily="65" charset="-120"/>
                        </a:rPr>
                        <a:t>時間</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gn="ctr">
                        <a:lnSpc>
                          <a:spcPct val="115000"/>
                        </a:lnSpc>
                        <a:spcAft>
                          <a:spcPts val="0"/>
                        </a:spcAft>
                      </a:pPr>
                      <a:r>
                        <a:rPr lang="zh-TW" sz="1200" dirty="0">
                          <a:solidFill>
                            <a:schemeClr val="tx1"/>
                          </a:solidFill>
                          <a:effectLst/>
                          <a:latin typeface="標楷體" panose="03000509000000000000" pitchFamily="65" charset="-120"/>
                          <a:ea typeface="標楷體" panose="03000509000000000000" pitchFamily="65" charset="-120"/>
                        </a:rPr>
                        <a:t>處置過程</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52017">
                <a:tc>
                  <a:txBody>
                    <a:bodyPr/>
                    <a:lstStyle/>
                    <a:p>
                      <a:pPr>
                        <a:lnSpc>
                          <a:spcPct val="115000"/>
                        </a:lnSpc>
                        <a:spcAft>
                          <a:spcPts val="0"/>
                        </a:spcAft>
                      </a:pPr>
                      <a:r>
                        <a:rPr lang="en-US" sz="1200" dirty="0">
                          <a:solidFill>
                            <a:srgbClr val="FF0000"/>
                          </a:solidFill>
                          <a:effectLst/>
                          <a:latin typeface="標楷體" panose="03000509000000000000" pitchFamily="65" charset="-120"/>
                          <a:ea typeface="標楷體" panose="03000509000000000000" pitchFamily="65" charset="-120"/>
                        </a:rPr>
                        <a:t>7</a:t>
                      </a:r>
                      <a:r>
                        <a:rPr lang="zh-TW" sz="1200" dirty="0">
                          <a:solidFill>
                            <a:srgbClr val="FF0000"/>
                          </a:solidFill>
                          <a:effectLst/>
                          <a:latin typeface="標楷體" panose="03000509000000000000" pitchFamily="65" charset="-120"/>
                          <a:ea typeface="標楷體" panose="03000509000000000000" pitchFamily="65" charset="-120"/>
                        </a:rPr>
                        <a:t>月</a:t>
                      </a:r>
                      <a:r>
                        <a:rPr lang="en-US" sz="1200" dirty="0">
                          <a:solidFill>
                            <a:srgbClr val="FF0000"/>
                          </a:solidFill>
                          <a:effectLst/>
                          <a:latin typeface="標楷體" panose="03000509000000000000" pitchFamily="65" charset="-120"/>
                          <a:ea typeface="標楷體" panose="03000509000000000000" pitchFamily="65" charset="-120"/>
                        </a:rPr>
                        <a:t>31</a:t>
                      </a:r>
                      <a:r>
                        <a:rPr lang="zh-TW" sz="1200" dirty="0">
                          <a:solidFill>
                            <a:srgbClr val="FF0000"/>
                          </a:solidFill>
                          <a:effectLst/>
                          <a:latin typeface="標楷體" panose="03000509000000000000" pitchFamily="65" charset="-120"/>
                          <a:ea typeface="標楷體" panose="03000509000000000000" pitchFamily="65" charset="-120"/>
                        </a:rPr>
                        <a:t>日</a:t>
                      </a:r>
                      <a:r>
                        <a:rPr lang="en-US" sz="1200" dirty="0">
                          <a:solidFill>
                            <a:srgbClr val="FF0000"/>
                          </a:solidFill>
                          <a:effectLst/>
                          <a:latin typeface="標楷體" panose="03000509000000000000" pitchFamily="65" charset="-120"/>
                          <a:ea typeface="標楷體" panose="03000509000000000000" pitchFamily="65" charset="-120"/>
                        </a:rPr>
                        <a:t>20</a:t>
                      </a:r>
                      <a:r>
                        <a:rPr lang="zh-TW" sz="1200" dirty="0">
                          <a:solidFill>
                            <a:srgbClr val="FF0000"/>
                          </a:solidFill>
                          <a:effectLst/>
                          <a:latin typeface="標楷體" panose="03000509000000000000" pitchFamily="65" charset="-120"/>
                          <a:ea typeface="標楷體" panose="03000509000000000000" pitchFamily="65" charset="-120"/>
                        </a:rPr>
                        <a:t>：</a:t>
                      </a:r>
                      <a:r>
                        <a:rPr lang="en-US" sz="1200" dirty="0">
                          <a:solidFill>
                            <a:srgbClr val="FF0000"/>
                          </a:solidFill>
                          <a:effectLst/>
                          <a:latin typeface="標楷體" panose="03000509000000000000" pitchFamily="65" charset="-120"/>
                          <a:ea typeface="標楷體" panose="03000509000000000000" pitchFamily="65" charset="-120"/>
                        </a:rPr>
                        <a:t>46</a:t>
                      </a:r>
                      <a:endParaRPr lang="zh-TW" sz="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solidFill>
                            <a:srgbClr val="FF0000"/>
                          </a:solidFill>
                          <a:effectLst/>
                          <a:latin typeface="標楷體" panose="03000509000000000000" pitchFamily="65" charset="-120"/>
                          <a:ea typeface="標楷體" panose="03000509000000000000" pitchFamily="65" charset="-120"/>
                        </a:rPr>
                        <a:t>前鎮區凱旋三路和二聖一路口，水溝冒白煙、疑似瓦斯味</a:t>
                      </a:r>
                      <a:r>
                        <a:rPr lang="en-US" sz="1200" dirty="0">
                          <a:effectLst/>
                          <a:latin typeface="標楷體" panose="03000509000000000000" pitchFamily="65" charset="-120"/>
                          <a:ea typeface="標楷體" panose="03000509000000000000" pitchFamily="65" charset="-120"/>
                        </a:rPr>
                        <a:t>(</a:t>
                      </a:r>
                      <a:r>
                        <a:rPr lang="zh-TW" sz="1200" dirty="0">
                          <a:effectLst/>
                          <a:latin typeface="標楷體" panose="03000509000000000000" pitchFamily="65" charset="-120"/>
                          <a:ea typeface="標楷體" panose="03000509000000000000" pitchFamily="65" charset="-120"/>
                        </a:rPr>
                        <a:t>噴發點不明</a:t>
                      </a:r>
                      <a:r>
                        <a:rPr lang="en-US" sz="1200" dirty="0">
                          <a:effectLst/>
                          <a:latin typeface="標楷體" panose="03000509000000000000" pitchFamily="65" charset="-120"/>
                          <a:ea typeface="標楷體" panose="03000509000000000000" pitchFamily="65" charset="-120"/>
                        </a:rPr>
                        <a:t>)</a:t>
                      </a:r>
                      <a:r>
                        <a:rPr lang="zh-TW" sz="1200" dirty="0">
                          <a:effectLst/>
                          <a:latin typeface="標楷體" panose="03000509000000000000" pitchFamily="65" charset="-120"/>
                          <a:ea typeface="標楷體" panose="03000509000000000000" pitchFamily="65" charset="-120"/>
                        </a:rPr>
                        <a:t>。</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20655">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16</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前鎮區瑞隆路</a:t>
                      </a:r>
                      <a:r>
                        <a:rPr lang="en-US" sz="1200" dirty="0">
                          <a:effectLst/>
                          <a:latin typeface="標楷體" panose="03000509000000000000" pitchFamily="65" charset="-120"/>
                          <a:ea typeface="標楷體" panose="03000509000000000000" pitchFamily="65" charset="-120"/>
                        </a:rPr>
                        <a:t>412</a:t>
                      </a:r>
                      <a:r>
                        <a:rPr lang="zh-TW" sz="1200" dirty="0">
                          <a:effectLst/>
                          <a:latin typeface="標楷體" panose="03000509000000000000" pitchFamily="65" charset="-120"/>
                          <a:ea typeface="標楷體" panose="03000509000000000000" pitchFamily="65" charset="-120"/>
                        </a:rPr>
                        <a:t>號，</a:t>
                      </a:r>
                      <a:r>
                        <a:rPr lang="en-US" sz="1200" dirty="0">
                          <a:effectLst/>
                          <a:latin typeface="標楷體" panose="03000509000000000000" pitchFamily="65" charset="-120"/>
                          <a:ea typeface="標楷體" panose="03000509000000000000" pitchFamily="65" charset="-120"/>
                        </a:rPr>
                        <a:t>1</a:t>
                      </a:r>
                      <a:r>
                        <a:rPr lang="zh-TW" sz="1200" dirty="0">
                          <a:effectLst/>
                          <a:latin typeface="標楷體" panose="03000509000000000000" pitchFamily="65" charset="-120"/>
                          <a:ea typeface="標楷體" panose="03000509000000000000" pitchFamily="65" charset="-120"/>
                        </a:rPr>
                        <a:t>女自行就醫，出動</a:t>
                      </a:r>
                      <a:r>
                        <a:rPr lang="en-US" sz="1200" dirty="0">
                          <a:effectLst/>
                          <a:latin typeface="標楷體" panose="03000509000000000000" pitchFamily="65" charset="-120"/>
                          <a:ea typeface="標楷體" panose="03000509000000000000" pitchFamily="65" charset="-120"/>
                        </a:rPr>
                        <a:t>12</a:t>
                      </a:r>
                      <a:r>
                        <a:rPr lang="zh-TW" sz="1200" dirty="0">
                          <a:effectLst/>
                          <a:latin typeface="標楷體" panose="03000509000000000000" pitchFamily="65" charset="-120"/>
                          <a:ea typeface="標楷體" panose="03000509000000000000" pitchFamily="65" charset="-120"/>
                        </a:rPr>
                        <a:t>車</a:t>
                      </a:r>
                      <a:r>
                        <a:rPr lang="en-US" sz="1200" dirty="0">
                          <a:effectLst/>
                          <a:latin typeface="標楷體" panose="03000509000000000000" pitchFamily="65" charset="-120"/>
                          <a:ea typeface="標楷體" panose="03000509000000000000" pitchFamily="65" charset="-120"/>
                        </a:rPr>
                        <a:t>30</a:t>
                      </a:r>
                      <a:r>
                        <a:rPr lang="zh-TW" sz="1200" dirty="0">
                          <a:effectLst/>
                          <a:latin typeface="標楷體" panose="03000509000000000000" pitchFamily="65" charset="-120"/>
                          <a:ea typeface="標楷體" panose="03000509000000000000" pitchFamily="65" charset="-120"/>
                        </a:rPr>
                        <a:t>人前往搶救。</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20655">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30</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前鎮區崗山西街與崗山中街，出動</a:t>
                      </a:r>
                      <a:r>
                        <a:rPr lang="en-US" sz="1200" dirty="0">
                          <a:effectLst/>
                          <a:latin typeface="標楷體" panose="03000509000000000000" pitchFamily="65" charset="-120"/>
                          <a:ea typeface="標楷體" panose="03000509000000000000" pitchFamily="65" charset="-120"/>
                        </a:rPr>
                        <a:t>1</a:t>
                      </a:r>
                      <a:r>
                        <a:rPr lang="zh-TW" sz="1200" dirty="0">
                          <a:effectLst/>
                          <a:latin typeface="標楷體" panose="03000509000000000000" pitchFamily="65" charset="-120"/>
                          <a:ea typeface="標楷體" panose="03000509000000000000" pitchFamily="65" charset="-120"/>
                        </a:rPr>
                        <a:t>車</a:t>
                      </a:r>
                      <a:r>
                        <a:rPr lang="en-US" sz="1200" dirty="0">
                          <a:effectLst/>
                          <a:latin typeface="標楷體" panose="03000509000000000000" pitchFamily="65" charset="-120"/>
                          <a:ea typeface="標楷體" panose="03000509000000000000" pitchFamily="65" charset="-120"/>
                        </a:rPr>
                        <a:t>3</a:t>
                      </a:r>
                      <a:r>
                        <a:rPr lang="zh-TW" sz="1200" dirty="0">
                          <a:effectLst/>
                          <a:latin typeface="標楷體" panose="03000509000000000000" pitchFamily="65" charset="-120"/>
                          <a:ea typeface="標楷體" panose="03000509000000000000" pitchFamily="65" charset="-120"/>
                        </a:rPr>
                        <a:t>人前往搶救。</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20655">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40</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a:effectLst/>
                          <a:latin typeface="標楷體" panose="03000509000000000000" pitchFamily="65" charset="-120"/>
                          <a:ea typeface="標楷體" panose="03000509000000000000" pitchFamily="65" charset="-120"/>
                        </a:rPr>
                        <a:t>前鎮區廣東三街和汕頭街口，出動</a:t>
                      </a:r>
                      <a:r>
                        <a:rPr lang="en-US" sz="1200">
                          <a:effectLst/>
                          <a:latin typeface="標楷體" panose="03000509000000000000" pitchFamily="65" charset="-120"/>
                          <a:ea typeface="標楷體" panose="03000509000000000000" pitchFamily="65" charset="-120"/>
                        </a:rPr>
                        <a:t>1</a:t>
                      </a:r>
                      <a:r>
                        <a:rPr lang="zh-TW" sz="1200">
                          <a:effectLst/>
                          <a:latin typeface="標楷體" panose="03000509000000000000" pitchFamily="65" charset="-120"/>
                          <a:ea typeface="標楷體" panose="03000509000000000000" pitchFamily="65" charset="-120"/>
                        </a:rPr>
                        <a:t>車</a:t>
                      </a:r>
                      <a:r>
                        <a:rPr lang="en-US" sz="1200">
                          <a:effectLst/>
                          <a:latin typeface="標楷體" panose="03000509000000000000" pitchFamily="65" charset="-120"/>
                          <a:ea typeface="標楷體" panose="03000509000000000000" pitchFamily="65" charset="-120"/>
                        </a:rPr>
                        <a:t>5</a:t>
                      </a:r>
                      <a:r>
                        <a:rPr lang="zh-TW" sz="1200">
                          <a:effectLst/>
                          <a:latin typeface="標楷體" panose="03000509000000000000" pitchFamily="65" charset="-120"/>
                          <a:ea typeface="標楷體" panose="03000509000000000000" pitchFamily="65" charset="-120"/>
                        </a:rPr>
                        <a:t>人前往搶救。</a:t>
                      </a:r>
                      <a:endParaRPr lang="zh-TW" sz="120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55</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a:effectLst/>
                          <a:latin typeface="標楷體" panose="03000509000000000000" pitchFamily="65" charset="-120"/>
                          <a:ea typeface="標楷體" panose="03000509000000000000" pitchFamily="65" charset="-120"/>
                        </a:rPr>
                        <a:t>消防局主任秘書到達現場。</a:t>
                      </a:r>
                      <a:endParaRPr lang="zh-TW" sz="120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20655">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56</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苓雅區三多一路</a:t>
                      </a:r>
                      <a:r>
                        <a:rPr lang="en-US" sz="1200" dirty="0">
                          <a:effectLst/>
                          <a:latin typeface="標楷體" panose="03000509000000000000" pitchFamily="65" charset="-120"/>
                          <a:ea typeface="標楷體" panose="03000509000000000000" pitchFamily="65" charset="-120"/>
                        </a:rPr>
                        <a:t>267</a:t>
                      </a:r>
                      <a:r>
                        <a:rPr lang="zh-TW" sz="1200" dirty="0">
                          <a:effectLst/>
                          <a:latin typeface="標楷體" panose="03000509000000000000" pitchFamily="65" charset="-120"/>
                          <a:ea typeface="標楷體" panose="03000509000000000000" pitchFamily="65" charset="-120"/>
                        </a:rPr>
                        <a:t>號附近，出動</a:t>
                      </a:r>
                      <a:r>
                        <a:rPr lang="en-US" sz="1200" dirty="0">
                          <a:effectLst/>
                          <a:latin typeface="標楷體" panose="03000509000000000000" pitchFamily="65" charset="-120"/>
                          <a:ea typeface="標楷體" panose="03000509000000000000" pitchFamily="65" charset="-120"/>
                        </a:rPr>
                        <a:t>1</a:t>
                      </a:r>
                      <a:r>
                        <a:rPr lang="zh-TW" sz="1200" dirty="0">
                          <a:effectLst/>
                          <a:latin typeface="標楷體" panose="03000509000000000000" pitchFamily="65" charset="-120"/>
                          <a:ea typeface="標楷體" panose="03000509000000000000" pitchFamily="65" charset="-120"/>
                        </a:rPr>
                        <a:t>車</a:t>
                      </a:r>
                      <a:r>
                        <a:rPr lang="en-US" sz="1200" dirty="0">
                          <a:effectLst/>
                          <a:latin typeface="標楷體" panose="03000509000000000000" pitchFamily="65" charset="-120"/>
                          <a:ea typeface="標楷體" panose="03000509000000000000" pitchFamily="65" charset="-120"/>
                        </a:rPr>
                        <a:t>2</a:t>
                      </a:r>
                      <a:r>
                        <a:rPr lang="zh-TW" sz="1200" dirty="0">
                          <a:effectLst/>
                          <a:latin typeface="標楷體" panose="03000509000000000000" pitchFamily="65" charset="-120"/>
                          <a:ea typeface="標楷體" panose="03000509000000000000" pitchFamily="65" charset="-120"/>
                        </a:rPr>
                        <a:t>人前往搶救。</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22</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07</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a:effectLst/>
                          <a:latin typeface="標楷體" panose="03000509000000000000" pitchFamily="65" charset="-120"/>
                          <a:ea typeface="標楷體" panose="03000509000000000000" pitchFamily="65" charset="-120"/>
                        </a:rPr>
                        <a:t>前鎮區一心一路</a:t>
                      </a:r>
                      <a:r>
                        <a:rPr lang="en-US" sz="1200">
                          <a:effectLst/>
                          <a:latin typeface="標楷體" panose="03000509000000000000" pitchFamily="65" charset="-120"/>
                          <a:ea typeface="標楷體" panose="03000509000000000000" pitchFamily="65" charset="-120"/>
                        </a:rPr>
                        <a:t>162</a:t>
                      </a:r>
                      <a:r>
                        <a:rPr lang="zh-TW" sz="1200">
                          <a:effectLst/>
                          <a:latin typeface="標楷體" panose="03000509000000000000" pitchFamily="65" charset="-120"/>
                          <a:ea typeface="標楷體" panose="03000509000000000000" pitchFamily="65" charset="-120"/>
                        </a:rPr>
                        <a:t>號，出動</a:t>
                      </a:r>
                      <a:r>
                        <a:rPr lang="en-US" sz="1200">
                          <a:effectLst/>
                          <a:latin typeface="標楷體" panose="03000509000000000000" pitchFamily="65" charset="-120"/>
                          <a:ea typeface="標楷體" panose="03000509000000000000" pitchFamily="65" charset="-120"/>
                        </a:rPr>
                        <a:t>1</a:t>
                      </a:r>
                      <a:r>
                        <a:rPr lang="zh-TW" sz="1200">
                          <a:effectLst/>
                          <a:latin typeface="標楷體" panose="03000509000000000000" pitchFamily="65" charset="-120"/>
                          <a:ea typeface="標楷體" panose="03000509000000000000" pitchFamily="65" charset="-120"/>
                        </a:rPr>
                        <a:t>車</a:t>
                      </a:r>
                      <a:r>
                        <a:rPr lang="en-US" sz="1200">
                          <a:effectLst/>
                          <a:latin typeface="標楷體" panose="03000509000000000000" pitchFamily="65" charset="-120"/>
                          <a:ea typeface="標楷體" panose="03000509000000000000" pitchFamily="65" charset="-120"/>
                        </a:rPr>
                        <a:t>2</a:t>
                      </a:r>
                      <a:r>
                        <a:rPr lang="zh-TW" sz="1200">
                          <a:effectLst/>
                          <a:latin typeface="標楷體" panose="03000509000000000000" pitchFamily="65" charset="-120"/>
                          <a:ea typeface="標楷體" panose="03000509000000000000" pitchFamily="65" charset="-120"/>
                        </a:rPr>
                        <a:t>人前往搶救。</a:t>
                      </a:r>
                      <a:endParaRPr lang="zh-TW" sz="120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20655">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22</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15</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前鎮區民瑞路和中山三路口，出動</a:t>
                      </a:r>
                      <a:r>
                        <a:rPr lang="en-US" sz="1200" dirty="0">
                          <a:effectLst/>
                          <a:latin typeface="標楷體" panose="03000509000000000000" pitchFamily="65" charset="-120"/>
                          <a:ea typeface="標楷體" panose="03000509000000000000" pitchFamily="65" charset="-120"/>
                        </a:rPr>
                        <a:t>1</a:t>
                      </a:r>
                      <a:r>
                        <a:rPr lang="zh-TW" sz="1200" dirty="0">
                          <a:effectLst/>
                          <a:latin typeface="標楷體" panose="03000509000000000000" pitchFamily="65" charset="-120"/>
                          <a:ea typeface="標楷體" panose="03000509000000000000" pitchFamily="65" charset="-120"/>
                        </a:rPr>
                        <a:t>車</a:t>
                      </a:r>
                      <a:r>
                        <a:rPr lang="en-US" sz="1200" dirty="0">
                          <a:effectLst/>
                          <a:latin typeface="標楷體" panose="03000509000000000000" pitchFamily="65" charset="-120"/>
                          <a:ea typeface="標楷體" panose="03000509000000000000" pitchFamily="65" charset="-120"/>
                        </a:rPr>
                        <a:t>2</a:t>
                      </a:r>
                      <a:r>
                        <a:rPr lang="zh-TW" sz="1200" dirty="0">
                          <a:effectLst/>
                          <a:latin typeface="標楷體" panose="03000509000000000000" pitchFamily="65" charset="-120"/>
                          <a:ea typeface="標楷體" panose="03000509000000000000" pitchFamily="65" charset="-120"/>
                        </a:rPr>
                        <a:t>人前往搶救。</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420655">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22</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22</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前鎮區崗山西街</a:t>
                      </a:r>
                      <a:r>
                        <a:rPr lang="en-US" sz="1200" dirty="0">
                          <a:effectLst/>
                          <a:latin typeface="標楷體" panose="03000509000000000000" pitchFamily="65" charset="-120"/>
                          <a:ea typeface="標楷體" panose="03000509000000000000" pitchFamily="65" charset="-120"/>
                        </a:rPr>
                        <a:t>301</a:t>
                      </a:r>
                      <a:r>
                        <a:rPr lang="zh-TW" sz="1200" dirty="0">
                          <a:effectLst/>
                          <a:latin typeface="標楷體" panose="03000509000000000000" pitchFamily="65" charset="-120"/>
                          <a:ea typeface="標楷體" panose="03000509000000000000" pitchFamily="65" charset="-120"/>
                        </a:rPr>
                        <a:t>巷</a:t>
                      </a:r>
                      <a:r>
                        <a:rPr lang="en-US" sz="1200" dirty="0">
                          <a:effectLst/>
                          <a:latin typeface="標楷體" panose="03000509000000000000" pitchFamily="65" charset="-120"/>
                          <a:ea typeface="標楷體" panose="03000509000000000000" pitchFamily="65" charset="-120"/>
                        </a:rPr>
                        <a:t>9</a:t>
                      </a:r>
                      <a:r>
                        <a:rPr lang="zh-TW" sz="1200" dirty="0">
                          <a:effectLst/>
                          <a:latin typeface="標楷體" panose="03000509000000000000" pitchFamily="65" charset="-120"/>
                          <a:ea typeface="標楷體" panose="03000509000000000000" pitchFamily="65" charset="-120"/>
                        </a:rPr>
                        <a:t>號，水溝蓋氣爆。出動</a:t>
                      </a:r>
                      <a:r>
                        <a:rPr lang="en-US" sz="1200" dirty="0">
                          <a:effectLst/>
                          <a:latin typeface="標楷體" panose="03000509000000000000" pitchFamily="65" charset="-120"/>
                          <a:ea typeface="標楷體" panose="03000509000000000000" pitchFamily="65" charset="-120"/>
                        </a:rPr>
                        <a:t>7</a:t>
                      </a:r>
                      <a:r>
                        <a:rPr lang="zh-TW" sz="1200" dirty="0">
                          <a:effectLst/>
                          <a:latin typeface="標楷體" panose="03000509000000000000" pitchFamily="65" charset="-120"/>
                          <a:ea typeface="標楷體" panose="03000509000000000000" pitchFamily="65" charset="-120"/>
                        </a:rPr>
                        <a:t>車</a:t>
                      </a:r>
                      <a:r>
                        <a:rPr lang="en-US" sz="1200" dirty="0">
                          <a:effectLst/>
                          <a:latin typeface="標楷體" panose="03000509000000000000" pitchFamily="65" charset="-120"/>
                          <a:ea typeface="標楷體" panose="03000509000000000000" pitchFamily="65" charset="-120"/>
                        </a:rPr>
                        <a:t>21</a:t>
                      </a:r>
                      <a:r>
                        <a:rPr lang="zh-TW" sz="1200" dirty="0">
                          <a:effectLst/>
                          <a:latin typeface="標楷體" panose="03000509000000000000" pitchFamily="65" charset="-120"/>
                          <a:ea typeface="標楷體" panose="03000509000000000000" pitchFamily="65" charset="-120"/>
                        </a:rPr>
                        <a:t>人前往搶救。</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7</a:t>
                      </a:r>
                      <a:r>
                        <a:rPr lang="zh-TW" sz="1200" dirty="0">
                          <a:solidFill>
                            <a:schemeClr val="tx1"/>
                          </a:solidFill>
                          <a:effectLst/>
                          <a:latin typeface="標楷體" panose="03000509000000000000" pitchFamily="65" charset="-120"/>
                          <a:ea typeface="標楷體" panose="03000509000000000000" pitchFamily="65" charset="-120"/>
                        </a:rPr>
                        <a:t>月</a:t>
                      </a:r>
                      <a:r>
                        <a:rPr lang="en-US" sz="1200" dirty="0">
                          <a:solidFill>
                            <a:schemeClr val="tx1"/>
                          </a:solidFill>
                          <a:effectLst/>
                          <a:latin typeface="標楷體" panose="03000509000000000000" pitchFamily="65" charset="-120"/>
                          <a:ea typeface="標楷體" panose="03000509000000000000" pitchFamily="65" charset="-120"/>
                        </a:rPr>
                        <a:t>31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22</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33</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環保署南區應變隊到達。</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rgbClr val="FF0000"/>
                          </a:solidFill>
                          <a:effectLst/>
                          <a:latin typeface="標楷體" panose="03000509000000000000" pitchFamily="65" charset="-120"/>
                          <a:ea typeface="標楷體" panose="03000509000000000000" pitchFamily="65" charset="-120"/>
                        </a:rPr>
                        <a:t>8</a:t>
                      </a:r>
                      <a:r>
                        <a:rPr lang="zh-TW" sz="1200" dirty="0">
                          <a:solidFill>
                            <a:srgbClr val="FF0000"/>
                          </a:solidFill>
                          <a:effectLst/>
                          <a:latin typeface="標楷體" panose="03000509000000000000" pitchFamily="65" charset="-120"/>
                          <a:ea typeface="標楷體" panose="03000509000000000000" pitchFamily="65" charset="-120"/>
                        </a:rPr>
                        <a:t>月 </a:t>
                      </a:r>
                      <a:r>
                        <a:rPr lang="en-US" sz="1200" dirty="0">
                          <a:solidFill>
                            <a:srgbClr val="FF0000"/>
                          </a:solidFill>
                          <a:effectLst/>
                          <a:latin typeface="標楷體" panose="03000509000000000000" pitchFamily="65" charset="-120"/>
                          <a:ea typeface="標楷體" panose="03000509000000000000" pitchFamily="65" charset="-120"/>
                        </a:rPr>
                        <a:t>1</a:t>
                      </a:r>
                      <a:r>
                        <a:rPr lang="zh-TW" sz="1200" dirty="0">
                          <a:solidFill>
                            <a:srgbClr val="FF0000"/>
                          </a:solidFill>
                          <a:effectLst/>
                          <a:latin typeface="標楷體" panose="03000509000000000000" pitchFamily="65" charset="-120"/>
                          <a:ea typeface="標楷體" panose="03000509000000000000" pitchFamily="65" charset="-120"/>
                        </a:rPr>
                        <a:t>日</a:t>
                      </a:r>
                      <a:r>
                        <a:rPr lang="en-US" sz="1200" dirty="0">
                          <a:solidFill>
                            <a:srgbClr val="FF0000"/>
                          </a:solidFill>
                          <a:effectLst/>
                          <a:latin typeface="標楷體" panose="03000509000000000000" pitchFamily="65" charset="-120"/>
                          <a:ea typeface="標楷體" panose="03000509000000000000" pitchFamily="65" charset="-120"/>
                        </a:rPr>
                        <a:t>00</a:t>
                      </a:r>
                      <a:r>
                        <a:rPr lang="zh-TW" sz="1200" dirty="0">
                          <a:solidFill>
                            <a:srgbClr val="FF0000"/>
                          </a:solidFill>
                          <a:effectLst/>
                          <a:latin typeface="標楷體" panose="03000509000000000000" pitchFamily="65" charset="-120"/>
                          <a:ea typeface="標楷體" panose="03000509000000000000" pitchFamily="65" charset="-120"/>
                        </a:rPr>
                        <a:t>：</a:t>
                      </a:r>
                      <a:r>
                        <a:rPr lang="en-US" sz="1200" dirty="0">
                          <a:solidFill>
                            <a:srgbClr val="FF0000"/>
                          </a:solidFill>
                          <a:effectLst/>
                          <a:latin typeface="標楷體" panose="03000509000000000000" pitchFamily="65" charset="-120"/>
                          <a:ea typeface="標楷體" panose="03000509000000000000" pitchFamily="65" charset="-120"/>
                        </a:rPr>
                        <a:t>00</a:t>
                      </a:r>
                      <a:endParaRPr lang="zh-TW" sz="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solidFill>
                            <a:srgbClr val="FF0000"/>
                          </a:solidFill>
                          <a:effectLst/>
                          <a:latin typeface="標楷體" panose="03000509000000000000" pitchFamily="65" charset="-120"/>
                          <a:ea typeface="標楷體" panose="03000509000000000000" pitchFamily="65" charset="-120"/>
                        </a:rPr>
                        <a:t>大隊長王崇旭回報二聖路一帶全面氣爆燃燒。</a:t>
                      </a:r>
                      <a:endParaRPr lang="zh-TW" sz="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630983">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8</a:t>
                      </a:r>
                      <a:r>
                        <a:rPr lang="zh-TW" sz="1200" dirty="0">
                          <a:solidFill>
                            <a:schemeClr val="tx1"/>
                          </a:solidFill>
                          <a:effectLst/>
                          <a:latin typeface="標楷體" panose="03000509000000000000" pitchFamily="65" charset="-120"/>
                          <a:ea typeface="標楷體" panose="03000509000000000000" pitchFamily="65" charset="-120"/>
                        </a:rPr>
                        <a:t>月 </a:t>
                      </a:r>
                      <a:r>
                        <a:rPr lang="en-US" sz="1200" dirty="0">
                          <a:solidFill>
                            <a:schemeClr val="tx1"/>
                          </a:solidFill>
                          <a:effectLst/>
                          <a:latin typeface="標楷體" panose="03000509000000000000" pitchFamily="65" charset="-120"/>
                          <a:ea typeface="標楷體" panose="03000509000000000000" pitchFamily="65" charset="-120"/>
                        </a:rPr>
                        <a:t>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00</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03</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a:effectLst/>
                          <a:latin typeface="標楷體" panose="03000509000000000000" pitchFamily="65" charset="-120"/>
                          <a:ea typeface="標楷體" panose="03000509000000000000" pitchFamily="65" charset="-120"/>
                        </a:rPr>
                        <a:t>通知高雄市緊急醫療資訊整合中心</a:t>
                      </a:r>
                      <a:r>
                        <a:rPr lang="en-US" sz="1200">
                          <a:effectLst/>
                          <a:latin typeface="標楷體" panose="03000509000000000000" pitchFamily="65" charset="-120"/>
                          <a:ea typeface="標楷體" panose="03000509000000000000" pitchFamily="65" charset="-120"/>
                        </a:rPr>
                        <a:t>EMOC</a:t>
                      </a:r>
                      <a:r>
                        <a:rPr lang="zh-TW" sz="1200">
                          <a:effectLst/>
                          <a:latin typeface="標楷體" panose="03000509000000000000" pitchFamily="65" charset="-120"/>
                          <a:ea typeface="標楷體" panose="03000509000000000000" pitchFamily="65" charset="-120"/>
                        </a:rPr>
                        <a:t>啟動大量傷病患機制。通知警廣電臺</a:t>
                      </a:r>
                      <a:r>
                        <a:rPr lang="en-US" sz="1200">
                          <a:effectLst/>
                          <a:latin typeface="標楷體" panose="03000509000000000000" pitchFamily="65" charset="-120"/>
                          <a:ea typeface="標楷體" panose="03000509000000000000" pitchFamily="65" charset="-120"/>
                        </a:rPr>
                        <a:t>0800000123</a:t>
                      </a:r>
                      <a:r>
                        <a:rPr lang="zh-TW" sz="1200">
                          <a:effectLst/>
                          <a:latin typeface="標楷體" panose="03000509000000000000" pitchFamily="65" charset="-120"/>
                          <a:ea typeface="標楷體" panose="03000509000000000000" pitchFamily="65" charset="-120"/>
                        </a:rPr>
                        <a:t>語音留話告知二聖、凱旋及光華路禁止進入。</a:t>
                      </a:r>
                      <a:endParaRPr lang="zh-TW" sz="120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8</a:t>
                      </a:r>
                      <a:r>
                        <a:rPr lang="zh-TW" sz="1200" dirty="0">
                          <a:solidFill>
                            <a:schemeClr val="tx1"/>
                          </a:solidFill>
                          <a:effectLst/>
                          <a:latin typeface="標楷體" panose="03000509000000000000" pitchFamily="65" charset="-120"/>
                          <a:ea typeface="標楷體" panose="03000509000000000000" pitchFamily="65" charset="-120"/>
                        </a:rPr>
                        <a:t>月 </a:t>
                      </a:r>
                      <a:r>
                        <a:rPr lang="en-US" sz="1200" dirty="0">
                          <a:solidFill>
                            <a:schemeClr val="tx1"/>
                          </a:solidFill>
                          <a:effectLst/>
                          <a:latin typeface="標楷體" panose="03000509000000000000" pitchFamily="65" charset="-120"/>
                          <a:ea typeface="標楷體" panose="03000509000000000000" pitchFamily="65" charset="-120"/>
                        </a:rPr>
                        <a:t>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01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10</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a:effectLst/>
                          <a:latin typeface="標楷體" panose="03000509000000000000" pitchFamily="65" charset="-120"/>
                          <a:ea typeface="標楷體" panose="03000509000000000000" pitchFamily="65" charset="-120"/>
                        </a:rPr>
                        <a:t>通知高雄煉油廠關閉相關管線。</a:t>
                      </a:r>
                      <a:endParaRPr lang="zh-TW" sz="120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8</a:t>
                      </a:r>
                      <a:r>
                        <a:rPr lang="zh-TW" sz="1200" dirty="0">
                          <a:solidFill>
                            <a:schemeClr val="tx1"/>
                          </a:solidFill>
                          <a:effectLst/>
                          <a:latin typeface="標楷體" panose="03000509000000000000" pitchFamily="65" charset="-120"/>
                          <a:ea typeface="標楷體" panose="03000509000000000000" pitchFamily="65" charset="-120"/>
                        </a:rPr>
                        <a:t>月 </a:t>
                      </a:r>
                      <a:r>
                        <a:rPr lang="en-US" sz="1200" dirty="0">
                          <a:solidFill>
                            <a:schemeClr val="tx1"/>
                          </a:solidFill>
                          <a:effectLst/>
                          <a:latin typeface="標楷體" panose="03000509000000000000" pitchFamily="65" charset="-120"/>
                          <a:ea typeface="標楷體" panose="03000509000000000000" pitchFamily="65" charset="-120"/>
                        </a:rPr>
                        <a:t>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01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24</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a:effectLst/>
                          <a:latin typeface="標楷體" panose="03000509000000000000" pitchFamily="65" charset="-120"/>
                          <a:ea typeface="標楷體" panose="03000509000000000000" pitchFamily="65" charset="-120"/>
                        </a:rPr>
                        <a:t>通知軍方支援。</a:t>
                      </a:r>
                      <a:endParaRPr lang="zh-TW" sz="120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r h="210328">
                <a:tc>
                  <a:txBody>
                    <a:bodyPr/>
                    <a:lstStyle/>
                    <a:p>
                      <a:pPr>
                        <a:lnSpc>
                          <a:spcPct val="115000"/>
                        </a:lnSpc>
                        <a:spcAft>
                          <a:spcPts val="0"/>
                        </a:spcAft>
                      </a:pPr>
                      <a:r>
                        <a:rPr lang="en-US" sz="1200" dirty="0">
                          <a:solidFill>
                            <a:schemeClr val="tx1"/>
                          </a:solidFill>
                          <a:effectLst/>
                          <a:latin typeface="標楷體" panose="03000509000000000000" pitchFamily="65" charset="-120"/>
                          <a:ea typeface="標楷體" panose="03000509000000000000" pitchFamily="65" charset="-120"/>
                        </a:rPr>
                        <a:t>8</a:t>
                      </a:r>
                      <a:r>
                        <a:rPr lang="zh-TW" sz="1200" dirty="0">
                          <a:solidFill>
                            <a:schemeClr val="tx1"/>
                          </a:solidFill>
                          <a:effectLst/>
                          <a:latin typeface="標楷體" panose="03000509000000000000" pitchFamily="65" charset="-120"/>
                          <a:ea typeface="標楷體" panose="03000509000000000000" pitchFamily="65" charset="-120"/>
                        </a:rPr>
                        <a:t>月 </a:t>
                      </a:r>
                      <a:r>
                        <a:rPr lang="en-US" sz="1200" dirty="0">
                          <a:solidFill>
                            <a:schemeClr val="tx1"/>
                          </a:solidFill>
                          <a:effectLst/>
                          <a:latin typeface="標楷體" panose="03000509000000000000" pitchFamily="65" charset="-120"/>
                          <a:ea typeface="標楷體" panose="03000509000000000000" pitchFamily="65" charset="-120"/>
                        </a:rPr>
                        <a:t>1</a:t>
                      </a:r>
                      <a:r>
                        <a:rPr lang="zh-TW" sz="1200" dirty="0">
                          <a:solidFill>
                            <a:schemeClr val="tx1"/>
                          </a:solidFill>
                          <a:effectLst/>
                          <a:latin typeface="標楷體" panose="03000509000000000000" pitchFamily="65" charset="-120"/>
                          <a:ea typeface="標楷體" panose="03000509000000000000" pitchFamily="65" charset="-120"/>
                        </a:rPr>
                        <a:t>日</a:t>
                      </a:r>
                      <a:r>
                        <a:rPr lang="en-US" sz="1200" dirty="0">
                          <a:solidFill>
                            <a:schemeClr val="tx1"/>
                          </a:solidFill>
                          <a:effectLst/>
                          <a:latin typeface="標楷體" panose="03000509000000000000" pitchFamily="65" charset="-120"/>
                          <a:ea typeface="標楷體" panose="03000509000000000000" pitchFamily="65" charset="-120"/>
                        </a:rPr>
                        <a:t>01</a:t>
                      </a:r>
                      <a:r>
                        <a:rPr lang="zh-TW" sz="1200" dirty="0">
                          <a:solidFill>
                            <a:schemeClr val="tx1"/>
                          </a:solidFill>
                          <a:effectLst/>
                          <a:latin typeface="標楷體" panose="03000509000000000000" pitchFamily="65" charset="-120"/>
                          <a:ea typeface="標楷體" panose="03000509000000000000" pitchFamily="65" charset="-120"/>
                        </a:rPr>
                        <a:t>：</a:t>
                      </a:r>
                      <a:r>
                        <a:rPr lang="en-US" sz="1200" dirty="0">
                          <a:solidFill>
                            <a:schemeClr val="tx1"/>
                          </a:solidFill>
                          <a:effectLst/>
                          <a:latin typeface="標楷體" panose="03000509000000000000" pitchFamily="65" charset="-120"/>
                          <a:ea typeface="標楷體" panose="03000509000000000000" pitchFamily="65" charset="-120"/>
                        </a:rPr>
                        <a:t>36</a:t>
                      </a:r>
                      <a:endParaRPr lang="zh-TW" sz="12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c>
                  <a:txBody>
                    <a:bodyPr/>
                    <a:lstStyle/>
                    <a:p>
                      <a:pPr>
                        <a:lnSpc>
                          <a:spcPct val="115000"/>
                        </a:lnSpc>
                        <a:spcAft>
                          <a:spcPts val="0"/>
                        </a:spcAft>
                      </a:pPr>
                      <a:r>
                        <a:rPr lang="zh-TW" sz="1200" dirty="0">
                          <a:effectLst/>
                          <a:latin typeface="標楷體" panose="03000509000000000000" pitchFamily="65" charset="-120"/>
                          <a:ea typeface="標楷體" panose="03000509000000000000" pitchFamily="65" charset="-120"/>
                        </a:rPr>
                        <a:t>電話通知中油及天然氣管線全面關閉。</a:t>
                      </a:r>
                      <a:endParaRPr lang="zh-TW" sz="12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73756" marR="73756" marT="0" marB="0"/>
                </a:tc>
              </a:tr>
            </a:tbl>
          </a:graphicData>
        </a:graphic>
      </p:graphicFrame>
      <p:sp>
        <p:nvSpPr>
          <p:cNvPr id="37947" name="矩形 4"/>
          <p:cNvSpPr>
            <a:spLocks noChangeArrowheads="1"/>
          </p:cNvSpPr>
          <p:nvPr/>
        </p:nvSpPr>
        <p:spPr bwMode="auto">
          <a:xfrm>
            <a:off x="5021263" y="788988"/>
            <a:ext cx="3208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400" b="1">
                <a:latin typeface="微軟正黑體" pitchFamily="34" charset="-120"/>
                <a:ea typeface="微軟正黑體" pitchFamily="34" charset="-120"/>
                <a:cs typeface="Times New Roman" pitchFamily="18" charset="0"/>
              </a:rPr>
              <a:t>※</a:t>
            </a:r>
            <a:r>
              <a:rPr lang="zh-TW" altLang="zh-TW" sz="1400" b="1">
                <a:latin typeface="微軟正黑體" pitchFamily="34" charset="-120"/>
                <a:ea typeface="微軟正黑體" pitchFamily="34" charset="-120"/>
                <a:cs typeface="Times New Roman" pitchFamily="18" charset="0"/>
              </a:rPr>
              <a:t>高雄氣爆事件高雄市政府處置時序表</a:t>
            </a:r>
            <a:endParaRPr lang="zh-TW" altLang="en-US" sz="1400" b="1">
              <a:latin typeface="微軟正黑體" pitchFamily="34" charset="-120"/>
              <a:ea typeface="微軟正黑體" pitchFamily="34" charset="-120"/>
              <a:cs typeface="Times New Roman" pitchFamily="18" charset="0"/>
            </a:endParaRPr>
          </a:p>
        </p:txBody>
      </p:sp>
      <p:pic>
        <p:nvPicPr>
          <p:cNvPr id="37948" name="圖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7338" y="5494338"/>
            <a:ext cx="18272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9" name="圖片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5494338"/>
            <a:ext cx="182880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9279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891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9D5EDAB-7849-4711-A7CD-AE92B10E8020}" type="slidenum">
              <a:rPr kumimoji="0" lang="zh-TW" altLang="en-US" smtClean="0">
                <a:solidFill>
                  <a:srgbClr val="262626"/>
                </a:solidFill>
                <a:latin typeface="Arial Unicode MS" pitchFamily="34" charset="-120"/>
                <a:ea typeface="Arial Unicode MS" pitchFamily="34" charset="-120"/>
              </a:rPr>
              <a:pPr/>
              <a:t>106</a:t>
            </a:fld>
            <a:endParaRPr kumimoji="0" lang="zh-TW" altLang="en-US" smtClean="0">
              <a:solidFill>
                <a:srgbClr val="262626"/>
              </a:solidFill>
              <a:latin typeface="Arial Unicode MS" pitchFamily="34" charset="-120"/>
              <a:ea typeface="Arial Unicode MS" pitchFamily="34" charset="-120"/>
            </a:endParaRPr>
          </a:p>
        </p:txBody>
      </p:sp>
      <p:sp>
        <p:nvSpPr>
          <p:cNvPr id="38916" name="矩形 6"/>
          <p:cNvSpPr>
            <a:spLocks noChangeArrowheads="1"/>
          </p:cNvSpPr>
          <p:nvPr/>
        </p:nvSpPr>
        <p:spPr bwMode="auto">
          <a:xfrm>
            <a:off x="0" y="6627813"/>
            <a:ext cx="2209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資料來源：中央災害應變中心</a:t>
            </a:r>
            <a:endParaRPr lang="zh-TW" altLang="en-US" sz="800">
              <a:ea typeface="標楷體" pitchFamily="65" charset="-120"/>
            </a:endParaRPr>
          </a:p>
        </p:txBody>
      </p:sp>
      <p:sp>
        <p:nvSpPr>
          <p:cNvPr id="38917" name="矩形 5"/>
          <p:cNvSpPr>
            <a:spLocks noChangeArrowheads="1"/>
          </p:cNvSpPr>
          <p:nvPr/>
        </p:nvSpPr>
        <p:spPr bwMode="auto">
          <a:xfrm>
            <a:off x="152400" y="6858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buClr>
                <a:schemeClr val="tx1"/>
              </a:buClr>
              <a:buFont typeface="Arial" pitchFamily="34" charset="0"/>
              <a:buChar char="•"/>
            </a:pPr>
            <a:r>
              <a:rPr lang="zh-TW" altLang="en-US" sz="2400" b="1">
                <a:latin typeface="微軟正黑體" pitchFamily="34" charset="-120"/>
                <a:ea typeface="微軟正黑體" pitchFamily="34" charset="-120"/>
                <a:cs typeface="新細明體" pitchFamily="18" charset="-120"/>
              </a:rPr>
              <a:t>全台</a:t>
            </a:r>
            <a:r>
              <a:rPr lang="zh-TW" altLang="zh-TW" sz="2400" b="1">
                <a:latin typeface="微軟正黑體" pitchFamily="34" charset="-120"/>
                <a:ea typeface="微軟正黑體" pitchFamily="34" charset="-120"/>
                <a:cs typeface="新細明體" pitchFamily="18" charset="-120"/>
              </a:rPr>
              <a:t>總計</a:t>
            </a:r>
            <a:r>
              <a:rPr lang="zh-TW" altLang="en-US" sz="2400" b="1">
                <a:latin typeface="微軟正黑體" pitchFamily="34" charset="-120"/>
                <a:ea typeface="微軟正黑體" pitchFamily="34" charset="-120"/>
                <a:cs typeface="新細明體" pitchFamily="18" charset="-120"/>
              </a:rPr>
              <a:t>各消防單位</a:t>
            </a:r>
            <a:r>
              <a:rPr lang="zh-TW" altLang="zh-TW" sz="2400" b="1">
                <a:latin typeface="微軟正黑體" pitchFamily="34" charset="-120"/>
                <a:ea typeface="微軟正黑體" pitchFamily="34" charset="-120"/>
                <a:cs typeface="新細明體" pitchFamily="18" charset="-120"/>
              </a:rPr>
              <a:t>調度</a:t>
            </a:r>
            <a:r>
              <a:rPr lang="zh-TW" altLang="en-US" sz="2400" b="1">
                <a:latin typeface="微軟正黑體" pitchFamily="34" charset="-120"/>
                <a:ea typeface="微軟正黑體" pitchFamily="34" charset="-120"/>
                <a:cs typeface="新細明體" pitchFamily="18" charset="-120"/>
              </a:rPr>
              <a:t>支援有</a:t>
            </a:r>
            <a:r>
              <a:rPr lang="zh-TW" altLang="zh-TW" sz="2400" b="1">
                <a:latin typeface="微軟正黑體" pitchFamily="34" charset="-120"/>
                <a:ea typeface="微軟正黑體" pitchFamily="34" charset="-120"/>
                <a:cs typeface="新細明體" pitchFamily="18" charset="-120"/>
              </a:rPr>
              <a:t>消防署特搜隊、臺南市政府、桃園縣政府、嘉義市政府、新北市政府、臺北市政府等</a:t>
            </a:r>
            <a:r>
              <a:rPr lang="en-US" altLang="zh-TW" sz="2400" b="1">
                <a:latin typeface="微軟正黑體" pitchFamily="34" charset="-120"/>
                <a:ea typeface="微軟正黑體" pitchFamily="34" charset="-120"/>
                <a:cs typeface="新細明體" pitchFamily="18" charset="-120"/>
              </a:rPr>
              <a:t>12</a:t>
            </a:r>
            <a:r>
              <a:rPr lang="zh-TW" altLang="en-US" sz="2400" b="1">
                <a:latin typeface="微軟正黑體" pitchFamily="34" charset="-120"/>
                <a:ea typeface="微軟正黑體" pitchFamily="34" charset="-120"/>
                <a:cs typeface="新細明體" pitchFamily="18" charset="-120"/>
              </a:rPr>
              <a:t>個縣市</a:t>
            </a:r>
            <a:r>
              <a:rPr lang="zh-TW" altLang="zh-TW" sz="2400" b="1">
                <a:latin typeface="微軟正黑體" pitchFamily="34" charset="-120"/>
                <a:ea typeface="微軟正黑體" pitchFamily="34" charset="-120"/>
                <a:cs typeface="新細明體" pitchFamily="18" charset="-120"/>
              </a:rPr>
              <a:t>累計</a:t>
            </a:r>
            <a:r>
              <a:rPr lang="zh-TW" altLang="zh-TW" sz="2400" b="1">
                <a:solidFill>
                  <a:srgbClr val="FF0000"/>
                </a:solidFill>
                <a:latin typeface="微軟正黑體" pitchFamily="34" charset="-120"/>
                <a:ea typeface="微軟正黑體" pitchFamily="34" charset="-120"/>
                <a:cs typeface="新細明體" pitchFamily="18" charset="-120"/>
              </a:rPr>
              <a:t>消防人員</a:t>
            </a:r>
            <a:r>
              <a:rPr lang="en-US" altLang="zh-TW" sz="2400" b="1">
                <a:solidFill>
                  <a:srgbClr val="FF0000"/>
                </a:solidFill>
                <a:latin typeface="微軟正黑體" pitchFamily="34" charset="-120"/>
                <a:ea typeface="微軟正黑體" pitchFamily="34" charset="-120"/>
                <a:cs typeface="新細明體" pitchFamily="18" charset="-120"/>
              </a:rPr>
              <a:t>764</a:t>
            </a:r>
            <a:r>
              <a:rPr lang="zh-TW" altLang="zh-TW" sz="2400" b="1">
                <a:solidFill>
                  <a:srgbClr val="FF0000"/>
                </a:solidFill>
                <a:latin typeface="微軟正黑體" pitchFamily="34" charset="-120"/>
                <a:ea typeface="微軟正黑體" pitchFamily="34" charset="-120"/>
                <a:cs typeface="新細明體" pitchFamily="18" charset="-120"/>
              </a:rPr>
              <a:t>人次</a:t>
            </a:r>
            <a:r>
              <a:rPr lang="zh-TW" altLang="zh-TW"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240</a:t>
            </a:r>
            <a:r>
              <a:rPr lang="zh-TW" altLang="zh-TW" sz="2400" b="1">
                <a:solidFill>
                  <a:srgbClr val="FF0000"/>
                </a:solidFill>
                <a:latin typeface="微軟正黑體" pitchFamily="34" charset="-120"/>
                <a:ea typeface="微軟正黑體" pitchFamily="34" charset="-120"/>
                <a:cs typeface="新細明體" pitchFamily="18" charset="-120"/>
              </a:rPr>
              <a:t>車次</a:t>
            </a:r>
            <a:r>
              <a:rPr lang="zh-TW" altLang="zh-TW"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45</a:t>
            </a:r>
            <a:r>
              <a:rPr lang="zh-TW" altLang="zh-TW" sz="2400" b="1">
                <a:solidFill>
                  <a:srgbClr val="FF0000"/>
                </a:solidFill>
                <a:latin typeface="微軟正黑體" pitchFamily="34" charset="-120"/>
                <a:ea typeface="微軟正黑體" pitchFamily="34" charset="-120"/>
                <a:cs typeface="新細明體" pitchFamily="18" charset="-120"/>
              </a:rPr>
              <a:t>台生命探測器及</a:t>
            </a:r>
            <a:r>
              <a:rPr lang="en-US" altLang="zh-TW" sz="2400" b="1">
                <a:solidFill>
                  <a:srgbClr val="FF0000"/>
                </a:solidFill>
                <a:latin typeface="微軟正黑體" pitchFamily="34" charset="-120"/>
                <a:ea typeface="微軟正黑體" pitchFamily="34" charset="-120"/>
                <a:cs typeface="新細明體" pitchFamily="18" charset="-120"/>
              </a:rPr>
              <a:t>21</a:t>
            </a:r>
            <a:r>
              <a:rPr lang="zh-TW" altLang="zh-TW" sz="2400" b="1">
                <a:solidFill>
                  <a:srgbClr val="FF0000"/>
                </a:solidFill>
                <a:latin typeface="微軟正黑體" pitchFamily="34" charset="-120"/>
                <a:ea typeface="微軟正黑體" pitchFamily="34" charset="-120"/>
                <a:cs typeface="新細明體" pitchFamily="18" charset="-120"/>
              </a:rPr>
              <a:t>隻搜救犬</a:t>
            </a:r>
            <a:r>
              <a:rPr lang="zh-TW" altLang="zh-TW" sz="2400" b="1">
                <a:latin typeface="微軟正黑體" pitchFamily="34" charset="-120"/>
                <a:ea typeface="微軟正黑體" pitchFamily="34" charset="-120"/>
                <a:cs typeface="新細明體" pitchFamily="18" charset="-120"/>
              </a:rPr>
              <a:t>積極搶救</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a:p>
            <a:pPr algn="just">
              <a:buClr>
                <a:schemeClr val="tx1"/>
              </a:buClr>
              <a:buFont typeface="Arial" pitchFamily="34" charset="0"/>
              <a:buChar char="•"/>
            </a:pPr>
            <a:r>
              <a:rPr lang="zh-TW" altLang="en-US" sz="2400" b="1">
                <a:latin typeface="微軟正黑體" pitchFamily="34" charset="-120"/>
                <a:ea typeface="微軟正黑體" pitchFamily="34" charset="-120"/>
                <a:cs typeface="新細明體" pitchFamily="18" charset="-120"/>
              </a:rPr>
              <a:t>國防部累計指派兵力</a:t>
            </a:r>
            <a:r>
              <a:rPr lang="en-US" altLang="zh-TW" sz="2400" b="1">
                <a:solidFill>
                  <a:srgbClr val="FF0000"/>
                </a:solidFill>
                <a:latin typeface="微軟正黑體" pitchFamily="34" charset="-120"/>
                <a:ea typeface="微軟正黑體" pitchFamily="34" charset="-120"/>
                <a:cs typeface="新細明體" pitchFamily="18" charset="-120"/>
              </a:rPr>
              <a:t>7,988</a:t>
            </a:r>
            <a:r>
              <a:rPr lang="zh-TW" altLang="en-US" sz="2400" b="1">
                <a:solidFill>
                  <a:srgbClr val="FF0000"/>
                </a:solidFill>
                <a:latin typeface="微軟正黑體" pitchFamily="34" charset="-120"/>
                <a:ea typeface="微軟正黑體" pitchFamily="34" charset="-120"/>
                <a:cs typeface="新細明體" pitchFamily="18" charset="-120"/>
              </a:rPr>
              <a:t>人</a:t>
            </a:r>
            <a:r>
              <a:rPr lang="zh-TW" altLang="en-US" sz="2400" b="1">
                <a:latin typeface="微軟正黑體" pitchFamily="34" charset="-120"/>
                <a:ea typeface="微軟正黑體" pitchFamily="34" charset="-120"/>
                <a:cs typeface="新細明體" pitchFamily="18" charset="-120"/>
              </a:rPr>
              <a:t>、</a:t>
            </a:r>
            <a:r>
              <a:rPr lang="en-US" altLang="zh-TW" sz="2400" b="1">
                <a:solidFill>
                  <a:srgbClr val="FF0000"/>
                </a:solidFill>
                <a:latin typeface="微軟正黑體" pitchFamily="34" charset="-120"/>
                <a:ea typeface="微軟正黑體" pitchFamily="34" charset="-120"/>
                <a:cs typeface="新細明體" pitchFamily="18" charset="-120"/>
              </a:rPr>
              <a:t>3,805</a:t>
            </a:r>
            <a:r>
              <a:rPr lang="zh-TW" altLang="en-US" sz="2400" b="1">
                <a:solidFill>
                  <a:srgbClr val="FF0000"/>
                </a:solidFill>
                <a:latin typeface="微軟正黑體" pitchFamily="34" charset="-120"/>
                <a:ea typeface="微軟正黑體" pitchFamily="34" charset="-120"/>
                <a:cs typeface="新細明體" pitchFamily="18" charset="-120"/>
              </a:rPr>
              <a:t>車（機）具</a:t>
            </a:r>
            <a:r>
              <a:rPr lang="zh-TW" altLang="en-US" sz="2400" b="1">
                <a:latin typeface="微軟正黑體" pitchFamily="34" charset="-120"/>
                <a:ea typeface="微軟正黑體" pitchFamily="34" charset="-120"/>
                <a:cs typeface="新細明體" pitchFamily="18" charset="-120"/>
              </a:rPr>
              <a:t>前往支援。</a:t>
            </a:r>
          </a:p>
        </p:txBody>
      </p:sp>
      <p:graphicFrame>
        <p:nvGraphicFramePr>
          <p:cNvPr id="7" name="表格 6"/>
          <p:cNvGraphicFramePr>
            <a:graphicFrameLocks noGrp="1"/>
          </p:cNvGraphicFramePr>
          <p:nvPr/>
        </p:nvGraphicFramePr>
        <p:xfrm>
          <a:off x="4867275" y="3057525"/>
          <a:ext cx="3848100" cy="3043234"/>
        </p:xfrm>
        <a:graphic>
          <a:graphicData uri="http://schemas.openxmlformats.org/drawingml/2006/table">
            <a:tbl>
              <a:tblPr firstRow="1" firstCol="1" bandRow="1">
                <a:tableStyleId>{5C22544A-7EE6-4342-B048-85BDC9FD1C3A}</a:tableStyleId>
              </a:tblPr>
              <a:tblGrid>
                <a:gridCol w="952500"/>
                <a:gridCol w="533400"/>
                <a:gridCol w="533400"/>
                <a:gridCol w="457200"/>
                <a:gridCol w="457200"/>
                <a:gridCol w="457200"/>
                <a:gridCol w="457200"/>
              </a:tblGrid>
              <a:tr h="207032">
                <a:tc rowSpan="2">
                  <a:txBody>
                    <a:bodyPr/>
                    <a:lstStyle/>
                    <a:p>
                      <a:pPr algn="ctr">
                        <a:lnSpc>
                          <a:spcPct val="115000"/>
                        </a:lnSpc>
                        <a:spcAft>
                          <a:spcPts val="0"/>
                        </a:spcAft>
                      </a:pPr>
                      <a:r>
                        <a:rPr lang="zh-TW" sz="1000" b="1" dirty="0">
                          <a:solidFill>
                            <a:schemeClr val="tx1"/>
                          </a:solidFill>
                          <a:effectLst/>
                        </a:rPr>
                        <a:t>縣市別</a:t>
                      </a:r>
                      <a:endParaRPr lang="zh-TW" sz="1000" b="1"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zh-TW" sz="1000" b="1" dirty="0">
                          <a:solidFill>
                            <a:schemeClr val="tx1"/>
                          </a:solidFill>
                          <a:effectLst/>
                        </a:rPr>
                        <a:t>人員</a:t>
                      </a:r>
                      <a:r>
                        <a:rPr lang="zh-TW" sz="1000" b="1" dirty="0" smtClean="0">
                          <a:solidFill>
                            <a:schemeClr val="tx1"/>
                          </a:solidFill>
                          <a:effectLst/>
                        </a:rPr>
                        <a:t>數</a:t>
                      </a:r>
                      <a:r>
                        <a:rPr lang="en-US" sz="1000" b="1" dirty="0" smtClean="0">
                          <a:solidFill>
                            <a:schemeClr val="tx1"/>
                          </a:solidFill>
                          <a:effectLst/>
                        </a:rPr>
                        <a:t>(</a:t>
                      </a:r>
                      <a:r>
                        <a:rPr lang="zh-TW" sz="1000" b="1" dirty="0" smtClean="0">
                          <a:solidFill>
                            <a:schemeClr val="tx1"/>
                          </a:solidFill>
                          <a:effectLst/>
                        </a:rPr>
                        <a:t>累計</a:t>
                      </a:r>
                      <a:r>
                        <a:rPr lang="en-US" sz="1000" b="1" dirty="0" smtClean="0">
                          <a:solidFill>
                            <a:schemeClr val="tx1"/>
                          </a:solidFill>
                          <a:effectLst/>
                        </a:rPr>
                        <a:t>)</a:t>
                      </a:r>
                      <a:endParaRPr lang="zh-TW" sz="1000" b="1"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zh-TW" sz="1000" b="1" dirty="0">
                          <a:solidFill>
                            <a:schemeClr val="tx1"/>
                          </a:solidFill>
                          <a:effectLst/>
                        </a:rPr>
                        <a:t>車輛</a:t>
                      </a:r>
                      <a:r>
                        <a:rPr lang="zh-TW" sz="1000" b="1" dirty="0" smtClean="0">
                          <a:solidFill>
                            <a:schemeClr val="tx1"/>
                          </a:solidFill>
                          <a:effectLst/>
                        </a:rPr>
                        <a:t>數</a:t>
                      </a:r>
                      <a:r>
                        <a:rPr lang="en-US" sz="1000" b="1" dirty="0" smtClean="0">
                          <a:solidFill>
                            <a:schemeClr val="tx1"/>
                          </a:solidFill>
                          <a:effectLst/>
                        </a:rPr>
                        <a:t>(</a:t>
                      </a:r>
                      <a:r>
                        <a:rPr lang="zh-TW" sz="1000" b="1" dirty="0" smtClean="0">
                          <a:solidFill>
                            <a:schemeClr val="tx1"/>
                          </a:solidFill>
                          <a:effectLst/>
                        </a:rPr>
                        <a:t>累計</a:t>
                      </a:r>
                      <a:r>
                        <a:rPr lang="en-US" sz="1000" b="1" dirty="0" smtClean="0">
                          <a:solidFill>
                            <a:schemeClr val="tx1"/>
                          </a:solidFill>
                          <a:effectLst/>
                        </a:rPr>
                        <a:t>)</a:t>
                      </a:r>
                      <a:endParaRPr lang="zh-TW" sz="1000" b="1"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gridSpan="3">
                  <a:txBody>
                    <a:bodyPr/>
                    <a:lstStyle/>
                    <a:p>
                      <a:pPr algn="ctr">
                        <a:lnSpc>
                          <a:spcPct val="115000"/>
                        </a:lnSpc>
                        <a:spcAft>
                          <a:spcPts val="0"/>
                        </a:spcAft>
                      </a:pPr>
                      <a:r>
                        <a:rPr lang="zh-TW" sz="1000" b="1" dirty="0">
                          <a:solidFill>
                            <a:schemeClr val="tx1"/>
                          </a:solidFill>
                          <a:effectLst/>
                        </a:rPr>
                        <a:t>探測器</a:t>
                      </a:r>
                      <a:endParaRPr lang="zh-TW" sz="1000" b="1"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rowSpan="2">
                  <a:txBody>
                    <a:bodyPr/>
                    <a:lstStyle/>
                    <a:p>
                      <a:pPr algn="ctr">
                        <a:lnSpc>
                          <a:spcPct val="115000"/>
                        </a:lnSpc>
                        <a:spcAft>
                          <a:spcPts val="0"/>
                        </a:spcAft>
                      </a:pPr>
                      <a:r>
                        <a:rPr lang="zh-TW" sz="1000" b="1" dirty="0">
                          <a:solidFill>
                            <a:schemeClr val="tx1"/>
                          </a:solidFill>
                          <a:effectLst/>
                        </a:rPr>
                        <a:t>搜救犬數</a:t>
                      </a:r>
                      <a:endParaRPr lang="zh-TW" sz="1000" b="1"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20703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lnSpc>
                          <a:spcPct val="115000"/>
                        </a:lnSpc>
                        <a:spcAft>
                          <a:spcPts val="0"/>
                        </a:spcAft>
                      </a:pPr>
                      <a:r>
                        <a:rPr lang="zh-TW" sz="1000" b="1">
                          <a:solidFill>
                            <a:schemeClr val="tx1"/>
                          </a:solidFill>
                          <a:effectLst/>
                        </a:rPr>
                        <a:t>影像</a:t>
                      </a:r>
                      <a:endParaRPr lang="zh-TW" sz="1000" b="1">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000" b="1">
                          <a:solidFill>
                            <a:schemeClr val="tx1"/>
                          </a:solidFill>
                          <a:effectLst/>
                        </a:rPr>
                        <a:t>雷達</a:t>
                      </a:r>
                      <a:endParaRPr lang="zh-TW" sz="1000" b="1">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zh-TW" sz="1000" b="1" dirty="0">
                          <a:solidFill>
                            <a:schemeClr val="tx1"/>
                          </a:solidFill>
                          <a:effectLst/>
                        </a:rPr>
                        <a:t>其他</a:t>
                      </a:r>
                      <a:endParaRPr lang="zh-TW" sz="1000" b="1"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vMerge="1">
                  <a:txBody>
                    <a:bodyPr/>
                    <a:lstStyle/>
                    <a:p>
                      <a:endParaRPr lang="zh-TW" altLang="en-US"/>
                    </a:p>
                  </a:txBody>
                  <a:tcPr/>
                </a:tc>
              </a:tr>
              <a:tr h="175278">
                <a:tc>
                  <a:txBody>
                    <a:bodyPr/>
                    <a:lstStyle/>
                    <a:p>
                      <a:pPr algn="ctr">
                        <a:lnSpc>
                          <a:spcPct val="115000"/>
                        </a:lnSpc>
                        <a:spcAft>
                          <a:spcPts val="0"/>
                        </a:spcAft>
                      </a:pPr>
                      <a:r>
                        <a:rPr lang="zh-TW" sz="1000" dirty="0">
                          <a:solidFill>
                            <a:schemeClr val="tx1"/>
                          </a:solidFill>
                          <a:effectLst/>
                        </a:rPr>
                        <a:t>消防署特搜隊</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80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28</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高雄港消</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15</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6</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臺南市</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88</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桃園縣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44</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13</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屏東縣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42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20</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臺東縣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92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25</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嘉義市</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105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30</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嘉義縣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9</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臺北市</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36</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4</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新北市</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124</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33</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雲林縣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28</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2</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彰化縣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69</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2</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a:txBody>
                    <a:bodyPr/>
                    <a:lstStyle/>
                    <a:p>
                      <a:pPr algn="ctr">
                        <a:lnSpc>
                          <a:spcPct val="115000"/>
                        </a:lnSpc>
                        <a:spcAft>
                          <a:spcPts val="0"/>
                        </a:spcAft>
                      </a:pPr>
                      <a:r>
                        <a:rPr lang="zh-TW" sz="1000" dirty="0">
                          <a:solidFill>
                            <a:schemeClr val="tx1"/>
                          </a:solidFill>
                          <a:effectLst/>
                        </a:rPr>
                        <a:t>新竹縣</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4</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rowSpan="2">
                  <a:txBody>
                    <a:bodyPr/>
                    <a:lstStyle/>
                    <a:p>
                      <a:pPr algn="ctr">
                        <a:lnSpc>
                          <a:spcPct val="115000"/>
                        </a:lnSpc>
                        <a:spcAft>
                          <a:spcPts val="0"/>
                        </a:spcAft>
                      </a:pPr>
                      <a:r>
                        <a:rPr lang="zh-TW" sz="1000" dirty="0">
                          <a:solidFill>
                            <a:schemeClr val="tx1"/>
                          </a:solidFill>
                          <a:effectLst/>
                        </a:rPr>
                        <a:t>總計</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n-US" sz="1000" b="1" dirty="0">
                          <a:solidFill>
                            <a:srgbClr val="FF0000"/>
                          </a:solidFill>
                          <a:effectLst/>
                        </a:rPr>
                        <a:t>764</a:t>
                      </a:r>
                      <a:endParaRPr lang="zh-TW" sz="1000" b="1"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n-US" sz="1000" b="1" dirty="0">
                          <a:solidFill>
                            <a:srgbClr val="FF0000"/>
                          </a:solidFill>
                          <a:effectLst/>
                        </a:rPr>
                        <a:t>240</a:t>
                      </a:r>
                      <a:endParaRPr lang="zh-TW" sz="1000" b="1"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19</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7</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19</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rowSpan="2">
                  <a:txBody>
                    <a:bodyPr/>
                    <a:lstStyle/>
                    <a:p>
                      <a:pPr algn="ctr">
                        <a:lnSpc>
                          <a:spcPct val="115000"/>
                        </a:lnSpc>
                        <a:spcAft>
                          <a:spcPts val="0"/>
                        </a:spcAft>
                      </a:pPr>
                      <a:r>
                        <a:rPr lang="en-US" sz="1000" b="1" dirty="0">
                          <a:solidFill>
                            <a:srgbClr val="FF0000"/>
                          </a:solidFill>
                          <a:effectLst/>
                        </a:rPr>
                        <a:t>21</a:t>
                      </a:r>
                      <a:endParaRPr lang="zh-TW" sz="1000" b="1"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7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lnSpc>
                          <a:spcPct val="115000"/>
                        </a:lnSpc>
                        <a:spcAft>
                          <a:spcPts val="0"/>
                        </a:spcAft>
                      </a:pPr>
                      <a:r>
                        <a:rPr lang="en-US" sz="1000" b="1" dirty="0">
                          <a:solidFill>
                            <a:srgbClr val="FF0000"/>
                          </a:solidFill>
                          <a:effectLst/>
                        </a:rPr>
                        <a:t>45</a:t>
                      </a:r>
                      <a:endParaRPr lang="zh-TW" sz="1000" b="1"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tr>
            </a:tbl>
          </a:graphicData>
        </a:graphic>
      </p:graphicFrame>
      <p:graphicFrame>
        <p:nvGraphicFramePr>
          <p:cNvPr id="8" name="表格 7"/>
          <p:cNvGraphicFramePr>
            <a:graphicFrameLocks noGrp="1"/>
          </p:cNvGraphicFramePr>
          <p:nvPr/>
        </p:nvGraphicFramePr>
        <p:xfrm>
          <a:off x="228600" y="3062288"/>
          <a:ext cx="4495800" cy="1749426"/>
        </p:xfrm>
        <a:graphic>
          <a:graphicData uri="http://schemas.openxmlformats.org/drawingml/2006/table">
            <a:tbl>
              <a:tblPr firstRow="1" firstCol="1" bandRow="1">
                <a:tableStyleId>{7DF18680-E054-41AD-8BC1-D1AEF772440D}</a:tableStyleId>
              </a:tblPr>
              <a:tblGrid>
                <a:gridCol w="518795"/>
                <a:gridCol w="548005"/>
                <a:gridCol w="609600"/>
                <a:gridCol w="381000"/>
                <a:gridCol w="381000"/>
                <a:gridCol w="457200"/>
                <a:gridCol w="533400"/>
                <a:gridCol w="533400"/>
                <a:gridCol w="533400"/>
              </a:tblGrid>
              <a:tr h="350584">
                <a:tc>
                  <a:txBody>
                    <a:bodyPr/>
                    <a:lstStyle/>
                    <a:p>
                      <a:pPr algn="ctr">
                        <a:lnSpc>
                          <a:spcPct val="115000"/>
                        </a:lnSpc>
                        <a:spcAft>
                          <a:spcPts val="0"/>
                        </a:spcAft>
                      </a:pPr>
                      <a:r>
                        <a:rPr lang="zh-TW" sz="1000" dirty="0">
                          <a:solidFill>
                            <a:schemeClr val="tx1"/>
                          </a:solidFill>
                          <a:effectLst/>
                        </a:rPr>
                        <a:t>日期</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兵力</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救護車</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中戰</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悍馬</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偵消</a:t>
                      </a:r>
                    </a:p>
                    <a:p>
                      <a:pPr algn="ctr">
                        <a:lnSpc>
                          <a:spcPct val="115000"/>
                        </a:lnSpc>
                        <a:spcAft>
                          <a:spcPts val="0"/>
                        </a:spcAft>
                      </a:pPr>
                      <a:r>
                        <a:rPr lang="zh-TW" sz="1000" dirty="0">
                          <a:solidFill>
                            <a:schemeClr val="tx1"/>
                          </a:solidFill>
                          <a:effectLst/>
                        </a:rPr>
                        <a:t>檢車</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工兵</a:t>
                      </a:r>
                    </a:p>
                    <a:p>
                      <a:pPr algn="ctr">
                        <a:lnSpc>
                          <a:spcPct val="115000"/>
                        </a:lnSpc>
                        <a:spcAft>
                          <a:spcPts val="0"/>
                        </a:spcAft>
                      </a:pPr>
                      <a:r>
                        <a:rPr lang="zh-TW" sz="1000" dirty="0">
                          <a:solidFill>
                            <a:schemeClr val="tx1"/>
                          </a:solidFill>
                          <a:effectLst/>
                        </a:rPr>
                        <a:t>機具</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dirty="0">
                          <a:solidFill>
                            <a:schemeClr val="tx1"/>
                          </a:solidFill>
                          <a:effectLst/>
                        </a:rPr>
                        <a:t>搜救</a:t>
                      </a:r>
                    </a:p>
                    <a:p>
                      <a:pPr algn="ctr">
                        <a:lnSpc>
                          <a:spcPct val="115000"/>
                        </a:lnSpc>
                        <a:spcAft>
                          <a:spcPts val="0"/>
                        </a:spcAft>
                      </a:pPr>
                      <a:r>
                        <a:rPr lang="zh-TW" sz="1000" dirty="0">
                          <a:solidFill>
                            <a:schemeClr val="tx1"/>
                          </a:solidFill>
                          <a:effectLst/>
                        </a:rPr>
                        <a:t>器材</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zh-TW" sz="1000">
                          <a:solidFill>
                            <a:schemeClr val="tx1"/>
                          </a:solidFill>
                          <a:effectLst/>
                        </a:rPr>
                        <a:t>防護</a:t>
                      </a:r>
                    </a:p>
                    <a:p>
                      <a:pPr algn="ctr">
                        <a:lnSpc>
                          <a:spcPct val="115000"/>
                        </a:lnSpc>
                        <a:spcAft>
                          <a:spcPts val="0"/>
                        </a:spcAft>
                      </a:pPr>
                      <a:r>
                        <a:rPr lang="zh-TW" sz="1000">
                          <a:solidFill>
                            <a:schemeClr val="tx1"/>
                          </a:solidFill>
                          <a:effectLst/>
                        </a:rPr>
                        <a:t>器材</a:t>
                      </a:r>
                      <a:endParaRPr lang="zh-TW" sz="100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r>
              <a:tr h="175292">
                <a:tc>
                  <a:txBody>
                    <a:bodyPr/>
                    <a:lstStyle/>
                    <a:p>
                      <a:pPr algn="ctr">
                        <a:lnSpc>
                          <a:spcPct val="115000"/>
                        </a:lnSpc>
                        <a:spcAft>
                          <a:spcPts val="0"/>
                        </a:spcAft>
                      </a:pPr>
                      <a:r>
                        <a:rPr lang="en-US" sz="1000" dirty="0">
                          <a:solidFill>
                            <a:schemeClr val="tx1"/>
                          </a:solidFill>
                          <a:effectLst/>
                        </a:rPr>
                        <a:t>0801</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a:effectLst/>
                        </a:rPr>
                        <a:t>1,641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31</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8</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268</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400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92">
                <a:tc>
                  <a:txBody>
                    <a:bodyPr/>
                    <a:lstStyle/>
                    <a:p>
                      <a:pPr algn="ctr">
                        <a:lnSpc>
                          <a:spcPct val="115000"/>
                        </a:lnSpc>
                        <a:spcAft>
                          <a:spcPts val="0"/>
                        </a:spcAft>
                      </a:pPr>
                      <a:r>
                        <a:rPr lang="en-US" sz="1000" dirty="0">
                          <a:solidFill>
                            <a:schemeClr val="tx1"/>
                          </a:solidFill>
                          <a:effectLst/>
                        </a:rPr>
                        <a:t>0802</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a:effectLst/>
                        </a:rPr>
                        <a:t>2,041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31</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74</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16</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dirty="0">
                          <a:effectLst/>
                        </a:rPr>
                        <a:t>8</a:t>
                      </a:r>
                      <a:endParaRPr lang="zh-TW" sz="10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297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400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92">
                <a:tc>
                  <a:txBody>
                    <a:bodyPr/>
                    <a:lstStyle/>
                    <a:p>
                      <a:pPr algn="ctr">
                        <a:lnSpc>
                          <a:spcPct val="115000"/>
                        </a:lnSpc>
                        <a:spcAft>
                          <a:spcPts val="0"/>
                        </a:spcAft>
                      </a:pPr>
                      <a:r>
                        <a:rPr lang="en-US" sz="1000" dirty="0">
                          <a:solidFill>
                            <a:schemeClr val="tx1"/>
                          </a:solidFill>
                          <a:effectLst/>
                        </a:rPr>
                        <a:t>0803</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a:effectLst/>
                        </a:rPr>
                        <a:t>1,818</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81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295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400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92">
                <a:tc>
                  <a:txBody>
                    <a:bodyPr/>
                    <a:lstStyle/>
                    <a:p>
                      <a:pPr algn="ctr">
                        <a:lnSpc>
                          <a:spcPct val="115000"/>
                        </a:lnSpc>
                        <a:spcAft>
                          <a:spcPts val="0"/>
                        </a:spcAft>
                      </a:pPr>
                      <a:r>
                        <a:rPr lang="en-US" sz="1000" dirty="0">
                          <a:solidFill>
                            <a:schemeClr val="tx1"/>
                          </a:solidFill>
                          <a:effectLst/>
                        </a:rPr>
                        <a:t>0804</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a:effectLst/>
                        </a:rPr>
                        <a:t>975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14</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6</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213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240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92">
                <a:tc>
                  <a:txBody>
                    <a:bodyPr/>
                    <a:lstStyle/>
                    <a:p>
                      <a:pPr algn="ctr">
                        <a:lnSpc>
                          <a:spcPct val="115000"/>
                        </a:lnSpc>
                        <a:spcAft>
                          <a:spcPts val="0"/>
                        </a:spcAft>
                      </a:pPr>
                      <a:r>
                        <a:rPr lang="en-US" sz="1000" dirty="0">
                          <a:solidFill>
                            <a:schemeClr val="tx1"/>
                          </a:solidFill>
                          <a:effectLst/>
                        </a:rPr>
                        <a:t>0805</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a:effectLst/>
                        </a:rPr>
                        <a:t>825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69</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6</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17</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211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111</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175292">
                <a:tc>
                  <a:txBody>
                    <a:bodyPr/>
                    <a:lstStyle/>
                    <a:p>
                      <a:pPr algn="ctr">
                        <a:lnSpc>
                          <a:spcPct val="115000"/>
                        </a:lnSpc>
                        <a:spcAft>
                          <a:spcPts val="0"/>
                        </a:spcAft>
                      </a:pPr>
                      <a:r>
                        <a:rPr lang="en-US" sz="1000" dirty="0">
                          <a:solidFill>
                            <a:schemeClr val="tx1"/>
                          </a:solidFill>
                          <a:effectLst/>
                        </a:rPr>
                        <a:t>0806</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a:effectLst/>
                        </a:rPr>
                        <a:t>688</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12</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25</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13</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74</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a:effectLst/>
                        </a:rPr>
                        <a:t>130</a:t>
                      </a:r>
                      <a:endParaRPr lang="zh-TW" sz="10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r h="347090">
                <a:tc>
                  <a:txBody>
                    <a:bodyPr/>
                    <a:lstStyle/>
                    <a:p>
                      <a:pPr algn="ctr">
                        <a:lnSpc>
                          <a:spcPct val="115000"/>
                        </a:lnSpc>
                        <a:spcAft>
                          <a:spcPts val="0"/>
                        </a:spcAft>
                      </a:pPr>
                      <a:r>
                        <a:rPr lang="zh-TW" sz="1000" dirty="0">
                          <a:solidFill>
                            <a:schemeClr val="tx1"/>
                          </a:solidFill>
                          <a:effectLst/>
                        </a:rPr>
                        <a:t>累計</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0"/>
                        </a:spcAft>
                      </a:pPr>
                      <a:r>
                        <a:rPr lang="en-US" sz="1000" b="1" dirty="0">
                          <a:solidFill>
                            <a:srgbClr val="FF0000"/>
                          </a:solidFill>
                          <a:effectLst/>
                        </a:rPr>
                        <a:t>7,988</a:t>
                      </a:r>
                      <a:endParaRPr lang="zh-TW" sz="1000" b="1"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rgbClr val="FF0000"/>
                          </a:solidFill>
                          <a:effectLst/>
                        </a:rPr>
                        <a:t>124</a:t>
                      </a:r>
                      <a:endParaRPr lang="zh-TW" sz="1000" b="1"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chemeClr val="tx2"/>
                          </a:solidFill>
                          <a:effectLst/>
                        </a:rPr>
                        <a:t>395</a:t>
                      </a:r>
                      <a:endParaRPr lang="zh-TW" sz="1000" b="1" dirty="0">
                        <a:solidFill>
                          <a:schemeClr val="tx2"/>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chemeClr val="tx2"/>
                          </a:solidFill>
                          <a:effectLst/>
                        </a:rPr>
                        <a:t>137</a:t>
                      </a:r>
                      <a:endParaRPr lang="zh-TW" sz="1000" b="1" dirty="0">
                        <a:solidFill>
                          <a:schemeClr val="tx2"/>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chemeClr val="tx2"/>
                          </a:solidFill>
                          <a:effectLst/>
                        </a:rPr>
                        <a:t>36</a:t>
                      </a:r>
                      <a:endParaRPr lang="zh-TW" sz="1000" b="1" dirty="0">
                        <a:solidFill>
                          <a:schemeClr val="tx2"/>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chemeClr val="tx2"/>
                          </a:solidFill>
                          <a:effectLst/>
                        </a:rPr>
                        <a:t>74</a:t>
                      </a:r>
                      <a:endParaRPr lang="zh-TW" sz="1000" b="1" dirty="0">
                        <a:solidFill>
                          <a:schemeClr val="tx2"/>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chemeClr val="tx2"/>
                          </a:solidFill>
                          <a:effectLst/>
                        </a:rPr>
                        <a:t>1,358</a:t>
                      </a:r>
                      <a:endParaRPr lang="zh-TW" sz="1000" b="1" dirty="0">
                        <a:solidFill>
                          <a:schemeClr val="tx2"/>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000" b="1" dirty="0">
                          <a:solidFill>
                            <a:schemeClr val="tx2"/>
                          </a:solidFill>
                          <a:effectLst/>
                        </a:rPr>
                        <a:t>1,681</a:t>
                      </a:r>
                      <a:endParaRPr lang="zh-TW" sz="1000" b="1" dirty="0">
                        <a:solidFill>
                          <a:schemeClr val="tx2"/>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r>
            </a:tbl>
          </a:graphicData>
        </a:graphic>
      </p:graphicFrame>
      <p:sp>
        <p:nvSpPr>
          <p:cNvPr id="39150" name="矩形 8"/>
          <p:cNvSpPr>
            <a:spLocks noChangeArrowheads="1"/>
          </p:cNvSpPr>
          <p:nvPr/>
        </p:nvSpPr>
        <p:spPr bwMode="auto">
          <a:xfrm>
            <a:off x="5324475" y="2819400"/>
            <a:ext cx="3028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各縣市消防單位支援人車數統計表</a:t>
            </a:r>
          </a:p>
        </p:txBody>
      </p:sp>
      <p:sp>
        <p:nvSpPr>
          <p:cNvPr id="39151" name="矩形 9"/>
          <p:cNvSpPr>
            <a:spLocks noChangeArrowheads="1"/>
          </p:cNvSpPr>
          <p:nvPr/>
        </p:nvSpPr>
        <p:spPr bwMode="auto">
          <a:xfrm>
            <a:off x="1600200" y="2819400"/>
            <a:ext cx="1951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400" b="1">
                <a:latin typeface="微軟正黑體" pitchFamily="34" charset="-120"/>
                <a:ea typeface="微軟正黑體" pitchFamily="34" charset="-120"/>
              </a:rPr>
              <a:t>※</a:t>
            </a:r>
            <a:r>
              <a:rPr lang="zh-TW" altLang="en-US" sz="1400" b="1">
                <a:latin typeface="微軟正黑體" pitchFamily="34" charset="-120"/>
                <a:ea typeface="微軟正黑體" pitchFamily="34" charset="-120"/>
              </a:rPr>
              <a:t>國軍派遣兵力統計表</a:t>
            </a:r>
          </a:p>
        </p:txBody>
      </p:sp>
      <p:pic>
        <p:nvPicPr>
          <p:cNvPr id="39152" name="圖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876800"/>
            <a:ext cx="20240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53" name="圖片 11"/>
          <p:cNvPicPr>
            <a:picLocks noChangeAspect="1"/>
          </p:cNvPicPr>
          <p:nvPr/>
        </p:nvPicPr>
        <p:blipFill>
          <a:blip r:embed="rId3">
            <a:extLst>
              <a:ext uri="{28A0092B-C50C-407E-A947-70E740481C1C}">
                <a14:useLocalDpi xmlns:a14="http://schemas.microsoft.com/office/drawing/2010/main" val="0"/>
              </a:ext>
            </a:extLst>
          </a:blip>
          <a:srcRect r="2824"/>
          <a:stretch>
            <a:fillRect/>
          </a:stretch>
        </p:blipFill>
        <p:spPr bwMode="auto">
          <a:xfrm>
            <a:off x="2476500" y="4876800"/>
            <a:ext cx="2247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5012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9939"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309E84D-B7B2-45CD-97C0-F03472C6BAC7}" type="slidenum">
              <a:rPr kumimoji="0" lang="zh-TW" altLang="en-US" smtClean="0">
                <a:solidFill>
                  <a:srgbClr val="262626"/>
                </a:solidFill>
                <a:latin typeface="Arial Unicode MS" pitchFamily="34" charset="-120"/>
                <a:ea typeface="Arial Unicode MS" pitchFamily="34" charset="-120"/>
              </a:rPr>
              <a:pPr/>
              <a:t>107</a:t>
            </a:fld>
            <a:endParaRPr kumimoji="0" lang="zh-TW" altLang="en-US" smtClean="0">
              <a:solidFill>
                <a:srgbClr val="262626"/>
              </a:solidFill>
              <a:latin typeface="Arial Unicode MS" pitchFamily="34" charset="-120"/>
              <a:ea typeface="Arial Unicode MS" pitchFamily="34" charset="-120"/>
            </a:endParaRPr>
          </a:p>
        </p:txBody>
      </p:sp>
      <p:sp>
        <p:nvSpPr>
          <p:cNvPr id="39940" name="矩形 6"/>
          <p:cNvSpPr>
            <a:spLocks noChangeArrowheads="1"/>
          </p:cNvSpPr>
          <p:nvPr/>
        </p:nvSpPr>
        <p:spPr bwMode="auto">
          <a:xfrm>
            <a:off x="0" y="6337300"/>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資料來源：大紀元新聞網、風傳媒</a:t>
            </a:r>
            <a:endParaRPr lang="zh-TW" altLang="en-US" sz="800">
              <a:ea typeface="標楷體" pitchFamily="65" charset="-120"/>
            </a:endParaRPr>
          </a:p>
        </p:txBody>
      </p:sp>
      <p:sp>
        <p:nvSpPr>
          <p:cNvPr id="39941" name="矩形 5"/>
          <p:cNvSpPr>
            <a:spLocks noChangeArrowheads="1"/>
          </p:cNvSpPr>
          <p:nvPr/>
        </p:nvSpPr>
        <p:spPr bwMode="auto">
          <a:xfrm>
            <a:off x="152400" y="685800"/>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buClr>
                <a:schemeClr val="tx1"/>
              </a:buClr>
              <a:buFont typeface="Arial" pitchFamily="34" charset="0"/>
              <a:buChar char="•"/>
            </a:pPr>
            <a:r>
              <a:rPr lang="zh-TW" altLang="en-US" sz="2400" b="1">
                <a:latin typeface="微軟正黑體" pitchFamily="34" charset="-120"/>
                <a:ea typeface="微軟正黑體" pitchFamily="34" charset="-120"/>
                <a:cs typeface="新細明體" pitchFamily="18" charset="-120"/>
              </a:rPr>
              <a:t>本次收容安置人數</a:t>
            </a:r>
            <a:r>
              <a:rPr lang="zh-TW" altLang="en-US" sz="2400" b="1">
                <a:solidFill>
                  <a:srgbClr val="FF0000"/>
                </a:solidFill>
                <a:latin typeface="微軟正黑體" pitchFamily="34" charset="-120"/>
                <a:ea typeface="微軟正黑體" pitchFamily="34" charset="-120"/>
                <a:cs typeface="新細明體" pitchFamily="18" charset="-120"/>
              </a:rPr>
              <a:t>累計開設收容處所</a:t>
            </a:r>
            <a:r>
              <a:rPr lang="en-US" altLang="zh-TW" sz="2400" b="1">
                <a:solidFill>
                  <a:srgbClr val="FF0000"/>
                </a:solidFill>
                <a:latin typeface="微軟正黑體" pitchFamily="34" charset="-120"/>
                <a:ea typeface="微軟正黑體" pitchFamily="34" charset="-120"/>
                <a:cs typeface="新細明體" pitchFamily="18" charset="-120"/>
              </a:rPr>
              <a:t>9</a:t>
            </a:r>
            <a:r>
              <a:rPr lang="zh-TW" altLang="en-US" sz="2400" b="1">
                <a:solidFill>
                  <a:srgbClr val="FF0000"/>
                </a:solidFill>
                <a:latin typeface="微軟正黑體" pitchFamily="34" charset="-120"/>
                <a:ea typeface="微軟正黑體" pitchFamily="34" charset="-120"/>
                <a:cs typeface="新細明體" pitchFamily="18" charset="-120"/>
              </a:rPr>
              <a:t>處、收容人數</a:t>
            </a:r>
            <a:r>
              <a:rPr lang="en-US" altLang="zh-TW" sz="2400" b="1">
                <a:solidFill>
                  <a:srgbClr val="FF0000"/>
                </a:solidFill>
                <a:latin typeface="微軟正黑體" pitchFamily="34" charset="-120"/>
                <a:ea typeface="微軟正黑體" pitchFamily="34" charset="-120"/>
                <a:cs typeface="新細明體" pitchFamily="18" charset="-120"/>
              </a:rPr>
              <a:t>1,155</a:t>
            </a:r>
            <a:r>
              <a:rPr lang="zh-TW" altLang="en-US" sz="2400" b="1">
                <a:solidFill>
                  <a:srgbClr val="FF0000"/>
                </a:solidFill>
                <a:latin typeface="微軟正黑體" pitchFamily="34" charset="-120"/>
                <a:ea typeface="微軟正黑體" pitchFamily="34" charset="-120"/>
                <a:cs typeface="新細明體" pitchFamily="18" charset="-120"/>
              </a:rPr>
              <a:t>人</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a:p>
            <a:pPr algn="just">
              <a:buClr>
                <a:schemeClr val="tx1"/>
              </a:buClr>
              <a:buFont typeface="Arial" pitchFamily="34" charset="0"/>
              <a:buChar char="•"/>
            </a:pPr>
            <a:r>
              <a:rPr lang="zh-TW" altLang="en-US" sz="2400" b="1">
                <a:latin typeface="微軟正黑體" pitchFamily="34" charset="-120"/>
                <a:ea typeface="微軟正黑體" pitchFamily="34" charset="-120"/>
                <a:cs typeface="新細明體" pitchFamily="18" charset="-120"/>
              </a:rPr>
              <a:t>社會局及衛生局提供收容期間及居民返家後之心理輔導。</a:t>
            </a:r>
            <a:endParaRPr lang="en-US" altLang="zh-TW" sz="2400" b="1">
              <a:latin typeface="微軟正黑體" pitchFamily="34" charset="-120"/>
              <a:ea typeface="微軟正黑體" pitchFamily="34" charset="-120"/>
              <a:cs typeface="新細明體" pitchFamily="18" charset="-120"/>
            </a:endParaRPr>
          </a:p>
          <a:p>
            <a:pPr algn="just">
              <a:buClr>
                <a:schemeClr val="tx1"/>
              </a:buClr>
              <a:buFont typeface="Arial" pitchFamily="34" charset="0"/>
              <a:buChar char="•"/>
            </a:pPr>
            <a:r>
              <a:rPr lang="zh-TW" altLang="en-US" sz="2400" b="1">
                <a:latin typeface="微軟正黑體" pitchFamily="34" charset="-120"/>
                <a:ea typeface="微軟正黑體" pitchFamily="34" charset="-120"/>
                <a:cs typeface="新細明體" pitchFamily="18" charset="-120"/>
              </a:rPr>
              <a:t>高雄市政府接受捐贈物資均已充足，</a:t>
            </a:r>
            <a:r>
              <a:rPr lang="zh-TW" altLang="en-US" sz="2400" b="1">
                <a:solidFill>
                  <a:srgbClr val="FF0000"/>
                </a:solidFill>
                <a:latin typeface="微軟正黑體" pitchFamily="34" charset="-120"/>
                <a:ea typeface="微軟正黑體" pitchFamily="34" charset="-120"/>
                <a:cs typeface="新細明體" pitchFamily="18" charset="-120"/>
              </a:rPr>
              <a:t>無須中央協調其他縣市提供物資</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a:p>
            <a:pPr algn="just">
              <a:buClr>
                <a:schemeClr val="tx1"/>
              </a:buClr>
              <a:buFont typeface="Arial" pitchFamily="34" charset="0"/>
              <a:buChar char="•"/>
            </a:pPr>
            <a:r>
              <a:rPr lang="zh-TW" altLang="en-US" sz="2400" b="1">
                <a:latin typeface="微軟正黑體" pitchFamily="34" charset="-120"/>
                <a:ea typeface="微軟正黑體" pitchFamily="34" charset="-120"/>
                <a:cs typeface="新細明體" pitchFamily="18" charset="-120"/>
              </a:rPr>
              <a:t>災後心理重建部分，</a:t>
            </a:r>
            <a:r>
              <a:rPr lang="zh-TW" altLang="en-US" sz="2400" b="1">
                <a:solidFill>
                  <a:srgbClr val="FF0000"/>
                </a:solidFill>
                <a:latin typeface="微軟正黑體" pitchFamily="34" charset="-120"/>
                <a:ea typeface="微軟正黑體" pitchFamily="34" charset="-120"/>
                <a:cs typeface="新細明體" pitchFamily="18" charset="-120"/>
              </a:rPr>
              <a:t>啟動災難心理衛生機制</a:t>
            </a:r>
            <a:r>
              <a:rPr lang="zh-TW" altLang="en-US" sz="2400" b="1">
                <a:latin typeface="微軟正黑體" pitchFamily="34" charset="-120"/>
                <a:ea typeface="微軟正黑體" pitchFamily="34" charset="-120"/>
                <a:cs typeface="新細明體" pitchFamily="18" charset="-120"/>
              </a:rPr>
              <a:t>，提供民眾</a:t>
            </a:r>
            <a:r>
              <a:rPr lang="en-US" altLang="zh-TW" sz="2400" b="1">
                <a:latin typeface="微軟正黑體" pitchFamily="34" charset="-120"/>
                <a:ea typeface="微軟正黑體" pitchFamily="34" charset="-120"/>
                <a:cs typeface="新細明體" pitchFamily="18" charset="-120"/>
              </a:rPr>
              <a:t>24</a:t>
            </a:r>
            <a:r>
              <a:rPr lang="zh-TW" altLang="en-US" sz="2400" b="1">
                <a:latin typeface="微軟正黑體" pitchFamily="34" charset="-120"/>
                <a:ea typeface="微軟正黑體" pitchFamily="34" charset="-120"/>
                <a:cs typeface="新細明體" pitchFamily="18" charset="-120"/>
              </a:rPr>
              <a:t>小時免費安心專線心理諮詢服務。</a:t>
            </a:r>
          </a:p>
        </p:txBody>
      </p:sp>
      <p:pic>
        <p:nvPicPr>
          <p:cNvPr id="39942"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68700"/>
            <a:ext cx="3429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68700"/>
            <a:ext cx="3314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表格 7"/>
          <p:cNvGraphicFramePr>
            <a:graphicFrameLocks noGrp="1"/>
          </p:cNvGraphicFramePr>
          <p:nvPr/>
        </p:nvGraphicFramePr>
        <p:xfrm>
          <a:off x="6705600" y="3032125"/>
          <a:ext cx="2362200" cy="3368677"/>
        </p:xfrm>
        <a:graphic>
          <a:graphicData uri="http://schemas.openxmlformats.org/drawingml/2006/table">
            <a:tbl>
              <a:tblPr/>
              <a:tblGrid>
                <a:gridCol w="609600"/>
                <a:gridCol w="990600"/>
                <a:gridCol w="762000"/>
              </a:tblGrid>
              <a:tr h="2591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1"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行政區</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1"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名稱</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1"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撤除時間</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91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三民區</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芝豐飯店</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Trebushet MS"/>
                        <a:ea typeface="新細明體" pitchFamily="18" charset="-120"/>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r>
              <a:tr h="2591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前金區</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普賢寺</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Trebushet MS"/>
                        <a:ea typeface="新細明體" pitchFamily="18" charset="-120"/>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r>
              <a:tr h="25912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苓雅區</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高雄文化中心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五權國小</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r>
              <a:tr h="259129">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前鎮區</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中正高工</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光華國小</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光華國中</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獅甲會館</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smtClean="0">
                        <a:ln>
                          <a:noFill/>
                        </a:ln>
                        <a:solidFill>
                          <a:srgbClr val="000000"/>
                        </a:solidFill>
                        <a:effectLst/>
                        <a:latin typeface="Trebushet MS"/>
                        <a:ea typeface="新細明體" pitchFamily="18" charset="-120"/>
                      </a:endParaRP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獅甲國中</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竹西里活動中心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樂群國小</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9CC"/>
                    </a:solidFill>
                  </a:tcPr>
                </a:tc>
              </a:tr>
              <a:tr h="2591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100" b="0" i="0" u="none" strike="noStrike" cap="none" normalizeH="0" baseline="0" smtClean="0">
                          <a:ln>
                            <a:noFill/>
                          </a:ln>
                          <a:solidFill>
                            <a:srgbClr val="000000"/>
                          </a:solidFill>
                          <a:effectLst/>
                          <a:latin typeface="新細明體" pitchFamily="18" charset="-120"/>
                          <a:ea typeface="標楷體" pitchFamily="65" charset="-120"/>
                          <a:cs typeface="新細明體" pitchFamily="18" charset="-120"/>
                        </a:rPr>
                        <a:t>瑞祥高中</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smtClean="0">
                          <a:ln>
                            <a:noFill/>
                          </a:ln>
                          <a:solidFill>
                            <a:srgbClr val="000000"/>
                          </a:solidFill>
                          <a:effectLst/>
                          <a:latin typeface="Trebushet MS"/>
                          <a:ea typeface="新細明體" pitchFamily="18" charset="-120"/>
                        </a:rPr>
                        <a:t>Ｏ</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E7"/>
                    </a:solidFill>
                  </a:tcPr>
                </a:tc>
              </a:tr>
            </a:tbl>
          </a:graphicData>
        </a:graphic>
      </p:graphicFrame>
    </p:spTree>
    <p:extLst>
      <p:ext uri="{BB962C8B-B14F-4D97-AF65-F5344CB8AC3E}">
        <p14:creationId xmlns:p14="http://schemas.microsoft.com/office/powerpoint/2010/main" val="32034565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096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5203396-FEE8-4435-A8D3-0600A71D2C9E}" type="slidenum">
              <a:rPr kumimoji="0" lang="zh-TW" altLang="en-US" smtClean="0">
                <a:solidFill>
                  <a:srgbClr val="262626"/>
                </a:solidFill>
                <a:latin typeface="Arial Unicode MS" pitchFamily="34" charset="-120"/>
                <a:ea typeface="Arial Unicode MS" pitchFamily="34" charset="-120"/>
              </a:rPr>
              <a:pPr/>
              <a:t>108</a:t>
            </a:fld>
            <a:endParaRPr kumimoji="0" lang="zh-TW" altLang="en-US" smtClean="0">
              <a:solidFill>
                <a:srgbClr val="262626"/>
              </a:solidFill>
              <a:latin typeface="Arial Unicode MS" pitchFamily="34" charset="-120"/>
              <a:ea typeface="Arial Unicode MS" pitchFamily="34" charset="-120"/>
            </a:endParaRPr>
          </a:p>
        </p:txBody>
      </p:sp>
      <p:sp>
        <p:nvSpPr>
          <p:cNvPr id="40964" name="矩形 2"/>
          <p:cNvSpPr>
            <a:spLocks noChangeArrowheads="1"/>
          </p:cNvSpPr>
          <p:nvPr/>
        </p:nvSpPr>
        <p:spPr bwMode="auto">
          <a:xfrm>
            <a:off x="46038" y="663575"/>
            <a:ext cx="88836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Times New Roman" pitchFamily="18" charset="0"/>
              <a:buAutoNum type="arabicPeriod"/>
            </a:pPr>
            <a:r>
              <a:rPr lang="zh-TW" altLang="en-US" sz="2400" b="1">
                <a:latin typeface="微軟正黑體" pitchFamily="34" charset="-120"/>
                <a:ea typeface="微軟正黑體" pitchFamily="34" charset="-120"/>
              </a:rPr>
              <a:t>疑似</a:t>
            </a:r>
            <a:r>
              <a:rPr lang="zh-TW" altLang="en-US" sz="2400" b="1">
                <a:solidFill>
                  <a:srgbClr val="FF0000"/>
                </a:solidFill>
                <a:latin typeface="微軟正黑體" pitchFamily="34" charset="-120"/>
                <a:ea typeface="微軟正黑體" pitchFamily="34" charset="-120"/>
              </a:rPr>
              <a:t>丙烯</a:t>
            </a:r>
            <a:r>
              <a:rPr lang="zh-TW" altLang="en-US" sz="2400" b="1">
                <a:latin typeface="微軟正黑體" pitchFamily="34" charset="-120"/>
                <a:ea typeface="微軟正黑體" pitchFamily="34" charset="-120"/>
              </a:rPr>
              <a:t>（石化原料）流到路旁的側溝，再到箱涵，順沿著雨水下水道一直流竄，碰到火花時而起火爆炸。</a:t>
            </a:r>
            <a:endParaRPr lang="en-US" altLang="zh-TW" sz="2400" b="1">
              <a:latin typeface="微軟正黑體" pitchFamily="34" charset="-120"/>
              <a:ea typeface="微軟正黑體" pitchFamily="34" charset="-120"/>
            </a:endParaRPr>
          </a:p>
          <a:p>
            <a:pPr>
              <a:buClr>
                <a:schemeClr val="tx1"/>
              </a:buClr>
              <a:buFont typeface="Times New Roman" pitchFamily="18" charset="0"/>
              <a:buAutoNum type="arabicPeriod"/>
            </a:pPr>
            <a:r>
              <a:rPr lang="zh-TW" altLang="en-US" sz="2400" b="1">
                <a:solidFill>
                  <a:srgbClr val="FF0000"/>
                </a:solidFill>
                <a:latin typeface="微軟正黑體" pitchFamily="34" charset="-120"/>
                <a:ea typeface="微軟正黑體" pitchFamily="34" charset="-120"/>
              </a:rPr>
              <a:t>長期忽略災害發生的可能性</a:t>
            </a:r>
            <a:r>
              <a:rPr lang="zh-TW" altLang="en-US" sz="2400" b="1">
                <a:latin typeface="微軟正黑體" pitchFamily="34" charset="-120"/>
                <a:ea typeface="微軟正黑體" pitchFamily="34" charset="-120"/>
              </a:rPr>
              <a:t>，我國毒化災應變機制設計及緊急應變能量明顯不足，毒化災主管機關、各目的事業主管機關及各縣市政府對於當地</a:t>
            </a:r>
            <a:r>
              <a:rPr lang="zh-TW" altLang="en-US" sz="2400" b="1">
                <a:solidFill>
                  <a:srgbClr val="FF0000"/>
                </a:solidFill>
                <a:latin typeface="微軟正黑體" pitchFamily="34" charset="-120"/>
                <a:ea typeface="微軟正黑體" pitchFamily="34" charset="-120"/>
              </a:rPr>
              <a:t>公共設施管線詳細分布資訊掌握不易</a:t>
            </a:r>
            <a:r>
              <a:rPr lang="zh-TW" altLang="en-US" sz="2400" b="1">
                <a:latin typeface="微軟正黑體" pitchFamily="34" charset="-120"/>
                <a:ea typeface="微軟正黑體" pitchFamily="34" charset="-120"/>
              </a:rPr>
              <a:t>，加上石化產業廠商對於</a:t>
            </a:r>
            <a:r>
              <a:rPr lang="zh-TW" altLang="en-US" sz="2400" b="1">
                <a:solidFill>
                  <a:srgbClr val="FF0000"/>
                </a:solidFill>
                <a:latin typeface="微軟正黑體" pitchFamily="34" charset="-120"/>
                <a:ea typeface="微軟正黑體" pitchFamily="34" charset="-120"/>
              </a:rPr>
              <a:t>專業判斷及應變能力不足</a:t>
            </a:r>
            <a:r>
              <a:rPr lang="zh-TW" altLang="en-US" sz="2400" b="1">
                <a:latin typeface="微軟正黑體" pitchFamily="34" charset="-120"/>
                <a:ea typeface="微軟正黑體" pitchFamily="34" charset="-120"/>
              </a:rPr>
              <a:t>，種種原因造成此次受災嚴重之情形。</a:t>
            </a:r>
          </a:p>
          <a:p>
            <a:pPr>
              <a:buFont typeface="Times New Roman" pitchFamily="18" charset="0"/>
              <a:buAutoNum type="arabicPeriod"/>
            </a:pPr>
            <a:endParaRPr lang="zh-TW" altLang="en-US" sz="2400" b="1">
              <a:latin typeface="微軟正黑體" pitchFamily="34" charset="-120"/>
              <a:ea typeface="微軟正黑體" pitchFamily="34" charset="-120"/>
            </a:endParaRPr>
          </a:p>
        </p:txBody>
      </p:sp>
      <p:sp>
        <p:nvSpPr>
          <p:cNvPr id="40965" name="矩形 6"/>
          <p:cNvSpPr>
            <a:spLocks noChangeArrowheads="1"/>
          </p:cNvSpPr>
          <p:nvPr/>
        </p:nvSpPr>
        <p:spPr bwMode="auto">
          <a:xfrm>
            <a:off x="-30163" y="6477000"/>
            <a:ext cx="220980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資料來源：中時電子報、</a:t>
            </a:r>
            <a:r>
              <a:rPr lang="en-US" altLang="zh-TW" sz="800">
                <a:latin typeface="微軟正黑體" pitchFamily="34" charset="-120"/>
                <a:ea typeface="微軟正黑體" pitchFamily="34" charset="-120"/>
              </a:rPr>
              <a:t>NOWnews</a:t>
            </a:r>
            <a:endParaRPr lang="zh-TW" altLang="en-US" sz="800" b="1">
              <a:latin typeface="微軟正黑體" pitchFamily="34" charset="-120"/>
              <a:ea typeface="微軟正黑體" pitchFamily="34" charset="-120"/>
            </a:endParaRPr>
          </a:p>
          <a:p>
            <a:endParaRPr lang="en-US" altLang="zh-TW" sz="800">
              <a:latin typeface="微軟正黑體" pitchFamily="34" charset="-120"/>
              <a:ea typeface="微軟正黑體" pitchFamily="34" charset="-120"/>
            </a:endParaRPr>
          </a:p>
        </p:txBody>
      </p:sp>
      <p:pic>
        <p:nvPicPr>
          <p:cNvPr id="40966"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963" y="3505200"/>
            <a:ext cx="4221162"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3509963"/>
            <a:ext cx="420846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6007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198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8F9279C-BFAD-4C0D-B412-83A445BF7FBE}" type="slidenum">
              <a:rPr kumimoji="0" lang="zh-TW" altLang="en-US" smtClean="0">
                <a:solidFill>
                  <a:srgbClr val="262626"/>
                </a:solidFill>
                <a:latin typeface="Arial Unicode MS" pitchFamily="34" charset="-120"/>
                <a:ea typeface="Arial Unicode MS" pitchFamily="34" charset="-120"/>
              </a:rPr>
              <a:pPr/>
              <a:t>109</a:t>
            </a:fld>
            <a:endParaRPr kumimoji="0" lang="zh-TW" altLang="en-US" smtClean="0">
              <a:solidFill>
                <a:srgbClr val="262626"/>
              </a:solidFill>
              <a:latin typeface="Arial Unicode MS" pitchFamily="34" charset="-120"/>
              <a:ea typeface="Arial Unicode MS" pitchFamily="34" charset="-120"/>
            </a:endParaRPr>
          </a:p>
        </p:txBody>
      </p:sp>
      <p:graphicFrame>
        <p:nvGraphicFramePr>
          <p:cNvPr id="3" name="資料庫圖表 2"/>
          <p:cNvGraphicFramePr/>
          <p:nvPr/>
        </p:nvGraphicFramePr>
        <p:xfrm>
          <a:off x="228600" y="685800"/>
          <a:ext cx="8458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2386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27953"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災情描述</a:t>
            </a:r>
          </a:p>
        </p:txBody>
      </p:sp>
      <p:sp>
        <p:nvSpPr>
          <p:cNvPr id="3" name="矩形 2"/>
          <p:cNvSpPr/>
          <p:nvPr/>
        </p:nvSpPr>
        <p:spPr>
          <a:xfrm>
            <a:off x="450770" y="1098635"/>
            <a:ext cx="8693230" cy="2701124"/>
          </a:xfrm>
          <a:prstGeom prst="rect">
            <a:avLst/>
          </a:prstGeom>
        </p:spPr>
        <p:txBody>
          <a:bodyPr wrap="square">
            <a:spAutoFit/>
          </a:bodyPr>
          <a:lstStyle/>
          <a:p>
            <a:pPr marL="316531" indent="-316531" fontAlgn="auto">
              <a:spcBef>
                <a:spcPts val="0"/>
              </a:spcBef>
              <a:spcAft>
                <a:spcPts val="1108"/>
              </a:spcAft>
              <a:buFont typeface="Arial" pitchFamily="34" charset="0"/>
              <a:buChar char="•"/>
            </a:pPr>
            <a:r>
              <a:rPr kumimoji="0" lang="en-US" altLang="zh-TW" sz="2215" b="1" dirty="0">
                <a:solidFill>
                  <a:srgbClr val="00A09B"/>
                </a:solidFill>
                <a:latin typeface="微軟正黑體" pitchFamily="34" charset="-120"/>
                <a:ea typeface="微軟正黑體" pitchFamily="34" charset="-120"/>
              </a:rPr>
              <a:t>2013.</a:t>
            </a:r>
            <a:r>
              <a:rPr kumimoji="0" lang="zh-TW" altLang="en-US" sz="2215" b="1" dirty="0">
                <a:solidFill>
                  <a:srgbClr val="00A09B"/>
                </a:solidFill>
                <a:latin typeface="微軟正黑體" pitchFamily="34" charset="-120"/>
                <a:ea typeface="微軟正黑體" pitchFamily="34" charset="-120"/>
              </a:rPr>
              <a:t>聖誕前夕</a:t>
            </a:r>
            <a:endParaRPr kumimoji="0" lang="en-US" altLang="zh-TW" sz="2215" b="1" dirty="0">
              <a:solidFill>
                <a:srgbClr val="00A09B"/>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英國持續受到暴風雨影響，造成多處淹水和停電。</a:t>
            </a:r>
            <a:endParaRPr kumimoji="0" lang="en-US" altLang="zh-TW" sz="2031" dirty="0">
              <a:solidFill>
                <a:prstClr val="black"/>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英國</a:t>
            </a:r>
            <a:r>
              <a:rPr kumimoji="0" lang="zh-TW" altLang="en-US" sz="2031" dirty="0" smtClean="0">
                <a:solidFill>
                  <a:prstClr val="black"/>
                </a:solidFill>
                <a:latin typeface="微軟正黑體" pitchFamily="34" charset="-120"/>
                <a:ea typeface="微軟正黑體" pitchFamily="34" charset="-120"/>
              </a:rPr>
              <a:t>環境署發布</a:t>
            </a:r>
            <a:r>
              <a:rPr kumimoji="0" lang="en-US" altLang="zh-TW" sz="2031" b="1" dirty="0" smtClean="0">
                <a:solidFill>
                  <a:srgbClr val="CC0000"/>
                </a:solidFill>
                <a:latin typeface="微軟正黑體" pitchFamily="34" charset="-120"/>
                <a:ea typeface="微軟正黑體" pitchFamily="34" charset="-120"/>
              </a:rPr>
              <a:t>276</a:t>
            </a:r>
            <a:r>
              <a:rPr kumimoji="0" lang="zh-TW" altLang="en-US" sz="2031" b="1" dirty="0">
                <a:solidFill>
                  <a:srgbClr val="CC0000"/>
                </a:solidFill>
                <a:latin typeface="微軟正黑體" pitchFamily="34" charset="-120"/>
                <a:ea typeface="微軟正黑體" pitchFamily="34" charset="-120"/>
              </a:rPr>
              <a:t>個淹水警戒，</a:t>
            </a:r>
            <a:r>
              <a:rPr kumimoji="0" lang="en-US" altLang="zh-TW" sz="2031" b="1" dirty="0">
                <a:solidFill>
                  <a:srgbClr val="CC0000"/>
                </a:solidFill>
                <a:latin typeface="微軟正黑體" pitchFamily="34" charset="-120"/>
                <a:ea typeface="微軟正黑體" pitchFamily="34" charset="-120"/>
              </a:rPr>
              <a:t>162</a:t>
            </a:r>
            <a:r>
              <a:rPr kumimoji="0" lang="zh-TW" altLang="en-US" sz="2031" b="1" dirty="0">
                <a:solidFill>
                  <a:srgbClr val="CC0000"/>
                </a:solidFill>
                <a:latin typeface="微軟正黑體" pitchFamily="34" charset="-120"/>
                <a:ea typeface="微軟正黑體" pitchFamily="34" charset="-120"/>
              </a:rPr>
              <a:t>個嚴重淹水警戒</a:t>
            </a:r>
            <a:r>
              <a:rPr kumimoji="0" lang="zh-TW" altLang="en-US" sz="2031" dirty="0">
                <a:solidFill>
                  <a:prstClr val="black"/>
                </a:solidFill>
                <a:latin typeface="微軟正黑體" pitchFamily="34" charset="-120"/>
                <a:ea typeface="微軟正黑體" pitchFamily="34" charset="-120"/>
              </a:rPr>
              <a:t>。</a:t>
            </a:r>
            <a:endParaRPr kumimoji="0" lang="en-US" altLang="zh-TW" sz="2031" dirty="0">
              <a:solidFill>
                <a:prstClr val="black"/>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高速公路管理局也警告</a:t>
            </a:r>
            <a:r>
              <a:rPr kumimoji="0" lang="zh-TW" altLang="en-US" sz="2031" b="1" dirty="0">
                <a:solidFill>
                  <a:srgbClr val="CC0000"/>
                </a:solidFill>
                <a:latin typeface="微軟正黑體" pitchFamily="34" charset="-120"/>
                <a:ea typeface="微軟正黑體" pitchFamily="34" charset="-120"/>
              </a:rPr>
              <a:t>數十條道路封閉</a:t>
            </a:r>
            <a:r>
              <a:rPr kumimoji="0" lang="zh-TW" altLang="en-US" sz="2031" dirty="0">
                <a:solidFill>
                  <a:prstClr val="black"/>
                </a:solidFill>
                <a:latin typeface="微軟正黑體" pitchFamily="34" charset="-120"/>
                <a:ea typeface="微軟正黑體" pitchFamily="34" charset="-120"/>
              </a:rPr>
              <a:t>，及特定地區淹水。</a:t>
            </a:r>
            <a:endParaRPr kumimoji="0" lang="en-US" altLang="zh-TW" sz="2031" dirty="0">
              <a:solidFill>
                <a:prstClr val="black"/>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造成許多</a:t>
            </a:r>
            <a:r>
              <a:rPr kumimoji="0" lang="zh-TW" altLang="en-US" sz="2031" b="1" dirty="0">
                <a:solidFill>
                  <a:srgbClr val="CC0000"/>
                </a:solidFill>
                <a:latin typeface="微軟正黑體" pitchFamily="34" charset="-120"/>
                <a:ea typeface="微軟正黑體" pitchFamily="34" charset="-120"/>
              </a:rPr>
              <a:t>火車、飛機及輪船班次停駛</a:t>
            </a:r>
            <a:r>
              <a:rPr kumimoji="0" lang="zh-TW" altLang="en-US" sz="2031" dirty="0">
                <a:solidFill>
                  <a:prstClr val="black"/>
                </a:solidFill>
                <a:latin typeface="微軟正黑體" pitchFamily="34" charset="-120"/>
                <a:ea typeface="微軟正黑體" pitchFamily="34" charset="-120"/>
              </a:rPr>
              <a:t>，陸海空交通大受影響。</a:t>
            </a:r>
            <a:endParaRPr kumimoji="0" lang="en-US" altLang="zh-TW" sz="2031" dirty="0">
              <a:solidFill>
                <a:prstClr val="black"/>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成千上萬人的聖誕旅行計畫被打亂，超過</a:t>
            </a:r>
            <a:r>
              <a:rPr kumimoji="0" lang="en-US" altLang="zh-TW" sz="2031" b="1" dirty="0">
                <a:solidFill>
                  <a:srgbClr val="CC0000"/>
                </a:solidFill>
                <a:latin typeface="微軟正黑體" pitchFamily="34" charset="-120"/>
                <a:ea typeface="微軟正黑體" pitchFamily="34" charset="-120"/>
              </a:rPr>
              <a:t>10</a:t>
            </a:r>
            <a:r>
              <a:rPr kumimoji="0" lang="zh-TW" altLang="en-US" sz="2031" b="1" dirty="0">
                <a:solidFill>
                  <a:srgbClr val="CC0000"/>
                </a:solidFill>
                <a:latin typeface="微軟正黑體" pitchFamily="34" charset="-120"/>
                <a:ea typeface="微軟正黑體" pitchFamily="34" charset="-120"/>
              </a:rPr>
              <a:t>萬戶家庭停電</a:t>
            </a:r>
            <a:r>
              <a:rPr kumimoji="0" lang="zh-TW" altLang="en-US" sz="2031" dirty="0">
                <a:solidFill>
                  <a:prstClr val="black"/>
                </a:solidFill>
                <a:latin typeface="微軟正黑體" pitchFamily="34" charset="-120"/>
                <a:ea typeface="微軟正黑體" pitchFamily="34" charset="-120"/>
              </a:rPr>
              <a:t>。</a:t>
            </a:r>
          </a:p>
        </p:txBody>
      </p:sp>
      <p:sp>
        <p:nvSpPr>
          <p:cNvPr id="4" name="文本框 10"/>
          <p:cNvSpPr txBox="1"/>
          <p:nvPr/>
        </p:nvSpPr>
        <p:spPr>
          <a:xfrm>
            <a:off x="2254297" y="543351"/>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pic>
        <p:nvPicPr>
          <p:cNvPr id="6" name="圖片 5"/>
          <p:cNvPicPr>
            <a:picLocks noChangeAspect="1"/>
          </p:cNvPicPr>
          <p:nvPr/>
        </p:nvPicPr>
        <p:blipFill>
          <a:blip r:embed="rId3"/>
          <a:stretch>
            <a:fillRect/>
          </a:stretch>
        </p:blipFill>
        <p:spPr>
          <a:xfrm>
            <a:off x="791821" y="4016489"/>
            <a:ext cx="3516465" cy="2338449"/>
          </a:xfrm>
          <a:prstGeom prst="rect">
            <a:avLst/>
          </a:prstGeom>
        </p:spPr>
      </p:pic>
      <p:pic>
        <p:nvPicPr>
          <p:cNvPr id="7" name="圖片 6"/>
          <p:cNvPicPr>
            <a:picLocks noChangeAspect="1"/>
          </p:cNvPicPr>
          <p:nvPr/>
        </p:nvPicPr>
        <p:blipFill>
          <a:blip r:embed="rId4"/>
          <a:stretch>
            <a:fillRect/>
          </a:stretch>
        </p:blipFill>
        <p:spPr>
          <a:xfrm>
            <a:off x="4917833" y="4016489"/>
            <a:ext cx="3515074" cy="2338449"/>
          </a:xfrm>
          <a:prstGeom prst="rect">
            <a:avLst/>
          </a:prstGeom>
        </p:spPr>
      </p:pic>
    </p:spTree>
    <p:extLst>
      <p:ext uri="{BB962C8B-B14F-4D97-AF65-F5344CB8AC3E}">
        <p14:creationId xmlns:p14="http://schemas.microsoft.com/office/powerpoint/2010/main" val="34159730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01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F697F42-029B-488D-BBAF-2FCCE0FC42E0}" type="slidenum">
              <a:rPr kumimoji="0" lang="zh-TW" altLang="en-US" smtClean="0">
                <a:solidFill>
                  <a:srgbClr val="262626"/>
                </a:solidFill>
                <a:latin typeface="Arial Unicode MS" pitchFamily="34" charset="-120"/>
                <a:ea typeface="Arial Unicode MS" pitchFamily="34" charset="-120"/>
              </a:rPr>
              <a:pPr/>
              <a:t>110</a:t>
            </a:fld>
            <a:endParaRPr kumimoji="0" lang="zh-TW" altLang="en-US" smtClean="0">
              <a:solidFill>
                <a:srgbClr val="262626"/>
              </a:solidFill>
              <a:latin typeface="Arial Unicode MS" pitchFamily="34" charset="-120"/>
              <a:ea typeface="Arial Unicode MS" pitchFamily="34" charset="-120"/>
            </a:endParaRPr>
          </a:p>
        </p:txBody>
      </p:sp>
      <p:sp>
        <p:nvSpPr>
          <p:cNvPr id="43012" name="文字方塊 4"/>
          <p:cNvSpPr txBox="1">
            <a:spLocks noChangeArrowheads="1"/>
          </p:cNvSpPr>
          <p:nvPr/>
        </p:nvSpPr>
        <p:spPr bwMode="auto">
          <a:xfrm>
            <a:off x="179388" y="757238"/>
            <a:ext cx="885666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2010</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000000"/>
                </a:solidFill>
                <a:latin typeface="微軟正黑體" pitchFamily="34" charset="-120"/>
                <a:ea typeface="微軟正黑體" pitchFamily="34" charset="-120"/>
              </a:rPr>
              <a:t>9</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9</a:t>
            </a:r>
            <a:r>
              <a:rPr kumimoji="0" lang="zh-TW" altLang="en-US" sz="2400" b="1">
                <a:solidFill>
                  <a:srgbClr val="000000"/>
                </a:solidFill>
                <a:latin typeface="微軟正黑體" pitchFamily="34" charset="-120"/>
                <a:ea typeface="微軟正黑體" pitchFamily="34" charset="-120"/>
              </a:rPr>
              <a:t>日</a:t>
            </a:r>
            <a:r>
              <a:rPr kumimoji="0" lang="en-US" altLang="zh-TW" sz="2400" b="1">
                <a:solidFill>
                  <a:srgbClr val="000000"/>
                </a:solidFill>
                <a:latin typeface="微軟正黑體" pitchFamily="34" charset="-120"/>
                <a:ea typeface="微軟正黑體" pitchFamily="34" charset="-120"/>
              </a:rPr>
              <a:t> </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地點：美國加州聖布魯諾市</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事件描述：當地時間下午</a:t>
            </a:r>
            <a:r>
              <a:rPr kumimoji="0" lang="en-US" altLang="zh-TW" sz="2400" b="1">
                <a:solidFill>
                  <a:srgbClr val="000000"/>
                </a:solidFill>
                <a:latin typeface="微軟正黑體" pitchFamily="34" charset="-120"/>
                <a:ea typeface="微軟正黑體" pitchFamily="34" charset="-120"/>
              </a:rPr>
              <a:t>6</a:t>
            </a:r>
            <a:r>
              <a:rPr kumimoji="0" lang="zh-TW" altLang="en-US" sz="2400" b="1">
                <a:solidFill>
                  <a:srgbClr val="000000"/>
                </a:solidFill>
                <a:latin typeface="微軟正黑體" pitchFamily="34" charset="-120"/>
                <a:ea typeface="微軟正黑體" pitchFamily="34" charset="-120"/>
              </a:rPr>
              <a:t>時</a:t>
            </a:r>
            <a:r>
              <a:rPr kumimoji="0" lang="en-US" altLang="zh-TW" sz="2400" b="1">
                <a:solidFill>
                  <a:srgbClr val="000000"/>
                </a:solidFill>
                <a:latin typeface="微軟正黑體" pitchFamily="34" charset="-120"/>
                <a:ea typeface="微軟正黑體" pitchFamily="34" charset="-120"/>
              </a:rPr>
              <a:t>11</a:t>
            </a:r>
            <a:r>
              <a:rPr kumimoji="0" lang="zh-TW" altLang="en-US" sz="2400" b="1">
                <a:solidFill>
                  <a:srgbClr val="000000"/>
                </a:solidFill>
                <a:latin typeface="微軟正黑體" pitchFamily="34" charset="-120"/>
                <a:ea typeface="微軟正黑體" pitchFamily="34" charset="-120"/>
              </a:rPr>
              <a:t>分，發生重大</a:t>
            </a:r>
            <a:r>
              <a:rPr kumimoji="0" lang="zh-TW" altLang="en-US" sz="2400" b="1">
                <a:solidFill>
                  <a:srgbClr val="FF0000"/>
                </a:solidFill>
                <a:latin typeface="微軟正黑體" pitchFamily="34" charset="-120"/>
                <a:ea typeface="微軟正黑體" pitchFamily="34" charset="-120"/>
              </a:rPr>
              <a:t>天然氣管線氣爆</a:t>
            </a:r>
            <a:r>
              <a:rPr kumimoji="0" lang="zh-TW" altLang="en-US" sz="2400" b="1">
                <a:solidFill>
                  <a:srgbClr val="000000"/>
                </a:solidFill>
                <a:latin typeface="微軟正黑體" pitchFamily="34" charset="-120"/>
                <a:ea typeface="微軟正黑體" pitchFamily="34" charset="-120"/>
              </a:rPr>
              <a:t>引發大火，爆炸發生當時冒出火球直衝到</a:t>
            </a:r>
            <a:r>
              <a:rPr kumimoji="0" lang="en-US" altLang="zh-TW" sz="2400" b="1">
                <a:solidFill>
                  <a:srgbClr val="000000"/>
                </a:solidFill>
                <a:latin typeface="微軟正黑體" pitchFamily="34" charset="-120"/>
                <a:ea typeface="微軟正黑體" pitchFamily="34" charset="-120"/>
              </a:rPr>
              <a:t>305</a:t>
            </a:r>
            <a:r>
              <a:rPr kumimoji="0" lang="zh-TW" altLang="en-US" sz="2400" b="1">
                <a:solidFill>
                  <a:srgbClr val="000000"/>
                </a:solidFill>
                <a:latin typeface="微軟正黑體" pitchFamily="34" charset="-120"/>
                <a:ea typeface="微軟正黑體" pitchFamily="34" charset="-120"/>
              </a:rPr>
              <a:t>公尺高，在強風助長下火勢迅速</a:t>
            </a:r>
            <a:r>
              <a:rPr kumimoji="0" lang="zh-TW" altLang="en-US" sz="2400" b="1">
                <a:solidFill>
                  <a:srgbClr val="FF0000"/>
                </a:solidFill>
                <a:latin typeface="微軟正黑體" pitchFamily="34" charset="-120"/>
                <a:ea typeface="微軟正黑體" pitchFamily="34" charset="-120"/>
              </a:rPr>
              <a:t>蔓延到附近住宅區範圍約</a:t>
            </a:r>
            <a:r>
              <a:rPr kumimoji="0" lang="en-US" altLang="zh-TW" sz="2400" b="1">
                <a:solidFill>
                  <a:srgbClr val="FF0000"/>
                </a:solidFill>
                <a:latin typeface="微軟正黑體" pitchFamily="34" charset="-120"/>
                <a:ea typeface="微軟正黑體" pitchFamily="34" charset="-120"/>
              </a:rPr>
              <a:t>4</a:t>
            </a:r>
            <a:r>
              <a:rPr kumimoji="0" lang="zh-TW" altLang="en-US" sz="2400" b="1">
                <a:solidFill>
                  <a:srgbClr val="FF0000"/>
                </a:solidFill>
                <a:latin typeface="微軟正黑體" pitchFamily="34" charset="-120"/>
                <a:ea typeface="微軟正黑體" pitchFamily="34" charset="-120"/>
              </a:rPr>
              <a:t>公頃</a:t>
            </a:r>
            <a:r>
              <a:rPr kumimoji="0" lang="zh-TW" altLang="en-US" sz="2400" b="1">
                <a:solidFill>
                  <a:srgbClr val="00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造成</a:t>
            </a:r>
            <a:r>
              <a:rPr kumimoji="0" lang="en-US" altLang="zh-TW" sz="2400" b="1">
                <a:solidFill>
                  <a:srgbClr val="FF0000"/>
                </a:solidFill>
                <a:latin typeface="微軟正黑體" pitchFamily="34" charset="-120"/>
                <a:ea typeface="微軟正黑體" pitchFamily="34" charset="-120"/>
              </a:rPr>
              <a:t>8</a:t>
            </a:r>
            <a:r>
              <a:rPr kumimoji="0" lang="zh-TW" altLang="en-US" sz="2400" b="1">
                <a:solidFill>
                  <a:srgbClr val="FF0000"/>
                </a:solidFill>
                <a:latin typeface="微軟正黑體" pitchFamily="34" charset="-120"/>
                <a:ea typeface="微軟正黑體" pitchFamily="34" charset="-120"/>
              </a:rPr>
              <a:t>死</a:t>
            </a:r>
            <a:r>
              <a:rPr kumimoji="0" lang="en-US" altLang="zh-TW" sz="2400" b="1">
                <a:solidFill>
                  <a:srgbClr val="FF0000"/>
                </a:solidFill>
                <a:latin typeface="微軟正黑體" pitchFamily="34" charset="-120"/>
                <a:ea typeface="微軟正黑體" pitchFamily="34" charset="-120"/>
              </a:rPr>
              <a:t>30</a:t>
            </a:r>
            <a:r>
              <a:rPr kumimoji="0" lang="zh-TW" altLang="en-US" sz="2400" b="1">
                <a:solidFill>
                  <a:srgbClr val="FF0000"/>
                </a:solidFill>
                <a:latin typeface="微軟正黑體" pitchFamily="34" charset="-120"/>
                <a:ea typeface="微軟正黑體" pitchFamily="34" charset="-120"/>
              </a:rPr>
              <a:t>傷</a:t>
            </a:r>
            <a:r>
              <a:rPr kumimoji="0" lang="zh-TW" altLang="en-US" sz="2400" b="1">
                <a:solidFill>
                  <a:srgbClr val="000000"/>
                </a:solidFill>
                <a:latin typeface="微軟正黑體" pitchFamily="34" charset="-120"/>
                <a:ea typeface="微軟正黑體" pitchFamily="34" charset="-120"/>
              </a:rPr>
              <a:t>。</a:t>
            </a:r>
            <a:endParaRPr kumimoji="0" lang="zh-TW" altLang="en-US" sz="2400" b="1">
              <a:solidFill>
                <a:srgbClr val="FF0000"/>
              </a:solidFill>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43016" name="文字方塊 10"/>
          <p:cNvSpPr txBox="1">
            <a:spLocks noChangeArrowheads="1"/>
          </p:cNvSpPr>
          <p:nvPr/>
        </p:nvSpPr>
        <p:spPr bwMode="auto">
          <a:xfrm>
            <a:off x="0" y="6313488"/>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:Google map</a:t>
            </a:r>
            <a:r>
              <a:rPr lang="zh-TW" altLang="en-US" sz="800">
                <a:latin typeface="微軟正黑體" pitchFamily="34" charset="-120"/>
                <a:ea typeface="微軟正黑體" pitchFamily="34" charset="-120"/>
              </a:rPr>
              <a:t>、赫芬頓郵報</a:t>
            </a:r>
          </a:p>
        </p:txBody>
      </p:sp>
      <p:pic>
        <p:nvPicPr>
          <p:cNvPr id="43017"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4488" y="2895600"/>
            <a:ext cx="49466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55925"/>
            <a:ext cx="40544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淚滴形 1"/>
          <p:cNvSpPr/>
          <p:nvPr/>
        </p:nvSpPr>
        <p:spPr>
          <a:xfrm rot="7730652">
            <a:off x="1600200" y="5638800"/>
            <a:ext cx="190500" cy="190500"/>
          </a:xfrm>
          <a:prstGeom prst="teardrop">
            <a:avLst>
              <a:gd name="adj" fmla="val 1911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文字方塊 2"/>
          <p:cNvSpPr txBox="1"/>
          <p:nvPr/>
        </p:nvSpPr>
        <p:spPr>
          <a:xfrm>
            <a:off x="1828800" y="5497513"/>
            <a:ext cx="1570038" cy="369887"/>
          </a:xfrm>
          <a:prstGeom prst="rect">
            <a:avLst/>
          </a:prstGeom>
          <a:noFill/>
        </p:spPr>
        <p:txBody>
          <a:bodyPr wrap="none">
            <a:spAutoFit/>
          </a:bodyPr>
          <a:lstStyle/>
          <a:p>
            <a:pPr>
              <a:defRPr/>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加州聖布魯諾</a:t>
            </a:r>
          </a:p>
        </p:txBody>
      </p:sp>
      <p:sp>
        <p:nvSpPr>
          <p:cNvPr id="5" name="向左箭號圖說文字 4"/>
          <p:cNvSpPr/>
          <p:nvPr/>
        </p:nvSpPr>
        <p:spPr>
          <a:xfrm>
            <a:off x="6019800" y="4800600"/>
            <a:ext cx="1143000" cy="611188"/>
          </a:xfrm>
          <a:prstGeom prst="leftArrowCallout">
            <a:avLst>
              <a:gd name="adj1" fmla="val 25000"/>
              <a:gd name="adj2" fmla="val 25000"/>
              <a:gd name="adj3" fmla="val 25000"/>
              <a:gd name="adj4" fmla="val 75719"/>
            </a:avLst>
          </a:prstGeom>
          <a:solidFill>
            <a:srgbClr val="FFFF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solidFill>
                  <a:schemeClr val="tx1"/>
                </a:solidFill>
                <a:effectLst>
                  <a:outerShdw blurRad="38100" dist="38100" dir="2700000" algn="tl">
                    <a:srgbClr val="000000">
                      <a:alpha val="43137"/>
                    </a:srgbClr>
                  </a:outerShdw>
                </a:effectLst>
              </a:rPr>
              <a:t>Blast</a:t>
            </a:r>
          </a:p>
          <a:p>
            <a:pPr algn="ctr">
              <a:defRPr/>
            </a:pPr>
            <a:r>
              <a:rPr lang="en-US" altLang="zh-TW" sz="1600" b="1" dirty="0">
                <a:solidFill>
                  <a:schemeClr val="tx1"/>
                </a:solidFill>
                <a:effectLst>
                  <a:outerShdw blurRad="38100" dist="38100" dir="2700000" algn="tl">
                    <a:srgbClr val="000000">
                      <a:alpha val="43137"/>
                    </a:srgbClr>
                  </a:outerShdw>
                </a:effectLst>
              </a:rPr>
              <a:t>Crater</a:t>
            </a:r>
            <a:endParaRPr lang="zh-TW" altLang="en-US" sz="1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87653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403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7220FEF-A2E2-40D8-8476-032282283E4B}" type="slidenum">
              <a:rPr kumimoji="0" lang="zh-TW" altLang="en-US" smtClean="0">
                <a:solidFill>
                  <a:srgbClr val="262626"/>
                </a:solidFill>
                <a:latin typeface="Arial Unicode MS" pitchFamily="34" charset="-120"/>
                <a:ea typeface="Arial Unicode MS" pitchFamily="34" charset="-120"/>
              </a:rPr>
              <a:pPr/>
              <a:t>111</a:t>
            </a:fld>
            <a:endParaRPr kumimoji="0" lang="zh-TW" altLang="en-US" smtClean="0">
              <a:solidFill>
                <a:srgbClr val="262626"/>
              </a:solidFill>
              <a:latin typeface="Arial Unicode MS" pitchFamily="34" charset="-120"/>
              <a:ea typeface="Arial Unicode MS" pitchFamily="34" charset="-120"/>
            </a:endParaRPr>
          </a:p>
        </p:txBody>
      </p:sp>
      <p:sp>
        <p:nvSpPr>
          <p:cNvPr id="44036" name="矩形 1"/>
          <p:cNvSpPr>
            <a:spLocks noChangeArrowheads="1"/>
          </p:cNvSpPr>
          <p:nvPr/>
        </p:nvSpPr>
        <p:spPr bwMode="auto">
          <a:xfrm>
            <a:off x="255588" y="652463"/>
            <a:ext cx="88106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buFont typeface="Arial" pitchFamily="34" charset="0"/>
              <a:buChar char="•"/>
            </a:pPr>
            <a:r>
              <a:rPr lang="zh-TW" altLang="en-US" sz="2400" b="1">
                <a:latin typeface="微軟正黑體" pitchFamily="34" charset="-120"/>
                <a:ea typeface="微軟正黑體" pitchFamily="34" charset="-120"/>
              </a:rPr>
              <a:t>一家太平洋煤電公司（</a:t>
            </a:r>
            <a:r>
              <a:rPr lang="en-US" altLang="zh-TW" sz="2400" b="1">
                <a:latin typeface="微軟正黑體" pitchFamily="34" charset="-120"/>
                <a:ea typeface="微軟正黑體" pitchFamily="34" charset="-120"/>
              </a:rPr>
              <a:t>PG&amp;E</a:t>
            </a:r>
            <a:r>
              <a:rPr lang="zh-TW" altLang="en-US" sz="2400" b="1">
                <a:latin typeface="微軟正黑體" pitchFamily="34" charset="-120"/>
                <a:ea typeface="微軟正黑體" pitchFamily="34" charset="-120"/>
              </a:rPr>
              <a:t>）所屬的一條</a:t>
            </a:r>
            <a:r>
              <a:rPr lang="en-US" altLang="zh-TW" sz="2400" b="1">
                <a:solidFill>
                  <a:srgbClr val="FF0000"/>
                </a:solidFill>
                <a:latin typeface="微軟正黑體" pitchFamily="34" charset="-120"/>
                <a:ea typeface="微軟正黑體" pitchFamily="34" charset="-120"/>
              </a:rPr>
              <a:t>30</a:t>
            </a:r>
            <a:r>
              <a:rPr lang="zh-TW" altLang="en-US" sz="2400" b="1">
                <a:solidFill>
                  <a:srgbClr val="FF0000"/>
                </a:solidFill>
                <a:latin typeface="微軟正黑體" pitchFamily="34" charset="-120"/>
                <a:ea typeface="微軟正黑體" pitchFamily="34" charset="-120"/>
              </a:rPr>
              <a:t>英寸寬的天然氣輸送管道破裂發生爆炸火災</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algn="just" eaLnBrk="1" hangingPunct="1">
              <a:buFont typeface="Arial" pitchFamily="34" charset="0"/>
              <a:buChar char="•"/>
            </a:pPr>
            <a:r>
              <a:rPr lang="zh-TW" altLang="en-US" sz="2400" b="1">
                <a:latin typeface="微軟正黑體" pitchFamily="34" charset="-120"/>
                <a:ea typeface="微軟正黑體" pitchFamily="34" charset="-120"/>
              </a:rPr>
              <a:t>直至當地晚間</a:t>
            </a:r>
            <a:r>
              <a:rPr lang="en-US" altLang="zh-TW" sz="2400" b="1">
                <a:latin typeface="微軟正黑體" pitchFamily="34" charset="-120"/>
                <a:ea typeface="微軟正黑體" pitchFamily="34" charset="-120"/>
              </a:rPr>
              <a:t>8</a:t>
            </a:r>
            <a:r>
              <a:rPr lang="zh-TW" altLang="en-US" sz="2400" b="1">
                <a:latin typeface="微軟正黑體" pitchFamily="34" charset="-120"/>
                <a:ea typeface="微軟正黑體" pitchFamily="34" charset="-120"/>
              </a:rPr>
              <a:t>時左右，工程人員</a:t>
            </a:r>
            <a:r>
              <a:rPr lang="zh-TW" altLang="en-US" sz="2400" b="1">
                <a:solidFill>
                  <a:srgbClr val="FF0000"/>
                </a:solidFill>
                <a:latin typeface="微軟正黑體" pitchFamily="34" charset="-120"/>
                <a:ea typeface="微軟正黑體" pitchFamily="34" charset="-120"/>
              </a:rPr>
              <a:t>始能將天然氣管道的閘門關閉</a:t>
            </a:r>
            <a:r>
              <a:rPr lang="zh-TW" altLang="en-US" sz="2400" b="1">
                <a:latin typeface="微軟正黑體" pitchFamily="34" charset="-120"/>
                <a:ea typeface="微軟正黑體" pitchFamily="34" charset="-120"/>
              </a:rPr>
              <a:t>，此場爆炸大火由各個城市消防人員支援協助通宵救災，直至</a:t>
            </a:r>
            <a:r>
              <a:rPr lang="en-US" altLang="zh-TW" sz="2400" b="1">
                <a:latin typeface="微軟正黑體" pitchFamily="34" charset="-120"/>
                <a:ea typeface="微軟正黑體" pitchFamily="34" charset="-120"/>
              </a:rPr>
              <a:t>10</a:t>
            </a:r>
            <a:r>
              <a:rPr lang="zh-TW" altLang="en-US" sz="2400" b="1">
                <a:latin typeface="微軟正黑體" pitchFamily="34" charset="-120"/>
                <a:ea typeface="微軟正黑體" pitchFamily="34" charset="-120"/>
              </a:rPr>
              <a:t>日午後，才將火勢完全控制住。</a:t>
            </a:r>
          </a:p>
        </p:txBody>
      </p:sp>
      <p:pic>
        <p:nvPicPr>
          <p:cNvPr id="44037"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2590800"/>
            <a:ext cx="60753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文字方塊 10"/>
          <p:cNvSpPr txBox="1">
            <a:spLocks noChangeArrowheads="1"/>
          </p:cNvSpPr>
          <p:nvPr/>
        </p:nvSpPr>
        <p:spPr bwMode="auto">
          <a:xfrm>
            <a:off x="0" y="6313488"/>
            <a:ext cx="213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:Los Angeles Times </a:t>
            </a:r>
            <a:r>
              <a:rPr lang="zh-TW" altLang="en-US" sz="800">
                <a:latin typeface="微軟正黑體" pitchFamily="34" charset="-120"/>
                <a:ea typeface="微軟正黑體" pitchFamily="34" charset="-120"/>
              </a:rPr>
              <a:t>洛杉磯時報</a:t>
            </a:r>
          </a:p>
        </p:txBody>
      </p:sp>
    </p:spTree>
    <p:extLst>
      <p:ext uri="{BB962C8B-B14F-4D97-AF65-F5344CB8AC3E}">
        <p14:creationId xmlns:p14="http://schemas.microsoft.com/office/powerpoint/2010/main" val="366020330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情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5059" name="投影片編號版面配置區 1"/>
          <p:cNvSpPr>
            <a:spLocks noGrp="1"/>
          </p:cNvSpPr>
          <p:nvPr>
            <p:ph type="sldNum" sz="quarter" idx="10"/>
          </p:nvPr>
        </p:nvSpPr>
        <p:spPr bwMode="auto">
          <a:xfrm>
            <a:off x="7010400" y="6035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8625E6D-C738-428F-B609-F670D77D0B9F}" type="slidenum">
              <a:rPr kumimoji="0" lang="zh-TW" altLang="en-US" smtClean="0">
                <a:solidFill>
                  <a:srgbClr val="262626"/>
                </a:solidFill>
                <a:latin typeface="Arial Unicode MS" pitchFamily="34" charset="-120"/>
                <a:ea typeface="Arial Unicode MS" pitchFamily="34" charset="-120"/>
              </a:rPr>
              <a:pPr/>
              <a:t>112</a:t>
            </a:fld>
            <a:endParaRPr kumimoji="0" lang="zh-TW" altLang="en-US" smtClean="0">
              <a:solidFill>
                <a:srgbClr val="262626"/>
              </a:solidFill>
              <a:latin typeface="Arial Unicode MS" pitchFamily="34" charset="-120"/>
              <a:ea typeface="Arial Unicode MS" pitchFamily="34" charset="-120"/>
            </a:endParaRPr>
          </a:p>
        </p:txBody>
      </p:sp>
      <p:sp>
        <p:nvSpPr>
          <p:cNvPr id="45060" name="文字方塊 4"/>
          <p:cNvSpPr txBox="1">
            <a:spLocks noChangeArrowheads="1"/>
          </p:cNvSpPr>
          <p:nvPr/>
        </p:nvSpPr>
        <p:spPr bwMode="auto">
          <a:xfrm>
            <a:off x="179388" y="693738"/>
            <a:ext cx="8856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此次住宅區受災最為嚴重，總計約造成</a:t>
            </a:r>
            <a:r>
              <a:rPr kumimoji="0" lang="en-US" altLang="zh-TW" sz="2400" b="1">
                <a:solidFill>
                  <a:srgbClr val="FF0000"/>
                </a:solidFill>
                <a:latin typeface="微軟正黑體" pitchFamily="34" charset="-120"/>
                <a:ea typeface="微軟正黑體" pitchFamily="34" charset="-120"/>
              </a:rPr>
              <a:t>53</a:t>
            </a:r>
            <a:r>
              <a:rPr kumimoji="0" lang="zh-TW" altLang="en-US" sz="2400" b="1">
                <a:solidFill>
                  <a:srgbClr val="FF0000"/>
                </a:solidFill>
                <a:latin typeface="微軟正黑體" pitchFamily="34" charset="-120"/>
                <a:ea typeface="微軟正黑體" pitchFamily="34" charset="-120"/>
              </a:rPr>
              <a:t>棟民宅嚴重毀損</a:t>
            </a:r>
            <a:r>
              <a:rPr kumimoji="0" lang="zh-TW" altLang="en-US" sz="2400" b="1">
                <a:solidFill>
                  <a:srgbClr val="000000"/>
                </a:solidFill>
                <a:latin typeface="微軟正黑體" pitchFamily="34" charset="-120"/>
                <a:ea typeface="微軟正黑體" pitchFamily="34" charset="-120"/>
              </a:rPr>
              <a:t>、</a:t>
            </a:r>
            <a:r>
              <a:rPr kumimoji="0" lang="en-US" altLang="zh-TW" sz="2400" b="1">
                <a:solidFill>
                  <a:srgbClr val="FF0000"/>
                </a:solidFill>
                <a:latin typeface="微軟正黑體" pitchFamily="34" charset="-120"/>
                <a:ea typeface="微軟正黑體" pitchFamily="34" charset="-120"/>
              </a:rPr>
              <a:t>120</a:t>
            </a:r>
            <a:r>
              <a:rPr kumimoji="0" lang="zh-TW" altLang="en-US" sz="2400" b="1">
                <a:solidFill>
                  <a:srgbClr val="FF0000"/>
                </a:solidFill>
                <a:latin typeface="微軟正黑體" pitchFamily="34" charset="-120"/>
                <a:ea typeface="微軟正黑體" pitchFamily="34" charset="-120"/>
              </a:rPr>
              <a:t>棟民宅部分受損</a:t>
            </a:r>
            <a:r>
              <a:rPr kumimoji="0" lang="zh-TW" altLang="en-US" sz="2400" b="1">
                <a:solidFill>
                  <a:srgbClr val="000000"/>
                </a:solidFill>
                <a:latin typeface="微軟正黑體" pitchFamily="34" charset="-120"/>
                <a:ea typeface="微軟正黑體" pitchFamily="34" charset="-120"/>
              </a:rPr>
              <a:t>，同時</a:t>
            </a:r>
            <a:r>
              <a:rPr kumimoji="0" lang="zh-TW" altLang="en-US" sz="2400" b="1">
                <a:solidFill>
                  <a:srgbClr val="FF0000"/>
                </a:solidFill>
                <a:latin typeface="微軟正黑體" pitchFamily="34" charset="-120"/>
                <a:ea typeface="微軟正黑體" pitchFamily="34" charset="-120"/>
              </a:rPr>
              <a:t>疏散撤離</a:t>
            </a:r>
            <a:r>
              <a:rPr kumimoji="0" lang="en-US" altLang="zh-TW" sz="2400" b="1">
                <a:solidFill>
                  <a:srgbClr val="FF0000"/>
                </a:solidFill>
                <a:latin typeface="微軟正黑體" pitchFamily="34" charset="-120"/>
                <a:ea typeface="微軟正黑體" pitchFamily="34" charset="-120"/>
              </a:rPr>
              <a:t>200</a:t>
            </a:r>
            <a:r>
              <a:rPr kumimoji="0" lang="zh-TW" altLang="en-US" sz="2400" b="1">
                <a:solidFill>
                  <a:srgbClr val="FF0000"/>
                </a:solidFill>
                <a:latin typeface="微軟正黑體" pitchFamily="34" charset="-120"/>
                <a:ea typeface="微軟正黑體" pitchFamily="34" charset="-120"/>
              </a:rPr>
              <a:t>名民眾</a:t>
            </a:r>
            <a:r>
              <a:rPr kumimoji="0" lang="zh-TW" altLang="en-US" sz="2400" b="1">
                <a:latin typeface="微軟正黑體" pitchFamily="34" charset="-120"/>
                <a:ea typeface="微軟正黑體" pitchFamily="34" charset="-120"/>
              </a:rPr>
              <a:t>。</a:t>
            </a:r>
            <a:endParaRPr kumimoji="0" lang="en-US" altLang="zh-TW" sz="2400" b="1">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pic>
        <p:nvPicPr>
          <p:cNvPr id="45064" name="圖片 4"/>
          <p:cNvPicPr>
            <a:picLocks noChangeAspect="1"/>
          </p:cNvPicPr>
          <p:nvPr/>
        </p:nvPicPr>
        <p:blipFill>
          <a:blip r:embed="rId2">
            <a:extLst>
              <a:ext uri="{28A0092B-C50C-407E-A947-70E740481C1C}">
                <a14:useLocalDpi xmlns:a14="http://schemas.microsoft.com/office/drawing/2010/main" val="0"/>
              </a:ext>
            </a:extLst>
          </a:blip>
          <a:srcRect l="6218" r="5399"/>
          <a:stretch>
            <a:fillRect/>
          </a:stretch>
        </p:blipFill>
        <p:spPr bwMode="auto">
          <a:xfrm>
            <a:off x="4375150" y="4062413"/>
            <a:ext cx="3697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 y="4062413"/>
            <a:ext cx="3906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圖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7850" y="1600200"/>
            <a:ext cx="369728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圖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600200"/>
            <a:ext cx="39211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文字方塊 10"/>
          <p:cNvSpPr txBox="1">
            <a:spLocks noChangeArrowheads="1"/>
          </p:cNvSpPr>
          <p:nvPr/>
        </p:nvSpPr>
        <p:spPr bwMode="auto">
          <a:xfrm>
            <a:off x="-58738" y="6683375"/>
            <a:ext cx="320040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a:t>
            </a:r>
            <a:r>
              <a:rPr lang="zh-TW" altLang="en-US" sz="800">
                <a:latin typeface="微軟正黑體" pitchFamily="34" charset="-120"/>
                <a:ea typeface="微軟正黑體" pitchFamily="34" charset="-120"/>
              </a:rPr>
              <a:t>洛杉磯時報、赫芬頓郵報、僑報網、大紀元</a:t>
            </a:r>
          </a:p>
        </p:txBody>
      </p:sp>
    </p:spTree>
    <p:extLst>
      <p:ext uri="{BB962C8B-B14F-4D97-AF65-F5344CB8AC3E}">
        <p14:creationId xmlns:p14="http://schemas.microsoft.com/office/powerpoint/2010/main" val="31397689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608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FC6344D-D76D-42D4-8119-60006B5F3DEA}" type="slidenum">
              <a:rPr kumimoji="0" lang="zh-TW" altLang="en-US" smtClean="0">
                <a:solidFill>
                  <a:srgbClr val="262626"/>
                </a:solidFill>
                <a:latin typeface="Arial Unicode MS" pitchFamily="34" charset="-120"/>
                <a:ea typeface="Arial Unicode MS" pitchFamily="34" charset="-120"/>
              </a:rPr>
              <a:pPr/>
              <a:t>113</a:t>
            </a:fld>
            <a:endParaRPr kumimoji="0" lang="zh-TW" altLang="en-US" smtClean="0">
              <a:solidFill>
                <a:srgbClr val="262626"/>
              </a:solidFill>
              <a:latin typeface="Arial Unicode MS" pitchFamily="34" charset="-120"/>
              <a:ea typeface="Arial Unicode MS" pitchFamily="34" charset="-120"/>
            </a:endParaRPr>
          </a:p>
        </p:txBody>
      </p:sp>
      <p:sp>
        <p:nvSpPr>
          <p:cNvPr id="46084" name="矩形 1"/>
          <p:cNvSpPr>
            <a:spLocks noChangeArrowheads="1"/>
          </p:cNvSpPr>
          <p:nvPr/>
        </p:nvSpPr>
        <p:spPr bwMode="auto">
          <a:xfrm>
            <a:off x="76200" y="685800"/>
            <a:ext cx="3733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buFont typeface="Arial" pitchFamily="34" charset="0"/>
              <a:buChar char="•"/>
            </a:pPr>
            <a:r>
              <a:rPr lang="zh-TW" altLang="en-US" sz="2400" b="1">
                <a:latin typeface="微軟正黑體" pitchFamily="34" charset="-120"/>
                <a:ea typeface="微軟正黑體" pitchFamily="34" charset="-120"/>
              </a:rPr>
              <a:t>太平洋煤電公司是美國一個最大天然氣和電力供應商，其地下天然氣管道長達</a:t>
            </a:r>
            <a:r>
              <a:rPr lang="en-US" altLang="zh-TW" sz="2400" b="1">
                <a:latin typeface="微軟正黑體" pitchFamily="34" charset="-120"/>
                <a:ea typeface="微軟正黑體" pitchFamily="34" charset="-120"/>
              </a:rPr>
              <a:t>6,700</a:t>
            </a:r>
            <a:r>
              <a:rPr lang="zh-TW" altLang="en-US" sz="2400" b="1">
                <a:latin typeface="微軟正黑體" pitchFamily="34" charset="-120"/>
                <a:ea typeface="微軟正黑體" pitchFamily="34" charset="-120"/>
              </a:rPr>
              <a:t>多哩。</a:t>
            </a:r>
            <a:endParaRPr lang="en-US" altLang="zh-TW" sz="2400" b="1">
              <a:latin typeface="微軟正黑體" pitchFamily="34" charset="-120"/>
              <a:ea typeface="微軟正黑體" pitchFamily="34" charset="-120"/>
            </a:endParaRPr>
          </a:p>
          <a:p>
            <a:pPr algn="just" eaLnBrk="1" hangingPunct="1">
              <a:buFont typeface="Arial" pitchFamily="34" charset="0"/>
              <a:buChar char="•"/>
            </a:pPr>
            <a:endParaRPr lang="en-US" altLang="zh-TW" b="1">
              <a:latin typeface="微軟正黑體" pitchFamily="34" charset="-120"/>
              <a:ea typeface="微軟正黑體" pitchFamily="34" charset="-120"/>
            </a:endParaRPr>
          </a:p>
          <a:p>
            <a:pPr algn="just" eaLnBrk="1" hangingPunct="1">
              <a:buFont typeface="Arial" pitchFamily="34" charset="0"/>
              <a:buChar char="•"/>
            </a:pPr>
            <a:r>
              <a:rPr lang="zh-TW" altLang="en-US" sz="2400" b="1">
                <a:latin typeface="微軟正黑體" pitchFamily="34" charset="-120"/>
                <a:ea typeface="微軟正黑體" pitchFamily="34" charset="-120"/>
              </a:rPr>
              <a:t>在爆炸案發生兩周後，公布服務範圍內</a:t>
            </a:r>
            <a:r>
              <a:rPr lang="en-US" altLang="zh-TW" sz="2400" b="1">
                <a:latin typeface="微軟正黑體" pitchFamily="34" charset="-120"/>
                <a:ea typeface="微軟正黑體" pitchFamily="34" charset="-120"/>
              </a:rPr>
              <a:t>100</a:t>
            </a:r>
            <a:r>
              <a:rPr lang="zh-TW" altLang="en-US" sz="2400" b="1">
                <a:latin typeface="微軟正黑體" pitchFamily="34" charset="-120"/>
                <a:ea typeface="微軟正黑體" pitchFamily="34" charset="-120"/>
              </a:rPr>
              <a:t>個最危險天然氣管道位置，並表示</a:t>
            </a:r>
            <a:r>
              <a:rPr lang="zh-TW" altLang="en-US" sz="2400" b="1">
                <a:solidFill>
                  <a:srgbClr val="FF0000"/>
                </a:solidFill>
                <a:latin typeface="微軟正黑體" pitchFamily="34" charset="-120"/>
                <a:ea typeface="微軟正黑體" pitchFamily="34" charset="-120"/>
              </a:rPr>
              <a:t>此次爆炸的天然氣管道不屬於名單內</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algn="just" eaLnBrk="1" hangingPunct="1">
              <a:buFont typeface="Arial" pitchFamily="34" charset="0"/>
              <a:buChar char="•"/>
            </a:pPr>
            <a:endParaRPr lang="en-US" altLang="zh-TW" b="1">
              <a:latin typeface="微軟正黑體" pitchFamily="34" charset="-120"/>
              <a:ea typeface="微軟正黑體" pitchFamily="34" charset="-120"/>
            </a:endParaRPr>
          </a:p>
          <a:p>
            <a:pPr algn="just" eaLnBrk="1" hangingPunct="1">
              <a:buFont typeface="Arial" pitchFamily="34" charset="0"/>
              <a:buChar char="•"/>
            </a:pPr>
            <a:r>
              <a:rPr lang="zh-TW" altLang="en-US" sz="2400" b="1">
                <a:latin typeface="微軟正黑體" pitchFamily="34" charset="-120"/>
                <a:ea typeface="微軟正黑體" pitchFamily="34" charset="-120"/>
              </a:rPr>
              <a:t>美國國家運輸安全委員會事發一年後公布災害發生係因</a:t>
            </a:r>
            <a:r>
              <a:rPr lang="zh-TW" altLang="en-US" sz="2400" b="1">
                <a:solidFill>
                  <a:srgbClr val="FF0000"/>
                </a:solidFill>
                <a:latin typeface="微軟正黑體" pitchFamily="34" charset="-120"/>
                <a:ea typeface="微軟正黑體" pitchFamily="34" charset="-120"/>
              </a:rPr>
              <a:t>天然氣管道焊接不達標準且管道老化、安全檢查程序不充分</a:t>
            </a:r>
            <a:r>
              <a:rPr lang="zh-TW" altLang="en-US" sz="2400" b="1">
                <a:latin typeface="微軟正黑體" pitchFamily="34" charset="-120"/>
                <a:ea typeface="微軟正黑體" pitchFamily="34" charset="-120"/>
              </a:rPr>
              <a:t>。</a:t>
            </a:r>
          </a:p>
        </p:txBody>
      </p:sp>
      <p:pic>
        <p:nvPicPr>
          <p:cNvPr id="46085"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838200"/>
            <a:ext cx="51911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4876800" y="5334000"/>
            <a:ext cx="2698750" cy="307975"/>
          </a:xfrm>
          <a:prstGeom prst="rect">
            <a:avLst/>
          </a:prstGeom>
        </p:spPr>
        <p:txBody>
          <a:bodyPr wrap="none">
            <a:spAutoFit/>
          </a:bodyPr>
          <a:lstStyle/>
          <a:p>
            <a:pPr eaLnBrk="1" hangingPunct="1">
              <a:defRPr/>
            </a:pPr>
            <a:r>
              <a:rPr lang="zh-TW" altLang="zh-TW" sz="1400" b="1" dirty="0">
                <a:solidFill>
                  <a:schemeClr val="accent5">
                    <a:lumMod val="75000"/>
                  </a:schemeClr>
                </a:solidFill>
                <a:latin typeface="微軟正黑體" panose="020B0604030504040204" pitchFamily="34" charset="-120"/>
                <a:ea typeface="微軟正黑體" panose="020B0604030504040204" pitchFamily="34" charset="-120"/>
              </a:rPr>
              <a:t>美國加州主要天然氣管道範圍圖</a:t>
            </a:r>
            <a:endParaRPr lang="zh-TW" altLang="en-US" sz="14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46087" name="文字方塊 10"/>
          <p:cNvSpPr txBox="1">
            <a:spLocks noChangeArrowheads="1"/>
          </p:cNvSpPr>
          <p:nvPr/>
        </p:nvSpPr>
        <p:spPr bwMode="auto">
          <a:xfrm>
            <a:off x="-9525" y="6489700"/>
            <a:ext cx="213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a:t>
            </a:r>
            <a:r>
              <a:rPr lang="zh-TW" altLang="en-US" sz="800">
                <a:latin typeface="微軟正黑體" pitchFamily="34" charset="-120"/>
                <a:ea typeface="微軟正黑體" pitchFamily="34" charset="-120"/>
              </a:rPr>
              <a:t>舊金山紀事報</a:t>
            </a:r>
          </a:p>
        </p:txBody>
      </p:sp>
    </p:spTree>
    <p:extLst>
      <p:ext uri="{BB962C8B-B14F-4D97-AF65-F5344CB8AC3E}">
        <p14:creationId xmlns:p14="http://schemas.microsoft.com/office/powerpoint/2010/main" val="27623025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0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F8E2BA8-351B-453E-AAD0-630A34CABD67}" type="slidenum">
              <a:rPr kumimoji="0" lang="zh-TW" altLang="en-US" smtClean="0">
                <a:solidFill>
                  <a:srgbClr val="262626"/>
                </a:solidFill>
                <a:latin typeface="Arial Unicode MS" pitchFamily="34" charset="-120"/>
                <a:ea typeface="Arial Unicode MS" pitchFamily="34" charset="-120"/>
              </a:rPr>
              <a:pPr/>
              <a:t>114</a:t>
            </a:fld>
            <a:endParaRPr kumimoji="0" lang="zh-TW" altLang="en-US" smtClean="0">
              <a:solidFill>
                <a:srgbClr val="262626"/>
              </a:solidFill>
              <a:latin typeface="Arial Unicode MS" pitchFamily="34" charset="-120"/>
              <a:ea typeface="Arial Unicode MS" pitchFamily="34" charset="-120"/>
            </a:endParaRPr>
          </a:p>
        </p:txBody>
      </p:sp>
      <p:sp>
        <p:nvSpPr>
          <p:cNvPr id="47108" name="文字方塊 4"/>
          <p:cNvSpPr txBox="1">
            <a:spLocks noChangeArrowheads="1"/>
          </p:cNvSpPr>
          <p:nvPr/>
        </p:nvSpPr>
        <p:spPr bwMode="auto">
          <a:xfrm>
            <a:off x="179388" y="546100"/>
            <a:ext cx="88566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加州代理州長馬爾多納德</a:t>
            </a:r>
            <a:r>
              <a:rPr kumimoji="0" lang="zh-TW" altLang="en-US" sz="2400" b="1">
                <a:solidFill>
                  <a:srgbClr val="FF0000"/>
                </a:solidFill>
                <a:latin typeface="微軟正黑體" pitchFamily="34" charset="-120"/>
                <a:ea typeface="微軟正黑體" pitchFamily="34" charset="-120"/>
              </a:rPr>
              <a:t>宣布災區進入緊急狀態</a:t>
            </a:r>
            <a:r>
              <a:rPr kumimoji="0" lang="zh-TW" altLang="en-US" sz="2400" b="1">
                <a:solidFill>
                  <a:srgbClr val="000000"/>
                </a:solidFill>
                <a:latin typeface="微軟正黑體" pitchFamily="34" charset="-120"/>
                <a:ea typeface="微軟正黑體" pitchFamily="34" charset="-120"/>
              </a:rPr>
              <a:t>，警方並</a:t>
            </a:r>
            <a:r>
              <a:rPr kumimoji="0" lang="zh-TW" altLang="en-US" sz="2400" b="1">
                <a:solidFill>
                  <a:srgbClr val="FF0000"/>
                </a:solidFill>
                <a:latin typeface="微軟正黑體" pitchFamily="34" charset="-120"/>
                <a:ea typeface="微軟正黑體" pitchFamily="34" charset="-120"/>
              </a:rPr>
              <a:t>設置封鎖受災區</a:t>
            </a:r>
            <a:r>
              <a:rPr kumimoji="0" lang="zh-TW" altLang="en-US" sz="2400" b="1">
                <a:solidFill>
                  <a:srgbClr val="000000"/>
                </a:solidFill>
                <a:latin typeface="微軟正黑體" pitchFamily="34" charset="-120"/>
                <a:ea typeface="微軟正黑體" pitchFamily="34" charset="-120"/>
              </a:rPr>
              <a:t>，不允許公眾進出，動員州府之資源與人力全力進行救災。</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聯邦、州和多個城市的消防部門均出動動員，共計</a:t>
            </a:r>
            <a:r>
              <a:rPr kumimoji="0" lang="zh-TW" altLang="en-US" sz="2400" b="1">
                <a:solidFill>
                  <a:srgbClr val="FF0000"/>
                </a:solidFill>
                <a:latin typeface="微軟正黑體" pitchFamily="34" charset="-120"/>
                <a:ea typeface="微軟正黑體" pitchFamily="34" charset="-120"/>
              </a:rPr>
              <a:t>動員</a:t>
            </a:r>
            <a:r>
              <a:rPr kumimoji="0" lang="en-US" altLang="zh-TW" sz="2400" b="1">
                <a:solidFill>
                  <a:srgbClr val="FF0000"/>
                </a:solidFill>
                <a:latin typeface="微軟正黑體" pitchFamily="34" charset="-120"/>
                <a:ea typeface="微軟正黑體" pitchFamily="34" charset="-120"/>
              </a:rPr>
              <a:t>60</a:t>
            </a:r>
            <a:r>
              <a:rPr kumimoji="0" lang="zh-TW" altLang="en-US" sz="2400" b="1">
                <a:solidFill>
                  <a:srgbClr val="FF0000"/>
                </a:solidFill>
                <a:latin typeface="微軟正黑體" pitchFamily="34" charset="-120"/>
                <a:ea typeface="微軟正黑體" pitchFamily="34" charset="-120"/>
              </a:rPr>
              <a:t>輛車及</a:t>
            </a:r>
            <a:r>
              <a:rPr kumimoji="0" lang="en-US" altLang="zh-TW" sz="2400" b="1">
                <a:solidFill>
                  <a:srgbClr val="FF0000"/>
                </a:solidFill>
                <a:latin typeface="微軟正黑體" pitchFamily="34" charset="-120"/>
                <a:ea typeface="微軟正黑體" pitchFamily="34" charset="-120"/>
              </a:rPr>
              <a:t>4</a:t>
            </a:r>
            <a:r>
              <a:rPr kumimoji="0" lang="zh-TW" altLang="en-US" sz="2400" b="1">
                <a:solidFill>
                  <a:srgbClr val="FF0000"/>
                </a:solidFill>
                <a:latin typeface="微軟正黑體" pitchFamily="34" charset="-120"/>
                <a:ea typeface="微軟正黑體" pitchFamily="34" charset="-120"/>
              </a:rPr>
              <a:t>架空中滅火機</a:t>
            </a:r>
            <a:r>
              <a:rPr kumimoji="0" lang="zh-TW" altLang="en-US" sz="2400" b="1">
                <a:solidFill>
                  <a:srgbClr val="000000"/>
                </a:solidFill>
                <a:latin typeface="微軟正黑體" pitchFamily="34" charset="-120"/>
                <a:ea typeface="微軟正黑體" pitchFamily="34" charset="-120"/>
              </a:rPr>
              <a:t>進行救火工作。</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政府設立了緊急聯繫電話以供民衆查詢，並將民眾</a:t>
            </a:r>
            <a:r>
              <a:rPr kumimoji="0" lang="zh-TW" altLang="en-US" sz="2400" b="1">
                <a:solidFill>
                  <a:srgbClr val="FF0000"/>
                </a:solidFill>
                <a:latin typeface="微軟正黑體" pitchFamily="34" charset="-120"/>
                <a:ea typeface="微軟正黑體" pitchFamily="34" charset="-120"/>
              </a:rPr>
              <a:t>緊急疏散到</a:t>
            </a:r>
            <a:r>
              <a:rPr kumimoji="0" lang="en-US" altLang="zh-TW" sz="2400" b="1">
                <a:solidFill>
                  <a:srgbClr val="FF0000"/>
                </a:solidFill>
                <a:latin typeface="微軟正黑體" pitchFamily="34" charset="-120"/>
                <a:ea typeface="微軟正黑體" pitchFamily="34" charset="-120"/>
              </a:rPr>
              <a:t>Tanforan</a:t>
            </a:r>
            <a:r>
              <a:rPr kumimoji="0" lang="zh-TW" altLang="en-US" sz="2400" b="1">
                <a:solidFill>
                  <a:srgbClr val="FF0000"/>
                </a:solidFill>
                <a:latin typeface="微軟正黑體" pitchFamily="34" charset="-120"/>
                <a:ea typeface="微軟正黑體" pitchFamily="34" charset="-120"/>
              </a:rPr>
              <a:t>和</a:t>
            </a:r>
            <a:r>
              <a:rPr kumimoji="0" lang="en-US" altLang="zh-TW" sz="2400" b="1">
                <a:solidFill>
                  <a:srgbClr val="FF0000"/>
                </a:solidFill>
                <a:latin typeface="微軟正黑體" pitchFamily="34" charset="-120"/>
                <a:ea typeface="微軟正黑體" pitchFamily="34" charset="-120"/>
              </a:rPr>
              <a:t>Bayhill</a:t>
            </a:r>
            <a:r>
              <a:rPr kumimoji="0" lang="zh-TW" altLang="en-US" sz="2400" b="1">
                <a:solidFill>
                  <a:srgbClr val="FF0000"/>
                </a:solidFill>
                <a:latin typeface="微軟正黑體" pitchFamily="34" charset="-120"/>
                <a:ea typeface="微軟正黑體" pitchFamily="34" charset="-120"/>
              </a:rPr>
              <a:t>購物中心</a:t>
            </a:r>
            <a:r>
              <a:rPr kumimoji="0" lang="zh-TW" altLang="en-US" sz="2400" b="1">
                <a:solidFill>
                  <a:srgbClr val="000000"/>
                </a:solidFill>
                <a:latin typeface="微軟正黑體" pitchFamily="34" charset="-120"/>
                <a:ea typeface="微軟正黑體" pitchFamily="34" charset="-120"/>
              </a:rPr>
              <a:t>安置災民。</a:t>
            </a:r>
          </a:p>
        </p:txBody>
      </p:sp>
      <p:pic>
        <p:nvPicPr>
          <p:cNvPr id="47109"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3581400"/>
            <a:ext cx="43021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3581400"/>
            <a:ext cx="411003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文字方塊 10"/>
          <p:cNvSpPr txBox="1">
            <a:spLocks noChangeArrowheads="1"/>
          </p:cNvSpPr>
          <p:nvPr/>
        </p:nvSpPr>
        <p:spPr bwMode="auto">
          <a:xfrm>
            <a:off x="0" y="6337300"/>
            <a:ext cx="328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a:t>
            </a:r>
            <a:r>
              <a:rPr lang="zh-TW" altLang="zh-TW" sz="800"/>
              <a:t>洛杉磯時報、赫芬頓郵報、舊金山紀事報、聖荷西水星報</a:t>
            </a:r>
            <a:endParaRPr lang="zh-TW" altLang="en-US" sz="800">
              <a:latin typeface="微軟正黑體" pitchFamily="34" charset="-120"/>
              <a:ea typeface="微軟正黑體" pitchFamily="34" charset="-120"/>
            </a:endParaRPr>
          </a:p>
        </p:txBody>
      </p:sp>
    </p:spTree>
    <p:extLst>
      <p:ext uri="{BB962C8B-B14F-4D97-AF65-F5344CB8AC3E}">
        <p14:creationId xmlns:p14="http://schemas.microsoft.com/office/powerpoint/2010/main" val="33403920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813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6448A5B-219F-4AE3-BAD3-0C46A9E6301F}" type="slidenum">
              <a:rPr kumimoji="0" lang="zh-TW" altLang="en-US" smtClean="0">
                <a:solidFill>
                  <a:srgbClr val="262626"/>
                </a:solidFill>
                <a:latin typeface="Arial Unicode MS" pitchFamily="34" charset="-120"/>
                <a:ea typeface="Arial Unicode MS" pitchFamily="34" charset="-120"/>
              </a:rPr>
              <a:pPr/>
              <a:t>115</a:t>
            </a:fld>
            <a:endParaRPr kumimoji="0" lang="zh-TW" altLang="en-US" smtClean="0">
              <a:solidFill>
                <a:srgbClr val="262626"/>
              </a:solidFill>
              <a:latin typeface="Arial Unicode MS" pitchFamily="34" charset="-120"/>
              <a:ea typeface="Arial Unicode MS" pitchFamily="34" charset="-120"/>
            </a:endParaRPr>
          </a:p>
        </p:txBody>
      </p:sp>
      <p:sp>
        <p:nvSpPr>
          <p:cNvPr id="48132" name="文字方塊 4"/>
          <p:cNvSpPr txBox="1">
            <a:spLocks noChangeArrowheads="1"/>
          </p:cNvSpPr>
          <p:nvPr/>
        </p:nvSpPr>
        <p:spPr bwMode="auto">
          <a:xfrm>
            <a:off x="179388" y="685800"/>
            <a:ext cx="8856662"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Clr>
                <a:schemeClr val="tx1"/>
              </a:buClr>
              <a:buFont typeface="Arial" pitchFamily="34" charset="0"/>
              <a:buChar char="•"/>
            </a:pPr>
            <a:r>
              <a:rPr kumimoji="0" lang="zh-TW" altLang="en-US" sz="2400" b="1">
                <a:solidFill>
                  <a:srgbClr val="FF0000"/>
                </a:solidFill>
                <a:latin typeface="微軟正黑體" pitchFamily="34" charset="-120"/>
                <a:ea typeface="微軟正黑體" pitchFamily="34" charset="-120"/>
              </a:rPr>
              <a:t>管道長年缺乏維護及檢查工作</a:t>
            </a:r>
            <a:r>
              <a:rPr kumimoji="0" lang="zh-TW" altLang="en-US" sz="2400" b="1">
                <a:solidFill>
                  <a:srgbClr val="000000"/>
                </a:solidFill>
                <a:latin typeface="微軟正黑體" pitchFamily="34" charset="-120"/>
                <a:ea typeface="微軟正黑體" pitchFamily="34" charset="-120"/>
              </a:rPr>
              <a:t>，政府監管不足。</a:t>
            </a:r>
          </a:p>
          <a:p>
            <a:pPr algn="just" eaLnBrk="1" hangingPunct="1">
              <a:spcBef>
                <a:spcPts val="600"/>
              </a:spcBef>
              <a:buClr>
                <a:schemeClr val="tx1"/>
              </a:buClr>
              <a:buFont typeface="Arial" pitchFamily="34" charset="0"/>
              <a:buChar char="•"/>
            </a:pPr>
            <a:r>
              <a:rPr kumimoji="0" lang="zh-TW" altLang="en-US" sz="2400" b="1">
                <a:solidFill>
                  <a:srgbClr val="FF0000"/>
                </a:solidFill>
                <a:latin typeface="微軟正黑體" pitchFamily="34" charset="-120"/>
                <a:ea typeface="微軟正黑體" pitchFamily="34" charset="-120"/>
              </a:rPr>
              <a:t>地下基礎設施超過使用年限</a:t>
            </a:r>
            <a:r>
              <a:rPr kumimoji="0" lang="zh-TW" altLang="en-US" sz="2400" b="1">
                <a:solidFill>
                  <a:srgbClr val="000000"/>
                </a:solidFill>
                <a:latin typeface="微軟正黑體" pitchFamily="34" charset="-120"/>
                <a:ea typeface="微軟正黑體" pitchFamily="34" charset="-120"/>
              </a:rPr>
              <a:t>，未適時進行更換。</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民眾對於埋在社區下的</a:t>
            </a:r>
            <a:r>
              <a:rPr kumimoji="0" lang="zh-TW" altLang="en-US" sz="2400" b="1">
                <a:solidFill>
                  <a:srgbClr val="FF0000"/>
                </a:solidFill>
                <a:latin typeface="微軟正黑體" pitchFamily="34" charset="-120"/>
                <a:ea typeface="微軟正黑體" pitchFamily="34" charset="-120"/>
              </a:rPr>
              <a:t>輸氣管道缺乏認知</a:t>
            </a:r>
            <a:r>
              <a:rPr kumimoji="0" lang="zh-TW" altLang="en-US" sz="2400" b="1">
                <a:solidFill>
                  <a:srgbClr val="000000"/>
                </a:solidFill>
                <a:latin typeface="微軟正黑體" pitchFamily="34" charset="-120"/>
                <a:ea typeface="微軟正黑體" pitchFamily="34" charset="-120"/>
              </a:rPr>
              <a:t>，也間接導致了安全事故發生。</a:t>
            </a:r>
          </a:p>
          <a:p>
            <a:pPr algn="just" eaLnBrk="1" hangingPunct="1">
              <a:spcBef>
                <a:spcPts val="600"/>
              </a:spcBef>
              <a:buFont typeface="Arial" pitchFamily="34" charset="0"/>
              <a:buChar char="•"/>
            </a:pPr>
            <a:endParaRPr kumimoji="0" lang="zh-TW" altLang="en-US"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endParaRPr kumimoji="0" lang="zh-TW" altLang="en-US" sz="2400" b="1">
              <a:solidFill>
                <a:srgbClr val="FF0000"/>
              </a:solidFill>
              <a:latin typeface="微軟正黑體" pitchFamily="34" charset="-120"/>
              <a:ea typeface="微軟正黑體" pitchFamily="34" charset="-120"/>
            </a:endParaRPr>
          </a:p>
        </p:txBody>
      </p:sp>
      <p:sp>
        <p:nvSpPr>
          <p:cNvPr id="48133" name="文字方塊 4"/>
          <p:cNvSpPr txBox="1">
            <a:spLocks noChangeArrowheads="1"/>
          </p:cNvSpPr>
          <p:nvPr/>
        </p:nvSpPr>
        <p:spPr bwMode="auto">
          <a:xfrm>
            <a:off x="42863" y="3633788"/>
            <a:ext cx="885666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zh-TW" sz="2400" b="1">
                <a:solidFill>
                  <a:srgbClr val="000000"/>
                </a:solidFill>
                <a:latin typeface="微軟正黑體" pitchFamily="34" charset="-120"/>
                <a:ea typeface="微軟正黑體" pitchFamily="34" charset="-120"/>
              </a:rPr>
              <a:t>對於管線維護作業</a:t>
            </a:r>
            <a:r>
              <a:rPr kumimoji="0" lang="zh-TW" altLang="zh-TW" sz="2400" b="1">
                <a:solidFill>
                  <a:srgbClr val="FF0000"/>
                </a:solidFill>
                <a:latin typeface="微軟正黑體" pitchFamily="34" charset="-120"/>
                <a:ea typeface="微軟正黑體" pitchFamily="34" charset="-120"/>
              </a:rPr>
              <a:t>應加強設置相關管道監控監測設備中心</a:t>
            </a:r>
            <a:r>
              <a:rPr kumimoji="0" lang="zh-TW" altLang="zh-TW" sz="2400" b="1">
                <a:solidFill>
                  <a:srgbClr val="000000"/>
                </a:solidFill>
                <a:latin typeface="微軟正黑體" pitchFamily="34" charset="-120"/>
                <a:ea typeface="微軟正黑體" pitchFamily="34" charset="-120"/>
              </a:rPr>
              <a:t>，以提供管道即時訊息，</a:t>
            </a:r>
            <a:r>
              <a:rPr kumimoji="0" lang="zh-TW" altLang="zh-TW" sz="2400" b="1">
                <a:solidFill>
                  <a:srgbClr val="FF0000"/>
                </a:solidFill>
                <a:latin typeface="微軟正黑體" pitchFamily="34" charset="-120"/>
                <a:ea typeface="微軟正黑體" pitchFamily="34" charset="-120"/>
              </a:rPr>
              <a:t>並設有專責人員進行系統監測及維護工作</a:t>
            </a:r>
            <a:r>
              <a:rPr kumimoji="0" lang="zh-TW" altLang="zh-TW" sz="2400" b="1">
                <a:solidFill>
                  <a:srgbClr val="000000"/>
                </a:solidFill>
                <a:latin typeface="微軟正黑體" pitchFamily="34" charset="-120"/>
                <a:ea typeface="微軟正黑體" pitchFamily="34" charset="-120"/>
              </a:rPr>
              <a:t>。</a:t>
            </a:r>
          </a:p>
          <a:p>
            <a:pPr algn="just" eaLnBrk="1" hangingPunct="1">
              <a:spcBef>
                <a:spcPts val="600"/>
              </a:spcBef>
              <a:buFont typeface="Arial" pitchFamily="34" charset="0"/>
              <a:buChar char="•"/>
            </a:pPr>
            <a:r>
              <a:rPr kumimoji="0" lang="zh-TW" altLang="zh-TW" sz="2400" b="1">
                <a:solidFill>
                  <a:srgbClr val="000000"/>
                </a:solidFill>
                <a:latin typeface="微軟正黑體" pitchFamily="34" charset="-120"/>
                <a:ea typeface="微軟正黑體" pitchFamily="34" charset="-120"/>
              </a:rPr>
              <a:t>當地科技公司思科系系統公司（</a:t>
            </a:r>
            <a:r>
              <a:rPr kumimoji="0" lang="en-US" altLang="zh-TW" sz="2400" b="1">
                <a:solidFill>
                  <a:srgbClr val="000000"/>
                </a:solidFill>
                <a:latin typeface="微軟正黑體" pitchFamily="34" charset="-120"/>
                <a:ea typeface="微軟正黑體" pitchFamily="34" charset="-120"/>
              </a:rPr>
              <a:t>Cisco Systems</a:t>
            </a:r>
            <a:r>
              <a:rPr kumimoji="0" lang="zh-TW" altLang="zh-TW" sz="2400" b="1">
                <a:solidFill>
                  <a:srgbClr val="000000"/>
                </a:solidFill>
                <a:latin typeface="微軟正黑體" pitchFamily="34" charset="-120"/>
                <a:ea typeface="微軟正黑體" pitchFamily="34" charset="-120"/>
              </a:rPr>
              <a:t>）和</a:t>
            </a:r>
            <a:r>
              <a:rPr kumimoji="0" lang="en-US" altLang="zh-TW" sz="2400" b="1">
                <a:solidFill>
                  <a:srgbClr val="000000"/>
                </a:solidFill>
                <a:latin typeface="微軟正黑體" pitchFamily="34" charset="-120"/>
                <a:ea typeface="微軟正黑體" pitchFamily="34" charset="-120"/>
              </a:rPr>
              <a:t>Google</a:t>
            </a:r>
            <a:r>
              <a:rPr kumimoji="0" lang="zh-TW" altLang="zh-TW" sz="2400" b="1">
                <a:solidFill>
                  <a:srgbClr val="000000"/>
                </a:solidFill>
                <a:latin typeface="微軟正黑體" pitchFamily="34" charset="-120"/>
                <a:ea typeface="微軟正黑體" pitchFamily="34" charset="-120"/>
              </a:rPr>
              <a:t>公司分別派出緊急應變小組以</a:t>
            </a:r>
            <a:r>
              <a:rPr kumimoji="0" lang="zh-TW" altLang="zh-TW" sz="2400" b="1">
                <a:solidFill>
                  <a:srgbClr val="FF0000"/>
                </a:solidFill>
                <a:latin typeface="微軟正黑體" pitchFamily="34" charset="-120"/>
                <a:ea typeface="微軟正黑體" pitchFamily="34" charset="-120"/>
              </a:rPr>
              <a:t>提供緊急通信及地理測繪信息</a:t>
            </a:r>
            <a:r>
              <a:rPr kumimoji="0" lang="zh-TW" altLang="zh-TW" sz="2400" b="1">
                <a:solidFill>
                  <a:srgbClr val="000000"/>
                </a:solidFill>
                <a:latin typeface="微軟正黑體" pitchFamily="34" charset="-120"/>
                <a:ea typeface="微軟正黑體" pitchFamily="34" charset="-120"/>
              </a:rPr>
              <a:t>，作為災民及附近周遭民眾相關資訊及需求。</a:t>
            </a:r>
          </a:p>
          <a:p>
            <a:pPr algn="just" eaLnBrk="1" hangingPunct="1">
              <a:spcBef>
                <a:spcPts val="600"/>
              </a:spcBef>
              <a:buFont typeface="Arial" pitchFamily="34" charset="0"/>
              <a:buChar char="•"/>
            </a:pPr>
            <a:endParaRPr kumimoji="0" lang="en-US" altLang="zh-TW" sz="2400" b="1">
              <a:solidFill>
                <a:srgbClr val="000000"/>
              </a:solidFill>
              <a:latin typeface="微軟正黑體" pitchFamily="34" charset="-120"/>
              <a:ea typeface="微軟正黑體" pitchFamily="34" charset="-120"/>
            </a:endParaRPr>
          </a:p>
        </p:txBody>
      </p:sp>
      <p:sp>
        <p:nvSpPr>
          <p:cNvPr id="21" name="Triangle rectangle 10"/>
          <p:cNvSpPr/>
          <p:nvPr/>
        </p:nvSpPr>
        <p:spPr>
          <a:xfrm rot="16200000" flipH="1">
            <a:off x="188119" y="3007519"/>
            <a:ext cx="382587" cy="765175"/>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62" dirty="0">
              <a:solidFill>
                <a:prstClr val="white"/>
              </a:solidFill>
            </a:endParaRPr>
          </a:p>
        </p:txBody>
      </p:sp>
      <p:sp>
        <p:nvSpPr>
          <p:cNvPr id="22" name="矩形 21"/>
          <p:cNvSpPr/>
          <p:nvPr/>
        </p:nvSpPr>
        <p:spPr>
          <a:xfrm>
            <a:off x="-3175" y="2665413"/>
            <a:ext cx="9132888" cy="53340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TW" altLang="en-US" sz="3600" b="1" dirty="0">
                <a:solidFill>
                  <a:prstClr val="white"/>
                </a:solidFill>
                <a:latin typeface="微軟正黑體" pitchFamily="34" charset="-120"/>
                <a:ea typeface="微軟正黑體" pitchFamily="34" charset="-120"/>
              </a:rPr>
              <a:t>小結</a:t>
            </a:r>
            <a:endParaRPr lang="zh-CN" altLang="en-US" sz="3600" b="1" dirty="0">
              <a:solidFill>
                <a:prstClr val="white"/>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52331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2F70BD6-661A-4982-9945-1EC9FC1F07BA}" type="slidenum">
              <a:rPr kumimoji="0" lang="zh-TW" altLang="en-US" smtClean="0">
                <a:solidFill>
                  <a:srgbClr val="262626"/>
                </a:solidFill>
                <a:latin typeface="Arial Unicode MS" pitchFamily="34" charset="-120"/>
                <a:ea typeface="Arial Unicode MS" pitchFamily="34" charset="-120"/>
              </a:rPr>
              <a:pPr/>
              <a:t>116</a:t>
            </a:fld>
            <a:endParaRPr kumimoji="0" lang="zh-TW" altLang="en-US" smtClean="0">
              <a:solidFill>
                <a:srgbClr val="262626"/>
              </a:solidFill>
              <a:latin typeface="Arial Unicode MS" pitchFamily="34" charset="-120"/>
              <a:ea typeface="Arial Unicode MS" pitchFamily="34" charset="-120"/>
            </a:endParaRPr>
          </a:p>
        </p:txBody>
      </p:sp>
      <p:sp>
        <p:nvSpPr>
          <p:cNvPr id="49156" name="文字方塊 4"/>
          <p:cNvSpPr txBox="1">
            <a:spLocks noChangeArrowheads="1"/>
          </p:cNvSpPr>
          <p:nvPr/>
        </p:nvSpPr>
        <p:spPr bwMode="auto">
          <a:xfrm>
            <a:off x="179388" y="609600"/>
            <a:ext cx="885666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000000"/>
                </a:solidFill>
                <a:latin typeface="微軟正黑體" pitchFamily="34" charset="-120"/>
                <a:ea typeface="微軟正黑體" pitchFamily="34" charset="-120"/>
              </a:rPr>
              <a:t>8</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3</a:t>
            </a:r>
            <a:r>
              <a:rPr kumimoji="0" lang="zh-TW" altLang="en-US" sz="2400" b="1">
                <a:solidFill>
                  <a:srgbClr val="000000"/>
                </a:solidFill>
                <a:latin typeface="微軟正黑體" pitchFamily="34" charset="-120"/>
                <a:ea typeface="微軟正黑體" pitchFamily="34" charset="-120"/>
              </a:rPr>
              <a:t>日</a:t>
            </a:r>
            <a:r>
              <a:rPr kumimoji="0" lang="en-US" altLang="zh-TW" sz="2400" b="1">
                <a:solidFill>
                  <a:srgbClr val="000000"/>
                </a:solidFill>
                <a:latin typeface="微軟正黑體" pitchFamily="34" charset="-120"/>
                <a:ea typeface="微軟正黑體" pitchFamily="34" charset="-120"/>
              </a:rPr>
              <a:t> </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地點：中國雲南省昭通市魯甸縣境內</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芮氏規模：</a:t>
            </a:r>
            <a:r>
              <a:rPr kumimoji="0" lang="en-US" altLang="zh-TW" sz="2400" b="1">
                <a:solidFill>
                  <a:srgbClr val="000000"/>
                </a:solidFill>
                <a:latin typeface="微軟正黑體" pitchFamily="34" charset="-120"/>
                <a:ea typeface="微軟正黑體" pitchFamily="34" charset="-120"/>
              </a:rPr>
              <a:t>6.5</a:t>
            </a:r>
            <a:r>
              <a:rPr kumimoji="0" lang="zh-TW" altLang="en-US" sz="2400" b="1">
                <a:solidFill>
                  <a:srgbClr val="000000"/>
                </a:solidFill>
                <a:latin typeface="微軟正黑體" pitchFamily="34" charset="-120"/>
                <a:ea typeface="微軟正黑體" pitchFamily="34" charset="-120"/>
              </a:rPr>
              <a:t>；震央：魯甸縣龍頭山鎮；震源深度為</a:t>
            </a:r>
            <a:r>
              <a:rPr kumimoji="0" lang="en-US" altLang="zh-TW" sz="2400" b="1">
                <a:solidFill>
                  <a:srgbClr val="000000"/>
                </a:solidFill>
                <a:latin typeface="微軟正黑體" pitchFamily="34" charset="-120"/>
                <a:ea typeface="微軟正黑體" pitchFamily="34" charset="-120"/>
              </a:rPr>
              <a:t>12</a:t>
            </a:r>
            <a:r>
              <a:rPr kumimoji="0" lang="zh-TW" altLang="en-US" sz="2400" b="1">
                <a:solidFill>
                  <a:srgbClr val="000000"/>
                </a:solidFill>
                <a:latin typeface="微軟正黑體" pitchFamily="34" charset="-120"/>
                <a:ea typeface="微軟正黑體" pitchFamily="34" charset="-120"/>
              </a:rPr>
              <a:t>公里</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事件描述：屬於淺層地震，地震後</a:t>
            </a:r>
            <a:r>
              <a:rPr kumimoji="0" lang="en-US" altLang="zh-TW" sz="2400" b="1">
                <a:solidFill>
                  <a:srgbClr val="000000"/>
                </a:solidFill>
                <a:latin typeface="微軟正黑體" pitchFamily="34" charset="-120"/>
                <a:ea typeface="微軟正黑體" pitchFamily="34" charset="-120"/>
              </a:rPr>
              <a:t>4</a:t>
            </a:r>
            <a:r>
              <a:rPr kumimoji="0" lang="zh-TW" altLang="en-US" sz="2400" b="1">
                <a:solidFill>
                  <a:srgbClr val="000000"/>
                </a:solidFill>
                <a:latin typeface="微軟正黑體" pitchFamily="34" charset="-120"/>
                <a:ea typeface="微軟正黑體" pitchFamily="34" charset="-120"/>
              </a:rPr>
              <a:t>小時，餘震共發生</a:t>
            </a:r>
            <a:r>
              <a:rPr kumimoji="0" lang="en-US" altLang="zh-TW" sz="2400" b="1">
                <a:solidFill>
                  <a:srgbClr val="000000"/>
                </a:solidFill>
                <a:latin typeface="微軟正黑體" pitchFamily="34" charset="-120"/>
                <a:ea typeface="微軟正黑體" pitchFamily="34" charset="-120"/>
              </a:rPr>
              <a:t>165</a:t>
            </a:r>
            <a:r>
              <a:rPr kumimoji="0" lang="zh-TW" altLang="en-US" sz="2400" b="1">
                <a:solidFill>
                  <a:srgbClr val="000000"/>
                </a:solidFill>
                <a:latin typeface="微軟正黑體" pitchFamily="34" charset="-120"/>
                <a:ea typeface="微軟正黑體" pitchFamily="34" charset="-120"/>
              </a:rPr>
              <a:t>次，此次魯甸強震是雲南</a:t>
            </a:r>
            <a:r>
              <a:rPr kumimoji="0" lang="en-US" altLang="zh-TW" sz="2400" b="1">
                <a:solidFill>
                  <a:srgbClr val="000000"/>
                </a:solidFill>
                <a:latin typeface="微軟正黑體" pitchFamily="34" charset="-120"/>
                <a:ea typeface="微軟正黑體" pitchFamily="34" charset="-120"/>
              </a:rPr>
              <a:t>18</a:t>
            </a:r>
            <a:r>
              <a:rPr kumimoji="0" lang="zh-TW" altLang="en-US" sz="2400" b="1">
                <a:solidFill>
                  <a:srgbClr val="000000"/>
                </a:solidFill>
                <a:latin typeface="微軟正黑體" pitchFamily="34" charset="-120"/>
                <a:ea typeface="微軟正黑體" pitchFamily="34" charset="-120"/>
              </a:rPr>
              <a:t>年來最強烈的地震，</a:t>
            </a:r>
            <a:r>
              <a:rPr kumimoji="0" lang="zh-TW" altLang="en-US" sz="2400" b="1">
                <a:solidFill>
                  <a:srgbClr val="FF0000"/>
                </a:solidFill>
                <a:latin typeface="微軟正黑體" pitchFamily="34" charset="-120"/>
                <a:ea typeface="微軟正黑體" pitchFamily="34" charset="-120"/>
              </a:rPr>
              <a:t>國家救災應急響應等級為</a:t>
            </a:r>
            <a:r>
              <a:rPr kumimoji="0" lang="en-US" altLang="zh-TW" sz="2400" b="1">
                <a:solidFill>
                  <a:srgbClr val="FF0000"/>
                </a:solidFill>
                <a:latin typeface="微軟正黑體" pitchFamily="34" charset="-120"/>
                <a:ea typeface="微軟正黑體" pitchFamily="34" charset="-120"/>
              </a:rPr>
              <a:t>Ⅰ</a:t>
            </a:r>
            <a:r>
              <a:rPr kumimoji="0" lang="zh-TW" altLang="en-US" sz="2400" b="1">
                <a:solidFill>
                  <a:srgbClr val="FF0000"/>
                </a:solidFill>
                <a:latin typeface="微軟正黑體" pitchFamily="34" charset="-120"/>
                <a:ea typeface="微軟正黑體" pitchFamily="34" charset="-120"/>
              </a:rPr>
              <a:t>級</a:t>
            </a:r>
            <a:r>
              <a:rPr kumimoji="0" lang="zh-TW" altLang="en-US" sz="2400" b="1">
                <a:solidFill>
                  <a:srgbClr val="000000"/>
                </a:solidFill>
                <a:latin typeface="微軟正黑體" pitchFamily="34" charset="-120"/>
                <a:ea typeface="微軟正黑體" pitchFamily="34" charset="-120"/>
              </a:rPr>
              <a:t>。</a:t>
            </a: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pic>
        <p:nvPicPr>
          <p:cNvPr id="49160" name="圖片 1" descr="http://www.sinchew-i.com/files/2014/08/04/ys0804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121025"/>
            <a:ext cx="465931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圖片 5"/>
          <p:cNvPicPr>
            <a:picLocks noChangeAspect="1"/>
          </p:cNvPicPr>
          <p:nvPr/>
        </p:nvPicPr>
        <p:blipFill>
          <a:blip r:embed="rId3">
            <a:extLst>
              <a:ext uri="{28A0092B-C50C-407E-A947-70E740481C1C}">
                <a14:useLocalDpi xmlns:a14="http://schemas.microsoft.com/office/drawing/2010/main" val="0"/>
              </a:ext>
            </a:extLst>
          </a:blip>
          <a:srcRect l="6209" t="2924" r="6537" b="18524"/>
          <a:stretch>
            <a:fillRect/>
          </a:stretch>
        </p:blipFill>
        <p:spPr bwMode="auto">
          <a:xfrm>
            <a:off x="533400" y="3186113"/>
            <a:ext cx="339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文字方塊 10"/>
          <p:cNvSpPr txBox="1">
            <a:spLocks noChangeArrowheads="1"/>
          </p:cNvSpPr>
          <p:nvPr/>
        </p:nvSpPr>
        <p:spPr bwMode="auto">
          <a:xfrm>
            <a:off x="0" y="6659563"/>
            <a:ext cx="3200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solidFill>
                  <a:srgbClr val="000000"/>
                </a:solidFill>
                <a:latin typeface="微軟正黑體" pitchFamily="34" charset="-120"/>
                <a:ea typeface="微軟正黑體" pitchFamily="34" charset="-120"/>
              </a:rPr>
              <a:t>資料來源</a:t>
            </a:r>
            <a:r>
              <a:rPr lang="en-US" altLang="zh-TW" sz="800">
                <a:solidFill>
                  <a:srgbClr val="000000"/>
                </a:solidFill>
                <a:latin typeface="微軟正黑體" pitchFamily="34" charset="-120"/>
                <a:ea typeface="微軟正黑體" pitchFamily="34" charset="-120"/>
              </a:rPr>
              <a:t>:</a:t>
            </a:r>
            <a:r>
              <a:rPr lang="en-US" altLang="zh-TW" sz="800"/>
              <a:t>BBC</a:t>
            </a:r>
            <a:r>
              <a:rPr lang="zh-TW" altLang="zh-TW" sz="800"/>
              <a:t>中文網</a:t>
            </a:r>
            <a:r>
              <a:rPr lang="zh-TW" altLang="en-US" sz="800">
                <a:solidFill>
                  <a:srgbClr val="000000"/>
                </a:solidFill>
                <a:latin typeface="微軟正黑體" pitchFamily="34" charset="-120"/>
                <a:ea typeface="微軟正黑體" pitchFamily="34" charset="-120"/>
              </a:rPr>
              <a:t>報、</a:t>
            </a:r>
            <a:r>
              <a:rPr lang="zh-TW" altLang="zh-TW" sz="800"/>
              <a:t>美國地質調查局</a:t>
            </a:r>
            <a:r>
              <a:rPr lang="en-US" altLang="zh-TW" sz="800"/>
              <a:t>(USGS)</a:t>
            </a:r>
            <a:endParaRPr lang="zh-TW" altLang="en-US" sz="80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9409827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017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1EF43E8-B483-463C-9DDC-DE33E479EA7E}" type="slidenum">
              <a:rPr kumimoji="0" lang="zh-TW" altLang="en-US" smtClean="0">
                <a:solidFill>
                  <a:srgbClr val="262626"/>
                </a:solidFill>
                <a:latin typeface="Arial Unicode MS" pitchFamily="34" charset="-120"/>
                <a:ea typeface="Arial Unicode MS" pitchFamily="34" charset="-120"/>
              </a:rPr>
              <a:pPr/>
              <a:t>117</a:t>
            </a:fld>
            <a:endParaRPr kumimoji="0" lang="zh-TW" altLang="en-US" smtClean="0">
              <a:solidFill>
                <a:srgbClr val="262626"/>
              </a:solidFill>
              <a:latin typeface="Arial Unicode MS" pitchFamily="34" charset="-120"/>
              <a:ea typeface="Arial Unicode MS" pitchFamily="34" charset="-120"/>
            </a:endParaRPr>
          </a:p>
        </p:txBody>
      </p:sp>
      <p:sp>
        <p:nvSpPr>
          <p:cNvPr id="50180" name="矩形 1"/>
          <p:cNvSpPr>
            <a:spLocks noChangeArrowheads="1"/>
          </p:cNvSpPr>
          <p:nvPr/>
        </p:nvSpPr>
        <p:spPr bwMode="auto">
          <a:xfrm>
            <a:off x="228600" y="762000"/>
            <a:ext cx="8810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buFont typeface="Arial" pitchFamily="34" charset="0"/>
              <a:buChar char="•"/>
            </a:pPr>
            <a:r>
              <a:rPr lang="zh-TW" altLang="en-US" sz="2400" b="1">
                <a:solidFill>
                  <a:srgbClr val="000000"/>
                </a:solidFill>
                <a:latin typeface="微軟正黑體" pitchFamily="34" charset="-120"/>
                <a:ea typeface="微軟正黑體" pitchFamily="34" charset="-120"/>
              </a:rPr>
              <a:t>造成昭通市魯甸縣、巧家縣、昭陽區、永善縣和曲靖市會澤縣</a:t>
            </a:r>
            <a:r>
              <a:rPr lang="en-US" altLang="zh-TW" sz="2400" b="1">
                <a:solidFill>
                  <a:srgbClr val="FF0000"/>
                </a:solidFill>
                <a:latin typeface="微軟正黑體" pitchFamily="34" charset="-120"/>
                <a:ea typeface="微軟正黑體" pitchFamily="34" charset="-120"/>
              </a:rPr>
              <a:t>108.84</a:t>
            </a:r>
            <a:r>
              <a:rPr lang="zh-TW" altLang="en-US" sz="2400" b="1">
                <a:solidFill>
                  <a:srgbClr val="FF0000"/>
                </a:solidFill>
                <a:latin typeface="微軟正黑體" pitchFamily="34" charset="-120"/>
                <a:ea typeface="微軟正黑體" pitchFamily="34" charset="-120"/>
              </a:rPr>
              <a:t>萬人受災</a:t>
            </a:r>
            <a:r>
              <a:rPr lang="zh-TW" altLang="en-US" sz="2400" b="1">
                <a:solidFill>
                  <a:srgbClr val="000000"/>
                </a:solidFill>
                <a:latin typeface="微軟正黑體" pitchFamily="34" charset="-120"/>
                <a:ea typeface="微軟正黑體" pitchFamily="34" charset="-120"/>
              </a:rPr>
              <a:t>，</a:t>
            </a:r>
            <a:r>
              <a:rPr lang="en-US" altLang="zh-TW" sz="2400" b="1">
                <a:solidFill>
                  <a:srgbClr val="FF0000"/>
                </a:solidFill>
                <a:latin typeface="微軟正黑體" pitchFamily="34" charset="-120"/>
                <a:ea typeface="微軟正黑體" pitchFamily="34" charset="-120"/>
              </a:rPr>
              <a:t>617</a:t>
            </a:r>
            <a:r>
              <a:rPr lang="zh-TW" altLang="en-US" sz="2400" b="1">
                <a:solidFill>
                  <a:srgbClr val="FF0000"/>
                </a:solidFill>
                <a:latin typeface="微軟正黑體" pitchFamily="34" charset="-120"/>
                <a:ea typeface="微軟正黑體" pitchFamily="34" charset="-120"/>
              </a:rPr>
              <a:t>人死亡</a:t>
            </a:r>
            <a:r>
              <a:rPr lang="zh-TW" altLang="en-US" sz="2400" b="1">
                <a:solidFill>
                  <a:srgbClr val="000000"/>
                </a:solidFill>
                <a:latin typeface="微軟正黑體" pitchFamily="34" charset="-120"/>
                <a:ea typeface="微軟正黑體" pitchFamily="34" charset="-120"/>
              </a:rPr>
              <a:t>，</a:t>
            </a:r>
            <a:r>
              <a:rPr lang="en-US" altLang="zh-TW" sz="2400" b="1">
                <a:solidFill>
                  <a:srgbClr val="FF0000"/>
                </a:solidFill>
                <a:latin typeface="微軟正黑體" pitchFamily="34" charset="-120"/>
                <a:ea typeface="微軟正黑體" pitchFamily="34" charset="-120"/>
              </a:rPr>
              <a:t>112</a:t>
            </a:r>
            <a:r>
              <a:rPr lang="zh-TW" altLang="en-US" sz="2400" b="1">
                <a:solidFill>
                  <a:srgbClr val="FF0000"/>
                </a:solidFill>
                <a:latin typeface="微軟正黑體" pitchFamily="34" charset="-120"/>
                <a:ea typeface="微軟正黑體" pitchFamily="34" charset="-120"/>
              </a:rPr>
              <a:t>人失蹤</a:t>
            </a:r>
            <a:r>
              <a:rPr lang="zh-TW" altLang="en-US" sz="2400" b="1">
                <a:solidFill>
                  <a:srgbClr val="000000"/>
                </a:solidFill>
                <a:latin typeface="微軟正黑體" pitchFamily="34" charset="-120"/>
                <a:ea typeface="微軟正黑體" pitchFamily="34" charset="-120"/>
              </a:rPr>
              <a:t>，</a:t>
            </a:r>
            <a:r>
              <a:rPr lang="en-US" altLang="zh-TW" sz="2400" b="1">
                <a:solidFill>
                  <a:srgbClr val="FF0000"/>
                </a:solidFill>
                <a:latin typeface="微軟正黑體" pitchFamily="34" charset="-120"/>
                <a:ea typeface="微軟正黑體" pitchFamily="34" charset="-120"/>
              </a:rPr>
              <a:t>3,143</a:t>
            </a:r>
            <a:r>
              <a:rPr lang="zh-TW" altLang="en-US" sz="2400" b="1">
                <a:solidFill>
                  <a:srgbClr val="FF0000"/>
                </a:solidFill>
                <a:latin typeface="微軟正黑體" pitchFamily="34" charset="-120"/>
                <a:ea typeface="微軟正黑體" pitchFamily="34" charset="-120"/>
              </a:rPr>
              <a:t>人受傷</a:t>
            </a:r>
            <a:r>
              <a:rPr lang="zh-TW" altLang="en-US" sz="2400" b="1">
                <a:solidFill>
                  <a:srgbClr val="000000"/>
                </a:solidFill>
                <a:latin typeface="微軟正黑體" pitchFamily="34" charset="-120"/>
                <a:ea typeface="微軟正黑體" pitchFamily="34" charset="-120"/>
              </a:rPr>
              <a:t>，</a:t>
            </a:r>
            <a:r>
              <a:rPr lang="en-US" altLang="zh-TW" sz="2400" b="1">
                <a:solidFill>
                  <a:srgbClr val="FF0000"/>
                </a:solidFill>
                <a:latin typeface="微軟正黑體" pitchFamily="34" charset="-120"/>
                <a:ea typeface="微軟正黑體" pitchFamily="34" charset="-120"/>
              </a:rPr>
              <a:t>22.97</a:t>
            </a:r>
            <a:r>
              <a:rPr lang="zh-TW" altLang="en-US" sz="2400" b="1">
                <a:solidFill>
                  <a:srgbClr val="FF0000"/>
                </a:solidFill>
                <a:latin typeface="微軟正黑體" pitchFamily="34" charset="-120"/>
                <a:ea typeface="微軟正黑體" pitchFamily="34" charset="-120"/>
              </a:rPr>
              <a:t>萬人緊急避難安置</a:t>
            </a:r>
            <a:r>
              <a:rPr lang="zh-TW" altLang="en-US" sz="2400" b="1">
                <a:solidFill>
                  <a:srgbClr val="000000"/>
                </a:solidFill>
                <a:latin typeface="微軟正黑體" pitchFamily="34" charset="-120"/>
                <a:ea typeface="微軟正黑體" pitchFamily="34" charset="-120"/>
              </a:rPr>
              <a:t>，共</a:t>
            </a:r>
            <a:r>
              <a:rPr lang="en-US" altLang="zh-TW" sz="2400" b="1">
                <a:solidFill>
                  <a:srgbClr val="000000"/>
                </a:solidFill>
                <a:latin typeface="微軟正黑體" pitchFamily="34" charset="-120"/>
                <a:ea typeface="微軟正黑體" pitchFamily="34" charset="-120"/>
              </a:rPr>
              <a:t>8.09</a:t>
            </a:r>
            <a:r>
              <a:rPr lang="zh-TW" altLang="en-US" sz="2400" b="1">
                <a:solidFill>
                  <a:srgbClr val="000000"/>
                </a:solidFill>
                <a:latin typeface="微軟正黑體" pitchFamily="34" charset="-120"/>
                <a:ea typeface="微軟正黑體" pitchFamily="34" charset="-120"/>
              </a:rPr>
              <a:t>萬間房屋倒塌，</a:t>
            </a:r>
            <a:r>
              <a:rPr lang="en-US" altLang="zh-TW" sz="2400" b="1">
                <a:solidFill>
                  <a:srgbClr val="000000"/>
                </a:solidFill>
                <a:latin typeface="微軟正黑體" pitchFamily="34" charset="-120"/>
                <a:ea typeface="微軟正黑體" pitchFamily="34" charset="-120"/>
              </a:rPr>
              <a:t>12.91</a:t>
            </a:r>
            <a:r>
              <a:rPr lang="zh-TW" altLang="en-US" sz="2400" b="1">
                <a:solidFill>
                  <a:srgbClr val="000000"/>
                </a:solidFill>
                <a:latin typeface="微軟正黑體" pitchFamily="34" charset="-120"/>
                <a:ea typeface="微軟正黑體" pitchFamily="34" charset="-120"/>
              </a:rPr>
              <a:t>萬間房屋嚴重損壞，</a:t>
            </a:r>
            <a:r>
              <a:rPr lang="en-US" altLang="zh-TW" sz="2400" b="1">
                <a:solidFill>
                  <a:srgbClr val="000000"/>
                </a:solidFill>
                <a:latin typeface="微軟正黑體" pitchFamily="34" charset="-120"/>
                <a:ea typeface="微軟正黑體" pitchFamily="34" charset="-120"/>
              </a:rPr>
              <a:t>46.61</a:t>
            </a:r>
            <a:r>
              <a:rPr lang="zh-TW" altLang="en-US" sz="2400" b="1">
                <a:solidFill>
                  <a:srgbClr val="000000"/>
                </a:solidFill>
                <a:latin typeface="微軟正黑體" pitchFamily="34" charset="-120"/>
                <a:ea typeface="微軟正黑體" pitchFamily="34" charset="-120"/>
              </a:rPr>
              <a:t>萬間房屋一般損壞。</a:t>
            </a:r>
            <a:endParaRPr lang="en-US" altLang="zh-TW" sz="2400" b="1">
              <a:solidFill>
                <a:srgbClr val="000000"/>
              </a:solidFill>
              <a:latin typeface="微軟正黑體" pitchFamily="34" charset="-120"/>
              <a:ea typeface="微軟正黑體" pitchFamily="34" charset="-120"/>
            </a:endParaRPr>
          </a:p>
          <a:p>
            <a:pPr algn="just" eaLnBrk="1" hangingPunct="1">
              <a:buFont typeface="Arial" pitchFamily="34" charset="0"/>
              <a:buChar char="•"/>
            </a:pPr>
            <a:r>
              <a:rPr kumimoji="0" lang="zh-TW" altLang="en-US" sz="2400" b="1">
                <a:solidFill>
                  <a:srgbClr val="000000"/>
                </a:solidFill>
                <a:latin typeface="微軟正黑體" pitchFamily="34" charset="-120"/>
                <a:ea typeface="微軟正黑體" pitchFamily="34" charset="-120"/>
              </a:rPr>
              <a:t>導致</a:t>
            </a:r>
            <a:r>
              <a:rPr kumimoji="0" lang="zh-TW" altLang="en-US" sz="2400" b="1">
                <a:solidFill>
                  <a:srgbClr val="FF0000"/>
                </a:solidFill>
                <a:latin typeface="微軟正黑體" pitchFamily="34" charset="-120"/>
                <a:ea typeface="微軟正黑體" pitchFamily="34" charset="-120"/>
              </a:rPr>
              <a:t>牛欄江堵塞形成堰塞湖</a:t>
            </a:r>
            <a:r>
              <a:rPr kumimoji="0" lang="zh-TW" altLang="en-US" sz="2400" b="1">
                <a:solidFill>
                  <a:srgbClr val="000000"/>
                </a:solidFill>
                <a:latin typeface="微軟正黑體" pitchFamily="34" charset="-120"/>
                <a:ea typeface="微軟正黑體" pitchFamily="34" charset="-120"/>
              </a:rPr>
              <a:t>，當地有</a:t>
            </a:r>
            <a:r>
              <a:rPr kumimoji="0" lang="en-US" altLang="zh-TW" sz="2400" b="1">
                <a:solidFill>
                  <a:srgbClr val="000000"/>
                </a:solidFill>
                <a:latin typeface="微軟正黑體" pitchFamily="34" charset="-120"/>
                <a:ea typeface="微軟正黑體" pitchFamily="34" charset="-120"/>
              </a:rPr>
              <a:t>800</a:t>
            </a:r>
            <a:r>
              <a:rPr kumimoji="0" lang="zh-TW" altLang="en-US" sz="2400" b="1">
                <a:solidFill>
                  <a:srgbClr val="000000"/>
                </a:solidFill>
                <a:latin typeface="微軟正黑體" pitchFamily="34" charset="-120"/>
                <a:ea typeface="微軟正黑體" pitchFamily="34" charset="-120"/>
              </a:rPr>
              <a:t>名村民生命財產安全受到威脅，危險區群眾已全數撤離。</a:t>
            </a:r>
            <a:endParaRPr kumimoji="0" lang="en-US" altLang="zh-TW" sz="2400" b="1">
              <a:solidFill>
                <a:srgbClr val="000000"/>
              </a:solidFill>
              <a:latin typeface="微軟正黑體" pitchFamily="34" charset="-120"/>
              <a:ea typeface="微軟正黑體" pitchFamily="34" charset="-120"/>
            </a:endParaRPr>
          </a:p>
          <a:p>
            <a:pPr algn="just" eaLnBrk="1" hangingPunct="1">
              <a:buFont typeface="Arial" pitchFamily="34" charset="0"/>
              <a:buChar char="•"/>
            </a:pPr>
            <a:endParaRPr lang="en-US" altLang="zh-TW" sz="2400" b="1">
              <a:solidFill>
                <a:srgbClr val="000000"/>
              </a:solidFill>
              <a:latin typeface="微軟正黑體" pitchFamily="34" charset="-120"/>
              <a:ea typeface="微軟正黑體" pitchFamily="34" charset="-120"/>
            </a:endParaRPr>
          </a:p>
          <a:p>
            <a:pPr algn="just" eaLnBrk="1" hangingPunct="1">
              <a:buFont typeface="Arial" pitchFamily="34" charset="0"/>
              <a:buChar char="•"/>
            </a:pPr>
            <a:endParaRPr lang="zh-TW" altLang="en-US" sz="2400" b="1">
              <a:solidFill>
                <a:srgbClr val="000000"/>
              </a:solidFill>
              <a:latin typeface="微軟正黑體" pitchFamily="34" charset="-120"/>
              <a:ea typeface="微軟正黑體" pitchFamily="34" charset="-120"/>
            </a:endParaRPr>
          </a:p>
        </p:txBody>
      </p:sp>
      <p:sp>
        <p:nvSpPr>
          <p:cNvPr id="50181" name="文字方塊 10"/>
          <p:cNvSpPr txBox="1">
            <a:spLocks noChangeArrowheads="1"/>
          </p:cNvSpPr>
          <p:nvPr/>
        </p:nvSpPr>
        <p:spPr bwMode="auto">
          <a:xfrm>
            <a:off x="0" y="6313488"/>
            <a:ext cx="4419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solidFill>
                  <a:srgbClr val="000000"/>
                </a:solidFill>
                <a:latin typeface="微軟正黑體" pitchFamily="34" charset="-120"/>
                <a:ea typeface="微軟正黑體" pitchFamily="34" charset="-120"/>
              </a:rPr>
              <a:t>資料來源</a:t>
            </a:r>
            <a:r>
              <a:rPr lang="en-US" altLang="zh-TW" sz="800">
                <a:solidFill>
                  <a:srgbClr val="000000"/>
                </a:solidFill>
                <a:latin typeface="微軟正黑體" pitchFamily="34" charset="-120"/>
                <a:ea typeface="微軟正黑體" pitchFamily="34" charset="-120"/>
              </a:rPr>
              <a:t>:</a:t>
            </a:r>
            <a:r>
              <a:rPr lang="zh-TW" altLang="en-US" sz="800">
                <a:solidFill>
                  <a:srgbClr val="000000"/>
                </a:solidFill>
                <a:latin typeface="微軟正黑體" pitchFamily="34" charset="-120"/>
                <a:ea typeface="微軟正黑體" pitchFamily="34" charset="-120"/>
              </a:rPr>
              <a:t>星洲日報、新華網雲南頻道</a:t>
            </a:r>
          </a:p>
        </p:txBody>
      </p:sp>
      <p:pic>
        <p:nvPicPr>
          <p:cNvPr id="50182" name="Picture 4" descr="133559057_14080880560461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3048000"/>
            <a:ext cx="43164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76200" y="6084888"/>
            <a:ext cx="4495800" cy="307975"/>
          </a:xfrm>
          <a:prstGeom prst="rect">
            <a:avLst/>
          </a:prstGeom>
        </p:spPr>
        <p:txBody>
          <a:bodyPr>
            <a:spAutoFit/>
          </a:bodyPr>
          <a:lstStyle/>
          <a:p>
            <a:pPr algn="ctr">
              <a:defRPr/>
            </a:pPr>
            <a:r>
              <a:rPr lang="zh-TW" altLang="en-US" sz="1400" b="1" dirty="0">
                <a:solidFill>
                  <a:schemeClr val="accent5">
                    <a:lumMod val="75000"/>
                  </a:schemeClr>
                </a:solidFill>
                <a:latin typeface="微軟正黑體" panose="020B0604030504040204" pitchFamily="34" charset="-120"/>
                <a:ea typeface="微軟正黑體" panose="020B0604030504040204" pitchFamily="34" charset="-120"/>
              </a:rPr>
              <a:t>龍頭山鎮龍泉村受災最嚴重，村莊的房屋幾乎全部倒塌</a:t>
            </a:r>
          </a:p>
        </p:txBody>
      </p:sp>
      <p:pic>
        <p:nvPicPr>
          <p:cNvPr id="50184" name="Picture 5" descr="455x310_2014_08_04_in0804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3043238"/>
            <a:ext cx="44656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4546600" y="6097588"/>
            <a:ext cx="4495800" cy="307975"/>
          </a:xfrm>
          <a:prstGeom prst="rect">
            <a:avLst/>
          </a:prstGeom>
        </p:spPr>
        <p:txBody>
          <a:bodyPr>
            <a:spAutoFit/>
          </a:bodyPr>
          <a:lstStyle/>
          <a:p>
            <a:pPr algn="ctr">
              <a:defRPr/>
            </a:pPr>
            <a:r>
              <a:rPr lang="zh-TW" altLang="en-US" sz="1400" b="1" dirty="0">
                <a:solidFill>
                  <a:schemeClr val="accent5">
                    <a:lumMod val="75000"/>
                  </a:schemeClr>
                </a:solidFill>
                <a:latin typeface="微軟正黑體" panose="020B0604030504040204" pitchFamily="34" charset="-120"/>
                <a:ea typeface="微軟正黑體" panose="020B0604030504040204" pitchFamily="34" charset="-120"/>
              </a:rPr>
              <a:t>牛欄江堵塞形成堰塞湖</a:t>
            </a:r>
          </a:p>
        </p:txBody>
      </p:sp>
    </p:spTree>
    <p:extLst>
      <p:ext uri="{BB962C8B-B14F-4D97-AF65-F5344CB8AC3E}">
        <p14:creationId xmlns:p14="http://schemas.microsoft.com/office/powerpoint/2010/main" val="24853335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20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AB29A84-A8B5-40C1-B9D7-E367CFE47B5E}" type="slidenum">
              <a:rPr kumimoji="0" lang="zh-TW" altLang="en-US" smtClean="0">
                <a:solidFill>
                  <a:srgbClr val="262626"/>
                </a:solidFill>
                <a:latin typeface="Arial Unicode MS" pitchFamily="34" charset="-120"/>
                <a:ea typeface="Arial Unicode MS" pitchFamily="34" charset="-120"/>
              </a:rPr>
              <a:pPr/>
              <a:t>118</a:t>
            </a:fld>
            <a:endParaRPr kumimoji="0" lang="zh-TW" altLang="en-US" smtClean="0">
              <a:solidFill>
                <a:srgbClr val="262626"/>
              </a:solidFill>
              <a:latin typeface="Arial Unicode MS" pitchFamily="34" charset="-120"/>
              <a:ea typeface="Arial Unicode MS" pitchFamily="34" charset="-120"/>
            </a:endParaRPr>
          </a:p>
        </p:txBody>
      </p:sp>
      <p:sp>
        <p:nvSpPr>
          <p:cNvPr id="51204" name="文字方塊 4"/>
          <p:cNvSpPr txBox="1">
            <a:spLocks noChangeArrowheads="1"/>
          </p:cNvSpPr>
          <p:nvPr/>
        </p:nvSpPr>
        <p:spPr bwMode="auto">
          <a:xfrm>
            <a:off x="179388" y="650875"/>
            <a:ext cx="885666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國家主席習近平指示需</a:t>
            </a:r>
            <a:r>
              <a:rPr kumimoji="0" lang="zh-TW" altLang="en-US" sz="2400" b="1">
                <a:solidFill>
                  <a:srgbClr val="FF0000"/>
                </a:solidFill>
                <a:latin typeface="微軟正黑體" pitchFamily="34" charset="-120"/>
                <a:ea typeface="微軟正黑體" pitchFamily="34" charset="-120"/>
              </a:rPr>
              <a:t>加強餘震監測預報</a:t>
            </a:r>
            <a:r>
              <a:rPr kumimoji="0" lang="zh-TW" altLang="en-US" sz="2400" b="1">
                <a:solidFill>
                  <a:srgbClr val="00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密切防範二次災害發生</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國務院總理李克強及副總理於災後前往震央龍頭山鎮龍泉村勘察災情，提出必須確保受災民眾“四有”：</a:t>
            </a:r>
            <a:r>
              <a:rPr kumimoji="0" lang="zh-TW" altLang="en-US" sz="2400" b="1">
                <a:solidFill>
                  <a:srgbClr val="FF0000"/>
                </a:solidFill>
                <a:latin typeface="微軟正黑體" pitchFamily="34" charset="-120"/>
                <a:ea typeface="微軟正黑體" pitchFamily="34" charset="-120"/>
              </a:rPr>
              <a:t>有飯吃</a:t>
            </a:r>
            <a:r>
              <a:rPr kumimoji="0" lang="zh-TW" altLang="en-US" sz="2400" b="1">
                <a:solidFill>
                  <a:srgbClr val="00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有衣穿</a:t>
            </a:r>
            <a:r>
              <a:rPr kumimoji="0" lang="zh-TW" altLang="en-US" sz="2400" b="1">
                <a:solidFill>
                  <a:srgbClr val="00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有乾淨水喝</a:t>
            </a:r>
            <a:r>
              <a:rPr kumimoji="0" lang="zh-TW" altLang="en-US" sz="2400" b="1">
                <a:solidFill>
                  <a:srgbClr val="00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有臨時安全住所</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雲南省公安局已調動</a:t>
            </a:r>
            <a:r>
              <a:rPr kumimoji="0" lang="en-US" altLang="zh-TW" sz="2400" b="1">
                <a:solidFill>
                  <a:srgbClr val="FF0000"/>
                </a:solidFill>
                <a:latin typeface="微軟正黑體" pitchFamily="34" charset="-120"/>
                <a:ea typeface="微軟正黑體" pitchFamily="34" charset="-120"/>
              </a:rPr>
              <a:t>1.1</a:t>
            </a:r>
            <a:r>
              <a:rPr kumimoji="0" lang="zh-TW" altLang="en-US" sz="2400" b="1">
                <a:solidFill>
                  <a:srgbClr val="FF0000"/>
                </a:solidFill>
                <a:latin typeface="微軟正黑體" pitchFamily="34" charset="-120"/>
                <a:ea typeface="微軟正黑體" pitchFamily="34" charset="-120"/>
              </a:rPr>
              <a:t>萬名警力</a:t>
            </a:r>
            <a:r>
              <a:rPr kumimoji="0" lang="zh-TW" altLang="en-US" sz="2400" b="1">
                <a:solidFill>
                  <a:srgbClr val="000000"/>
                </a:solidFill>
                <a:latin typeface="微軟正黑體" pitchFamily="34" charset="-120"/>
                <a:ea typeface="微軟正黑體" pitchFamily="34" charset="-120"/>
              </a:rPr>
              <a:t>參與救援及交通疏導工作。</a:t>
            </a:r>
          </a:p>
        </p:txBody>
      </p:sp>
      <p:sp>
        <p:nvSpPr>
          <p:cNvPr id="51205" name="文字方塊 10"/>
          <p:cNvSpPr txBox="1">
            <a:spLocks noChangeArrowheads="1"/>
          </p:cNvSpPr>
          <p:nvPr/>
        </p:nvSpPr>
        <p:spPr bwMode="auto">
          <a:xfrm>
            <a:off x="0" y="6337300"/>
            <a:ext cx="328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solidFill>
                  <a:srgbClr val="000000"/>
                </a:solidFill>
                <a:latin typeface="微軟正黑體" pitchFamily="34" charset="-120"/>
                <a:ea typeface="微軟正黑體" pitchFamily="34" charset="-120"/>
              </a:rPr>
              <a:t>資料來源</a:t>
            </a:r>
            <a:r>
              <a:rPr lang="en-US" altLang="zh-TW" sz="800">
                <a:solidFill>
                  <a:srgbClr val="000000"/>
                </a:solidFill>
                <a:latin typeface="微軟正黑體" pitchFamily="34" charset="-120"/>
                <a:ea typeface="微軟正黑體" pitchFamily="34" charset="-120"/>
              </a:rPr>
              <a:t>:</a:t>
            </a:r>
            <a:r>
              <a:rPr lang="en-US" altLang="zh-TW" sz="800">
                <a:solidFill>
                  <a:srgbClr val="000000"/>
                </a:solidFill>
              </a:rPr>
              <a:t>CRI</a:t>
            </a:r>
            <a:r>
              <a:rPr lang="zh-TW" altLang="en-US" sz="800">
                <a:solidFill>
                  <a:srgbClr val="000000"/>
                </a:solidFill>
              </a:rPr>
              <a:t>國際在線</a:t>
            </a:r>
            <a:r>
              <a:rPr lang="zh-TW" altLang="en-US" sz="800">
                <a:solidFill>
                  <a:srgbClr val="000000"/>
                </a:solidFill>
                <a:latin typeface="微軟正黑體" pitchFamily="34" charset="-120"/>
                <a:ea typeface="微軟正黑體" pitchFamily="34" charset="-120"/>
              </a:rPr>
              <a:t>、新華網雲南頻道</a:t>
            </a:r>
          </a:p>
        </p:txBody>
      </p:sp>
      <p:pic>
        <p:nvPicPr>
          <p:cNvPr id="51206" name="Picture 2" descr="3b7076536ee14e1cb157a3a42d37d2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340100"/>
            <a:ext cx="422592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5" descr="133557782_14080663723281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3340100"/>
            <a:ext cx="42703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3180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字方塊 4"/>
          <p:cNvSpPr txBox="1">
            <a:spLocks noChangeArrowheads="1"/>
          </p:cNvSpPr>
          <p:nvPr/>
        </p:nvSpPr>
        <p:spPr bwMode="auto">
          <a:xfrm>
            <a:off x="179388" y="693738"/>
            <a:ext cx="8856662"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國家測繪地理信息局立即啟動緊急調派</a:t>
            </a:r>
            <a:r>
              <a:rPr kumimoji="0" lang="en-US" altLang="zh-TW" sz="2400" b="1">
                <a:solidFill>
                  <a:srgbClr val="FF0000"/>
                </a:solidFill>
                <a:latin typeface="微軟正黑體" pitchFamily="34" charset="-120"/>
                <a:ea typeface="微軟正黑體" pitchFamily="34" charset="-120"/>
              </a:rPr>
              <a:t>4</a:t>
            </a:r>
            <a:r>
              <a:rPr kumimoji="0" lang="zh-TW" altLang="en-US" sz="2400" b="1">
                <a:solidFill>
                  <a:srgbClr val="FF0000"/>
                </a:solidFill>
                <a:latin typeface="微軟正黑體" pitchFamily="34" charset="-120"/>
                <a:ea typeface="微軟正黑體" pitchFamily="34" charset="-120"/>
              </a:rPr>
              <a:t>個無人機組</a:t>
            </a:r>
            <a:r>
              <a:rPr kumimoji="0" lang="zh-TW" altLang="en-US" sz="2400" b="1">
                <a:solidFill>
                  <a:srgbClr val="000000"/>
                </a:solidFill>
                <a:latin typeface="微軟正黑體" pitchFamily="34" charset="-120"/>
                <a:ea typeface="微軟正黑體" pitchFamily="34" charset="-120"/>
              </a:rPr>
              <a:t>前往災區進行</a:t>
            </a:r>
            <a:r>
              <a:rPr kumimoji="0" lang="zh-TW" altLang="en-US" sz="2400" b="1">
                <a:solidFill>
                  <a:srgbClr val="FF0000"/>
                </a:solidFill>
                <a:latin typeface="微軟正黑體" pitchFamily="34" charset="-120"/>
                <a:ea typeface="微軟正黑體" pitchFamily="34" charset="-120"/>
              </a:rPr>
              <a:t>製作雲南魯甸地震震後受災地區影像圖</a:t>
            </a:r>
            <a:r>
              <a:rPr kumimoji="0" lang="zh-TW" altLang="en-US" sz="2400" b="1">
                <a:solidFill>
                  <a:srgbClr val="000000"/>
                </a:solidFill>
                <a:latin typeface="微軟正黑體" pitchFamily="34" charset="-120"/>
                <a:ea typeface="微軟正黑體" pitchFamily="34" charset="-120"/>
              </a:rPr>
              <a:t>及</a:t>
            </a:r>
            <a:r>
              <a:rPr kumimoji="0" lang="zh-TW" altLang="en-US" sz="2400" b="1">
                <a:solidFill>
                  <a:srgbClr val="FF0000"/>
                </a:solidFill>
                <a:latin typeface="微軟正黑體" pitchFamily="34" charset="-120"/>
                <a:ea typeface="微軟正黑體" pitchFamily="34" charset="-120"/>
              </a:rPr>
              <a:t>三維動態高解析度影像圖</a:t>
            </a:r>
            <a:r>
              <a:rPr kumimoji="0" lang="zh-TW" altLang="en-US" sz="2400" b="1">
                <a:latin typeface="微軟正黑體" pitchFamily="34" charset="-120"/>
                <a:ea typeface="微軟正黑體" pitchFamily="34" charset="-120"/>
              </a:rPr>
              <a:t>。</a:t>
            </a:r>
            <a:endParaRPr kumimoji="0" lang="en-US" altLang="zh-TW" sz="2400" b="1">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latin typeface="微軟正黑體" pitchFamily="34" charset="-120"/>
                <a:ea typeface="微軟正黑體" pitchFamily="34" charset="-120"/>
              </a:rPr>
              <a:t>圖上可清晰判讀出房屋損毀、道路受阻、山體塌方、水位上漲及堰塞湖等情況，供相關單位作為</a:t>
            </a:r>
            <a:r>
              <a:rPr kumimoji="0" lang="zh-TW" altLang="en-US" sz="2400" b="1">
                <a:solidFill>
                  <a:srgbClr val="FF0000"/>
                </a:solidFill>
                <a:latin typeface="微軟正黑體" pitchFamily="34" charset="-120"/>
                <a:ea typeface="微軟正黑體" pitchFamily="34" charset="-120"/>
              </a:rPr>
              <a:t>抗震救災指揮決策</a:t>
            </a:r>
            <a:r>
              <a:rPr kumimoji="0" lang="zh-TW" altLang="en-US" sz="2400" b="1">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搶險救災</a:t>
            </a:r>
            <a:r>
              <a:rPr kumimoji="0" lang="zh-TW" altLang="en-US" sz="2400" b="1">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災情評估及災害分析</a:t>
            </a:r>
            <a:r>
              <a:rPr kumimoji="0" lang="zh-TW" altLang="en-US" sz="2400" b="1">
                <a:latin typeface="微軟正黑體" pitchFamily="34" charset="-120"/>
                <a:ea typeface="微軟正黑體" pitchFamily="34" charset="-120"/>
              </a:rPr>
              <a:t>等救災之需求。</a:t>
            </a:r>
            <a:endParaRPr kumimoji="0" lang="en-US" altLang="zh-TW" sz="2400" b="1">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52230" name="文字方塊 10"/>
          <p:cNvSpPr txBox="1">
            <a:spLocks noChangeArrowheads="1"/>
          </p:cNvSpPr>
          <p:nvPr/>
        </p:nvSpPr>
        <p:spPr bwMode="auto">
          <a:xfrm>
            <a:off x="-58738" y="6683375"/>
            <a:ext cx="320040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solidFill>
                  <a:srgbClr val="000000"/>
                </a:solidFill>
                <a:latin typeface="微軟正黑體" pitchFamily="34" charset="-120"/>
                <a:ea typeface="微軟正黑體" pitchFamily="34" charset="-120"/>
              </a:rPr>
              <a:t>資料來源</a:t>
            </a:r>
            <a:r>
              <a:rPr lang="en-US" altLang="zh-TW" sz="800">
                <a:solidFill>
                  <a:srgbClr val="000000"/>
                </a:solidFill>
                <a:latin typeface="微軟正黑體" pitchFamily="34" charset="-120"/>
                <a:ea typeface="微軟正黑體" pitchFamily="34" charset="-120"/>
              </a:rPr>
              <a:t>:</a:t>
            </a:r>
            <a:r>
              <a:rPr lang="zh-TW" altLang="en-US" sz="800">
                <a:solidFill>
                  <a:srgbClr val="000000"/>
                </a:solidFill>
                <a:latin typeface="微軟正黑體" pitchFamily="34" charset="-120"/>
                <a:ea typeface="微軟正黑體" pitchFamily="34" charset="-120"/>
              </a:rPr>
              <a:t>中國國家測繪地理信息局</a:t>
            </a:r>
          </a:p>
        </p:txBody>
      </p:sp>
      <p:sp>
        <p:nvSpPr>
          <p:cNvPr id="1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52232" name="Picture 3" descr="20140805173557035"/>
          <p:cNvPicPr>
            <a:picLocks noChangeAspect="1" noChangeArrowheads="1"/>
          </p:cNvPicPr>
          <p:nvPr/>
        </p:nvPicPr>
        <p:blipFill>
          <a:blip r:embed="rId2">
            <a:extLst>
              <a:ext uri="{28A0092B-C50C-407E-A947-70E740481C1C}">
                <a14:useLocalDpi xmlns:a14="http://schemas.microsoft.com/office/drawing/2010/main" val="0"/>
              </a:ext>
            </a:extLst>
          </a:blip>
          <a:srcRect l="3165" t="2208" r="2954" b="2208"/>
          <a:stretch>
            <a:fillRect/>
          </a:stretch>
        </p:blipFill>
        <p:spPr bwMode="auto">
          <a:xfrm>
            <a:off x="76200" y="3124200"/>
            <a:ext cx="450691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4" descr="20140805173545718"/>
          <p:cNvPicPr>
            <a:picLocks noChangeAspect="1" noChangeArrowheads="1"/>
          </p:cNvPicPr>
          <p:nvPr/>
        </p:nvPicPr>
        <p:blipFill>
          <a:blip r:embed="rId3">
            <a:extLst>
              <a:ext uri="{28A0092B-C50C-407E-A947-70E740481C1C}">
                <a14:useLocalDpi xmlns:a14="http://schemas.microsoft.com/office/drawing/2010/main" val="0"/>
              </a:ext>
            </a:extLst>
          </a:blip>
          <a:srcRect l="2469" t="2632" r="2469"/>
          <a:stretch>
            <a:fillRect/>
          </a:stretch>
        </p:blipFill>
        <p:spPr bwMode="auto">
          <a:xfrm>
            <a:off x="4583113" y="3179763"/>
            <a:ext cx="4513262"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5446512-1403-4AA2-A40C-1DD46F1C78A8}" type="slidenum">
              <a:rPr kumimoji="0" lang="zh-TW" altLang="en-US" smtClean="0">
                <a:solidFill>
                  <a:srgbClr val="262626"/>
                </a:solidFill>
                <a:latin typeface="Arial Unicode MS" pitchFamily="34" charset="-120"/>
                <a:ea typeface="Arial Unicode MS" pitchFamily="34" charset="-120"/>
              </a:rPr>
              <a:pPr/>
              <a:t>119</a:t>
            </a:fld>
            <a:endParaRPr kumimoji="0" lang="zh-TW" altLang="en-US" smtClean="0">
              <a:solidFill>
                <a:srgbClr val="262626"/>
              </a:solidFill>
              <a:latin typeface="Arial Unicode MS" pitchFamily="34" charset="-120"/>
              <a:ea typeface="Arial Unicode MS" pitchFamily="34" charset="-120"/>
            </a:endParaRPr>
          </a:p>
        </p:txBody>
      </p:sp>
      <p:sp>
        <p:nvSpPr>
          <p:cNvPr id="2" name="矩形 1"/>
          <p:cNvSpPr/>
          <p:nvPr/>
        </p:nvSpPr>
        <p:spPr>
          <a:xfrm>
            <a:off x="2057400" y="6245225"/>
            <a:ext cx="5068888" cy="307975"/>
          </a:xfrm>
          <a:prstGeom prst="rect">
            <a:avLst/>
          </a:prstGeom>
        </p:spPr>
        <p:txBody>
          <a:bodyPr>
            <a:spAutoFit/>
          </a:bodyPr>
          <a:lstStyle/>
          <a:p>
            <a:pPr algn="ctr">
              <a:defRPr/>
            </a:pPr>
            <a:r>
              <a:rPr lang="zh-TW" altLang="en-US" sz="1400" b="1" dirty="0">
                <a:solidFill>
                  <a:schemeClr val="accent5">
                    <a:lumMod val="75000"/>
                  </a:schemeClr>
                </a:solidFill>
                <a:latin typeface="微軟正黑體" panose="020B0604030504040204" pitchFamily="34" charset="-120"/>
                <a:ea typeface="微軟正黑體" panose="020B0604030504040204" pitchFamily="34" charset="-120"/>
              </a:rPr>
              <a:t>雲南魯甸地震震後首批無人機高分辨率影像圖</a:t>
            </a:r>
          </a:p>
        </p:txBody>
      </p:sp>
    </p:spTree>
    <p:extLst>
      <p:ext uri="{BB962C8B-B14F-4D97-AF65-F5344CB8AC3E}">
        <p14:creationId xmlns:p14="http://schemas.microsoft.com/office/powerpoint/2010/main" val="4060061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nvPr>
        </p:nvGraphicFramePr>
        <p:xfrm>
          <a:off x="650333" y="1434932"/>
          <a:ext cx="8042739" cy="4664319"/>
        </p:xfrm>
        <a:graphic>
          <a:graphicData uri="http://schemas.openxmlformats.org/drawingml/2006/table">
            <a:tbl>
              <a:tblPr firstRow="1" bandRow="1">
                <a:tableStyleId>{BDBED569-4797-4DF1-A0F4-6AAB3CD982D8}</a:tableStyleId>
              </a:tblPr>
              <a:tblGrid>
                <a:gridCol w="2592288"/>
                <a:gridCol w="3057570"/>
                <a:gridCol w="2392881"/>
              </a:tblGrid>
              <a:tr h="1365325">
                <a:tc>
                  <a:txBody>
                    <a:bodyPr/>
                    <a:lstStyle/>
                    <a:p>
                      <a:pPr algn="just"/>
                      <a:endParaRPr lang="zh-TW" altLang="en-US" sz="2200" dirty="0">
                        <a:latin typeface="微軟正黑體" panose="020B0604030504040204" pitchFamily="34" charset="-120"/>
                        <a:ea typeface="微軟正黑體" panose="020B0604030504040204" pitchFamily="34" charset="-120"/>
                      </a:endParaRPr>
                    </a:p>
                  </a:txBody>
                  <a:tcPr marL="84406" marR="84406" marT="42203" marB="42203">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just"/>
                      <a:endParaRPr lang="zh-TW" altLang="en-US" sz="2200" dirty="0">
                        <a:latin typeface="微軟正黑體" panose="020B0604030504040204" pitchFamily="34" charset="-120"/>
                        <a:ea typeface="微軟正黑體" panose="020B0604030504040204" pitchFamily="34" charset="-120"/>
                      </a:endParaRPr>
                    </a:p>
                  </a:txBody>
                  <a:tcPr marL="84406" marR="84406" marT="42203" marB="42203">
                    <a:lnT w="12700" cap="flat" cmpd="sng" algn="ctr">
                      <a:noFill/>
                      <a:prstDash val="solid"/>
                      <a:round/>
                      <a:headEnd type="none" w="med" len="med"/>
                      <a:tailEnd type="none" w="med" len="med"/>
                    </a:lnT>
                  </a:tcPr>
                </a:tc>
                <a:tc>
                  <a:txBody>
                    <a:bodyPr/>
                    <a:lstStyle/>
                    <a:p>
                      <a:pPr algn="just"/>
                      <a:endParaRPr lang="zh-TW" altLang="en-US" sz="2200">
                        <a:latin typeface="微軟正黑體" panose="020B0604030504040204" pitchFamily="34" charset="-120"/>
                        <a:ea typeface="微軟正黑體" panose="020B0604030504040204" pitchFamily="34" charset="-120"/>
                      </a:endParaRPr>
                    </a:p>
                  </a:txBody>
                  <a:tcPr marL="84406" marR="84406" marT="42203" marB="42203">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r>
              <a:tr h="1120714">
                <a:tc>
                  <a:txBody>
                    <a:bodyPr/>
                    <a:lstStyle/>
                    <a:p>
                      <a:pPr algn="ctr">
                        <a:spcAft>
                          <a:spcPts val="600"/>
                        </a:spcAft>
                      </a:pPr>
                      <a:r>
                        <a:rPr lang="zh-TW" altLang="en-US" sz="2200" b="1" dirty="0" smtClean="0">
                          <a:solidFill>
                            <a:srgbClr val="7C328F"/>
                          </a:solidFill>
                          <a:effectLst/>
                          <a:latin typeface="微軟正黑體" panose="020B0604030504040204" pitchFamily="34" charset="-120"/>
                          <a:ea typeface="微軟正黑體" panose="020B0604030504040204" pitchFamily="34" charset="-120"/>
                        </a:rPr>
                        <a:t>淹水警報</a:t>
                      </a:r>
                      <a:endParaRPr lang="en-US" altLang="zh-TW" sz="2200" b="1" dirty="0" smtClean="0">
                        <a:solidFill>
                          <a:srgbClr val="7C328F"/>
                        </a:solidFill>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600"/>
                        </a:spcAft>
                        <a:buClrTx/>
                        <a:buSzTx/>
                        <a:buFontTx/>
                        <a:buNone/>
                        <a:tabLst/>
                        <a:defRPr/>
                      </a:pPr>
                      <a:r>
                        <a:rPr lang="en-US" altLang="zh-TW" sz="2000" dirty="0" smtClean="0">
                          <a:latin typeface="微軟正黑體" panose="020B0604030504040204" pitchFamily="34" charset="-120"/>
                          <a:ea typeface="微軟正黑體" panose="020B0604030504040204" pitchFamily="34" charset="-120"/>
                        </a:rPr>
                        <a:t>2.5</a:t>
                      </a:r>
                      <a:r>
                        <a:rPr lang="zh-TW" altLang="en-US" sz="2000" dirty="0" smtClean="0">
                          <a:latin typeface="微軟正黑體" panose="020B0604030504040204" pitchFamily="34" charset="-120"/>
                          <a:ea typeface="微軟正黑體" panose="020B0604030504040204" pitchFamily="34" charset="-120"/>
                        </a:rPr>
                        <a:t>小時 </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2</a:t>
                      </a:r>
                      <a:r>
                        <a:rPr lang="zh-TW" altLang="en-US" sz="2000" dirty="0" smtClean="0">
                          <a:latin typeface="微軟正黑體" panose="020B0604030504040204" pitchFamily="34" charset="-120"/>
                          <a:ea typeface="微軟正黑體" panose="020B0604030504040204" pitchFamily="34" charset="-120"/>
                        </a:rPr>
                        <a:t>天</a:t>
                      </a:r>
                    </a:p>
                  </a:txBody>
                  <a:tcPr marL="84406" marR="84406" marT="42203" marB="42203" anchor="ctr">
                    <a:lnL w="12700" cap="flat" cmpd="sng" algn="ctr">
                      <a:noFill/>
                      <a:prstDash val="solid"/>
                      <a:round/>
                      <a:headEnd type="none" w="med" len="med"/>
                      <a:tailEnd type="none" w="med" len="med"/>
                    </a:lnL>
                  </a:tcPr>
                </a:tc>
                <a:tc>
                  <a:txBody>
                    <a:bodyPr/>
                    <a:lstStyle/>
                    <a:p>
                      <a:pPr algn="ctr">
                        <a:spcAft>
                          <a:spcPts val="600"/>
                        </a:spcAft>
                      </a:pPr>
                      <a:r>
                        <a:rPr lang="zh-TW" altLang="en-US" sz="2200" b="1" dirty="0" smtClean="0">
                          <a:solidFill>
                            <a:srgbClr val="7C328F"/>
                          </a:solidFill>
                          <a:latin typeface="微軟正黑體" panose="020B0604030504040204" pitchFamily="34" charset="-120"/>
                          <a:ea typeface="微軟正黑體" panose="020B0604030504040204" pitchFamily="34" charset="-120"/>
                        </a:rPr>
                        <a:t>淹水預警</a:t>
                      </a:r>
                      <a:endParaRPr lang="en-US" altLang="zh-TW" sz="2200" b="1" dirty="0" smtClean="0">
                        <a:solidFill>
                          <a:srgbClr val="7C328F"/>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600"/>
                        </a:spcAft>
                        <a:buClrTx/>
                        <a:buSzTx/>
                        <a:buFontTx/>
                        <a:buNone/>
                        <a:tabLst/>
                        <a:defRPr/>
                      </a:pPr>
                      <a:r>
                        <a:rPr lang="en-US" altLang="zh-TW" sz="2000" kern="1200" dirty="0" smtClean="0">
                          <a:solidFill>
                            <a:schemeClr val="tx1"/>
                          </a:solidFill>
                          <a:latin typeface="微軟正黑體" panose="020B0604030504040204" pitchFamily="34" charset="-120"/>
                          <a:ea typeface="微軟正黑體" panose="020B0604030504040204" pitchFamily="34" charset="-120"/>
                          <a:cs typeface="+mn-cs"/>
                        </a:rPr>
                        <a:t>0.5</a:t>
                      </a:r>
                      <a:r>
                        <a:rPr lang="zh-TW" altLang="en-US" sz="2000" kern="1200" dirty="0" smtClean="0">
                          <a:solidFill>
                            <a:schemeClr val="tx1"/>
                          </a:solidFill>
                          <a:latin typeface="微軟正黑體" panose="020B0604030504040204" pitchFamily="34" charset="-120"/>
                          <a:ea typeface="微軟正黑體" panose="020B0604030504040204" pitchFamily="34" charset="-120"/>
                          <a:cs typeface="+mn-cs"/>
                        </a:rPr>
                        <a:t>小時 </a:t>
                      </a:r>
                      <a:r>
                        <a:rPr lang="en-US" altLang="zh-TW" sz="200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2000" kern="1200" dirty="0" smtClean="0">
                          <a:solidFill>
                            <a:schemeClr val="tx1"/>
                          </a:solidFill>
                          <a:latin typeface="微軟正黑體" panose="020B0604030504040204" pitchFamily="34" charset="-120"/>
                          <a:ea typeface="微軟正黑體" panose="020B0604030504040204" pitchFamily="34" charset="-120"/>
                          <a:cs typeface="+mn-cs"/>
                        </a:rPr>
                        <a:t> </a:t>
                      </a:r>
                      <a:r>
                        <a:rPr lang="en-US" altLang="zh-TW" sz="2000" kern="1200" dirty="0" smtClean="0">
                          <a:solidFill>
                            <a:schemeClr val="tx1"/>
                          </a:solidFill>
                          <a:latin typeface="微軟正黑體" panose="020B0604030504040204" pitchFamily="34" charset="-120"/>
                          <a:ea typeface="微軟正黑體" panose="020B0604030504040204" pitchFamily="34" charset="-120"/>
                          <a:cs typeface="+mn-cs"/>
                        </a:rPr>
                        <a:t>1</a:t>
                      </a:r>
                      <a:r>
                        <a:rPr lang="zh-TW" altLang="en-US" sz="2000" kern="1200" dirty="0" smtClean="0">
                          <a:solidFill>
                            <a:schemeClr val="tx1"/>
                          </a:solidFill>
                          <a:latin typeface="微軟正黑體" panose="020B0604030504040204" pitchFamily="34" charset="-120"/>
                          <a:ea typeface="微軟正黑體" panose="020B0604030504040204" pitchFamily="34" charset="-120"/>
                          <a:cs typeface="+mn-cs"/>
                        </a:rPr>
                        <a:t>天</a:t>
                      </a:r>
                      <a:endParaRPr lang="zh-TW" altLang="en-US" sz="2000" kern="1200" dirty="0">
                        <a:solidFill>
                          <a:schemeClr val="tx1"/>
                        </a:solidFill>
                        <a:latin typeface="微軟正黑體" panose="020B0604030504040204" pitchFamily="34" charset="-120"/>
                        <a:ea typeface="微軟正黑體" panose="020B0604030504040204" pitchFamily="34" charset="-120"/>
                        <a:cs typeface="+mn-cs"/>
                      </a:endParaRPr>
                    </a:p>
                  </a:txBody>
                  <a:tcPr marL="84406" marR="84406" marT="42203" marB="42203" anchor="ctr"/>
                </a:tc>
                <a:tc>
                  <a:txBody>
                    <a:bodyPr/>
                    <a:lstStyle/>
                    <a:p>
                      <a:pPr marL="0" algn="ctr" defTabSz="914400" rtl="0" eaLnBrk="1" latinLnBrk="0" hangingPunct="1">
                        <a:spcAft>
                          <a:spcPts val="600"/>
                        </a:spcAft>
                      </a:pPr>
                      <a:r>
                        <a:rPr lang="zh-TW" altLang="en-US" sz="2200" b="1" kern="1200" dirty="0" smtClean="0">
                          <a:solidFill>
                            <a:srgbClr val="CC0000"/>
                          </a:solidFill>
                          <a:latin typeface="微軟正黑體" panose="020B0604030504040204" pitchFamily="34" charset="-120"/>
                          <a:ea typeface="微軟正黑體" panose="020B0604030504040204" pitchFamily="34" charset="-120"/>
                          <a:cs typeface="+mn-cs"/>
                        </a:rPr>
                        <a:t>嚴重淹水警告</a:t>
                      </a:r>
                      <a:endParaRPr lang="en-US" altLang="zh-TW" sz="2200" b="1" kern="1200" dirty="0" smtClean="0">
                        <a:solidFill>
                          <a:srgbClr val="CC0000"/>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600"/>
                        </a:spcAft>
                      </a:pPr>
                      <a:r>
                        <a:rPr lang="zh-TW" altLang="en-US" sz="2000" kern="1200" dirty="0" smtClean="0">
                          <a:solidFill>
                            <a:schemeClr val="tx1"/>
                          </a:solidFill>
                          <a:latin typeface="微軟正黑體" panose="020B0604030504040204" pitchFamily="34" charset="-120"/>
                          <a:ea typeface="微軟正黑體" panose="020B0604030504040204" pitchFamily="34" charset="-120"/>
                          <a:cs typeface="+mn-cs"/>
                        </a:rPr>
                        <a:t>正在發生</a:t>
                      </a:r>
                    </a:p>
                  </a:txBody>
                  <a:tcPr marL="84406" marR="84406" marT="42203" marB="42203" anchor="ctr">
                    <a:lnR w="12700" cap="flat" cmpd="sng" algn="ctr">
                      <a:noFill/>
                      <a:prstDash val="solid"/>
                      <a:round/>
                      <a:headEnd type="none" w="med" len="med"/>
                      <a:tailEnd type="none" w="med" len="med"/>
                    </a:lnR>
                  </a:tcPr>
                </a:tc>
              </a:tr>
              <a:tr h="21782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200" dirty="0" smtClean="0">
                          <a:latin typeface="微軟正黑體" panose="020B0604030504040204" pitchFamily="34" charset="-120"/>
                          <a:ea typeface="微軟正黑體" panose="020B0604030504040204" pitchFamily="34" charset="-120"/>
                        </a:rPr>
                        <a:t>未來可能發生淹水請做好防洪準備</a:t>
                      </a:r>
                      <a:endParaRPr lang="en-US" altLang="zh-TW" sz="2200" dirty="0" smtClean="0">
                        <a:latin typeface="微軟正黑體" panose="020B0604030504040204" pitchFamily="34" charset="-120"/>
                        <a:ea typeface="微軟正黑體" panose="020B0604030504040204" pitchFamily="34" charset="-120"/>
                      </a:endParaRPr>
                    </a:p>
                  </a:txBody>
                  <a:tcPr marL="84406" marR="84406" marT="42203" marB="42203"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just"/>
                      <a:r>
                        <a:rPr lang="zh-TW" altLang="en-US" sz="2200" dirty="0" smtClean="0">
                          <a:latin typeface="微軟正黑體" panose="020B0604030504040204" pitchFamily="34" charset="-120"/>
                          <a:ea typeface="微軟正黑體" panose="020B0604030504040204" pitchFamily="34" charset="-120"/>
                        </a:rPr>
                        <a:t>即將發生淹水情形，請立即疏散避難、設施搶險或災害搶救等</a:t>
                      </a:r>
                      <a:endParaRPr lang="zh-TW" altLang="en-US" sz="2200" dirty="0">
                        <a:latin typeface="微軟正黑體" panose="020B0604030504040204" pitchFamily="34" charset="-120"/>
                        <a:ea typeface="微軟正黑體" panose="020B0604030504040204" pitchFamily="34" charset="-120"/>
                      </a:endParaRPr>
                    </a:p>
                  </a:txBody>
                  <a:tcPr marL="84406" marR="84406" marT="42203" marB="42203" anchor="ctr">
                    <a:lnB w="12700" cap="flat" cmpd="sng" algn="ctr">
                      <a:noFill/>
                      <a:prstDash val="solid"/>
                      <a:round/>
                      <a:headEnd type="none" w="med" len="med"/>
                      <a:tailEnd type="none" w="med" len="med"/>
                    </a:lnB>
                  </a:tcPr>
                </a:tc>
                <a:tc>
                  <a:txBody>
                    <a:bodyPr/>
                    <a:lstStyle/>
                    <a:p>
                      <a:pPr algn="just"/>
                      <a:endParaRPr lang="en-US" altLang="zh-TW" sz="2200" dirty="0" smtClean="0">
                        <a:latin typeface="微軟正黑體" panose="020B0604030504040204" pitchFamily="34" charset="-120"/>
                        <a:ea typeface="微軟正黑體" panose="020B0604030504040204" pitchFamily="34" charset="-120"/>
                      </a:endParaRPr>
                    </a:p>
                    <a:p>
                      <a:pPr algn="just"/>
                      <a:r>
                        <a:rPr lang="zh-TW" altLang="en-US" sz="2200" dirty="0" smtClean="0">
                          <a:latin typeface="微軟正黑體" panose="020B0604030504040204" pitchFamily="34" charset="-120"/>
                          <a:ea typeface="微軟正黑體" panose="020B0604030504040204" pitchFamily="34" charset="-120"/>
                        </a:rPr>
                        <a:t>發生嚴重的水災，並危害生命安全。</a:t>
                      </a:r>
                      <a:endParaRPr lang="zh-TW" altLang="en-US" sz="2200" dirty="0">
                        <a:latin typeface="微軟正黑體" panose="020B0604030504040204" pitchFamily="34" charset="-120"/>
                        <a:ea typeface="微軟正黑體" panose="020B0604030504040204" pitchFamily="34" charset="-120"/>
                      </a:endParaRPr>
                    </a:p>
                  </a:txBody>
                  <a:tcPr marL="84406" marR="84406" marT="42203" marB="42203"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r>
            </a:tbl>
          </a:graphicData>
        </a:graphic>
      </p:graphicFrame>
      <p:sp>
        <p:nvSpPr>
          <p:cNvPr id="2" name="文字方塊 1"/>
          <p:cNvSpPr txBox="1"/>
          <p:nvPr/>
        </p:nvSpPr>
        <p:spPr>
          <a:xfrm>
            <a:off x="692284"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淹水警戒</a:t>
            </a:r>
          </a:p>
        </p:txBody>
      </p:sp>
      <p:sp>
        <p:nvSpPr>
          <p:cNvPr id="3" name="文本框 10"/>
          <p:cNvSpPr txBox="1"/>
          <p:nvPr/>
        </p:nvSpPr>
        <p:spPr>
          <a:xfrm>
            <a:off x="2252068" y="534642"/>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3"/>
          <a:srcRect l="12554" t="9524" r="7936" b="4762"/>
          <a:stretch/>
        </p:blipFill>
        <p:spPr>
          <a:xfrm>
            <a:off x="6705486" y="1474711"/>
            <a:ext cx="1262910" cy="1196441"/>
          </a:xfrm>
          <a:prstGeom prst="rect">
            <a:avLst/>
          </a:prstGeom>
        </p:spPr>
      </p:pic>
      <p:pic>
        <p:nvPicPr>
          <p:cNvPr id="5" name="圖片 4"/>
          <p:cNvPicPr>
            <a:picLocks noChangeAspect="1"/>
          </p:cNvPicPr>
          <p:nvPr/>
        </p:nvPicPr>
        <p:blipFill rotWithShape="1">
          <a:blip r:embed="rId4"/>
          <a:srcRect l="4689" t="9524" r="1527" b="4762"/>
          <a:stretch/>
        </p:blipFill>
        <p:spPr>
          <a:xfrm>
            <a:off x="4106718" y="1514112"/>
            <a:ext cx="1329378" cy="1196441"/>
          </a:xfrm>
          <a:prstGeom prst="rect">
            <a:avLst/>
          </a:prstGeom>
        </p:spPr>
      </p:pic>
      <p:pic>
        <p:nvPicPr>
          <p:cNvPr id="7" name="圖片 6"/>
          <p:cNvPicPr>
            <a:picLocks noChangeAspect="1"/>
          </p:cNvPicPr>
          <p:nvPr/>
        </p:nvPicPr>
        <p:blipFill rotWithShape="1">
          <a:blip r:embed="rId5"/>
          <a:srcRect l="18194" t="10049" r="5962" b="3904"/>
          <a:stretch/>
        </p:blipFill>
        <p:spPr>
          <a:xfrm>
            <a:off x="1248554" y="1514112"/>
            <a:ext cx="1299666" cy="1173892"/>
          </a:xfrm>
          <a:prstGeom prst="rect">
            <a:avLst/>
          </a:prstGeom>
        </p:spPr>
      </p:pic>
    </p:spTree>
    <p:extLst>
      <p:ext uri="{BB962C8B-B14F-4D97-AF65-F5344CB8AC3E}">
        <p14:creationId xmlns:p14="http://schemas.microsoft.com/office/powerpoint/2010/main" val="2483358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325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AD917BE-A3A1-44E4-94E5-1B0C34B7DF61}" type="slidenum">
              <a:rPr kumimoji="0" lang="zh-TW" altLang="en-US" smtClean="0">
                <a:solidFill>
                  <a:srgbClr val="262626"/>
                </a:solidFill>
                <a:latin typeface="Arial Unicode MS" pitchFamily="34" charset="-120"/>
                <a:ea typeface="Arial Unicode MS" pitchFamily="34" charset="-120"/>
              </a:rPr>
              <a:pPr/>
              <a:t>120</a:t>
            </a:fld>
            <a:endParaRPr kumimoji="0" lang="zh-TW" altLang="en-US" smtClean="0">
              <a:solidFill>
                <a:srgbClr val="262626"/>
              </a:solidFill>
              <a:latin typeface="Arial Unicode MS" pitchFamily="34" charset="-120"/>
              <a:ea typeface="Arial Unicode MS" pitchFamily="34" charset="-120"/>
            </a:endParaRPr>
          </a:p>
        </p:txBody>
      </p:sp>
      <p:sp>
        <p:nvSpPr>
          <p:cNvPr id="53252" name="矩形 2"/>
          <p:cNvSpPr>
            <a:spLocks noChangeArrowheads="1"/>
          </p:cNvSpPr>
          <p:nvPr/>
        </p:nvSpPr>
        <p:spPr bwMode="auto">
          <a:xfrm>
            <a:off x="46038" y="663575"/>
            <a:ext cx="8883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Times New Roman" pitchFamily="18" charset="0"/>
              <a:buAutoNum type="arabicPeriod"/>
            </a:pPr>
            <a:r>
              <a:rPr lang="zh-TW" altLang="en-US" sz="2400" b="1">
                <a:latin typeface="微軟正黑體" pitchFamily="34" charset="-120"/>
                <a:ea typeface="微軟正黑體" pitchFamily="34" charset="-120"/>
              </a:rPr>
              <a:t>此次地震震級大且為淺源地震，震央魯甸縣位於雲南省東北部人口密度每平方公里</a:t>
            </a:r>
            <a:r>
              <a:rPr lang="en-US" altLang="zh-TW" sz="2400" b="1">
                <a:latin typeface="微軟正黑體" pitchFamily="34" charset="-120"/>
                <a:ea typeface="微軟正黑體" pitchFamily="34" charset="-120"/>
              </a:rPr>
              <a:t>265</a:t>
            </a:r>
            <a:r>
              <a:rPr lang="zh-TW" altLang="en-US" sz="2400" b="1">
                <a:latin typeface="微軟正黑體" pitchFamily="34" charset="-120"/>
                <a:ea typeface="微軟正黑體" pitchFamily="34" charset="-120"/>
              </a:rPr>
              <a:t>人，又當地經濟水平不高，</a:t>
            </a:r>
            <a:r>
              <a:rPr lang="zh-TW" altLang="en-US" sz="2400" b="1">
                <a:solidFill>
                  <a:srgbClr val="FF0000"/>
                </a:solidFill>
                <a:latin typeface="微軟正黑體" pitchFamily="34" charset="-120"/>
                <a:ea typeface="微軟正黑體" pitchFamily="34" charset="-120"/>
              </a:rPr>
              <a:t>屬國家級貧困縣</a:t>
            </a:r>
            <a:r>
              <a:rPr lang="zh-TW" altLang="en-US" sz="2400" b="1">
                <a:latin typeface="微軟正黑體" pitchFamily="34" charset="-120"/>
                <a:ea typeface="微軟正黑體" pitchFamily="34" charset="-120"/>
              </a:rPr>
              <a:t>，縣內農村房屋以</a:t>
            </a:r>
            <a:r>
              <a:rPr lang="zh-TW" altLang="en-US" sz="2400" b="1">
                <a:solidFill>
                  <a:srgbClr val="FF0000"/>
                </a:solidFill>
                <a:latin typeface="微軟正黑體" pitchFamily="34" charset="-120"/>
                <a:ea typeface="微軟正黑體" pitchFamily="34" charset="-120"/>
              </a:rPr>
              <a:t>磚混合土木結構</a:t>
            </a:r>
            <a:r>
              <a:rPr lang="zh-TW" altLang="en-US" sz="2400" b="1">
                <a:latin typeface="微軟正黑體" pitchFamily="34" charset="-120"/>
                <a:ea typeface="微軟正黑體" pitchFamily="34" charset="-120"/>
              </a:rPr>
              <a:t>為主，未經抗震設防，抗震性能差。</a:t>
            </a:r>
          </a:p>
          <a:p>
            <a:pPr>
              <a:buFont typeface="Times New Roman" pitchFamily="18" charset="0"/>
              <a:buAutoNum type="arabicPeriod"/>
            </a:pPr>
            <a:r>
              <a:rPr lang="zh-TW" altLang="en-US" sz="2400" b="1">
                <a:latin typeface="微軟正黑體" pitchFamily="34" charset="-120"/>
                <a:ea typeface="微軟正黑體" pitchFamily="34" charset="-120"/>
              </a:rPr>
              <a:t>災區地形崎嶇、構造複雜且地層破碎又正值雨季，導致山坡落石、滑坡及土石流，</a:t>
            </a:r>
            <a:r>
              <a:rPr lang="zh-TW" altLang="en-US" sz="2400" b="1">
                <a:solidFill>
                  <a:srgbClr val="FF0000"/>
                </a:solidFill>
                <a:latin typeface="微軟正黑體" pitchFamily="34" charset="-120"/>
                <a:ea typeface="微軟正黑體" pitchFamily="34" charset="-120"/>
              </a:rPr>
              <a:t>形成堰塞湖</a:t>
            </a:r>
            <a:r>
              <a:rPr lang="zh-TW" altLang="en-US" sz="2400" b="1">
                <a:latin typeface="微軟正黑體" pitchFamily="34" charset="-120"/>
                <a:ea typeface="微軟正黑體" pitchFamily="34" charset="-120"/>
              </a:rPr>
              <a:t>等情形，導致</a:t>
            </a:r>
            <a:r>
              <a:rPr lang="zh-TW" altLang="en-US" sz="2400" b="1">
                <a:solidFill>
                  <a:srgbClr val="FF0000"/>
                </a:solidFill>
                <a:latin typeface="微軟正黑體" pitchFamily="34" charset="-120"/>
                <a:ea typeface="微軟正黑體" pitchFamily="34" charset="-120"/>
              </a:rPr>
              <a:t>二次災害</a:t>
            </a:r>
            <a:r>
              <a:rPr lang="zh-TW" altLang="en-US" sz="2400" b="1">
                <a:latin typeface="微軟正黑體" pitchFamily="34" charset="-120"/>
                <a:ea typeface="微軟正黑體" pitchFamily="34" charset="-120"/>
              </a:rPr>
              <a:t>發生。</a:t>
            </a:r>
          </a:p>
        </p:txBody>
      </p:sp>
      <p:sp>
        <p:nvSpPr>
          <p:cNvPr id="53253" name="矩形 6"/>
          <p:cNvSpPr>
            <a:spLocks noChangeArrowheads="1"/>
          </p:cNvSpPr>
          <p:nvPr/>
        </p:nvSpPr>
        <p:spPr bwMode="auto">
          <a:xfrm>
            <a:off x="-30163" y="6489700"/>
            <a:ext cx="220980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CRI</a:t>
            </a:r>
            <a:r>
              <a:rPr lang="zh-TW" altLang="en-US" sz="800">
                <a:latin typeface="微軟正黑體" pitchFamily="34" charset="-120"/>
                <a:ea typeface="微軟正黑體" pitchFamily="34" charset="-120"/>
              </a:rPr>
              <a:t>國際在線</a:t>
            </a:r>
            <a:endParaRPr lang="en-US" altLang="zh-TW" sz="800">
              <a:latin typeface="微軟正黑體" pitchFamily="34" charset="-120"/>
              <a:ea typeface="微軟正黑體" pitchFamily="34" charset="-120"/>
            </a:endParaRPr>
          </a:p>
        </p:txBody>
      </p:sp>
      <p:pic>
        <p:nvPicPr>
          <p:cNvPr id="53254" name="Picture 2" descr="abd8fb1eba0d45e19ac36e1fa7f49e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3276600"/>
            <a:ext cx="4103687"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3" descr="358319580497329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25" y="3276600"/>
            <a:ext cx="433546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600200" y="6127750"/>
            <a:ext cx="1979613" cy="307975"/>
          </a:xfrm>
          <a:prstGeom prst="rect">
            <a:avLst/>
          </a:prstGeom>
        </p:spPr>
        <p:txBody>
          <a:bodyPr wrap="none">
            <a:spAutoFit/>
          </a:bodyPr>
          <a:lstStyle/>
          <a:p>
            <a:pPr>
              <a:defRPr/>
            </a:pPr>
            <a:r>
              <a:rPr lang="zh-TW" altLang="en-US" sz="1400" b="1" dirty="0">
                <a:solidFill>
                  <a:schemeClr val="accent5">
                    <a:lumMod val="75000"/>
                  </a:schemeClr>
                </a:solidFill>
                <a:latin typeface="微軟正黑體" panose="020B0604030504040204" pitchFamily="34" charset="-120"/>
                <a:ea typeface="微軟正黑體" panose="020B0604030504040204" pitchFamily="34" charset="-120"/>
              </a:rPr>
              <a:t>當地房屋抗震性能不佳</a:t>
            </a:r>
          </a:p>
        </p:txBody>
      </p:sp>
      <p:sp>
        <p:nvSpPr>
          <p:cNvPr id="6" name="矩形 5"/>
          <p:cNvSpPr/>
          <p:nvPr/>
        </p:nvSpPr>
        <p:spPr>
          <a:xfrm>
            <a:off x="5867400" y="6096000"/>
            <a:ext cx="1800225" cy="307975"/>
          </a:xfrm>
          <a:prstGeom prst="rect">
            <a:avLst/>
          </a:prstGeom>
        </p:spPr>
        <p:txBody>
          <a:bodyPr wrap="none">
            <a:spAutoFit/>
          </a:bodyPr>
          <a:lstStyle/>
          <a:p>
            <a:pPr>
              <a:defRPr/>
            </a:pPr>
            <a:r>
              <a:rPr lang="zh-TW" altLang="en-US" sz="1400" b="1" dirty="0">
                <a:solidFill>
                  <a:schemeClr val="accent5">
                    <a:lumMod val="75000"/>
                  </a:schemeClr>
                </a:solidFill>
                <a:latin typeface="微軟正黑體" panose="020B0604030504040204" pitchFamily="34" charset="-120"/>
                <a:ea typeface="微軟正黑體" panose="020B0604030504040204" pitchFamily="34" charset="-120"/>
              </a:rPr>
              <a:t>堰塞湖上方山體滑坡</a:t>
            </a:r>
          </a:p>
        </p:txBody>
      </p:sp>
    </p:spTree>
    <p:extLst>
      <p:ext uri="{BB962C8B-B14F-4D97-AF65-F5344CB8AC3E}">
        <p14:creationId xmlns:p14="http://schemas.microsoft.com/office/powerpoint/2010/main" val="260836871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427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DC3D522-97F6-4986-B00A-79FC888835C6}" type="slidenum">
              <a:rPr kumimoji="0" lang="zh-TW" altLang="en-US" smtClean="0">
                <a:solidFill>
                  <a:srgbClr val="262626"/>
                </a:solidFill>
                <a:latin typeface="Arial Unicode MS" pitchFamily="34" charset="-120"/>
                <a:ea typeface="Arial Unicode MS" pitchFamily="34" charset="-120"/>
              </a:rPr>
              <a:pPr/>
              <a:t>121</a:t>
            </a:fld>
            <a:endParaRPr kumimoji="0" lang="zh-TW" altLang="en-US" smtClean="0">
              <a:solidFill>
                <a:srgbClr val="262626"/>
              </a:solidFill>
              <a:latin typeface="Arial Unicode MS" pitchFamily="34" charset="-120"/>
              <a:ea typeface="Arial Unicode MS" pitchFamily="34" charset="-120"/>
            </a:endParaRPr>
          </a:p>
        </p:txBody>
      </p:sp>
      <p:sp>
        <p:nvSpPr>
          <p:cNvPr id="54276" name="矩形 3"/>
          <p:cNvSpPr>
            <a:spLocks noChangeArrowheads="1"/>
          </p:cNvSpPr>
          <p:nvPr/>
        </p:nvSpPr>
        <p:spPr bwMode="auto">
          <a:xfrm>
            <a:off x="304800" y="785813"/>
            <a:ext cx="86868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Times New Roman" pitchFamily="18" charset="0"/>
              <a:buAutoNum type="arabicPeriod"/>
            </a:pPr>
            <a:r>
              <a:rPr lang="zh-TW" altLang="zh-TW" sz="2400" b="1">
                <a:latin typeface="微軟正黑體" pitchFamily="34" charset="-120"/>
                <a:ea typeface="微軟正黑體" pitchFamily="34" charset="-120"/>
              </a:rPr>
              <a:t>中國雲南昭通地震局和成都高新減災研究所聯合建設的</a:t>
            </a:r>
            <a:r>
              <a:rPr lang="zh-TW" altLang="zh-TW" sz="2400" b="1">
                <a:solidFill>
                  <a:srgbClr val="FF0000"/>
                </a:solidFill>
                <a:latin typeface="微軟正黑體" pitchFamily="34" charset="-120"/>
                <a:ea typeface="微軟正黑體" pitchFamily="34" charset="-120"/>
              </a:rPr>
              <a:t>地震預警系統成功預警</a:t>
            </a:r>
            <a:r>
              <a:rPr lang="zh-TW" altLang="zh-TW" sz="2400" b="1">
                <a:latin typeface="微軟正黑體" pitchFamily="34" charset="-120"/>
                <a:ea typeface="微軟正黑體" pitchFamily="34" charset="-120"/>
              </a:rPr>
              <a:t>，為昭通市區和昆明分別提供</a:t>
            </a:r>
            <a:r>
              <a:rPr lang="en-US" altLang="zh-TW" sz="2400" b="1">
                <a:latin typeface="微軟正黑體" pitchFamily="34" charset="-120"/>
                <a:ea typeface="微軟正黑體" pitchFamily="34" charset="-120"/>
              </a:rPr>
              <a:t>10</a:t>
            </a:r>
            <a:r>
              <a:rPr lang="zh-TW" altLang="zh-TW" sz="2400" b="1">
                <a:latin typeface="微軟正黑體" pitchFamily="34" charset="-120"/>
                <a:ea typeface="微軟正黑體" pitchFamily="34" charset="-120"/>
              </a:rPr>
              <a:t>秒、</a:t>
            </a:r>
            <a:r>
              <a:rPr lang="en-US" altLang="zh-TW" sz="2400" b="1">
                <a:latin typeface="微軟正黑體" pitchFamily="34" charset="-120"/>
                <a:ea typeface="微軟正黑體" pitchFamily="34" charset="-120"/>
              </a:rPr>
              <a:t>57</a:t>
            </a:r>
            <a:r>
              <a:rPr lang="zh-TW" altLang="zh-TW" sz="2400" b="1">
                <a:latin typeface="微軟正黑體" pitchFamily="34" charset="-120"/>
                <a:ea typeface="微軟正黑體" pitchFamily="34" charset="-120"/>
              </a:rPr>
              <a:t>秒預警。 </a:t>
            </a:r>
            <a:endParaRPr lang="en-US" altLang="zh-TW" sz="2400" b="1">
              <a:latin typeface="微軟正黑體" pitchFamily="34" charset="-120"/>
              <a:ea typeface="微軟正黑體" pitchFamily="34" charset="-120"/>
            </a:endParaRPr>
          </a:p>
          <a:p>
            <a:pPr>
              <a:buFont typeface="Times New Roman" pitchFamily="18" charset="0"/>
              <a:buAutoNum type="arabicPeriod"/>
            </a:pPr>
            <a:r>
              <a:rPr lang="zh-TW" altLang="zh-TW" sz="2400" b="1">
                <a:latin typeface="微軟正黑體" pitchFamily="34" charset="-120"/>
                <a:ea typeface="微軟正黑體" pitchFamily="34" charset="-120"/>
              </a:rPr>
              <a:t>考量部分資源較缺乏之偏遠地區可能因震後道路橋樑中斷，使得救災物資、機具無法及時送達災區，建議</a:t>
            </a:r>
            <a:r>
              <a:rPr lang="zh-TW" altLang="zh-TW" sz="2400" b="1">
                <a:solidFill>
                  <a:srgbClr val="FF0000"/>
                </a:solidFill>
                <a:latin typeface="微軟正黑體" pitchFamily="34" charset="-120"/>
                <a:ea typeface="微軟正黑體" pitchFamily="34" charset="-120"/>
              </a:rPr>
              <a:t>平時應做好擬訂物資儲備機制</a:t>
            </a:r>
            <a:r>
              <a:rPr lang="zh-TW" altLang="zh-TW" sz="2400" b="1">
                <a:latin typeface="微軟正黑體" pitchFamily="34" charset="-120"/>
                <a:ea typeface="微軟正黑體" pitchFamily="34" charset="-120"/>
              </a:rPr>
              <a:t>，與民間</a:t>
            </a:r>
            <a:r>
              <a:rPr lang="zh-TW" altLang="zh-TW" sz="2400" b="1">
                <a:solidFill>
                  <a:srgbClr val="FF0000"/>
                </a:solidFill>
                <a:latin typeface="微軟正黑體" pitchFamily="34" charset="-120"/>
                <a:ea typeface="微軟正黑體" pitchFamily="34" charset="-120"/>
              </a:rPr>
              <a:t>簽訂民生物資及機具相關開口合約</a:t>
            </a:r>
            <a:r>
              <a:rPr lang="zh-TW" altLang="zh-TW" sz="2400" b="1">
                <a:latin typeface="微軟正黑體" pitchFamily="34" charset="-120"/>
                <a:ea typeface="微軟正黑體" pitchFamily="34" charset="-120"/>
              </a:rPr>
              <a:t>，俾利受災時能即時提供民生必需用品，及大型搶修搶險機具之支援。</a:t>
            </a:r>
          </a:p>
          <a:p>
            <a:pPr>
              <a:buClr>
                <a:schemeClr val="tx1"/>
              </a:buClr>
              <a:buFont typeface="Times New Roman" pitchFamily="18" charset="0"/>
              <a:buAutoNum type="arabicPeriod"/>
            </a:pPr>
            <a:r>
              <a:rPr lang="zh-TW" altLang="zh-TW" sz="2400" b="1">
                <a:solidFill>
                  <a:srgbClr val="FF0000"/>
                </a:solidFill>
                <a:latin typeface="微軟正黑體" pitchFamily="34" charset="-120"/>
                <a:ea typeface="微軟正黑體" pitchFamily="34" charset="-120"/>
              </a:rPr>
              <a:t>落實防災教育</a:t>
            </a:r>
            <a:r>
              <a:rPr lang="zh-TW" altLang="zh-TW" sz="2400" b="1">
                <a:latin typeface="微軟正黑體" pitchFamily="34" charset="-120"/>
                <a:ea typeface="微軟正黑體" pitchFamily="34" charset="-120"/>
              </a:rPr>
              <a:t>，平時應加強</a:t>
            </a:r>
            <a:r>
              <a:rPr lang="zh-TW" altLang="zh-TW" sz="2400" b="1">
                <a:solidFill>
                  <a:srgbClr val="FF0000"/>
                </a:solidFill>
                <a:latin typeface="微軟正黑體" pitchFamily="34" charset="-120"/>
                <a:ea typeface="微軟正黑體" pitchFamily="34" charset="-120"/>
              </a:rPr>
              <a:t>宣導社區防災</a:t>
            </a:r>
            <a:r>
              <a:rPr lang="zh-TW" altLang="zh-TW" sz="2400" b="1">
                <a:latin typeface="微軟正黑體" pitchFamily="34" charset="-120"/>
                <a:ea typeface="微軟正黑體" pitchFamily="34" charset="-120"/>
              </a:rPr>
              <a:t>之重要性，培養民眾防救災意識，以利災時應變及減少人員傷亡及經濟損失。</a:t>
            </a:r>
            <a:endParaRPr lang="zh-TW" altLang="en-US" sz="2400" b="1">
              <a:latin typeface="微軟正黑體" pitchFamily="34" charset="-120"/>
              <a:ea typeface="微軟正黑體" pitchFamily="34" charset="-120"/>
            </a:endParaRPr>
          </a:p>
        </p:txBody>
      </p:sp>
    </p:spTree>
    <p:extLst>
      <p:ext uri="{BB962C8B-B14F-4D97-AF65-F5344CB8AC3E}">
        <p14:creationId xmlns:p14="http://schemas.microsoft.com/office/powerpoint/2010/main" val="2014240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3" name="文字方塊 12"/>
          <p:cNvSpPr txBox="1"/>
          <p:nvPr/>
        </p:nvSpPr>
        <p:spPr>
          <a:xfrm>
            <a:off x="425751" y="2371527"/>
            <a:ext cx="8538737" cy="4093428"/>
          </a:xfrm>
          <a:prstGeom prst="rect">
            <a:avLst/>
          </a:prstGeom>
          <a:noFill/>
        </p:spPr>
        <p:txBody>
          <a:bodyPr>
            <a:spAutoFit/>
          </a:bodyPr>
          <a:lstStyle/>
          <a:p>
            <a:pPr algn="r" eaLnBrk="1" fontAlgn="auto" hangingPunct="1">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8</a:t>
            </a:r>
            <a:r>
              <a:rPr kumimoji="0" lang="zh-TW" altLang="en-US" sz="4400" b="1" dirty="0">
                <a:solidFill>
                  <a:srgbClr val="0070C0"/>
                </a:solidFill>
                <a:latin typeface="微軟正黑體" pitchFamily="34" charset="-120"/>
                <a:ea typeface="微軟正黑體" pitchFamily="34" charset="-120"/>
              </a:rPr>
              <a:t>月新店氣爆</a:t>
            </a:r>
            <a:r>
              <a:rPr kumimoji="0" lang="zh-TW" altLang="en-US" sz="4400" b="1" dirty="0" smtClean="0">
                <a:solidFill>
                  <a:srgbClr val="0070C0"/>
                </a:solidFill>
                <a:latin typeface="微軟正黑體" pitchFamily="34" charset="-120"/>
                <a:ea typeface="微軟正黑體" pitchFamily="34" charset="-120"/>
              </a:rPr>
              <a:t>事件</a:t>
            </a:r>
            <a:endParaRPr kumimoji="0" lang="en-US" altLang="zh-TW" sz="4400" b="1" dirty="0" smtClean="0">
              <a:solidFill>
                <a:srgbClr val="0070C0"/>
              </a:solidFill>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8</a:t>
            </a:r>
            <a:r>
              <a:rPr kumimoji="0" lang="zh-TW" altLang="en-US" sz="4400" b="1" dirty="0">
                <a:solidFill>
                  <a:srgbClr val="0070C0"/>
                </a:solidFill>
                <a:latin typeface="微軟正黑體" pitchFamily="34" charset="-120"/>
                <a:ea typeface="微軟正黑體" pitchFamily="34" charset="-120"/>
              </a:rPr>
              <a:t>月日本廣島土石流事件</a:t>
            </a:r>
          </a:p>
          <a:p>
            <a:pPr algn="r" eaLnBrk="1" fontAlgn="auto" hangingPunct="1">
              <a:spcBef>
                <a:spcPts val="1200"/>
              </a:spcBef>
              <a:spcAft>
                <a:spcPts val="0"/>
              </a:spcAft>
              <a:defRPr/>
            </a:pPr>
            <a:endParaRPr kumimoji="0" lang="en-US" altLang="zh-TW" sz="4400" b="1" dirty="0">
              <a:solidFill>
                <a:srgbClr val="0070C0"/>
              </a:solidFill>
              <a:latin typeface="微軟正黑體" pitchFamily="34" charset="-120"/>
              <a:ea typeface="微軟正黑體" pitchFamily="34" charset="-120"/>
            </a:endParaRPr>
          </a:p>
          <a:p>
            <a:pPr algn="r" eaLnBrk="1" fontAlgn="auto" hangingPunct="1">
              <a:spcBef>
                <a:spcPts val="1200"/>
              </a:spcBef>
              <a:spcAft>
                <a:spcPts val="0"/>
              </a:spcAft>
              <a:defRPr/>
            </a:pPr>
            <a:endParaRPr kumimoji="0" lang="en-US" altLang="zh-TW" sz="4400" b="1" dirty="0">
              <a:solidFill>
                <a:srgbClr val="0070C0"/>
              </a:solidFill>
              <a:latin typeface="微軟正黑體" pitchFamily="34" charset="-120"/>
              <a:ea typeface="微軟正黑體" pitchFamily="34" charset="-120"/>
            </a:endParaRPr>
          </a:p>
        </p:txBody>
      </p:sp>
      <p:sp>
        <p:nvSpPr>
          <p:cNvPr id="4608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0650E52-E059-4871-B53D-1D94539D4DFF}"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122</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Tree>
    <p:extLst>
      <p:ext uri="{BB962C8B-B14F-4D97-AF65-F5344CB8AC3E}">
        <p14:creationId xmlns:p14="http://schemas.microsoft.com/office/powerpoint/2010/main" val="20277940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圖片 3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57525" y="2438400"/>
            <a:ext cx="608647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p:cNvSpPr/>
          <p:nvPr/>
        </p:nvSpPr>
        <p:spPr>
          <a:xfrm>
            <a:off x="5418138" y="4113213"/>
            <a:ext cx="830262" cy="7651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47108" name="群組 38"/>
          <p:cNvGrpSpPr>
            <a:grpSpLocks/>
          </p:cNvGrpSpPr>
          <p:nvPr/>
        </p:nvGrpSpPr>
        <p:grpSpPr bwMode="auto">
          <a:xfrm>
            <a:off x="5942013" y="3771900"/>
            <a:ext cx="347662" cy="347663"/>
            <a:chOff x="-914400" y="3657601"/>
            <a:chExt cx="240354" cy="228600"/>
          </a:xfrm>
        </p:grpSpPr>
        <p:sp>
          <p:nvSpPr>
            <p:cNvPr id="50" name="淚滴形 49"/>
            <p:cNvSpPr/>
            <p:nvPr/>
          </p:nvSpPr>
          <p:spPr>
            <a:xfrm rot="8114142">
              <a:off x="-914400" y="3656557"/>
              <a:ext cx="241452" cy="228599"/>
            </a:xfrm>
            <a:prstGeom prst="teardrop">
              <a:avLst>
                <a:gd name="adj" fmla="val 1252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 name="橢圓 50"/>
            <p:cNvSpPr/>
            <p:nvPr/>
          </p:nvSpPr>
          <p:spPr>
            <a:xfrm>
              <a:off x="-858427" y="3706662"/>
              <a:ext cx="137189" cy="138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10"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E4F34DC-0566-4EDA-8047-73980819574E}"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123</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47111" name="文字方塊 4"/>
          <p:cNvSpPr txBox="1">
            <a:spLocks noChangeArrowheads="1"/>
          </p:cNvSpPr>
          <p:nvPr/>
        </p:nvSpPr>
        <p:spPr bwMode="auto">
          <a:xfrm>
            <a:off x="82550" y="757238"/>
            <a:ext cx="88328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spcBef>
                <a:spcPts val="600"/>
              </a:spcBef>
              <a:buFont typeface="Arial" panose="020B0604020202020204" pitchFamily="34" charset="0"/>
              <a:buChar char="•"/>
            </a:pPr>
            <a:r>
              <a:rPr kumimoji="0" lang="zh-TW" altLang="en-US" sz="2400" b="1">
                <a:solidFill>
                  <a:srgbClr val="000000"/>
                </a:solidFill>
                <a:latin typeface="微軟正黑體" panose="020B0604030504040204" pitchFamily="34" charset="-120"/>
                <a:ea typeface="微軟正黑體" panose="020B0604030504040204" pitchFamily="34" charset="-120"/>
              </a:rPr>
              <a:t>時間：</a:t>
            </a:r>
            <a:r>
              <a:rPr kumimoji="0" lang="en-US" altLang="zh-TW" sz="2400" b="1">
                <a:solidFill>
                  <a:srgbClr val="000000"/>
                </a:solidFill>
                <a:latin typeface="微軟正黑體" panose="020B0604030504040204" pitchFamily="34" charset="-120"/>
                <a:ea typeface="微軟正黑體" panose="020B0604030504040204" pitchFamily="34" charset="-120"/>
              </a:rPr>
              <a:t>2014</a:t>
            </a:r>
            <a:r>
              <a:rPr kumimoji="0" lang="zh-TW" altLang="en-US" sz="2400" b="1">
                <a:solidFill>
                  <a:srgbClr val="000000"/>
                </a:solidFill>
                <a:latin typeface="微軟正黑體" panose="020B0604030504040204" pitchFamily="34" charset="-120"/>
                <a:ea typeface="微軟正黑體" panose="020B0604030504040204" pitchFamily="34" charset="-120"/>
              </a:rPr>
              <a:t>年</a:t>
            </a:r>
            <a:r>
              <a:rPr kumimoji="0" lang="en-US" altLang="zh-TW" sz="2400" b="1">
                <a:solidFill>
                  <a:srgbClr val="000000"/>
                </a:solidFill>
                <a:latin typeface="微軟正黑體" panose="020B0604030504040204" pitchFamily="34" charset="-120"/>
                <a:ea typeface="微軟正黑體" panose="020B0604030504040204" pitchFamily="34" charset="-120"/>
              </a:rPr>
              <a:t>8</a:t>
            </a:r>
            <a:r>
              <a:rPr kumimoji="0" lang="zh-TW" altLang="en-US" sz="2400" b="1">
                <a:solidFill>
                  <a:srgbClr val="000000"/>
                </a:solidFill>
                <a:latin typeface="微軟正黑體" panose="020B0604030504040204" pitchFamily="34" charset="-120"/>
                <a:ea typeface="微軟正黑體" panose="020B0604030504040204" pitchFamily="34" charset="-120"/>
              </a:rPr>
              <a:t>月</a:t>
            </a:r>
            <a:r>
              <a:rPr kumimoji="0" lang="en-US" altLang="zh-TW" sz="2400" b="1">
                <a:solidFill>
                  <a:srgbClr val="000000"/>
                </a:solidFill>
                <a:latin typeface="微軟正黑體" panose="020B0604030504040204" pitchFamily="34" charset="-120"/>
                <a:ea typeface="微軟正黑體" panose="020B0604030504040204" pitchFamily="34" charset="-120"/>
              </a:rPr>
              <a:t>15</a:t>
            </a:r>
            <a:r>
              <a:rPr kumimoji="0" lang="zh-TW" altLang="en-US" sz="2400" b="1">
                <a:solidFill>
                  <a:srgbClr val="000000"/>
                </a:solidFill>
                <a:latin typeface="微軟正黑體" panose="020B0604030504040204" pitchFamily="34" charset="-120"/>
                <a:ea typeface="微軟正黑體" panose="020B0604030504040204" pitchFamily="34" charset="-120"/>
              </a:rPr>
              <a:t>日</a:t>
            </a:r>
            <a:r>
              <a:rPr kumimoji="0" lang="en-US" altLang="zh-TW" sz="2400" b="1">
                <a:solidFill>
                  <a:srgbClr val="000000"/>
                </a:solidFill>
                <a:latin typeface="微軟正黑體" panose="020B0604030504040204" pitchFamily="34" charset="-120"/>
                <a:ea typeface="微軟正黑體" panose="020B0604030504040204" pitchFamily="34" charset="-120"/>
              </a:rPr>
              <a:t>11</a:t>
            </a:r>
            <a:r>
              <a:rPr kumimoji="0" lang="zh-TW" altLang="en-US" sz="2400" b="1">
                <a:solidFill>
                  <a:srgbClr val="000000"/>
                </a:solidFill>
                <a:latin typeface="微軟正黑體" panose="020B0604030504040204" pitchFamily="34" charset="-120"/>
                <a:ea typeface="微軟正黑體" panose="020B0604030504040204" pitchFamily="34" charset="-120"/>
              </a:rPr>
              <a:t>時</a:t>
            </a:r>
            <a:r>
              <a:rPr kumimoji="0" lang="en-US" altLang="zh-TW" sz="2400" b="1">
                <a:solidFill>
                  <a:srgbClr val="000000"/>
                </a:solidFill>
                <a:latin typeface="微軟正黑體" panose="020B0604030504040204" pitchFamily="34" charset="-120"/>
                <a:ea typeface="微軟正黑體" panose="020B0604030504040204" pitchFamily="34" charset="-120"/>
              </a:rPr>
              <a:t>46</a:t>
            </a:r>
            <a:r>
              <a:rPr kumimoji="0" lang="zh-TW" altLang="en-US" sz="2400" b="1">
                <a:solidFill>
                  <a:srgbClr val="000000"/>
                </a:solidFill>
                <a:latin typeface="微軟正黑體" panose="020B0604030504040204" pitchFamily="34" charset="-120"/>
                <a:ea typeface="微軟正黑體" panose="020B0604030504040204" pitchFamily="34" charset="-120"/>
              </a:rPr>
              <a:t>分</a:t>
            </a:r>
            <a:endParaRPr kumimoji="0" lang="en-US" altLang="zh-TW" sz="2400" b="1">
              <a:solidFill>
                <a:srgbClr val="000000"/>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kumimoji="0" lang="zh-TW" altLang="en-US" sz="2400" b="1">
                <a:solidFill>
                  <a:srgbClr val="000000"/>
                </a:solidFill>
                <a:latin typeface="微軟正黑體" panose="020B0604030504040204" pitchFamily="34" charset="-120"/>
                <a:ea typeface="微軟正黑體" panose="020B0604030504040204" pitchFamily="34" charset="-120"/>
              </a:rPr>
              <a:t>地點：新北市新店區</a:t>
            </a:r>
            <a:r>
              <a:rPr kumimoji="0" lang="zh-TW" altLang="en-US" sz="2400" b="1">
                <a:solidFill>
                  <a:srgbClr val="FF0000"/>
                </a:solidFill>
                <a:latin typeface="微軟正黑體" panose="020B0604030504040204" pitchFamily="34" charset="-120"/>
                <a:ea typeface="微軟正黑體" panose="020B0604030504040204" pitchFamily="34" charset="-120"/>
              </a:rPr>
              <a:t>「永保安康社區大樓」</a:t>
            </a:r>
            <a:r>
              <a:rPr kumimoji="0" lang="en-US" altLang="zh-TW" sz="2400" b="1">
                <a:solidFill>
                  <a:srgbClr val="FF0000"/>
                </a:solidFill>
                <a:latin typeface="微軟正黑體" panose="020B0604030504040204" pitchFamily="34" charset="-120"/>
                <a:ea typeface="微軟正黑體" panose="020B0604030504040204" pitchFamily="34" charset="-120"/>
              </a:rPr>
              <a:t>A</a:t>
            </a:r>
            <a:r>
              <a:rPr kumimoji="0" lang="zh-TW" altLang="en-US" sz="2400" b="1">
                <a:solidFill>
                  <a:srgbClr val="FF0000"/>
                </a:solidFill>
                <a:latin typeface="微軟正黑體" panose="020B0604030504040204" pitchFamily="34" charset="-120"/>
                <a:ea typeface="微軟正黑體" panose="020B0604030504040204" pitchFamily="34" charset="-120"/>
              </a:rPr>
              <a:t>棟</a:t>
            </a:r>
          </a:p>
          <a:p>
            <a:pPr algn="just" eaLnBrk="1" hangingPunct="1">
              <a:spcBef>
                <a:spcPts val="600"/>
              </a:spcBef>
              <a:buFont typeface="Arial" panose="020B0604020202020204" pitchFamily="34" charset="0"/>
              <a:buChar char="•"/>
            </a:pPr>
            <a:r>
              <a:rPr kumimoji="0" lang="zh-TW" altLang="en-US" sz="2400" b="1">
                <a:solidFill>
                  <a:srgbClr val="000000"/>
                </a:solidFill>
                <a:latin typeface="微軟正黑體" panose="020B0604030504040204" pitchFamily="34" charset="-120"/>
                <a:ea typeface="微軟正黑體" panose="020B0604030504040204" pitchFamily="34" charset="-120"/>
              </a:rPr>
              <a:t>事件描述：新店區安康路二段</a:t>
            </a:r>
            <a:r>
              <a:rPr kumimoji="0" lang="en-US" altLang="zh-TW" sz="2400" b="1">
                <a:solidFill>
                  <a:srgbClr val="FF0000"/>
                </a:solidFill>
                <a:latin typeface="微軟正黑體" panose="020B0604030504040204" pitchFamily="34" charset="-120"/>
                <a:ea typeface="微軟正黑體" panose="020B0604030504040204" pitchFamily="34" charset="-120"/>
              </a:rPr>
              <a:t>159</a:t>
            </a:r>
            <a:r>
              <a:rPr kumimoji="0" lang="zh-TW" altLang="en-US" sz="2400" b="1">
                <a:solidFill>
                  <a:srgbClr val="FF0000"/>
                </a:solidFill>
                <a:latin typeface="微軟正黑體" panose="020B0604030504040204" pitchFamily="34" charset="-120"/>
                <a:ea typeface="微軟正黑體" panose="020B0604030504040204" pitchFamily="34" charset="-120"/>
              </a:rPr>
              <a:t>巷</a:t>
            </a:r>
            <a:r>
              <a:rPr kumimoji="0" lang="en-US" altLang="zh-TW" sz="2400" b="1">
                <a:solidFill>
                  <a:srgbClr val="FF0000"/>
                </a:solidFill>
                <a:latin typeface="微軟正黑體" panose="020B0604030504040204" pitchFamily="34" charset="-120"/>
                <a:ea typeface="微軟正黑體" panose="020B0604030504040204" pitchFamily="34" charset="-120"/>
              </a:rPr>
              <a:t>1</a:t>
            </a:r>
            <a:r>
              <a:rPr kumimoji="0" lang="zh-TW" altLang="en-US" sz="2400" b="1">
                <a:solidFill>
                  <a:srgbClr val="FF0000"/>
                </a:solidFill>
                <a:latin typeface="微軟正黑體" panose="020B0604030504040204" pitchFamily="34" charset="-120"/>
                <a:ea typeface="微軟正黑體" panose="020B0604030504040204" pitchFamily="34" charset="-120"/>
              </a:rPr>
              <a:t>號</a:t>
            </a:r>
            <a:r>
              <a:rPr kumimoji="0" lang="en-US" altLang="zh-TW" sz="2400" b="1">
                <a:solidFill>
                  <a:srgbClr val="FF0000"/>
                </a:solidFill>
                <a:latin typeface="微軟正黑體" panose="020B0604030504040204" pitchFamily="34" charset="-120"/>
                <a:ea typeface="微軟正黑體" panose="020B0604030504040204" pitchFamily="34" charset="-120"/>
              </a:rPr>
              <a:t>3</a:t>
            </a:r>
            <a:r>
              <a:rPr kumimoji="0" lang="zh-TW" altLang="en-US" sz="2400" b="1">
                <a:solidFill>
                  <a:srgbClr val="FF0000"/>
                </a:solidFill>
                <a:latin typeface="微軟正黑體" panose="020B0604030504040204" pitchFamily="34" charset="-120"/>
                <a:ea typeface="微軟正黑體" panose="020B0604030504040204" pitchFamily="34" charset="-120"/>
              </a:rPr>
              <a:t>樓之</a:t>
            </a:r>
            <a:r>
              <a:rPr kumimoji="0" lang="en-US" altLang="zh-TW" sz="2400" b="1">
                <a:solidFill>
                  <a:srgbClr val="FF0000"/>
                </a:solidFill>
                <a:latin typeface="微軟正黑體" panose="020B0604030504040204" pitchFamily="34" charset="-120"/>
                <a:ea typeface="微軟正黑體" panose="020B0604030504040204" pitchFamily="34" charset="-120"/>
              </a:rPr>
              <a:t>2</a:t>
            </a:r>
            <a:r>
              <a:rPr kumimoji="0" lang="zh-TW" altLang="en-US" sz="2400" b="1">
                <a:solidFill>
                  <a:srgbClr val="FF0000"/>
                </a:solidFill>
                <a:latin typeface="微軟正黑體" panose="020B0604030504040204" pitchFamily="34" charset="-120"/>
                <a:ea typeface="微軟正黑體" panose="020B0604030504040204" pitchFamily="34" charset="-120"/>
              </a:rPr>
              <a:t>民宅發生氣爆事件</a:t>
            </a:r>
            <a:r>
              <a:rPr kumimoji="0" lang="zh-TW" altLang="en-US" sz="2400" b="1">
                <a:solidFill>
                  <a:srgbClr val="000000"/>
                </a:solidFill>
                <a:latin typeface="微軟正黑體" panose="020B0604030504040204" pitchFamily="34" charset="-120"/>
                <a:ea typeface="微軟正黑體" panose="020B0604030504040204" pitchFamily="34" charset="-120"/>
              </a:rPr>
              <a:t>，</a:t>
            </a:r>
            <a:r>
              <a:rPr kumimoji="0" lang="zh-TW" altLang="en-US" sz="2400" b="1">
                <a:solidFill>
                  <a:srgbClr val="FF0000"/>
                </a:solidFill>
                <a:latin typeface="微軟正黑體" panose="020B0604030504040204" pitchFamily="34" charset="-120"/>
                <a:ea typeface="微軟正黑體" panose="020B0604030504040204" pitchFamily="34" charset="-120"/>
              </a:rPr>
              <a:t>影響範圍為該棟（</a:t>
            </a:r>
            <a:r>
              <a:rPr kumimoji="0" lang="en-US" altLang="zh-TW" sz="2400" b="1">
                <a:solidFill>
                  <a:srgbClr val="FF0000"/>
                </a:solidFill>
                <a:latin typeface="微軟正黑體" panose="020B0604030504040204" pitchFamily="34" charset="-120"/>
                <a:ea typeface="微軟正黑體" panose="020B0604030504040204" pitchFamily="34" charset="-120"/>
              </a:rPr>
              <a:t>A</a:t>
            </a:r>
            <a:r>
              <a:rPr kumimoji="0" lang="zh-TW" altLang="en-US" sz="2400" b="1">
                <a:solidFill>
                  <a:srgbClr val="FF0000"/>
                </a:solidFill>
                <a:latin typeface="微軟正黑體" panose="020B0604030504040204" pitchFamily="34" charset="-120"/>
                <a:ea typeface="微軟正黑體" panose="020B0604030504040204" pitchFamily="34" charset="-120"/>
              </a:rPr>
              <a:t>棟）</a:t>
            </a:r>
            <a:r>
              <a:rPr kumimoji="0" lang="en-US" altLang="zh-TW" sz="2400" b="1">
                <a:solidFill>
                  <a:srgbClr val="FF0000"/>
                </a:solidFill>
                <a:latin typeface="微軟正黑體" panose="020B0604030504040204" pitchFamily="34" charset="-120"/>
                <a:ea typeface="微軟正黑體" panose="020B0604030504040204" pitchFamily="34" charset="-120"/>
              </a:rPr>
              <a:t>69</a:t>
            </a:r>
            <a:r>
              <a:rPr kumimoji="0" lang="zh-TW" altLang="en-US" sz="2400" b="1">
                <a:solidFill>
                  <a:srgbClr val="FF0000"/>
                </a:solidFill>
                <a:latin typeface="微軟正黑體" panose="020B0604030504040204" pitchFamily="34" charset="-120"/>
                <a:ea typeface="微軟正黑體" panose="020B0604030504040204" pitchFamily="34" charset="-120"/>
              </a:rPr>
              <a:t>戶住戶</a:t>
            </a:r>
            <a:r>
              <a:rPr kumimoji="0" lang="zh-TW" altLang="en-US" sz="2400" b="1">
                <a:solidFill>
                  <a:srgbClr val="000000"/>
                </a:solidFill>
                <a:latin typeface="微軟正黑體" panose="020B0604030504040204" pitchFamily="34" charset="-120"/>
                <a:ea typeface="微軟正黑體" panose="020B0604030504040204" pitchFamily="34" charset="-120"/>
              </a:rPr>
              <a:t>，及鄰近多戶住戶玻璃破損情形。</a:t>
            </a:r>
          </a:p>
          <a:p>
            <a:pPr algn="just" eaLnBrk="1" hangingPunct="1">
              <a:spcBef>
                <a:spcPts val="600"/>
              </a:spcBef>
              <a:buFont typeface="Arial" panose="020B0604020202020204" pitchFamily="34" charset="0"/>
              <a:buChar char="•"/>
            </a:pPr>
            <a:endParaRPr kumimoji="0" lang="zh-TW" altLang="en-US" sz="2400" b="1">
              <a:solidFill>
                <a:srgbClr val="000000"/>
              </a:solidFill>
              <a:latin typeface="微軟正黑體" panose="020B0604030504040204" pitchFamily="34" charset="-120"/>
              <a:ea typeface="微軟正黑體" panose="020B0604030504040204" pitchFamily="34" charset="-120"/>
            </a:endParaRPr>
          </a:p>
        </p:txBody>
      </p:sp>
      <p:sp>
        <p:nvSpPr>
          <p:cNvPr id="47112"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grpSp>
        <p:nvGrpSpPr>
          <p:cNvPr id="47113" name="群組 40"/>
          <p:cNvGrpSpPr>
            <a:grpSpLocks/>
          </p:cNvGrpSpPr>
          <p:nvPr/>
        </p:nvGrpSpPr>
        <p:grpSpPr bwMode="auto">
          <a:xfrm>
            <a:off x="-90488" y="2747963"/>
            <a:ext cx="3817938" cy="3546475"/>
            <a:chOff x="251520" y="119893"/>
            <a:chExt cx="7272808" cy="6755267"/>
          </a:xfrm>
        </p:grpSpPr>
        <p:pic>
          <p:nvPicPr>
            <p:cNvPr id="42" name="圖片 4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1520" y="119893"/>
              <a:ext cx="7272808" cy="6755267"/>
            </a:xfrm>
            <a:prstGeom prst="rect">
              <a:avLst/>
            </a:prstGeom>
          </p:spPr>
        </p:pic>
        <p:sp>
          <p:nvSpPr>
            <p:cNvPr id="43" name="手繪多邊形 42"/>
            <p:cNvSpPr/>
            <p:nvPr/>
          </p:nvSpPr>
          <p:spPr>
            <a:xfrm>
              <a:off x="2117351" y="3412858"/>
              <a:ext cx="1508995" cy="1418184"/>
            </a:xfrm>
            <a:custGeom>
              <a:avLst/>
              <a:gdLst>
                <a:gd name="connsiteX0" fmla="*/ 929640 w 1508760"/>
                <a:gd name="connsiteY0" fmla="*/ 45720 h 1417320"/>
                <a:gd name="connsiteX1" fmla="*/ 853440 w 1508760"/>
                <a:gd name="connsiteY1" fmla="*/ 106680 h 1417320"/>
                <a:gd name="connsiteX2" fmla="*/ 838200 w 1508760"/>
                <a:gd name="connsiteY2" fmla="*/ 45720 h 1417320"/>
                <a:gd name="connsiteX3" fmla="*/ 746760 w 1508760"/>
                <a:gd name="connsiteY3" fmla="*/ 76200 h 1417320"/>
                <a:gd name="connsiteX4" fmla="*/ 762000 w 1508760"/>
                <a:gd name="connsiteY4" fmla="*/ 0 h 1417320"/>
                <a:gd name="connsiteX5" fmla="*/ 670560 w 1508760"/>
                <a:gd name="connsiteY5" fmla="*/ 91440 h 1417320"/>
                <a:gd name="connsiteX6" fmla="*/ 640080 w 1508760"/>
                <a:gd name="connsiteY6" fmla="*/ 60960 h 1417320"/>
                <a:gd name="connsiteX7" fmla="*/ 609600 w 1508760"/>
                <a:gd name="connsiteY7" fmla="*/ 60960 h 1417320"/>
                <a:gd name="connsiteX8" fmla="*/ 472440 w 1508760"/>
                <a:gd name="connsiteY8" fmla="*/ 243840 h 1417320"/>
                <a:gd name="connsiteX9" fmla="*/ 335280 w 1508760"/>
                <a:gd name="connsiteY9" fmla="*/ 289560 h 1417320"/>
                <a:gd name="connsiteX10" fmla="*/ 152400 w 1508760"/>
                <a:gd name="connsiteY10" fmla="*/ 365760 h 1417320"/>
                <a:gd name="connsiteX11" fmla="*/ 152400 w 1508760"/>
                <a:gd name="connsiteY11" fmla="*/ 441960 h 1417320"/>
                <a:gd name="connsiteX12" fmla="*/ 0 w 1508760"/>
                <a:gd name="connsiteY12" fmla="*/ 502920 h 1417320"/>
                <a:gd name="connsiteX13" fmla="*/ 45720 w 1508760"/>
                <a:gd name="connsiteY13" fmla="*/ 594360 h 1417320"/>
                <a:gd name="connsiteX14" fmla="*/ 91440 w 1508760"/>
                <a:gd name="connsiteY14" fmla="*/ 670560 h 1417320"/>
                <a:gd name="connsiteX15" fmla="*/ 259080 w 1508760"/>
                <a:gd name="connsiteY15" fmla="*/ 670560 h 1417320"/>
                <a:gd name="connsiteX16" fmla="*/ 365760 w 1508760"/>
                <a:gd name="connsiteY16" fmla="*/ 807720 h 1417320"/>
                <a:gd name="connsiteX17" fmla="*/ 335280 w 1508760"/>
                <a:gd name="connsiteY17" fmla="*/ 990600 h 1417320"/>
                <a:gd name="connsiteX18" fmla="*/ 243840 w 1508760"/>
                <a:gd name="connsiteY18" fmla="*/ 1066800 h 1417320"/>
                <a:gd name="connsiteX19" fmla="*/ 182880 w 1508760"/>
                <a:gd name="connsiteY19" fmla="*/ 1249680 h 1417320"/>
                <a:gd name="connsiteX20" fmla="*/ 243840 w 1508760"/>
                <a:gd name="connsiteY20" fmla="*/ 1310640 h 1417320"/>
                <a:gd name="connsiteX21" fmla="*/ 228600 w 1508760"/>
                <a:gd name="connsiteY21" fmla="*/ 1371600 h 1417320"/>
                <a:gd name="connsiteX22" fmla="*/ 335280 w 1508760"/>
                <a:gd name="connsiteY22" fmla="*/ 1417320 h 1417320"/>
                <a:gd name="connsiteX23" fmla="*/ 533400 w 1508760"/>
                <a:gd name="connsiteY23" fmla="*/ 1234440 h 1417320"/>
                <a:gd name="connsiteX24" fmla="*/ 701040 w 1508760"/>
                <a:gd name="connsiteY24" fmla="*/ 1173480 h 1417320"/>
                <a:gd name="connsiteX25" fmla="*/ 777240 w 1508760"/>
                <a:gd name="connsiteY25" fmla="*/ 1051560 h 1417320"/>
                <a:gd name="connsiteX26" fmla="*/ 914400 w 1508760"/>
                <a:gd name="connsiteY26" fmla="*/ 1127760 h 1417320"/>
                <a:gd name="connsiteX27" fmla="*/ 960120 w 1508760"/>
                <a:gd name="connsiteY27" fmla="*/ 1066800 h 1417320"/>
                <a:gd name="connsiteX28" fmla="*/ 1036320 w 1508760"/>
                <a:gd name="connsiteY28" fmla="*/ 1097280 h 1417320"/>
                <a:gd name="connsiteX29" fmla="*/ 1051560 w 1508760"/>
                <a:gd name="connsiteY29" fmla="*/ 1203960 h 1417320"/>
                <a:gd name="connsiteX30" fmla="*/ 1203960 w 1508760"/>
                <a:gd name="connsiteY30" fmla="*/ 1295400 h 1417320"/>
                <a:gd name="connsiteX31" fmla="*/ 1188720 w 1508760"/>
                <a:gd name="connsiteY31" fmla="*/ 1143000 h 1417320"/>
                <a:gd name="connsiteX32" fmla="*/ 1188720 w 1508760"/>
                <a:gd name="connsiteY32" fmla="*/ 990600 h 1417320"/>
                <a:gd name="connsiteX33" fmla="*/ 1112520 w 1508760"/>
                <a:gd name="connsiteY33" fmla="*/ 929640 h 1417320"/>
                <a:gd name="connsiteX34" fmla="*/ 1173480 w 1508760"/>
                <a:gd name="connsiteY34" fmla="*/ 868680 h 1417320"/>
                <a:gd name="connsiteX35" fmla="*/ 1234440 w 1508760"/>
                <a:gd name="connsiteY35" fmla="*/ 883920 h 1417320"/>
                <a:gd name="connsiteX36" fmla="*/ 1264920 w 1508760"/>
                <a:gd name="connsiteY36" fmla="*/ 822960 h 1417320"/>
                <a:gd name="connsiteX37" fmla="*/ 1371600 w 1508760"/>
                <a:gd name="connsiteY37" fmla="*/ 899160 h 1417320"/>
                <a:gd name="connsiteX38" fmla="*/ 1341120 w 1508760"/>
                <a:gd name="connsiteY38" fmla="*/ 640080 h 1417320"/>
                <a:gd name="connsiteX39" fmla="*/ 1386840 w 1508760"/>
                <a:gd name="connsiteY39" fmla="*/ 487680 h 1417320"/>
                <a:gd name="connsiteX40" fmla="*/ 1447800 w 1508760"/>
                <a:gd name="connsiteY40" fmla="*/ 472440 h 1417320"/>
                <a:gd name="connsiteX41" fmla="*/ 1508760 w 1508760"/>
                <a:gd name="connsiteY41" fmla="*/ 381000 h 1417320"/>
                <a:gd name="connsiteX42" fmla="*/ 1463040 w 1508760"/>
                <a:gd name="connsiteY42" fmla="*/ 320040 h 1417320"/>
                <a:gd name="connsiteX43" fmla="*/ 1356360 w 1508760"/>
                <a:gd name="connsiteY43" fmla="*/ 365760 h 1417320"/>
                <a:gd name="connsiteX44" fmla="*/ 1310640 w 1508760"/>
                <a:gd name="connsiteY44" fmla="*/ 289560 h 1417320"/>
                <a:gd name="connsiteX45" fmla="*/ 1264920 w 1508760"/>
                <a:gd name="connsiteY45" fmla="*/ 320040 h 1417320"/>
                <a:gd name="connsiteX46" fmla="*/ 1158240 w 1508760"/>
                <a:gd name="connsiteY46" fmla="*/ 274320 h 1417320"/>
                <a:gd name="connsiteX47" fmla="*/ 1127760 w 1508760"/>
                <a:gd name="connsiteY47" fmla="*/ 335280 h 1417320"/>
                <a:gd name="connsiteX48" fmla="*/ 960120 w 1508760"/>
                <a:gd name="connsiteY48" fmla="*/ 289560 h 1417320"/>
                <a:gd name="connsiteX49" fmla="*/ 914400 w 1508760"/>
                <a:gd name="connsiteY49" fmla="*/ 137160 h 1417320"/>
                <a:gd name="connsiteX50" fmla="*/ 929640 w 1508760"/>
                <a:gd name="connsiteY50" fmla="*/ 4572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08760" h="1417320">
                  <a:moveTo>
                    <a:pt x="929640" y="45720"/>
                  </a:moveTo>
                  <a:lnTo>
                    <a:pt x="853440" y="106680"/>
                  </a:lnTo>
                  <a:lnTo>
                    <a:pt x="838200" y="45720"/>
                  </a:lnTo>
                  <a:lnTo>
                    <a:pt x="746760" y="76200"/>
                  </a:lnTo>
                  <a:lnTo>
                    <a:pt x="762000" y="0"/>
                  </a:lnTo>
                  <a:lnTo>
                    <a:pt x="670560" y="91440"/>
                  </a:lnTo>
                  <a:lnTo>
                    <a:pt x="640080" y="60960"/>
                  </a:lnTo>
                  <a:lnTo>
                    <a:pt x="609600" y="60960"/>
                  </a:lnTo>
                  <a:lnTo>
                    <a:pt x="472440" y="243840"/>
                  </a:lnTo>
                  <a:lnTo>
                    <a:pt x="335280" y="289560"/>
                  </a:lnTo>
                  <a:lnTo>
                    <a:pt x="152400" y="365760"/>
                  </a:lnTo>
                  <a:lnTo>
                    <a:pt x="152400" y="441960"/>
                  </a:lnTo>
                  <a:lnTo>
                    <a:pt x="0" y="502920"/>
                  </a:lnTo>
                  <a:lnTo>
                    <a:pt x="45720" y="594360"/>
                  </a:lnTo>
                  <a:lnTo>
                    <a:pt x="91440" y="670560"/>
                  </a:lnTo>
                  <a:lnTo>
                    <a:pt x="259080" y="670560"/>
                  </a:lnTo>
                  <a:lnTo>
                    <a:pt x="365760" y="807720"/>
                  </a:lnTo>
                  <a:lnTo>
                    <a:pt x="335280" y="990600"/>
                  </a:lnTo>
                  <a:lnTo>
                    <a:pt x="243840" y="1066800"/>
                  </a:lnTo>
                  <a:lnTo>
                    <a:pt x="182880" y="1249680"/>
                  </a:lnTo>
                  <a:lnTo>
                    <a:pt x="243840" y="1310640"/>
                  </a:lnTo>
                  <a:lnTo>
                    <a:pt x="228600" y="1371600"/>
                  </a:lnTo>
                  <a:lnTo>
                    <a:pt x="335280" y="1417320"/>
                  </a:lnTo>
                  <a:lnTo>
                    <a:pt x="533400" y="1234440"/>
                  </a:lnTo>
                  <a:lnTo>
                    <a:pt x="701040" y="1173480"/>
                  </a:lnTo>
                  <a:lnTo>
                    <a:pt x="777240" y="1051560"/>
                  </a:lnTo>
                  <a:lnTo>
                    <a:pt x="914400" y="1127760"/>
                  </a:lnTo>
                  <a:lnTo>
                    <a:pt x="960120" y="1066800"/>
                  </a:lnTo>
                  <a:lnTo>
                    <a:pt x="1036320" y="1097280"/>
                  </a:lnTo>
                  <a:lnTo>
                    <a:pt x="1051560" y="1203960"/>
                  </a:lnTo>
                  <a:lnTo>
                    <a:pt x="1203960" y="1295400"/>
                  </a:lnTo>
                  <a:lnTo>
                    <a:pt x="1188720" y="1143000"/>
                  </a:lnTo>
                  <a:lnTo>
                    <a:pt x="1188720" y="990600"/>
                  </a:lnTo>
                  <a:lnTo>
                    <a:pt x="1112520" y="929640"/>
                  </a:lnTo>
                  <a:lnTo>
                    <a:pt x="1173480" y="868680"/>
                  </a:lnTo>
                  <a:lnTo>
                    <a:pt x="1234440" y="883920"/>
                  </a:lnTo>
                  <a:lnTo>
                    <a:pt x="1264920" y="822960"/>
                  </a:lnTo>
                  <a:lnTo>
                    <a:pt x="1371600" y="899160"/>
                  </a:lnTo>
                  <a:lnTo>
                    <a:pt x="1341120" y="640080"/>
                  </a:lnTo>
                  <a:lnTo>
                    <a:pt x="1386840" y="487680"/>
                  </a:lnTo>
                  <a:lnTo>
                    <a:pt x="1447800" y="472440"/>
                  </a:lnTo>
                  <a:lnTo>
                    <a:pt x="1508760" y="381000"/>
                  </a:lnTo>
                  <a:lnTo>
                    <a:pt x="1463040" y="320040"/>
                  </a:lnTo>
                  <a:lnTo>
                    <a:pt x="1356360" y="365760"/>
                  </a:lnTo>
                  <a:lnTo>
                    <a:pt x="1310640" y="289560"/>
                  </a:lnTo>
                  <a:lnTo>
                    <a:pt x="1264920" y="320040"/>
                  </a:lnTo>
                  <a:lnTo>
                    <a:pt x="1158240" y="274320"/>
                  </a:lnTo>
                  <a:lnTo>
                    <a:pt x="1127760" y="335280"/>
                  </a:lnTo>
                  <a:lnTo>
                    <a:pt x="960120" y="289560"/>
                  </a:lnTo>
                  <a:lnTo>
                    <a:pt x="914400" y="137160"/>
                  </a:lnTo>
                  <a:lnTo>
                    <a:pt x="929640" y="45720"/>
                  </a:lnTo>
                  <a:close/>
                </a:path>
              </a:pathLst>
            </a:cu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125" name="文字方塊 43"/>
            <p:cNvSpPr txBox="1">
              <a:spLocks noChangeArrowheads="1"/>
            </p:cNvSpPr>
            <p:nvPr/>
          </p:nvSpPr>
          <p:spPr bwMode="auto">
            <a:xfrm>
              <a:off x="2099614" y="3729579"/>
              <a:ext cx="1638028" cy="64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600">
                  <a:latin typeface="華康海報體W12(P)" pitchFamily="82" charset="-120"/>
                  <a:ea typeface="華康海報體W12(P)" pitchFamily="82" charset="-120"/>
                </a:rPr>
                <a:t>新店區</a:t>
              </a:r>
            </a:p>
          </p:txBody>
        </p:sp>
      </p:grpSp>
      <p:grpSp>
        <p:nvGrpSpPr>
          <p:cNvPr id="47114" name="群組 6"/>
          <p:cNvGrpSpPr>
            <a:grpSpLocks/>
          </p:cNvGrpSpPr>
          <p:nvPr/>
        </p:nvGrpSpPr>
        <p:grpSpPr bwMode="auto">
          <a:xfrm>
            <a:off x="1409700" y="4329113"/>
            <a:ext cx="3771900" cy="2528887"/>
            <a:chOff x="1104935" y="4328666"/>
            <a:chExt cx="3771866" cy="2529334"/>
          </a:xfrm>
        </p:grpSpPr>
        <p:sp>
          <p:nvSpPr>
            <p:cNvPr id="45" name="矩形圖說文字 44"/>
            <p:cNvSpPr/>
            <p:nvPr/>
          </p:nvSpPr>
          <p:spPr>
            <a:xfrm>
              <a:off x="1104935" y="4328666"/>
              <a:ext cx="3771866" cy="2529334"/>
            </a:xfrm>
            <a:custGeom>
              <a:avLst/>
              <a:gdLst>
                <a:gd name="connsiteX0" fmla="*/ 0 w 3179874"/>
                <a:gd name="connsiteY0" fmla="*/ 0 h 2569542"/>
                <a:gd name="connsiteX1" fmla="*/ 529979 w 3179874"/>
                <a:gd name="connsiteY1" fmla="*/ 0 h 2569542"/>
                <a:gd name="connsiteX2" fmla="*/ 529979 w 3179874"/>
                <a:gd name="connsiteY2" fmla="*/ 0 h 2569542"/>
                <a:gd name="connsiteX3" fmla="*/ 1324948 w 3179874"/>
                <a:gd name="connsiteY3" fmla="*/ 0 h 2569542"/>
                <a:gd name="connsiteX4" fmla="*/ 3179874 w 3179874"/>
                <a:gd name="connsiteY4" fmla="*/ 0 h 2569542"/>
                <a:gd name="connsiteX5" fmla="*/ 3179874 w 3179874"/>
                <a:gd name="connsiteY5" fmla="*/ 428257 h 2569542"/>
                <a:gd name="connsiteX6" fmla="*/ 3179874 w 3179874"/>
                <a:gd name="connsiteY6" fmla="*/ 428257 h 2569542"/>
                <a:gd name="connsiteX7" fmla="*/ 3179874 w 3179874"/>
                <a:gd name="connsiteY7" fmla="*/ 1070643 h 2569542"/>
                <a:gd name="connsiteX8" fmla="*/ 3179874 w 3179874"/>
                <a:gd name="connsiteY8" fmla="*/ 2569542 h 2569542"/>
                <a:gd name="connsiteX9" fmla="*/ 1324948 w 3179874"/>
                <a:gd name="connsiteY9" fmla="*/ 2569542 h 2569542"/>
                <a:gd name="connsiteX10" fmla="*/ 529979 w 3179874"/>
                <a:gd name="connsiteY10" fmla="*/ 2569542 h 2569542"/>
                <a:gd name="connsiteX11" fmla="*/ 529979 w 3179874"/>
                <a:gd name="connsiteY11" fmla="*/ 2569542 h 2569542"/>
                <a:gd name="connsiteX12" fmla="*/ 0 w 3179874"/>
                <a:gd name="connsiteY12" fmla="*/ 2569542 h 2569542"/>
                <a:gd name="connsiteX13" fmla="*/ 0 w 3179874"/>
                <a:gd name="connsiteY13" fmla="*/ 1070643 h 2569542"/>
                <a:gd name="connsiteX14" fmla="*/ -813698 w 3179874"/>
                <a:gd name="connsiteY14" fmla="*/ 881970 h 2569542"/>
                <a:gd name="connsiteX15" fmla="*/ 0 w 3179874"/>
                <a:gd name="connsiteY15" fmla="*/ 428257 h 2569542"/>
                <a:gd name="connsiteX16" fmla="*/ 0 w 3179874"/>
                <a:gd name="connsiteY16" fmla="*/ 0 h 2569542"/>
                <a:gd name="connsiteX0" fmla="*/ 813698 w 3993572"/>
                <a:gd name="connsiteY0" fmla="*/ 0 h 2569542"/>
                <a:gd name="connsiteX1" fmla="*/ 1343677 w 3993572"/>
                <a:gd name="connsiteY1" fmla="*/ 0 h 2569542"/>
                <a:gd name="connsiteX2" fmla="*/ 1343677 w 3993572"/>
                <a:gd name="connsiteY2" fmla="*/ 0 h 2569542"/>
                <a:gd name="connsiteX3" fmla="*/ 2138646 w 3993572"/>
                <a:gd name="connsiteY3" fmla="*/ 0 h 2569542"/>
                <a:gd name="connsiteX4" fmla="*/ 3993572 w 3993572"/>
                <a:gd name="connsiteY4" fmla="*/ 0 h 2569542"/>
                <a:gd name="connsiteX5" fmla="*/ 3993572 w 3993572"/>
                <a:gd name="connsiteY5" fmla="*/ 428257 h 2569542"/>
                <a:gd name="connsiteX6" fmla="*/ 3993572 w 3993572"/>
                <a:gd name="connsiteY6" fmla="*/ 428257 h 2569542"/>
                <a:gd name="connsiteX7" fmla="*/ 3993572 w 3993572"/>
                <a:gd name="connsiteY7" fmla="*/ 1070643 h 2569542"/>
                <a:gd name="connsiteX8" fmla="*/ 3993572 w 3993572"/>
                <a:gd name="connsiteY8" fmla="*/ 2569542 h 2569542"/>
                <a:gd name="connsiteX9" fmla="*/ 2138646 w 3993572"/>
                <a:gd name="connsiteY9" fmla="*/ 2569542 h 2569542"/>
                <a:gd name="connsiteX10" fmla="*/ 1343677 w 3993572"/>
                <a:gd name="connsiteY10" fmla="*/ 2569542 h 2569542"/>
                <a:gd name="connsiteX11" fmla="*/ 1343677 w 3993572"/>
                <a:gd name="connsiteY11" fmla="*/ 2569542 h 2569542"/>
                <a:gd name="connsiteX12" fmla="*/ 813698 w 3993572"/>
                <a:gd name="connsiteY12" fmla="*/ 2569542 h 2569542"/>
                <a:gd name="connsiteX13" fmla="*/ 829463 w 3993572"/>
                <a:gd name="connsiteY13" fmla="*/ 644974 h 2569542"/>
                <a:gd name="connsiteX14" fmla="*/ 0 w 3993572"/>
                <a:gd name="connsiteY14" fmla="*/ 881970 h 2569542"/>
                <a:gd name="connsiteX15" fmla="*/ 813698 w 3993572"/>
                <a:gd name="connsiteY15" fmla="*/ 428257 h 2569542"/>
                <a:gd name="connsiteX16" fmla="*/ 813698 w 3993572"/>
                <a:gd name="connsiteY16" fmla="*/ 0 h 2569542"/>
                <a:gd name="connsiteX0" fmla="*/ 813698 w 3993572"/>
                <a:gd name="connsiteY0" fmla="*/ 0 h 2569542"/>
                <a:gd name="connsiteX1" fmla="*/ 1343677 w 3993572"/>
                <a:gd name="connsiteY1" fmla="*/ 0 h 2569542"/>
                <a:gd name="connsiteX2" fmla="*/ 1343677 w 3993572"/>
                <a:gd name="connsiteY2" fmla="*/ 0 h 2569542"/>
                <a:gd name="connsiteX3" fmla="*/ 2138646 w 3993572"/>
                <a:gd name="connsiteY3" fmla="*/ 0 h 2569542"/>
                <a:gd name="connsiteX4" fmla="*/ 3993572 w 3993572"/>
                <a:gd name="connsiteY4" fmla="*/ 0 h 2569542"/>
                <a:gd name="connsiteX5" fmla="*/ 3993572 w 3993572"/>
                <a:gd name="connsiteY5" fmla="*/ 428257 h 2569542"/>
                <a:gd name="connsiteX6" fmla="*/ 3993572 w 3993572"/>
                <a:gd name="connsiteY6" fmla="*/ 428257 h 2569542"/>
                <a:gd name="connsiteX7" fmla="*/ 3993572 w 3993572"/>
                <a:gd name="connsiteY7" fmla="*/ 1070643 h 2569542"/>
                <a:gd name="connsiteX8" fmla="*/ 3993572 w 3993572"/>
                <a:gd name="connsiteY8" fmla="*/ 2569542 h 2569542"/>
                <a:gd name="connsiteX9" fmla="*/ 2138646 w 3993572"/>
                <a:gd name="connsiteY9" fmla="*/ 2569542 h 2569542"/>
                <a:gd name="connsiteX10" fmla="*/ 1343677 w 3993572"/>
                <a:gd name="connsiteY10" fmla="*/ 2569542 h 2569542"/>
                <a:gd name="connsiteX11" fmla="*/ 1343677 w 3993572"/>
                <a:gd name="connsiteY11" fmla="*/ 2569542 h 2569542"/>
                <a:gd name="connsiteX12" fmla="*/ 813698 w 3993572"/>
                <a:gd name="connsiteY12" fmla="*/ 2569542 h 2569542"/>
                <a:gd name="connsiteX13" fmla="*/ 829463 w 3993572"/>
                <a:gd name="connsiteY13" fmla="*/ 1633470 h 2569542"/>
                <a:gd name="connsiteX14" fmla="*/ 0 w 3993572"/>
                <a:gd name="connsiteY14" fmla="*/ 881970 h 2569542"/>
                <a:gd name="connsiteX15" fmla="*/ 813698 w 3993572"/>
                <a:gd name="connsiteY15" fmla="*/ 428257 h 2569542"/>
                <a:gd name="connsiteX16" fmla="*/ 813698 w 3993572"/>
                <a:gd name="connsiteY16" fmla="*/ 0 h 2569542"/>
                <a:gd name="connsiteX0" fmla="*/ 813698 w 3993572"/>
                <a:gd name="connsiteY0" fmla="*/ 0 h 2569542"/>
                <a:gd name="connsiteX1" fmla="*/ 1343677 w 3993572"/>
                <a:gd name="connsiteY1" fmla="*/ 0 h 2569542"/>
                <a:gd name="connsiteX2" fmla="*/ 1343677 w 3993572"/>
                <a:gd name="connsiteY2" fmla="*/ 0 h 2569542"/>
                <a:gd name="connsiteX3" fmla="*/ 2138646 w 3993572"/>
                <a:gd name="connsiteY3" fmla="*/ 0 h 2569542"/>
                <a:gd name="connsiteX4" fmla="*/ 3993572 w 3993572"/>
                <a:gd name="connsiteY4" fmla="*/ 0 h 2569542"/>
                <a:gd name="connsiteX5" fmla="*/ 3993572 w 3993572"/>
                <a:gd name="connsiteY5" fmla="*/ 428257 h 2569542"/>
                <a:gd name="connsiteX6" fmla="*/ 3993572 w 3993572"/>
                <a:gd name="connsiteY6" fmla="*/ 428257 h 2569542"/>
                <a:gd name="connsiteX7" fmla="*/ 3993572 w 3993572"/>
                <a:gd name="connsiteY7" fmla="*/ 1070643 h 2569542"/>
                <a:gd name="connsiteX8" fmla="*/ 3993572 w 3993572"/>
                <a:gd name="connsiteY8" fmla="*/ 2569542 h 2569542"/>
                <a:gd name="connsiteX9" fmla="*/ 2138646 w 3993572"/>
                <a:gd name="connsiteY9" fmla="*/ 2569542 h 2569542"/>
                <a:gd name="connsiteX10" fmla="*/ 1343677 w 3993572"/>
                <a:gd name="connsiteY10" fmla="*/ 2569542 h 2569542"/>
                <a:gd name="connsiteX11" fmla="*/ 1343677 w 3993572"/>
                <a:gd name="connsiteY11" fmla="*/ 2569542 h 2569542"/>
                <a:gd name="connsiteX12" fmla="*/ 813698 w 3993572"/>
                <a:gd name="connsiteY12" fmla="*/ 2569542 h 2569542"/>
                <a:gd name="connsiteX13" fmla="*/ 829463 w 3993572"/>
                <a:gd name="connsiteY13" fmla="*/ 1633470 h 2569542"/>
                <a:gd name="connsiteX14" fmla="*/ 0 w 3993572"/>
                <a:gd name="connsiteY14" fmla="*/ 881970 h 2569542"/>
                <a:gd name="connsiteX15" fmla="*/ 813698 w 3993572"/>
                <a:gd name="connsiteY15" fmla="*/ 1246323 h 2569542"/>
                <a:gd name="connsiteX16" fmla="*/ 813698 w 3993572"/>
                <a:gd name="connsiteY16" fmla="*/ 0 h 2569542"/>
                <a:gd name="connsiteX0" fmla="*/ 410333 w 3590207"/>
                <a:gd name="connsiteY0" fmla="*/ 0 h 2569542"/>
                <a:gd name="connsiteX1" fmla="*/ 940312 w 3590207"/>
                <a:gd name="connsiteY1" fmla="*/ 0 h 2569542"/>
                <a:gd name="connsiteX2" fmla="*/ 940312 w 3590207"/>
                <a:gd name="connsiteY2" fmla="*/ 0 h 2569542"/>
                <a:gd name="connsiteX3" fmla="*/ 1735281 w 3590207"/>
                <a:gd name="connsiteY3" fmla="*/ 0 h 2569542"/>
                <a:gd name="connsiteX4" fmla="*/ 3590207 w 3590207"/>
                <a:gd name="connsiteY4" fmla="*/ 0 h 2569542"/>
                <a:gd name="connsiteX5" fmla="*/ 3590207 w 3590207"/>
                <a:gd name="connsiteY5" fmla="*/ 428257 h 2569542"/>
                <a:gd name="connsiteX6" fmla="*/ 3590207 w 3590207"/>
                <a:gd name="connsiteY6" fmla="*/ 428257 h 2569542"/>
                <a:gd name="connsiteX7" fmla="*/ 3590207 w 3590207"/>
                <a:gd name="connsiteY7" fmla="*/ 1070643 h 2569542"/>
                <a:gd name="connsiteX8" fmla="*/ 3590207 w 3590207"/>
                <a:gd name="connsiteY8" fmla="*/ 2569542 h 2569542"/>
                <a:gd name="connsiteX9" fmla="*/ 1735281 w 3590207"/>
                <a:gd name="connsiteY9" fmla="*/ 2569542 h 2569542"/>
                <a:gd name="connsiteX10" fmla="*/ 940312 w 3590207"/>
                <a:gd name="connsiteY10" fmla="*/ 2569542 h 2569542"/>
                <a:gd name="connsiteX11" fmla="*/ 940312 w 3590207"/>
                <a:gd name="connsiteY11" fmla="*/ 2569542 h 2569542"/>
                <a:gd name="connsiteX12" fmla="*/ 410333 w 3590207"/>
                <a:gd name="connsiteY12" fmla="*/ 2569542 h 2569542"/>
                <a:gd name="connsiteX13" fmla="*/ 426098 w 3590207"/>
                <a:gd name="connsiteY13" fmla="*/ 1633470 h 2569542"/>
                <a:gd name="connsiteX14" fmla="*/ 0 w 3590207"/>
                <a:gd name="connsiteY14" fmla="*/ 676880 h 2569542"/>
                <a:gd name="connsiteX15" fmla="*/ 410333 w 3590207"/>
                <a:gd name="connsiteY15" fmla="*/ 1246323 h 2569542"/>
                <a:gd name="connsiteX16" fmla="*/ 410333 w 3590207"/>
                <a:gd name="connsiteY16" fmla="*/ 0 h 2569542"/>
                <a:gd name="connsiteX0" fmla="*/ 588288 w 3768162"/>
                <a:gd name="connsiteY0" fmla="*/ 0 h 2569542"/>
                <a:gd name="connsiteX1" fmla="*/ 1118267 w 3768162"/>
                <a:gd name="connsiteY1" fmla="*/ 0 h 2569542"/>
                <a:gd name="connsiteX2" fmla="*/ 1118267 w 3768162"/>
                <a:gd name="connsiteY2" fmla="*/ 0 h 2569542"/>
                <a:gd name="connsiteX3" fmla="*/ 1913236 w 3768162"/>
                <a:gd name="connsiteY3" fmla="*/ 0 h 2569542"/>
                <a:gd name="connsiteX4" fmla="*/ 3768162 w 3768162"/>
                <a:gd name="connsiteY4" fmla="*/ 0 h 2569542"/>
                <a:gd name="connsiteX5" fmla="*/ 3768162 w 3768162"/>
                <a:gd name="connsiteY5" fmla="*/ 428257 h 2569542"/>
                <a:gd name="connsiteX6" fmla="*/ 3768162 w 3768162"/>
                <a:gd name="connsiteY6" fmla="*/ 428257 h 2569542"/>
                <a:gd name="connsiteX7" fmla="*/ 3768162 w 3768162"/>
                <a:gd name="connsiteY7" fmla="*/ 1070643 h 2569542"/>
                <a:gd name="connsiteX8" fmla="*/ 3768162 w 3768162"/>
                <a:gd name="connsiteY8" fmla="*/ 2569542 h 2569542"/>
                <a:gd name="connsiteX9" fmla="*/ 1913236 w 3768162"/>
                <a:gd name="connsiteY9" fmla="*/ 2569542 h 2569542"/>
                <a:gd name="connsiteX10" fmla="*/ 1118267 w 3768162"/>
                <a:gd name="connsiteY10" fmla="*/ 2569542 h 2569542"/>
                <a:gd name="connsiteX11" fmla="*/ 1118267 w 3768162"/>
                <a:gd name="connsiteY11" fmla="*/ 2569542 h 2569542"/>
                <a:gd name="connsiteX12" fmla="*/ 588288 w 3768162"/>
                <a:gd name="connsiteY12" fmla="*/ 2569542 h 2569542"/>
                <a:gd name="connsiteX13" fmla="*/ 604053 w 3768162"/>
                <a:gd name="connsiteY13" fmla="*/ 1633470 h 2569542"/>
                <a:gd name="connsiteX14" fmla="*/ 0 w 3768162"/>
                <a:gd name="connsiteY14" fmla="*/ 664815 h 2569542"/>
                <a:gd name="connsiteX15" fmla="*/ 588288 w 3768162"/>
                <a:gd name="connsiteY15" fmla="*/ 1246323 h 2569542"/>
                <a:gd name="connsiteX16" fmla="*/ 588288 w 3768162"/>
                <a:gd name="connsiteY16" fmla="*/ 0 h 256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8162" h="2569542">
                  <a:moveTo>
                    <a:pt x="588288" y="0"/>
                  </a:moveTo>
                  <a:lnTo>
                    <a:pt x="1118267" y="0"/>
                  </a:lnTo>
                  <a:lnTo>
                    <a:pt x="1118267" y="0"/>
                  </a:lnTo>
                  <a:lnTo>
                    <a:pt x="1913236" y="0"/>
                  </a:lnTo>
                  <a:lnTo>
                    <a:pt x="3768162" y="0"/>
                  </a:lnTo>
                  <a:lnTo>
                    <a:pt x="3768162" y="428257"/>
                  </a:lnTo>
                  <a:lnTo>
                    <a:pt x="3768162" y="428257"/>
                  </a:lnTo>
                  <a:lnTo>
                    <a:pt x="3768162" y="1070643"/>
                  </a:lnTo>
                  <a:lnTo>
                    <a:pt x="3768162" y="2569542"/>
                  </a:lnTo>
                  <a:lnTo>
                    <a:pt x="1913236" y="2569542"/>
                  </a:lnTo>
                  <a:lnTo>
                    <a:pt x="1118267" y="2569542"/>
                  </a:lnTo>
                  <a:lnTo>
                    <a:pt x="1118267" y="2569542"/>
                  </a:lnTo>
                  <a:lnTo>
                    <a:pt x="588288" y="2569542"/>
                  </a:lnTo>
                  <a:lnTo>
                    <a:pt x="604053" y="1633470"/>
                  </a:lnTo>
                  <a:lnTo>
                    <a:pt x="0" y="664815"/>
                  </a:lnTo>
                  <a:lnTo>
                    <a:pt x="588288" y="1246323"/>
                  </a:lnTo>
                  <a:lnTo>
                    <a:pt x="588288" y="0"/>
                  </a:lnTo>
                  <a:close/>
                </a:path>
              </a:pathLst>
            </a:custGeom>
            <a:solidFill>
              <a:schemeClr val="bg1">
                <a:lumMod val="6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7121" name="圖片 4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52600" y="4383944"/>
              <a:ext cx="3041974" cy="247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圖說文字 46"/>
            <p:cNvSpPr/>
            <p:nvPr/>
          </p:nvSpPr>
          <p:spPr>
            <a:xfrm>
              <a:off x="2667021" y="4390589"/>
              <a:ext cx="2133581" cy="1270224"/>
            </a:xfrm>
            <a:custGeom>
              <a:avLst/>
              <a:gdLst>
                <a:gd name="connsiteX0" fmla="*/ 0 w 2275682"/>
                <a:gd name="connsiteY0" fmla="*/ 0 h 797321"/>
                <a:gd name="connsiteX1" fmla="*/ 1327481 w 2275682"/>
                <a:gd name="connsiteY1" fmla="*/ 0 h 797321"/>
                <a:gd name="connsiteX2" fmla="*/ 1327481 w 2275682"/>
                <a:gd name="connsiteY2" fmla="*/ 0 h 797321"/>
                <a:gd name="connsiteX3" fmla="*/ 1896402 w 2275682"/>
                <a:gd name="connsiteY3" fmla="*/ 0 h 797321"/>
                <a:gd name="connsiteX4" fmla="*/ 2275682 w 2275682"/>
                <a:gd name="connsiteY4" fmla="*/ 0 h 797321"/>
                <a:gd name="connsiteX5" fmla="*/ 2275682 w 2275682"/>
                <a:gd name="connsiteY5" fmla="*/ 465104 h 797321"/>
                <a:gd name="connsiteX6" fmla="*/ 2275682 w 2275682"/>
                <a:gd name="connsiteY6" fmla="*/ 465104 h 797321"/>
                <a:gd name="connsiteX7" fmla="*/ 2275682 w 2275682"/>
                <a:gd name="connsiteY7" fmla="*/ 664434 h 797321"/>
                <a:gd name="connsiteX8" fmla="*/ 2275682 w 2275682"/>
                <a:gd name="connsiteY8" fmla="*/ 797321 h 797321"/>
                <a:gd name="connsiteX9" fmla="*/ 1896402 w 2275682"/>
                <a:gd name="connsiteY9" fmla="*/ 797321 h 797321"/>
                <a:gd name="connsiteX10" fmla="*/ 1155159 w 2275682"/>
                <a:gd name="connsiteY10" fmla="*/ 1116130 h 797321"/>
                <a:gd name="connsiteX11" fmla="*/ 1327481 w 2275682"/>
                <a:gd name="connsiteY11" fmla="*/ 797321 h 797321"/>
                <a:gd name="connsiteX12" fmla="*/ 0 w 2275682"/>
                <a:gd name="connsiteY12" fmla="*/ 797321 h 797321"/>
                <a:gd name="connsiteX13" fmla="*/ 0 w 2275682"/>
                <a:gd name="connsiteY13" fmla="*/ 664434 h 797321"/>
                <a:gd name="connsiteX14" fmla="*/ 0 w 2275682"/>
                <a:gd name="connsiteY14" fmla="*/ 465104 h 797321"/>
                <a:gd name="connsiteX15" fmla="*/ 0 w 2275682"/>
                <a:gd name="connsiteY15" fmla="*/ 465104 h 797321"/>
                <a:gd name="connsiteX16" fmla="*/ 0 w 2275682"/>
                <a:gd name="connsiteY16" fmla="*/ 0 h 797321"/>
                <a:gd name="connsiteX0" fmla="*/ 0 w 2275682"/>
                <a:gd name="connsiteY0" fmla="*/ 0 h 1226489"/>
                <a:gd name="connsiteX1" fmla="*/ 1327481 w 2275682"/>
                <a:gd name="connsiteY1" fmla="*/ 0 h 1226489"/>
                <a:gd name="connsiteX2" fmla="*/ 1327481 w 2275682"/>
                <a:gd name="connsiteY2" fmla="*/ 0 h 1226489"/>
                <a:gd name="connsiteX3" fmla="*/ 1896402 w 2275682"/>
                <a:gd name="connsiteY3" fmla="*/ 0 h 1226489"/>
                <a:gd name="connsiteX4" fmla="*/ 2275682 w 2275682"/>
                <a:gd name="connsiteY4" fmla="*/ 0 h 1226489"/>
                <a:gd name="connsiteX5" fmla="*/ 2275682 w 2275682"/>
                <a:gd name="connsiteY5" fmla="*/ 465104 h 1226489"/>
                <a:gd name="connsiteX6" fmla="*/ 2275682 w 2275682"/>
                <a:gd name="connsiteY6" fmla="*/ 465104 h 1226489"/>
                <a:gd name="connsiteX7" fmla="*/ 2275682 w 2275682"/>
                <a:gd name="connsiteY7" fmla="*/ 664434 h 1226489"/>
                <a:gd name="connsiteX8" fmla="*/ 2275682 w 2275682"/>
                <a:gd name="connsiteY8" fmla="*/ 797321 h 1226489"/>
                <a:gd name="connsiteX9" fmla="*/ 1896402 w 2275682"/>
                <a:gd name="connsiteY9" fmla="*/ 797321 h 1226489"/>
                <a:gd name="connsiteX10" fmla="*/ 1202456 w 2275682"/>
                <a:gd name="connsiteY10" fmla="*/ 1226489 h 1226489"/>
                <a:gd name="connsiteX11" fmla="*/ 1327481 w 2275682"/>
                <a:gd name="connsiteY11" fmla="*/ 797321 h 1226489"/>
                <a:gd name="connsiteX12" fmla="*/ 0 w 2275682"/>
                <a:gd name="connsiteY12" fmla="*/ 797321 h 1226489"/>
                <a:gd name="connsiteX13" fmla="*/ 0 w 2275682"/>
                <a:gd name="connsiteY13" fmla="*/ 664434 h 1226489"/>
                <a:gd name="connsiteX14" fmla="*/ 0 w 2275682"/>
                <a:gd name="connsiteY14" fmla="*/ 465104 h 1226489"/>
                <a:gd name="connsiteX15" fmla="*/ 0 w 2275682"/>
                <a:gd name="connsiteY15" fmla="*/ 465104 h 1226489"/>
                <a:gd name="connsiteX16" fmla="*/ 0 w 2275682"/>
                <a:gd name="connsiteY16" fmla="*/ 0 h 1226489"/>
                <a:gd name="connsiteX0" fmla="*/ 0 w 2275682"/>
                <a:gd name="connsiteY0" fmla="*/ 0 h 1289551"/>
                <a:gd name="connsiteX1" fmla="*/ 1327481 w 2275682"/>
                <a:gd name="connsiteY1" fmla="*/ 0 h 1289551"/>
                <a:gd name="connsiteX2" fmla="*/ 1327481 w 2275682"/>
                <a:gd name="connsiteY2" fmla="*/ 0 h 1289551"/>
                <a:gd name="connsiteX3" fmla="*/ 1896402 w 2275682"/>
                <a:gd name="connsiteY3" fmla="*/ 0 h 1289551"/>
                <a:gd name="connsiteX4" fmla="*/ 2275682 w 2275682"/>
                <a:gd name="connsiteY4" fmla="*/ 0 h 1289551"/>
                <a:gd name="connsiteX5" fmla="*/ 2275682 w 2275682"/>
                <a:gd name="connsiteY5" fmla="*/ 465104 h 1289551"/>
                <a:gd name="connsiteX6" fmla="*/ 2275682 w 2275682"/>
                <a:gd name="connsiteY6" fmla="*/ 465104 h 1289551"/>
                <a:gd name="connsiteX7" fmla="*/ 2275682 w 2275682"/>
                <a:gd name="connsiteY7" fmla="*/ 664434 h 1289551"/>
                <a:gd name="connsiteX8" fmla="*/ 2275682 w 2275682"/>
                <a:gd name="connsiteY8" fmla="*/ 797321 h 1289551"/>
                <a:gd name="connsiteX9" fmla="*/ 1896402 w 2275682"/>
                <a:gd name="connsiteY9" fmla="*/ 797321 h 1289551"/>
                <a:gd name="connsiteX10" fmla="*/ 1017487 w 2275682"/>
                <a:gd name="connsiteY10" fmla="*/ 1289551 h 1289551"/>
                <a:gd name="connsiteX11" fmla="*/ 1327481 w 2275682"/>
                <a:gd name="connsiteY11" fmla="*/ 797321 h 1289551"/>
                <a:gd name="connsiteX12" fmla="*/ 0 w 2275682"/>
                <a:gd name="connsiteY12" fmla="*/ 797321 h 1289551"/>
                <a:gd name="connsiteX13" fmla="*/ 0 w 2275682"/>
                <a:gd name="connsiteY13" fmla="*/ 664434 h 1289551"/>
                <a:gd name="connsiteX14" fmla="*/ 0 w 2275682"/>
                <a:gd name="connsiteY14" fmla="*/ 465104 h 1289551"/>
                <a:gd name="connsiteX15" fmla="*/ 0 w 2275682"/>
                <a:gd name="connsiteY15" fmla="*/ 465104 h 1289551"/>
                <a:gd name="connsiteX16" fmla="*/ 0 w 2275682"/>
                <a:gd name="connsiteY16" fmla="*/ 0 h 1289551"/>
                <a:gd name="connsiteX0" fmla="*/ 0 w 2275682"/>
                <a:gd name="connsiteY0" fmla="*/ 0 h 1289551"/>
                <a:gd name="connsiteX1" fmla="*/ 1327481 w 2275682"/>
                <a:gd name="connsiteY1" fmla="*/ 0 h 1289551"/>
                <a:gd name="connsiteX2" fmla="*/ 1327481 w 2275682"/>
                <a:gd name="connsiteY2" fmla="*/ 0 h 1289551"/>
                <a:gd name="connsiteX3" fmla="*/ 1896402 w 2275682"/>
                <a:gd name="connsiteY3" fmla="*/ 0 h 1289551"/>
                <a:gd name="connsiteX4" fmla="*/ 2275682 w 2275682"/>
                <a:gd name="connsiteY4" fmla="*/ 0 h 1289551"/>
                <a:gd name="connsiteX5" fmla="*/ 2275682 w 2275682"/>
                <a:gd name="connsiteY5" fmla="*/ 465104 h 1289551"/>
                <a:gd name="connsiteX6" fmla="*/ 2275682 w 2275682"/>
                <a:gd name="connsiteY6" fmla="*/ 465104 h 1289551"/>
                <a:gd name="connsiteX7" fmla="*/ 2275682 w 2275682"/>
                <a:gd name="connsiteY7" fmla="*/ 664434 h 1289551"/>
                <a:gd name="connsiteX8" fmla="*/ 2275682 w 2275682"/>
                <a:gd name="connsiteY8" fmla="*/ 797321 h 1289551"/>
                <a:gd name="connsiteX9" fmla="*/ 1761879 w 2275682"/>
                <a:gd name="connsiteY9" fmla="*/ 765790 h 1289551"/>
                <a:gd name="connsiteX10" fmla="*/ 1017487 w 2275682"/>
                <a:gd name="connsiteY10" fmla="*/ 1289551 h 1289551"/>
                <a:gd name="connsiteX11" fmla="*/ 1327481 w 2275682"/>
                <a:gd name="connsiteY11" fmla="*/ 797321 h 1289551"/>
                <a:gd name="connsiteX12" fmla="*/ 0 w 2275682"/>
                <a:gd name="connsiteY12" fmla="*/ 797321 h 1289551"/>
                <a:gd name="connsiteX13" fmla="*/ 0 w 2275682"/>
                <a:gd name="connsiteY13" fmla="*/ 664434 h 1289551"/>
                <a:gd name="connsiteX14" fmla="*/ 0 w 2275682"/>
                <a:gd name="connsiteY14" fmla="*/ 465104 h 1289551"/>
                <a:gd name="connsiteX15" fmla="*/ 0 w 2275682"/>
                <a:gd name="connsiteY15" fmla="*/ 465104 h 1289551"/>
                <a:gd name="connsiteX16" fmla="*/ 0 w 2275682"/>
                <a:gd name="connsiteY16" fmla="*/ 0 h 1289551"/>
                <a:gd name="connsiteX0" fmla="*/ 0 w 2275682"/>
                <a:gd name="connsiteY0" fmla="*/ 0 h 1289551"/>
                <a:gd name="connsiteX1" fmla="*/ 1327481 w 2275682"/>
                <a:gd name="connsiteY1" fmla="*/ 0 h 1289551"/>
                <a:gd name="connsiteX2" fmla="*/ 1327481 w 2275682"/>
                <a:gd name="connsiteY2" fmla="*/ 0 h 1289551"/>
                <a:gd name="connsiteX3" fmla="*/ 1896402 w 2275682"/>
                <a:gd name="connsiteY3" fmla="*/ 0 h 1289551"/>
                <a:gd name="connsiteX4" fmla="*/ 2275682 w 2275682"/>
                <a:gd name="connsiteY4" fmla="*/ 0 h 1289551"/>
                <a:gd name="connsiteX5" fmla="*/ 2275682 w 2275682"/>
                <a:gd name="connsiteY5" fmla="*/ 465104 h 1289551"/>
                <a:gd name="connsiteX6" fmla="*/ 2275682 w 2275682"/>
                <a:gd name="connsiteY6" fmla="*/ 465104 h 1289551"/>
                <a:gd name="connsiteX7" fmla="*/ 2275682 w 2275682"/>
                <a:gd name="connsiteY7" fmla="*/ 664434 h 1289551"/>
                <a:gd name="connsiteX8" fmla="*/ 2275682 w 2275682"/>
                <a:gd name="connsiteY8" fmla="*/ 797321 h 1289551"/>
                <a:gd name="connsiteX9" fmla="*/ 1829140 w 2275682"/>
                <a:gd name="connsiteY9" fmla="*/ 797321 h 1289551"/>
                <a:gd name="connsiteX10" fmla="*/ 1017487 w 2275682"/>
                <a:gd name="connsiteY10" fmla="*/ 1289551 h 1289551"/>
                <a:gd name="connsiteX11" fmla="*/ 1327481 w 2275682"/>
                <a:gd name="connsiteY11" fmla="*/ 797321 h 1289551"/>
                <a:gd name="connsiteX12" fmla="*/ 0 w 2275682"/>
                <a:gd name="connsiteY12" fmla="*/ 797321 h 1289551"/>
                <a:gd name="connsiteX13" fmla="*/ 0 w 2275682"/>
                <a:gd name="connsiteY13" fmla="*/ 664434 h 1289551"/>
                <a:gd name="connsiteX14" fmla="*/ 0 w 2275682"/>
                <a:gd name="connsiteY14" fmla="*/ 465104 h 1289551"/>
                <a:gd name="connsiteX15" fmla="*/ 0 w 2275682"/>
                <a:gd name="connsiteY15" fmla="*/ 465104 h 1289551"/>
                <a:gd name="connsiteX16" fmla="*/ 0 w 2275682"/>
                <a:gd name="connsiteY16" fmla="*/ 0 h 1289551"/>
                <a:gd name="connsiteX0" fmla="*/ 0 w 2275682"/>
                <a:gd name="connsiteY0" fmla="*/ 0 h 1169347"/>
                <a:gd name="connsiteX1" fmla="*/ 1327481 w 2275682"/>
                <a:gd name="connsiteY1" fmla="*/ 0 h 1169347"/>
                <a:gd name="connsiteX2" fmla="*/ 1327481 w 2275682"/>
                <a:gd name="connsiteY2" fmla="*/ 0 h 1169347"/>
                <a:gd name="connsiteX3" fmla="*/ 1896402 w 2275682"/>
                <a:gd name="connsiteY3" fmla="*/ 0 h 1169347"/>
                <a:gd name="connsiteX4" fmla="*/ 2275682 w 2275682"/>
                <a:gd name="connsiteY4" fmla="*/ 0 h 1169347"/>
                <a:gd name="connsiteX5" fmla="*/ 2275682 w 2275682"/>
                <a:gd name="connsiteY5" fmla="*/ 465104 h 1169347"/>
                <a:gd name="connsiteX6" fmla="*/ 2275682 w 2275682"/>
                <a:gd name="connsiteY6" fmla="*/ 465104 h 1169347"/>
                <a:gd name="connsiteX7" fmla="*/ 2275682 w 2275682"/>
                <a:gd name="connsiteY7" fmla="*/ 664434 h 1169347"/>
                <a:gd name="connsiteX8" fmla="*/ 2275682 w 2275682"/>
                <a:gd name="connsiteY8" fmla="*/ 797321 h 1169347"/>
                <a:gd name="connsiteX9" fmla="*/ 1829140 w 2275682"/>
                <a:gd name="connsiteY9" fmla="*/ 797321 h 1169347"/>
                <a:gd name="connsiteX10" fmla="*/ 1042819 w 2275682"/>
                <a:gd name="connsiteY10" fmla="*/ 1169347 h 1169347"/>
                <a:gd name="connsiteX11" fmla="*/ 1327481 w 2275682"/>
                <a:gd name="connsiteY11" fmla="*/ 797321 h 1169347"/>
                <a:gd name="connsiteX12" fmla="*/ 0 w 2275682"/>
                <a:gd name="connsiteY12" fmla="*/ 797321 h 1169347"/>
                <a:gd name="connsiteX13" fmla="*/ 0 w 2275682"/>
                <a:gd name="connsiteY13" fmla="*/ 664434 h 1169347"/>
                <a:gd name="connsiteX14" fmla="*/ 0 w 2275682"/>
                <a:gd name="connsiteY14" fmla="*/ 465104 h 1169347"/>
                <a:gd name="connsiteX15" fmla="*/ 0 w 2275682"/>
                <a:gd name="connsiteY15" fmla="*/ 465104 h 1169347"/>
                <a:gd name="connsiteX16" fmla="*/ 0 w 2275682"/>
                <a:gd name="connsiteY16" fmla="*/ 0 h 1169347"/>
                <a:gd name="connsiteX0" fmla="*/ 0 w 2275682"/>
                <a:gd name="connsiteY0" fmla="*/ 0 h 1169347"/>
                <a:gd name="connsiteX1" fmla="*/ 1327481 w 2275682"/>
                <a:gd name="connsiteY1" fmla="*/ 0 h 1169347"/>
                <a:gd name="connsiteX2" fmla="*/ 1327481 w 2275682"/>
                <a:gd name="connsiteY2" fmla="*/ 0 h 1169347"/>
                <a:gd name="connsiteX3" fmla="*/ 1896402 w 2275682"/>
                <a:gd name="connsiteY3" fmla="*/ 0 h 1169347"/>
                <a:gd name="connsiteX4" fmla="*/ 2275682 w 2275682"/>
                <a:gd name="connsiteY4" fmla="*/ 0 h 1169347"/>
                <a:gd name="connsiteX5" fmla="*/ 2275682 w 2275682"/>
                <a:gd name="connsiteY5" fmla="*/ 465104 h 1169347"/>
                <a:gd name="connsiteX6" fmla="*/ 2275682 w 2275682"/>
                <a:gd name="connsiteY6" fmla="*/ 465104 h 1169347"/>
                <a:gd name="connsiteX7" fmla="*/ 2275682 w 2275682"/>
                <a:gd name="connsiteY7" fmla="*/ 664434 h 1169347"/>
                <a:gd name="connsiteX8" fmla="*/ 2275682 w 2275682"/>
                <a:gd name="connsiteY8" fmla="*/ 797321 h 1169347"/>
                <a:gd name="connsiteX9" fmla="*/ 1867139 w 2275682"/>
                <a:gd name="connsiteY9" fmla="*/ 808248 h 1169347"/>
                <a:gd name="connsiteX10" fmla="*/ 1042819 w 2275682"/>
                <a:gd name="connsiteY10" fmla="*/ 1169347 h 1169347"/>
                <a:gd name="connsiteX11" fmla="*/ 1327481 w 2275682"/>
                <a:gd name="connsiteY11" fmla="*/ 797321 h 1169347"/>
                <a:gd name="connsiteX12" fmla="*/ 0 w 2275682"/>
                <a:gd name="connsiteY12" fmla="*/ 797321 h 1169347"/>
                <a:gd name="connsiteX13" fmla="*/ 0 w 2275682"/>
                <a:gd name="connsiteY13" fmla="*/ 664434 h 1169347"/>
                <a:gd name="connsiteX14" fmla="*/ 0 w 2275682"/>
                <a:gd name="connsiteY14" fmla="*/ 465104 h 1169347"/>
                <a:gd name="connsiteX15" fmla="*/ 0 w 2275682"/>
                <a:gd name="connsiteY15" fmla="*/ 465104 h 1169347"/>
                <a:gd name="connsiteX16" fmla="*/ 0 w 2275682"/>
                <a:gd name="connsiteY16" fmla="*/ 0 h 116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5682" h="1169347">
                  <a:moveTo>
                    <a:pt x="0" y="0"/>
                  </a:moveTo>
                  <a:lnTo>
                    <a:pt x="1327481" y="0"/>
                  </a:lnTo>
                  <a:lnTo>
                    <a:pt x="1327481" y="0"/>
                  </a:lnTo>
                  <a:lnTo>
                    <a:pt x="1896402" y="0"/>
                  </a:lnTo>
                  <a:lnTo>
                    <a:pt x="2275682" y="0"/>
                  </a:lnTo>
                  <a:lnTo>
                    <a:pt x="2275682" y="465104"/>
                  </a:lnTo>
                  <a:lnTo>
                    <a:pt x="2275682" y="465104"/>
                  </a:lnTo>
                  <a:lnTo>
                    <a:pt x="2275682" y="664434"/>
                  </a:lnTo>
                  <a:lnTo>
                    <a:pt x="2275682" y="797321"/>
                  </a:lnTo>
                  <a:lnTo>
                    <a:pt x="1867139" y="808248"/>
                  </a:lnTo>
                  <a:lnTo>
                    <a:pt x="1042819" y="1169347"/>
                  </a:lnTo>
                  <a:lnTo>
                    <a:pt x="1327481" y="797321"/>
                  </a:lnTo>
                  <a:lnTo>
                    <a:pt x="0" y="797321"/>
                  </a:lnTo>
                  <a:lnTo>
                    <a:pt x="0" y="664434"/>
                  </a:lnTo>
                  <a:lnTo>
                    <a:pt x="0" y="465104"/>
                  </a:lnTo>
                  <a:lnTo>
                    <a:pt x="0" y="465104"/>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氣爆地點：</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defRPr/>
              </a:pP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新北市新店區安康路二段</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159</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巷</a:t>
              </a:r>
            </a:p>
          </p:txBody>
        </p:sp>
      </p:grpSp>
      <p:sp>
        <p:nvSpPr>
          <p:cNvPr id="12" name="矩形 11"/>
          <p:cNvSpPr/>
          <p:nvPr/>
        </p:nvSpPr>
        <p:spPr>
          <a:xfrm rot="20547972">
            <a:off x="6192731" y="3390094"/>
            <a:ext cx="1710705" cy="40011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安康路二段</a:t>
            </a:r>
          </a:p>
        </p:txBody>
      </p:sp>
      <p:sp>
        <p:nvSpPr>
          <p:cNvPr id="55" name="矩形 54"/>
          <p:cNvSpPr/>
          <p:nvPr/>
        </p:nvSpPr>
        <p:spPr>
          <a:xfrm rot="20547972">
            <a:off x="4388189" y="2801907"/>
            <a:ext cx="1710705" cy="40011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祥和路</a:t>
            </a:r>
          </a:p>
        </p:txBody>
      </p:sp>
      <p:sp>
        <p:nvSpPr>
          <p:cNvPr id="56" name="矩形 55"/>
          <p:cNvSpPr/>
          <p:nvPr/>
        </p:nvSpPr>
        <p:spPr>
          <a:xfrm rot="20547972">
            <a:off x="6469237" y="4946017"/>
            <a:ext cx="1710705" cy="40011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TW" alt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安坑一號道路</a:t>
            </a:r>
          </a:p>
        </p:txBody>
      </p:sp>
      <p:sp>
        <p:nvSpPr>
          <p:cNvPr id="59" name="矩形 58"/>
          <p:cNvSpPr/>
          <p:nvPr/>
        </p:nvSpPr>
        <p:spPr>
          <a:xfrm>
            <a:off x="6384966" y="4029473"/>
            <a:ext cx="2703778" cy="461665"/>
          </a:xfrm>
          <a:prstGeom prst="rect">
            <a:avLst/>
          </a:prstGeom>
          <a:solidFill>
            <a:srgbClr val="FFFFFF">
              <a:alpha val="40000"/>
            </a:srgbClr>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TW" altLang="en-US" sz="2400" b="1" spc="50" dirty="0">
                <a:ln w="11430"/>
                <a:solidFill>
                  <a:srgbClr val="FF66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永保安康社區大樓</a:t>
            </a:r>
          </a:p>
        </p:txBody>
      </p:sp>
      <p:sp>
        <p:nvSpPr>
          <p:cNvPr id="47119" name="矩形 9"/>
          <p:cNvSpPr>
            <a:spLocks noChangeArrowheads="1"/>
          </p:cNvSpPr>
          <p:nvPr/>
        </p:nvSpPr>
        <p:spPr bwMode="auto">
          <a:xfrm>
            <a:off x="-76200" y="6337300"/>
            <a:ext cx="5418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a:t>
            </a:r>
            <a:r>
              <a:rPr lang="en-US" altLang="zh-TW" sz="800">
                <a:latin typeface="微軟正黑體" panose="020B0604030504040204" pitchFamily="34" charset="-120"/>
                <a:ea typeface="微軟正黑體" panose="020B0604030504040204" pitchFamily="34" charset="-120"/>
              </a:rPr>
              <a:t>：</a:t>
            </a:r>
            <a:r>
              <a:rPr lang="zh-TW" altLang="en-US" sz="800">
                <a:latin typeface="微軟正黑體" panose="020B0604030504040204" pitchFamily="34" charset="-120"/>
                <a:ea typeface="微軟正黑體" panose="020B0604030504040204" pitchFamily="34" charset="-120"/>
              </a:rPr>
              <a:t>臺大氣候天氣災害研究中心繪製</a:t>
            </a:r>
            <a:endParaRPr lang="en-US" altLang="zh-TW" sz="8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39006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813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801B4DD-3E4E-49ED-9CBB-337EADDA4B33}"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124</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48132"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a:latin typeface="微軟正黑體" panose="020B0604030504040204" pitchFamily="34" charset="-120"/>
                <a:ea typeface="微軟正黑體" panose="020B0604030504040204" pitchFamily="34" charset="-120"/>
              </a:rPr>
              <a:t>        </a:t>
            </a:r>
          </a:p>
        </p:txBody>
      </p:sp>
      <p:sp>
        <p:nvSpPr>
          <p:cNvPr id="48133"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sp>
        <p:nvSpPr>
          <p:cNvPr id="48134"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sp>
        <p:nvSpPr>
          <p:cNvPr id="48135" name="矩形 7"/>
          <p:cNvSpPr>
            <a:spLocks noChangeArrowheads="1"/>
          </p:cNvSpPr>
          <p:nvPr/>
        </p:nvSpPr>
        <p:spPr bwMode="auto">
          <a:xfrm>
            <a:off x="3175" y="6337300"/>
            <a:ext cx="4568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資料來源：華夏經緯網、新店永保安康社區氣爆事件現場聯合服務中心工作報告書</a:t>
            </a:r>
          </a:p>
        </p:txBody>
      </p:sp>
      <p:sp>
        <p:nvSpPr>
          <p:cNvPr id="48136" name="文字方塊 9"/>
          <p:cNvSpPr txBox="1">
            <a:spLocks noChangeArrowheads="1"/>
          </p:cNvSpPr>
          <p:nvPr/>
        </p:nvSpPr>
        <p:spPr bwMode="auto">
          <a:xfrm>
            <a:off x="0" y="381000"/>
            <a:ext cx="8932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Font typeface="Arial" panose="020B0604020202020204" pitchFamily="34" charset="0"/>
              <a:buChar char="•"/>
            </a:pPr>
            <a:endParaRPr lang="en-US" altLang="zh-TW" sz="2400">
              <a:latin typeface="微軟正黑體" panose="020B0604030504040204" pitchFamily="34" charset="-120"/>
              <a:ea typeface="微軟正黑體" panose="020B0604030504040204" pitchFamily="34" charset="-120"/>
            </a:endParaRPr>
          </a:p>
          <a:p>
            <a:pPr algn="just">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本次氣爆災害事件共計</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3</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人死亡、</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14</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人受傷</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a:p>
            <a:pPr algn="just">
              <a:buFont typeface="Arial" panose="020B0604020202020204" pitchFamily="34" charset="0"/>
              <a:buChar char="•"/>
            </a:pP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8</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月</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17</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日經由市府各局處、區公所、欣欣瓦斯公司及台電公司等單位分</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7</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組進行社區</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A</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棟</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69</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戶災損勘查，除起爆戶外，經統計有</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6</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戶無災損</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62</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戶需向欣欣瓦斯公司協議和解事宜</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；另周遭住戶破損玻璃之清除及修繕計</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76</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戶。</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p:txBody>
      </p:sp>
      <p:pic>
        <p:nvPicPr>
          <p:cNvPr id="48137" name="圖片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2887663"/>
            <a:ext cx="4724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4" descr="phpgCQCB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2813" y="2901950"/>
            <a:ext cx="44211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4352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AE36A87-DBB0-4272-90EA-FACF55FAF826}"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125</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4915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a:latin typeface="微軟正黑體" panose="020B0604030504040204" pitchFamily="34" charset="-120"/>
                <a:ea typeface="微軟正黑體" panose="020B0604030504040204" pitchFamily="34" charset="-120"/>
              </a:rPr>
              <a:t>        </a:t>
            </a:r>
          </a:p>
        </p:txBody>
      </p:sp>
      <p:sp>
        <p:nvSpPr>
          <p:cNvPr id="49157"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sp>
        <p:nvSpPr>
          <p:cNvPr id="49158"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sp>
        <p:nvSpPr>
          <p:cNvPr id="49159" name="矩形 7"/>
          <p:cNvSpPr>
            <a:spLocks noChangeArrowheads="1"/>
          </p:cNvSpPr>
          <p:nvPr/>
        </p:nvSpPr>
        <p:spPr bwMode="auto">
          <a:xfrm>
            <a:off x="6350" y="6567488"/>
            <a:ext cx="3194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a:t>
            </a:r>
            <a:r>
              <a:rPr lang="zh-TW" altLang="zh-TW" sz="800"/>
              <a:t>蘋果日報、中時電子報、自由時報</a:t>
            </a:r>
            <a:endParaRPr lang="zh-TW" altLang="en-US" sz="800">
              <a:latin typeface="微軟正黑體" panose="020B0604030504040204" pitchFamily="34" charset="-120"/>
              <a:ea typeface="微軟正黑體" panose="020B0604030504040204" pitchFamily="34" charset="-120"/>
            </a:endParaRPr>
          </a:p>
        </p:txBody>
      </p:sp>
      <p:sp>
        <p:nvSpPr>
          <p:cNvPr id="49160" name="文字方塊 9"/>
          <p:cNvSpPr txBox="1">
            <a:spLocks noChangeArrowheads="1"/>
          </p:cNvSpPr>
          <p:nvPr/>
        </p:nvSpPr>
        <p:spPr bwMode="auto">
          <a:xfrm>
            <a:off x="0" y="381000"/>
            <a:ext cx="9067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Font typeface="Arial" panose="020B0604020202020204" pitchFamily="34" charset="0"/>
              <a:buChar char="•"/>
            </a:pPr>
            <a:endParaRPr lang="en-US" altLang="zh-TW" sz="2400">
              <a:latin typeface="微軟正黑體" panose="020B0604030504040204" pitchFamily="34" charset="-120"/>
              <a:ea typeface="微軟正黑體" panose="020B0604030504040204" pitchFamily="34" charset="-120"/>
            </a:endParaRPr>
          </a:p>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本次氣爆</a:t>
            </a:r>
            <a:r>
              <a:rPr lang="zh-TW" altLang="zh-TW" sz="2400" b="1">
                <a:latin typeface="微軟正黑體" panose="020B0604030504040204" pitchFamily="34" charset="-120"/>
                <a:ea typeface="微軟正黑體" panose="020B0604030504040204" pitchFamily="34" charset="-120"/>
                <a:cs typeface="新細明體" panose="02020500000000000000" pitchFamily="18" charset="-120"/>
              </a:rPr>
              <a:t>計</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出動各式消防車及救護車輛共</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43</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輛</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、消防及義消人員共</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133</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名前往災害現場搶救，同時疏散民眾約</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60</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名</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經歷約</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1</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小時灌救，火勢於</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13</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時</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19</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分熄滅、</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14</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時</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38</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分殘火處理完畢。</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衛生局第一時間調派</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1</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名醫師、</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2</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名護理人員</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及</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民間救護車</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13</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輛</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至現場協助救災，受傷民眾分別送往新北市耕莘、雙和、慈濟，及臺北市萬芳、馬偕等鄰近醫院。</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a:p>
            <a:pPr algn="just">
              <a:buFont typeface="Arial" panose="020B0604020202020204" pitchFamily="34" charset="0"/>
              <a:buChar char="•"/>
            </a:pP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p:txBody>
      </p:sp>
      <p:grpSp>
        <p:nvGrpSpPr>
          <p:cNvPr id="49161" name="群組 1"/>
          <p:cNvGrpSpPr>
            <a:grpSpLocks/>
          </p:cNvGrpSpPr>
          <p:nvPr/>
        </p:nvGrpSpPr>
        <p:grpSpPr bwMode="auto">
          <a:xfrm>
            <a:off x="0" y="3797300"/>
            <a:ext cx="9150350" cy="2514600"/>
            <a:chOff x="-527" y="3797320"/>
            <a:chExt cx="9150214" cy="2513908"/>
          </a:xfrm>
        </p:grpSpPr>
        <p:pic>
          <p:nvPicPr>
            <p:cNvPr id="49163" name="Picture 2" descr="640_ad39106ffbc7c3d5becae30a4dfa710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 y="3797320"/>
              <a:ext cx="3234336" cy="251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3" descr="B10A00_P_02_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7236" y="3797320"/>
              <a:ext cx="3432451" cy="251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4" descr="600_phpt18MS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61290" y="3797320"/>
              <a:ext cx="3355945" cy="251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62" name="文字方塊 12"/>
          <p:cNvSpPr txBox="1">
            <a:spLocks noChangeArrowheads="1"/>
          </p:cNvSpPr>
          <p:nvPr/>
        </p:nvSpPr>
        <p:spPr bwMode="auto">
          <a:xfrm>
            <a:off x="38100" y="6019800"/>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a:solidFill>
                  <a:srgbClr val="000000"/>
                </a:solidFill>
                <a:ea typeface="標楷體" panose="03000509000000000000" pitchFamily="65" charset="-120"/>
              </a:rPr>
              <a:t>救災工作情形</a:t>
            </a:r>
          </a:p>
        </p:txBody>
      </p:sp>
    </p:spTree>
    <p:extLst>
      <p:ext uri="{BB962C8B-B14F-4D97-AF65-F5344CB8AC3E}">
        <p14:creationId xmlns:p14="http://schemas.microsoft.com/office/powerpoint/2010/main" val="350941413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017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7B799AB-F228-46DF-BFF3-65AB0D3040EF}"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126</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50180"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a:latin typeface="微軟正黑體" panose="020B0604030504040204" pitchFamily="34" charset="-120"/>
                <a:ea typeface="微軟正黑體" panose="020B0604030504040204" pitchFamily="34" charset="-120"/>
              </a:rPr>
              <a:t>        </a:t>
            </a:r>
          </a:p>
        </p:txBody>
      </p:sp>
      <p:sp>
        <p:nvSpPr>
          <p:cNvPr id="50181"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sp>
        <p:nvSpPr>
          <p:cNvPr id="50182"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ea typeface="標楷體" panose="03000509000000000000" pitchFamily="65" charset="-120"/>
            </a:endParaRPr>
          </a:p>
        </p:txBody>
      </p:sp>
      <p:sp>
        <p:nvSpPr>
          <p:cNvPr id="50183" name="矩形 7"/>
          <p:cNvSpPr>
            <a:spLocks noChangeArrowheads="1"/>
          </p:cNvSpPr>
          <p:nvPr/>
        </p:nvSpPr>
        <p:spPr bwMode="auto">
          <a:xfrm>
            <a:off x="6350" y="6567488"/>
            <a:ext cx="5099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a:t>
            </a:r>
            <a:r>
              <a:rPr lang="zh-TW" altLang="zh-TW" sz="800"/>
              <a:t>新店永保安康社區氣爆事件現場聯合服務中心工作報告書、自由時報、新唐人網</a:t>
            </a:r>
            <a:endParaRPr lang="zh-TW" altLang="en-US" sz="800">
              <a:latin typeface="微軟正黑體" panose="020B0604030504040204" pitchFamily="34" charset="-120"/>
              <a:ea typeface="微軟正黑體" panose="020B0604030504040204" pitchFamily="34" charset="-120"/>
            </a:endParaRPr>
          </a:p>
        </p:txBody>
      </p:sp>
      <p:sp>
        <p:nvSpPr>
          <p:cNvPr id="50184" name="文字方塊 9"/>
          <p:cNvSpPr txBox="1">
            <a:spLocks noChangeArrowheads="1"/>
          </p:cNvSpPr>
          <p:nvPr/>
        </p:nvSpPr>
        <p:spPr bwMode="auto">
          <a:xfrm>
            <a:off x="0" y="381000"/>
            <a:ext cx="9067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Font typeface="Arial" panose="020B0604020202020204" pitchFamily="34" charset="0"/>
              <a:buChar char="•"/>
            </a:pPr>
            <a:endParaRPr lang="en-US" altLang="zh-TW" sz="2400">
              <a:latin typeface="微軟正黑體" panose="020B0604030504040204" pitchFamily="34" charset="-120"/>
              <a:ea typeface="微軟正黑體" panose="020B0604030504040204" pitchFamily="34" charset="-120"/>
            </a:endParaRPr>
          </a:p>
          <a:p>
            <a:pPr algn="just">
              <a:buFont typeface="Arial" panose="020B0604020202020204" pitchFamily="34" charset="0"/>
              <a:buChar char="•"/>
            </a:pP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8</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月</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15-25</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日</a:t>
            </a:r>
            <a:r>
              <a:rPr lang="zh-TW" altLang="en-US" sz="2400" b="1">
                <a:latin typeface="新細明體" panose="02020500000000000000" pitchFamily="18" charset="-120"/>
              </a:rPr>
              <a:t>（</a:t>
            </a:r>
            <a:r>
              <a:rPr lang="zh-TW" altLang="en-US" sz="2400" b="1">
                <a:latin typeface="微軟正黑體" panose="020B0604030504040204" pitchFamily="34" charset="-120"/>
                <a:ea typeface="微軟正黑體" panose="020B0604030504040204" pitchFamily="34" charset="-120"/>
              </a:rPr>
              <a:t>自氣爆發生日起至聯合服務中心撤除期間</a:t>
            </a:r>
            <a:r>
              <a:rPr lang="zh-TW" altLang="en-US" sz="2400" b="1">
                <a:latin typeface="新細明體" panose="02020500000000000000" pitchFamily="18" charset="-120"/>
              </a:rPr>
              <a:t>）</a:t>
            </a:r>
            <a:r>
              <a:rPr lang="zh-TW" altLang="en-US" sz="2400" b="1">
                <a:latin typeface="微軟正黑體" panose="020B0604030504040204" pitchFamily="34" charset="-120"/>
                <a:ea typeface="微軟正黑體" panose="020B0604030504040204" pitchFamily="34" charset="-120"/>
              </a:rPr>
              <a:t>，有關</a:t>
            </a:r>
            <a:r>
              <a:rPr lang="zh-TW" altLang="en-US" sz="2400" b="1">
                <a:solidFill>
                  <a:srgbClr val="FF0000"/>
                </a:solidFill>
                <a:latin typeface="微軟正黑體" panose="020B0604030504040204" pitchFamily="34" charset="-120"/>
                <a:ea typeface="微軟正黑體" panose="020B0604030504040204" pitchFamily="34" charset="-120"/>
              </a:rPr>
              <a:t>支出慰問金與救助金</a:t>
            </a:r>
            <a:r>
              <a:rPr lang="zh-TW" altLang="en-US" sz="2400" b="1">
                <a:latin typeface="微軟正黑體" panose="020B0604030504040204" pitchFamily="34" charset="-120"/>
                <a:ea typeface="微軟正黑體" panose="020B0604030504040204" pitchFamily="34" charset="-120"/>
              </a:rPr>
              <a:t>，</a:t>
            </a:r>
            <a:r>
              <a:rPr lang="zh-TW" altLang="en-US" sz="2400" b="1">
                <a:solidFill>
                  <a:srgbClr val="FF0000"/>
                </a:solidFill>
                <a:latin typeface="微軟正黑體" panose="020B0604030504040204" pitchFamily="34" charset="-120"/>
                <a:ea typeface="微軟正黑體" panose="020B0604030504040204" pitchFamily="34" charset="-120"/>
              </a:rPr>
              <a:t>環境清理及消毒除臭、公共設施修繕復原</a:t>
            </a:r>
            <a:r>
              <a:rPr lang="zh-TW" altLang="en-US" sz="2400" b="1">
                <a:latin typeface="微軟正黑體" panose="020B0604030504040204" pitchFamily="34" charset="-120"/>
                <a:ea typeface="微軟正黑體" panose="020B0604030504040204" pitchFamily="34" charset="-120"/>
              </a:rPr>
              <a:t>等相關工作部分，總計金額為</a:t>
            </a:r>
            <a:r>
              <a:rPr lang="en-US" altLang="zh-TW" sz="2400" b="1">
                <a:solidFill>
                  <a:srgbClr val="FF0000"/>
                </a:solidFill>
                <a:latin typeface="微軟正黑體" panose="020B0604030504040204" pitchFamily="34" charset="-120"/>
                <a:ea typeface="微軟正黑體" panose="020B0604030504040204" pitchFamily="34" charset="-120"/>
              </a:rPr>
              <a:t>925</a:t>
            </a:r>
            <a:r>
              <a:rPr lang="zh-TW" altLang="en-US" sz="2400" b="1">
                <a:solidFill>
                  <a:srgbClr val="FF0000"/>
                </a:solidFill>
                <a:latin typeface="微軟正黑體" panose="020B0604030504040204" pitchFamily="34" charset="-120"/>
                <a:ea typeface="微軟正黑體" panose="020B0604030504040204" pitchFamily="34" charset="-120"/>
              </a:rPr>
              <a:t>萬</a:t>
            </a:r>
            <a:r>
              <a:rPr lang="en-US" altLang="zh-TW" sz="2400" b="1">
                <a:solidFill>
                  <a:srgbClr val="FF0000"/>
                </a:solidFill>
                <a:latin typeface="微軟正黑體" panose="020B0604030504040204" pitchFamily="34" charset="-120"/>
                <a:ea typeface="微軟正黑體" panose="020B0604030504040204" pitchFamily="34" charset="-120"/>
              </a:rPr>
              <a:t>700</a:t>
            </a:r>
            <a:r>
              <a:rPr lang="zh-TW" altLang="en-US" sz="2400" b="1">
                <a:solidFill>
                  <a:srgbClr val="FF0000"/>
                </a:solidFill>
                <a:latin typeface="微軟正黑體" panose="020B0604030504040204" pitchFamily="34" charset="-120"/>
                <a:ea typeface="微軟正黑體" panose="020B0604030504040204" pitchFamily="34" charset="-120"/>
              </a:rPr>
              <a:t>元</a:t>
            </a:r>
            <a:r>
              <a:rPr lang="zh-TW" altLang="en-US" sz="2400" b="1">
                <a:latin typeface="微軟正黑體" panose="020B0604030504040204" pitchFamily="34" charset="-120"/>
                <a:ea typeface="微軟正黑體" panose="020B0604030504040204" pitchFamily="34" charset="-120"/>
              </a:rPr>
              <a:t>。</a:t>
            </a:r>
            <a:endParaRPr lang="en-US" altLang="zh-TW" sz="2400" b="1">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nvGraphicFramePr>
        <p:xfrm>
          <a:off x="804863" y="2133600"/>
          <a:ext cx="7458075" cy="1493838"/>
        </p:xfrm>
        <a:graphic>
          <a:graphicData uri="http://schemas.openxmlformats.org/drawingml/2006/table">
            <a:tbl>
              <a:tblPr firstRow="1" bandRow="1">
                <a:tableStyleId>{5C22544A-7EE6-4342-B048-85BDC9FD1C3A}</a:tableStyleId>
              </a:tblPr>
              <a:tblGrid>
                <a:gridCol w="4418660"/>
                <a:gridCol w="3039415"/>
              </a:tblGrid>
              <a:tr h="381081">
                <a:tc>
                  <a:txBody>
                    <a:bodyPr/>
                    <a:lstStyle/>
                    <a:p>
                      <a:pPr algn="ctr"/>
                      <a:r>
                        <a:rPr lang="zh-TW" altLang="en-US" sz="1800" kern="1200" dirty="0" smtClean="0"/>
                        <a:t>支出項目</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c>
                  <a:txBody>
                    <a:bodyPr/>
                    <a:lstStyle/>
                    <a:p>
                      <a:pPr algn="ctr"/>
                      <a:r>
                        <a:rPr lang="zh-TW" altLang="en-US" sz="1800" kern="1200" dirty="0" smtClean="0"/>
                        <a:t>發放金額</a:t>
                      </a:r>
                      <a:r>
                        <a:rPr lang="en-US" altLang="zh-TW" sz="1800" kern="1200" dirty="0" smtClean="0"/>
                        <a:t>/</a:t>
                      </a:r>
                      <a:r>
                        <a:rPr lang="zh-TW" altLang="en-US" sz="1800" kern="1200" dirty="0" smtClean="0"/>
                        <a:t>累計支出金額</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r>
              <a:tr h="370919">
                <a:tc>
                  <a:txBody>
                    <a:bodyPr/>
                    <a:lstStyle/>
                    <a:p>
                      <a:pPr algn="l"/>
                      <a:r>
                        <a:rPr lang="zh-TW" altLang="en-US" sz="1800" kern="1200" dirty="0" smtClean="0"/>
                        <a:t>支出慰問金與救助金</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c>
                  <a:txBody>
                    <a:bodyPr/>
                    <a:lstStyle/>
                    <a:p>
                      <a:pPr algn="ctr"/>
                      <a:r>
                        <a:rPr lang="en-US" altLang="zh-TW" sz="1800" kern="1200" dirty="0" smtClean="0"/>
                        <a:t>409</a:t>
                      </a:r>
                      <a:r>
                        <a:rPr lang="zh-TW" altLang="en-US" sz="1800" kern="1200" dirty="0" smtClean="0"/>
                        <a:t>萬</a:t>
                      </a:r>
                      <a:r>
                        <a:rPr lang="en-US" altLang="zh-TW" sz="1800" kern="1200" dirty="0" smtClean="0"/>
                        <a:t>8,700</a:t>
                      </a:r>
                      <a:r>
                        <a:rPr lang="zh-TW" altLang="en-US" sz="1800" kern="1200" dirty="0" smtClean="0"/>
                        <a:t>元</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r>
              <a:tr h="370919">
                <a:tc>
                  <a:txBody>
                    <a:bodyPr/>
                    <a:lstStyle/>
                    <a:p>
                      <a:pPr algn="l"/>
                      <a:r>
                        <a:rPr lang="zh-TW" altLang="en-US" sz="1800" kern="1200" dirty="0" smtClean="0"/>
                        <a:t>環境清理及消毒除臭、公共設施修繕復原</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c>
                  <a:txBody>
                    <a:bodyPr/>
                    <a:lstStyle/>
                    <a:p>
                      <a:pPr algn="ctr"/>
                      <a:r>
                        <a:rPr lang="en-US" altLang="zh-TW" sz="1800" kern="1200" dirty="0" smtClean="0"/>
                        <a:t>515</a:t>
                      </a:r>
                      <a:r>
                        <a:rPr lang="zh-TW" altLang="en-US" sz="1800" kern="1200" dirty="0" smtClean="0"/>
                        <a:t>萬</a:t>
                      </a:r>
                      <a:r>
                        <a:rPr lang="en-US" altLang="zh-TW" sz="1800" kern="1200" dirty="0" smtClean="0"/>
                        <a:t>2,000</a:t>
                      </a:r>
                      <a:r>
                        <a:rPr lang="zh-TW" altLang="en-US" sz="1800" kern="1200" dirty="0" smtClean="0"/>
                        <a:t>元</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r>
              <a:tr h="370919">
                <a:tc>
                  <a:txBody>
                    <a:bodyPr/>
                    <a:lstStyle/>
                    <a:p>
                      <a:pPr algn="ctr"/>
                      <a:r>
                        <a:rPr lang="zh-TW" altLang="en-US" sz="1800" b="1" kern="1200" dirty="0" smtClean="0">
                          <a:solidFill>
                            <a:srgbClr val="FF0000"/>
                          </a:solidFill>
                          <a:latin typeface="微軟正黑體" pitchFamily="34" charset="-120"/>
                          <a:ea typeface="微軟正黑體" pitchFamily="34" charset="-120"/>
                          <a:cs typeface="新細明體" pitchFamily="18" charset="-120"/>
                        </a:rPr>
                        <a:t>總計</a:t>
                      </a:r>
                      <a:endParaRPr lang="zh-TW" altLang="en-US" sz="1800" b="1" kern="1200" dirty="0">
                        <a:solidFill>
                          <a:srgbClr val="FF0000"/>
                        </a:solidFill>
                        <a:latin typeface="微軟正黑體" pitchFamily="34" charset="-120"/>
                        <a:ea typeface="微軟正黑體" pitchFamily="34" charset="-120"/>
                        <a:cs typeface="新細明體" pitchFamily="18" charset="-120"/>
                      </a:endParaRPr>
                    </a:p>
                  </a:txBody>
                  <a:tcPr marL="91421" marR="91421" marT="45730" marB="45730"/>
                </a:tc>
                <a:tc>
                  <a:txBody>
                    <a:bodyPr/>
                    <a:lstStyle/>
                    <a:p>
                      <a:pPr algn="ctr"/>
                      <a:r>
                        <a:rPr lang="en-US" altLang="zh-TW" sz="1800" b="1" dirty="0" smtClean="0">
                          <a:solidFill>
                            <a:srgbClr val="FF0000"/>
                          </a:solidFill>
                          <a:latin typeface="微軟正黑體" pitchFamily="34" charset="-120"/>
                          <a:ea typeface="微軟正黑體" pitchFamily="34" charset="-120"/>
                          <a:cs typeface="新細明體" pitchFamily="18" charset="-120"/>
                        </a:rPr>
                        <a:t>925</a:t>
                      </a:r>
                      <a:r>
                        <a:rPr lang="zh-TW" altLang="en-US" sz="1800" b="1" dirty="0" smtClean="0">
                          <a:solidFill>
                            <a:srgbClr val="FF0000"/>
                          </a:solidFill>
                          <a:latin typeface="微軟正黑體" pitchFamily="34" charset="-120"/>
                          <a:ea typeface="微軟正黑體" pitchFamily="34" charset="-120"/>
                          <a:cs typeface="新細明體" pitchFamily="18" charset="-120"/>
                        </a:rPr>
                        <a:t>萬</a:t>
                      </a:r>
                      <a:r>
                        <a:rPr lang="en-US" altLang="zh-TW" sz="1800" b="1" dirty="0" smtClean="0">
                          <a:solidFill>
                            <a:srgbClr val="FF0000"/>
                          </a:solidFill>
                          <a:latin typeface="微軟正黑體" pitchFamily="34" charset="-120"/>
                          <a:ea typeface="微軟正黑體" pitchFamily="34" charset="-120"/>
                          <a:cs typeface="新細明體" pitchFamily="18" charset="-120"/>
                        </a:rPr>
                        <a:t>700</a:t>
                      </a:r>
                      <a:r>
                        <a:rPr lang="zh-TW" altLang="en-US" sz="1800" b="1" dirty="0" smtClean="0">
                          <a:solidFill>
                            <a:srgbClr val="FF0000"/>
                          </a:solidFill>
                          <a:latin typeface="微軟正黑體" pitchFamily="34" charset="-120"/>
                          <a:ea typeface="微軟正黑體" pitchFamily="34" charset="-120"/>
                          <a:cs typeface="新細明體" pitchFamily="18" charset="-120"/>
                        </a:rPr>
                        <a:t>元</a:t>
                      </a:r>
                      <a:endParaRPr lang="zh-TW" altLang="en-US" sz="1800" b="1" kern="1200" dirty="0">
                        <a:solidFill>
                          <a:schemeClr val="tx1"/>
                        </a:solidFill>
                        <a:latin typeface="微軟正黑體" pitchFamily="34" charset="-120"/>
                        <a:ea typeface="微軟正黑體" pitchFamily="34" charset="-120"/>
                        <a:cs typeface="新細明體" pitchFamily="18" charset="-120"/>
                      </a:endParaRPr>
                    </a:p>
                  </a:txBody>
                  <a:tcPr marL="91421" marR="91421" marT="45730" marB="45730"/>
                </a:tc>
              </a:tr>
            </a:tbl>
          </a:graphicData>
        </a:graphic>
      </p:graphicFrame>
      <p:grpSp>
        <p:nvGrpSpPr>
          <p:cNvPr id="50202" name="群組 5"/>
          <p:cNvGrpSpPr>
            <a:grpSpLocks/>
          </p:cNvGrpSpPr>
          <p:nvPr/>
        </p:nvGrpSpPr>
        <p:grpSpPr bwMode="auto">
          <a:xfrm>
            <a:off x="0" y="3886200"/>
            <a:ext cx="9144000" cy="2443163"/>
            <a:chOff x="153" y="3886200"/>
            <a:chExt cx="9143848" cy="2442769"/>
          </a:xfrm>
        </p:grpSpPr>
        <p:pic>
          <p:nvPicPr>
            <p:cNvPr id="50204" name="圖片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3" y="3886200"/>
              <a:ext cx="3184006" cy="244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5" name="Picture 59" descr="p5186271a329686501-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1" y="3886200"/>
              <a:ext cx="3276600" cy="244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60" descr="600_phpZfTK1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24200" y="3895979"/>
              <a:ext cx="3214696" cy="24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203" name="文字方塊 12"/>
          <p:cNvSpPr txBox="1">
            <a:spLocks noChangeArrowheads="1"/>
          </p:cNvSpPr>
          <p:nvPr/>
        </p:nvSpPr>
        <p:spPr bwMode="auto">
          <a:xfrm>
            <a:off x="0" y="6030913"/>
            <a:ext cx="1262063"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a:solidFill>
                  <a:srgbClr val="000000"/>
                </a:solidFill>
                <a:ea typeface="標楷體" panose="03000509000000000000" pitchFamily="65" charset="-120"/>
              </a:rPr>
              <a:t>氣爆後災損情形</a:t>
            </a:r>
          </a:p>
        </p:txBody>
      </p:sp>
    </p:spTree>
    <p:extLst>
      <p:ext uri="{BB962C8B-B14F-4D97-AF65-F5344CB8AC3E}">
        <p14:creationId xmlns:p14="http://schemas.microsoft.com/office/powerpoint/2010/main" val="12662644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2" descr="C360_2014-08-16-18-30-23-2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46663" y="592138"/>
            <a:ext cx="39274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204"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05C99E5-0543-4F83-BA91-05025555CD4B}"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127</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51205" name="矩形 6"/>
          <p:cNvSpPr>
            <a:spLocks noChangeArrowheads="1"/>
          </p:cNvSpPr>
          <p:nvPr/>
        </p:nvSpPr>
        <p:spPr bwMode="auto">
          <a:xfrm>
            <a:off x="-38100" y="6565900"/>
            <a:ext cx="354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a:t>
            </a:r>
            <a:r>
              <a:rPr lang="zh-TW" altLang="zh-TW" sz="800"/>
              <a:t>新店永保安康社區氣爆事件現場聯合服務中心工作報告書</a:t>
            </a:r>
            <a:endParaRPr lang="zh-TW" altLang="en-US" sz="800">
              <a:ea typeface="標楷體" panose="03000509000000000000" pitchFamily="65" charset="-120"/>
            </a:endParaRPr>
          </a:p>
        </p:txBody>
      </p:sp>
      <p:sp>
        <p:nvSpPr>
          <p:cNvPr id="10" name="Text Box 43"/>
          <p:cNvSpPr txBox="1">
            <a:spLocks noChangeArrowheads="1"/>
          </p:cNvSpPr>
          <p:nvPr/>
        </p:nvSpPr>
        <p:spPr bwMode="auto">
          <a:xfrm>
            <a:off x="1371600" y="952500"/>
            <a:ext cx="28194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solidFill>
                  <a:prstClr val="black"/>
                </a:solidFill>
                <a:latin typeface="微軟正黑體" pitchFamily="34" charset="-120"/>
                <a:ea typeface="微軟正黑體" pitchFamily="34" charset="-120"/>
              </a:rPr>
              <a:t>安康分隊抵達現場，立即佈署水線搶救，同時</a:t>
            </a:r>
            <a:r>
              <a:rPr lang="zh-TW" altLang="en-US" sz="1200" b="1" kern="0" dirty="0">
                <a:solidFill>
                  <a:srgbClr val="0070C0"/>
                </a:solidFill>
                <a:latin typeface="微軟正黑體" pitchFamily="34" charset="-120"/>
                <a:ea typeface="微軟正黑體" pitchFamily="34" charset="-120"/>
              </a:rPr>
              <a:t>疏散民眾約</a:t>
            </a:r>
            <a:r>
              <a:rPr lang="en-US" altLang="zh-TW" sz="1200" b="1" kern="0" dirty="0">
                <a:solidFill>
                  <a:srgbClr val="0070C0"/>
                </a:solidFill>
                <a:latin typeface="微軟正黑體" pitchFamily="34" charset="-120"/>
                <a:ea typeface="微軟正黑體" pitchFamily="34" charset="-120"/>
              </a:rPr>
              <a:t>60</a:t>
            </a:r>
            <a:r>
              <a:rPr lang="zh-TW" altLang="en-US" sz="1200" b="1" kern="0" dirty="0">
                <a:solidFill>
                  <a:srgbClr val="0070C0"/>
                </a:solidFill>
                <a:latin typeface="微軟正黑體" pitchFamily="34" charset="-120"/>
                <a:ea typeface="微軟正黑體" pitchFamily="34" charset="-120"/>
              </a:rPr>
              <a:t>名</a:t>
            </a:r>
            <a:endParaRPr lang="zh-TW" altLang="en-US" sz="1200" b="1" kern="0" dirty="0">
              <a:latin typeface="微軟正黑體" pitchFamily="34" charset="-120"/>
              <a:ea typeface="微軟正黑體" pitchFamily="34" charset="-120"/>
            </a:endParaRPr>
          </a:p>
        </p:txBody>
      </p:sp>
      <p:sp>
        <p:nvSpPr>
          <p:cNvPr id="12" name="Text Box 46"/>
          <p:cNvSpPr txBox="1">
            <a:spLocks noChangeArrowheads="1"/>
          </p:cNvSpPr>
          <p:nvPr/>
        </p:nvSpPr>
        <p:spPr bwMode="auto">
          <a:xfrm>
            <a:off x="855663" y="714375"/>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rPr>
              <a:t>11:46</a:t>
            </a:r>
            <a:endParaRPr lang="zh-TW" altLang="en-US"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endParaRPr>
          </a:p>
        </p:txBody>
      </p:sp>
      <p:sp>
        <p:nvSpPr>
          <p:cNvPr id="15" name="Text Box 42"/>
          <p:cNvSpPr txBox="1">
            <a:spLocks noChangeArrowheads="1"/>
          </p:cNvSpPr>
          <p:nvPr/>
        </p:nvSpPr>
        <p:spPr bwMode="auto">
          <a:xfrm>
            <a:off x="1363663" y="714375"/>
            <a:ext cx="1108075" cy="277813"/>
          </a:xfrm>
          <a:prstGeom prst="rect">
            <a:avLst/>
          </a:prstGeom>
          <a:noFill/>
          <a:ln w="9525" algn="ctr">
            <a:noFill/>
            <a:miter lim="800000"/>
            <a:headEnd/>
            <a:tailEnd/>
          </a:ln>
          <a:effectLst/>
        </p:spPr>
        <p:txBody>
          <a:bodyPr wrap="none">
            <a:spAutoFit/>
          </a:bodyPr>
          <a:lstStyle/>
          <a:p>
            <a:pPr fontAlgn="auto">
              <a:spcBef>
                <a:spcPts val="0"/>
              </a:spcBef>
              <a:spcAft>
                <a:spcPts val="0"/>
              </a:spcAft>
              <a:buClr>
                <a:srgbClr val="EB641B"/>
              </a:buClr>
              <a:buSzPct val="80000"/>
              <a:defRPr/>
            </a:pPr>
            <a:r>
              <a:rPr lang="zh-TW" altLang="en-US" sz="1200" b="1" kern="0" dirty="0">
                <a:solidFill>
                  <a:srgbClr val="FF9900"/>
                </a:solidFill>
                <a:latin typeface="微軟正黑體" pitchFamily="34" charset="-120"/>
                <a:ea typeface="微軟正黑體" pitchFamily="34" charset="-120"/>
              </a:rPr>
              <a:t>發生氣爆事件</a:t>
            </a:r>
          </a:p>
        </p:txBody>
      </p:sp>
      <p:sp>
        <p:nvSpPr>
          <p:cNvPr id="35" name="Text Box 53"/>
          <p:cNvSpPr txBox="1">
            <a:spLocks noChangeArrowheads="1"/>
          </p:cNvSpPr>
          <p:nvPr/>
        </p:nvSpPr>
        <p:spPr bwMode="auto">
          <a:xfrm>
            <a:off x="685800" y="1374775"/>
            <a:ext cx="184150" cy="338138"/>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endParaRPr lang="zh-TW" altLang="en-US" sz="1600" b="1" i="1" kern="0" dirty="0">
              <a:solidFill>
                <a:srgbClr val="EB641B">
                  <a:lumMod val="75000"/>
                </a:srgbClr>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endParaRPr>
          </a:p>
        </p:txBody>
      </p:sp>
      <p:sp>
        <p:nvSpPr>
          <p:cNvPr id="40" name="Text Box 46"/>
          <p:cNvSpPr txBox="1">
            <a:spLocks noChangeArrowheads="1"/>
          </p:cNvSpPr>
          <p:nvPr/>
        </p:nvSpPr>
        <p:spPr bwMode="auto">
          <a:xfrm>
            <a:off x="855663" y="962025"/>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latin typeface="Times New Roman" panose="02020603050405020304" pitchFamily="18" charset="0"/>
                <a:ea typeface="華康儷金黑 Std W8" pitchFamily="34" charset="-120"/>
                <a:cs typeface="Times New Roman" panose="02020603050405020304" pitchFamily="18" charset="0"/>
              </a:rPr>
              <a:t>11:55</a:t>
            </a:r>
            <a:endParaRPr lang="zh-TW" altLang="en-US" sz="1200" b="1" kern="0" dirty="0">
              <a:latin typeface="Times New Roman" panose="02020603050405020304" pitchFamily="18" charset="0"/>
              <a:ea typeface="華康儷金黑 Std W8" pitchFamily="34" charset="-120"/>
              <a:cs typeface="Times New Roman" panose="02020603050405020304" pitchFamily="18" charset="0"/>
            </a:endParaRPr>
          </a:p>
        </p:txBody>
      </p:sp>
      <p:sp>
        <p:nvSpPr>
          <p:cNvPr id="41" name="Line 37"/>
          <p:cNvSpPr>
            <a:spLocks noChangeShapeType="1"/>
          </p:cNvSpPr>
          <p:nvPr/>
        </p:nvSpPr>
        <p:spPr bwMode="auto">
          <a:xfrm rot="16200000" flipV="1">
            <a:off x="-993775" y="2584450"/>
            <a:ext cx="3657600" cy="12700"/>
          </a:xfrm>
          <a:prstGeom prst="line">
            <a:avLst/>
          </a:prstGeom>
          <a:noFill/>
          <a:ln w="19050">
            <a:solidFill>
              <a:srgbClr val="2DA2BF">
                <a:lumMod val="60000"/>
                <a:lumOff val="40000"/>
              </a:srgbClr>
            </a:solidFill>
            <a:prstDash val="sysDash"/>
            <a:round/>
            <a:headEnd/>
            <a:tailEnd type="none"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3" name="矩形 2"/>
          <p:cNvSpPr/>
          <p:nvPr/>
        </p:nvSpPr>
        <p:spPr>
          <a:xfrm>
            <a:off x="66675" y="731838"/>
            <a:ext cx="593725" cy="338137"/>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TW"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15</a:t>
            </a:r>
            <a:r>
              <a:rPr lang="zh-TW" altLang="en-US"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日</a:t>
            </a:r>
            <a:endParaRPr lang="zh-TW" altLang="en-US" sz="1600" dirty="0">
              <a:solidFill>
                <a:schemeClr val="tx1"/>
              </a:solidFill>
            </a:endParaRPr>
          </a:p>
        </p:txBody>
      </p:sp>
      <p:sp>
        <p:nvSpPr>
          <p:cNvPr id="45" name="Line 37"/>
          <p:cNvSpPr>
            <a:spLocks noChangeShapeType="1"/>
          </p:cNvSpPr>
          <p:nvPr/>
        </p:nvSpPr>
        <p:spPr bwMode="auto">
          <a:xfrm rot="10800000" flipV="1">
            <a:off x="838200" y="1104900"/>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46" name="Line 37"/>
          <p:cNvSpPr>
            <a:spLocks noChangeShapeType="1"/>
          </p:cNvSpPr>
          <p:nvPr/>
        </p:nvSpPr>
        <p:spPr bwMode="auto">
          <a:xfrm rot="10800000" flipV="1">
            <a:off x="838200" y="862013"/>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47" name="Text Box 43"/>
          <p:cNvSpPr txBox="1">
            <a:spLocks noChangeArrowheads="1"/>
          </p:cNvSpPr>
          <p:nvPr/>
        </p:nvSpPr>
        <p:spPr bwMode="auto">
          <a:xfrm>
            <a:off x="1371600" y="1333500"/>
            <a:ext cx="28194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solidFill>
                  <a:srgbClr val="FF9900"/>
                </a:solidFill>
                <a:latin typeface="微軟正黑體" pitchFamily="34" charset="-120"/>
                <a:ea typeface="微軟正黑體" pitchFamily="34" charset="-120"/>
              </a:rPr>
              <a:t>火勢熄滅</a:t>
            </a:r>
          </a:p>
        </p:txBody>
      </p:sp>
      <p:sp>
        <p:nvSpPr>
          <p:cNvPr id="48" name="Text Box 46"/>
          <p:cNvSpPr txBox="1">
            <a:spLocks noChangeArrowheads="1"/>
          </p:cNvSpPr>
          <p:nvPr/>
        </p:nvSpPr>
        <p:spPr bwMode="auto">
          <a:xfrm>
            <a:off x="855663" y="1343025"/>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rPr>
              <a:t>13:19</a:t>
            </a:r>
            <a:endParaRPr lang="zh-TW" altLang="en-US"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endParaRPr>
          </a:p>
        </p:txBody>
      </p:sp>
      <p:sp>
        <p:nvSpPr>
          <p:cNvPr id="49" name="Line 37"/>
          <p:cNvSpPr>
            <a:spLocks noChangeShapeType="1"/>
          </p:cNvSpPr>
          <p:nvPr/>
        </p:nvSpPr>
        <p:spPr bwMode="auto">
          <a:xfrm rot="10800000" flipV="1">
            <a:off x="838200" y="1485900"/>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50" name="Text Box 43"/>
          <p:cNvSpPr txBox="1">
            <a:spLocks noChangeArrowheads="1"/>
          </p:cNvSpPr>
          <p:nvPr/>
        </p:nvSpPr>
        <p:spPr bwMode="auto">
          <a:xfrm>
            <a:off x="1371600" y="1533525"/>
            <a:ext cx="28194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solidFill>
                  <a:prstClr val="black"/>
                </a:solidFill>
                <a:latin typeface="微軟正黑體" pitchFamily="34" charset="-120"/>
                <a:ea typeface="微軟正黑體" pitchFamily="34" charset="-120"/>
              </a:rPr>
              <a:t>殘火處置完畢</a:t>
            </a:r>
          </a:p>
        </p:txBody>
      </p:sp>
      <p:sp>
        <p:nvSpPr>
          <p:cNvPr id="51" name="Text Box 46"/>
          <p:cNvSpPr txBox="1">
            <a:spLocks noChangeArrowheads="1"/>
          </p:cNvSpPr>
          <p:nvPr/>
        </p:nvSpPr>
        <p:spPr bwMode="auto">
          <a:xfrm>
            <a:off x="855663" y="1543050"/>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latin typeface="Times New Roman" panose="02020603050405020304" pitchFamily="18" charset="0"/>
                <a:ea typeface="華康儷金黑 Std W8" pitchFamily="34" charset="-120"/>
                <a:cs typeface="Times New Roman" panose="02020603050405020304" pitchFamily="18" charset="0"/>
              </a:rPr>
              <a:t>14:38</a:t>
            </a:r>
            <a:endParaRPr lang="zh-TW" altLang="en-US" sz="1200" b="1" kern="0" dirty="0">
              <a:latin typeface="Times New Roman" panose="02020603050405020304" pitchFamily="18" charset="0"/>
              <a:ea typeface="華康儷金黑 Std W8" pitchFamily="34" charset="-120"/>
              <a:cs typeface="Times New Roman" panose="02020603050405020304" pitchFamily="18" charset="0"/>
            </a:endParaRPr>
          </a:p>
        </p:txBody>
      </p:sp>
      <p:sp>
        <p:nvSpPr>
          <p:cNvPr id="52" name="Line 37"/>
          <p:cNvSpPr>
            <a:spLocks noChangeShapeType="1"/>
          </p:cNvSpPr>
          <p:nvPr/>
        </p:nvSpPr>
        <p:spPr bwMode="auto">
          <a:xfrm rot="10800000" flipV="1">
            <a:off x="838200" y="1685925"/>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53" name="矩形 52"/>
          <p:cNvSpPr/>
          <p:nvPr/>
        </p:nvSpPr>
        <p:spPr>
          <a:xfrm>
            <a:off x="66675" y="1871663"/>
            <a:ext cx="593725" cy="338137"/>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TW"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16</a:t>
            </a:r>
            <a:r>
              <a:rPr lang="zh-TW" altLang="en-US"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日</a:t>
            </a:r>
            <a:endParaRPr lang="zh-TW" altLang="en-US" sz="1600" dirty="0">
              <a:solidFill>
                <a:schemeClr val="tx1"/>
              </a:solidFill>
            </a:endParaRPr>
          </a:p>
        </p:txBody>
      </p:sp>
      <p:sp>
        <p:nvSpPr>
          <p:cNvPr id="54" name="Text Box 43"/>
          <p:cNvSpPr txBox="1">
            <a:spLocks noChangeArrowheads="1"/>
          </p:cNvSpPr>
          <p:nvPr/>
        </p:nvSpPr>
        <p:spPr bwMode="auto">
          <a:xfrm>
            <a:off x="1371600" y="1781175"/>
            <a:ext cx="28194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solidFill>
                  <a:srgbClr val="FF9900"/>
                </a:solidFill>
                <a:latin typeface="微軟正黑體" pitchFamily="34" charset="-120"/>
                <a:ea typeface="微軟正黑體" pitchFamily="34" charset="-120"/>
              </a:rPr>
              <a:t>市府於氣爆現場</a:t>
            </a:r>
            <a:r>
              <a:rPr lang="zh-TW" altLang="en-US" sz="1200" b="1" u="sng" kern="0" dirty="0">
                <a:solidFill>
                  <a:srgbClr val="FF9900"/>
                </a:solidFill>
                <a:latin typeface="微軟正黑體" pitchFamily="34" charset="-120"/>
                <a:ea typeface="微軟正黑體" pitchFamily="34" charset="-120"/>
              </a:rPr>
              <a:t>成立聯合服務中心</a:t>
            </a:r>
          </a:p>
        </p:txBody>
      </p:sp>
      <p:sp>
        <p:nvSpPr>
          <p:cNvPr id="55" name="Text Box 46"/>
          <p:cNvSpPr txBox="1">
            <a:spLocks noChangeArrowheads="1"/>
          </p:cNvSpPr>
          <p:nvPr/>
        </p:nvSpPr>
        <p:spPr bwMode="auto">
          <a:xfrm>
            <a:off x="855663" y="1790700"/>
            <a:ext cx="4667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rPr>
              <a:t>9:00</a:t>
            </a:r>
            <a:endParaRPr lang="zh-TW" altLang="en-US"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endParaRPr>
          </a:p>
        </p:txBody>
      </p:sp>
      <p:sp>
        <p:nvSpPr>
          <p:cNvPr id="56" name="Line 37"/>
          <p:cNvSpPr>
            <a:spLocks noChangeShapeType="1"/>
          </p:cNvSpPr>
          <p:nvPr/>
        </p:nvSpPr>
        <p:spPr bwMode="auto">
          <a:xfrm rot="10800000" flipV="1">
            <a:off x="838200" y="1933575"/>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57" name="Text Box 43"/>
          <p:cNvSpPr txBox="1">
            <a:spLocks noChangeArrowheads="1"/>
          </p:cNvSpPr>
          <p:nvPr/>
        </p:nvSpPr>
        <p:spPr bwMode="auto">
          <a:xfrm>
            <a:off x="1371600" y="2009775"/>
            <a:ext cx="28194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latin typeface="微軟正黑體" pitchFamily="34" charset="-120"/>
                <a:ea typeface="微軟正黑體" pitchFamily="34" charset="-120"/>
              </a:rPr>
              <a:t>檢察官抵達</a:t>
            </a:r>
            <a:r>
              <a:rPr lang="zh-TW" altLang="en-US" sz="1200" b="1" kern="0" dirty="0">
                <a:solidFill>
                  <a:srgbClr val="0070C0"/>
                </a:solidFill>
                <a:latin typeface="微軟正黑體" pitchFamily="34" charset="-120"/>
                <a:ea typeface="微軟正黑體" pitchFamily="34" charset="-120"/>
              </a:rPr>
              <a:t>災害現場勘察</a:t>
            </a:r>
            <a:endParaRPr lang="zh-TW" altLang="en-US" sz="1200" b="1" u="sng" kern="0" dirty="0">
              <a:solidFill>
                <a:srgbClr val="0070C0"/>
              </a:solidFill>
              <a:latin typeface="微軟正黑體" pitchFamily="34" charset="-120"/>
              <a:ea typeface="微軟正黑體" pitchFamily="34" charset="-120"/>
            </a:endParaRPr>
          </a:p>
        </p:txBody>
      </p:sp>
      <p:sp>
        <p:nvSpPr>
          <p:cNvPr id="58" name="Text Box 46"/>
          <p:cNvSpPr txBox="1">
            <a:spLocks noChangeArrowheads="1"/>
          </p:cNvSpPr>
          <p:nvPr/>
        </p:nvSpPr>
        <p:spPr bwMode="auto">
          <a:xfrm>
            <a:off x="855663" y="2019300"/>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latin typeface="Times New Roman" panose="02020603050405020304" pitchFamily="18" charset="0"/>
                <a:ea typeface="華康儷金黑 Std W8" pitchFamily="34" charset="-120"/>
                <a:cs typeface="Times New Roman" panose="02020603050405020304" pitchFamily="18" charset="0"/>
              </a:rPr>
              <a:t>10:00</a:t>
            </a:r>
            <a:endParaRPr lang="zh-TW" altLang="en-US" sz="1200" b="1" kern="0" dirty="0">
              <a:latin typeface="Times New Roman" panose="02020603050405020304" pitchFamily="18" charset="0"/>
              <a:ea typeface="華康儷金黑 Std W8" pitchFamily="34" charset="-120"/>
              <a:cs typeface="Times New Roman" panose="02020603050405020304" pitchFamily="18" charset="0"/>
            </a:endParaRPr>
          </a:p>
        </p:txBody>
      </p:sp>
      <p:sp>
        <p:nvSpPr>
          <p:cNvPr id="59" name="Line 37"/>
          <p:cNvSpPr>
            <a:spLocks noChangeShapeType="1"/>
          </p:cNvSpPr>
          <p:nvPr/>
        </p:nvSpPr>
        <p:spPr bwMode="auto">
          <a:xfrm rot="10800000" flipV="1">
            <a:off x="838200" y="2162175"/>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60" name="Text Box 43"/>
          <p:cNvSpPr txBox="1">
            <a:spLocks noChangeArrowheads="1"/>
          </p:cNvSpPr>
          <p:nvPr/>
        </p:nvSpPr>
        <p:spPr bwMode="auto">
          <a:xfrm>
            <a:off x="1371600" y="2228850"/>
            <a:ext cx="29718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solidFill>
                  <a:srgbClr val="FF9900"/>
                </a:solidFill>
                <a:latin typeface="微軟正黑體" pitchFamily="34" charset="-120"/>
                <a:ea typeface="微軟正黑體" pitchFamily="34" charset="-120"/>
              </a:rPr>
              <a:t>市長召開氣爆事件後續處置作為專案會議</a:t>
            </a:r>
            <a:endParaRPr lang="zh-TW" altLang="en-US" sz="1200" b="1" u="sng" kern="0" dirty="0">
              <a:solidFill>
                <a:srgbClr val="FF9900"/>
              </a:solidFill>
              <a:latin typeface="微軟正黑體" pitchFamily="34" charset="-120"/>
              <a:ea typeface="微軟正黑體" pitchFamily="34" charset="-120"/>
            </a:endParaRPr>
          </a:p>
        </p:txBody>
      </p:sp>
      <p:sp>
        <p:nvSpPr>
          <p:cNvPr id="61" name="Text Box 46"/>
          <p:cNvSpPr txBox="1">
            <a:spLocks noChangeArrowheads="1"/>
          </p:cNvSpPr>
          <p:nvPr/>
        </p:nvSpPr>
        <p:spPr bwMode="auto">
          <a:xfrm>
            <a:off x="855663" y="2238375"/>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rPr>
              <a:t>10:30</a:t>
            </a:r>
            <a:endParaRPr lang="zh-TW" altLang="en-US"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endParaRPr>
          </a:p>
        </p:txBody>
      </p:sp>
      <p:sp>
        <p:nvSpPr>
          <p:cNvPr id="62" name="Line 37"/>
          <p:cNvSpPr>
            <a:spLocks noChangeShapeType="1"/>
          </p:cNvSpPr>
          <p:nvPr/>
        </p:nvSpPr>
        <p:spPr bwMode="auto">
          <a:xfrm rot="10800000" flipV="1">
            <a:off x="838200" y="2381250"/>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63" name="Text Box 43"/>
          <p:cNvSpPr txBox="1">
            <a:spLocks noChangeArrowheads="1"/>
          </p:cNvSpPr>
          <p:nvPr/>
        </p:nvSpPr>
        <p:spPr bwMode="auto">
          <a:xfrm>
            <a:off x="1371600" y="2511425"/>
            <a:ext cx="2971800" cy="3841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latin typeface="微軟正黑體" pitchFamily="34" charset="-120"/>
                <a:ea typeface="微軟正黑體" pitchFamily="34" charset="-120"/>
              </a:rPr>
              <a:t>檢察官勘驗完畢解除封鎖，市府相關局處進行</a:t>
            </a:r>
            <a:r>
              <a:rPr lang="zh-TW" altLang="en-US" sz="1200" b="1" kern="0" dirty="0">
                <a:solidFill>
                  <a:srgbClr val="0070C0"/>
                </a:solidFill>
                <a:latin typeface="微軟正黑體" pitchFamily="34" charset="-120"/>
                <a:ea typeface="微軟正黑體" pitchFamily="34" charset="-120"/>
              </a:rPr>
              <a:t>逐戶瓦斯濃度偵測及環境清理工作</a:t>
            </a:r>
            <a:endParaRPr lang="zh-TW" altLang="en-US" sz="1200" b="1" u="sng" kern="0" dirty="0">
              <a:solidFill>
                <a:srgbClr val="0070C0"/>
              </a:solidFill>
              <a:latin typeface="微軟正黑體" pitchFamily="34" charset="-120"/>
              <a:ea typeface="微軟正黑體" pitchFamily="34" charset="-120"/>
            </a:endParaRPr>
          </a:p>
        </p:txBody>
      </p:sp>
      <p:sp>
        <p:nvSpPr>
          <p:cNvPr id="64" name="Text Box 46"/>
          <p:cNvSpPr txBox="1">
            <a:spLocks noChangeArrowheads="1"/>
          </p:cNvSpPr>
          <p:nvPr/>
        </p:nvSpPr>
        <p:spPr bwMode="auto">
          <a:xfrm>
            <a:off x="855663" y="2511425"/>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latin typeface="Times New Roman" panose="02020603050405020304" pitchFamily="18" charset="0"/>
                <a:ea typeface="華康儷金黑 Std W8" pitchFamily="34" charset="-120"/>
                <a:cs typeface="Times New Roman" panose="02020603050405020304" pitchFamily="18" charset="0"/>
              </a:rPr>
              <a:t>20:00</a:t>
            </a:r>
            <a:endParaRPr lang="zh-TW" altLang="en-US" sz="1200" b="1" kern="0" dirty="0">
              <a:latin typeface="Times New Roman" panose="02020603050405020304" pitchFamily="18" charset="0"/>
              <a:ea typeface="華康儷金黑 Std W8" pitchFamily="34" charset="-120"/>
              <a:cs typeface="Times New Roman" panose="02020603050405020304" pitchFamily="18" charset="0"/>
            </a:endParaRPr>
          </a:p>
        </p:txBody>
      </p:sp>
      <p:sp>
        <p:nvSpPr>
          <p:cNvPr id="65" name="Line 37"/>
          <p:cNvSpPr>
            <a:spLocks noChangeShapeType="1"/>
          </p:cNvSpPr>
          <p:nvPr/>
        </p:nvSpPr>
        <p:spPr bwMode="auto">
          <a:xfrm rot="10800000" flipV="1">
            <a:off x="838200" y="2644775"/>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67" name="矩形 66"/>
          <p:cNvSpPr/>
          <p:nvPr/>
        </p:nvSpPr>
        <p:spPr>
          <a:xfrm>
            <a:off x="66675" y="2994025"/>
            <a:ext cx="593725" cy="338138"/>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TW"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17</a:t>
            </a:r>
            <a:r>
              <a:rPr lang="zh-TW" altLang="en-US"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日</a:t>
            </a:r>
            <a:endParaRPr lang="zh-TW" altLang="en-US" sz="1600" dirty="0">
              <a:solidFill>
                <a:schemeClr val="tx1"/>
              </a:solidFill>
            </a:endParaRPr>
          </a:p>
        </p:txBody>
      </p:sp>
      <p:sp>
        <p:nvSpPr>
          <p:cNvPr id="74" name="Text Box 43"/>
          <p:cNvSpPr txBox="1">
            <a:spLocks noChangeArrowheads="1"/>
          </p:cNvSpPr>
          <p:nvPr/>
        </p:nvSpPr>
        <p:spPr bwMode="auto">
          <a:xfrm>
            <a:off x="1381125" y="2895600"/>
            <a:ext cx="2971800" cy="6000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latin typeface="微軟正黑體" pitchFamily="34" charset="-120"/>
                <a:ea typeface="微軟正黑體" pitchFamily="34" charset="-120"/>
              </a:rPr>
              <a:t>市府消防局、工務局、經發局、新店區公所、欣欣瓦斯公司及台電公司等單位，共分</a:t>
            </a:r>
            <a:r>
              <a:rPr lang="en-US" altLang="zh-TW" sz="1200" b="1" kern="0" dirty="0">
                <a:solidFill>
                  <a:srgbClr val="0070C0"/>
                </a:solidFill>
                <a:latin typeface="微軟正黑體" pitchFamily="34" charset="-120"/>
                <a:ea typeface="微軟正黑體" pitchFamily="34" charset="-120"/>
              </a:rPr>
              <a:t>7</a:t>
            </a:r>
            <a:r>
              <a:rPr lang="zh-TW" altLang="en-US" sz="1200" b="1" kern="0" dirty="0">
                <a:solidFill>
                  <a:srgbClr val="0070C0"/>
                </a:solidFill>
                <a:latin typeface="微軟正黑體" pitchFamily="34" charset="-120"/>
                <a:ea typeface="微軟正黑體" pitchFamily="34" charset="-120"/>
              </a:rPr>
              <a:t>組進行社區</a:t>
            </a:r>
            <a:r>
              <a:rPr lang="en-US" altLang="zh-TW" sz="1200" b="1" kern="0" dirty="0">
                <a:solidFill>
                  <a:srgbClr val="0070C0"/>
                </a:solidFill>
                <a:latin typeface="微軟正黑體" pitchFamily="34" charset="-120"/>
                <a:ea typeface="微軟正黑體" pitchFamily="34" charset="-120"/>
              </a:rPr>
              <a:t>A</a:t>
            </a:r>
            <a:r>
              <a:rPr lang="zh-TW" altLang="en-US" sz="1200" b="1" kern="0" dirty="0">
                <a:solidFill>
                  <a:srgbClr val="0070C0"/>
                </a:solidFill>
                <a:latin typeface="微軟正黑體" pitchFamily="34" charset="-120"/>
                <a:ea typeface="微軟正黑體" pitchFamily="34" charset="-120"/>
              </a:rPr>
              <a:t>棟</a:t>
            </a:r>
            <a:r>
              <a:rPr lang="en-US" altLang="zh-TW" sz="1200" b="1" kern="0" dirty="0">
                <a:solidFill>
                  <a:srgbClr val="0070C0"/>
                </a:solidFill>
                <a:latin typeface="微軟正黑體" pitchFamily="34" charset="-120"/>
                <a:ea typeface="微軟正黑體" pitchFamily="34" charset="-120"/>
              </a:rPr>
              <a:t>69</a:t>
            </a:r>
            <a:r>
              <a:rPr lang="zh-TW" altLang="en-US" sz="1200" b="1" kern="0" dirty="0">
                <a:solidFill>
                  <a:srgbClr val="0070C0"/>
                </a:solidFill>
                <a:latin typeface="微軟正黑體" pitchFamily="34" charset="-120"/>
                <a:ea typeface="微軟正黑體" pitchFamily="34" charset="-120"/>
              </a:rPr>
              <a:t>戶災損勘查</a:t>
            </a:r>
            <a:endParaRPr lang="zh-TW" altLang="en-US" sz="1200" b="1" u="sng" kern="0" dirty="0">
              <a:latin typeface="微軟正黑體" pitchFamily="34" charset="-120"/>
              <a:ea typeface="微軟正黑體" pitchFamily="34" charset="-120"/>
            </a:endParaRPr>
          </a:p>
        </p:txBody>
      </p:sp>
      <p:sp>
        <p:nvSpPr>
          <p:cNvPr id="75" name="Text Box 46"/>
          <p:cNvSpPr txBox="1">
            <a:spLocks noChangeArrowheads="1"/>
          </p:cNvSpPr>
          <p:nvPr/>
        </p:nvSpPr>
        <p:spPr bwMode="auto">
          <a:xfrm>
            <a:off x="865188" y="2886075"/>
            <a:ext cx="466725" cy="276225"/>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latin typeface="Times New Roman" panose="02020603050405020304" pitchFamily="18" charset="0"/>
                <a:ea typeface="華康儷金黑 Std W8" pitchFamily="34" charset="-120"/>
                <a:cs typeface="Times New Roman" panose="02020603050405020304" pitchFamily="18" charset="0"/>
              </a:rPr>
              <a:t>9:00</a:t>
            </a:r>
            <a:endParaRPr lang="zh-TW" altLang="en-US" sz="1200" b="1" kern="0" dirty="0">
              <a:latin typeface="Times New Roman" panose="02020603050405020304" pitchFamily="18" charset="0"/>
              <a:ea typeface="華康儷金黑 Std W8" pitchFamily="34" charset="-120"/>
              <a:cs typeface="Times New Roman" panose="02020603050405020304" pitchFamily="18" charset="0"/>
            </a:endParaRPr>
          </a:p>
        </p:txBody>
      </p:sp>
      <p:sp>
        <p:nvSpPr>
          <p:cNvPr id="76" name="Line 37"/>
          <p:cNvSpPr>
            <a:spLocks noChangeShapeType="1"/>
          </p:cNvSpPr>
          <p:nvPr/>
        </p:nvSpPr>
        <p:spPr bwMode="auto">
          <a:xfrm rot="10800000" flipV="1">
            <a:off x="847725" y="3028950"/>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77" name="Text Box 43"/>
          <p:cNvSpPr txBox="1">
            <a:spLocks noChangeArrowheads="1"/>
          </p:cNvSpPr>
          <p:nvPr/>
        </p:nvSpPr>
        <p:spPr bwMode="auto">
          <a:xfrm>
            <a:off x="1381125" y="3514725"/>
            <a:ext cx="2971800" cy="6000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latin typeface="微軟正黑體" pitchFamily="34" charset="-120"/>
                <a:ea typeface="微軟正黑體" pitchFamily="34" charset="-120"/>
              </a:rPr>
              <a:t>建築師公會進行建物安全檢測，勘查結果整體結構安全尚無疑慮</a:t>
            </a:r>
          </a:p>
        </p:txBody>
      </p:sp>
      <p:sp>
        <p:nvSpPr>
          <p:cNvPr id="78" name="Text Box 46"/>
          <p:cNvSpPr txBox="1">
            <a:spLocks noChangeArrowheads="1"/>
          </p:cNvSpPr>
          <p:nvPr/>
        </p:nvSpPr>
        <p:spPr bwMode="auto">
          <a:xfrm>
            <a:off x="865188" y="3505200"/>
            <a:ext cx="542925" cy="2778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latin typeface="Times New Roman" panose="02020603050405020304" pitchFamily="18" charset="0"/>
                <a:ea typeface="華康儷金黑 Std W8" pitchFamily="34" charset="-120"/>
                <a:cs typeface="Times New Roman" panose="02020603050405020304" pitchFamily="18" charset="0"/>
              </a:rPr>
              <a:t>16:30</a:t>
            </a:r>
            <a:endParaRPr lang="zh-TW" altLang="en-US" sz="1200" b="1" kern="0" dirty="0">
              <a:latin typeface="Times New Roman" panose="02020603050405020304" pitchFamily="18" charset="0"/>
              <a:ea typeface="華康儷金黑 Std W8" pitchFamily="34" charset="-120"/>
              <a:cs typeface="Times New Roman" panose="02020603050405020304" pitchFamily="18" charset="0"/>
            </a:endParaRPr>
          </a:p>
        </p:txBody>
      </p:sp>
      <p:sp>
        <p:nvSpPr>
          <p:cNvPr id="79" name="Line 37"/>
          <p:cNvSpPr>
            <a:spLocks noChangeShapeType="1"/>
          </p:cNvSpPr>
          <p:nvPr/>
        </p:nvSpPr>
        <p:spPr bwMode="auto">
          <a:xfrm rot="10800000" flipV="1">
            <a:off x="847725" y="3648075"/>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80" name="矩形 79"/>
          <p:cNvSpPr/>
          <p:nvPr/>
        </p:nvSpPr>
        <p:spPr>
          <a:xfrm>
            <a:off x="76200" y="3962400"/>
            <a:ext cx="595313" cy="338138"/>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TW"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25</a:t>
            </a:r>
            <a:r>
              <a:rPr lang="zh-TW" altLang="en-US" sz="1600" b="1" i="1" kern="0" dirty="0">
                <a:solidFill>
                  <a:schemeClr val="tx1"/>
                </a:solidFill>
                <a:effectLst>
                  <a:outerShdw blurRad="38100" dist="38100" dir="2700000" algn="tl">
                    <a:srgbClr val="000000">
                      <a:alpha val="43137"/>
                    </a:srgbClr>
                  </a:outerShdw>
                </a:effectLst>
                <a:latin typeface="Times New Roman" panose="02020603050405020304" pitchFamily="18" charset="0"/>
                <a:ea typeface="華康儷金黑 Std W8" pitchFamily="34" charset="-120"/>
                <a:cs typeface="Times New Roman" panose="02020603050405020304" pitchFamily="18" charset="0"/>
              </a:rPr>
              <a:t>日</a:t>
            </a:r>
            <a:endParaRPr lang="zh-TW" altLang="en-US" sz="1600" dirty="0">
              <a:solidFill>
                <a:schemeClr val="tx1"/>
              </a:solidFill>
            </a:endParaRPr>
          </a:p>
        </p:txBody>
      </p:sp>
      <p:sp>
        <p:nvSpPr>
          <p:cNvPr id="81" name="Text Box 43"/>
          <p:cNvSpPr txBox="1">
            <a:spLocks noChangeArrowheads="1"/>
          </p:cNvSpPr>
          <p:nvPr/>
        </p:nvSpPr>
        <p:spPr bwMode="auto">
          <a:xfrm>
            <a:off x="1381125" y="3990975"/>
            <a:ext cx="2971800" cy="600075"/>
          </a:xfrm>
          <a:prstGeom prst="rect">
            <a:avLst/>
          </a:prstGeom>
          <a:noFill/>
          <a:ln w="9525" algn="ctr">
            <a:noFill/>
            <a:miter lim="800000"/>
            <a:headEnd/>
            <a:tailEnd/>
          </a:ln>
          <a:effectLst/>
        </p:spPr>
        <p:txBody>
          <a:bodyPr/>
          <a:lstStyle/>
          <a:p>
            <a:pPr fontAlgn="auto">
              <a:spcBef>
                <a:spcPts val="0"/>
              </a:spcBef>
              <a:spcAft>
                <a:spcPts val="0"/>
              </a:spcAft>
              <a:buClr>
                <a:srgbClr val="EB641B"/>
              </a:buClr>
              <a:buSzPct val="80000"/>
              <a:defRPr/>
            </a:pPr>
            <a:r>
              <a:rPr lang="zh-TW" altLang="en-US" sz="1200" b="1" kern="0" dirty="0">
                <a:solidFill>
                  <a:srgbClr val="FF9900"/>
                </a:solidFill>
                <a:latin typeface="微軟正黑體" pitchFamily="34" charset="-120"/>
                <a:ea typeface="微軟正黑體" pitchFamily="34" charset="-120"/>
              </a:rPr>
              <a:t>市府聯合服務中心撤除</a:t>
            </a:r>
          </a:p>
        </p:txBody>
      </p:sp>
      <p:sp>
        <p:nvSpPr>
          <p:cNvPr id="82" name="Text Box 46"/>
          <p:cNvSpPr txBox="1">
            <a:spLocks noChangeArrowheads="1"/>
          </p:cNvSpPr>
          <p:nvPr/>
        </p:nvSpPr>
        <p:spPr bwMode="auto">
          <a:xfrm>
            <a:off x="874713" y="3995738"/>
            <a:ext cx="544512" cy="277812"/>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altLang="zh-TW"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rPr>
              <a:t>18:00</a:t>
            </a:r>
            <a:endParaRPr lang="zh-TW" altLang="en-US" sz="1200" b="1" kern="0" dirty="0">
              <a:solidFill>
                <a:srgbClr val="FF9900"/>
              </a:solidFill>
              <a:latin typeface="Times New Roman" panose="02020603050405020304" pitchFamily="18" charset="0"/>
              <a:ea typeface="華康儷金黑 Std W8" pitchFamily="34" charset="-120"/>
              <a:cs typeface="Times New Roman" panose="02020603050405020304" pitchFamily="18" charset="0"/>
            </a:endParaRPr>
          </a:p>
        </p:txBody>
      </p:sp>
      <p:sp>
        <p:nvSpPr>
          <p:cNvPr id="83" name="Line 37"/>
          <p:cNvSpPr>
            <a:spLocks noChangeShapeType="1"/>
          </p:cNvSpPr>
          <p:nvPr/>
        </p:nvSpPr>
        <p:spPr bwMode="auto">
          <a:xfrm rot="10800000" flipV="1">
            <a:off x="857250" y="4138613"/>
            <a:ext cx="107950" cy="0"/>
          </a:xfrm>
          <a:prstGeom prst="line">
            <a:avLst/>
          </a:prstGeom>
          <a:noFill/>
          <a:ln w="19050">
            <a:solidFill>
              <a:srgbClr val="2DA2BF">
                <a:lumMod val="60000"/>
                <a:lumOff val="40000"/>
              </a:srgbClr>
            </a:solidFill>
            <a:prstDash val="sysDash"/>
            <a:round/>
            <a:headEnd/>
            <a:tailEnd type="oval" w="med" len="med"/>
          </a:ln>
          <a:effectLst/>
        </p:spPr>
        <p:txBody>
          <a:bodyPr/>
          <a:lstStyle/>
          <a:p>
            <a:pPr algn="ctr" fontAlgn="auto">
              <a:spcBef>
                <a:spcPts val="0"/>
              </a:spcBef>
              <a:spcAft>
                <a:spcPts val="0"/>
              </a:spcAft>
              <a:defRPr/>
            </a:pPr>
            <a:endParaRPr lang="zh-TW" altLang="en-US" sz="1400" kern="0">
              <a:solidFill>
                <a:prstClr val="black"/>
              </a:solidFill>
              <a:latin typeface="Arial" charset="0"/>
              <a:ea typeface="標楷體" pitchFamily="65" charset="-120"/>
            </a:endParaRPr>
          </a:p>
        </p:txBody>
      </p:sp>
      <p:sp>
        <p:nvSpPr>
          <p:cNvPr id="6" name="矩形 5"/>
          <p:cNvSpPr/>
          <p:nvPr/>
        </p:nvSpPr>
        <p:spPr>
          <a:xfrm>
            <a:off x="742950" y="1774825"/>
            <a:ext cx="3657600" cy="271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 name="矩形 84"/>
          <p:cNvSpPr/>
          <p:nvPr/>
        </p:nvSpPr>
        <p:spPr>
          <a:xfrm>
            <a:off x="762000" y="708025"/>
            <a:ext cx="3657600" cy="271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爆炸 1 3"/>
          <p:cNvSpPr/>
          <p:nvPr/>
        </p:nvSpPr>
        <p:spPr>
          <a:xfrm>
            <a:off x="708025" y="725488"/>
            <a:ext cx="249238" cy="2794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 name="矩形 85"/>
          <p:cNvSpPr/>
          <p:nvPr/>
        </p:nvSpPr>
        <p:spPr>
          <a:xfrm>
            <a:off x="742950" y="2232025"/>
            <a:ext cx="3657600" cy="271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 name="矩形 86"/>
          <p:cNvSpPr/>
          <p:nvPr/>
        </p:nvSpPr>
        <p:spPr>
          <a:xfrm>
            <a:off x="768350" y="3995738"/>
            <a:ext cx="3657600" cy="273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250" name="矩形 6"/>
          <p:cNvSpPr>
            <a:spLocks noChangeArrowheads="1"/>
          </p:cNvSpPr>
          <p:nvPr/>
        </p:nvSpPr>
        <p:spPr bwMode="auto">
          <a:xfrm>
            <a:off x="185738" y="4548188"/>
            <a:ext cx="46910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Font typeface="Wingdings" panose="05000000000000000000" pitchFamily="2" charset="2"/>
              <a:buChar char="Ø"/>
            </a:pPr>
            <a:r>
              <a:rPr lang="zh-TW" altLang="en-US" sz="2400" b="1">
                <a:latin typeface="微軟正黑體" panose="020B0604030504040204" pitchFamily="34" charset="-120"/>
                <a:ea typeface="微軟正黑體" panose="020B0604030504040204" pitchFamily="34" charset="-120"/>
              </a:rPr>
              <a:t>至</a:t>
            </a:r>
            <a:r>
              <a:rPr lang="en-US" altLang="zh-TW" sz="2400" b="1">
                <a:latin typeface="微軟正黑體" panose="020B0604030504040204" pitchFamily="34" charset="-120"/>
                <a:ea typeface="微軟正黑體" panose="020B0604030504040204" pitchFamily="34" charset="-120"/>
              </a:rPr>
              <a:t>25</a:t>
            </a:r>
            <a:r>
              <a:rPr lang="zh-TW" altLang="en-US" sz="2400" b="1">
                <a:latin typeface="微軟正黑體" panose="020B0604030504040204" pitchFamily="34" charset="-120"/>
                <a:ea typeface="微軟正黑體" panose="020B0604030504040204" pitchFamily="34" charset="-120"/>
              </a:rPr>
              <a:t>日</a:t>
            </a:r>
            <a:r>
              <a:rPr lang="en-US" altLang="zh-TW" sz="2400" b="1">
                <a:latin typeface="微軟正黑體" panose="020B0604030504040204" pitchFamily="34" charset="-120"/>
                <a:ea typeface="微軟正黑體" panose="020B0604030504040204" pitchFamily="34" charset="-120"/>
              </a:rPr>
              <a:t>18</a:t>
            </a:r>
            <a:r>
              <a:rPr lang="zh-TW" altLang="en-US" sz="2400" b="1">
                <a:latin typeface="微軟正黑體" panose="020B0604030504040204" pitchFamily="34" charset="-120"/>
                <a:ea typeface="微軟正黑體" panose="020B0604030504040204" pitchFamily="34" charset="-120"/>
              </a:rPr>
              <a:t>時撤除期間，共</a:t>
            </a:r>
            <a:r>
              <a:rPr lang="zh-TW" altLang="en-US" sz="2400" b="1">
                <a:solidFill>
                  <a:srgbClr val="FF0000"/>
                </a:solidFill>
                <a:latin typeface="微軟正黑體" panose="020B0604030504040204" pitchFamily="34" charset="-120"/>
                <a:ea typeface="微軟正黑體" panose="020B0604030504040204" pitchFamily="34" charset="-120"/>
              </a:rPr>
              <a:t>召開</a:t>
            </a:r>
            <a:r>
              <a:rPr lang="en-US" altLang="zh-TW" sz="2400" b="1">
                <a:solidFill>
                  <a:srgbClr val="FF0000"/>
                </a:solidFill>
                <a:latin typeface="微軟正黑體" panose="020B0604030504040204" pitchFamily="34" charset="-120"/>
                <a:ea typeface="微軟正黑體" panose="020B0604030504040204" pitchFamily="34" charset="-120"/>
              </a:rPr>
              <a:t>1</a:t>
            </a:r>
            <a:r>
              <a:rPr lang="zh-TW" altLang="en-US" sz="2400" b="1">
                <a:solidFill>
                  <a:srgbClr val="FF0000"/>
                </a:solidFill>
                <a:latin typeface="微軟正黑體" panose="020B0604030504040204" pitchFamily="34" charset="-120"/>
                <a:ea typeface="微軟正黑體" panose="020B0604030504040204" pitchFamily="34" charset="-120"/>
              </a:rPr>
              <a:t>次專案會議及</a:t>
            </a:r>
            <a:r>
              <a:rPr lang="en-US" altLang="zh-TW" sz="2400" b="1">
                <a:solidFill>
                  <a:srgbClr val="FF0000"/>
                </a:solidFill>
                <a:latin typeface="微軟正黑體" panose="020B0604030504040204" pitchFamily="34" charset="-120"/>
                <a:ea typeface="微軟正黑體" panose="020B0604030504040204" pitchFamily="34" charset="-120"/>
              </a:rPr>
              <a:t>12</a:t>
            </a:r>
            <a:r>
              <a:rPr lang="zh-TW" altLang="en-US" sz="2400" b="1">
                <a:solidFill>
                  <a:srgbClr val="FF0000"/>
                </a:solidFill>
                <a:latin typeface="微軟正黑體" panose="020B0604030504040204" pitchFamily="34" charset="-120"/>
                <a:ea typeface="微軟正黑體" panose="020B0604030504040204" pitchFamily="34" charset="-120"/>
              </a:rPr>
              <a:t>次災後復原協調會</a:t>
            </a:r>
            <a:r>
              <a:rPr lang="zh-TW" altLang="en-US" sz="2400" b="1">
                <a:latin typeface="微軟正黑體" panose="020B0604030504040204" pitchFamily="34" charset="-120"/>
                <a:ea typeface="微軟正黑體" panose="020B0604030504040204" pitchFamily="34" charset="-120"/>
              </a:rPr>
              <a:t>，協助受災戶進行家園清理及復原工作。</a:t>
            </a:r>
          </a:p>
        </p:txBody>
      </p:sp>
      <p:pic>
        <p:nvPicPr>
          <p:cNvPr id="51251" name="Picture 63" descr="DSC_019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37138" y="3562350"/>
            <a:ext cx="3946525"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2" name="文字方塊 12"/>
          <p:cNvSpPr txBox="1">
            <a:spLocks noChangeArrowheads="1"/>
          </p:cNvSpPr>
          <p:nvPr/>
        </p:nvSpPr>
        <p:spPr bwMode="auto">
          <a:xfrm>
            <a:off x="5059363" y="3259138"/>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a:solidFill>
                  <a:srgbClr val="000000"/>
                </a:solidFill>
                <a:ea typeface="標楷體" panose="03000509000000000000" pitchFamily="65" charset="-120"/>
              </a:rPr>
              <a:t>聯合服務中心</a:t>
            </a:r>
          </a:p>
        </p:txBody>
      </p:sp>
      <p:sp>
        <p:nvSpPr>
          <p:cNvPr id="51253" name="文字方塊 12"/>
          <p:cNvSpPr txBox="1">
            <a:spLocks noChangeArrowheads="1"/>
          </p:cNvSpPr>
          <p:nvPr/>
        </p:nvSpPr>
        <p:spPr bwMode="auto">
          <a:xfrm>
            <a:off x="5059363" y="6192838"/>
            <a:ext cx="1262062"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a:solidFill>
                  <a:srgbClr val="000000"/>
                </a:solidFill>
                <a:ea typeface="標楷體" panose="03000509000000000000" pitchFamily="65" charset="-120"/>
              </a:rPr>
              <a:t>復原工作協調會</a:t>
            </a:r>
          </a:p>
        </p:txBody>
      </p:sp>
    </p:spTree>
    <p:extLst>
      <p:ext uri="{BB962C8B-B14F-4D97-AF65-F5344CB8AC3E}">
        <p14:creationId xmlns:p14="http://schemas.microsoft.com/office/powerpoint/2010/main" val="7257808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325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971CE5-5664-45DD-AAE8-63734EB29EB4}"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128</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53252" name="矩形 6"/>
          <p:cNvSpPr>
            <a:spLocks noChangeArrowheads="1"/>
          </p:cNvSpPr>
          <p:nvPr/>
        </p:nvSpPr>
        <p:spPr bwMode="auto">
          <a:xfrm>
            <a:off x="0" y="6565900"/>
            <a:ext cx="396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資料來源：臺灣導報、</a:t>
            </a:r>
            <a:r>
              <a:rPr lang="zh-TW" altLang="zh-TW" sz="800"/>
              <a:t>新店永保安康社區氣爆事件現場聯合服務中心工作報告書</a:t>
            </a:r>
            <a:endParaRPr lang="zh-TW" altLang="en-US" sz="800">
              <a:ea typeface="標楷體" panose="03000509000000000000" pitchFamily="65" charset="-120"/>
            </a:endParaRPr>
          </a:p>
        </p:txBody>
      </p:sp>
      <p:sp>
        <p:nvSpPr>
          <p:cNvPr id="53253" name="矩形 5"/>
          <p:cNvSpPr>
            <a:spLocks noChangeArrowheads="1"/>
          </p:cNvSpPr>
          <p:nvPr/>
        </p:nvSpPr>
        <p:spPr bwMode="auto">
          <a:xfrm>
            <a:off x="152400" y="685800"/>
            <a:ext cx="8839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復原工作至</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25</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日大致完成社區恢復供水、電、天然氣及</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A</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棟大樓公共空間設施及外牆修復。</a:t>
            </a:r>
          </a:p>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本次氣爆所收容安置人數統計，在</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A</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棟</a:t>
            </a:r>
            <a:r>
              <a:rPr lang="en-US" altLang="zh-TW" sz="2400" b="1">
                <a:latin typeface="微軟正黑體" panose="020B0604030504040204" pitchFamily="34" charset="-120"/>
                <a:ea typeface="微軟正黑體" panose="020B0604030504040204" pitchFamily="34" charset="-120"/>
                <a:cs typeface="新細明體" panose="02020500000000000000" pitchFamily="18" charset="-120"/>
              </a:rPr>
              <a:t>69</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戶中，其中</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15</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戶由新店區區公所安置於旅館內</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a:t>
            </a:r>
            <a:r>
              <a:rPr lang="en-US" altLang="zh-TW"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2</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戶另有自宅</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，其餘採依親方式辦理。</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衛生局派遣心理諮詢師</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進駐社區提供住戶精神撫慰</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a:t>
            </a:r>
            <a:endParaRPr lang="en-US" altLang="zh-TW" sz="2400" b="1">
              <a:latin typeface="微軟正黑體" panose="020B0604030504040204" pitchFamily="34" charset="-120"/>
              <a:ea typeface="微軟正黑體" panose="020B0604030504040204" pitchFamily="34" charset="-120"/>
              <a:cs typeface="新細明體" panose="02020500000000000000" pitchFamily="18" charset="-120"/>
            </a:endParaRPr>
          </a:p>
          <a:p>
            <a:pPr algn="just">
              <a:buClr>
                <a:schemeClr val="tx1"/>
              </a:buClr>
              <a:buFont typeface="Arial" panose="020B0604020202020204" pitchFamily="34" charset="0"/>
              <a:buChar char="•"/>
            </a:pP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法制局派遣消保官</a:t>
            </a:r>
            <a:r>
              <a:rPr lang="zh-TW" altLang="en-US" sz="2400" b="1">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協助住戶與欣欣瓦斯公司進行財損和解補償協商</a:t>
            </a:r>
            <a:r>
              <a:rPr lang="zh-TW" altLang="en-US" sz="2400" b="1">
                <a:latin typeface="微軟正黑體" panose="020B0604030504040204" pitchFamily="34" charset="-120"/>
                <a:ea typeface="微軟正黑體" panose="020B0604030504040204" pitchFamily="34" charset="-120"/>
                <a:cs typeface="新細明體" panose="02020500000000000000" pitchFamily="18" charset="-120"/>
              </a:rPr>
              <a:t>。</a:t>
            </a:r>
          </a:p>
        </p:txBody>
      </p:sp>
      <p:pic>
        <p:nvPicPr>
          <p:cNvPr id="53254" name="Picture 58" descr="DSC_019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7975" y="3608388"/>
            <a:ext cx="3744913"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9" descr="2014081621412848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3606800"/>
            <a:ext cx="3652838"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文字方塊 12"/>
          <p:cNvSpPr txBox="1">
            <a:spLocks noChangeArrowheads="1"/>
          </p:cNvSpPr>
          <p:nvPr/>
        </p:nvSpPr>
        <p:spPr bwMode="auto">
          <a:xfrm>
            <a:off x="1773238" y="6096000"/>
            <a:ext cx="1416050" cy="277813"/>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a:solidFill>
                  <a:srgbClr val="000000"/>
                </a:solidFill>
                <a:ea typeface="標楷體" panose="03000509000000000000" pitchFamily="65" charset="-120"/>
              </a:rPr>
              <a:t>檢方現場調查情形</a:t>
            </a:r>
          </a:p>
        </p:txBody>
      </p:sp>
      <p:sp>
        <p:nvSpPr>
          <p:cNvPr id="53257" name="文字方塊 12"/>
          <p:cNvSpPr txBox="1">
            <a:spLocks noChangeArrowheads="1"/>
          </p:cNvSpPr>
          <p:nvPr/>
        </p:nvSpPr>
        <p:spPr bwMode="auto">
          <a:xfrm>
            <a:off x="5402263" y="6096000"/>
            <a:ext cx="1108075" cy="277813"/>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a:solidFill>
                  <a:srgbClr val="000000"/>
                </a:solidFill>
                <a:ea typeface="標楷體" panose="03000509000000000000" pitchFamily="65" charset="-120"/>
              </a:rPr>
              <a:t>受理業務登記</a:t>
            </a:r>
          </a:p>
        </p:txBody>
      </p:sp>
    </p:spTree>
    <p:extLst>
      <p:ext uri="{BB962C8B-B14F-4D97-AF65-F5344CB8AC3E}">
        <p14:creationId xmlns:p14="http://schemas.microsoft.com/office/powerpoint/2010/main" val="36756647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427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674AF2A-C03C-4C7E-AB50-806BF0CF4737}" type="slidenum">
              <a:rPr kumimoji="0" lang="zh-TW" altLang="en-US" smtClean="0">
                <a:solidFill>
                  <a:srgbClr val="262626"/>
                </a:solidFill>
                <a:latin typeface="Arial Unicode MS" panose="020B0604020202020204" pitchFamily="34" charset="-120"/>
                <a:ea typeface="Arial Unicode MS" panose="020B0604020202020204" pitchFamily="34" charset="-120"/>
              </a:rPr>
              <a:pPr/>
              <a:t>129</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54276" name="矩形 2"/>
          <p:cNvSpPr>
            <a:spLocks noChangeArrowheads="1"/>
          </p:cNvSpPr>
          <p:nvPr/>
        </p:nvSpPr>
        <p:spPr bwMode="auto">
          <a:xfrm>
            <a:off x="46038" y="663575"/>
            <a:ext cx="88836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Font typeface="Times New Roman" panose="02020603050405020304" pitchFamily="18" charset="0"/>
              <a:buAutoNum type="arabicPeriod"/>
            </a:pPr>
            <a:r>
              <a:rPr lang="zh-TW" altLang="en-US" sz="2400" b="1">
                <a:latin typeface="微軟正黑體" panose="020B0604030504040204" pitchFamily="34" charset="-120"/>
                <a:ea typeface="微軟正黑體" panose="020B0604030504040204" pitchFamily="34" charset="-120"/>
              </a:rPr>
              <a:t>天然氣事業單位在</a:t>
            </a:r>
            <a:r>
              <a:rPr lang="zh-TW" altLang="en-US" sz="2400" b="1">
                <a:solidFill>
                  <a:srgbClr val="FF0000"/>
                </a:solidFill>
                <a:latin typeface="微軟正黑體" panose="020B0604030504040204" pitchFamily="34" charset="-120"/>
                <a:ea typeface="微軟正黑體" panose="020B0604030504040204" pitchFamily="34" charset="-120"/>
              </a:rPr>
              <a:t>管線維護和檢查方面存在許多問題</a:t>
            </a:r>
            <a:r>
              <a:rPr lang="zh-TW" altLang="en-US" sz="2400" b="1">
                <a:latin typeface="微軟正黑體" panose="020B0604030504040204" pitchFamily="34" charset="-120"/>
                <a:ea typeface="微軟正黑體" panose="020B0604030504040204" pitchFamily="34" charset="-120"/>
              </a:rPr>
              <a:t>，可能造成缺乏維護管線老化，導致此次氣爆原因之一，市府相關單位在監管方面應積極進行作業。</a:t>
            </a:r>
            <a:endParaRPr lang="en-US" altLang="zh-TW" sz="2400" b="1">
              <a:latin typeface="微軟正黑體" panose="020B0604030504040204" pitchFamily="34" charset="-120"/>
              <a:ea typeface="微軟正黑體" panose="020B0604030504040204" pitchFamily="34" charset="-120"/>
            </a:endParaRPr>
          </a:p>
          <a:p>
            <a:pPr>
              <a:buFont typeface="Times New Roman" panose="02020603050405020304" pitchFamily="18" charset="0"/>
              <a:buAutoNum type="arabicPeriod"/>
            </a:pPr>
            <a:endParaRPr lang="en-US" altLang="zh-TW" sz="2400" b="1">
              <a:latin typeface="微軟正黑體" panose="020B0604030504040204" pitchFamily="34" charset="-120"/>
              <a:ea typeface="微軟正黑體" panose="020B0604030504040204" pitchFamily="34" charset="-120"/>
            </a:endParaRPr>
          </a:p>
          <a:p>
            <a:pPr>
              <a:buClr>
                <a:schemeClr val="tx1"/>
              </a:buClr>
              <a:buFont typeface="Times New Roman" panose="02020603050405020304" pitchFamily="18" charset="0"/>
              <a:buAutoNum type="arabicPeriod"/>
            </a:pPr>
            <a:r>
              <a:rPr lang="zh-TW" altLang="en-US" sz="2400" b="1">
                <a:solidFill>
                  <a:srgbClr val="FF0000"/>
                </a:solidFill>
                <a:latin typeface="微軟正黑體" panose="020B0604030504040204" pitchFamily="34" charset="-120"/>
                <a:ea typeface="微軟正黑體" panose="020B0604030504040204" pitchFamily="34" charset="-120"/>
              </a:rPr>
              <a:t>長期忽略災害發生的可能性</a:t>
            </a:r>
            <a:r>
              <a:rPr lang="zh-TW" altLang="en-US" sz="2400" b="1">
                <a:latin typeface="微軟正黑體" panose="020B0604030504040204" pitchFamily="34" charset="-120"/>
                <a:ea typeface="微軟正黑體" panose="020B0604030504040204" pitchFamily="34" charset="-120"/>
              </a:rPr>
              <a:t>，民眾對於居家附近的管線缺乏認知，也間接導致了災害事故之發生。</a:t>
            </a:r>
          </a:p>
          <a:p>
            <a:pPr>
              <a:buFont typeface="Times New Roman" panose="02020603050405020304" pitchFamily="18" charset="0"/>
              <a:buAutoNum type="arabicPeriod"/>
            </a:pPr>
            <a:endParaRPr lang="zh-TW" altLang="en-US" sz="2400" b="1">
              <a:latin typeface="微軟正黑體" panose="020B0604030504040204" pitchFamily="34" charset="-120"/>
              <a:ea typeface="微軟正黑體" panose="020B0604030504040204" pitchFamily="34" charset="-120"/>
            </a:endParaRPr>
          </a:p>
        </p:txBody>
      </p:sp>
      <p:sp>
        <p:nvSpPr>
          <p:cNvPr id="54277" name="矩形 6"/>
          <p:cNvSpPr>
            <a:spLocks noChangeArrowheads="1"/>
          </p:cNvSpPr>
          <p:nvPr/>
        </p:nvSpPr>
        <p:spPr bwMode="auto">
          <a:xfrm>
            <a:off x="-30163" y="6565900"/>
            <a:ext cx="3840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a:t>
            </a:r>
            <a:r>
              <a:rPr lang="zh-TW" altLang="zh-TW" sz="800"/>
              <a:t>新店永保安康社區氣爆事件現場聯合服務中心工作報告書</a:t>
            </a:r>
            <a:endParaRPr lang="en-US" altLang="zh-TW" sz="800">
              <a:latin typeface="微軟正黑體" panose="020B0604030504040204" pitchFamily="34" charset="-120"/>
              <a:ea typeface="微軟正黑體" panose="020B0604030504040204" pitchFamily="34" charset="-120"/>
            </a:endParaRPr>
          </a:p>
        </p:txBody>
      </p:sp>
      <p:pic>
        <p:nvPicPr>
          <p:cNvPr id="54278" name="Picture 11" descr="目前顯示的是「DSCN00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32338" y="3505200"/>
            <a:ext cx="37338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 descr="\\172.23.241.210\g\1蔡分\安康路1段159巷永保安康\IMGP728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3" y="3505200"/>
            <a:ext cx="400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929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09700"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災情描述</a:t>
            </a:r>
          </a:p>
        </p:txBody>
      </p:sp>
      <p:sp>
        <p:nvSpPr>
          <p:cNvPr id="3" name="矩形 2"/>
          <p:cNvSpPr/>
          <p:nvPr/>
        </p:nvSpPr>
        <p:spPr>
          <a:xfrm>
            <a:off x="468267" y="1097068"/>
            <a:ext cx="8375240" cy="2219838"/>
          </a:xfrm>
          <a:prstGeom prst="rect">
            <a:avLst/>
          </a:prstGeom>
        </p:spPr>
        <p:txBody>
          <a:bodyPr wrap="square">
            <a:spAutoFit/>
          </a:bodyPr>
          <a:lstStyle/>
          <a:p>
            <a:pPr marL="316531" indent="-316531" fontAlgn="auto">
              <a:spcBef>
                <a:spcPts val="0"/>
              </a:spcBef>
              <a:spcAft>
                <a:spcPts val="1108"/>
              </a:spcAft>
              <a:buFont typeface="Arial" pitchFamily="34" charset="0"/>
              <a:buChar char="•"/>
            </a:pPr>
            <a:r>
              <a:rPr kumimoji="0" lang="en-US" altLang="zh-TW" sz="2215" b="1" dirty="0">
                <a:solidFill>
                  <a:srgbClr val="00A09B"/>
                </a:solidFill>
                <a:latin typeface="微軟正黑體" pitchFamily="34" charset="-120"/>
                <a:ea typeface="微軟正黑體" pitchFamily="34" charset="-120"/>
              </a:rPr>
              <a:t>2014.01</a:t>
            </a:r>
            <a:r>
              <a:rPr kumimoji="0" lang="zh-TW" altLang="en-US" sz="2215" b="1" dirty="0">
                <a:solidFill>
                  <a:srgbClr val="00A09B"/>
                </a:solidFill>
                <a:latin typeface="微軟正黑體" pitchFamily="34" charset="-120"/>
                <a:ea typeface="微軟正黑體" pitchFamily="34" charset="-120"/>
              </a:rPr>
              <a:t>月上旬</a:t>
            </a:r>
            <a:endParaRPr kumimoji="0" lang="en-US" altLang="zh-TW" sz="2215" b="1" dirty="0">
              <a:solidFill>
                <a:srgbClr val="00A09B"/>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200" dirty="0">
                <a:solidFill>
                  <a:prstClr val="black"/>
                </a:solidFill>
                <a:latin typeface="微軟正黑體" pitchFamily="34" charset="-120"/>
                <a:ea typeface="微軟正黑體" pitchFamily="34" charset="-120"/>
              </a:rPr>
              <a:t>英國遭遇近</a:t>
            </a:r>
            <a:r>
              <a:rPr kumimoji="0" lang="en-US" altLang="zh-TW" sz="2200" b="1" dirty="0">
                <a:solidFill>
                  <a:srgbClr val="C00000"/>
                </a:solidFill>
                <a:latin typeface="微軟正黑體" pitchFamily="34" charset="-120"/>
                <a:ea typeface="微軟正黑體" pitchFamily="34" charset="-120"/>
              </a:rPr>
              <a:t>20</a:t>
            </a:r>
            <a:r>
              <a:rPr kumimoji="0" lang="zh-TW" altLang="en-US" sz="2200" b="1" dirty="0">
                <a:solidFill>
                  <a:srgbClr val="C00000"/>
                </a:solidFill>
                <a:latin typeface="微軟正黑體" pitchFamily="34" charset="-120"/>
                <a:ea typeface="微軟正黑體" pitchFamily="34" charset="-120"/>
              </a:rPr>
              <a:t>年來最強的暴風雨</a:t>
            </a:r>
            <a:r>
              <a:rPr kumimoji="0" lang="zh-TW" altLang="en-US" sz="2200" dirty="0">
                <a:solidFill>
                  <a:prstClr val="black"/>
                </a:solidFill>
                <a:latin typeface="微軟正黑體" pitchFamily="34" charset="-120"/>
                <a:ea typeface="微軟正黑體" pitchFamily="34" charset="-120"/>
              </a:rPr>
              <a:t>，飽受水患之苦。</a:t>
            </a:r>
            <a:endParaRPr kumimoji="0" lang="en-US" altLang="zh-TW" sz="2200" dirty="0">
              <a:solidFill>
                <a:prstClr val="black"/>
              </a:solidFill>
              <a:latin typeface="微軟正黑體" pitchFamily="34" charset="-120"/>
              <a:ea typeface="微軟正黑體" pitchFamily="34" charset="-120"/>
            </a:endParaRPr>
          </a:p>
          <a:p>
            <a:pPr marL="738572" lvl="1" indent="-316531" fontAlgn="auto">
              <a:spcBef>
                <a:spcPts val="0"/>
              </a:spcBef>
              <a:spcAft>
                <a:spcPts val="1108"/>
              </a:spcAft>
              <a:buFont typeface="Arial" pitchFamily="34" charset="0"/>
              <a:buChar char="•"/>
            </a:pPr>
            <a:r>
              <a:rPr kumimoji="0" lang="zh-TW" altLang="en-US" sz="2200" dirty="0">
                <a:solidFill>
                  <a:prstClr val="black"/>
                </a:solidFill>
                <a:latin typeface="微軟正黑體" pitchFamily="34" charset="-120"/>
                <a:ea typeface="微軟正黑體" pitchFamily="34" charset="-120"/>
              </a:rPr>
              <a:t>南威爾斯地區</a:t>
            </a:r>
            <a:r>
              <a:rPr kumimoji="0" lang="zh-TW" altLang="en-US" sz="2200" dirty="0" smtClean="0">
                <a:solidFill>
                  <a:prstClr val="black"/>
                </a:solidFill>
                <a:latin typeface="微軟正黑體" pitchFamily="34" charset="-120"/>
                <a:ea typeface="微軟正黑體" pitchFamily="34" charset="-120"/>
              </a:rPr>
              <a:t>遭遇時速</a:t>
            </a:r>
            <a:r>
              <a:rPr kumimoji="0" lang="en-US" altLang="zh-TW" sz="2200" b="1" dirty="0">
                <a:solidFill>
                  <a:srgbClr val="C00000"/>
                </a:solidFill>
                <a:latin typeface="微軟正黑體" pitchFamily="34" charset="-120"/>
                <a:ea typeface="微軟正黑體" pitchFamily="34" charset="-120"/>
              </a:rPr>
              <a:t>113</a:t>
            </a:r>
            <a:r>
              <a:rPr kumimoji="0" lang="zh-TW" altLang="en-US" sz="2200" b="1" dirty="0">
                <a:solidFill>
                  <a:srgbClr val="C00000"/>
                </a:solidFill>
                <a:latin typeface="微軟正黑體" pitchFamily="34" charset="-120"/>
                <a:ea typeface="微軟正黑體" pitchFamily="34" charset="-120"/>
              </a:rPr>
              <a:t>公里強風</a:t>
            </a:r>
            <a:r>
              <a:rPr kumimoji="0" lang="zh-TW" altLang="en-US" sz="2200" dirty="0" smtClean="0">
                <a:solidFill>
                  <a:prstClr val="black"/>
                </a:solidFill>
                <a:latin typeface="微軟正黑體" pitchFamily="34" charset="-120"/>
                <a:ea typeface="微軟正黑體" pitchFamily="34" charset="-120"/>
              </a:rPr>
              <a:t>，由於適逢大潮，強風掀起</a:t>
            </a:r>
            <a:r>
              <a:rPr kumimoji="0" lang="en-US" altLang="zh-TW" sz="2200" b="1" dirty="0">
                <a:solidFill>
                  <a:srgbClr val="CC0000"/>
                </a:solidFill>
                <a:latin typeface="微軟正黑體" pitchFamily="34" charset="-120"/>
                <a:ea typeface="微軟正黑體" pitchFamily="34" charset="-120"/>
              </a:rPr>
              <a:t>9m</a:t>
            </a:r>
            <a:r>
              <a:rPr kumimoji="0" lang="zh-TW" altLang="en-US" sz="2200" b="1" dirty="0">
                <a:solidFill>
                  <a:srgbClr val="CC0000"/>
                </a:solidFill>
                <a:latin typeface="微軟正黑體" pitchFamily="34" charset="-120"/>
                <a:ea typeface="微軟正黑體" pitchFamily="34" charset="-120"/>
              </a:rPr>
              <a:t>巨浪</a:t>
            </a:r>
            <a:r>
              <a:rPr kumimoji="0" lang="zh-TW" altLang="en-US" sz="2200" dirty="0">
                <a:solidFill>
                  <a:prstClr val="black"/>
                </a:solidFill>
                <a:latin typeface="微軟正黑體" pitchFamily="34" charset="-120"/>
                <a:ea typeface="微軟正黑體" pitchFamily="34" charset="-120"/>
              </a:rPr>
              <a:t>，導致道路破碎，許多地區淹水</a:t>
            </a:r>
            <a:r>
              <a:rPr kumimoji="0" lang="zh-TW" altLang="en-US" sz="2200" dirty="0" smtClean="0">
                <a:solidFill>
                  <a:prstClr val="black"/>
                </a:solidFill>
                <a:latin typeface="微軟正黑體" pitchFamily="34" charset="-120"/>
                <a:ea typeface="微軟正黑體" pitchFamily="34" charset="-120"/>
              </a:rPr>
              <a:t>。</a:t>
            </a:r>
            <a:endParaRPr kumimoji="0" lang="en-US" altLang="zh-TW" sz="2200" dirty="0" smtClean="0">
              <a:solidFill>
                <a:prstClr val="black"/>
              </a:solidFill>
              <a:latin typeface="微軟正黑體" pitchFamily="34" charset="-120"/>
              <a:ea typeface="微軟正黑體" pitchFamily="34" charset="-120"/>
            </a:endParaRPr>
          </a:p>
          <a:p>
            <a:pPr marL="1222141" lvl="2" indent="-342900" fontAlgn="auto">
              <a:spcBef>
                <a:spcPts val="0"/>
              </a:spcBef>
              <a:spcAft>
                <a:spcPts val="1108"/>
              </a:spcAft>
              <a:buFont typeface="Wingdings" panose="05000000000000000000" pitchFamily="2" charset="2"/>
              <a:buChar char="Ø"/>
            </a:pPr>
            <a:r>
              <a:rPr kumimoji="0" lang="en-US" altLang="zh-TW" sz="2200" b="1" dirty="0" smtClean="0">
                <a:solidFill>
                  <a:srgbClr val="0070C0"/>
                </a:solidFill>
                <a:latin typeface="微軟正黑體" pitchFamily="34" charset="-120"/>
                <a:ea typeface="微軟正黑體" pitchFamily="34" charset="-120"/>
              </a:rPr>
              <a:t>2013/11/08-09</a:t>
            </a:r>
            <a:r>
              <a:rPr kumimoji="0" lang="zh-TW" altLang="en-US" sz="2200" b="1" dirty="0" smtClean="0">
                <a:solidFill>
                  <a:srgbClr val="0070C0"/>
                </a:solidFill>
                <a:latin typeface="微軟正黑體" pitchFamily="34" charset="-120"/>
                <a:ea typeface="微軟正黑體" pitchFamily="34" charset="-120"/>
              </a:rPr>
              <a:t> 海燕颱風襲菲，最大風速達</a:t>
            </a:r>
            <a:r>
              <a:rPr kumimoji="0" lang="en-US" altLang="zh-TW" sz="2200" b="1" dirty="0" smtClean="0">
                <a:solidFill>
                  <a:srgbClr val="0070C0"/>
                </a:solidFill>
                <a:latin typeface="微軟正黑體" pitchFamily="34" charset="-120"/>
                <a:ea typeface="微軟正黑體" pitchFamily="34" charset="-120"/>
              </a:rPr>
              <a:t>315</a:t>
            </a:r>
            <a:r>
              <a:rPr kumimoji="0" lang="zh-TW" altLang="en-US" sz="2200" b="1" dirty="0" smtClean="0">
                <a:solidFill>
                  <a:srgbClr val="0070C0"/>
                </a:solidFill>
                <a:latin typeface="微軟正黑體" pitchFamily="34" charset="-120"/>
                <a:ea typeface="微軟正黑體" pitchFamily="34" charset="-120"/>
              </a:rPr>
              <a:t>公里</a:t>
            </a:r>
            <a:r>
              <a:rPr kumimoji="0" lang="en-US" altLang="zh-TW" sz="2200" b="1" dirty="0" smtClean="0">
                <a:solidFill>
                  <a:srgbClr val="0070C0"/>
                </a:solidFill>
                <a:latin typeface="微軟正黑體" pitchFamily="34" charset="-120"/>
                <a:ea typeface="微軟正黑體" pitchFamily="34" charset="-120"/>
              </a:rPr>
              <a:t>/</a:t>
            </a:r>
            <a:r>
              <a:rPr kumimoji="0" lang="zh-TW" altLang="en-US" sz="2200" b="1" dirty="0" smtClean="0">
                <a:solidFill>
                  <a:srgbClr val="0070C0"/>
                </a:solidFill>
                <a:latin typeface="微軟正黑體" pitchFamily="34" charset="-120"/>
                <a:ea typeface="微軟正黑體" pitchFamily="34" charset="-120"/>
              </a:rPr>
              <a:t>時</a:t>
            </a:r>
            <a:endParaRPr kumimoji="0" lang="en-US" altLang="zh-TW" sz="2200" b="1" dirty="0" smtClean="0">
              <a:solidFill>
                <a:srgbClr val="0070C0"/>
              </a:solidFill>
              <a:latin typeface="微軟正黑體" pitchFamily="34" charset="-120"/>
              <a:ea typeface="微軟正黑體" pitchFamily="34" charset="-120"/>
            </a:endParaRPr>
          </a:p>
        </p:txBody>
      </p:sp>
      <p:sp>
        <p:nvSpPr>
          <p:cNvPr id="4" name="文本框 10"/>
          <p:cNvSpPr txBox="1"/>
          <p:nvPr/>
        </p:nvSpPr>
        <p:spPr>
          <a:xfrm>
            <a:off x="2263005" y="543351"/>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pic>
        <p:nvPicPr>
          <p:cNvPr id="5" name="圖片 4"/>
          <p:cNvPicPr>
            <a:picLocks noChangeAspect="1"/>
          </p:cNvPicPr>
          <p:nvPr/>
        </p:nvPicPr>
        <p:blipFill rotWithShape="1">
          <a:blip r:embed="rId3"/>
          <a:srcRect t="6284" b="3714"/>
          <a:stretch/>
        </p:blipFill>
        <p:spPr>
          <a:xfrm>
            <a:off x="468267" y="3532069"/>
            <a:ext cx="8538492" cy="2755557"/>
          </a:xfrm>
          <a:prstGeom prst="rect">
            <a:avLst/>
          </a:prstGeom>
        </p:spPr>
      </p:pic>
    </p:spTree>
    <p:extLst>
      <p:ext uri="{BB962C8B-B14F-4D97-AF65-F5344CB8AC3E}">
        <p14:creationId xmlns:p14="http://schemas.microsoft.com/office/powerpoint/2010/main" val="188576875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altLang="zh-TW"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632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6F4D100-5CDB-4857-92C7-E6C5F8AA448B}" type="slidenum">
              <a:rPr kumimoji="0" lang="zh-TW" altLang="en-US" smtClean="0">
                <a:solidFill>
                  <a:srgbClr val="262626"/>
                </a:solidFill>
                <a:latin typeface="Arial Unicode MS" panose="020B0604020202020204" pitchFamily="34" charset="-120"/>
                <a:ea typeface="Arial Unicode MS" panose="020B0604020202020204" pitchFamily="34" charset="-120"/>
              </a:rPr>
              <a:pPr/>
              <a:t>130</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10" name="矩形 9"/>
          <p:cNvSpPr/>
          <p:nvPr/>
        </p:nvSpPr>
        <p:spPr>
          <a:xfrm rot="5400000" flipV="1">
            <a:off x="1994694" y="-470694"/>
            <a:ext cx="939800" cy="4103688"/>
          </a:xfrm>
          <a:custGeom>
            <a:avLst/>
            <a:gdLst/>
            <a:ahLst/>
            <a:cxnLst/>
            <a:rect l="l" t="t" r="r" b="b"/>
            <a:pathLst>
              <a:path w="1411747" h="5473562">
                <a:moveTo>
                  <a:pt x="1387986" y="9814"/>
                </a:moveTo>
                <a:lnTo>
                  <a:pt x="1397477" y="11194"/>
                </a:lnTo>
                <a:cubicBezTo>
                  <a:pt x="1402164" y="9973"/>
                  <a:pt x="1406926" y="9964"/>
                  <a:pt x="1411747" y="10018"/>
                </a:cubicBezTo>
                <a:close/>
                <a:moveTo>
                  <a:pt x="0" y="4573172"/>
                </a:moveTo>
                <a:cubicBezTo>
                  <a:pt x="85" y="4691823"/>
                  <a:pt x="171" y="4810475"/>
                  <a:pt x="256" y="4929126"/>
                </a:cubicBezTo>
                <a:cubicBezTo>
                  <a:pt x="3097" y="5112461"/>
                  <a:pt x="75653" y="5283459"/>
                  <a:pt x="229347" y="5385828"/>
                </a:cubicBezTo>
                <a:cubicBezTo>
                  <a:pt x="400136" y="5499582"/>
                  <a:pt x="622452" y="5502979"/>
                  <a:pt x="796694" y="5394498"/>
                </a:cubicBezTo>
                <a:cubicBezTo>
                  <a:pt x="970400" y="5286351"/>
                  <a:pt x="1033706" y="5090716"/>
                  <a:pt x="1035081" y="4886556"/>
                </a:cubicBezTo>
                <a:cubicBezTo>
                  <a:pt x="1035729" y="4795075"/>
                  <a:pt x="1035858" y="4686943"/>
                  <a:pt x="1035578" y="4573172"/>
                </a:cubicBezTo>
                <a:lnTo>
                  <a:pt x="1035719" y="4573172"/>
                </a:lnTo>
                <a:lnTo>
                  <a:pt x="1035719" y="3641524"/>
                </a:lnTo>
                <a:cubicBezTo>
                  <a:pt x="1036239" y="3558857"/>
                  <a:pt x="1036302" y="3464932"/>
                  <a:pt x="1036060" y="3366812"/>
                </a:cubicBezTo>
                <a:lnTo>
                  <a:pt x="1035719" y="3366812"/>
                </a:lnTo>
                <a:lnTo>
                  <a:pt x="1035719" y="3366811"/>
                </a:lnTo>
                <a:lnTo>
                  <a:pt x="1036199" y="3366811"/>
                </a:lnTo>
                <a:lnTo>
                  <a:pt x="1036199" y="2016225"/>
                </a:lnTo>
                <a:lnTo>
                  <a:pt x="1036200" y="2016225"/>
                </a:lnTo>
                <a:lnTo>
                  <a:pt x="1036200" y="1108487"/>
                </a:lnTo>
                <a:lnTo>
                  <a:pt x="1036632" y="1108487"/>
                </a:lnTo>
                <a:cubicBezTo>
                  <a:pt x="1036108" y="835720"/>
                  <a:pt x="1033439" y="530544"/>
                  <a:pt x="1030780" y="344740"/>
                </a:cubicBezTo>
                <a:cubicBezTo>
                  <a:pt x="1033785" y="326873"/>
                  <a:pt x="1037766" y="308116"/>
                  <a:pt x="1043024" y="289000"/>
                </a:cubicBezTo>
                <a:cubicBezTo>
                  <a:pt x="1056834" y="210076"/>
                  <a:pt x="1099393" y="139111"/>
                  <a:pt x="1163518" y="90469"/>
                </a:cubicBezTo>
                <a:cubicBezTo>
                  <a:pt x="1170716" y="82470"/>
                  <a:pt x="1179331" y="75928"/>
                  <a:pt x="1189131" y="70791"/>
                </a:cubicBezTo>
                <a:lnTo>
                  <a:pt x="1208903" y="55602"/>
                </a:lnTo>
                <a:cubicBezTo>
                  <a:pt x="1215986" y="51540"/>
                  <a:pt x="1223176" y="47746"/>
                  <a:pt x="1231514" y="46403"/>
                </a:cubicBezTo>
                <a:cubicBezTo>
                  <a:pt x="1238689" y="41893"/>
                  <a:pt x="1246570" y="38537"/>
                  <a:pt x="1255235" y="36752"/>
                </a:cubicBezTo>
                <a:cubicBezTo>
                  <a:pt x="1295884" y="17323"/>
                  <a:pt x="1340100" y="9228"/>
                  <a:pt x="1384246" y="9782"/>
                </a:cubicBezTo>
                <a:lnTo>
                  <a:pt x="247213" y="0"/>
                </a:lnTo>
                <a:cubicBezTo>
                  <a:pt x="130558" y="1655"/>
                  <a:pt x="2334" y="207096"/>
                  <a:pt x="747" y="308250"/>
                </a:cubicBezTo>
                <a:cubicBezTo>
                  <a:pt x="659" y="309569"/>
                  <a:pt x="569" y="310888"/>
                  <a:pt x="481" y="312207"/>
                </a:cubicBezTo>
                <a:lnTo>
                  <a:pt x="982" y="1008112"/>
                </a:lnTo>
                <a:lnTo>
                  <a:pt x="482" y="1008112"/>
                </a:lnTo>
                <a:lnTo>
                  <a:pt x="482" y="1376354"/>
                </a:lnTo>
                <a:lnTo>
                  <a:pt x="481" y="1376354"/>
                </a:lnTo>
                <a:lnTo>
                  <a:pt x="481" y="2582716"/>
                </a:lnTo>
                <a:lnTo>
                  <a:pt x="0" y="2582716"/>
                </a:lnTo>
                <a:lnTo>
                  <a:pt x="0" y="4573172"/>
                </a:lnTo>
                <a:close/>
              </a:path>
            </a:pathLst>
          </a:custGeom>
          <a:gradFill flip="none" rotWithShape="1">
            <a:gsLst>
              <a:gs pos="100000">
                <a:srgbClr val="92D050"/>
              </a:gs>
              <a:gs pos="12000">
                <a:schemeClr val="accent3">
                  <a:lumMod val="40000"/>
                  <a:lumOff val="60000"/>
                </a:schemeClr>
              </a:gs>
              <a:gs pos="0">
                <a:srgbClr val="92D050"/>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軟正黑體" pitchFamily="34" charset="-120"/>
              <a:ea typeface="微軟正黑體" pitchFamily="34" charset="-120"/>
            </a:endParaRPr>
          </a:p>
        </p:txBody>
      </p:sp>
      <p:sp>
        <p:nvSpPr>
          <p:cNvPr id="11" name="Text Box 7"/>
          <p:cNvSpPr txBox="1">
            <a:spLocks noChangeArrowheads="1"/>
          </p:cNvSpPr>
          <p:nvPr/>
        </p:nvSpPr>
        <p:spPr bwMode="black">
          <a:xfrm>
            <a:off x="566605" y="1204021"/>
            <a:ext cx="39244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zh-TW" altLang="en-US" sz="2400" b="1" kern="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微軟正黑體" pitchFamily="34" charset="-120"/>
                <a:ea typeface="微軟正黑體" pitchFamily="34" charset="-120"/>
              </a:rPr>
              <a:t>一、通報作業</a:t>
            </a:r>
          </a:p>
        </p:txBody>
      </p:sp>
      <p:sp>
        <p:nvSpPr>
          <p:cNvPr id="12" name="橢圓 18"/>
          <p:cNvSpPr>
            <a:spLocks noChangeArrowheads="1"/>
          </p:cNvSpPr>
          <p:nvPr/>
        </p:nvSpPr>
        <p:spPr bwMode="auto">
          <a:xfrm>
            <a:off x="41275" y="2470150"/>
            <a:ext cx="1150938" cy="1079500"/>
          </a:xfrm>
          <a:prstGeom prst="ellipse">
            <a:avLst/>
          </a:prstGeom>
          <a:solidFill>
            <a:srgbClr val="BBE0E3"/>
          </a:solidFill>
          <a:ln w="9525" algn="ctr">
            <a:no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endParaRPr lang="zh-TW" altLang="en-US" sz="2400" kern="0">
              <a:solidFill>
                <a:sysClr val="windowText" lastClr="000000"/>
              </a:solidFill>
              <a:latin typeface="微軟正黑體" pitchFamily="34" charset="-120"/>
              <a:ea typeface="微軟正黑體" pitchFamily="34" charset="-120"/>
              <a:cs typeface="華康中圓體"/>
            </a:endParaRPr>
          </a:p>
        </p:txBody>
      </p:sp>
      <p:sp>
        <p:nvSpPr>
          <p:cNvPr id="56327" name="文字方塊 19"/>
          <p:cNvSpPr txBox="1">
            <a:spLocks noChangeArrowheads="1"/>
          </p:cNvSpPr>
          <p:nvPr/>
        </p:nvSpPr>
        <p:spPr bwMode="auto">
          <a:xfrm>
            <a:off x="187325" y="2676525"/>
            <a:ext cx="86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000" b="1">
                <a:latin typeface="微軟正黑體" panose="020B0604030504040204" pitchFamily="34" charset="-120"/>
                <a:ea typeface="微軟正黑體" panose="020B0604030504040204" pitchFamily="34" charset="-120"/>
              </a:rPr>
              <a:t>瓦斯外洩</a:t>
            </a:r>
          </a:p>
        </p:txBody>
      </p:sp>
      <p:sp>
        <p:nvSpPr>
          <p:cNvPr id="14" name="文字方塊 23"/>
          <p:cNvSpPr txBox="1">
            <a:spLocks noChangeArrowheads="1"/>
          </p:cNvSpPr>
          <p:nvPr/>
        </p:nvSpPr>
        <p:spPr bwMode="auto">
          <a:xfrm>
            <a:off x="1969798" y="1934618"/>
            <a:ext cx="2376487" cy="1123712"/>
          </a:xfrm>
          <a:prstGeom prst="roundRect">
            <a:avLst/>
          </a:prstGeom>
          <a:solidFill>
            <a:srgbClr val="FFFFCC"/>
          </a:solidFill>
          <a:ln>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spAutoFit/>
            <a:scene3d>
              <a:camera prst="orthographicFront"/>
              <a:lightRig rig="soft" dir="tl">
                <a:rot lat="0" lon="0" rev="0"/>
              </a:lightRig>
            </a:scene3d>
            <a:sp3d contourW="25400" prstMaterial="matte">
              <a:contourClr>
                <a:schemeClr val="accent2">
                  <a:tint val="20000"/>
                </a:schemeClr>
              </a:contourClr>
            </a:sp3d>
          </a:bodyPr>
          <a:lstStyle/>
          <a:p>
            <a:pPr algn="ctr">
              <a:defRPr/>
            </a:pPr>
            <a:r>
              <a:rPr lang="zh-TW" altLang="en-US" sz="2000" b="1" spc="50" dirty="0">
                <a:ln w="11430"/>
                <a:solidFill>
                  <a:schemeClr val="tx1"/>
                </a:solidFill>
                <a:latin typeface="微軟正黑體" pitchFamily="34" charset="-120"/>
                <a:ea typeface="微軟正黑體" pitchFamily="34" charset="-120"/>
              </a:rPr>
              <a:t>消防局</a:t>
            </a:r>
            <a:endParaRPr lang="en-US" altLang="zh-TW" sz="2000" b="1" spc="50" dirty="0">
              <a:ln w="11430"/>
              <a:solidFill>
                <a:schemeClr val="tx1"/>
              </a:solidFill>
              <a:latin typeface="微軟正黑體" pitchFamily="34" charset="-120"/>
              <a:ea typeface="微軟正黑體" pitchFamily="34" charset="-120"/>
            </a:endParaRPr>
          </a:p>
          <a:p>
            <a:pPr algn="ctr">
              <a:defRPr/>
            </a:pPr>
            <a:r>
              <a:rPr lang="zh-TW" altLang="en-US" sz="2000" b="1" spc="50" dirty="0">
                <a:ln w="11430"/>
                <a:solidFill>
                  <a:schemeClr val="tx1"/>
                </a:solidFill>
                <a:latin typeface="微軟正黑體" pitchFamily="34" charset="-120"/>
                <a:ea typeface="微軟正黑體" pitchFamily="34" charset="-120"/>
              </a:rPr>
              <a:t>救災救護指揮中心</a:t>
            </a:r>
            <a:r>
              <a:rPr lang="zh-TW" altLang="en-US" sz="2000" b="1" spc="50" dirty="0">
                <a:ln w="11430">
                  <a:noFill/>
                </a:ln>
                <a:gradFill>
                  <a:gsLst>
                    <a:gs pos="25000">
                      <a:schemeClr val="accent2">
                        <a:satMod val="155000"/>
                      </a:schemeClr>
                    </a:gs>
                    <a:gs pos="100000">
                      <a:schemeClr val="accent2">
                        <a:shade val="45000"/>
                        <a:satMod val="165000"/>
                      </a:schemeClr>
                    </a:gs>
                  </a:gsLst>
                  <a:lin ang="5400000"/>
                </a:gradFill>
                <a:latin typeface="微軟正黑體" pitchFamily="34" charset="-120"/>
                <a:ea typeface="微軟正黑體" pitchFamily="34" charset="-120"/>
              </a:rPr>
              <a:t>接獲報案</a:t>
            </a:r>
          </a:p>
        </p:txBody>
      </p:sp>
      <p:cxnSp>
        <p:nvCxnSpPr>
          <p:cNvPr id="56329" name="直線單箭頭接點 26"/>
          <p:cNvCxnSpPr>
            <a:cxnSpLocks noChangeShapeType="1"/>
          </p:cNvCxnSpPr>
          <p:nvPr/>
        </p:nvCxnSpPr>
        <p:spPr bwMode="auto">
          <a:xfrm flipV="1">
            <a:off x="4551363" y="2209800"/>
            <a:ext cx="1127125" cy="260350"/>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sp>
        <p:nvSpPr>
          <p:cNvPr id="16" name="圓角矩形 27"/>
          <p:cNvSpPr>
            <a:spLocks noChangeArrowheads="1"/>
          </p:cNvSpPr>
          <p:nvPr/>
        </p:nvSpPr>
        <p:spPr bwMode="auto">
          <a:xfrm>
            <a:off x="5919788" y="1819275"/>
            <a:ext cx="2689225" cy="669925"/>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algn="ctr">
            <a:solidFill>
              <a:schemeClr val="accent5">
                <a:lumMod val="90000"/>
              </a:schemeClr>
            </a:solidFill>
            <a:prstDash val="dash"/>
            <a:round/>
            <a:headEnd/>
            <a:tailEnd/>
          </a:ln>
        </p:spPr>
        <p:txBody>
          <a:bodyPr wrap="none" anchor="ctr"/>
          <a:lstStyle/>
          <a:p>
            <a:pPr algn="ctr">
              <a:lnSpc>
                <a:spcPts val="2500"/>
              </a:lnSpc>
              <a:defRPr/>
            </a:pPr>
            <a:endParaRPr lang="zh-TW" altLang="en-US" sz="2400">
              <a:latin typeface="微軟正黑體" pitchFamily="34" charset="-120"/>
              <a:ea typeface="微軟正黑體" pitchFamily="34" charset="-120"/>
              <a:cs typeface="華康中圓體"/>
            </a:endParaRPr>
          </a:p>
        </p:txBody>
      </p:sp>
      <p:sp>
        <p:nvSpPr>
          <p:cNvPr id="56331" name="文字方塊 28"/>
          <p:cNvSpPr txBox="1">
            <a:spLocks noChangeArrowheads="1"/>
          </p:cNvSpPr>
          <p:nvPr/>
        </p:nvSpPr>
        <p:spPr bwMode="auto">
          <a:xfrm>
            <a:off x="5929313" y="1820863"/>
            <a:ext cx="2698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500"/>
              </a:lnSpc>
            </a:pPr>
            <a:r>
              <a:rPr lang="zh-TW" altLang="en-US" sz="2000" b="1" u="sng">
                <a:solidFill>
                  <a:srgbClr val="FF0000"/>
                </a:solidFill>
                <a:latin typeface="微軟正黑體" panose="020B0604030504040204" pitchFamily="34" charset="-120"/>
                <a:ea typeface="微軟正黑體" panose="020B0604030504040204" pitchFamily="34" charset="-120"/>
              </a:rPr>
              <a:t>主管機關</a:t>
            </a:r>
            <a:endParaRPr lang="en-US" altLang="zh-TW" sz="2000" b="1" u="sng">
              <a:solidFill>
                <a:srgbClr val="FF0000"/>
              </a:solidFill>
              <a:latin typeface="微軟正黑體" panose="020B0604030504040204" pitchFamily="34" charset="-120"/>
              <a:ea typeface="微軟正黑體" panose="020B0604030504040204" pitchFamily="34" charset="-120"/>
            </a:endParaRPr>
          </a:p>
          <a:p>
            <a:pPr algn="ctr" eaLnBrk="1" hangingPunct="1">
              <a:lnSpc>
                <a:spcPts val="2500"/>
              </a:lnSpc>
            </a:pPr>
            <a:r>
              <a:rPr lang="zh-TW" altLang="en-US" sz="1600">
                <a:latin typeface="微軟正黑體" panose="020B0604030504040204" pitchFamily="34" charset="-120"/>
                <a:ea typeface="微軟正黑體" panose="020B0604030504040204" pitchFamily="34" charset="-120"/>
              </a:rPr>
              <a:t>經濟發展局</a:t>
            </a:r>
          </a:p>
        </p:txBody>
      </p:sp>
      <p:cxnSp>
        <p:nvCxnSpPr>
          <p:cNvPr id="56332" name="直線單箭頭接點 29"/>
          <p:cNvCxnSpPr>
            <a:cxnSpLocks noChangeShapeType="1"/>
          </p:cNvCxnSpPr>
          <p:nvPr/>
        </p:nvCxnSpPr>
        <p:spPr bwMode="auto">
          <a:xfrm flipV="1">
            <a:off x="4491038" y="1447800"/>
            <a:ext cx="1187450" cy="603250"/>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cxnSp>
        <p:nvCxnSpPr>
          <p:cNvPr id="56333" name="直線單箭頭接點 30"/>
          <p:cNvCxnSpPr>
            <a:cxnSpLocks noChangeShapeType="1"/>
          </p:cNvCxnSpPr>
          <p:nvPr/>
        </p:nvCxnSpPr>
        <p:spPr bwMode="auto">
          <a:xfrm>
            <a:off x="4572000" y="2819400"/>
            <a:ext cx="1106488" cy="239713"/>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grpSp>
        <p:nvGrpSpPr>
          <p:cNvPr id="56334" name="群組 31"/>
          <p:cNvGrpSpPr>
            <a:grpSpLocks/>
          </p:cNvGrpSpPr>
          <p:nvPr/>
        </p:nvGrpSpPr>
        <p:grpSpPr bwMode="auto">
          <a:xfrm>
            <a:off x="5897563" y="2590800"/>
            <a:ext cx="2789237" cy="1160463"/>
            <a:chOff x="2339752" y="2887440"/>
            <a:chExt cx="2526812" cy="936104"/>
          </a:xfrm>
        </p:grpSpPr>
        <p:sp>
          <p:nvSpPr>
            <p:cNvPr id="21" name="圓角矩形 32"/>
            <p:cNvSpPr>
              <a:spLocks noChangeArrowheads="1"/>
            </p:cNvSpPr>
            <p:nvPr/>
          </p:nvSpPr>
          <p:spPr bwMode="auto">
            <a:xfrm>
              <a:off x="2348381" y="2887440"/>
              <a:ext cx="2447715" cy="936104"/>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algn="ctr">
              <a:solidFill>
                <a:schemeClr val="accent5">
                  <a:lumMod val="90000"/>
                </a:schemeClr>
              </a:solidFill>
              <a:prstDash val="dash"/>
              <a:round/>
              <a:headEnd/>
              <a:tailEnd/>
            </a:ln>
          </p:spPr>
          <p:txBody>
            <a:bodyPr wrap="none" anchor="ctr"/>
            <a:lstStyle/>
            <a:p>
              <a:pPr algn="ctr">
                <a:lnSpc>
                  <a:spcPts val="2500"/>
                </a:lnSpc>
                <a:defRPr/>
              </a:pPr>
              <a:endParaRPr lang="zh-TW" altLang="en-US" sz="2400">
                <a:latin typeface="微軟正黑體" pitchFamily="34" charset="-120"/>
                <a:ea typeface="微軟正黑體" pitchFamily="34" charset="-120"/>
                <a:cs typeface="華康中圓體"/>
              </a:endParaRPr>
            </a:p>
          </p:txBody>
        </p:sp>
        <p:sp>
          <p:nvSpPr>
            <p:cNvPr id="56372" name="文字方塊 33"/>
            <p:cNvSpPr txBox="1">
              <a:spLocks noChangeArrowheads="1"/>
            </p:cNvSpPr>
            <p:nvPr/>
          </p:nvSpPr>
          <p:spPr bwMode="auto">
            <a:xfrm>
              <a:off x="2339752" y="2958786"/>
              <a:ext cx="2526812" cy="85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500"/>
                </a:lnSpc>
              </a:pPr>
              <a:r>
                <a:rPr lang="zh-TW" altLang="en-US" sz="2000" b="1" u="sng">
                  <a:solidFill>
                    <a:srgbClr val="FF0000"/>
                  </a:solidFill>
                  <a:latin typeface="微軟正黑體" panose="020B0604030504040204" pitchFamily="34" charset="-120"/>
                  <a:ea typeface="微軟正黑體" panose="020B0604030504040204" pitchFamily="34" charset="-120"/>
                </a:rPr>
                <a:t>救災單位</a:t>
              </a:r>
              <a:endParaRPr lang="en-US" altLang="zh-TW" sz="2000" b="1" u="sng">
                <a:solidFill>
                  <a:srgbClr val="FF0000"/>
                </a:solidFill>
                <a:latin typeface="微軟正黑體" panose="020B0604030504040204" pitchFamily="34" charset="-120"/>
                <a:ea typeface="微軟正黑體" panose="020B0604030504040204" pitchFamily="34" charset="-120"/>
              </a:endParaRPr>
            </a:p>
            <a:p>
              <a:pPr algn="ctr" eaLnBrk="1" hangingPunct="1">
                <a:lnSpc>
                  <a:spcPts val="2500"/>
                </a:lnSpc>
              </a:pPr>
              <a:r>
                <a:rPr lang="zh-TW" altLang="en-US" sz="1600">
                  <a:latin typeface="微軟正黑體" panose="020B0604030504040204" pitchFamily="34" charset="-120"/>
                  <a:ea typeface="微軟正黑體" panose="020B0604030504040204" pitchFamily="34" charset="-120"/>
                </a:rPr>
                <a:t>消防分隊、環保署毒化災應變隊、警察局等單位</a:t>
              </a:r>
              <a:endParaRPr lang="en-US" altLang="zh-TW" sz="1600">
                <a:latin typeface="微軟正黑體" panose="020B0604030504040204" pitchFamily="34" charset="-120"/>
                <a:ea typeface="微軟正黑體" panose="020B0604030504040204" pitchFamily="34" charset="-120"/>
              </a:endParaRPr>
            </a:p>
          </p:txBody>
        </p:sp>
      </p:grpSp>
      <p:sp>
        <p:nvSpPr>
          <p:cNvPr id="23" name="圓角矩形 34"/>
          <p:cNvSpPr>
            <a:spLocks noChangeArrowheads="1"/>
          </p:cNvSpPr>
          <p:nvPr/>
        </p:nvSpPr>
        <p:spPr bwMode="auto">
          <a:xfrm>
            <a:off x="5880100" y="609600"/>
            <a:ext cx="2747963" cy="1119188"/>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algn="ctr">
            <a:solidFill>
              <a:schemeClr val="accent6">
                <a:lumMod val="40000"/>
                <a:lumOff val="60000"/>
              </a:schemeClr>
            </a:solidFill>
            <a:prstDash val="dash"/>
            <a:round/>
            <a:headEnd/>
            <a:tailEnd/>
          </a:ln>
        </p:spPr>
        <p:txBody>
          <a:bodyPr wrap="none" anchor="ctr"/>
          <a:lstStyle/>
          <a:p>
            <a:pPr algn="ctr">
              <a:lnSpc>
                <a:spcPts val="2500"/>
              </a:lnSpc>
              <a:defRPr/>
            </a:pPr>
            <a:endParaRPr lang="zh-TW" altLang="en-US" sz="2400">
              <a:latin typeface="微軟正黑體" pitchFamily="34" charset="-120"/>
              <a:ea typeface="微軟正黑體" pitchFamily="34" charset="-120"/>
              <a:cs typeface="華康中圓體"/>
            </a:endParaRPr>
          </a:p>
        </p:txBody>
      </p:sp>
      <p:sp>
        <p:nvSpPr>
          <p:cNvPr id="56336" name="文字方塊 35"/>
          <p:cNvSpPr txBox="1">
            <a:spLocks noChangeArrowheads="1"/>
          </p:cNvSpPr>
          <p:nvPr/>
        </p:nvSpPr>
        <p:spPr bwMode="auto">
          <a:xfrm>
            <a:off x="5938838" y="646113"/>
            <a:ext cx="26892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500"/>
              </a:lnSpc>
            </a:pPr>
            <a:r>
              <a:rPr lang="zh-TW" altLang="en-US" sz="2000" b="1" u="sng">
                <a:solidFill>
                  <a:srgbClr val="FF0000"/>
                </a:solidFill>
                <a:latin typeface="微軟正黑體" panose="020B0604030504040204" pitchFamily="34" charset="-120"/>
                <a:ea typeface="微軟正黑體" panose="020B0604030504040204" pitchFamily="34" charset="-120"/>
              </a:rPr>
              <a:t>事業單位</a:t>
            </a:r>
            <a:endParaRPr lang="en-US" altLang="zh-TW" sz="2000" b="1" u="sng">
              <a:solidFill>
                <a:srgbClr val="FF0000"/>
              </a:solidFill>
              <a:latin typeface="微軟正黑體" panose="020B0604030504040204" pitchFamily="34" charset="-120"/>
              <a:ea typeface="微軟正黑體" panose="020B0604030504040204" pitchFamily="34" charset="-120"/>
            </a:endParaRPr>
          </a:p>
          <a:p>
            <a:pPr eaLnBrk="1" hangingPunct="1">
              <a:lnSpc>
                <a:spcPts val="2500"/>
              </a:lnSpc>
            </a:pPr>
            <a:r>
              <a:rPr lang="zh-TW" altLang="en-US" sz="1600">
                <a:latin typeface="微軟正黑體" panose="020B0604030504040204" pitchFamily="34" charset="-120"/>
                <a:ea typeface="微軟正黑體" panose="020B0604030504040204" pitchFamily="34" charset="-120"/>
              </a:rPr>
              <a:t>中油、欣欣瓦斯、新海瓦斯等單位（通知管線管理單位）</a:t>
            </a:r>
            <a:endParaRPr lang="en-US" altLang="zh-TW" sz="1600">
              <a:latin typeface="微軟正黑體" panose="020B0604030504040204" pitchFamily="34" charset="-120"/>
              <a:ea typeface="微軟正黑體" panose="020B0604030504040204" pitchFamily="34" charset="-120"/>
            </a:endParaRPr>
          </a:p>
        </p:txBody>
      </p:sp>
      <p:sp>
        <p:nvSpPr>
          <p:cNvPr id="56337" name="文字方塊 39"/>
          <p:cNvSpPr txBox="1">
            <a:spLocks noChangeArrowheads="1"/>
          </p:cNvSpPr>
          <p:nvPr/>
        </p:nvSpPr>
        <p:spPr bwMode="auto">
          <a:xfrm>
            <a:off x="8737600" y="1820863"/>
            <a:ext cx="576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b="1">
                <a:solidFill>
                  <a:srgbClr val="0000FF"/>
                </a:solidFill>
                <a:latin typeface="微軟正黑體" panose="020B0604030504040204" pitchFamily="34" charset="-120"/>
                <a:ea typeface="微軟正黑體" panose="020B0604030504040204" pitchFamily="34" charset="-120"/>
              </a:rPr>
              <a:t>複式通知</a:t>
            </a:r>
          </a:p>
        </p:txBody>
      </p:sp>
      <p:sp>
        <p:nvSpPr>
          <p:cNvPr id="26" name="橢圓 40"/>
          <p:cNvSpPr>
            <a:spLocks noChangeArrowheads="1"/>
          </p:cNvSpPr>
          <p:nvPr/>
        </p:nvSpPr>
        <p:spPr bwMode="auto">
          <a:xfrm>
            <a:off x="52388" y="4573588"/>
            <a:ext cx="1150937" cy="1079500"/>
          </a:xfrm>
          <a:prstGeom prst="ellipse">
            <a:avLst/>
          </a:prstGeom>
          <a:solidFill>
            <a:srgbClr val="FFCCFF"/>
          </a:solidFill>
          <a:ln w="9525" algn="ctr">
            <a:noFill/>
            <a:round/>
            <a:headEnd/>
            <a:tailEnd/>
          </a:ln>
          <a:effectLst>
            <a:outerShdw blurRad="50800" dist="38100" dir="2700000" algn="tl" rotWithShape="0">
              <a:prstClr val="black">
                <a:alpha val="40000"/>
              </a:prstClr>
            </a:outerShdw>
          </a:effectLst>
        </p:spPr>
        <p:txBody>
          <a:bodyPr wrap="none" anchor="ctr"/>
          <a:lstStyle/>
          <a:p>
            <a:pPr algn="ctr">
              <a:defRPr/>
            </a:pPr>
            <a:endParaRPr lang="zh-TW" altLang="en-US" sz="2400">
              <a:latin typeface="微軟正黑體" pitchFamily="34" charset="-120"/>
              <a:ea typeface="微軟正黑體" pitchFamily="34" charset="-120"/>
              <a:cs typeface="華康中圓體"/>
            </a:endParaRPr>
          </a:p>
        </p:txBody>
      </p:sp>
      <p:sp>
        <p:nvSpPr>
          <p:cNvPr id="56339" name="文字方塊 41"/>
          <p:cNvSpPr txBox="1">
            <a:spLocks noChangeArrowheads="1"/>
          </p:cNvSpPr>
          <p:nvPr/>
        </p:nvSpPr>
        <p:spPr bwMode="auto">
          <a:xfrm>
            <a:off x="290513" y="4783138"/>
            <a:ext cx="865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000" b="1">
                <a:latin typeface="微軟正黑體" panose="020B0604030504040204" pitchFamily="34" charset="-120"/>
                <a:ea typeface="微軟正黑體" panose="020B0604030504040204" pitchFamily="34" charset="-120"/>
              </a:rPr>
              <a:t>危害物質</a:t>
            </a:r>
          </a:p>
        </p:txBody>
      </p:sp>
      <p:cxnSp>
        <p:nvCxnSpPr>
          <p:cNvPr id="56340" name="直線單箭頭接點 45"/>
          <p:cNvCxnSpPr>
            <a:cxnSpLocks noChangeShapeType="1"/>
          </p:cNvCxnSpPr>
          <p:nvPr/>
        </p:nvCxnSpPr>
        <p:spPr bwMode="auto">
          <a:xfrm>
            <a:off x="4587875" y="5029200"/>
            <a:ext cx="1090613" cy="0"/>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sp>
        <p:nvSpPr>
          <p:cNvPr id="29" name="圓角矩形 46"/>
          <p:cNvSpPr>
            <a:spLocks noChangeArrowheads="1"/>
          </p:cNvSpPr>
          <p:nvPr/>
        </p:nvSpPr>
        <p:spPr bwMode="auto">
          <a:xfrm>
            <a:off x="5951538" y="4648200"/>
            <a:ext cx="2676525" cy="668338"/>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algn="ctr">
            <a:solidFill>
              <a:schemeClr val="accent5">
                <a:lumMod val="90000"/>
              </a:schemeClr>
            </a:solidFill>
            <a:prstDash val="dash"/>
            <a:round/>
            <a:headEnd/>
            <a:tailEnd/>
          </a:ln>
        </p:spPr>
        <p:txBody>
          <a:bodyPr wrap="none" anchor="ctr"/>
          <a:lstStyle/>
          <a:p>
            <a:pPr algn="ctr">
              <a:lnSpc>
                <a:spcPts val="2500"/>
              </a:lnSpc>
              <a:defRPr/>
            </a:pPr>
            <a:endParaRPr lang="zh-TW" altLang="en-US" sz="2400">
              <a:latin typeface="微軟正黑體" pitchFamily="34" charset="-120"/>
              <a:ea typeface="微軟正黑體" pitchFamily="34" charset="-120"/>
              <a:cs typeface="華康中圓體"/>
            </a:endParaRPr>
          </a:p>
        </p:txBody>
      </p:sp>
      <p:sp>
        <p:nvSpPr>
          <p:cNvPr id="56342" name="文字方塊 47"/>
          <p:cNvSpPr txBox="1">
            <a:spLocks noChangeArrowheads="1"/>
          </p:cNvSpPr>
          <p:nvPr/>
        </p:nvSpPr>
        <p:spPr bwMode="auto">
          <a:xfrm>
            <a:off x="5867400" y="4613275"/>
            <a:ext cx="27749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500"/>
              </a:lnSpc>
            </a:pPr>
            <a:r>
              <a:rPr lang="zh-TW" altLang="en-US" sz="2000" b="1" u="sng">
                <a:solidFill>
                  <a:srgbClr val="FF0000"/>
                </a:solidFill>
                <a:latin typeface="微軟正黑體" panose="020B0604030504040204" pitchFamily="34" charset="-120"/>
                <a:ea typeface="微軟正黑體" panose="020B0604030504040204" pitchFamily="34" charset="-120"/>
              </a:rPr>
              <a:t>主管機關</a:t>
            </a:r>
            <a:endParaRPr lang="en-US" altLang="zh-TW" sz="2000" b="1" u="sng">
              <a:solidFill>
                <a:srgbClr val="FF0000"/>
              </a:solidFill>
              <a:latin typeface="微軟正黑體" panose="020B0604030504040204" pitchFamily="34" charset="-120"/>
              <a:ea typeface="微軟正黑體" panose="020B0604030504040204" pitchFamily="34" charset="-120"/>
            </a:endParaRPr>
          </a:p>
          <a:p>
            <a:pPr algn="ctr" eaLnBrk="1" hangingPunct="1">
              <a:lnSpc>
                <a:spcPts val="2500"/>
              </a:lnSpc>
            </a:pPr>
            <a:r>
              <a:rPr lang="zh-TW" altLang="en-US" sz="1600">
                <a:latin typeface="微軟正黑體" panose="020B0604030504040204" pitchFamily="34" charset="-120"/>
                <a:ea typeface="微軟正黑體" panose="020B0604030504040204" pitchFamily="34" charset="-120"/>
              </a:rPr>
              <a:t>環保局、經發局、工務局</a:t>
            </a:r>
          </a:p>
        </p:txBody>
      </p:sp>
      <p:cxnSp>
        <p:nvCxnSpPr>
          <p:cNvPr id="56343" name="直線單箭頭接點 48"/>
          <p:cNvCxnSpPr>
            <a:cxnSpLocks noChangeShapeType="1"/>
          </p:cNvCxnSpPr>
          <p:nvPr/>
        </p:nvCxnSpPr>
        <p:spPr bwMode="auto">
          <a:xfrm>
            <a:off x="4545013" y="5334000"/>
            <a:ext cx="1279525" cy="563563"/>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grpSp>
        <p:nvGrpSpPr>
          <p:cNvPr id="56344" name="群組 49"/>
          <p:cNvGrpSpPr>
            <a:grpSpLocks/>
          </p:cNvGrpSpPr>
          <p:nvPr/>
        </p:nvGrpSpPr>
        <p:grpSpPr bwMode="auto">
          <a:xfrm>
            <a:off x="5919788" y="5559425"/>
            <a:ext cx="2689225" cy="1146175"/>
            <a:chOff x="2317734" y="2887440"/>
            <a:chExt cx="2487542" cy="964809"/>
          </a:xfrm>
        </p:grpSpPr>
        <p:sp>
          <p:nvSpPr>
            <p:cNvPr id="33" name="圓角矩形 50"/>
            <p:cNvSpPr>
              <a:spLocks noChangeArrowheads="1"/>
            </p:cNvSpPr>
            <p:nvPr/>
          </p:nvSpPr>
          <p:spPr bwMode="auto">
            <a:xfrm>
              <a:off x="2348571" y="2887440"/>
              <a:ext cx="2447895" cy="936747"/>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algn="ctr">
              <a:solidFill>
                <a:schemeClr val="accent5">
                  <a:lumMod val="90000"/>
                </a:schemeClr>
              </a:solidFill>
              <a:prstDash val="dash"/>
              <a:round/>
              <a:headEnd/>
              <a:tailEnd/>
            </a:ln>
          </p:spPr>
          <p:txBody>
            <a:bodyPr wrap="none" anchor="ctr"/>
            <a:lstStyle/>
            <a:p>
              <a:pPr algn="ctr">
                <a:lnSpc>
                  <a:spcPts val="2500"/>
                </a:lnSpc>
                <a:defRPr/>
              </a:pPr>
              <a:endParaRPr lang="zh-TW" altLang="en-US" sz="2400">
                <a:latin typeface="微軟正黑體" pitchFamily="34" charset="-120"/>
                <a:ea typeface="微軟正黑體" pitchFamily="34" charset="-120"/>
                <a:cs typeface="華康中圓體"/>
              </a:endParaRPr>
            </a:p>
          </p:txBody>
        </p:sp>
        <p:sp>
          <p:nvSpPr>
            <p:cNvPr id="56370" name="文字方塊 51"/>
            <p:cNvSpPr txBox="1">
              <a:spLocks noChangeArrowheads="1"/>
            </p:cNvSpPr>
            <p:nvPr/>
          </p:nvSpPr>
          <p:spPr bwMode="auto">
            <a:xfrm>
              <a:off x="2317734" y="2933454"/>
              <a:ext cx="2487542" cy="9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500"/>
                </a:lnSpc>
              </a:pPr>
              <a:r>
                <a:rPr lang="zh-TW" altLang="en-US" sz="2000" b="1" u="sng">
                  <a:solidFill>
                    <a:srgbClr val="FF0000"/>
                  </a:solidFill>
                  <a:latin typeface="微軟正黑體" panose="020B0604030504040204" pitchFamily="34" charset="-120"/>
                  <a:ea typeface="微軟正黑體" panose="020B0604030504040204" pitchFamily="34" charset="-120"/>
                </a:rPr>
                <a:t>救災單位</a:t>
              </a:r>
              <a:endParaRPr lang="en-US" altLang="zh-TW" sz="2000" b="1" u="sng">
                <a:solidFill>
                  <a:srgbClr val="FF0000"/>
                </a:solidFill>
                <a:latin typeface="微軟正黑體" panose="020B0604030504040204" pitchFamily="34" charset="-120"/>
                <a:ea typeface="微軟正黑體" panose="020B0604030504040204" pitchFamily="34" charset="-120"/>
              </a:endParaRPr>
            </a:p>
            <a:p>
              <a:pPr algn="ctr" eaLnBrk="1" hangingPunct="1">
                <a:lnSpc>
                  <a:spcPts val="2500"/>
                </a:lnSpc>
              </a:pPr>
              <a:r>
                <a:rPr lang="zh-TW" altLang="en-US" sz="1600">
                  <a:latin typeface="微軟正黑體" panose="020B0604030504040204" pitchFamily="34" charset="-120"/>
                  <a:ea typeface="微軟正黑體" panose="020B0604030504040204" pitchFamily="34" charset="-120"/>
                </a:rPr>
                <a:t>消防分隊、環保署毒化災應變隊、警察局等單位</a:t>
              </a:r>
              <a:endParaRPr lang="en-US" altLang="zh-TW" sz="1600">
                <a:latin typeface="微軟正黑體" panose="020B0604030504040204" pitchFamily="34" charset="-120"/>
                <a:ea typeface="微軟正黑體" panose="020B0604030504040204" pitchFamily="34" charset="-120"/>
              </a:endParaRPr>
            </a:p>
          </p:txBody>
        </p:sp>
      </p:grpSp>
      <p:cxnSp>
        <p:nvCxnSpPr>
          <p:cNvPr id="56345" name="直線單箭頭接點 53"/>
          <p:cNvCxnSpPr>
            <a:cxnSpLocks noChangeShapeType="1"/>
          </p:cNvCxnSpPr>
          <p:nvPr/>
        </p:nvCxnSpPr>
        <p:spPr bwMode="auto">
          <a:xfrm flipV="1">
            <a:off x="4583113" y="4267200"/>
            <a:ext cx="1241425" cy="515938"/>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sp>
        <p:nvSpPr>
          <p:cNvPr id="36" name="圓角矩形 54"/>
          <p:cNvSpPr>
            <a:spLocks noChangeArrowheads="1"/>
          </p:cNvSpPr>
          <p:nvPr/>
        </p:nvSpPr>
        <p:spPr bwMode="auto">
          <a:xfrm>
            <a:off x="5975350" y="3962400"/>
            <a:ext cx="2633663" cy="417513"/>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algn="ctr">
            <a:solidFill>
              <a:schemeClr val="accent5">
                <a:lumMod val="90000"/>
              </a:schemeClr>
            </a:solidFill>
            <a:prstDash val="dash"/>
            <a:round/>
            <a:headEnd/>
            <a:tailEnd/>
          </a:ln>
        </p:spPr>
        <p:txBody>
          <a:bodyPr wrap="none" anchor="ctr"/>
          <a:lstStyle/>
          <a:p>
            <a:pPr algn="ctr">
              <a:lnSpc>
                <a:spcPts val="2500"/>
              </a:lnSpc>
              <a:defRPr/>
            </a:pPr>
            <a:endParaRPr lang="zh-TW" altLang="en-US" sz="2400" dirty="0">
              <a:latin typeface="微軟正黑體" pitchFamily="34" charset="-120"/>
              <a:ea typeface="微軟正黑體" pitchFamily="34" charset="-120"/>
              <a:cs typeface="華康中圓體"/>
            </a:endParaRPr>
          </a:p>
        </p:txBody>
      </p:sp>
      <p:sp>
        <p:nvSpPr>
          <p:cNvPr id="56347" name="文字方塊 55"/>
          <p:cNvSpPr txBox="1">
            <a:spLocks noChangeArrowheads="1"/>
          </p:cNvSpPr>
          <p:nvPr/>
        </p:nvSpPr>
        <p:spPr bwMode="auto">
          <a:xfrm>
            <a:off x="5995988" y="3998913"/>
            <a:ext cx="26050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500"/>
              </a:lnSpc>
            </a:pPr>
            <a:r>
              <a:rPr lang="zh-TW" altLang="en-US" sz="2000" b="1" u="sng">
                <a:solidFill>
                  <a:srgbClr val="FF0000"/>
                </a:solidFill>
                <a:latin typeface="微軟正黑體" panose="020B0604030504040204" pitchFamily="34" charset="-120"/>
                <a:ea typeface="微軟正黑體" panose="020B0604030504040204" pitchFamily="34" charset="-120"/>
              </a:rPr>
              <a:t>業者廠商</a:t>
            </a:r>
          </a:p>
        </p:txBody>
      </p:sp>
      <p:cxnSp>
        <p:nvCxnSpPr>
          <p:cNvPr id="38" name="直線單箭頭接點 37"/>
          <p:cNvCxnSpPr>
            <a:stCxn id="49" idx="2"/>
          </p:cNvCxnSpPr>
          <p:nvPr/>
        </p:nvCxnSpPr>
        <p:spPr bwMode="auto">
          <a:xfrm>
            <a:off x="3167063" y="5616575"/>
            <a:ext cx="0" cy="520700"/>
          </a:xfrm>
          <a:prstGeom prst="straightConnector1">
            <a:avLst/>
          </a:prstGeom>
          <a:noFill/>
          <a:ln w="28575" cap="flat" cmpd="sng" algn="ctr">
            <a:solidFill>
              <a:srgbClr val="2D2D8A"/>
            </a:solidFill>
            <a:prstDash val="solid"/>
            <a:headEnd type="none" w="med" len="med"/>
            <a:tailEnd type="arrow"/>
          </a:ln>
          <a:effectLst>
            <a:outerShdw blurRad="40000" dist="23000" dir="5400000" rotWithShape="0">
              <a:srgbClr val="000000">
                <a:alpha val="35000"/>
              </a:srgbClr>
            </a:outerShdw>
          </a:effectLst>
        </p:spPr>
      </p:cxnSp>
      <p:sp>
        <p:nvSpPr>
          <p:cNvPr id="56349" name="文字方塊 57"/>
          <p:cNvSpPr txBox="1">
            <a:spLocks noChangeArrowheads="1"/>
          </p:cNvSpPr>
          <p:nvPr/>
        </p:nvSpPr>
        <p:spPr bwMode="auto">
          <a:xfrm>
            <a:off x="3143250" y="5726113"/>
            <a:ext cx="1347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600" b="1">
                <a:latin typeface="微軟正黑體" panose="020B0604030504040204" pitchFamily="34" charset="-120"/>
                <a:ea typeface="微軟正黑體" panose="020B0604030504040204" pitchFamily="34" charset="-120"/>
              </a:rPr>
              <a:t>災情擴大</a:t>
            </a:r>
          </a:p>
        </p:txBody>
      </p:sp>
      <p:sp>
        <p:nvSpPr>
          <p:cNvPr id="40" name="圓角矩形 39"/>
          <p:cNvSpPr/>
          <p:nvPr/>
        </p:nvSpPr>
        <p:spPr bwMode="auto">
          <a:xfrm>
            <a:off x="1255713" y="6113463"/>
            <a:ext cx="3835400" cy="669925"/>
          </a:xfrm>
          <a:prstGeom prst="roundRect">
            <a:avLst/>
          </a:prstGeom>
          <a:solidFill>
            <a:srgbClr val="2D2D8A">
              <a:lumMod val="20000"/>
              <a:lumOff val="80000"/>
            </a:srgbClr>
          </a:solidFill>
          <a:ln w="28575" cap="flat" cmpd="sng" algn="ctr">
            <a:solidFill>
              <a:schemeClr val="bg1"/>
            </a:solidFill>
            <a:prstDash val="solid"/>
            <a:round/>
            <a:headEnd type="none" w="med" len="med"/>
            <a:tailEnd type="none" w="med" len="med"/>
          </a:ln>
          <a:effectLst>
            <a:outerShdw blurRad="50800" dist="38100" dir="18900000" algn="bl" rotWithShape="0">
              <a:prstClr val="black">
                <a:alpha val="40000"/>
              </a:prstClr>
            </a:outerShdw>
          </a:effectLst>
        </p:spPr>
        <p:txBody>
          <a:bodyPr wrap="none" anchor="ctr"/>
          <a:lstStyle/>
          <a:p>
            <a:pPr algn="ctr" fontAlgn="auto">
              <a:spcBef>
                <a:spcPts val="0"/>
              </a:spcBef>
              <a:spcAft>
                <a:spcPts val="0"/>
              </a:spcAft>
              <a:defRPr/>
            </a:pPr>
            <a:endParaRPr lang="zh-TW" altLang="en-US" sz="2400" kern="0">
              <a:solidFill>
                <a:sysClr val="windowText" lastClr="000000"/>
              </a:solidFill>
              <a:latin typeface="微軟正黑體" pitchFamily="34" charset="-120"/>
              <a:ea typeface="微軟正黑體" pitchFamily="34" charset="-120"/>
            </a:endParaRPr>
          </a:p>
        </p:txBody>
      </p:sp>
      <p:sp>
        <p:nvSpPr>
          <p:cNvPr id="56351" name="文字方塊 59"/>
          <p:cNvSpPr txBox="1">
            <a:spLocks noChangeArrowheads="1"/>
          </p:cNvSpPr>
          <p:nvPr/>
        </p:nvSpPr>
        <p:spPr bwMode="auto">
          <a:xfrm>
            <a:off x="1255713" y="6122988"/>
            <a:ext cx="3797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b="1" u="sng">
                <a:solidFill>
                  <a:srgbClr val="FF0000"/>
                </a:solidFill>
                <a:latin typeface="微軟正黑體" panose="020B0604030504040204" pitchFamily="34" charset="-120"/>
                <a:ea typeface="微軟正黑體" panose="020B0604030504040204" pitchFamily="34" charset="-120"/>
              </a:rPr>
              <a:t>支援單位</a:t>
            </a:r>
            <a:endParaRPr lang="en-US" altLang="zh-TW" b="1" u="sng">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a:latin typeface="微軟正黑體" panose="020B0604030504040204" pitchFamily="34" charset="-120"/>
                <a:ea typeface="微軟正黑體" panose="020B0604030504040204" pitchFamily="34" charset="-120"/>
              </a:rPr>
              <a:t>國軍</a:t>
            </a:r>
            <a:r>
              <a:rPr lang="en-US" altLang="zh-TW">
                <a:latin typeface="微軟正黑體" panose="020B0604030504040204" pitchFamily="34" charset="-120"/>
                <a:ea typeface="微軟正黑體" panose="020B0604030504040204" pitchFamily="34" charset="-120"/>
              </a:rPr>
              <a:t>33</a:t>
            </a:r>
            <a:r>
              <a:rPr lang="zh-TW" altLang="en-US">
                <a:latin typeface="微軟正黑體" panose="020B0604030504040204" pitchFamily="34" charset="-120"/>
                <a:ea typeface="微軟正黑體" panose="020B0604030504040204" pitchFamily="34" charset="-120"/>
              </a:rPr>
              <a:t>化兵群、各縣市消防局</a:t>
            </a:r>
          </a:p>
        </p:txBody>
      </p:sp>
      <p:sp>
        <p:nvSpPr>
          <p:cNvPr id="56352" name="文字方塊 63"/>
          <p:cNvSpPr txBox="1">
            <a:spLocks noChangeArrowheads="1"/>
          </p:cNvSpPr>
          <p:nvPr/>
        </p:nvSpPr>
        <p:spPr bwMode="auto">
          <a:xfrm>
            <a:off x="8713788" y="5175250"/>
            <a:ext cx="576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b="1">
                <a:solidFill>
                  <a:srgbClr val="0000FF"/>
                </a:solidFill>
                <a:latin typeface="微軟正黑體" panose="020B0604030504040204" pitchFamily="34" charset="-120"/>
                <a:ea typeface="微軟正黑體" panose="020B0604030504040204" pitchFamily="34" charset="-120"/>
              </a:rPr>
              <a:t>複式通知</a:t>
            </a:r>
          </a:p>
        </p:txBody>
      </p:sp>
      <p:sp>
        <p:nvSpPr>
          <p:cNvPr id="43" name="圓角矩形 4"/>
          <p:cNvSpPr>
            <a:spLocks noChangeArrowheads="1"/>
          </p:cNvSpPr>
          <p:nvPr/>
        </p:nvSpPr>
        <p:spPr bwMode="auto">
          <a:xfrm>
            <a:off x="2298035" y="3459032"/>
            <a:ext cx="1728788" cy="611187"/>
          </a:xfrm>
          <a:prstGeom prst="roundRect">
            <a:avLst>
              <a:gd name="adj" fmla="val 16667"/>
            </a:avLst>
          </a:prstGeom>
          <a:solidFill>
            <a:srgbClr val="FFCC66"/>
          </a:solidFill>
          <a:ln w="9525" algn="ctr">
            <a:noFill/>
            <a:prstDash val="sysDash"/>
            <a:round/>
            <a:headEnd/>
            <a:tailEnd/>
          </a:ln>
          <a:scene3d>
            <a:camera prst="orthographicFront"/>
            <a:lightRig rig="threePt" dir="t"/>
          </a:scene3d>
          <a:sp3d>
            <a:bevelT w="165100" prst="coolSlant"/>
          </a:sp3d>
        </p:spPr>
        <p:txBody>
          <a:bodyPr wrap="none" anchor="ctr"/>
          <a:lstStyle/>
          <a:p>
            <a:pPr algn="ctr">
              <a:defRPr/>
            </a:pPr>
            <a:endParaRPr lang="zh-TW" altLang="en-US" sz="2400">
              <a:latin typeface="微軟正黑體" pitchFamily="34" charset="-120"/>
              <a:ea typeface="微軟正黑體" pitchFamily="34" charset="-120"/>
              <a:cs typeface="華康中圓體"/>
            </a:endParaRPr>
          </a:p>
        </p:txBody>
      </p:sp>
      <p:sp>
        <p:nvSpPr>
          <p:cNvPr id="44" name="文字方塊 64"/>
          <p:cNvSpPr txBox="1">
            <a:spLocks noChangeArrowheads="1"/>
          </p:cNvSpPr>
          <p:nvPr/>
        </p:nvSpPr>
        <p:spPr bwMode="auto">
          <a:xfrm>
            <a:off x="2298035" y="3570163"/>
            <a:ext cx="1728788" cy="400050"/>
          </a:xfrm>
          <a:prstGeom prst="rect">
            <a:avLst/>
          </a:prstGeom>
          <a:noFill/>
          <a:ln w="9525">
            <a:noFill/>
            <a:miter lim="800000"/>
            <a:headEnd/>
            <a:tailEnd/>
          </a:ln>
        </p:spPr>
        <p:txBody>
          <a:bodyPr>
            <a:spAutoFit/>
          </a:bodyPr>
          <a:lstStyle/>
          <a:p>
            <a:pPr algn="ctr">
              <a:defRPr/>
            </a:pPr>
            <a:r>
              <a:rPr lang="zh-TW" altLang="en-US" sz="2000" b="1" dirty="0">
                <a:solidFill>
                  <a:srgbClr val="000099"/>
                </a:solidFill>
                <a:effectLst>
                  <a:innerShdw blurRad="63500" dist="50800" dir="18900000">
                    <a:prstClr val="black">
                      <a:alpha val="50000"/>
                    </a:prstClr>
                  </a:innerShdw>
                </a:effectLst>
                <a:latin typeface="微軟正黑體" pitchFamily="34" charset="-120"/>
                <a:ea typeface="微軟正黑體" pitchFamily="34" charset="-120"/>
              </a:rPr>
              <a:t>災害應變中心</a:t>
            </a:r>
          </a:p>
        </p:txBody>
      </p:sp>
      <p:cxnSp>
        <p:nvCxnSpPr>
          <p:cNvPr id="56357" name="直線單箭頭接點 65"/>
          <p:cNvCxnSpPr>
            <a:cxnSpLocks noChangeShapeType="1"/>
            <a:stCxn id="14" idx="2"/>
          </p:cNvCxnSpPr>
          <p:nvPr/>
        </p:nvCxnSpPr>
        <p:spPr bwMode="auto">
          <a:xfrm>
            <a:off x="3157538" y="3059113"/>
            <a:ext cx="4762" cy="400050"/>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cxnSp>
        <p:nvCxnSpPr>
          <p:cNvPr id="56358" name="直線單箭頭接點 66"/>
          <p:cNvCxnSpPr>
            <a:cxnSpLocks noChangeShapeType="1"/>
            <a:stCxn id="49" idx="0"/>
          </p:cNvCxnSpPr>
          <p:nvPr/>
        </p:nvCxnSpPr>
        <p:spPr bwMode="auto">
          <a:xfrm flipH="1" flipV="1">
            <a:off x="3162300" y="4070350"/>
            <a:ext cx="4763" cy="422275"/>
          </a:xfrm>
          <a:prstGeom prst="straightConnector1">
            <a:avLst/>
          </a:prstGeom>
          <a:noFill/>
          <a:ln w="22225" algn="ctr">
            <a:solidFill>
              <a:srgbClr val="C00000"/>
            </a:solidFill>
            <a:prstDash val="sysDash"/>
            <a:round/>
            <a:headEnd/>
            <a:tailEnd type="arrow" w="med" len="med"/>
          </a:ln>
          <a:extLst>
            <a:ext uri="{909E8E84-426E-40DD-AFC4-6F175D3DCCD1}">
              <a14:hiddenFill xmlns:a14="http://schemas.microsoft.com/office/drawing/2010/main">
                <a:noFill/>
              </a14:hiddenFill>
            </a:ext>
          </a:extLst>
        </p:spPr>
      </p:cxnSp>
      <p:pic>
        <p:nvPicPr>
          <p:cNvPr id="56359" name="Picture 4" descr="Arrow_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2838" y="2686050"/>
            <a:ext cx="8350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 descr="Arrow_39"/>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1196900" y="4724501"/>
            <a:ext cx="653669" cy="83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文字方塊 23"/>
          <p:cNvSpPr txBox="1">
            <a:spLocks noChangeArrowheads="1"/>
          </p:cNvSpPr>
          <p:nvPr/>
        </p:nvSpPr>
        <p:spPr bwMode="auto">
          <a:xfrm>
            <a:off x="1979045" y="4492395"/>
            <a:ext cx="2376487" cy="1123712"/>
          </a:xfrm>
          <a:prstGeom prst="roundRect">
            <a:avLst/>
          </a:prstGeom>
          <a:solidFill>
            <a:srgbClr val="FFFFCC"/>
          </a:solidFill>
          <a:ln>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spAutoFit/>
            <a:scene3d>
              <a:camera prst="orthographicFront"/>
              <a:lightRig rig="soft" dir="tl">
                <a:rot lat="0" lon="0" rev="0"/>
              </a:lightRig>
            </a:scene3d>
            <a:sp3d contourW="25400" prstMaterial="matte">
              <a:contourClr>
                <a:schemeClr val="accent2">
                  <a:tint val="20000"/>
                </a:schemeClr>
              </a:contourClr>
            </a:sp3d>
          </a:bodyPr>
          <a:lstStyle/>
          <a:p>
            <a:pPr algn="ctr">
              <a:defRPr/>
            </a:pPr>
            <a:r>
              <a:rPr lang="zh-TW" altLang="en-US" sz="2000" b="1" spc="50" dirty="0">
                <a:ln w="11430"/>
                <a:solidFill>
                  <a:schemeClr val="tx1"/>
                </a:solidFill>
                <a:latin typeface="微軟正黑體" pitchFamily="34" charset="-120"/>
                <a:ea typeface="微軟正黑體" pitchFamily="34" charset="-120"/>
              </a:rPr>
              <a:t>消防局</a:t>
            </a:r>
            <a:endParaRPr lang="en-US" altLang="zh-TW" sz="2000" b="1" spc="50" dirty="0">
              <a:ln w="11430"/>
              <a:solidFill>
                <a:schemeClr val="tx1"/>
              </a:solidFill>
              <a:latin typeface="微軟正黑體" pitchFamily="34" charset="-120"/>
              <a:ea typeface="微軟正黑體" pitchFamily="34" charset="-120"/>
            </a:endParaRPr>
          </a:p>
          <a:p>
            <a:pPr algn="ctr">
              <a:defRPr/>
            </a:pPr>
            <a:r>
              <a:rPr lang="zh-TW" altLang="en-US" sz="2000" b="1" spc="50" dirty="0">
                <a:ln w="11430"/>
                <a:solidFill>
                  <a:schemeClr val="tx1"/>
                </a:solidFill>
                <a:latin typeface="微軟正黑體" pitchFamily="34" charset="-120"/>
                <a:ea typeface="微軟正黑體" pitchFamily="34" charset="-120"/>
              </a:rPr>
              <a:t>救災救護指揮中心</a:t>
            </a:r>
            <a:r>
              <a:rPr lang="zh-TW" altLang="en-US" sz="2000" b="1" spc="50" dirty="0">
                <a:ln w="11430">
                  <a:noFill/>
                </a:ln>
                <a:gradFill>
                  <a:gsLst>
                    <a:gs pos="25000">
                      <a:schemeClr val="accent2">
                        <a:satMod val="155000"/>
                      </a:schemeClr>
                    </a:gs>
                    <a:gs pos="100000">
                      <a:schemeClr val="accent2">
                        <a:shade val="45000"/>
                        <a:satMod val="165000"/>
                      </a:schemeClr>
                    </a:gs>
                  </a:gsLst>
                  <a:lin ang="5400000"/>
                </a:gradFill>
                <a:latin typeface="微軟正黑體" pitchFamily="34" charset="-120"/>
                <a:ea typeface="微軟正黑體" pitchFamily="34" charset="-120"/>
              </a:rPr>
              <a:t>接獲報案</a:t>
            </a:r>
          </a:p>
        </p:txBody>
      </p:sp>
      <p:sp>
        <p:nvSpPr>
          <p:cNvPr id="51" name="弧形 50"/>
          <p:cNvSpPr/>
          <p:nvPr/>
        </p:nvSpPr>
        <p:spPr>
          <a:xfrm rot="17696668" flipV="1">
            <a:off x="7846625" y="3997693"/>
            <a:ext cx="897853" cy="1285778"/>
          </a:xfrm>
          <a:prstGeom prst="arc">
            <a:avLst>
              <a:gd name="adj1" fmla="val 14396415"/>
              <a:gd name="adj2" fmla="val 20381388"/>
            </a:avLst>
          </a:prstGeom>
          <a:no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prstDash val="sysDash"/>
            <a:tailEnd type="arrow"/>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zh-TW" altLang="en-US"/>
          </a:p>
        </p:txBody>
      </p:sp>
      <p:sp>
        <p:nvSpPr>
          <p:cNvPr id="52" name="弧形 51"/>
          <p:cNvSpPr/>
          <p:nvPr/>
        </p:nvSpPr>
        <p:spPr>
          <a:xfrm rot="17426360" flipV="1">
            <a:off x="7830940" y="1118477"/>
            <a:ext cx="1258504" cy="922950"/>
          </a:xfrm>
          <a:prstGeom prst="arc">
            <a:avLst>
              <a:gd name="adj1" fmla="val 13400151"/>
              <a:gd name="adj2" fmla="val 195065"/>
            </a:avLst>
          </a:prstGeom>
          <a:no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prstDash val="sysDash"/>
            <a:tailEnd type="arrow"/>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zh-TW" altLang="en-US"/>
          </a:p>
        </p:txBody>
      </p:sp>
      <p:sp>
        <p:nvSpPr>
          <p:cNvPr id="53" name="矩形 52"/>
          <p:cNvSpPr/>
          <p:nvPr/>
        </p:nvSpPr>
        <p:spPr>
          <a:xfrm>
            <a:off x="176213" y="590550"/>
            <a:ext cx="3262312" cy="461963"/>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zh-TW" altLang="en-US" sz="2400" b="1" dirty="0">
                <a:latin typeface="微軟正黑體" panose="020B0604030504040204" pitchFamily="34" charset="-120"/>
                <a:ea typeface="微軟正黑體" panose="020B0604030504040204" pitchFamily="34" charset="-120"/>
              </a:rPr>
              <a:t>災害通報及應變機制：</a:t>
            </a:r>
          </a:p>
        </p:txBody>
      </p:sp>
    </p:spTree>
    <p:extLst>
      <p:ext uri="{BB962C8B-B14F-4D97-AF65-F5344CB8AC3E}">
        <p14:creationId xmlns:p14="http://schemas.microsoft.com/office/powerpoint/2010/main" val="34926391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橢圓 73"/>
          <p:cNvSpPr/>
          <p:nvPr/>
        </p:nvSpPr>
        <p:spPr>
          <a:xfrm>
            <a:off x="3459163" y="6010275"/>
            <a:ext cx="1919287" cy="542925"/>
          </a:xfrm>
          <a:prstGeom prst="ellipse">
            <a:avLst/>
          </a:prstGeom>
          <a:solidFill>
            <a:schemeClr val="accent6">
              <a:lumMod val="60000"/>
              <a:lumOff val="40000"/>
            </a:schemeClr>
          </a:solidFill>
          <a:ln>
            <a:solidFill>
              <a:schemeClr val="accent6">
                <a:lumMod val="40000"/>
                <a:lumOff val="60000"/>
              </a:schemeClr>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TW" altLang="en-US"/>
          </a:p>
        </p:txBody>
      </p:sp>
      <p:sp>
        <p:nvSpPr>
          <p:cNvPr id="4" name="橢圓 3"/>
          <p:cNvSpPr/>
          <p:nvPr/>
        </p:nvSpPr>
        <p:spPr>
          <a:xfrm>
            <a:off x="3459163" y="762000"/>
            <a:ext cx="1919287" cy="679450"/>
          </a:xfrm>
          <a:prstGeom prst="ellipse">
            <a:avLst/>
          </a:prstGeom>
          <a:solidFill>
            <a:schemeClr val="accent6">
              <a:lumMod val="60000"/>
              <a:lumOff val="40000"/>
            </a:schemeClr>
          </a:solidFill>
          <a:ln>
            <a:solidFill>
              <a:schemeClr val="accent6">
                <a:lumMod val="40000"/>
                <a:lumOff val="60000"/>
              </a:schemeClr>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TW" altLang="en-US"/>
          </a:p>
        </p:txBody>
      </p:sp>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altLang="zh-TW"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3" name="矩形 52"/>
          <p:cNvSpPr/>
          <p:nvPr/>
        </p:nvSpPr>
        <p:spPr>
          <a:xfrm>
            <a:off x="15875" y="1066800"/>
            <a:ext cx="2482850" cy="400050"/>
          </a:xfrm>
          <a:prstGeom prst="rect">
            <a:avLst/>
          </a:prstGeom>
          <a:gradFill flip="none" rotWithShape="1">
            <a:gsLst>
              <a:gs pos="0">
                <a:srgbClr val="FF99CC"/>
              </a:gs>
              <a:gs pos="76000">
                <a:srgbClr val="FF99CC">
                  <a:alpha val="91000"/>
                </a:srgbClr>
              </a:gs>
              <a:gs pos="100000">
                <a:srgbClr val="FFCCFF"/>
              </a:gs>
            </a:gsLst>
            <a:lin ang="0" scaled="1"/>
            <a:tileRect/>
          </a:gradFill>
          <a:ln>
            <a:noFill/>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zh-TW" altLang="en-US" sz="2000" b="1" i="1" u="sng" dirty="0">
                <a:solidFill>
                  <a:schemeClr val="tx1"/>
                </a:solidFill>
                <a:latin typeface="微軟正黑體" panose="020B0604030504040204" pitchFamily="34" charset="-120"/>
                <a:ea typeface="微軟正黑體" panose="020B0604030504040204" pitchFamily="34" charset="-120"/>
              </a:rPr>
              <a:t>瓦斯外洩</a:t>
            </a:r>
            <a:r>
              <a:rPr lang="zh-TW" altLang="en-US" sz="2000" b="1" i="1" dirty="0">
                <a:solidFill>
                  <a:schemeClr val="tx1"/>
                </a:solidFill>
                <a:latin typeface="微軟正黑體" panose="020B0604030504040204" pitchFamily="34" charset="-120"/>
                <a:ea typeface="微軟正黑體" panose="020B0604030504040204" pitchFamily="34" charset="-120"/>
              </a:rPr>
              <a:t>處理流程：</a:t>
            </a:r>
          </a:p>
        </p:txBody>
      </p:sp>
      <p:cxnSp>
        <p:nvCxnSpPr>
          <p:cNvPr id="57350" name="直線單箭頭接點 15"/>
          <p:cNvCxnSpPr>
            <a:cxnSpLocks noChangeShapeType="1"/>
          </p:cNvCxnSpPr>
          <p:nvPr/>
        </p:nvCxnSpPr>
        <p:spPr bwMode="auto">
          <a:xfrm>
            <a:off x="4418013" y="1477963"/>
            <a:ext cx="0" cy="215900"/>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0" name="文字方塊 32"/>
          <p:cNvSpPr>
            <a:spLocks noChangeArrowheads="1"/>
          </p:cNvSpPr>
          <p:nvPr/>
        </p:nvSpPr>
        <p:spPr bwMode="auto">
          <a:xfrm>
            <a:off x="3503613" y="1697038"/>
            <a:ext cx="1828800" cy="612775"/>
          </a:xfrm>
          <a:prstGeom prst="roundRect">
            <a:avLst>
              <a:gd name="adj" fmla="val 16667"/>
            </a:avLst>
          </a:prstGeom>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eaLnBrk="1" hangingPunct="1">
              <a:lnSpc>
                <a:spcPts val="1800"/>
              </a:lnSpc>
              <a:defRPr/>
            </a:pPr>
            <a:r>
              <a:rPr lang="zh-TW" altLang="en-US" b="1" i="0" dirty="0" smtClean="0">
                <a:solidFill>
                  <a:schemeClr val="bg1"/>
                </a:solidFill>
                <a:latin typeface="微軟正黑體" panose="020B0604030504040204" pitchFamily="34" charset="-120"/>
                <a:ea typeface="微軟正黑體" panose="020B0604030504040204" pitchFamily="34" charset="-120"/>
              </a:rPr>
              <a:t>派遣轄區、鄰近分隊及中隊</a:t>
            </a:r>
          </a:p>
        </p:txBody>
      </p:sp>
      <p:cxnSp>
        <p:nvCxnSpPr>
          <p:cNvPr id="57352" name="直線單箭頭接點 49"/>
          <p:cNvCxnSpPr>
            <a:cxnSpLocks noChangeShapeType="1"/>
          </p:cNvCxnSpPr>
          <p:nvPr/>
        </p:nvCxnSpPr>
        <p:spPr bwMode="auto">
          <a:xfrm flipH="1">
            <a:off x="4418013" y="2298700"/>
            <a:ext cx="0" cy="215900"/>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2" name="文字方塊 53"/>
          <p:cNvSpPr>
            <a:spLocks noChangeArrowheads="1"/>
          </p:cNvSpPr>
          <p:nvPr/>
        </p:nvSpPr>
        <p:spPr bwMode="auto">
          <a:xfrm>
            <a:off x="3560763" y="2505075"/>
            <a:ext cx="1717675" cy="614363"/>
          </a:xfrm>
          <a:prstGeom prst="roundRect">
            <a:avLst>
              <a:gd name="adj" fmla="val 16667"/>
            </a:avLst>
          </a:prstGeom>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eaLnBrk="1" hangingPunct="1">
              <a:lnSpc>
                <a:spcPts val="1800"/>
              </a:lnSpc>
              <a:defRPr/>
            </a:pPr>
            <a:r>
              <a:rPr lang="zh-TW" altLang="en-US" b="1" i="0" dirty="0" smtClean="0">
                <a:solidFill>
                  <a:schemeClr val="bg1"/>
                </a:solidFill>
                <a:latin typeface="微軟正黑體" panose="020B0604030504040204" pitchFamily="34" charset="-120"/>
                <a:ea typeface="微軟正黑體" panose="020B0604030504040204" pitchFamily="34" charset="-120"/>
              </a:rPr>
              <a:t>災害現場危物辨識及檢測</a:t>
            </a:r>
          </a:p>
        </p:txBody>
      </p:sp>
      <p:cxnSp>
        <p:nvCxnSpPr>
          <p:cNvPr id="57354" name="直線單箭頭接點 54"/>
          <p:cNvCxnSpPr>
            <a:cxnSpLocks noChangeShapeType="1"/>
          </p:cNvCxnSpPr>
          <p:nvPr/>
        </p:nvCxnSpPr>
        <p:spPr bwMode="auto">
          <a:xfrm flipH="1">
            <a:off x="5486400" y="3194050"/>
            <a:ext cx="0" cy="179388"/>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4" name="文字方塊 56"/>
          <p:cNvSpPr>
            <a:spLocks noChangeArrowheads="1"/>
          </p:cNvSpPr>
          <p:nvPr/>
        </p:nvSpPr>
        <p:spPr bwMode="auto">
          <a:xfrm>
            <a:off x="4572000" y="3355975"/>
            <a:ext cx="1692275" cy="358775"/>
          </a:xfrm>
          <a:prstGeom prst="roundRect">
            <a:avLst>
              <a:gd name="adj" fmla="val 16667"/>
            </a:avLst>
          </a:prstGeom>
          <a:solidFill>
            <a:srgbClr val="FF990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eaLnBrk="1" hangingPunct="1">
              <a:lnSpc>
                <a:spcPts val="1800"/>
              </a:lnSpc>
              <a:defRPr/>
            </a:pPr>
            <a:r>
              <a:rPr lang="zh-TW" altLang="en-US" b="1" i="0" dirty="0" smtClean="0">
                <a:latin typeface="微軟正黑體" panose="020B0604030504040204" pitchFamily="34" charset="-120"/>
                <a:ea typeface="微軟正黑體" panose="020B0604030504040204" pitchFamily="34" charset="-120"/>
              </a:rPr>
              <a:t>擬定行動方案</a:t>
            </a:r>
          </a:p>
        </p:txBody>
      </p:sp>
      <p:cxnSp>
        <p:nvCxnSpPr>
          <p:cNvPr id="57356" name="直線單箭頭接點 57"/>
          <p:cNvCxnSpPr>
            <a:cxnSpLocks noChangeShapeType="1"/>
          </p:cNvCxnSpPr>
          <p:nvPr/>
        </p:nvCxnSpPr>
        <p:spPr bwMode="auto">
          <a:xfrm flipH="1">
            <a:off x="5486400" y="3724275"/>
            <a:ext cx="0" cy="142875"/>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6" name="文字方塊 59"/>
          <p:cNvSpPr>
            <a:spLocks noChangeArrowheads="1"/>
          </p:cNvSpPr>
          <p:nvPr/>
        </p:nvSpPr>
        <p:spPr bwMode="auto">
          <a:xfrm>
            <a:off x="4572000" y="3863975"/>
            <a:ext cx="1692275" cy="612775"/>
          </a:xfrm>
          <a:prstGeom prst="roundRect">
            <a:avLst>
              <a:gd name="adj" fmla="val 16667"/>
            </a:avLst>
          </a:prstGeom>
          <a:solidFill>
            <a:srgbClr val="FF990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eaLnBrk="1" hangingPunct="1">
              <a:lnSpc>
                <a:spcPts val="1800"/>
              </a:lnSpc>
              <a:defRPr/>
            </a:pPr>
            <a:r>
              <a:rPr lang="zh-TW" altLang="en-US" b="1" i="0" dirty="0" smtClean="0">
                <a:latin typeface="微軟正黑體" panose="020B0604030504040204" pitchFamily="34" charset="-120"/>
                <a:ea typeface="微軟正黑體" panose="020B0604030504040204" pitchFamily="34" charset="-120"/>
              </a:rPr>
              <a:t>警戒區劃定及管制、疏散</a:t>
            </a:r>
          </a:p>
        </p:txBody>
      </p:sp>
      <p:cxnSp>
        <p:nvCxnSpPr>
          <p:cNvPr id="57358" name="直線單箭頭接點 60"/>
          <p:cNvCxnSpPr>
            <a:cxnSpLocks noChangeShapeType="1"/>
          </p:cNvCxnSpPr>
          <p:nvPr/>
        </p:nvCxnSpPr>
        <p:spPr bwMode="auto">
          <a:xfrm flipH="1">
            <a:off x="5486400" y="4484688"/>
            <a:ext cx="0" cy="144462"/>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8" name="文字方塊 62"/>
          <p:cNvSpPr>
            <a:spLocks noChangeArrowheads="1"/>
          </p:cNvSpPr>
          <p:nvPr/>
        </p:nvSpPr>
        <p:spPr bwMode="auto">
          <a:xfrm>
            <a:off x="4572000" y="4625975"/>
            <a:ext cx="1692275" cy="612775"/>
          </a:xfrm>
          <a:prstGeom prst="roundRect">
            <a:avLst>
              <a:gd name="adj" fmla="val 16667"/>
            </a:avLst>
          </a:prstGeom>
          <a:solidFill>
            <a:srgbClr val="FF990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eaLnBrk="1" hangingPunct="1">
              <a:lnSpc>
                <a:spcPts val="1800"/>
              </a:lnSpc>
              <a:defRPr/>
            </a:pPr>
            <a:r>
              <a:rPr lang="zh-TW" altLang="en-US" b="1" i="0" dirty="0" smtClean="0">
                <a:latin typeface="微軟正黑體" panose="020B0604030504040204" pitchFamily="34" charset="-120"/>
                <a:ea typeface="微軟正黑體" panose="020B0604030504040204" pitchFamily="34" charset="-120"/>
              </a:rPr>
              <a:t>集結救災單位成立應變組織</a:t>
            </a:r>
          </a:p>
        </p:txBody>
      </p:sp>
      <p:cxnSp>
        <p:nvCxnSpPr>
          <p:cNvPr id="57360" name="直線單箭頭接點 63"/>
          <p:cNvCxnSpPr>
            <a:cxnSpLocks noChangeShapeType="1"/>
          </p:cNvCxnSpPr>
          <p:nvPr/>
        </p:nvCxnSpPr>
        <p:spPr bwMode="auto">
          <a:xfrm flipH="1">
            <a:off x="5486400" y="5248275"/>
            <a:ext cx="0" cy="142875"/>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0" name="文字方塊 65"/>
          <p:cNvSpPr>
            <a:spLocks noChangeArrowheads="1"/>
          </p:cNvSpPr>
          <p:nvPr/>
        </p:nvSpPr>
        <p:spPr bwMode="auto">
          <a:xfrm>
            <a:off x="4572000" y="5391150"/>
            <a:ext cx="1692275" cy="357188"/>
          </a:xfrm>
          <a:prstGeom prst="roundRect">
            <a:avLst>
              <a:gd name="adj" fmla="val 16667"/>
            </a:avLst>
          </a:prstGeom>
          <a:solidFill>
            <a:srgbClr val="FF990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eaLnBrk="1" hangingPunct="1">
              <a:lnSpc>
                <a:spcPts val="1800"/>
              </a:lnSpc>
              <a:defRPr/>
            </a:pPr>
            <a:r>
              <a:rPr lang="zh-TW" altLang="en-US" b="1" i="0" smtClean="0">
                <a:latin typeface="微軟正黑體" panose="020B0604030504040204" pitchFamily="34" charset="-120"/>
                <a:ea typeface="微軟正黑體" panose="020B0604030504040204" pitchFamily="34" charset="-120"/>
              </a:rPr>
              <a:t>請求外部支援</a:t>
            </a:r>
          </a:p>
        </p:txBody>
      </p:sp>
      <p:cxnSp>
        <p:nvCxnSpPr>
          <p:cNvPr id="57362" name="直線單箭頭接點 66"/>
          <p:cNvCxnSpPr>
            <a:cxnSpLocks noChangeShapeType="1"/>
          </p:cNvCxnSpPr>
          <p:nvPr/>
        </p:nvCxnSpPr>
        <p:spPr bwMode="auto">
          <a:xfrm>
            <a:off x="4418013" y="5861050"/>
            <a:ext cx="0" cy="144463"/>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736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1224F23-D9EF-4897-90E7-8AC842AAAB8C}" type="slidenum">
              <a:rPr kumimoji="0" lang="zh-TW" altLang="en-US" smtClean="0">
                <a:solidFill>
                  <a:srgbClr val="262626"/>
                </a:solidFill>
                <a:latin typeface="Arial Unicode MS" panose="020B0604020202020204" pitchFamily="34" charset="-120"/>
                <a:ea typeface="Arial Unicode MS" panose="020B0604020202020204" pitchFamily="34" charset="-120"/>
              </a:rPr>
              <a:pPr/>
              <a:t>131</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cxnSp>
        <p:nvCxnSpPr>
          <p:cNvPr id="57364" name="直線單箭頭接點 54"/>
          <p:cNvCxnSpPr>
            <a:cxnSpLocks noChangeShapeType="1"/>
          </p:cNvCxnSpPr>
          <p:nvPr/>
        </p:nvCxnSpPr>
        <p:spPr bwMode="auto">
          <a:xfrm>
            <a:off x="3267075" y="3194050"/>
            <a:ext cx="0" cy="215900"/>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03" name="文字方塊 56"/>
          <p:cNvSpPr txBox="1">
            <a:spLocks noChangeArrowheads="1"/>
          </p:cNvSpPr>
          <p:nvPr/>
        </p:nvSpPr>
        <p:spPr bwMode="auto">
          <a:xfrm>
            <a:off x="2438400" y="3409950"/>
            <a:ext cx="1692275" cy="612775"/>
          </a:xfrm>
          <a:prstGeom prst="roundRect">
            <a:avLst/>
          </a:prstGeom>
          <a:ln>
            <a:solidFill>
              <a:schemeClr val="accent2"/>
            </a:solidFill>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ctr">
              <a:lnSpc>
                <a:spcPts val="1800"/>
              </a:lnSpc>
              <a:defRPr/>
            </a:pPr>
            <a:r>
              <a:rPr lang="zh-TW" altLang="en-US" b="1" dirty="0">
                <a:solidFill>
                  <a:schemeClr val="tx1"/>
                </a:solidFill>
                <a:latin typeface="微軟正黑體" pitchFamily="34" charset="-120"/>
                <a:ea typeface="微軟正黑體" pitchFamily="34" charset="-120"/>
              </a:rPr>
              <a:t>擬定行動方案及灑水降溫</a:t>
            </a:r>
          </a:p>
        </p:txBody>
      </p:sp>
      <p:cxnSp>
        <p:nvCxnSpPr>
          <p:cNvPr id="57366" name="直線單箭頭接點 57"/>
          <p:cNvCxnSpPr>
            <a:cxnSpLocks noChangeShapeType="1"/>
          </p:cNvCxnSpPr>
          <p:nvPr/>
        </p:nvCxnSpPr>
        <p:spPr bwMode="auto">
          <a:xfrm flipH="1">
            <a:off x="3267075" y="4019550"/>
            <a:ext cx="0" cy="252413"/>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05" name="文字方塊 59"/>
          <p:cNvSpPr txBox="1">
            <a:spLocks noChangeArrowheads="1"/>
          </p:cNvSpPr>
          <p:nvPr/>
        </p:nvSpPr>
        <p:spPr bwMode="auto">
          <a:xfrm>
            <a:off x="2438400" y="4264025"/>
            <a:ext cx="1692275" cy="612775"/>
          </a:xfrm>
          <a:prstGeom prst="roundRect">
            <a:avLst/>
          </a:prstGeom>
          <a:ln>
            <a:solidFill>
              <a:schemeClr val="accent2"/>
            </a:solidFill>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ctr">
              <a:lnSpc>
                <a:spcPts val="1800"/>
              </a:lnSpc>
              <a:defRPr/>
            </a:pPr>
            <a:r>
              <a:rPr lang="zh-TW" altLang="en-US" b="1" dirty="0">
                <a:solidFill>
                  <a:schemeClr val="tx1"/>
                </a:solidFill>
                <a:latin typeface="微軟正黑體" pitchFamily="34" charset="-120"/>
                <a:ea typeface="微軟正黑體" pitchFamily="34" charset="-120"/>
              </a:rPr>
              <a:t>警戒區劃定及管制、疏散</a:t>
            </a:r>
          </a:p>
        </p:txBody>
      </p:sp>
      <p:cxnSp>
        <p:nvCxnSpPr>
          <p:cNvPr id="57368" name="直線接點 97"/>
          <p:cNvCxnSpPr>
            <a:cxnSpLocks noChangeShapeType="1"/>
          </p:cNvCxnSpPr>
          <p:nvPr/>
        </p:nvCxnSpPr>
        <p:spPr bwMode="auto">
          <a:xfrm>
            <a:off x="3262313" y="3181350"/>
            <a:ext cx="223202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57369" name="直線單箭頭接點 49"/>
          <p:cNvCxnSpPr>
            <a:cxnSpLocks noChangeShapeType="1"/>
          </p:cNvCxnSpPr>
          <p:nvPr/>
        </p:nvCxnSpPr>
        <p:spPr bwMode="auto">
          <a:xfrm flipH="1">
            <a:off x="4418013" y="3092450"/>
            <a:ext cx="0" cy="73025"/>
          </a:xfrm>
          <a:prstGeom prst="straightConnector1">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57370" name="直線接點 97"/>
          <p:cNvCxnSpPr>
            <a:cxnSpLocks noChangeShapeType="1"/>
          </p:cNvCxnSpPr>
          <p:nvPr/>
        </p:nvCxnSpPr>
        <p:spPr bwMode="auto">
          <a:xfrm>
            <a:off x="3254375" y="5848350"/>
            <a:ext cx="223202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57371" name="直線單箭頭接點 49"/>
          <p:cNvCxnSpPr>
            <a:cxnSpLocks noChangeShapeType="1"/>
          </p:cNvCxnSpPr>
          <p:nvPr/>
        </p:nvCxnSpPr>
        <p:spPr bwMode="auto">
          <a:xfrm flipH="1">
            <a:off x="5486400" y="5772150"/>
            <a:ext cx="0" cy="73025"/>
          </a:xfrm>
          <a:prstGeom prst="straightConnector1">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57372" name="直線單箭頭接點 49"/>
          <p:cNvCxnSpPr>
            <a:cxnSpLocks noChangeShapeType="1"/>
          </p:cNvCxnSpPr>
          <p:nvPr/>
        </p:nvCxnSpPr>
        <p:spPr bwMode="auto">
          <a:xfrm flipH="1">
            <a:off x="3267075" y="4876800"/>
            <a:ext cx="0" cy="973138"/>
          </a:xfrm>
          <a:prstGeom prst="straightConnector1">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111" name="矩形 110"/>
          <p:cNvSpPr/>
          <p:nvPr/>
        </p:nvSpPr>
        <p:spPr>
          <a:xfrm>
            <a:off x="6156325" y="1066800"/>
            <a:ext cx="2987675" cy="400050"/>
          </a:xfrm>
          <a:prstGeom prst="rect">
            <a:avLst/>
          </a:prstGeom>
          <a:gradFill flip="none" rotWithShape="1">
            <a:gsLst>
              <a:gs pos="0">
                <a:srgbClr val="FF9900"/>
              </a:gs>
              <a:gs pos="66000">
                <a:srgbClr val="FFC000"/>
              </a:gs>
              <a:gs pos="100000">
                <a:schemeClr val="accent1">
                  <a:lumMod val="20000"/>
                  <a:lumOff val="80000"/>
                </a:schemeClr>
              </a:gs>
            </a:gsLst>
            <a:lin ang="0" scaled="1"/>
            <a:tileRect/>
          </a:gradFill>
          <a:ln w="19050">
            <a:noFill/>
            <a:prstDash val="sysDash"/>
          </a:ln>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2000" b="1" i="1" u="sng" dirty="0">
                <a:solidFill>
                  <a:schemeClr val="tx1"/>
                </a:solidFill>
                <a:latin typeface="微軟正黑體" panose="020B0604030504040204" pitchFamily="34" charset="-120"/>
                <a:ea typeface="微軟正黑體" panose="020B0604030504040204" pitchFamily="34" charset="-120"/>
              </a:rPr>
              <a:t>危害物質災害</a:t>
            </a:r>
            <a:r>
              <a:rPr lang="zh-TW" altLang="en-US" sz="2000" b="1" i="1" dirty="0">
                <a:solidFill>
                  <a:schemeClr val="tx1"/>
                </a:solidFill>
                <a:latin typeface="微軟正黑體" panose="020B0604030504040204" pitchFamily="34" charset="-120"/>
                <a:ea typeface="微軟正黑體" panose="020B0604030504040204" pitchFamily="34" charset="-120"/>
              </a:rPr>
              <a:t>處理流程：</a:t>
            </a:r>
          </a:p>
        </p:txBody>
      </p:sp>
      <p:sp>
        <p:nvSpPr>
          <p:cNvPr id="57374" name="文字方塊 96"/>
          <p:cNvSpPr txBox="1">
            <a:spLocks noChangeArrowheads="1"/>
          </p:cNvSpPr>
          <p:nvPr/>
        </p:nvSpPr>
        <p:spPr bwMode="auto">
          <a:xfrm>
            <a:off x="9525" y="1504950"/>
            <a:ext cx="23987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buClr>
                <a:schemeClr val="tx1"/>
              </a:buClr>
              <a:buFont typeface="Wingdings" panose="05000000000000000000" pitchFamily="2" charset="2"/>
              <a:buAutoNum type="circleNumWdWhitePlain"/>
            </a:pPr>
            <a:r>
              <a:rPr lang="zh-TW" altLang="en-US" sz="1200" u="sng">
                <a:solidFill>
                  <a:srgbClr val="C00000"/>
                </a:solidFill>
                <a:latin typeface="微軟正黑體" panose="020B0604030504040204" pitchFamily="34" charset="-120"/>
                <a:ea typeface="微軟正黑體" panose="020B0604030504040204" pitchFamily="34" charset="-120"/>
              </a:rPr>
              <a:t>必要時</a:t>
            </a:r>
            <a:r>
              <a:rPr lang="zh-TW" altLang="en-US" sz="1200">
                <a:latin typeface="微軟正黑體" panose="020B0604030504040204" pitchFamily="34" charset="-120"/>
                <a:ea typeface="微軟正黑體" panose="020B0604030504040204" pitchFamily="34" charset="-120"/>
              </a:rPr>
              <a:t>通知大隊部、化災處理隊及</a:t>
            </a:r>
            <a:r>
              <a:rPr lang="zh-TW" altLang="en-US" sz="1200" b="1">
                <a:solidFill>
                  <a:srgbClr val="0070C0"/>
                </a:solidFill>
                <a:latin typeface="微軟正黑體" panose="020B0604030504040204" pitchFamily="34" charset="-120"/>
                <a:ea typeface="微軟正黑體" panose="020B0604030504040204" pitchFamily="34" charset="-120"/>
              </a:rPr>
              <a:t>環保署毒災應變隊</a:t>
            </a:r>
            <a:r>
              <a:rPr lang="en-US" altLang="zh-TW" sz="1200" b="1">
                <a:solidFill>
                  <a:srgbClr val="0070C0"/>
                </a:solidFill>
                <a:latin typeface="微軟正黑體" panose="020B0604030504040204" pitchFamily="34" charset="-120"/>
                <a:ea typeface="微軟正黑體" panose="020B0604030504040204" pitchFamily="34" charset="-120"/>
              </a:rPr>
              <a:t>(5</a:t>
            </a:r>
            <a:r>
              <a:rPr lang="zh-TW" altLang="en-US" sz="1200" b="1">
                <a:solidFill>
                  <a:srgbClr val="0070C0"/>
                </a:solidFill>
                <a:latin typeface="微軟正黑體" panose="020B0604030504040204" pitchFamily="34" charset="-120"/>
                <a:ea typeface="微軟正黑體" panose="020B0604030504040204" pitchFamily="34" charset="-120"/>
              </a:rPr>
              <a:t>分鐘內出勤</a:t>
            </a:r>
            <a:r>
              <a:rPr lang="en-US" altLang="zh-TW" sz="1200" b="1">
                <a:solidFill>
                  <a:srgbClr val="0070C0"/>
                </a:solidFill>
                <a:latin typeface="微軟正黑體" panose="020B0604030504040204" pitchFamily="34" charset="-120"/>
                <a:ea typeface="微軟正黑體" panose="020B0604030504040204" pitchFamily="34" charset="-120"/>
              </a:rPr>
              <a:t>)</a:t>
            </a:r>
            <a:r>
              <a:rPr lang="zh-TW" altLang="en-US" sz="1200">
                <a:latin typeface="微軟正黑體" panose="020B0604030504040204" pitchFamily="34" charset="-120"/>
                <a:ea typeface="微軟正黑體" panose="020B0604030504040204" pitchFamily="34" charset="-120"/>
              </a:rPr>
              <a:t>前往</a:t>
            </a:r>
            <a:endParaRPr lang="en-US" altLang="zh-TW" sz="1200">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endParaRPr lang="en-US" altLang="zh-TW" sz="1200">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r>
              <a:rPr lang="zh-TW" altLang="en-US" sz="1200">
                <a:latin typeface="微軟正黑體" panose="020B0604030504040204" pitchFamily="34" charset="-120"/>
                <a:ea typeface="微軟正黑體" panose="020B0604030504040204" pitchFamily="34" charset="-120"/>
              </a:rPr>
              <a:t>以</a:t>
            </a:r>
            <a:r>
              <a:rPr lang="zh-TW" altLang="en-US" sz="1200" b="1">
                <a:solidFill>
                  <a:srgbClr val="0070C0"/>
                </a:solidFill>
                <a:latin typeface="微軟正黑體" panose="020B0604030504040204" pitchFamily="34" charset="-120"/>
                <a:ea typeface="微軟正黑體" panose="020B0604030504040204" pitchFamily="34" charset="-120"/>
              </a:rPr>
              <a:t>五用氣體探測器</a:t>
            </a:r>
            <a:r>
              <a:rPr lang="zh-TW" altLang="en-US" sz="1200">
                <a:latin typeface="微軟正黑體" panose="020B0604030504040204" pitchFamily="34" charset="-120"/>
                <a:ea typeface="微軟正黑體" panose="020B0604030504040204" pitchFamily="34" charset="-120"/>
              </a:rPr>
              <a:t>檢測或查看標示，並查閱緊急應變指南及</a:t>
            </a:r>
            <a:r>
              <a:rPr lang="zh-TW" altLang="en-US" sz="1200" b="1">
                <a:solidFill>
                  <a:srgbClr val="C00000"/>
                </a:solidFill>
                <a:latin typeface="微軟正黑體" panose="020B0604030504040204" pitchFamily="34" charset="-120"/>
                <a:ea typeface="微軟正黑體" panose="020B0604030504040204" pitchFamily="34" charset="-120"/>
              </a:rPr>
              <a:t>研判災情是否有擴大之虞</a:t>
            </a:r>
            <a:endParaRPr lang="en-US" altLang="zh-TW" sz="1200" b="1">
              <a:solidFill>
                <a:srgbClr val="C00000"/>
              </a:solidFill>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endParaRPr lang="en-US" altLang="zh-TW" sz="1200" b="1">
              <a:solidFill>
                <a:srgbClr val="C00000"/>
              </a:solidFill>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r>
              <a:rPr lang="zh-TW" altLang="en-US" sz="1200">
                <a:latin typeface="微軟正黑體" panose="020B0604030504040204" pitchFamily="34" charset="-120"/>
                <a:ea typeface="微軟正黑體" panose="020B0604030504040204" pitchFamily="34" charset="-120"/>
              </a:rPr>
              <a:t>以</a:t>
            </a:r>
            <a:r>
              <a:rPr lang="zh-TW" altLang="en-US" sz="1200" b="1">
                <a:solidFill>
                  <a:srgbClr val="0070C0"/>
                </a:solidFill>
                <a:latin typeface="微軟正黑體" panose="020B0604030504040204" pitchFamily="34" charset="-120"/>
                <a:ea typeface="微軟正黑體" panose="020B0604030504040204" pitchFamily="34" charset="-120"/>
              </a:rPr>
              <a:t>水霧</a:t>
            </a:r>
            <a:r>
              <a:rPr lang="zh-TW" altLang="en-US" sz="1200">
                <a:latin typeface="微軟正黑體" panose="020B0604030504040204" pitchFamily="34" charset="-120"/>
                <a:ea typeface="微軟正黑體" panose="020B0604030504040204" pitchFamily="34" charset="-120"/>
              </a:rPr>
              <a:t>或</a:t>
            </a:r>
            <a:r>
              <a:rPr lang="zh-TW" altLang="en-US" sz="1200" b="1">
                <a:solidFill>
                  <a:srgbClr val="0070C0"/>
                </a:solidFill>
                <a:latin typeface="微軟正黑體" panose="020B0604030504040204" pitchFamily="34" charset="-120"/>
                <a:ea typeface="微軟正黑體" panose="020B0604030504040204" pitchFamily="34" charset="-120"/>
              </a:rPr>
              <a:t>移動式砲塔</a:t>
            </a:r>
            <a:r>
              <a:rPr lang="zh-TW" altLang="en-US" sz="1200">
                <a:latin typeface="微軟正黑體" panose="020B0604030504040204" pitchFamily="34" charset="-120"/>
                <a:ea typeface="微軟正黑體" panose="020B0604030504040204" pitchFamily="34" charset="-120"/>
              </a:rPr>
              <a:t>防護，並與環保署毒災應變隊研擬處理方式</a:t>
            </a:r>
            <a:endParaRPr lang="en-US" altLang="zh-TW" sz="1200">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endParaRPr lang="zh-TW" altLang="en-US" sz="1200">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r>
              <a:rPr lang="zh-TW" altLang="en-US" sz="1200">
                <a:latin typeface="微軟正黑體" panose="020B0604030504040204" pitchFamily="34" charset="-120"/>
                <a:ea typeface="微軟正黑體" panose="020B0604030504040204" pitchFamily="34" charset="-120"/>
              </a:rPr>
              <a:t>由指揮官評估警戒區域範圍，並由警察人員協助管制及會同里長疏散居民</a:t>
            </a:r>
            <a:endParaRPr lang="en-US" altLang="zh-TW" sz="1200">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endParaRPr lang="en-US" altLang="zh-TW" sz="1200">
              <a:latin typeface="微軟正黑體" panose="020B0604030504040204" pitchFamily="34" charset="-120"/>
              <a:ea typeface="微軟正黑體" panose="020B0604030504040204" pitchFamily="34" charset="-120"/>
            </a:endParaRPr>
          </a:p>
          <a:p>
            <a:pPr algn="just" eaLnBrk="1" hangingPunct="1">
              <a:buFont typeface="Wingdings" panose="05000000000000000000" pitchFamily="2" charset="2"/>
              <a:buAutoNum type="circleNumWdWhitePlain"/>
            </a:pPr>
            <a:r>
              <a:rPr lang="zh-TW" altLang="en-US" sz="1200">
                <a:latin typeface="微軟正黑體" panose="020B0604030504040204" pitchFamily="34" charset="-120"/>
                <a:ea typeface="微軟正黑體" panose="020B0604030504040204" pitchFamily="34" charset="-120"/>
              </a:rPr>
              <a:t>由事業管理單位進行管線修復或更換，並確認是否仍有瓦斯外洩或殘留</a:t>
            </a:r>
          </a:p>
        </p:txBody>
      </p:sp>
      <p:sp>
        <p:nvSpPr>
          <p:cNvPr id="139" name="文字方塊 96"/>
          <p:cNvSpPr txBox="1">
            <a:spLocks noChangeArrowheads="1"/>
          </p:cNvSpPr>
          <p:nvPr/>
        </p:nvSpPr>
        <p:spPr bwMode="auto">
          <a:xfrm>
            <a:off x="6521450" y="1447800"/>
            <a:ext cx="26225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marL="228600" indent="-228600" algn="just" eaLnBrk="1" hangingPunct="1">
              <a:buClr>
                <a:schemeClr val="tx1"/>
              </a:buClr>
              <a:buFont typeface="Wingdings" panose="05000000000000000000" pitchFamily="2" charset="2"/>
              <a:buAutoNum type="circleNumWdWhitePlain"/>
              <a:defRPr/>
            </a:pPr>
            <a:r>
              <a:rPr lang="zh-TW" altLang="en-US" sz="1200" i="0" u="sng" dirty="0" smtClean="0">
                <a:solidFill>
                  <a:srgbClr val="C00000"/>
                </a:solidFill>
                <a:latin typeface="微軟正黑體" panose="020B0604030504040204" pitchFamily="34" charset="-120"/>
                <a:ea typeface="微軟正黑體" panose="020B0604030504040204" pitchFamily="34" charset="-120"/>
              </a:rPr>
              <a:t>同步</a:t>
            </a:r>
            <a:r>
              <a:rPr lang="zh-TW" altLang="en-US" sz="1200" i="0" dirty="0" smtClean="0">
                <a:latin typeface="微軟正黑體" panose="020B0604030504040204" pitchFamily="34" charset="-120"/>
                <a:ea typeface="微軟正黑體" panose="020B0604030504040204" pitchFamily="34" charset="-120"/>
              </a:rPr>
              <a:t>通知大隊部、化災處理隊及</a:t>
            </a:r>
            <a:r>
              <a:rPr lang="zh-TW" altLang="en-US" sz="1200" b="1" i="0" dirty="0" smtClean="0">
                <a:solidFill>
                  <a:srgbClr val="0070C0"/>
                </a:solidFill>
                <a:latin typeface="微軟正黑體" panose="020B0604030504040204" pitchFamily="34" charset="-120"/>
                <a:ea typeface="微軟正黑體" panose="020B0604030504040204" pitchFamily="34" charset="-120"/>
              </a:rPr>
              <a:t>環保署毒災應變隊</a:t>
            </a:r>
            <a:r>
              <a:rPr lang="en-US" altLang="zh-TW" sz="1200" b="1" i="0" dirty="0" smtClean="0">
                <a:solidFill>
                  <a:srgbClr val="0070C0"/>
                </a:solidFill>
                <a:latin typeface="微軟正黑體" panose="020B0604030504040204" pitchFamily="34" charset="-120"/>
                <a:ea typeface="微軟正黑體" panose="020B0604030504040204" pitchFamily="34" charset="-120"/>
              </a:rPr>
              <a:t>(5</a:t>
            </a:r>
            <a:r>
              <a:rPr lang="zh-TW" altLang="en-US" sz="1200" b="1" i="0" dirty="0" smtClean="0">
                <a:solidFill>
                  <a:srgbClr val="0070C0"/>
                </a:solidFill>
                <a:latin typeface="微軟正黑體" panose="020B0604030504040204" pitchFamily="34" charset="-120"/>
                <a:ea typeface="微軟正黑體" panose="020B0604030504040204" pitchFamily="34" charset="-120"/>
              </a:rPr>
              <a:t>分鐘內出勤</a:t>
            </a:r>
            <a:r>
              <a:rPr lang="en-US" altLang="zh-TW" sz="1200" b="1" i="0" dirty="0" smtClean="0">
                <a:solidFill>
                  <a:srgbClr val="0070C0"/>
                </a:solidFill>
                <a:latin typeface="微軟正黑體" panose="020B0604030504040204" pitchFamily="34" charset="-120"/>
                <a:ea typeface="微軟正黑體" panose="020B0604030504040204" pitchFamily="34" charset="-120"/>
              </a:rPr>
              <a:t>)</a:t>
            </a:r>
            <a:r>
              <a:rPr lang="zh-TW" altLang="en-US" sz="1200" i="0" dirty="0" smtClean="0">
                <a:latin typeface="微軟正黑體" panose="020B0604030504040204" pitchFamily="34" charset="-120"/>
                <a:ea typeface="微軟正黑體" panose="020B0604030504040204" pitchFamily="34" charset="-120"/>
              </a:rPr>
              <a:t>前往</a:t>
            </a: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r>
              <a:rPr lang="zh-TW" altLang="en-US" sz="1200" i="0" dirty="0">
                <a:latin typeface="微軟正黑體" panose="020B0604030504040204" pitchFamily="34" charset="-120"/>
                <a:ea typeface="微軟正黑體" panose="020B0604030504040204" pitchFamily="34" charset="-120"/>
              </a:rPr>
              <a:t>以</a:t>
            </a:r>
            <a:r>
              <a:rPr lang="zh-TW" altLang="en-US" sz="1200" b="1" i="0" dirty="0">
                <a:solidFill>
                  <a:srgbClr val="0070C0"/>
                </a:solidFill>
                <a:latin typeface="微軟正黑體" panose="020B0604030504040204" pitchFamily="34" charset="-120"/>
                <a:ea typeface="微軟正黑體" panose="020B0604030504040204" pitchFamily="34" charset="-120"/>
              </a:rPr>
              <a:t>五用氣體探測器</a:t>
            </a:r>
            <a:r>
              <a:rPr lang="zh-TW" altLang="en-US" sz="1200" i="0" dirty="0">
                <a:latin typeface="微軟正黑體" panose="020B0604030504040204" pitchFamily="34" charset="-120"/>
                <a:ea typeface="微軟正黑體" panose="020B0604030504040204" pitchFamily="34" charset="-120"/>
              </a:rPr>
              <a:t>檢測或查看危害物標示及圖示，並由環保署毒災應變隊進行檢測及濃度</a:t>
            </a:r>
            <a:r>
              <a:rPr lang="zh-TW" altLang="en-US" sz="1200" i="0" dirty="0" smtClean="0">
                <a:latin typeface="微軟正黑體" panose="020B0604030504040204" pitchFamily="34" charset="-120"/>
                <a:ea typeface="微軟正黑體" panose="020B0604030504040204" pitchFamily="34" charset="-120"/>
              </a:rPr>
              <a:t>分析</a:t>
            </a: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r>
              <a:rPr lang="zh-TW" altLang="en-US" sz="1200" i="0" dirty="0" smtClean="0">
                <a:latin typeface="微軟正黑體" panose="020B0604030504040204" pitchFamily="34" charset="-120"/>
                <a:ea typeface="微軟正黑體" panose="020B0604030504040204" pitchFamily="34" charset="-120"/>
              </a:rPr>
              <a:t>依據</a:t>
            </a:r>
            <a:r>
              <a:rPr lang="zh-TW" altLang="en-US" sz="1200" b="1" i="0" dirty="0">
                <a:solidFill>
                  <a:srgbClr val="0070C0"/>
                </a:solidFill>
                <a:latin typeface="微軟正黑體" panose="020B0604030504040204" pitchFamily="34" charset="-120"/>
                <a:ea typeface="微軟正黑體" panose="020B0604030504040204" pitchFamily="34" charset="-120"/>
              </a:rPr>
              <a:t>緊急應變指南</a:t>
            </a:r>
            <a:r>
              <a:rPr lang="zh-TW" altLang="en-US" sz="1200" i="0" dirty="0">
                <a:latin typeface="微軟正黑體" panose="020B0604030504040204" pitchFamily="34" charset="-120"/>
                <a:ea typeface="微軟正黑體" panose="020B0604030504040204" pitchFamily="34" charset="-120"/>
              </a:rPr>
              <a:t>或</a:t>
            </a:r>
            <a:r>
              <a:rPr lang="zh-TW" altLang="en-US" sz="1200" b="1" i="0" dirty="0">
                <a:solidFill>
                  <a:srgbClr val="0070C0"/>
                </a:solidFill>
                <a:latin typeface="微軟正黑體" panose="020B0604030504040204" pitchFamily="34" charset="-120"/>
                <a:ea typeface="微軟正黑體" panose="020B0604030504040204" pitchFamily="34" charset="-120"/>
              </a:rPr>
              <a:t>物質安全資料表</a:t>
            </a:r>
            <a:r>
              <a:rPr lang="zh-TW" altLang="en-US" sz="1200" i="0" dirty="0">
                <a:latin typeface="微軟正黑體" panose="020B0604030504040204" pitchFamily="34" charset="-120"/>
                <a:ea typeface="微軟正黑體" panose="020B0604030504040204" pitchFamily="34" charset="-120"/>
              </a:rPr>
              <a:t>進行水霧、泡沫、乾粉、砂石或木屑等相關合適方式進行滅火或止漏之處置</a:t>
            </a:r>
            <a:r>
              <a:rPr lang="zh-TW" altLang="en-US" sz="1200" i="0" dirty="0" smtClean="0">
                <a:latin typeface="微軟正黑體" panose="020B0604030504040204" pitchFamily="34" charset="-120"/>
                <a:ea typeface="微軟正黑體" panose="020B0604030504040204" pitchFamily="34" charset="-120"/>
              </a:rPr>
              <a:t>作業</a:t>
            </a: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endParaRPr lang="en-US" altLang="zh-TW" sz="1200" i="0" dirty="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r>
              <a:rPr lang="zh-TW" altLang="en-US" sz="1200" i="0" dirty="0" smtClean="0">
                <a:latin typeface="微軟正黑體" panose="020B0604030504040204" pitchFamily="34" charset="-120"/>
                <a:ea typeface="微軟正黑體" panose="020B0604030504040204" pitchFamily="34" charset="-120"/>
              </a:rPr>
              <a:t>由</a:t>
            </a:r>
            <a:r>
              <a:rPr lang="zh-TW" altLang="en-US" sz="1200" i="0" dirty="0">
                <a:latin typeface="微軟正黑體" panose="020B0604030504040204" pitchFamily="34" charset="-120"/>
                <a:ea typeface="微軟正黑體" panose="020B0604030504040204" pitchFamily="34" charset="-120"/>
              </a:rPr>
              <a:t>指揮官評估警戒區域</a:t>
            </a:r>
            <a:r>
              <a:rPr lang="zh-TW" altLang="en-US" sz="1200" i="0" dirty="0" smtClean="0">
                <a:latin typeface="微軟正黑體" panose="020B0604030504040204" pitchFamily="34" charset="-120"/>
                <a:ea typeface="微軟正黑體" panose="020B0604030504040204" pitchFamily="34" charset="-120"/>
              </a:rPr>
              <a:t>範圍</a:t>
            </a:r>
            <a:r>
              <a:rPr lang="en-US" altLang="zh-TW" sz="1200" i="0" dirty="0" smtClean="0">
                <a:latin typeface="微軟正黑體" panose="020B0604030504040204" pitchFamily="34" charset="-120"/>
                <a:ea typeface="微軟正黑體" panose="020B0604030504040204" pitchFamily="34" charset="-120"/>
              </a:rPr>
              <a:t>(</a:t>
            </a:r>
            <a:r>
              <a:rPr lang="zh-TW" altLang="en-US" sz="1200" b="1" i="0" dirty="0" smtClean="0">
                <a:solidFill>
                  <a:srgbClr val="C00000"/>
                </a:solidFill>
                <a:latin typeface="微軟正黑體" panose="020B0604030504040204" pitchFamily="34" charset="-120"/>
                <a:ea typeface="微軟正黑體" panose="020B0604030504040204" pitchFamily="34" charset="-120"/>
              </a:rPr>
              <a:t>熱</a:t>
            </a:r>
            <a:r>
              <a:rPr lang="zh-TW" altLang="en-US" sz="1200" b="1" i="0" dirty="0">
                <a:solidFill>
                  <a:srgbClr val="C00000"/>
                </a:solidFill>
                <a:latin typeface="微軟正黑體" panose="020B0604030504040204" pitchFamily="34" charset="-120"/>
                <a:ea typeface="微軟正黑體" panose="020B0604030504040204" pitchFamily="34" charset="-120"/>
              </a:rPr>
              <a:t>區</a:t>
            </a:r>
            <a:r>
              <a:rPr lang="zh-TW" altLang="en-US" sz="1200" i="0" dirty="0">
                <a:latin typeface="微軟正黑體" panose="020B0604030504040204" pitchFamily="34" charset="-120"/>
                <a:ea typeface="微軟正黑體" panose="020B0604030504040204" pitchFamily="34" charset="-120"/>
              </a:rPr>
              <a:t>、</a:t>
            </a:r>
            <a:r>
              <a:rPr lang="zh-TW" altLang="en-US" sz="1200" b="1" i="0" dirty="0">
                <a:solidFill>
                  <a:srgbClr val="C00000"/>
                </a:solidFill>
                <a:latin typeface="微軟正黑體" panose="020B0604030504040204" pitchFamily="34" charset="-120"/>
                <a:ea typeface="微軟正黑體" panose="020B0604030504040204" pitchFamily="34" charset="-120"/>
              </a:rPr>
              <a:t>暖區</a:t>
            </a:r>
            <a:r>
              <a:rPr lang="zh-TW" altLang="en-US" sz="1200" i="0" dirty="0">
                <a:latin typeface="微軟正黑體" panose="020B0604030504040204" pitchFamily="34" charset="-120"/>
                <a:ea typeface="微軟正黑體" panose="020B0604030504040204" pitchFamily="34" charset="-120"/>
              </a:rPr>
              <a:t>、</a:t>
            </a:r>
            <a:r>
              <a:rPr lang="zh-TW" altLang="en-US" sz="1200" b="1" i="0" dirty="0">
                <a:solidFill>
                  <a:srgbClr val="C00000"/>
                </a:solidFill>
                <a:latin typeface="微軟正黑體" panose="020B0604030504040204" pitchFamily="34" charset="-120"/>
                <a:ea typeface="微軟正黑體" panose="020B0604030504040204" pitchFamily="34" charset="-120"/>
              </a:rPr>
              <a:t>冷</a:t>
            </a:r>
            <a:r>
              <a:rPr lang="zh-TW" altLang="en-US" sz="1200" b="1" i="0" dirty="0" smtClean="0">
                <a:solidFill>
                  <a:srgbClr val="C00000"/>
                </a:solidFill>
                <a:latin typeface="微軟正黑體" panose="020B0604030504040204" pitchFamily="34" charset="-120"/>
                <a:ea typeface="微軟正黑體" panose="020B0604030504040204" pitchFamily="34" charset="-120"/>
              </a:rPr>
              <a:t>區</a:t>
            </a:r>
            <a:r>
              <a:rPr lang="en-US" altLang="zh-TW" sz="1200" i="0" dirty="0" smtClean="0">
                <a:latin typeface="微軟正黑體" panose="020B0604030504040204" pitchFamily="34" charset="-120"/>
                <a:ea typeface="微軟正黑體" panose="020B0604030504040204" pitchFamily="34" charset="-120"/>
              </a:rPr>
              <a:t>)</a:t>
            </a:r>
            <a:r>
              <a:rPr lang="zh-TW" altLang="en-US" sz="1200" i="0" dirty="0" smtClean="0">
                <a:latin typeface="微軟正黑體" panose="020B0604030504040204" pitchFamily="34" charset="-120"/>
                <a:ea typeface="微軟正黑體" panose="020B0604030504040204" pitchFamily="34" charset="-120"/>
              </a:rPr>
              <a:t>，</a:t>
            </a:r>
            <a:r>
              <a:rPr lang="zh-TW" altLang="en-US" sz="1200" i="0" dirty="0">
                <a:latin typeface="微軟正黑體" panose="020B0604030504040204" pitchFamily="34" charset="-120"/>
                <a:ea typeface="微軟正黑體" panose="020B0604030504040204" pitchFamily="34" charset="-120"/>
              </a:rPr>
              <a:t>並由警察人員協助管制及會同里長疏散</a:t>
            </a:r>
            <a:r>
              <a:rPr lang="zh-TW" altLang="en-US" sz="1200" i="0" dirty="0" smtClean="0">
                <a:latin typeface="微軟正黑體" panose="020B0604030504040204" pitchFamily="34" charset="-120"/>
                <a:ea typeface="微軟正黑體" panose="020B0604030504040204" pitchFamily="34" charset="-120"/>
              </a:rPr>
              <a:t>居民</a:t>
            </a: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endParaRPr lang="zh-TW" altLang="en-US" sz="1200" i="0" dirty="0">
              <a:solidFill>
                <a:schemeClr val="bg1">
                  <a:lumMod val="65000"/>
                </a:schemeClr>
              </a:solidFill>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r>
              <a:rPr lang="zh-TW" altLang="en-US" sz="1200" i="0" dirty="0" smtClean="0">
                <a:latin typeface="微軟正黑體" panose="020B0604030504040204" pitchFamily="34" charset="-120"/>
                <a:ea typeface="微軟正黑體" panose="020B0604030504040204" pitchFamily="34" charset="-120"/>
              </a:rPr>
              <a:t>集結救災及事業管理單位成立應變組織，並編組</a:t>
            </a:r>
            <a:r>
              <a:rPr lang="zh-TW" altLang="en-US" sz="1200" b="1" i="0" dirty="0" smtClean="0">
                <a:solidFill>
                  <a:srgbClr val="C00000"/>
                </a:solidFill>
                <a:latin typeface="微軟正黑體" panose="020B0604030504040204" pitchFamily="34" charset="-120"/>
                <a:ea typeface="微軟正黑體" panose="020B0604030504040204" pitchFamily="34" charset="-120"/>
              </a:rPr>
              <a:t>幕僚</a:t>
            </a:r>
            <a:r>
              <a:rPr lang="zh-TW" altLang="en-US" sz="1200" i="0" dirty="0">
                <a:solidFill>
                  <a:srgbClr val="C00000"/>
                </a:solidFill>
                <a:latin typeface="微軟正黑體" panose="020B0604030504040204" pitchFamily="34" charset="-120"/>
                <a:ea typeface="微軟正黑體" panose="020B0604030504040204" pitchFamily="34" charset="-120"/>
              </a:rPr>
              <a:t>組</a:t>
            </a:r>
            <a:r>
              <a:rPr lang="zh-TW" altLang="en-US" sz="1200" i="0" dirty="0" smtClean="0">
                <a:latin typeface="微軟正黑體" panose="020B0604030504040204" pitchFamily="34" charset="-120"/>
                <a:ea typeface="微軟正黑體" panose="020B0604030504040204" pitchFamily="34" charset="-120"/>
              </a:rPr>
              <a:t>、</a:t>
            </a:r>
            <a:r>
              <a:rPr lang="zh-TW" altLang="en-US" sz="1200" b="1" i="0" dirty="0" smtClean="0">
                <a:solidFill>
                  <a:srgbClr val="C00000"/>
                </a:solidFill>
                <a:latin typeface="微軟正黑體" panose="020B0604030504040204" pitchFamily="34" charset="-120"/>
                <a:ea typeface="微軟正黑體" panose="020B0604030504040204" pitchFamily="34" charset="-120"/>
              </a:rPr>
              <a:t>管制</a:t>
            </a:r>
            <a:r>
              <a:rPr lang="zh-TW" altLang="en-US" sz="1200" b="1" i="0" dirty="0">
                <a:solidFill>
                  <a:srgbClr val="C00000"/>
                </a:solidFill>
                <a:latin typeface="微軟正黑體" panose="020B0604030504040204" pitchFamily="34" charset="-120"/>
                <a:ea typeface="微軟正黑體" panose="020B0604030504040204" pitchFamily="34" charset="-120"/>
              </a:rPr>
              <a:t>組</a:t>
            </a:r>
            <a:r>
              <a:rPr lang="zh-TW" altLang="en-US" sz="1200" i="0" dirty="0">
                <a:latin typeface="微軟正黑體" panose="020B0604030504040204" pitchFamily="34" charset="-120"/>
                <a:ea typeface="微軟正黑體" panose="020B0604030504040204" pitchFamily="34" charset="-120"/>
              </a:rPr>
              <a:t>、</a:t>
            </a:r>
            <a:r>
              <a:rPr lang="zh-TW" altLang="en-US" sz="1200" b="1" i="0" dirty="0">
                <a:solidFill>
                  <a:srgbClr val="C00000"/>
                </a:solidFill>
                <a:latin typeface="微軟正黑體" panose="020B0604030504040204" pitchFamily="34" charset="-120"/>
                <a:ea typeface="微軟正黑體" panose="020B0604030504040204" pitchFamily="34" charset="-120"/>
              </a:rPr>
              <a:t>搶救組</a:t>
            </a:r>
            <a:r>
              <a:rPr lang="zh-TW" altLang="en-US" sz="1200" i="0" dirty="0">
                <a:latin typeface="微軟正黑體" panose="020B0604030504040204" pitchFamily="34" charset="-120"/>
                <a:ea typeface="微軟正黑體" panose="020B0604030504040204" pitchFamily="34" charset="-120"/>
              </a:rPr>
              <a:t>及</a:t>
            </a:r>
            <a:r>
              <a:rPr lang="zh-TW" altLang="en-US" sz="1200" b="1" i="0" dirty="0">
                <a:solidFill>
                  <a:srgbClr val="C00000"/>
                </a:solidFill>
                <a:latin typeface="微軟正黑體" panose="020B0604030504040204" pitchFamily="34" charset="-120"/>
                <a:ea typeface="微軟正黑體" panose="020B0604030504040204" pitchFamily="34" charset="-120"/>
              </a:rPr>
              <a:t>除污組</a:t>
            </a:r>
            <a:r>
              <a:rPr lang="zh-TW" altLang="en-US" sz="1200" i="0" dirty="0">
                <a:latin typeface="微軟正黑體" panose="020B0604030504040204" pitchFamily="34" charset="-120"/>
                <a:ea typeface="微軟正黑體" panose="020B0604030504040204" pitchFamily="34" charset="-120"/>
              </a:rPr>
              <a:t>進行任務</a:t>
            </a:r>
            <a:r>
              <a:rPr lang="zh-TW" altLang="en-US" sz="1200" i="0" dirty="0" smtClean="0">
                <a:latin typeface="微軟正黑體" panose="020B0604030504040204" pitchFamily="34" charset="-120"/>
                <a:ea typeface="微軟正黑體" panose="020B0604030504040204" pitchFamily="34" charset="-120"/>
              </a:rPr>
              <a:t>指派</a:t>
            </a: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endParaRPr lang="zh-TW" altLang="en-US" sz="1200" i="0" dirty="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r>
              <a:rPr lang="zh-TW" altLang="en-US" sz="1200" i="0" dirty="0">
                <a:latin typeface="微軟正黑體" panose="020B0604030504040204" pitchFamily="34" charset="-120"/>
                <a:ea typeface="微軟正黑體" panose="020B0604030504040204" pitchFamily="34" charset="-120"/>
              </a:rPr>
              <a:t>協調</a:t>
            </a:r>
            <a:r>
              <a:rPr lang="zh-TW" altLang="en-US" sz="1200" i="0" dirty="0" smtClean="0">
                <a:latin typeface="微軟正黑體" panose="020B0604030504040204" pitchFamily="34" charset="-120"/>
                <a:ea typeface="微軟正黑體" panose="020B0604030504040204" pitchFamily="34" charset="-120"/>
              </a:rPr>
              <a:t>國軍</a:t>
            </a:r>
            <a:r>
              <a:rPr lang="en-US" altLang="zh-TW" sz="1200" i="0" dirty="0" smtClean="0">
                <a:latin typeface="微軟正黑體" panose="020B0604030504040204" pitchFamily="34" charset="-120"/>
                <a:ea typeface="微軟正黑體" panose="020B0604030504040204" pitchFamily="34" charset="-120"/>
              </a:rPr>
              <a:t>(33</a:t>
            </a:r>
            <a:r>
              <a:rPr lang="zh-TW" altLang="en-US" sz="1200" i="0" dirty="0">
                <a:latin typeface="微軟正黑體" panose="020B0604030504040204" pitchFamily="34" charset="-120"/>
                <a:ea typeface="微軟正黑體" panose="020B0604030504040204" pitchFamily="34" charset="-120"/>
              </a:rPr>
              <a:t>化學兵</a:t>
            </a:r>
            <a:r>
              <a:rPr lang="zh-TW" altLang="en-US" sz="1200" i="0" dirty="0" smtClean="0">
                <a:latin typeface="微軟正黑體" panose="020B0604030504040204" pitchFamily="34" charset="-120"/>
                <a:ea typeface="微軟正黑體" panose="020B0604030504040204" pitchFamily="34" charset="-120"/>
              </a:rPr>
              <a:t>群</a:t>
            </a:r>
            <a:r>
              <a:rPr lang="en-US" altLang="zh-TW" sz="1200" i="0" dirty="0" smtClean="0">
                <a:latin typeface="微軟正黑體" panose="020B0604030504040204" pitchFamily="34" charset="-120"/>
                <a:ea typeface="微軟正黑體" panose="020B0604030504040204" pitchFamily="34" charset="-120"/>
              </a:rPr>
              <a:t>)</a:t>
            </a:r>
            <a:r>
              <a:rPr lang="zh-TW" altLang="en-US" sz="1200" i="0" dirty="0" smtClean="0">
                <a:latin typeface="微軟正黑體" panose="020B0604030504040204" pitchFamily="34" charset="-120"/>
                <a:ea typeface="微軟正黑體" panose="020B0604030504040204" pitchFamily="34" charset="-120"/>
              </a:rPr>
              <a:t>、</a:t>
            </a:r>
            <a:r>
              <a:rPr lang="zh-TW" altLang="en-US" sz="1200" i="0" dirty="0">
                <a:latin typeface="微軟正黑體" panose="020B0604030504040204" pitchFamily="34" charset="-120"/>
                <a:ea typeface="微軟正黑體" panose="020B0604030504040204" pitchFamily="34" charset="-120"/>
              </a:rPr>
              <a:t>各縣市政府、專家學者、廠商及民間團體</a:t>
            </a:r>
            <a:r>
              <a:rPr lang="zh-TW" altLang="en-US" sz="1200" i="0" dirty="0" smtClean="0">
                <a:latin typeface="微軟正黑體" panose="020B0604030504040204" pitchFamily="34" charset="-120"/>
                <a:ea typeface="微軟正黑體" panose="020B0604030504040204" pitchFamily="34" charset="-120"/>
              </a:rPr>
              <a:t>支援</a:t>
            </a: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endParaRPr lang="en-US" altLang="zh-TW" sz="1200" i="0" dirty="0" smtClean="0">
              <a:latin typeface="微軟正黑體" panose="020B0604030504040204" pitchFamily="34" charset="-120"/>
              <a:ea typeface="微軟正黑體" panose="020B0604030504040204" pitchFamily="34" charset="-120"/>
            </a:endParaRPr>
          </a:p>
          <a:p>
            <a:pPr marL="228600" indent="-228600" algn="just" eaLnBrk="1" hangingPunct="1">
              <a:buFont typeface="Wingdings" panose="05000000000000000000" pitchFamily="2" charset="2"/>
              <a:buAutoNum type="circleNumWdWhitePlain"/>
              <a:defRPr/>
            </a:pPr>
            <a:r>
              <a:rPr lang="zh-TW" altLang="en-US" sz="1200" i="0" dirty="0">
                <a:latin typeface="微軟正黑體" panose="020B0604030504040204" pitchFamily="34" charset="-120"/>
                <a:ea typeface="微軟正黑體" panose="020B0604030504040204" pitchFamily="34" charset="-120"/>
              </a:rPr>
              <a:t>於暖區設置</a:t>
            </a:r>
            <a:r>
              <a:rPr lang="zh-TW" altLang="en-US" sz="1200" b="1" i="0" dirty="0">
                <a:solidFill>
                  <a:srgbClr val="0070C0"/>
                </a:solidFill>
                <a:latin typeface="微軟正黑體" panose="020B0604030504040204" pitchFamily="34" charset="-120"/>
                <a:ea typeface="微軟正黑體" panose="020B0604030504040204" pitchFamily="34" charset="-120"/>
              </a:rPr>
              <a:t>除污站</a:t>
            </a:r>
            <a:r>
              <a:rPr lang="zh-TW" altLang="en-US" sz="1200" i="0" dirty="0">
                <a:latin typeface="微軟正黑體" panose="020B0604030504040204" pitchFamily="34" charset="-120"/>
                <a:ea typeface="微軟正黑體" panose="020B0604030504040204" pitchFamily="34" charset="-120"/>
              </a:rPr>
              <a:t>，將救災、救護車輛器材及個人裝備徹底除污，避免二次污染及</a:t>
            </a:r>
            <a:r>
              <a:rPr lang="zh-TW" altLang="en-US" sz="1200" i="0" dirty="0" smtClean="0">
                <a:latin typeface="微軟正黑體" panose="020B0604030504040204" pitchFamily="34" charset="-120"/>
                <a:ea typeface="微軟正黑體" panose="020B0604030504040204" pitchFamily="34" charset="-120"/>
              </a:rPr>
              <a:t>傷害</a:t>
            </a:r>
            <a:endParaRPr lang="zh-TW" altLang="en-US" sz="1200" i="0" dirty="0" smtClean="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57376" name="文字方塊 2"/>
          <p:cNvSpPr txBox="1">
            <a:spLocks noChangeArrowheads="1"/>
          </p:cNvSpPr>
          <p:nvPr/>
        </p:nvSpPr>
        <p:spPr bwMode="auto">
          <a:xfrm>
            <a:off x="3865563" y="781050"/>
            <a:ext cx="1106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b="1">
                <a:latin typeface="微軟正黑體" panose="020B0604030504040204" pitchFamily="34" charset="-120"/>
                <a:ea typeface="微軟正黑體" panose="020B0604030504040204" pitchFamily="34" charset="-120"/>
              </a:rPr>
              <a:t>指揮中心</a:t>
            </a:r>
            <a:endParaRPr lang="en-US" altLang="zh-TW" b="1">
              <a:latin typeface="微軟正黑體" panose="020B0604030504040204" pitchFamily="34" charset="-120"/>
              <a:ea typeface="微軟正黑體" panose="020B0604030504040204" pitchFamily="34" charset="-120"/>
            </a:endParaRPr>
          </a:p>
          <a:p>
            <a:r>
              <a:rPr lang="zh-TW" altLang="en-US" b="1">
                <a:latin typeface="微軟正黑體" panose="020B0604030504040204" pitchFamily="34" charset="-120"/>
                <a:ea typeface="微軟正黑體" panose="020B0604030504040204" pitchFamily="34" charset="-120"/>
              </a:rPr>
              <a:t>受理報案</a:t>
            </a:r>
          </a:p>
        </p:txBody>
      </p:sp>
      <p:sp>
        <p:nvSpPr>
          <p:cNvPr id="57377" name="文字方塊 71"/>
          <p:cNvSpPr txBox="1">
            <a:spLocks noChangeArrowheads="1"/>
          </p:cNvSpPr>
          <p:nvPr/>
        </p:nvSpPr>
        <p:spPr bwMode="auto">
          <a:xfrm>
            <a:off x="3865563" y="6105525"/>
            <a:ext cx="110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b="1">
                <a:latin typeface="微軟正黑體" panose="020B0604030504040204" pitchFamily="34" charset="-120"/>
                <a:ea typeface="微軟正黑體" panose="020B0604030504040204" pitchFamily="34" charset="-120"/>
              </a:rPr>
              <a:t>善後處理</a:t>
            </a:r>
          </a:p>
        </p:txBody>
      </p:sp>
      <p:grpSp>
        <p:nvGrpSpPr>
          <p:cNvPr id="57378" name="群組 5"/>
          <p:cNvGrpSpPr>
            <a:grpSpLocks/>
          </p:cNvGrpSpPr>
          <p:nvPr/>
        </p:nvGrpSpPr>
        <p:grpSpPr bwMode="auto">
          <a:xfrm>
            <a:off x="1981200" y="504825"/>
            <a:ext cx="1752600" cy="609600"/>
            <a:chOff x="1840706" y="6038356"/>
            <a:chExt cx="1752600" cy="609600"/>
          </a:xfrm>
        </p:grpSpPr>
        <p:cxnSp>
          <p:nvCxnSpPr>
            <p:cNvPr id="57386" name="直線接點 4"/>
            <p:cNvCxnSpPr>
              <a:cxnSpLocks noChangeShapeType="1"/>
            </p:cNvCxnSpPr>
            <p:nvPr/>
          </p:nvCxnSpPr>
          <p:spPr bwMode="auto">
            <a:xfrm>
              <a:off x="3377406" y="6363794"/>
              <a:ext cx="215900" cy="1587"/>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7387" name="直線接點 16"/>
            <p:cNvCxnSpPr>
              <a:cxnSpLocks noChangeShapeType="1"/>
            </p:cNvCxnSpPr>
            <p:nvPr/>
          </p:nvCxnSpPr>
          <p:spPr bwMode="auto">
            <a:xfrm>
              <a:off x="3377406" y="6181231"/>
              <a:ext cx="0" cy="323850"/>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7388" name="直線接點 19"/>
            <p:cNvCxnSpPr>
              <a:cxnSpLocks noChangeShapeType="1"/>
            </p:cNvCxnSpPr>
            <p:nvPr/>
          </p:nvCxnSpPr>
          <p:spPr bwMode="auto">
            <a:xfrm>
              <a:off x="3161506" y="6495556"/>
              <a:ext cx="215900" cy="0"/>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7389" name="直線接點 21"/>
            <p:cNvCxnSpPr>
              <a:cxnSpLocks noChangeShapeType="1"/>
            </p:cNvCxnSpPr>
            <p:nvPr/>
          </p:nvCxnSpPr>
          <p:spPr bwMode="auto">
            <a:xfrm>
              <a:off x="3166269" y="6190756"/>
              <a:ext cx="215900" cy="0"/>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57390" name="文字方塊 24"/>
            <p:cNvSpPr txBox="1">
              <a:spLocks noChangeArrowheads="1"/>
            </p:cNvSpPr>
            <p:nvPr/>
          </p:nvSpPr>
          <p:spPr bwMode="auto">
            <a:xfrm>
              <a:off x="1848644" y="6038356"/>
              <a:ext cx="16557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1800"/>
                </a:lnSpc>
              </a:pPr>
              <a:r>
                <a:rPr lang="zh-TW" altLang="en-US" sz="1200">
                  <a:latin typeface="微軟正黑體" panose="020B0604030504040204" pitchFamily="34" charset="-120"/>
                  <a:ea typeface="微軟正黑體" panose="020B0604030504040204" pitchFamily="34" charset="-120"/>
                </a:rPr>
                <a:t>民眾查覺異常</a:t>
              </a:r>
            </a:p>
          </p:txBody>
        </p:sp>
        <p:sp>
          <p:nvSpPr>
            <p:cNvPr id="57391" name="文字方塊 25"/>
            <p:cNvSpPr txBox="1">
              <a:spLocks noChangeArrowheads="1"/>
            </p:cNvSpPr>
            <p:nvPr/>
          </p:nvSpPr>
          <p:spPr bwMode="auto">
            <a:xfrm>
              <a:off x="1840706" y="6324106"/>
              <a:ext cx="1657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1800"/>
                </a:lnSpc>
              </a:pPr>
              <a:r>
                <a:rPr lang="zh-TW" altLang="en-US" sz="1200">
                  <a:latin typeface="微軟正黑體" panose="020B0604030504040204" pitchFamily="34" charset="-120"/>
                  <a:ea typeface="微軟正黑體" panose="020B0604030504040204" pitchFamily="34" charset="-120"/>
                </a:rPr>
                <a:t>工程開挖洩漏</a:t>
              </a:r>
            </a:p>
          </p:txBody>
        </p:sp>
      </p:grpSp>
      <p:grpSp>
        <p:nvGrpSpPr>
          <p:cNvPr id="57379" name="群組 6"/>
          <p:cNvGrpSpPr>
            <a:grpSpLocks/>
          </p:cNvGrpSpPr>
          <p:nvPr/>
        </p:nvGrpSpPr>
        <p:grpSpPr bwMode="auto">
          <a:xfrm>
            <a:off x="5105400" y="533400"/>
            <a:ext cx="1731963" cy="552450"/>
            <a:chOff x="5633244" y="6057406"/>
            <a:chExt cx="1731962" cy="552450"/>
          </a:xfrm>
        </p:grpSpPr>
        <p:sp>
          <p:nvSpPr>
            <p:cNvPr id="57380" name="文字方塊 25"/>
            <p:cNvSpPr txBox="1">
              <a:spLocks noChangeArrowheads="1"/>
            </p:cNvSpPr>
            <p:nvPr/>
          </p:nvSpPr>
          <p:spPr bwMode="auto">
            <a:xfrm>
              <a:off x="5707856" y="6286006"/>
              <a:ext cx="1657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1800"/>
                </a:lnSpc>
              </a:pPr>
              <a:r>
                <a:rPr lang="zh-TW" altLang="en-US" sz="1200">
                  <a:latin typeface="微軟正黑體" panose="020B0604030504040204" pitchFamily="34" charset="-120"/>
                  <a:ea typeface="微軟正黑體" panose="020B0604030504040204" pitchFamily="34" charset="-120"/>
                </a:rPr>
                <a:t>化學槽車翻覆</a:t>
              </a:r>
            </a:p>
          </p:txBody>
        </p:sp>
        <p:sp>
          <p:nvSpPr>
            <p:cNvPr id="57381" name="文字方塊 24"/>
            <p:cNvSpPr txBox="1">
              <a:spLocks noChangeArrowheads="1"/>
            </p:cNvSpPr>
            <p:nvPr/>
          </p:nvSpPr>
          <p:spPr bwMode="auto">
            <a:xfrm>
              <a:off x="5706269" y="6057406"/>
              <a:ext cx="16557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1800"/>
                </a:lnSpc>
              </a:pPr>
              <a:r>
                <a:rPr lang="zh-TW" altLang="en-US" sz="1200">
                  <a:latin typeface="微軟正黑體" panose="020B0604030504040204" pitchFamily="34" charset="-120"/>
                  <a:ea typeface="微軟正黑體" panose="020B0604030504040204" pitchFamily="34" charset="-120"/>
                </a:rPr>
                <a:t>化學工廠災害</a:t>
              </a:r>
            </a:p>
          </p:txBody>
        </p:sp>
        <p:cxnSp>
          <p:nvCxnSpPr>
            <p:cNvPr id="57382" name="直線接點 4"/>
            <p:cNvCxnSpPr>
              <a:cxnSpLocks noChangeShapeType="1"/>
            </p:cNvCxnSpPr>
            <p:nvPr/>
          </p:nvCxnSpPr>
          <p:spPr bwMode="auto">
            <a:xfrm>
              <a:off x="5633244" y="6314581"/>
              <a:ext cx="215900" cy="1588"/>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7383" name="直線接點 16"/>
            <p:cNvCxnSpPr>
              <a:cxnSpLocks noChangeShapeType="1"/>
            </p:cNvCxnSpPr>
            <p:nvPr/>
          </p:nvCxnSpPr>
          <p:spPr bwMode="auto">
            <a:xfrm>
              <a:off x="5849144" y="6178056"/>
              <a:ext cx="0" cy="323850"/>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7384" name="直線接點 19"/>
            <p:cNvCxnSpPr>
              <a:cxnSpLocks noChangeShapeType="1"/>
            </p:cNvCxnSpPr>
            <p:nvPr/>
          </p:nvCxnSpPr>
          <p:spPr bwMode="auto">
            <a:xfrm>
              <a:off x="5849144" y="6495556"/>
              <a:ext cx="179387" cy="0"/>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7385" name="直線接點 21"/>
            <p:cNvCxnSpPr>
              <a:cxnSpLocks noChangeShapeType="1"/>
            </p:cNvCxnSpPr>
            <p:nvPr/>
          </p:nvCxnSpPr>
          <p:spPr bwMode="auto">
            <a:xfrm>
              <a:off x="5858669" y="6178056"/>
              <a:ext cx="179387" cy="0"/>
            </a:xfrm>
            <a:prstGeom prst="line">
              <a:avLst/>
            </a:prstGeom>
            <a:noFill/>
            <a:ln w="15875" algn="ctr">
              <a:solidFill>
                <a:schemeClr val="tx1"/>
              </a:solidFill>
              <a:prstDash val="sysDash"/>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4642067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altLang="zh-TW"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939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E1087BC-23BA-41D2-8A88-E9F88A7B0C2E}" type="slidenum">
              <a:rPr kumimoji="0" lang="zh-TW" altLang="en-US" smtClean="0">
                <a:solidFill>
                  <a:srgbClr val="262626"/>
                </a:solidFill>
                <a:latin typeface="Arial Unicode MS" panose="020B0604020202020204" pitchFamily="34" charset="-120"/>
                <a:ea typeface="Arial Unicode MS" panose="020B0604020202020204" pitchFamily="34" charset="-120"/>
              </a:rPr>
              <a:pPr/>
              <a:t>132</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59396" name="矩形 3"/>
          <p:cNvSpPr>
            <a:spLocks noChangeArrowheads="1"/>
          </p:cNvSpPr>
          <p:nvPr/>
        </p:nvSpPr>
        <p:spPr bwMode="auto">
          <a:xfrm>
            <a:off x="152400" y="60960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b="1">
                <a:solidFill>
                  <a:srgbClr val="000000"/>
                </a:solidFill>
                <a:latin typeface="微軟正黑體" panose="020B0604030504040204" pitchFamily="34" charset="-120"/>
                <a:ea typeface="微軟正黑體" panose="020B0604030504040204" pitchFamily="34" charset="-120"/>
              </a:rPr>
              <a:t>道路挖掘管理系統：</a:t>
            </a:r>
          </a:p>
        </p:txBody>
      </p:sp>
      <p:pic>
        <p:nvPicPr>
          <p:cNvPr id="59397" name="圖片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1066800"/>
            <a:ext cx="9144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9837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altLang="zh-TW"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144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7BE9BFD-7CBD-4E6E-819C-3BFB4D6840A9}" type="slidenum">
              <a:rPr kumimoji="0" lang="zh-TW" altLang="en-US" smtClean="0">
                <a:solidFill>
                  <a:srgbClr val="262626"/>
                </a:solidFill>
                <a:latin typeface="Arial Unicode MS" panose="020B0604020202020204" pitchFamily="34" charset="-120"/>
                <a:ea typeface="Arial Unicode MS" panose="020B0604020202020204" pitchFamily="34" charset="-120"/>
              </a:rPr>
              <a:pPr/>
              <a:t>133</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61444" name="矩形 3"/>
          <p:cNvSpPr>
            <a:spLocks noChangeArrowheads="1"/>
          </p:cNvSpPr>
          <p:nvPr/>
        </p:nvSpPr>
        <p:spPr bwMode="auto">
          <a:xfrm>
            <a:off x="152400" y="60960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b="1">
                <a:solidFill>
                  <a:srgbClr val="000000"/>
                </a:solidFill>
                <a:latin typeface="微軟正黑體" panose="020B0604030504040204" pitchFamily="34" charset="-120"/>
                <a:ea typeface="微軟正黑體" panose="020B0604030504040204" pitchFamily="34" charset="-120"/>
              </a:rPr>
              <a:t>道路挖掘管理系統：</a:t>
            </a:r>
          </a:p>
        </p:txBody>
      </p:sp>
      <p:pic>
        <p:nvPicPr>
          <p:cNvPr id="61445" name="圖片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750"/>
            <a:ext cx="914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33383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5299"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AF4E3BC-050A-4C30-B208-762B40FE82B8}" type="slidenum">
              <a:rPr kumimoji="0" lang="zh-TW" altLang="en-US" smtClean="0">
                <a:solidFill>
                  <a:srgbClr val="262626"/>
                </a:solidFill>
                <a:latin typeface="Arial Unicode MS" panose="020B0604020202020204" pitchFamily="34" charset="-120"/>
                <a:ea typeface="Arial Unicode MS" panose="020B0604020202020204" pitchFamily="34" charset="-120"/>
              </a:rPr>
              <a:pPr/>
              <a:t>134</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sp>
        <p:nvSpPr>
          <p:cNvPr id="4" name="矩形 3"/>
          <p:cNvSpPr/>
          <p:nvPr/>
        </p:nvSpPr>
        <p:spPr>
          <a:xfrm>
            <a:off x="228600" y="838200"/>
            <a:ext cx="5416550" cy="46196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zh-TW" altLang="zh-TW" sz="2400" b="1" dirty="0">
                <a:latin typeface="微軟正黑體" panose="020B0604030504040204" pitchFamily="34" charset="-120"/>
                <a:ea typeface="微軟正黑體" panose="020B0604030504040204" pitchFamily="34" charset="-120"/>
              </a:rPr>
              <a:t>天然氣事業單位應提升檢查管線之頻率</a:t>
            </a:r>
            <a:endParaRPr lang="zh-TW" altLang="en-US" sz="2400" b="1" dirty="0">
              <a:latin typeface="微軟正黑體" panose="020B0604030504040204" pitchFamily="34" charset="-120"/>
              <a:ea typeface="微軟正黑體" panose="020B0604030504040204" pitchFamily="34" charset="-120"/>
            </a:endParaRPr>
          </a:p>
        </p:txBody>
      </p:sp>
      <p:sp>
        <p:nvSpPr>
          <p:cNvPr id="55301" name="矩形 4"/>
          <p:cNvSpPr>
            <a:spLocks noChangeArrowheads="1"/>
          </p:cNvSpPr>
          <p:nvPr/>
        </p:nvSpPr>
        <p:spPr bwMode="auto">
          <a:xfrm>
            <a:off x="266700" y="1346200"/>
            <a:ext cx="8572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latin typeface="微軟正黑體" panose="020B0604030504040204" pitchFamily="34" charset="-120"/>
                <a:ea typeface="微軟正黑體" panose="020B0604030504040204" pitchFamily="34" charset="-120"/>
              </a:rPr>
              <a:t>如因違建物或住戶阻撓致無法檢查時，</a:t>
            </a:r>
            <a:r>
              <a:rPr lang="zh-TW" altLang="zh-TW" sz="2000" b="1">
                <a:solidFill>
                  <a:srgbClr val="FF0000"/>
                </a:solidFill>
                <a:latin typeface="微軟正黑體" panose="020B0604030504040204" pitchFamily="34" charset="-120"/>
                <a:ea typeface="微軟正黑體" panose="020B0604030504040204" pitchFamily="34" charset="-120"/>
              </a:rPr>
              <a:t>應先與該住戶妥善溝通</a:t>
            </a:r>
            <a:r>
              <a:rPr lang="zh-TW" altLang="zh-TW" sz="2000" b="1">
                <a:latin typeface="微軟正黑體" panose="020B0604030504040204" pitchFamily="34" charset="-120"/>
                <a:ea typeface="微軟正黑體" panose="020B0604030504040204" pitchFamily="34" charset="-120"/>
              </a:rPr>
              <a:t>，溝通無效時則</a:t>
            </a:r>
            <a:r>
              <a:rPr lang="zh-TW" altLang="zh-TW" sz="2000" b="1">
                <a:solidFill>
                  <a:srgbClr val="FF0000"/>
                </a:solidFill>
                <a:latin typeface="微軟正黑體" panose="020B0604030504040204" pitchFamily="34" charset="-120"/>
                <a:ea typeface="微軟正黑體" panose="020B0604030504040204" pitchFamily="34" charset="-120"/>
              </a:rPr>
              <a:t>聯繫該社區管委會、里長或警察單位</a:t>
            </a:r>
            <a:r>
              <a:rPr lang="zh-TW" altLang="zh-TW" sz="2000" b="1">
                <a:latin typeface="微軟正黑體" panose="020B0604030504040204" pitchFamily="34" charset="-120"/>
                <a:ea typeface="微軟正黑體" panose="020B0604030504040204" pitchFamily="34" charset="-120"/>
              </a:rPr>
              <a:t>偕同到場進行協調，倘仍窒礙難行者，則向市府工務局舉報並進行排拆工作。</a:t>
            </a:r>
          </a:p>
        </p:txBody>
      </p:sp>
      <p:sp>
        <p:nvSpPr>
          <p:cNvPr id="6" name="矩形 5"/>
          <p:cNvSpPr/>
          <p:nvPr/>
        </p:nvSpPr>
        <p:spPr>
          <a:xfrm>
            <a:off x="228600" y="2514600"/>
            <a:ext cx="4494213"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zh-TW" altLang="zh-TW" sz="2400" b="1" dirty="0">
                <a:latin typeface="微軟正黑體" panose="020B0604030504040204" pitchFamily="34" charset="-120"/>
                <a:ea typeface="微軟正黑體" panose="020B0604030504040204" pitchFamily="34" charset="-120"/>
              </a:rPr>
              <a:t>儘速啟動受災戶慰問及安置工作</a:t>
            </a:r>
            <a:endParaRPr lang="zh-TW" altLang="en-US" sz="2400" b="1" dirty="0">
              <a:latin typeface="微軟正黑體" panose="020B0604030504040204" pitchFamily="34" charset="-120"/>
              <a:ea typeface="微軟正黑體" panose="020B0604030504040204" pitchFamily="34" charset="-120"/>
            </a:endParaRPr>
          </a:p>
        </p:txBody>
      </p:sp>
      <p:sp>
        <p:nvSpPr>
          <p:cNvPr id="55303" name="矩形 6"/>
          <p:cNvSpPr>
            <a:spLocks noChangeArrowheads="1"/>
          </p:cNvSpPr>
          <p:nvPr/>
        </p:nvSpPr>
        <p:spPr bwMode="auto">
          <a:xfrm>
            <a:off x="228600" y="30226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latin typeface="微軟正黑體" panose="020B0604030504040204" pitchFamily="34" charset="-120"/>
                <a:ea typeface="微軟正黑體" panose="020B0604030504040204" pitchFamily="34" charset="-120"/>
              </a:rPr>
              <a:t>於各種災害發生時，儘速啟動</a:t>
            </a:r>
            <a:r>
              <a:rPr lang="zh-TW" altLang="zh-TW" sz="2000" b="1">
                <a:solidFill>
                  <a:srgbClr val="FF0000"/>
                </a:solidFill>
                <a:latin typeface="微軟正黑體" panose="020B0604030504040204" pitchFamily="34" charset="-120"/>
                <a:ea typeface="微軟正黑體" panose="020B0604030504040204" pitchFamily="34" charset="-120"/>
              </a:rPr>
              <a:t>社工人員至醫院、住戶或其投宿場所進行慰問工作</a:t>
            </a:r>
            <a:r>
              <a:rPr lang="zh-TW" altLang="zh-TW" sz="2000" b="1">
                <a:latin typeface="微軟正黑體" panose="020B0604030504040204" pitchFamily="34" charset="-120"/>
                <a:ea typeface="微軟正黑體" panose="020B0604030504040204" pitchFamily="34" charset="-120"/>
              </a:rPr>
              <a:t>，災民安置方式</a:t>
            </a:r>
            <a:r>
              <a:rPr lang="zh-TW" altLang="zh-TW" sz="2000" b="1">
                <a:solidFill>
                  <a:srgbClr val="FF0000"/>
                </a:solidFill>
                <a:latin typeface="微軟正黑體" panose="020B0604030504040204" pitchFamily="34" charset="-120"/>
                <a:ea typeface="微軟正黑體" panose="020B0604030504040204" pitchFamily="34" charset="-120"/>
              </a:rPr>
              <a:t>應與各區公所妥適協調，達成共識</a:t>
            </a:r>
            <a:r>
              <a:rPr lang="zh-TW" altLang="zh-TW" sz="2000" b="1">
                <a:latin typeface="微軟正黑體" panose="020B0604030504040204" pitchFamily="34" charset="-120"/>
                <a:ea typeface="微軟正黑體" panose="020B0604030504040204" pitchFamily="34" charset="-120"/>
              </a:rPr>
              <a:t>，俾利災時能迅速提供受災戶一安全之臨時收容處所。</a:t>
            </a:r>
            <a:endParaRPr lang="zh-TW" altLang="en-US" sz="2000" b="1">
              <a:latin typeface="微軟正黑體" panose="020B0604030504040204" pitchFamily="34" charset="-120"/>
              <a:ea typeface="微軟正黑體" panose="020B0604030504040204" pitchFamily="34" charset="-120"/>
            </a:endParaRPr>
          </a:p>
        </p:txBody>
      </p:sp>
      <p:sp>
        <p:nvSpPr>
          <p:cNvPr id="8" name="矩形 7"/>
          <p:cNvSpPr/>
          <p:nvPr/>
        </p:nvSpPr>
        <p:spPr>
          <a:xfrm>
            <a:off x="228600" y="4191000"/>
            <a:ext cx="6400800" cy="8302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zh-TW" altLang="zh-TW" sz="2400" b="1" dirty="0">
                <a:latin typeface="微軟正黑體" panose="020B0604030504040204" pitchFamily="34" charset="-120"/>
                <a:ea typeface="微軟正黑體" panose="020B0604030504040204" pitchFamily="34" charset="-120"/>
              </a:rPr>
              <a:t>成立現場前進指揮所、協調所或聯合服務中心，組織分工及工作內容制度化</a:t>
            </a:r>
            <a:endParaRPr lang="zh-TW" altLang="en-US" sz="2400" b="1" dirty="0">
              <a:latin typeface="微軟正黑體" panose="020B0604030504040204" pitchFamily="34" charset="-120"/>
              <a:ea typeface="微軟正黑體" panose="020B0604030504040204" pitchFamily="34" charset="-120"/>
            </a:endParaRPr>
          </a:p>
        </p:txBody>
      </p:sp>
      <p:sp>
        <p:nvSpPr>
          <p:cNvPr id="55305" name="矩形 8"/>
          <p:cNvSpPr>
            <a:spLocks noChangeArrowheads="1"/>
          </p:cNvSpPr>
          <p:nvPr/>
        </p:nvSpPr>
        <p:spPr bwMode="auto">
          <a:xfrm>
            <a:off x="201613" y="5083175"/>
            <a:ext cx="8637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latin typeface="微軟正黑體" panose="020B0604030504040204" pitchFamily="34" charset="-120"/>
                <a:ea typeface="微軟正黑體" panose="020B0604030504040204" pitchFamily="34" charset="-120"/>
              </a:rPr>
              <a:t>由於現場布置所需相關軟硬體設備，</a:t>
            </a:r>
            <a:r>
              <a:rPr lang="zh-TW" altLang="zh-TW" sz="2000" b="1">
                <a:solidFill>
                  <a:srgbClr val="FF0000"/>
                </a:solidFill>
                <a:latin typeface="微軟正黑體" panose="020B0604030504040204" pitchFamily="34" charset="-120"/>
                <a:ea typeface="微軟正黑體" panose="020B0604030504040204" pitchFamily="34" charset="-120"/>
              </a:rPr>
              <a:t>應事先完成規劃與採購</a:t>
            </a:r>
            <a:r>
              <a:rPr lang="zh-TW" altLang="zh-TW" sz="2000" b="1">
                <a:latin typeface="微軟正黑體" panose="020B0604030504040204" pitchFamily="34" charset="-120"/>
                <a:ea typeface="微軟正黑體" panose="020B0604030504040204" pitchFamily="34" charset="-120"/>
              </a:rPr>
              <a:t>，以利該所或中心成立當下能立即順利運作。</a:t>
            </a:r>
          </a:p>
        </p:txBody>
      </p:sp>
      <p:sp>
        <p:nvSpPr>
          <p:cNvPr id="55306" name="矩形 6"/>
          <p:cNvSpPr>
            <a:spLocks noChangeArrowheads="1"/>
          </p:cNvSpPr>
          <p:nvPr/>
        </p:nvSpPr>
        <p:spPr bwMode="auto">
          <a:xfrm>
            <a:off x="-30163" y="6565900"/>
            <a:ext cx="3840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800">
                <a:latin typeface="微軟正黑體" panose="020B0604030504040204" pitchFamily="34" charset="-120"/>
                <a:ea typeface="微軟正黑體" panose="020B0604030504040204" pitchFamily="34" charset="-120"/>
              </a:rPr>
              <a:t>資料來源：</a:t>
            </a:r>
            <a:r>
              <a:rPr lang="zh-TW" altLang="zh-TW" sz="800"/>
              <a:t>新店永保安康社區氣爆事件現場聯合服務中心工作報告書</a:t>
            </a:r>
            <a:endParaRPr lang="en-US" altLang="zh-TW" sz="8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17498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3491" name="投影片編號版面配置區 1"/>
          <p:cNvSpPr>
            <a:spLocks noGrp="1"/>
          </p:cNvSpPr>
          <p:nvPr>
            <p:ph type="sldNum" sz="quarter" idx="10"/>
          </p:nvPr>
        </p:nvSpPr>
        <p:spPr bwMode="auto">
          <a:xfrm>
            <a:off x="7086600"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782CCB6-4F66-4C23-8A0D-D458ED2D4225}"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135</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3492" name="文字方塊 4"/>
          <p:cNvSpPr txBox="1">
            <a:spLocks noChangeArrowheads="1"/>
          </p:cNvSpPr>
          <p:nvPr/>
        </p:nvSpPr>
        <p:spPr bwMode="auto">
          <a:xfrm>
            <a:off x="179388" y="757238"/>
            <a:ext cx="85074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spcBef>
                <a:spcPts val="600"/>
              </a:spcBef>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時間：</a:t>
            </a:r>
            <a:r>
              <a:rPr kumimoji="0" lang="en-US" altLang="zh-TW" sz="2400">
                <a:solidFill>
                  <a:srgbClr val="000000"/>
                </a:solidFill>
                <a:latin typeface="微軟正黑體" panose="020B0604030504040204" pitchFamily="34" charset="-120"/>
                <a:ea typeface="微軟正黑體" panose="020B0604030504040204" pitchFamily="34" charset="-120"/>
              </a:rPr>
              <a:t> </a:t>
            </a:r>
            <a:r>
              <a:rPr kumimoji="0" lang="en-US" altLang="zh-TW" sz="2400" b="1">
                <a:solidFill>
                  <a:srgbClr val="75952C"/>
                </a:solidFill>
                <a:latin typeface="微軟正黑體" panose="020B0604030504040204" pitchFamily="34" charset="-120"/>
                <a:ea typeface="微軟正黑體" panose="020B0604030504040204" pitchFamily="34" charset="-120"/>
              </a:rPr>
              <a:t>2014</a:t>
            </a:r>
            <a:r>
              <a:rPr kumimoji="0" lang="zh-TW" altLang="en-US" sz="2400" b="1">
                <a:solidFill>
                  <a:srgbClr val="75952C"/>
                </a:solidFill>
                <a:latin typeface="微軟正黑體" panose="020B0604030504040204" pitchFamily="34" charset="-120"/>
                <a:ea typeface="微軟正黑體" panose="020B0604030504040204" pitchFamily="34" charset="-120"/>
              </a:rPr>
              <a:t>年</a:t>
            </a:r>
            <a:r>
              <a:rPr kumimoji="0" lang="en-US" altLang="zh-TW" sz="2400" b="1">
                <a:solidFill>
                  <a:srgbClr val="75952C"/>
                </a:solidFill>
                <a:latin typeface="微軟正黑體" panose="020B0604030504040204" pitchFamily="34" charset="-120"/>
                <a:ea typeface="微軟正黑體" panose="020B0604030504040204" pitchFamily="34" charset="-120"/>
              </a:rPr>
              <a:t>8</a:t>
            </a:r>
            <a:r>
              <a:rPr kumimoji="0" lang="zh-TW" altLang="en-US" sz="2400" b="1">
                <a:solidFill>
                  <a:srgbClr val="75952C"/>
                </a:solidFill>
                <a:latin typeface="微軟正黑體" panose="020B0604030504040204" pitchFamily="34" charset="-120"/>
                <a:ea typeface="微軟正黑體" panose="020B0604030504040204" pitchFamily="34" charset="-120"/>
              </a:rPr>
              <a:t>月</a:t>
            </a:r>
            <a:r>
              <a:rPr kumimoji="0" lang="en-US" altLang="zh-TW" sz="2400" b="1">
                <a:solidFill>
                  <a:srgbClr val="75952C"/>
                </a:solidFill>
                <a:latin typeface="微軟正黑體" panose="020B0604030504040204" pitchFamily="34" charset="-120"/>
                <a:ea typeface="微軟正黑體" panose="020B0604030504040204" pitchFamily="34" charset="-120"/>
              </a:rPr>
              <a:t>19</a:t>
            </a:r>
            <a:r>
              <a:rPr kumimoji="0" lang="zh-TW" altLang="en-US" sz="2400" b="1">
                <a:solidFill>
                  <a:srgbClr val="75952C"/>
                </a:solidFill>
                <a:latin typeface="微軟正黑體" panose="020B0604030504040204" pitchFamily="34" charset="-120"/>
                <a:ea typeface="微軟正黑體" panose="020B0604030504040204" pitchFamily="34" charset="-120"/>
              </a:rPr>
              <a:t>日</a:t>
            </a:r>
            <a:r>
              <a:rPr kumimoji="0" lang="en-US" altLang="zh-TW" sz="2400" b="1">
                <a:solidFill>
                  <a:srgbClr val="75952C"/>
                </a:solidFill>
                <a:latin typeface="微軟正黑體" panose="020B0604030504040204" pitchFamily="34" charset="-120"/>
                <a:ea typeface="微軟正黑體" panose="020B0604030504040204" pitchFamily="34" charset="-120"/>
              </a:rPr>
              <a:t>~20</a:t>
            </a:r>
            <a:r>
              <a:rPr kumimoji="0" lang="zh-TW" altLang="en-US" sz="2400" b="1">
                <a:solidFill>
                  <a:srgbClr val="75952C"/>
                </a:solidFill>
                <a:latin typeface="微軟正黑體" panose="020B0604030504040204" pitchFamily="34" charset="-120"/>
                <a:ea typeface="微軟正黑體" panose="020B0604030504040204" pitchFamily="34" charset="-120"/>
              </a:rPr>
              <a:t>日</a:t>
            </a:r>
            <a:endParaRPr kumimoji="0" lang="en-US" altLang="zh-TW" sz="2400" b="1">
              <a:solidFill>
                <a:srgbClr val="75952C"/>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地點：日本廣島縣廣島市安佐北區、安佐南區</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事件描述：</a:t>
            </a:r>
            <a:r>
              <a:rPr kumimoji="0" lang="en-US" altLang="zh-TW" sz="2400">
                <a:solidFill>
                  <a:srgbClr val="000000"/>
                </a:solidFill>
                <a:latin typeface="微軟正黑體" panose="020B0604030504040204" pitchFamily="34" charset="-120"/>
                <a:ea typeface="微軟正黑體" panose="020B0604030504040204" pitchFamily="34" charset="-120"/>
              </a:rPr>
              <a:t>19</a:t>
            </a:r>
            <a:r>
              <a:rPr kumimoji="0" lang="zh-TW" altLang="en-US" sz="2400">
                <a:solidFill>
                  <a:srgbClr val="000000"/>
                </a:solidFill>
                <a:latin typeface="微軟正黑體" panose="020B0604030504040204" pitchFamily="34" charset="-120"/>
                <a:ea typeface="微軟正黑體" panose="020B0604030504040204" pitchFamily="34" charset="-120"/>
              </a:rPr>
              <a:t>日夜間鋒面雨，</a:t>
            </a:r>
            <a:r>
              <a:rPr kumimoji="0" lang="en-US" altLang="ja-JP" sz="2400">
                <a:solidFill>
                  <a:srgbClr val="000000"/>
                </a:solidFill>
                <a:latin typeface="微軟正黑體" panose="020B0604030504040204" pitchFamily="34" charset="-120"/>
                <a:ea typeface="微軟正黑體" panose="020B0604030504040204" pitchFamily="34" charset="-120"/>
              </a:rPr>
              <a:t>20</a:t>
            </a:r>
            <a:r>
              <a:rPr kumimoji="0" lang="ja-JP" altLang="en-US" sz="2400">
                <a:solidFill>
                  <a:srgbClr val="000000"/>
                </a:solidFill>
                <a:latin typeface="微軟正黑體" panose="020B0604030504040204" pitchFamily="34" charset="-120"/>
                <a:ea typeface="微軟正黑體" panose="020B0604030504040204" pitchFamily="34" charset="-120"/>
              </a:rPr>
              <a:t>日</a:t>
            </a:r>
            <a:r>
              <a:rPr kumimoji="0" lang="zh-TW" altLang="en-US" sz="2400">
                <a:solidFill>
                  <a:srgbClr val="000000"/>
                </a:solidFill>
                <a:latin typeface="微軟正黑體" panose="020B0604030504040204" pitchFamily="34" charset="-120"/>
                <a:ea typeface="微軟正黑體" panose="020B0604030504040204" pitchFamily="34" charset="-120"/>
              </a:rPr>
              <a:t>凌晨</a:t>
            </a:r>
            <a:r>
              <a:rPr kumimoji="0" lang="en-US" altLang="ja-JP" sz="2400">
                <a:solidFill>
                  <a:srgbClr val="000000"/>
                </a:solidFill>
                <a:latin typeface="微軟正黑體" panose="020B0604030504040204" pitchFamily="34" charset="-120"/>
                <a:ea typeface="微軟正黑體" panose="020B0604030504040204" pitchFamily="34" charset="-120"/>
              </a:rPr>
              <a:t>3</a:t>
            </a:r>
            <a:r>
              <a:rPr kumimoji="0" lang="ja-JP" altLang="en-US" sz="2400">
                <a:solidFill>
                  <a:srgbClr val="000000"/>
                </a:solidFill>
                <a:latin typeface="微軟正黑體" panose="020B0604030504040204" pitchFamily="34" charset="-120"/>
                <a:ea typeface="微軟正黑體" panose="020B0604030504040204" pitchFamily="34" charset="-120"/>
              </a:rPr>
              <a:t>時</a:t>
            </a:r>
            <a:r>
              <a:rPr kumimoji="0" lang="en-US" altLang="ja-JP" sz="2400">
                <a:solidFill>
                  <a:srgbClr val="000000"/>
                </a:solidFill>
                <a:latin typeface="微軟正黑體" panose="020B0604030504040204" pitchFamily="34" charset="-120"/>
                <a:ea typeface="微軟正黑體" panose="020B0604030504040204" pitchFamily="34" charset="-120"/>
              </a:rPr>
              <a:t>20</a:t>
            </a:r>
            <a:r>
              <a:rPr kumimoji="0" lang="ja-JP" altLang="en-US" sz="2400">
                <a:solidFill>
                  <a:srgbClr val="000000"/>
                </a:solidFill>
                <a:latin typeface="微軟正黑體" panose="020B0604030504040204" pitchFamily="34" charset="-120"/>
                <a:ea typeface="微軟正黑體" panose="020B0604030504040204" pitchFamily="34" charset="-120"/>
              </a:rPr>
              <a:t>分</a:t>
            </a:r>
            <a:r>
              <a:rPr kumimoji="0" lang="zh-TW" altLang="en-US" sz="2400">
                <a:solidFill>
                  <a:srgbClr val="000000"/>
                </a:solidFill>
                <a:latin typeface="微軟正黑體" panose="020B0604030504040204" pitchFamily="34" charset="-120"/>
                <a:ea typeface="微軟正黑體" panose="020B0604030504040204" pitchFamily="34" charset="-120"/>
              </a:rPr>
              <a:t>在安佐北區可部、安佐南區八木、山本、綠井等</a:t>
            </a:r>
            <a:r>
              <a:rPr kumimoji="0" lang="zh-TW" altLang="en-US" sz="2400" b="1">
                <a:solidFill>
                  <a:srgbClr val="FF0000"/>
                </a:solidFill>
                <a:latin typeface="微軟正黑體" panose="020B0604030504040204" pitchFamily="34" charset="-120"/>
                <a:ea typeface="微軟正黑體" panose="020B0604030504040204" pitchFamily="34" charset="-120"/>
              </a:rPr>
              <a:t>住宅區後山發生大規模土石流</a:t>
            </a:r>
            <a:r>
              <a:rPr kumimoji="0" lang="zh-TW" altLang="en-US" sz="2400">
                <a:solidFill>
                  <a:srgbClr val="000000"/>
                </a:solidFill>
                <a:latin typeface="微軟正黑體" panose="020B0604030504040204" pitchFamily="34" charset="-120"/>
                <a:ea typeface="微軟正黑體" panose="020B0604030504040204" pitchFamily="34" charset="-120"/>
              </a:rPr>
              <a:t>以及</a:t>
            </a:r>
            <a:r>
              <a:rPr kumimoji="0" lang="ja-JP" altLang="en-US" sz="2400">
                <a:solidFill>
                  <a:srgbClr val="000000"/>
                </a:solidFill>
                <a:latin typeface="微軟正黑體" panose="020B0604030504040204" pitchFamily="34" charset="-120"/>
                <a:ea typeface="微軟正黑體" panose="020B0604030504040204" pitchFamily="34" charset="-120"/>
              </a:rPr>
              <a:t>根谷川</a:t>
            </a:r>
            <a:r>
              <a:rPr kumimoji="0" lang="zh-TW" altLang="en-US" sz="2400">
                <a:solidFill>
                  <a:srgbClr val="000000"/>
                </a:solidFill>
                <a:latin typeface="微軟正黑體" panose="020B0604030504040204" pitchFamily="34" charset="-120"/>
                <a:ea typeface="微軟正黑體" panose="020B0604030504040204" pitchFamily="34" charset="-120"/>
              </a:rPr>
              <a:t>發生</a:t>
            </a:r>
            <a:r>
              <a:rPr kumimoji="0" lang="zh-TW" altLang="en-US" sz="2400" b="1">
                <a:solidFill>
                  <a:srgbClr val="FF0000"/>
                </a:solidFill>
                <a:latin typeface="微軟正黑體" panose="020B0604030504040204" pitchFamily="34" charset="-120"/>
                <a:ea typeface="微軟正黑體" panose="020B0604030504040204" pitchFamily="34" charset="-120"/>
              </a:rPr>
              <a:t>洪水暴漲</a:t>
            </a:r>
            <a:r>
              <a:rPr kumimoji="0" lang="zh-TW" altLang="en-US" sz="2400">
                <a:solidFill>
                  <a:srgbClr val="000000"/>
                </a:solidFill>
                <a:latin typeface="微軟正黑體" panose="020B0604030504040204" pitchFamily="34" charset="-120"/>
                <a:ea typeface="微軟正黑體" panose="020B0604030504040204" pitchFamily="34" charset="-120"/>
              </a:rPr>
              <a:t>。</a:t>
            </a:r>
            <a:endParaRPr kumimoji="0" lang="zh-TW" altLang="en-US" sz="2400" b="1">
              <a:solidFill>
                <a:srgbClr val="0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63496" name="矩形 11"/>
          <p:cNvSpPr>
            <a:spLocks noChangeArrowheads="1"/>
          </p:cNvSpPr>
          <p:nvPr/>
        </p:nvSpPr>
        <p:spPr bwMode="auto">
          <a:xfrm>
            <a:off x="-9525" y="6638925"/>
            <a:ext cx="1533525" cy="215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資料來源：日本國土地理院</a:t>
            </a:r>
          </a:p>
        </p:txBody>
      </p:sp>
      <p:grpSp>
        <p:nvGrpSpPr>
          <p:cNvPr id="63497" name="群組 7"/>
          <p:cNvGrpSpPr>
            <a:grpSpLocks/>
          </p:cNvGrpSpPr>
          <p:nvPr/>
        </p:nvGrpSpPr>
        <p:grpSpPr bwMode="auto">
          <a:xfrm>
            <a:off x="-11113" y="2849563"/>
            <a:ext cx="8926513" cy="3513137"/>
            <a:chOff x="0" y="2850119"/>
            <a:chExt cx="8926972" cy="3512581"/>
          </a:xfrm>
        </p:grpSpPr>
        <p:pic>
          <p:nvPicPr>
            <p:cNvPr id="63498" name="圖片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50119"/>
              <a:ext cx="4901059"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5" descr="D:\100到103年國際災例資料\103年國際災例\hiroshima0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2575" y="2895627"/>
              <a:ext cx="3564397" cy="239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7" descr="D:\100到103年國際災例資料\103年國際災例\hiroshima0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72438" y="2857500"/>
              <a:ext cx="27615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81197" y="4705612"/>
              <a:ext cx="304816" cy="609504"/>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5" name="直線接點 4"/>
            <p:cNvCxnSpPr/>
            <p:nvPr/>
          </p:nvCxnSpPr>
          <p:spPr>
            <a:xfrm flipH="1">
              <a:off x="1381197" y="2858055"/>
              <a:ext cx="1190686" cy="184755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H="1" flipV="1">
              <a:off x="1381197" y="5315116"/>
              <a:ext cx="1190686" cy="104758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501222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5539" name="投影片編號版面配置區 1"/>
          <p:cNvSpPr>
            <a:spLocks noGrp="1"/>
          </p:cNvSpPr>
          <p:nvPr>
            <p:ph type="sldNum" sz="quarter" idx="10"/>
          </p:nvPr>
        </p:nvSpPr>
        <p:spPr bwMode="auto">
          <a:xfrm>
            <a:off x="7010400" y="64135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73DEC6B-8B3F-440C-9D43-B62CBCA3B602}"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136</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5540" name="文字方塊 4"/>
          <p:cNvSpPr txBox="1">
            <a:spLocks noChangeArrowheads="1"/>
          </p:cNvSpPr>
          <p:nvPr/>
        </p:nvSpPr>
        <p:spPr bwMode="auto">
          <a:xfrm>
            <a:off x="287338" y="792163"/>
            <a:ext cx="85518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spcBef>
                <a:spcPts val="600"/>
              </a:spcBef>
              <a:buFont typeface="Arial" panose="020B0604020202020204" pitchFamily="34" charset="0"/>
              <a:buChar char="•"/>
            </a:pPr>
            <a:r>
              <a:rPr lang="en-US" altLang="zh-TW" sz="2400">
                <a:solidFill>
                  <a:srgbClr val="000000"/>
                </a:solidFill>
                <a:latin typeface="微軟正黑體" panose="020B0604030504040204" pitchFamily="34" charset="-120"/>
                <a:ea typeface="微軟正黑體" panose="020B0604030504040204" pitchFamily="34" charset="-120"/>
              </a:rPr>
              <a:t>8</a:t>
            </a:r>
            <a:r>
              <a:rPr lang="zh-TW" altLang="en-US" sz="2400">
                <a:solidFill>
                  <a:srgbClr val="000000"/>
                </a:solidFill>
                <a:latin typeface="微軟正黑體" panose="020B0604030504040204" pitchFamily="34" charset="-120"/>
                <a:ea typeface="微軟正黑體" panose="020B0604030504040204" pitchFamily="34" charset="-120"/>
              </a:rPr>
              <a:t>月</a:t>
            </a:r>
            <a:r>
              <a:rPr lang="en-US" altLang="zh-TW" sz="2400">
                <a:solidFill>
                  <a:srgbClr val="000000"/>
                </a:solidFill>
                <a:latin typeface="微軟正黑體" panose="020B0604030504040204" pitchFamily="34" charset="-120"/>
                <a:ea typeface="微軟正黑體" panose="020B0604030504040204" pitchFamily="34" charset="-120"/>
              </a:rPr>
              <a:t>19</a:t>
            </a:r>
            <a:r>
              <a:rPr lang="zh-TW" altLang="en-US" sz="2400">
                <a:solidFill>
                  <a:srgbClr val="000000"/>
                </a:solidFill>
                <a:latin typeface="微軟正黑體" panose="020B0604030504040204" pitchFamily="34" charset="-120"/>
                <a:ea typeface="微軟正黑體" panose="020B0604030504040204" pitchFamily="34" charset="-120"/>
              </a:rPr>
              <a:t>日鋒面系統自黃海逐漸東移，</a:t>
            </a:r>
            <a:r>
              <a:rPr lang="en-US" altLang="zh-TW" sz="2400">
                <a:solidFill>
                  <a:srgbClr val="000000"/>
                </a:solidFill>
                <a:latin typeface="微軟正黑體" panose="020B0604030504040204" pitchFamily="34" charset="-120"/>
                <a:ea typeface="微軟正黑體" panose="020B0604030504040204" pitchFamily="34" charset="-120"/>
              </a:rPr>
              <a:t>20</a:t>
            </a:r>
            <a:r>
              <a:rPr lang="zh-TW" altLang="en-US" sz="2400">
                <a:solidFill>
                  <a:srgbClr val="000000"/>
                </a:solidFill>
                <a:latin typeface="微軟正黑體" panose="020B0604030504040204" pitchFamily="34" charset="-120"/>
                <a:ea typeface="微軟正黑體" panose="020B0604030504040204" pitchFamily="34" charset="-120"/>
              </a:rPr>
              <a:t>日凌晨強烈對流系統通過日本西部地區，導致廣島地區發生短延時、強烈暴雨的事件。</a:t>
            </a:r>
            <a:r>
              <a:rPr lang="en-US" altLang="zh-TW" sz="2400">
                <a:solidFill>
                  <a:srgbClr val="000000"/>
                </a:solidFill>
                <a:latin typeface="微軟正黑體" panose="020B0604030504040204" pitchFamily="34" charset="-120"/>
                <a:ea typeface="微軟正黑體" panose="020B0604030504040204" pitchFamily="34" charset="-120"/>
              </a:rPr>
              <a:t>20</a:t>
            </a:r>
            <a:r>
              <a:rPr lang="zh-TW" altLang="en-US" sz="2400">
                <a:solidFill>
                  <a:srgbClr val="000000"/>
                </a:solidFill>
                <a:latin typeface="微軟正黑體" panose="020B0604030504040204" pitchFamily="34" charset="-120"/>
                <a:ea typeface="微軟正黑體" panose="020B0604030504040204" pitchFamily="34" charset="-120"/>
              </a:rPr>
              <a:t>日凌晨</a:t>
            </a:r>
            <a:r>
              <a:rPr lang="zh-TW" altLang="en-US" sz="2400" b="1">
                <a:solidFill>
                  <a:srgbClr val="FF0000"/>
                </a:solidFill>
                <a:latin typeface="微軟正黑體" panose="020B0604030504040204" pitchFamily="34" charset="-120"/>
                <a:ea typeface="微軟正黑體" panose="020B0604030504040204" pitchFamily="34" charset="-120"/>
              </a:rPr>
              <a:t>廣島市安佐北區最大時雨量達</a:t>
            </a:r>
            <a:r>
              <a:rPr lang="en-US" altLang="zh-TW" sz="2400" b="1">
                <a:solidFill>
                  <a:srgbClr val="FF0000"/>
                </a:solidFill>
                <a:latin typeface="微軟正黑體" panose="020B0604030504040204" pitchFamily="34" charset="-120"/>
                <a:ea typeface="微軟正黑體" panose="020B0604030504040204" pitchFamily="34" charset="-120"/>
              </a:rPr>
              <a:t>121mm</a:t>
            </a:r>
            <a:r>
              <a:rPr lang="zh-TW" altLang="en-US" sz="2400">
                <a:solidFill>
                  <a:srgbClr val="000000"/>
                </a:solidFill>
                <a:latin typeface="微軟正黑體" panose="020B0604030504040204" pitchFamily="34" charset="-120"/>
                <a:ea typeface="微軟正黑體" panose="020B0604030504040204" pitchFamily="34" charset="-120"/>
              </a:rPr>
              <a:t>。</a:t>
            </a:r>
            <a:r>
              <a:rPr lang="zh-TW" altLang="en-US" sz="2400" b="1">
                <a:solidFill>
                  <a:srgbClr val="FF0000"/>
                </a:solidFill>
                <a:latin typeface="微軟正黑體" panose="020B0604030504040204" pitchFamily="34" charset="-120"/>
                <a:ea typeface="微軟正黑體" panose="020B0604030504040204" pitchFamily="34" charset="-120"/>
              </a:rPr>
              <a:t>日雨量達</a:t>
            </a:r>
            <a:r>
              <a:rPr lang="en-US" altLang="zh-TW" sz="2400" b="1">
                <a:solidFill>
                  <a:srgbClr val="FF0000"/>
                </a:solidFill>
                <a:latin typeface="微軟正黑體" panose="020B0604030504040204" pitchFamily="34" charset="-120"/>
                <a:ea typeface="微軟正黑體" panose="020B0604030504040204" pitchFamily="34" charset="-120"/>
              </a:rPr>
              <a:t>284mm</a:t>
            </a:r>
            <a:r>
              <a:rPr lang="en-US" altLang="zh-TW" sz="2400">
                <a:solidFill>
                  <a:srgbClr val="000000"/>
                </a:solidFill>
                <a:latin typeface="微軟正黑體" panose="020B0604030504040204" pitchFamily="34" charset="-120"/>
                <a:ea typeface="微軟正黑體" panose="020B0604030504040204" pitchFamily="34" charset="-120"/>
              </a:rPr>
              <a:t>(1976</a:t>
            </a:r>
            <a:r>
              <a:rPr lang="zh-TW" altLang="en-US" sz="2400">
                <a:solidFill>
                  <a:srgbClr val="000000"/>
                </a:solidFill>
                <a:latin typeface="微軟正黑體" panose="020B0604030504040204" pitchFamily="34" charset="-120"/>
                <a:ea typeface="微軟正黑體" panose="020B0604030504040204" pitchFamily="34" charset="-120"/>
              </a:rPr>
              <a:t>年以來最大日降雨量</a:t>
            </a:r>
            <a:r>
              <a:rPr lang="en-US" altLang="zh-TW" sz="2400">
                <a:solidFill>
                  <a:srgbClr val="000000"/>
                </a:solidFill>
                <a:latin typeface="微軟正黑體" panose="020B0604030504040204" pitchFamily="34" charset="-120"/>
                <a:ea typeface="微軟正黑體" panose="020B0604030504040204" pitchFamily="34" charset="-120"/>
              </a:rPr>
              <a:t>)</a:t>
            </a:r>
            <a:r>
              <a:rPr lang="zh-TW" altLang="en-US" sz="2400">
                <a:solidFill>
                  <a:srgbClr val="000000"/>
                </a:solidFill>
                <a:latin typeface="微軟正黑體" panose="020B0604030504040204" pitchFamily="34" charset="-120"/>
                <a:ea typeface="微軟正黑體" panose="020B0604030504040204" pitchFamily="34" charset="-120"/>
              </a:rPr>
              <a:t>。</a:t>
            </a:r>
            <a:endParaRPr lang="en-US" altLang="zh-TW" sz="2400">
              <a:solidFill>
                <a:srgbClr val="000000"/>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nvGraphicFramePr>
        <p:xfrm>
          <a:off x="4267200" y="2505075"/>
          <a:ext cx="4876800" cy="4114800"/>
        </p:xfrm>
        <a:graphic>
          <a:graphicData uri="http://schemas.openxmlformats.org/drawingml/2006/table">
            <a:tbl>
              <a:tblPr/>
              <a:tblGrid>
                <a:gridCol w="1447800"/>
                <a:gridCol w="1600200"/>
                <a:gridCol w="851489"/>
                <a:gridCol w="977311"/>
              </a:tblGrid>
              <a:tr h="432000">
                <a:tc>
                  <a:txBody>
                    <a:bodyPr/>
                    <a:lstStyle/>
                    <a:p>
                      <a:pPr algn="ctr"/>
                      <a:r>
                        <a:rPr lang="zh-TW" altLang="en-US" sz="1200" dirty="0" smtClean="0">
                          <a:effectLst/>
                          <a:latin typeface="微軟正黑體" panose="020B0604030504040204" pitchFamily="34" charset="-120"/>
                          <a:ea typeface="微軟正黑體" panose="020B0604030504040204" pitchFamily="34" charset="-120"/>
                        </a:rPr>
                        <a:t>觀測地點所在地</a:t>
                      </a:r>
                      <a:endParaRPr lang="en-US" altLang="zh-TW" sz="1200" dirty="0" smtClean="0">
                        <a:effectLst/>
                        <a:latin typeface="微軟正黑體" panose="020B0604030504040204" pitchFamily="34" charset="-120"/>
                        <a:ea typeface="微軟正黑體" panose="020B0604030504040204" pitchFamily="34" charset="-120"/>
                      </a:endParaRPr>
                    </a:p>
                    <a:p>
                      <a:pPr algn="ctr"/>
                      <a:r>
                        <a:rPr lang="zh-TW" altLang="en-US" sz="1200" dirty="0" smtClean="0">
                          <a:effectLst/>
                          <a:latin typeface="微軟正黑體" panose="020B0604030504040204" pitchFamily="34" charset="-120"/>
                          <a:ea typeface="微軟正黑體" panose="020B0604030504040204" pitchFamily="34" charset="-120"/>
                        </a:rPr>
                        <a:t>（觀測地點地名）</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zh-TW" altLang="en-US" sz="1200" dirty="0">
                          <a:effectLst/>
                          <a:latin typeface="微軟正黑體" panose="020B0604030504040204" pitchFamily="34" charset="-120"/>
                          <a:ea typeface="微軟正黑體" panose="020B0604030504040204" pitchFamily="34" charset="-120"/>
                        </a:rPr>
                        <a:t>累積</a:t>
                      </a:r>
                      <a:r>
                        <a:rPr lang="zh-TW" altLang="en-US" sz="1200" dirty="0" smtClean="0">
                          <a:effectLst/>
                          <a:latin typeface="微軟正黑體" panose="020B0604030504040204" pitchFamily="34" charset="-120"/>
                          <a:ea typeface="微軟正黑體" panose="020B0604030504040204" pitchFamily="34" charset="-120"/>
                        </a:rPr>
                        <a:t>降雨量</a:t>
                      </a:r>
                      <a:r>
                        <a:rPr lang="en-US" altLang="zh-TW" sz="1200" dirty="0" smtClean="0">
                          <a:effectLst/>
                          <a:latin typeface="微軟正黑體" panose="020B0604030504040204" pitchFamily="34" charset="-120"/>
                          <a:ea typeface="微軟正黑體" panose="020B0604030504040204" pitchFamily="34" charset="-120"/>
                        </a:rPr>
                        <a:t>8</a:t>
                      </a:r>
                      <a:r>
                        <a:rPr lang="zh-TW" altLang="en-US" sz="1200" dirty="0" smtClean="0">
                          <a:effectLst/>
                          <a:latin typeface="微軟正黑體" panose="020B0604030504040204" pitchFamily="34" charset="-120"/>
                          <a:ea typeface="微軟正黑體" panose="020B0604030504040204" pitchFamily="34" charset="-120"/>
                        </a:rPr>
                        <a:t>月</a:t>
                      </a:r>
                      <a:r>
                        <a:rPr lang="en-US" altLang="zh-TW" sz="1200" dirty="0" smtClean="0">
                          <a:effectLst/>
                          <a:latin typeface="微軟正黑體" panose="020B0604030504040204" pitchFamily="34" charset="-120"/>
                          <a:ea typeface="微軟正黑體" panose="020B0604030504040204" pitchFamily="34" charset="-120"/>
                        </a:rPr>
                        <a:t>19</a:t>
                      </a:r>
                      <a:r>
                        <a:rPr lang="zh-TW" altLang="en-US" sz="1200" dirty="0" smtClean="0">
                          <a:effectLst/>
                          <a:latin typeface="微軟正黑體" panose="020B0604030504040204" pitchFamily="34" charset="-120"/>
                          <a:ea typeface="微軟正黑體" panose="020B0604030504040204" pitchFamily="34" charset="-120"/>
                        </a:rPr>
                        <a:t>日</a:t>
                      </a:r>
                      <a:r>
                        <a:rPr lang="en-US" altLang="zh-TW" sz="1200" dirty="0" smtClean="0">
                          <a:effectLst/>
                          <a:latin typeface="微軟正黑體" panose="020B0604030504040204" pitchFamily="34" charset="-120"/>
                          <a:ea typeface="微軟正黑體" panose="020B0604030504040204" pitchFamily="34" charset="-120"/>
                        </a:rPr>
                        <a:t>9:00~8</a:t>
                      </a:r>
                      <a:r>
                        <a:rPr lang="zh-TW" altLang="en-US" sz="1200" dirty="0" smtClean="0">
                          <a:effectLst/>
                          <a:latin typeface="微軟正黑體" panose="020B0604030504040204" pitchFamily="34" charset="-120"/>
                          <a:ea typeface="微軟正黑體" panose="020B0604030504040204" pitchFamily="34" charset="-120"/>
                        </a:rPr>
                        <a:t>月</a:t>
                      </a:r>
                      <a:r>
                        <a:rPr lang="en-US" altLang="zh-TW" sz="1200" dirty="0" smtClean="0">
                          <a:effectLst/>
                          <a:latin typeface="微軟正黑體" panose="020B0604030504040204" pitchFamily="34" charset="-120"/>
                          <a:ea typeface="微軟正黑體" panose="020B0604030504040204" pitchFamily="34" charset="-120"/>
                        </a:rPr>
                        <a:t>20</a:t>
                      </a:r>
                      <a:r>
                        <a:rPr lang="zh-TW" altLang="en-US" sz="1200" dirty="0" smtClean="0">
                          <a:effectLst/>
                          <a:latin typeface="微軟正黑體" panose="020B0604030504040204" pitchFamily="34" charset="-120"/>
                          <a:ea typeface="微軟正黑體" panose="020B0604030504040204" pitchFamily="34" charset="-120"/>
                        </a:rPr>
                        <a:t>日</a:t>
                      </a:r>
                      <a:r>
                        <a:rPr lang="en-US" altLang="zh-TW" sz="1200" dirty="0" smtClean="0">
                          <a:effectLst/>
                          <a:latin typeface="微軟正黑體" panose="020B0604030504040204" pitchFamily="34" charset="-120"/>
                          <a:ea typeface="微軟正黑體" panose="020B0604030504040204" pitchFamily="34" charset="-120"/>
                        </a:rPr>
                        <a:t>10:00</a:t>
                      </a:r>
                      <a:endParaRPr lang="zh-TW" altLang="en-US" sz="1200" dirty="0" smtClean="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ltLang="zh-TW" sz="1200" dirty="0" smtClean="0">
                          <a:effectLst/>
                          <a:latin typeface="微軟正黑體" panose="020B0604030504040204" pitchFamily="34" charset="-120"/>
                          <a:ea typeface="微軟正黑體" panose="020B0604030504040204" pitchFamily="34" charset="-120"/>
                        </a:rPr>
                        <a:t>1</a:t>
                      </a:r>
                      <a:r>
                        <a:rPr lang="zh-TW" altLang="en-US" sz="1200" dirty="0" smtClean="0">
                          <a:effectLst/>
                          <a:latin typeface="微軟正黑體" panose="020B0604030504040204" pitchFamily="34" charset="-120"/>
                          <a:ea typeface="微軟正黑體" panose="020B0604030504040204" pitchFamily="34" charset="-120"/>
                        </a:rPr>
                        <a:t>小時</a:t>
                      </a:r>
                      <a:r>
                        <a:rPr lang="ja-JP" altLang="en-US" sz="1200" dirty="0" smtClean="0">
                          <a:effectLst/>
                          <a:latin typeface="微軟正黑體" panose="020B0604030504040204" pitchFamily="34" charset="-120"/>
                          <a:ea typeface="微軟正黑體" panose="020B0604030504040204" pitchFamily="34" charset="-120"/>
                        </a:rPr>
                        <a:t>最大降</a:t>
                      </a:r>
                      <a:r>
                        <a:rPr lang="zh-TW" altLang="en-US" sz="1200" dirty="0" smtClean="0">
                          <a:effectLst/>
                          <a:latin typeface="微軟正黑體" panose="020B0604030504040204" pitchFamily="34" charset="-120"/>
                          <a:ea typeface="微軟正黑體" panose="020B0604030504040204" pitchFamily="34" charset="-120"/>
                        </a:rPr>
                        <a:t>雨</a:t>
                      </a:r>
                      <a:r>
                        <a:rPr lang="ja-JP" altLang="en-US" sz="1200" dirty="0" smtClean="0">
                          <a:effectLst/>
                          <a:latin typeface="微軟正黑體" panose="020B0604030504040204" pitchFamily="34" charset="-120"/>
                          <a:ea typeface="微軟正黑體" panose="020B0604030504040204" pitchFamily="34" charset="-120"/>
                        </a:rPr>
                        <a:t>量</a:t>
                      </a:r>
                      <a:endParaRPr lang="ja-JP"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zh-TW" altLang="en-US" sz="1200" dirty="0">
                          <a:effectLst/>
                          <a:latin typeface="微軟正黑體" panose="020B0604030504040204" pitchFamily="34" charset="-120"/>
                          <a:ea typeface="微軟正黑體" panose="020B0604030504040204" pitchFamily="34" charset="-120"/>
                        </a:rPr>
                        <a:t>最大</a:t>
                      </a:r>
                      <a:r>
                        <a:rPr lang="zh-TW" altLang="en-US" sz="1200" dirty="0" smtClean="0">
                          <a:effectLst/>
                          <a:latin typeface="微軟正黑體" panose="020B0604030504040204" pitchFamily="34" charset="-120"/>
                          <a:ea typeface="微軟正黑體" panose="020B0604030504040204" pitchFamily="34" charset="-120"/>
                        </a:rPr>
                        <a:t>降雨量</a:t>
                      </a:r>
                      <a:r>
                        <a:rPr lang="zh-TW" altLang="en-US" sz="1200" dirty="0">
                          <a:effectLst/>
                          <a:latin typeface="微軟正黑體" panose="020B0604030504040204" pitchFamily="34" charset="-120"/>
                          <a:ea typeface="微軟正黑體" panose="020B0604030504040204" pitchFamily="34" charset="-120"/>
                        </a:rPr>
                        <a:t/>
                      </a:r>
                      <a:br>
                        <a:rPr lang="zh-TW" altLang="en-US" sz="1200" dirty="0">
                          <a:effectLst/>
                          <a:latin typeface="微軟正黑體" panose="020B0604030504040204" pitchFamily="34" charset="-120"/>
                          <a:ea typeface="微軟正黑體" panose="020B0604030504040204" pitchFamily="34" charset="-120"/>
                        </a:rPr>
                      </a:br>
                      <a:r>
                        <a:rPr lang="zh-TW" altLang="en-US" sz="1200" dirty="0" smtClean="0">
                          <a:effectLst/>
                          <a:latin typeface="微軟正黑體" panose="020B0604030504040204" pitchFamily="34" charset="-120"/>
                          <a:ea typeface="微軟正黑體" panose="020B0604030504040204" pitchFamily="34" charset="-120"/>
                        </a:rPr>
                        <a:t>觀測時刻</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廣島市</a:t>
                      </a:r>
                      <a:r>
                        <a:rPr lang="zh-TW" altLang="en-US" sz="1200" dirty="0">
                          <a:effectLst/>
                          <a:latin typeface="微軟正黑體" panose="020B0604030504040204" pitchFamily="34" charset="-120"/>
                          <a:ea typeface="微軟正黑體" panose="020B0604030504040204" pitchFamily="34" charset="-120"/>
                        </a:rPr>
                        <a:t>安佐</a:t>
                      </a:r>
                      <a:r>
                        <a:rPr lang="zh-TW" altLang="en-US" sz="1200" dirty="0" smtClean="0">
                          <a:effectLst/>
                          <a:latin typeface="微軟正黑體" panose="020B0604030504040204" pitchFamily="34" charset="-120"/>
                          <a:ea typeface="微軟正黑體" panose="020B0604030504040204" pitchFamily="34" charset="-120"/>
                        </a:rPr>
                        <a:t>北區</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TW" altLang="en-US" sz="1200" dirty="0" smtClean="0">
                          <a:effectLst/>
                          <a:latin typeface="微軟正黑體" panose="020B0604030504040204" pitchFamily="34" charset="-120"/>
                          <a:ea typeface="微軟正黑體" panose="020B0604030504040204" pitchFamily="34" charset="-120"/>
                        </a:rPr>
                        <a:t>（</a:t>
                      </a:r>
                      <a:r>
                        <a:rPr lang="zh-TW" altLang="en-US" sz="1200" dirty="0">
                          <a:effectLst/>
                          <a:latin typeface="微軟正黑體" panose="020B0604030504040204" pitchFamily="34" charset="-120"/>
                          <a:ea typeface="微軟正黑體" panose="020B0604030504040204" pitchFamily="34" charset="-120"/>
                        </a:rPr>
                        <a:t>上</a:t>
                      </a:r>
                      <a:r>
                        <a:rPr lang="zh-TW" altLang="en-US" sz="1200" dirty="0" smtClean="0">
                          <a:effectLst/>
                          <a:latin typeface="微軟正黑體" panose="020B0604030504040204" pitchFamily="34" charset="-120"/>
                          <a:ea typeface="微軟正黑體" panose="020B0604030504040204" pitchFamily="34" charset="-120"/>
                        </a:rPr>
                        <a:t>原）</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287mm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115mm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rowSpan="5">
                  <a:txBody>
                    <a:bodyPr/>
                    <a:lstStyle/>
                    <a:p>
                      <a:pPr algn="l"/>
                      <a:r>
                        <a:rPr lang="en-US" altLang="zh-TW" sz="1200">
                          <a:effectLst/>
                          <a:latin typeface="微軟正黑體" panose="020B0604030504040204" pitchFamily="34" charset="-120"/>
                          <a:ea typeface="微軟正黑體" panose="020B0604030504040204" pitchFamily="34" charset="-120"/>
                        </a:rPr>
                        <a:t>8</a:t>
                      </a:r>
                      <a:r>
                        <a:rPr lang="zh-TW" altLang="en-US" sz="1200">
                          <a:effectLst/>
                          <a:latin typeface="微軟正黑體" panose="020B0604030504040204" pitchFamily="34" charset="-120"/>
                          <a:ea typeface="微軟正黑體" panose="020B0604030504040204" pitchFamily="34" charset="-120"/>
                        </a:rPr>
                        <a:t>月</a:t>
                      </a:r>
                      <a:r>
                        <a:rPr lang="en-US" altLang="zh-TW" sz="1200">
                          <a:effectLst/>
                          <a:latin typeface="微軟正黑體" panose="020B0604030504040204" pitchFamily="34" charset="-120"/>
                          <a:ea typeface="微軟正黑體" panose="020B0604030504040204" pitchFamily="34" charset="-120"/>
                        </a:rPr>
                        <a:t>20</a:t>
                      </a:r>
                      <a:r>
                        <a:rPr lang="zh-TW" altLang="en-US" sz="1200">
                          <a:effectLst/>
                          <a:latin typeface="微軟正黑體" panose="020B0604030504040204" pitchFamily="34" charset="-120"/>
                          <a:ea typeface="微軟正黑體" panose="020B0604030504040204" pitchFamily="34" charset="-120"/>
                        </a:rPr>
                        <a:t>日</a:t>
                      </a:r>
                      <a:br>
                        <a:rPr lang="zh-TW" altLang="en-US" sz="1200">
                          <a:effectLst/>
                          <a:latin typeface="微軟正黑體" panose="020B0604030504040204" pitchFamily="34" charset="-120"/>
                          <a:ea typeface="微軟正黑體" panose="020B0604030504040204" pitchFamily="34" charset="-120"/>
                        </a:rPr>
                      </a:br>
                      <a:r>
                        <a:rPr lang="en-US" altLang="zh-TW" sz="1200">
                          <a:effectLst/>
                          <a:latin typeface="微軟正黑體" panose="020B0604030504040204" pitchFamily="34" charset="-120"/>
                          <a:ea typeface="微軟正黑體" panose="020B0604030504040204" pitchFamily="34" charset="-120"/>
                        </a:rPr>
                        <a:t>4</a:t>
                      </a:r>
                      <a:r>
                        <a:rPr lang="zh-TW" altLang="en-US" sz="1200">
                          <a:effectLst/>
                          <a:latin typeface="微軟正黑體" panose="020B0604030504040204" pitchFamily="34" charset="-120"/>
                          <a:ea typeface="微軟正黑體" panose="020B0604030504040204" pitchFamily="34" charset="-120"/>
                        </a:rPr>
                        <a:t>時</a:t>
                      </a:r>
                      <a:r>
                        <a:rPr lang="en-US" altLang="zh-TW" sz="1200">
                          <a:effectLst/>
                          <a:latin typeface="微軟正黑體" panose="020B0604030504040204" pitchFamily="34" charset="-120"/>
                          <a:ea typeface="微軟正黑體" panose="020B0604030504040204" pitchFamily="34" charset="-120"/>
                        </a:rPr>
                        <a:t>00</a:t>
                      </a:r>
                      <a:r>
                        <a:rPr lang="zh-TW" altLang="en-US" sz="1200">
                          <a:effectLst/>
                          <a:latin typeface="微軟正黑體" panose="020B0604030504040204" pitchFamily="34" charset="-120"/>
                          <a:ea typeface="微軟正黑體" panose="020B0604030504040204" pitchFamily="34" charset="-120"/>
                        </a:rPr>
                        <a:t>分</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廣島市安佐北區</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TW" altLang="en-US" sz="1200" dirty="0" smtClean="0">
                          <a:effectLst/>
                          <a:latin typeface="微軟正黑體" panose="020B0604030504040204" pitchFamily="34" charset="-120"/>
                          <a:ea typeface="微軟正黑體" panose="020B0604030504040204" pitchFamily="34" charset="-120"/>
                        </a:rPr>
                        <a:t>（</a:t>
                      </a:r>
                      <a:r>
                        <a:rPr lang="zh-TW" altLang="en-US" sz="1200" dirty="0">
                          <a:effectLst/>
                          <a:latin typeface="微軟正黑體" panose="020B0604030504040204" pitchFamily="34" charset="-120"/>
                          <a:ea typeface="微軟正黑體" panose="020B0604030504040204" pitchFamily="34" charset="-120"/>
                        </a:rPr>
                        <a:t>三入</a:t>
                      </a:r>
                      <a:r>
                        <a:rPr lang="zh-TW" altLang="en-US" sz="1200" dirty="0" smtClean="0">
                          <a:effectLst/>
                          <a:latin typeface="微軟正黑體" panose="020B0604030504040204" pitchFamily="34" charset="-120"/>
                          <a:ea typeface="微軟正黑體" panose="020B0604030504040204" pitchFamily="34" charset="-120"/>
                        </a:rPr>
                        <a:t>東）</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000"/>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200" dirty="0" smtClean="0">
                          <a:effectLst/>
                          <a:latin typeface="微軟正黑體" panose="020B0604030504040204" pitchFamily="34" charset="-120"/>
                          <a:ea typeface="微軟正黑體" panose="020B0604030504040204" pitchFamily="34" charset="-120"/>
                        </a:rPr>
                        <a:t>284mm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000"/>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121mm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000"/>
                    </a:solidFill>
                  </a:tcPr>
                </a:tc>
                <a:tc vMerge="1">
                  <a:txBody>
                    <a:bodyPr/>
                    <a:lstStyle/>
                    <a:p>
                      <a:endParaRPr lang="zh-TW" altLang="en-US"/>
                    </a:p>
                  </a:txBody>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廣島市安佐北區</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CN" altLang="en-US" sz="1200" dirty="0" smtClean="0">
                          <a:effectLst/>
                          <a:latin typeface="微軟正黑體" panose="020B0604030504040204" pitchFamily="34" charset="-120"/>
                          <a:ea typeface="微軟正黑體" panose="020B0604030504040204" pitchFamily="34" charset="-120"/>
                        </a:rPr>
                        <a:t>（</a:t>
                      </a:r>
                      <a:r>
                        <a:rPr lang="zh-CN" altLang="en-US" sz="1200" dirty="0">
                          <a:effectLst/>
                          <a:latin typeface="微軟正黑體" panose="020B0604030504040204" pitchFamily="34" charset="-120"/>
                          <a:ea typeface="微軟正黑體" panose="020B0604030504040204" pitchFamily="34" charset="-120"/>
                        </a:rPr>
                        <a:t>安佐</a:t>
                      </a:r>
                      <a:r>
                        <a:rPr lang="zh-CN" altLang="en-US" sz="1200" dirty="0" smtClean="0">
                          <a:effectLst/>
                          <a:latin typeface="微軟正黑體" panose="020B0604030504040204" pitchFamily="34" charset="-120"/>
                          <a:ea typeface="微軟正黑體" panose="020B0604030504040204" pitchFamily="34" charset="-120"/>
                        </a:rPr>
                        <a:t>北</a:t>
                      </a:r>
                      <a:r>
                        <a:rPr lang="zh-TW" altLang="en-US" sz="1200" dirty="0" smtClean="0">
                          <a:effectLst/>
                          <a:latin typeface="微軟正黑體" panose="020B0604030504040204" pitchFamily="34" charset="-120"/>
                          <a:ea typeface="微軟正黑體" panose="020B0604030504040204" pitchFamily="34" charset="-120"/>
                        </a:rPr>
                        <a:t>區區公所</a:t>
                      </a:r>
                      <a:r>
                        <a:rPr lang="zh-CN" altLang="en-US" sz="1200" dirty="0" smtClean="0">
                          <a:effectLst/>
                          <a:latin typeface="微軟正黑體" panose="020B0604030504040204" pitchFamily="34" charset="-120"/>
                          <a:ea typeface="微軟正黑體" panose="020B0604030504040204" pitchFamily="34" charset="-120"/>
                        </a:rPr>
                        <a:t>）</a:t>
                      </a:r>
                      <a:endParaRPr lang="zh-CN"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200" dirty="0" smtClean="0">
                          <a:effectLst/>
                          <a:latin typeface="微軟正黑體" panose="020B0604030504040204" pitchFamily="34" charset="-120"/>
                          <a:ea typeface="微軟正黑體" panose="020B0604030504040204" pitchFamily="34" charset="-120"/>
                        </a:rPr>
                        <a:t>264mm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102mm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vMerge="1">
                  <a:txBody>
                    <a:bodyPr/>
                    <a:lstStyle/>
                    <a:p>
                      <a:endParaRPr lang="zh-TW" altLang="en-US"/>
                    </a:p>
                  </a:txBody>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廣島市安佐北區</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TW" altLang="en-US" sz="1200" dirty="0" smtClean="0">
                          <a:effectLst/>
                          <a:latin typeface="微軟正黑體" panose="020B0604030504040204" pitchFamily="34" charset="-120"/>
                          <a:ea typeface="微軟正黑體" panose="020B0604030504040204" pitchFamily="34" charset="-120"/>
                        </a:rPr>
                        <a:t>（</a:t>
                      </a:r>
                      <a:r>
                        <a:rPr lang="zh-TW" altLang="en-US" sz="1200" dirty="0">
                          <a:effectLst/>
                          <a:latin typeface="微軟正黑體" panose="020B0604030504040204" pitchFamily="34" charset="-120"/>
                          <a:ea typeface="微軟正黑體" panose="020B0604030504040204" pitchFamily="34" charset="-120"/>
                        </a:rPr>
                        <a:t>三</a:t>
                      </a:r>
                      <a:r>
                        <a:rPr lang="zh-TW" altLang="en-US" sz="1200" dirty="0" smtClean="0">
                          <a:effectLst/>
                          <a:latin typeface="微軟正黑體" panose="020B0604030504040204" pitchFamily="34" charset="-120"/>
                          <a:ea typeface="微軟正黑體" panose="020B0604030504040204" pitchFamily="34" charset="-120"/>
                        </a:rPr>
                        <a:t>入）</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200" dirty="0" smtClean="0">
                          <a:effectLst/>
                          <a:latin typeface="微軟正黑體" panose="020B0604030504040204" pitchFamily="34" charset="-120"/>
                          <a:ea typeface="微軟正黑體" panose="020B0604030504040204" pitchFamily="34" charset="-120"/>
                        </a:rPr>
                        <a:t>256.5mm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101mm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vMerge="1">
                  <a:txBody>
                    <a:bodyPr/>
                    <a:lstStyle/>
                    <a:p>
                      <a:endParaRPr lang="zh-TW" altLang="en-US"/>
                    </a:p>
                  </a:txBody>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廣島市安佐北區</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CN" altLang="en-US" sz="1200" dirty="0" smtClean="0">
                          <a:effectLst/>
                          <a:latin typeface="微軟正黑體" panose="020B0604030504040204" pitchFamily="34" charset="-120"/>
                          <a:ea typeface="微軟正黑體" panose="020B0604030504040204" pitchFamily="34" charset="-120"/>
                        </a:rPr>
                        <a:t>（</a:t>
                      </a:r>
                      <a:r>
                        <a:rPr lang="zh-CN" altLang="en-US" sz="1200" dirty="0">
                          <a:effectLst/>
                          <a:latin typeface="微軟正黑體" panose="020B0604030504040204" pitchFamily="34" charset="-120"/>
                          <a:ea typeface="微軟正黑體" panose="020B0604030504040204" pitchFamily="34" charset="-120"/>
                        </a:rPr>
                        <a:t>大林</a:t>
                      </a:r>
                      <a:r>
                        <a:rPr lang="zh-CN" altLang="en-US" sz="1200" dirty="0" smtClean="0">
                          <a:effectLst/>
                          <a:latin typeface="微軟正黑體" panose="020B0604030504040204" pitchFamily="34" charset="-120"/>
                          <a:ea typeface="微軟正黑體" panose="020B0604030504040204" pitchFamily="34" charset="-120"/>
                        </a:rPr>
                        <a:t>（</a:t>
                      </a:r>
                      <a:r>
                        <a:rPr lang="zh-TW" altLang="en-US" sz="1200" dirty="0" smtClean="0">
                          <a:effectLst/>
                          <a:latin typeface="微軟正黑體" panose="020B0604030504040204" pitchFamily="34" charset="-120"/>
                          <a:ea typeface="微軟正黑體" panose="020B0604030504040204" pitchFamily="34" charset="-120"/>
                        </a:rPr>
                        <a:t>國</a:t>
                      </a:r>
                      <a:r>
                        <a:rPr lang="zh-CN" altLang="en-US" sz="1200" dirty="0" smtClean="0">
                          <a:effectLst/>
                          <a:latin typeface="微軟正黑體" panose="020B0604030504040204" pitchFamily="34" charset="-120"/>
                          <a:ea typeface="微軟正黑體" panose="020B0604030504040204" pitchFamily="34" charset="-120"/>
                        </a:rPr>
                        <a:t>））</a:t>
                      </a:r>
                      <a:endParaRPr lang="zh-CN"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237mm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96mm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vMerge="1">
                  <a:txBody>
                    <a:bodyPr/>
                    <a:lstStyle/>
                    <a:p>
                      <a:endParaRPr lang="zh-TW" altLang="en-US"/>
                    </a:p>
                  </a:txBody>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廣島市安佐南區</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CN" altLang="en-US" sz="1200" dirty="0" smtClean="0">
                          <a:effectLst/>
                          <a:latin typeface="微軟正黑體" panose="020B0604030504040204" pitchFamily="34" charset="-120"/>
                          <a:ea typeface="微軟正黑體" panose="020B0604030504040204" pitchFamily="34" charset="-120"/>
                        </a:rPr>
                        <a:t>（</a:t>
                      </a:r>
                      <a:r>
                        <a:rPr lang="zh-CN" altLang="en-US" sz="1200" dirty="0">
                          <a:effectLst/>
                          <a:latin typeface="微軟正黑體" panose="020B0604030504040204" pitchFamily="34" charset="-120"/>
                          <a:ea typeface="微軟正黑體" panose="020B0604030504040204" pitchFamily="34" charset="-120"/>
                        </a:rPr>
                        <a:t>高瀬</a:t>
                      </a:r>
                      <a:r>
                        <a:rPr lang="zh-CN" altLang="en-US" sz="1200" dirty="0" smtClean="0">
                          <a:effectLst/>
                          <a:latin typeface="微軟正黑體" panose="020B0604030504040204" pitchFamily="34" charset="-120"/>
                          <a:ea typeface="微軟正黑體" panose="020B0604030504040204" pitchFamily="34" charset="-120"/>
                        </a:rPr>
                        <a:t>（</a:t>
                      </a:r>
                      <a:r>
                        <a:rPr lang="zh-TW" altLang="en-US" sz="1200" dirty="0" smtClean="0">
                          <a:effectLst/>
                          <a:latin typeface="微軟正黑體" panose="020B0604030504040204" pitchFamily="34" charset="-120"/>
                          <a:ea typeface="微軟正黑體" panose="020B0604030504040204" pitchFamily="34" charset="-120"/>
                        </a:rPr>
                        <a:t>國</a:t>
                      </a:r>
                      <a:r>
                        <a:rPr lang="zh-CN" altLang="en-US" sz="1200" dirty="0" smtClean="0">
                          <a:effectLst/>
                          <a:latin typeface="微軟正黑體" panose="020B0604030504040204" pitchFamily="34" charset="-120"/>
                          <a:ea typeface="微軟正黑體" panose="020B0604030504040204" pitchFamily="34" charset="-120"/>
                        </a:rPr>
                        <a:t>））</a:t>
                      </a:r>
                      <a:endParaRPr lang="zh-CN"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215mm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87mm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altLang="zh-TW" sz="1200" dirty="0">
                          <a:effectLst/>
                          <a:latin typeface="微軟正黑體" panose="020B0604030504040204" pitchFamily="34" charset="-120"/>
                          <a:ea typeface="微軟正黑體" panose="020B0604030504040204" pitchFamily="34" charset="-120"/>
                        </a:rPr>
                        <a:t>8</a:t>
                      </a:r>
                      <a:r>
                        <a:rPr lang="zh-TW" altLang="en-US" sz="1200" dirty="0">
                          <a:effectLst/>
                          <a:latin typeface="微軟正黑體" panose="020B0604030504040204" pitchFamily="34" charset="-120"/>
                          <a:ea typeface="微軟正黑體" panose="020B0604030504040204" pitchFamily="34" charset="-120"/>
                        </a:rPr>
                        <a:t>月</a:t>
                      </a:r>
                      <a:r>
                        <a:rPr lang="en-US" altLang="zh-TW" sz="1200" dirty="0">
                          <a:effectLst/>
                          <a:latin typeface="微軟正黑體" panose="020B0604030504040204" pitchFamily="34" charset="-120"/>
                          <a:ea typeface="微軟正黑體" panose="020B0604030504040204" pitchFamily="34" charset="-120"/>
                        </a:rPr>
                        <a:t>20</a:t>
                      </a:r>
                      <a:r>
                        <a:rPr lang="zh-TW" altLang="en-US" sz="1200" dirty="0" smtClean="0">
                          <a:effectLst/>
                          <a:latin typeface="微軟正黑體" panose="020B0604030504040204" pitchFamily="34" charset="-120"/>
                          <a:ea typeface="微軟正黑體" panose="020B0604030504040204" pitchFamily="34" charset="-120"/>
                        </a:rPr>
                        <a:t>日</a:t>
                      </a:r>
                      <a:br>
                        <a:rPr lang="zh-TW" altLang="en-US" sz="1200" dirty="0" smtClean="0">
                          <a:effectLst/>
                          <a:latin typeface="微軟正黑體" panose="020B0604030504040204" pitchFamily="34" charset="-120"/>
                          <a:ea typeface="微軟正黑體" panose="020B0604030504040204" pitchFamily="34" charset="-120"/>
                        </a:rPr>
                      </a:br>
                      <a:r>
                        <a:rPr lang="en-US" altLang="zh-TW" sz="1200" dirty="0" smtClean="0">
                          <a:effectLst/>
                          <a:latin typeface="微軟正黑體" panose="020B0604030504040204" pitchFamily="34" charset="-120"/>
                          <a:ea typeface="微軟正黑體" panose="020B0604030504040204" pitchFamily="34" charset="-120"/>
                        </a:rPr>
                        <a:t>3</a:t>
                      </a:r>
                      <a:r>
                        <a:rPr lang="zh-TW" altLang="en-US" sz="1200" dirty="0">
                          <a:effectLst/>
                          <a:latin typeface="微軟正黑體" panose="020B0604030504040204" pitchFamily="34" charset="-120"/>
                          <a:ea typeface="微軟正黑體" panose="020B0604030504040204" pitchFamily="34" charset="-120"/>
                        </a:rPr>
                        <a:t>時</a:t>
                      </a:r>
                      <a:r>
                        <a:rPr lang="en-US" altLang="zh-TW" sz="1200" dirty="0">
                          <a:effectLst/>
                          <a:latin typeface="微軟正黑體" panose="020B0604030504040204" pitchFamily="34" charset="-120"/>
                          <a:ea typeface="微軟正黑體" panose="020B0604030504040204" pitchFamily="34" charset="-120"/>
                        </a:rPr>
                        <a:t>00</a:t>
                      </a:r>
                      <a:r>
                        <a:rPr lang="zh-TW" altLang="en-US" sz="1200" dirty="0">
                          <a:effectLst/>
                          <a:latin typeface="微軟正黑體" panose="020B0604030504040204" pitchFamily="34" charset="-120"/>
                          <a:ea typeface="微軟正黑體" panose="020B0604030504040204" pitchFamily="34" charset="-120"/>
                        </a:rPr>
                        <a:t>分</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32000">
                <a:tc>
                  <a:txBody>
                    <a:bodyPr/>
                    <a:lstStyle/>
                    <a:p>
                      <a:pPr algn="l"/>
                      <a:r>
                        <a:rPr lang="zh-TW" altLang="en-US" sz="1200" dirty="0">
                          <a:effectLst/>
                          <a:latin typeface="微軟正黑體" panose="020B0604030504040204" pitchFamily="34" charset="-120"/>
                          <a:ea typeface="微軟正黑體" panose="020B0604030504040204" pitchFamily="34" charset="-120"/>
                        </a:rPr>
                        <a:t>安芸高田</a:t>
                      </a:r>
                      <a:r>
                        <a:rPr lang="zh-TW" altLang="en-US" sz="1200" dirty="0" smtClean="0">
                          <a:effectLst/>
                          <a:latin typeface="微軟正黑體" panose="020B0604030504040204" pitchFamily="34" charset="-120"/>
                          <a:ea typeface="微軟正黑體" panose="020B0604030504040204" pitchFamily="34" charset="-120"/>
                        </a:rPr>
                        <a:t>市</a:t>
                      </a:r>
                      <a:endParaRPr lang="en-US" altLang="zh-TW" sz="1200" dirty="0" smtClean="0">
                        <a:effectLst/>
                        <a:latin typeface="微軟正黑體" panose="020B0604030504040204" pitchFamily="34" charset="-120"/>
                        <a:ea typeface="微軟正黑體" panose="020B0604030504040204" pitchFamily="34" charset="-120"/>
                      </a:endParaRPr>
                    </a:p>
                    <a:p>
                      <a:pPr algn="l"/>
                      <a:r>
                        <a:rPr lang="zh-TW" altLang="en-US" sz="1200" dirty="0" smtClean="0">
                          <a:effectLst/>
                          <a:latin typeface="微軟正黑體" panose="020B0604030504040204" pitchFamily="34" charset="-120"/>
                          <a:ea typeface="微軟正黑體" panose="020B0604030504040204" pitchFamily="34" charset="-120"/>
                        </a:rPr>
                        <a:t>（</a:t>
                      </a:r>
                      <a:r>
                        <a:rPr lang="zh-TW" altLang="en-US" sz="1200" dirty="0">
                          <a:effectLst/>
                          <a:latin typeface="微軟正黑體" panose="020B0604030504040204" pitchFamily="34" charset="-120"/>
                          <a:ea typeface="微軟正黑體" panose="020B0604030504040204" pitchFamily="34" charset="-120"/>
                        </a:rPr>
                        <a:t>美土</a:t>
                      </a:r>
                      <a:r>
                        <a:rPr lang="zh-TW" altLang="en-US" sz="1200" dirty="0" smtClean="0">
                          <a:effectLst/>
                          <a:latin typeface="微軟正黑體" panose="020B0604030504040204" pitchFamily="34" charset="-120"/>
                          <a:ea typeface="微軟正黑體" panose="020B0604030504040204" pitchFamily="34" charset="-120"/>
                        </a:rPr>
                        <a:t>里）</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89mm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47.5mm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altLang="zh-TW" sz="1200" dirty="0">
                          <a:effectLst/>
                          <a:latin typeface="微軟正黑體" panose="020B0604030504040204" pitchFamily="34" charset="-120"/>
                          <a:ea typeface="微軟正黑體" panose="020B0604030504040204" pitchFamily="34" charset="-120"/>
                        </a:rPr>
                        <a:t>8</a:t>
                      </a:r>
                      <a:r>
                        <a:rPr lang="zh-TW" altLang="en-US" sz="1200" dirty="0">
                          <a:effectLst/>
                          <a:latin typeface="微軟正黑體" panose="020B0604030504040204" pitchFamily="34" charset="-120"/>
                          <a:ea typeface="微軟正黑體" panose="020B0604030504040204" pitchFamily="34" charset="-120"/>
                        </a:rPr>
                        <a:t>月</a:t>
                      </a:r>
                      <a:r>
                        <a:rPr lang="en-US" altLang="zh-TW" sz="1200" dirty="0">
                          <a:effectLst/>
                          <a:latin typeface="微軟正黑體" panose="020B0604030504040204" pitchFamily="34" charset="-120"/>
                          <a:ea typeface="微軟正黑體" panose="020B0604030504040204" pitchFamily="34" charset="-120"/>
                        </a:rPr>
                        <a:t>20</a:t>
                      </a:r>
                      <a:r>
                        <a:rPr lang="zh-TW" altLang="en-US" sz="1200" dirty="0" smtClean="0">
                          <a:effectLst/>
                          <a:latin typeface="微軟正黑體" panose="020B0604030504040204" pitchFamily="34" charset="-120"/>
                          <a:ea typeface="微軟正黑體" panose="020B0604030504040204" pitchFamily="34" charset="-120"/>
                        </a:rPr>
                        <a:t>日</a:t>
                      </a:r>
                      <a:br>
                        <a:rPr lang="zh-TW" altLang="en-US" sz="1200" dirty="0" smtClean="0">
                          <a:effectLst/>
                          <a:latin typeface="微軟正黑體" panose="020B0604030504040204" pitchFamily="34" charset="-120"/>
                          <a:ea typeface="微軟正黑體" panose="020B0604030504040204" pitchFamily="34" charset="-120"/>
                        </a:rPr>
                      </a:br>
                      <a:r>
                        <a:rPr lang="en-US" altLang="zh-TW" sz="1200" dirty="0" smtClean="0">
                          <a:effectLst/>
                          <a:latin typeface="微軟正黑體" panose="020B0604030504040204" pitchFamily="34" charset="-120"/>
                          <a:ea typeface="微軟正黑體" panose="020B0604030504040204" pitchFamily="34" charset="-120"/>
                        </a:rPr>
                        <a:t>2</a:t>
                      </a:r>
                      <a:r>
                        <a:rPr lang="zh-TW" altLang="en-US" sz="1200" dirty="0">
                          <a:effectLst/>
                          <a:latin typeface="微軟正黑體" panose="020B0604030504040204" pitchFamily="34" charset="-120"/>
                          <a:ea typeface="微軟正黑體" panose="020B0604030504040204" pitchFamily="34" charset="-120"/>
                        </a:rPr>
                        <a:t>時</a:t>
                      </a:r>
                      <a:r>
                        <a:rPr lang="en-US" altLang="zh-TW" sz="1200" dirty="0">
                          <a:effectLst/>
                          <a:latin typeface="微軟正黑體" panose="020B0604030504040204" pitchFamily="34" charset="-120"/>
                          <a:ea typeface="微軟正黑體" panose="020B0604030504040204" pitchFamily="34" charset="-120"/>
                        </a:rPr>
                        <a:t>18</a:t>
                      </a:r>
                      <a:r>
                        <a:rPr lang="zh-TW" altLang="en-US" sz="1200" dirty="0">
                          <a:effectLst/>
                          <a:latin typeface="微軟正黑體" panose="020B0604030504040204" pitchFamily="34" charset="-120"/>
                          <a:ea typeface="微軟正黑體" panose="020B0604030504040204" pitchFamily="34" charset="-120"/>
                        </a:rPr>
                        <a:t>分</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32000">
                <a:tc>
                  <a:txBody>
                    <a:bodyPr/>
                    <a:lstStyle/>
                    <a:p>
                      <a:pPr algn="l"/>
                      <a:r>
                        <a:rPr lang="zh-TW" altLang="en-US" sz="1200" dirty="0" smtClean="0">
                          <a:effectLst/>
                          <a:latin typeface="微軟正黑體" panose="020B0604030504040204" pitchFamily="34" charset="-120"/>
                          <a:ea typeface="微軟正黑體" panose="020B0604030504040204" pitchFamily="34" charset="-120"/>
                        </a:rPr>
                        <a:t>廣島</a:t>
                      </a:r>
                      <a:r>
                        <a:rPr lang="zh-TW" altLang="en-US" sz="1200" dirty="0">
                          <a:effectLst/>
                          <a:latin typeface="微軟正黑體" panose="020B0604030504040204" pitchFamily="34" charset="-120"/>
                          <a:ea typeface="微軟正黑體" panose="020B0604030504040204" pitchFamily="34" charset="-120"/>
                        </a:rPr>
                        <a:t>市</a:t>
                      </a:r>
                      <a:r>
                        <a:rPr lang="zh-TW" altLang="en-US" sz="1200" dirty="0" smtClean="0">
                          <a:effectLst/>
                          <a:latin typeface="微軟正黑體" panose="020B0604030504040204" pitchFamily="34" charset="-120"/>
                          <a:ea typeface="微軟正黑體" panose="020B0604030504040204" pitchFamily="34" charset="-120"/>
                        </a:rPr>
                        <a:t>中區</a:t>
                      </a:r>
                      <a:r>
                        <a:rPr lang="zh-TW" altLang="en-US" sz="1200" dirty="0">
                          <a:effectLst/>
                          <a:latin typeface="微軟正黑體" panose="020B0604030504040204" pitchFamily="34" charset="-120"/>
                          <a:ea typeface="微軟正黑體" panose="020B0604030504040204" pitchFamily="34" charset="-120"/>
                        </a:rPr>
                        <a:t/>
                      </a:r>
                      <a:br>
                        <a:rPr lang="zh-TW" altLang="en-US" sz="1200" dirty="0">
                          <a:effectLst/>
                          <a:latin typeface="微軟正黑體" panose="020B0604030504040204" pitchFamily="34" charset="-120"/>
                          <a:ea typeface="微軟正黑體" panose="020B0604030504040204" pitchFamily="34" charset="-120"/>
                        </a:rPr>
                      </a:br>
                      <a:r>
                        <a:rPr lang="zh-TW" altLang="en-US" sz="1200" dirty="0" smtClean="0">
                          <a:effectLst/>
                          <a:latin typeface="微軟正黑體" panose="020B0604030504040204" pitchFamily="34" charset="-120"/>
                          <a:ea typeface="微軟正黑體" panose="020B0604030504040204" pitchFamily="34" charset="-120"/>
                        </a:rPr>
                        <a:t>（廣島）</a:t>
                      </a:r>
                      <a:endParaRPr lang="zh-TW" altLang="en-US"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78.5mm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200" dirty="0" smtClean="0">
                          <a:effectLst/>
                          <a:latin typeface="微軟正黑體" panose="020B0604030504040204" pitchFamily="34" charset="-120"/>
                          <a:ea typeface="微軟正黑體" panose="020B0604030504040204" pitchFamily="34" charset="-120"/>
                        </a:rPr>
                        <a:t>46mm</a:t>
                      </a:r>
                      <a:endParaRPr lang="en-US" altLang="zh-TW" sz="1200" dirty="0">
                        <a:effectLst/>
                        <a:latin typeface="微軟正黑體" panose="020B0604030504040204" pitchFamily="34" charset="-120"/>
                        <a:ea typeface="微軟正黑體" panose="020B0604030504040204" pitchFamily="34" charset="-120"/>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altLang="zh-TW" sz="1200" dirty="0">
                          <a:effectLst/>
                          <a:latin typeface="微軟正黑體" panose="020B0604030504040204" pitchFamily="34" charset="-120"/>
                          <a:ea typeface="微軟正黑體" panose="020B0604030504040204" pitchFamily="34" charset="-120"/>
                        </a:rPr>
                        <a:t>8</a:t>
                      </a:r>
                      <a:r>
                        <a:rPr lang="zh-TW" altLang="en-US" sz="1200" dirty="0">
                          <a:effectLst/>
                          <a:latin typeface="微軟正黑體" panose="020B0604030504040204" pitchFamily="34" charset="-120"/>
                          <a:ea typeface="微軟正黑體" panose="020B0604030504040204" pitchFamily="34" charset="-120"/>
                        </a:rPr>
                        <a:t>月</a:t>
                      </a:r>
                      <a:r>
                        <a:rPr lang="en-US" altLang="zh-TW" sz="1200" dirty="0">
                          <a:effectLst/>
                          <a:latin typeface="微軟正黑體" panose="020B0604030504040204" pitchFamily="34" charset="-120"/>
                          <a:ea typeface="微軟正黑體" panose="020B0604030504040204" pitchFamily="34" charset="-120"/>
                        </a:rPr>
                        <a:t>19</a:t>
                      </a:r>
                      <a:r>
                        <a:rPr lang="zh-TW" altLang="en-US" sz="1200" dirty="0" smtClean="0">
                          <a:effectLst/>
                          <a:latin typeface="微軟正黑體" panose="020B0604030504040204" pitchFamily="34" charset="-120"/>
                          <a:ea typeface="微軟正黑體" panose="020B0604030504040204" pitchFamily="34" charset="-120"/>
                        </a:rPr>
                        <a:t>日</a:t>
                      </a:r>
                      <a:br>
                        <a:rPr lang="zh-TW" altLang="en-US" sz="1200" dirty="0" smtClean="0">
                          <a:effectLst/>
                          <a:latin typeface="微軟正黑體" panose="020B0604030504040204" pitchFamily="34" charset="-120"/>
                          <a:ea typeface="微軟正黑體" panose="020B0604030504040204" pitchFamily="34" charset="-120"/>
                        </a:rPr>
                      </a:br>
                      <a:r>
                        <a:rPr lang="en-US" altLang="zh-TW" sz="1200" dirty="0" smtClean="0">
                          <a:effectLst/>
                          <a:latin typeface="微軟正黑體" panose="020B0604030504040204" pitchFamily="34" charset="-120"/>
                          <a:ea typeface="微軟正黑體" panose="020B0604030504040204" pitchFamily="34" charset="-120"/>
                        </a:rPr>
                        <a:t>22</a:t>
                      </a:r>
                      <a:r>
                        <a:rPr lang="zh-TW" altLang="en-US" sz="1200" dirty="0">
                          <a:effectLst/>
                          <a:latin typeface="微軟正黑體" panose="020B0604030504040204" pitchFamily="34" charset="-120"/>
                          <a:ea typeface="微軟正黑體" panose="020B0604030504040204" pitchFamily="34" charset="-120"/>
                        </a:rPr>
                        <a:t>時</a:t>
                      </a:r>
                      <a:r>
                        <a:rPr lang="en-US" altLang="zh-TW" sz="1200" dirty="0">
                          <a:effectLst/>
                          <a:latin typeface="微軟正黑體" panose="020B0604030504040204" pitchFamily="34" charset="-120"/>
                          <a:ea typeface="微軟正黑體" panose="020B0604030504040204" pitchFamily="34" charset="-120"/>
                        </a:rPr>
                        <a:t>14</a:t>
                      </a:r>
                      <a:r>
                        <a:rPr lang="zh-TW" altLang="en-US" sz="1200" dirty="0">
                          <a:effectLst/>
                          <a:latin typeface="微軟正黑體" panose="020B0604030504040204" pitchFamily="34" charset="-120"/>
                          <a:ea typeface="微軟正黑體" panose="020B0604030504040204" pitchFamily="34" charset="-120"/>
                        </a:rPr>
                        <a:t>分</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grpSp>
        <p:nvGrpSpPr>
          <p:cNvPr id="65589" name="群組 5"/>
          <p:cNvGrpSpPr>
            <a:grpSpLocks/>
          </p:cNvGrpSpPr>
          <p:nvPr/>
        </p:nvGrpSpPr>
        <p:grpSpPr bwMode="auto">
          <a:xfrm>
            <a:off x="152400" y="2514600"/>
            <a:ext cx="4060825" cy="4164013"/>
            <a:chOff x="164389" y="1765004"/>
            <a:chExt cx="4284000" cy="4391955"/>
          </a:xfrm>
        </p:grpSpPr>
        <p:pic>
          <p:nvPicPr>
            <p:cNvPr id="6559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389" y="1765004"/>
              <a:ext cx="4284000" cy="439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a:spLocks noChangeArrowheads="1"/>
            </p:cNvSpPr>
            <p:nvPr/>
          </p:nvSpPr>
          <p:spPr bwMode="auto">
            <a:xfrm>
              <a:off x="532833" y="5818730"/>
              <a:ext cx="991450" cy="277951"/>
            </a:xfrm>
            <a:prstGeom prst="rect">
              <a:avLst/>
            </a:prstGeom>
            <a:solidFill>
              <a:schemeClr val="accent1">
                <a:lumMod val="40000"/>
                <a:lumOff val="60000"/>
              </a:schemeClr>
            </a:solidFill>
            <a:ln>
              <a:noFill/>
            </a:ln>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ctr" eaLnBrk="1" fontAlgn="auto" hangingPunct="1">
                <a:spcBef>
                  <a:spcPts val="0"/>
                </a:spcBef>
                <a:spcAft>
                  <a:spcPts val="0"/>
                </a:spcAft>
                <a:defRPr/>
              </a:pPr>
              <a:r>
                <a:rPr lang="zh-TW" altLang="en-US" sz="1200" dirty="0" smtClean="0">
                  <a:solidFill>
                    <a:prstClr val="black"/>
                  </a:solidFill>
                </a:rPr>
                <a:t>南風</a:t>
              </a:r>
              <a:endParaRPr lang="zh-TW" altLang="en-US" sz="1200" dirty="0">
                <a:solidFill>
                  <a:prstClr val="black"/>
                </a:solidFill>
              </a:endParaRPr>
            </a:p>
          </p:txBody>
        </p:sp>
        <p:sp>
          <p:nvSpPr>
            <p:cNvPr id="12" name="文字方塊 11"/>
            <p:cNvSpPr txBox="1">
              <a:spLocks noChangeArrowheads="1"/>
            </p:cNvSpPr>
            <p:nvPr/>
          </p:nvSpPr>
          <p:spPr bwMode="auto">
            <a:xfrm>
              <a:off x="305068" y="2314208"/>
              <a:ext cx="1219215" cy="276277"/>
            </a:xfrm>
            <a:prstGeom prst="rect">
              <a:avLst/>
            </a:prstGeom>
            <a:solidFill>
              <a:schemeClr val="accent1">
                <a:lumMod val="40000"/>
                <a:lumOff val="60000"/>
              </a:schemeClr>
            </a:solidFill>
            <a:ln>
              <a:noFill/>
            </a:ln>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ctr" eaLnBrk="1" fontAlgn="auto" hangingPunct="1">
                <a:spcBef>
                  <a:spcPts val="0"/>
                </a:spcBef>
                <a:spcAft>
                  <a:spcPts val="0"/>
                </a:spcAft>
                <a:defRPr/>
              </a:pPr>
              <a:r>
                <a:rPr lang="zh-TW" altLang="en-US" sz="1200" dirty="0" smtClean="0">
                  <a:solidFill>
                    <a:prstClr val="black"/>
                  </a:solidFill>
                </a:rPr>
                <a:t>西南風</a:t>
              </a:r>
              <a:endParaRPr lang="zh-TW" altLang="en-US" sz="1200" dirty="0">
                <a:solidFill>
                  <a:prstClr val="black"/>
                </a:solidFill>
              </a:endParaRPr>
            </a:p>
          </p:txBody>
        </p:sp>
        <p:sp>
          <p:nvSpPr>
            <p:cNvPr id="65595" name="文字方塊 14"/>
            <p:cNvSpPr txBox="1">
              <a:spLocks noChangeArrowheads="1"/>
            </p:cNvSpPr>
            <p:nvPr/>
          </p:nvSpPr>
          <p:spPr bwMode="auto">
            <a:xfrm>
              <a:off x="3625701" y="3753647"/>
              <a:ext cx="738664" cy="226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200">
                  <a:solidFill>
                    <a:srgbClr val="000000"/>
                  </a:solidFill>
                  <a:ea typeface="標楷體" panose="03000509000000000000" pitchFamily="65" charset="-120"/>
                </a:rPr>
                <a:t>1.</a:t>
              </a:r>
            </a:p>
            <a:p>
              <a:pPr eaLnBrk="1" hangingPunct="1"/>
              <a:r>
                <a:rPr lang="zh-TW" altLang="en-US" sz="1200">
                  <a:solidFill>
                    <a:srgbClr val="000000"/>
                  </a:solidFill>
                  <a:ea typeface="標楷體" panose="03000509000000000000" pitchFamily="65" charset="-120"/>
                </a:rPr>
                <a:t>溫暖而潮濕的南風在山邊形成上升氣流後，凝聚成積雨雲。</a:t>
              </a:r>
              <a:endParaRPr lang="en-US" altLang="zh-TW" sz="1200">
                <a:solidFill>
                  <a:srgbClr val="000000"/>
                </a:solidFill>
                <a:ea typeface="標楷體" panose="03000509000000000000" pitchFamily="65" charset="-120"/>
              </a:endParaRPr>
            </a:p>
          </p:txBody>
        </p:sp>
        <p:sp>
          <p:nvSpPr>
            <p:cNvPr id="65596" name="文字方塊 16"/>
            <p:cNvSpPr txBox="1">
              <a:spLocks noChangeArrowheads="1"/>
            </p:cNvSpPr>
            <p:nvPr/>
          </p:nvSpPr>
          <p:spPr bwMode="auto">
            <a:xfrm>
              <a:off x="287338" y="2743200"/>
              <a:ext cx="738664" cy="236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200">
                  <a:solidFill>
                    <a:srgbClr val="000000"/>
                  </a:solidFill>
                  <a:ea typeface="標楷體" panose="03000509000000000000" pitchFamily="65" charset="-120"/>
                </a:rPr>
                <a:t>2.</a:t>
              </a:r>
            </a:p>
            <a:p>
              <a:pPr eaLnBrk="1" hangingPunct="1"/>
              <a:r>
                <a:rPr lang="zh-TW" altLang="en-US" sz="1200">
                  <a:solidFill>
                    <a:srgbClr val="000000"/>
                  </a:solidFill>
                  <a:ea typeface="標楷體" panose="03000509000000000000" pitchFamily="65" charset="-120"/>
                </a:rPr>
                <a:t>高空中的西南風使積雨雲呈直線移動形成帶狀大雨。</a:t>
              </a:r>
              <a:endParaRPr lang="en-US" altLang="zh-TW" sz="1200">
                <a:solidFill>
                  <a:srgbClr val="000000"/>
                </a:solidFill>
                <a:ea typeface="標楷體" panose="03000509000000000000" pitchFamily="65" charset="-120"/>
              </a:endParaRPr>
            </a:p>
          </p:txBody>
        </p:sp>
      </p:grpSp>
      <p:sp>
        <p:nvSpPr>
          <p:cNvPr id="65590" name="矩形 11"/>
          <p:cNvSpPr>
            <a:spLocks noChangeArrowheads="1"/>
          </p:cNvSpPr>
          <p:nvPr/>
        </p:nvSpPr>
        <p:spPr bwMode="auto">
          <a:xfrm>
            <a:off x="4200525" y="6638925"/>
            <a:ext cx="2200275" cy="215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a:t>
            </a:r>
            <a:r>
              <a:rPr lang="en-US" altLang="zh-TW" sz="800">
                <a:solidFill>
                  <a:srgbClr val="000000"/>
                </a:solidFill>
                <a:latin typeface="微軟正黑體" panose="020B0604030504040204" pitchFamily="34" charset="-120"/>
                <a:ea typeface="微軟正黑體" panose="020B0604030504040204" pitchFamily="34" charset="-120"/>
              </a:rPr>
              <a:t>:</a:t>
            </a:r>
            <a:r>
              <a:rPr lang="zh-TW" altLang="en-US" sz="800">
                <a:solidFill>
                  <a:srgbClr val="000000"/>
                </a:solidFill>
                <a:latin typeface="微軟正黑體" panose="020B0604030504040204" pitchFamily="34" charset="-120"/>
                <a:ea typeface="微軟正黑體" panose="020B0604030504040204" pitchFamily="34" charset="-120"/>
              </a:rPr>
              <a:t>廣島市災害對策本部第</a:t>
            </a:r>
            <a:r>
              <a:rPr lang="en-US" altLang="zh-TW" sz="800">
                <a:solidFill>
                  <a:srgbClr val="000000"/>
                </a:solidFill>
                <a:latin typeface="微軟正黑體" panose="020B0604030504040204" pitchFamily="34" charset="-120"/>
                <a:ea typeface="微軟正黑體" panose="020B0604030504040204" pitchFamily="34" charset="-120"/>
              </a:rPr>
              <a:t>3</a:t>
            </a:r>
            <a:r>
              <a:rPr lang="zh-TW" altLang="en-US" sz="800">
                <a:solidFill>
                  <a:srgbClr val="000000"/>
                </a:solidFill>
                <a:latin typeface="微軟正黑體" panose="020B0604030504040204" pitchFamily="34" charset="-120"/>
                <a:ea typeface="微軟正黑體" panose="020B0604030504040204" pitchFamily="34" charset="-120"/>
              </a:rPr>
              <a:t>報</a:t>
            </a:r>
          </a:p>
        </p:txBody>
      </p:sp>
      <p:sp>
        <p:nvSpPr>
          <p:cNvPr id="65591" name="矩形 11"/>
          <p:cNvSpPr>
            <a:spLocks noChangeArrowheads="1"/>
          </p:cNvSpPr>
          <p:nvPr/>
        </p:nvSpPr>
        <p:spPr bwMode="auto">
          <a:xfrm>
            <a:off x="0" y="6642100"/>
            <a:ext cx="4200525" cy="215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資料來源：朝日新聞，</a:t>
            </a:r>
            <a:r>
              <a:rPr lang="en-US" altLang="zh-TW" sz="800">
                <a:solidFill>
                  <a:srgbClr val="000000"/>
                </a:solidFill>
                <a:latin typeface="微軟正黑體" panose="020B0604030504040204" pitchFamily="34" charset="-120"/>
                <a:ea typeface="微軟正黑體" panose="020B0604030504040204" pitchFamily="34" charset="-120"/>
              </a:rPr>
              <a:t>http://www.asahi.com/articles/photo/AS20140820004483.html</a:t>
            </a:r>
            <a:endParaRPr lang="zh-TW" altLang="en-US" sz="80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467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7587" name="投影片編號版面配置區 1"/>
          <p:cNvSpPr>
            <a:spLocks noGrp="1"/>
          </p:cNvSpPr>
          <p:nvPr>
            <p:ph type="sldNum" sz="quarter" idx="10"/>
          </p:nvPr>
        </p:nvSpPr>
        <p:spPr bwMode="auto">
          <a:xfrm>
            <a:off x="7010400" y="64135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AAEB94B-095D-41AB-904C-A3DCD0D80551}"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137</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7588" name="矩形 11"/>
          <p:cNvSpPr>
            <a:spLocks noChangeArrowheads="1"/>
          </p:cNvSpPr>
          <p:nvPr/>
        </p:nvSpPr>
        <p:spPr bwMode="auto">
          <a:xfrm>
            <a:off x="4821238" y="5903913"/>
            <a:ext cx="3467100" cy="954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zh-TW" altLang="en-US" sz="800">
                <a:solidFill>
                  <a:srgbClr val="000000"/>
                </a:solidFill>
                <a:latin typeface="微軟正黑體" panose="020B0604030504040204" pitchFamily="34" charset="-120"/>
                <a:ea typeface="微軟正黑體" panose="020B0604030504040204" pitchFamily="34" charset="-120"/>
              </a:rPr>
              <a:t>亞洲航測股份有限公司，</a:t>
            </a:r>
            <a:r>
              <a:rPr lang="en-US" altLang="zh-TW" sz="800">
                <a:solidFill>
                  <a:srgbClr val="000000"/>
                </a:solidFill>
                <a:latin typeface="微軟正黑體" panose="020B0604030504040204" pitchFamily="34" charset="-120"/>
                <a:ea typeface="微軟正黑體" panose="020B0604030504040204" pitchFamily="34" charset="-120"/>
                <a:hlinkClick r:id="rId3"/>
              </a:rPr>
              <a:t>http://www.ajiko.co.jp/article/detail/ID4ZQNXTHCH/</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zh-TW" altLang="en-US" sz="800">
                <a:solidFill>
                  <a:srgbClr val="000000"/>
                </a:solidFill>
                <a:latin typeface="微軟正黑體" panose="020B0604030504040204" pitchFamily="34" charset="-120"/>
                <a:ea typeface="微軟正黑體" panose="020B0604030504040204" pitchFamily="34" charset="-120"/>
              </a:rPr>
              <a:t>廣島縣廣島市砂防課</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en-US" altLang="zh-TW" sz="800">
                <a:solidFill>
                  <a:srgbClr val="000000"/>
                </a:solidFill>
                <a:latin typeface="微軟正黑體" panose="020B0604030504040204" pitchFamily="34" charset="-120"/>
                <a:ea typeface="微軟正黑體" panose="020B0604030504040204" pitchFamily="34" charset="-120"/>
                <a:hlinkClick r:id="rId4"/>
              </a:rPr>
              <a:t>http://www.sabo.pref.hiroshima.lg.jp/portal/map/keikai.aspx</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zh-TW" altLang="en-US" sz="800">
                <a:solidFill>
                  <a:srgbClr val="000000"/>
                </a:solidFill>
                <a:latin typeface="微軟正黑體" panose="020B0604030504040204" pitchFamily="34" charset="-120"/>
                <a:ea typeface="微軟正黑體" panose="020B0604030504040204" pitchFamily="34" charset="-120"/>
              </a:rPr>
              <a:t>廣島新聞</a:t>
            </a:r>
            <a:r>
              <a:rPr lang="en-US" altLang="zh-TW" sz="800">
                <a:solidFill>
                  <a:srgbClr val="000000"/>
                </a:solidFill>
                <a:latin typeface="微軟正黑體" panose="020B0604030504040204" pitchFamily="34" charset="-120"/>
                <a:ea typeface="微軟正黑體" panose="020B0604030504040204" pitchFamily="34" charset="-120"/>
                <a:hlinkClick r:id="rId5"/>
              </a:rPr>
              <a:t>http://photo.sankei.jp.msn.com/essay/data/2014/08/20hiroshima3/</a:t>
            </a:r>
            <a:endParaRPr lang="en-US" altLang="zh-TW" sz="800">
              <a:solidFill>
                <a:srgbClr val="000000"/>
              </a:solidFill>
              <a:latin typeface="微軟正黑體" panose="020B0604030504040204" pitchFamily="34" charset="-120"/>
              <a:ea typeface="微軟正黑體" panose="020B0604030504040204" pitchFamily="34" charset="-120"/>
            </a:endParaRPr>
          </a:p>
        </p:txBody>
      </p:sp>
      <p:sp>
        <p:nvSpPr>
          <p:cNvPr id="67589" name="文字方塊 4"/>
          <p:cNvSpPr txBox="1">
            <a:spLocks noChangeArrowheads="1"/>
          </p:cNvSpPr>
          <p:nvPr/>
        </p:nvSpPr>
        <p:spPr bwMode="auto">
          <a:xfrm>
            <a:off x="287338" y="792163"/>
            <a:ext cx="85518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spcBef>
                <a:spcPts val="600"/>
              </a:spcBef>
              <a:buFont typeface="Arial" panose="020B0604020202020204" pitchFamily="34" charset="0"/>
              <a:buChar char="•"/>
            </a:pPr>
            <a:r>
              <a:rPr lang="zh-TW" altLang="en-US" sz="2400" b="1">
                <a:solidFill>
                  <a:srgbClr val="FF0000"/>
                </a:solidFill>
                <a:latin typeface="微軟正黑體" panose="020B0604030504040204" pitchFamily="34" charset="-120"/>
                <a:ea typeface="微軟正黑體" panose="020B0604030504040204" pitchFamily="34" charset="-120"/>
              </a:rPr>
              <a:t>廣島縣</a:t>
            </a:r>
            <a:r>
              <a:rPr lang="zh-TW" altLang="en-US" sz="2400">
                <a:solidFill>
                  <a:srgbClr val="000000"/>
                </a:solidFill>
                <a:latin typeface="微軟正黑體" panose="020B0604030504040204" pitchFamily="34" charset="-120"/>
                <a:ea typeface="微軟正黑體" panose="020B0604030504040204" pitchFamily="34" charset="-120"/>
              </a:rPr>
              <a:t>是</a:t>
            </a:r>
            <a:r>
              <a:rPr lang="zh-TW" altLang="en-US" sz="2400" b="1">
                <a:solidFill>
                  <a:srgbClr val="FF0000"/>
                </a:solidFill>
                <a:latin typeface="微軟正黑體" panose="020B0604030504040204" pitchFamily="34" charset="-120"/>
                <a:ea typeface="微軟正黑體" panose="020B0604030504040204" pitchFamily="34" charset="-120"/>
              </a:rPr>
              <a:t>最多土石流災害災點</a:t>
            </a:r>
            <a:r>
              <a:rPr lang="zh-TW" altLang="en-US" sz="2400">
                <a:solidFill>
                  <a:srgbClr val="000000"/>
                </a:solidFill>
                <a:latin typeface="微軟正黑體" panose="020B0604030504040204" pitchFamily="34" charset="-120"/>
                <a:ea typeface="微軟正黑體" panose="020B0604030504040204" pitchFamily="34" charset="-120"/>
              </a:rPr>
              <a:t>的區域，</a:t>
            </a:r>
            <a:r>
              <a:rPr lang="en-US" altLang="zh-TW" sz="2400" b="1">
                <a:solidFill>
                  <a:srgbClr val="FF0000"/>
                </a:solidFill>
                <a:latin typeface="微軟正黑體" panose="020B0604030504040204" pitchFamily="34" charset="-120"/>
                <a:ea typeface="微軟正黑體" panose="020B0604030504040204" pitchFamily="34" charset="-120"/>
              </a:rPr>
              <a:t>48%</a:t>
            </a:r>
            <a:r>
              <a:rPr lang="zh-TW" altLang="en-US" sz="2400" b="1">
                <a:solidFill>
                  <a:srgbClr val="FF0000"/>
                </a:solidFill>
                <a:latin typeface="微軟正黑體" panose="020B0604030504040204" pitchFamily="34" charset="-120"/>
                <a:ea typeface="微軟正黑體" panose="020B0604030504040204" pitchFamily="34" charset="-120"/>
              </a:rPr>
              <a:t>的土壤為高嶺土</a:t>
            </a:r>
            <a:r>
              <a:rPr lang="zh-TW" altLang="en-US" sz="2400">
                <a:solidFill>
                  <a:srgbClr val="000000"/>
                </a:solidFill>
                <a:latin typeface="微軟正黑體" panose="020B0604030504040204" pitchFamily="34" charset="-120"/>
                <a:ea typeface="微軟正黑體" panose="020B0604030504040204" pitchFamily="34" charset="-120"/>
              </a:rPr>
              <a:t>，</a:t>
            </a:r>
            <a:r>
              <a:rPr lang="zh-TW" altLang="en-US" sz="2400" b="1">
                <a:solidFill>
                  <a:srgbClr val="FF0000"/>
                </a:solidFill>
                <a:latin typeface="微軟正黑體" panose="020B0604030504040204" pitchFamily="34" charset="-120"/>
                <a:ea typeface="微軟正黑體" panose="020B0604030504040204" pitchFamily="34" charset="-120"/>
              </a:rPr>
              <a:t>含有水分時易流失、崩裂降低強度及承載力</a:t>
            </a:r>
            <a:r>
              <a:rPr lang="zh-TW" altLang="en-US" sz="2400">
                <a:solidFill>
                  <a:srgbClr val="000000"/>
                </a:solidFill>
                <a:latin typeface="微軟正黑體" panose="020B0604030504040204" pitchFamily="34" charset="-120"/>
                <a:ea typeface="微軟正黑體" panose="020B0604030504040204" pitchFamily="34" charset="-120"/>
              </a:rPr>
              <a:t>。</a:t>
            </a:r>
            <a:endParaRPr lang="en-US" altLang="zh-TW" sz="2400">
              <a:solidFill>
                <a:srgbClr val="000000"/>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lang="zh-TW" altLang="en-US" sz="2400">
                <a:solidFill>
                  <a:srgbClr val="000000"/>
                </a:solidFill>
                <a:latin typeface="微軟正黑體" panose="020B0604030504040204" pitchFamily="34" charset="-120"/>
                <a:ea typeface="微軟正黑體" panose="020B0604030504040204" pitchFamily="34" charset="-120"/>
              </a:rPr>
              <a:t>日本多位專家指出災區多處土石流形成複合型扇形地。</a:t>
            </a:r>
            <a:r>
              <a:rPr lang="zh-TW" altLang="en-US" sz="2400" b="1">
                <a:solidFill>
                  <a:srgbClr val="FF0000"/>
                </a:solidFill>
                <a:latin typeface="微軟正黑體" panose="020B0604030504040204" pitchFamily="34" charset="-120"/>
                <a:ea typeface="微軟正黑體" panose="020B0604030504040204" pitchFamily="34" charset="-120"/>
              </a:rPr>
              <a:t>土石流滑動時速超過</a:t>
            </a:r>
            <a:r>
              <a:rPr lang="en-US" altLang="zh-TW" sz="2400" b="1">
                <a:solidFill>
                  <a:srgbClr val="FF0000"/>
                </a:solidFill>
                <a:latin typeface="微軟正黑體" panose="020B0604030504040204" pitchFamily="34" charset="-120"/>
                <a:ea typeface="微軟正黑體" panose="020B0604030504040204" pitchFamily="34" charset="-120"/>
              </a:rPr>
              <a:t>40km</a:t>
            </a:r>
            <a:r>
              <a:rPr lang="zh-TW" altLang="en-US" sz="2400" b="1">
                <a:solidFill>
                  <a:srgbClr val="FF0000"/>
                </a:solidFill>
                <a:latin typeface="微軟正黑體" panose="020B0604030504040204" pitchFamily="34" charset="-120"/>
                <a:ea typeface="微軟正黑體" panose="020B0604030504040204" pitchFamily="34" charset="-120"/>
              </a:rPr>
              <a:t>，瞬間最高時速達</a:t>
            </a:r>
            <a:r>
              <a:rPr lang="en-US" altLang="zh-TW" sz="2400" b="1">
                <a:solidFill>
                  <a:srgbClr val="FF0000"/>
                </a:solidFill>
                <a:latin typeface="微軟正黑體" panose="020B0604030504040204" pitchFamily="34" charset="-120"/>
                <a:ea typeface="微軟正黑體" panose="020B0604030504040204" pitchFamily="34" charset="-120"/>
              </a:rPr>
              <a:t>144km</a:t>
            </a:r>
            <a:r>
              <a:rPr lang="zh-TW" altLang="en-US" sz="2400" b="1">
                <a:solidFill>
                  <a:srgbClr val="FF0000"/>
                </a:solidFill>
                <a:latin typeface="微軟正黑體" panose="020B0604030504040204" pitchFamily="34" charset="-120"/>
                <a:ea typeface="微軟正黑體" panose="020B0604030504040204" pitchFamily="34" charset="-120"/>
              </a:rPr>
              <a:t>。</a:t>
            </a:r>
            <a:endParaRPr lang="en-US" altLang="zh-TW" sz="2400" b="1">
              <a:solidFill>
                <a:srgbClr val="FF0000"/>
              </a:solidFill>
              <a:latin typeface="微軟正黑體" panose="020B0604030504040204" pitchFamily="34" charset="-120"/>
              <a:ea typeface="微軟正黑體" panose="020B0604030504040204" pitchFamily="34" charset="-120"/>
            </a:endParaRPr>
          </a:p>
        </p:txBody>
      </p:sp>
      <p:pic>
        <p:nvPicPr>
          <p:cNvPr id="67590"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l="671" t="18707" r="46342" b="19734"/>
          <a:stretch>
            <a:fillRect/>
          </a:stretch>
        </p:blipFill>
        <p:spPr bwMode="auto">
          <a:xfrm>
            <a:off x="4830763" y="2520950"/>
            <a:ext cx="4084637" cy="266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591" name="群組 45"/>
          <p:cNvGrpSpPr>
            <a:grpSpLocks/>
          </p:cNvGrpSpPr>
          <p:nvPr/>
        </p:nvGrpSpPr>
        <p:grpSpPr bwMode="auto">
          <a:xfrm>
            <a:off x="14288" y="2514600"/>
            <a:ext cx="4786312" cy="4343400"/>
            <a:chOff x="76200" y="2514600"/>
            <a:chExt cx="4786638" cy="4343400"/>
          </a:xfrm>
        </p:grpSpPr>
        <p:pic>
          <p:nvPicPr>
            <p:cNvPr id="67592"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200" y="2514600"/>
              <a:ext cx="4743450" cy="430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593" name="群組 44"/>
            <p:cNvGrpSpPr>
              <a:grpSpLocks/>
            </p:cNvGrpSpPr>
            <p:nvPr/>
          </p:nvGrpSpPr>
          <p:grpSpPr bwMode="auto">
            <a:xfrm>
              <a:off x="625673" y="4469769"/>
              <a:ext cx="4237165" cy="2388231"/>
              <a:chOff x="4721423" y="4469769"/>
              <a:chExt cx="4237165" cy="2388231"/>
            </a:xfrm>
          </p:grpSpPr>
          <p:grpSp>
            <p:nvGrpSpPr>
              <p:cNvPr id="67599" name="群組 11"/>
              <p:cNvGrpSpPr>
                <a:grpSpLocks/>
              </p:cNvGrpSpPr>
              <p:nvPr/>
            </p:nvGrpSpPr>
            <p:grpSpPr bwMode="auto">
              <a:xfrm>
                <a:off x="6846570" y="4469769"/>
                <a:ext cx="2112018" cy="2388231"/>
                <a:chOff x="6846570" y="4335634"/>
                <a:chExt cx="2112018" cy="2388231"/>
              </a:xfrm>
            </p:grpSpPr>
            <p:pic>
              <p:nvPicPr>
                <p:cNvPr id="67611" name="Picture 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63024" y="6284817"/>
                  <a:ext cx="2095564" cy="420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12" name="Picture 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48453" y="4343400"/>
                  <a:ext cx="2101167" cy="200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862945" y="4504540"/>
                  <a:ext cx="457231"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67614" name="文字方塊 5"/>
                <p:cNvSpPr txBox="1">
                  <a:spLocks noChangeArrowheads="1"/>
                </p:cNvSpPr>
                <p:nvPr/>
              </p:nvSpPr>
              <p:spPr bwMode="auto">
                <a:xfrm>
                  <a:off x="6846570" y="4447550"/>
                  <a:ext cx="748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100" b="1">
                      <a:solidFill>
                        <a:srgbClr val="000000"/>
                      </a:solidFill>
                      <a:latin typeface="微軟正黑體" panose="020B0604030504040204" pitchFamily="34" charset="-120"/>
                      <a:ea typeface="微軟正黑體" panose="020B0604030504040204" pitchFamily="34" charset="-120"/>
                    </a:rPr>
                    <a:t>指定完成</a:t>
                  </a:r>
                </a:p>
              </p:txBody>
            </p:sp>
            <p:sp>
              <p:nvSpPr>
                <p:cNvPr id="20" name="矩形 19"/>
                <p:cNvSpPr/>
                <p:nvPr/>
              </p:nvSpPr>
              <p:spPr>
                <a:xfrm>
                  <a:off x="7086798" y="4663290"/>
                  <a:ext cx="685847" cy="234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67616" name="文字方塊 20"/>
                <p:cNvSpPr txBox="1">
                  <a:spLocks noChangeArrowheads="1"/>
                </p:cNvSpPr>
                <p:nvPr/>
              </p:nvSpPr>
              <p:spPr bwMode="auto">
                <a:xfrm>
                  <a:off x="7002780" y="4596140"/>
                  <a:ext cx="9541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特別警戒區域</a:t>
                  </a:r>
                </a:p>
              </p:txBody>
            </p:sp>
            <p:sp>
              <p:nvSpPr>
                <p:cNvPr id="67617" name="文字方塊 21"/>
                <p:cNvSpPr txBox="1">
                  <a:spLocks noChangeArrowheads="1"/>
                </p:cNvSpPr>
                <p:nvPr/>
              </p:nvSpPr>
              <p:spPr bwMode="auto">
                <a:xfrm>
                  <a:off x="7003405" y="4734602"/>
                  <a:ext cx="723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警戒區域</a:t>
                  </a:r>
                </a:p>
              </p:txBody>
            </p:sp>
            <p:sp>
              <p:nvSpPr>
                <p:cNvPr id="10" name="矩形 9"/>
                <p:cNvSpPr/>
                <p:nvPr/>
              </p:nvSpPr>
              <p:spPr>
                <a:xfrm>
                  <a:off x="6901048" y="4918878"/>
                  <a:ext cx="76046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4" name="矩形 23"/>
                <p:cNvSpPr/>
                <p:nvPr/>
              </p:nvSpPr>
              <p:spPr>
                <a:xfrm>
                  <a:off x="7086798" y="5068103"/>
                  <a:ext cx="762052"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67620" name="文字方塊 24"/>
                <p:cNvSpPr txBox="1">
                  <a:spLocks noChangeArrowheads="1"/>
                </p:cNvSpPr>
                <p:nvPr/>
              </p:nvSpPr>
              <p:spPr bwMode="auto">
                <a:xfrm>
                  <a:off x="6848217" y="4862840"/>
                  <a:ext cx="11721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100" b="1">
                      <a:solidFill>
                        <a:srgbClr val="000000"/>
                      </a:solidFill>
                      <a:latin typeface="微軟正黑體" panose="020B0604030504040204" pitchFamily="34" charset="-120"/>
                      <a:ea typeface="微軟正黑體" panose="020B0604030504040204" pitchFamily="34" charset="-120"/>
                    </a:rPr>
                    <a:t>調查完成指定前</a:t>
                  </a:r>
                </a:p>
              </p:txBody>
            </p:sp>
            <p:sp>
              <p:nvSpPr>
                <p:cNvPr id="67621" name="文字方塊 25"/>
                <p:cNvSpPr txBox="1">
                  <a:spLocks noChangeArrowheads="1"/>
                </p:cNvSpPr>
                <p:nvPr/>
              </p:nvSpPr>
              <p:spPr bwMode="auto">
                <a:xfrm>
                  <a:off x="7002780" y="5017822"/>
                  <a:ext cx="9541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特別警戒區域</a:t>
                  </a:r>
                </a:p>
              </p:txBody>
            </p:sp>
            <p:sp>
              <p:nvSpPr>
                <p:cNvPr id="67622" name="文字方塊 26"/>
                <p:cNvSpPr txBox="1">
                  <a:spLocks noChangeArrowheads="1"/>
                </p:cNvSpPr>
                <p:nvPr/>
              </p:nvSpPr>
              <p:spPr bwMode="auto">
                <a:xfrm>
                  <a:off x="7003405" y="5156284"/>
                  <a:ext cx="723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警戒區域</a:t>
                  </a:r>
                </a:p>
              </p:txBody>
            </p:sp>
            <p:sp>
              <p:nvSpPr>
                <p:cNvPr id="3" name="矩形 2"/>
                <p:cNvSpPr/>
                <p:nvPr/>
              </p:nvSpPr>
              <p:spPr>
                <a:xfrm>
                  <a:off x="6905811" y="5476090"/>
                  <a:ext cx="52867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8" name="矩形 27"/>
                <p:cNvSpPr/>
                <p:nvPr/>
              </p:nvSpPr>
              <p:spPr>
                <a:xfrm>
                  <a:off x="6997892" y="5372903"/>
                  <a:ext cx="53026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9" name="矩形 28"/>
                <p:cNvSpPr/>
                <p:nvPr/>
              </p:nvSpPr>
              <p:spPr>
                <a:xfrm>
                  <a:off x="7091561" y="5634840"/>
                  <a:ext cx="635043"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0" name="矩形 29"/>
                <p:cNvSpPr/>
                <p:nvPr/>
              </p:nvSpPr>
              <p:spPr>
                <a:xfrm>
                  <a:off x="7088385" y="6041240"/>
                  <a:ext cx="638219"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1" name="矩形 30"/>
                <p:cNvSpPr/>
                <p:nvPr/>
              </p:nvSpPr>
              <p:spPr>
                <a:xfrm>
                  <a:off x="6915337" y="5895190"/>
                  <a:ext cx="801742" cy="14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2" name="矩形 31"/>
                <p:cNvSpPr/>
                <p:nvPr/>
              </p:nvSpPr>
              <p:spPr>
                <a:xfrm>
                  <a:off x="7009005" y="6346040"/>
                  <a:ext cx="800155" cy="14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3" name="矩形 32"/>
                <p:cNvSpPr/>
                <p:nvPr/>
              </p:nvSpPr>
              <p:spPr>
                <a:xfrm>
                  <a:off x="7205868" y="6542890"/>
                  <a:ext cx="801743" cy="10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67630" name="文字方塊 33"/>
                <p:cNvSpPr txBox="1">
                  <a:spLocks noChangeArrowheads="1"/>
                </p:cNvSpPr>
                <p:nvPr/>
              </p:nvSpPr>
              <p:spPr bwMode="auto">
                <a:xfrm>
                  <a:off x="6847952" y="5410200"/>
                  <a:ext cx="748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100" b="1">
                      <a:solidFill>
                        <a:srgbClr val="000000"/>
                      </a:solidFill>
                      <a:latin typeface="微軟正黑體" panose="020B0604030504040204" pitchFamily="34" charset="-120"/>
                      <a:ea typeface="微軟正黑體" panose="020B0604030504040204" pitchFamily="34" charset="-120"/>
                    </a:rPr>
                    <a:t>指定完成</a:t>
                  </a:r>
                </a:p>
              </p:txBody>
            </p:sp>
            <p:sp>
              <p:nvSpPr>
                <p:cNvPr id="67631" name="文字方塊 34"/>
                <p:cNvSpPr txBox="1">
                  <a:spLocks noChangeArrowheads="1"/>
                </p:cNvSpPr>
                <p:nvPr/>
              </p:nvSpPr>
              <p:spPr bwMode="auto">
                <a:xfrm>
                  <a:off x="7004162" y="5558790"/>
                  <a:ext cx="9541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特別警戒區域</a:t>
                  </a:r>
                </a:p>
              </p:txBody>
            </p:sp>
            <p:sp>
              <p:nvSpPr>
                <p:cNvPr id="67632" name="文字方塊 35"/>
                <p:cNvSpPr txBox="1">
                  <a:spLocks noChangeArrowheads="1"/>
                </p:cNvSpPr>
                <p:nvPr/>
              </p:nvSpPr>
              <p:spPr bwMode="auto">
                <a:xfrm>
                  <a:off x="7004787" y="5697252"/>
                  <a:ext cx="723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警戒區域</a:t>
                  </a:r>
                </a:p>
              </p:txBody>
            </p:sp>
            <p:sp>
              <p:nvSpPr>
                <p:cNvPr id="67633" name="文字方塊 36"/>
                <p:cNvSpPr txBox="1">
                  <a:spLocks noChangeArrowheads="1"/>
                </p:cNvSpPr>
                <p:nvPr/>
              </p:nvSpPr>
              <p:spPr bwMode="auto">
                <a:xfrm>
                  <a:off x="6849599" y="5825490"/>
                  <a:ext cx="11721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100" b="1">
                      <a:solidFill>
                        <a:srgbClr val="000000"/>
                      </a:solidFill>
                      <a:latin typeface="微軟正黑體" panose="020B0604030504040204" pitchFamily="34" charset="-120"/>
                      <a:ea typeface="微軟正黑體" panose="020B0604030504040204" pitchFamily="34" charset="-120"/>
                    </a:rPr>
                    <a:t>調查完成指定前</a:t>
                  </a:r>
                </a:p>
              </p:txBody>
            </p:sp>
            <p:sp>
              <p:nvSpPr>
                <p:cNvPr id="67634" name="文字方塊 37"/>
                <p:cNvSpPr txBox="1">
                  <a:spLocks noChangeArrowheads="1"/>
                </p:cNvSpPr>
                <p:nvPr/>
              </p:nvSpPr>
              <p:spPr bwMode="auto">
                <a:xfrm>
                  <a:off x="7004162" y="5980472"/>
                  <a:ext cx="9541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特別警戒區域</a:t>
                  </a:r>
                </a:p>
              </p:txBody>
            </p:sp>
            <p:sp>
              <p:nvSpPr>
                <p:cNvPr id="67635" name="文字方塊 38"/>
                <p:cNvSpPr txBox="1">
                  <a:spLocks noChangeArrowheads="1"/>
                </p:cNvSpPr>
                <p:nvPr/>
              </p:nvSpPr>
              <p:spPr bwMode="auto">
                <a:xfrm>
                  <a:off x="7004787" y="6118934"/>
                  <a:ext cx="723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警戒區域</a:t>
                  </a:r>
                </a:p>
              </p:txBody>
            </p:sp>
            <p:sp>
              <p:nvSpPr>
                <p:cNvPr id="41" name="矩形 40"/>
                <p:cNvSpPr/>
                <p:nvPr/>
              </p:nvSpPr>
              <p:spPr>
                <a:xfrm>
                  <a:off x="6988367" y="4398178"/>
                  <a:ext cx="800155" cy="10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40" name="文字方塊 39"/>
                <p:cNvSpPr txBox="1"/>
                <p:nvPr/>
              </p:nvSpPr>
              <p:spPr>
                <a:xfrm>
                  <a:off x="6915337" y="4336265"/>
                  <a:ext cx="492159" cy="215900"/>
                </a:xfrm>
                <a:prstGeom prst="rect">
                  <a:avLst/>
                </a:prstGeom>
                <a:noFill/>
              </p:spPr>
              <p:txBody>
                <a:bodyPr wrap="none">
                  <a:spAutoFit/>
                </a:bodyPr>
                <a:lstStyle/>
                <a:p>
                  <a:pPr eaLnBrk="1" hangingPunct="1">
                    <a:defRPr/>
                  </a:pPr>
                  <a:r>
                    <a:rPr lang="zh-TW" altLang="en-US" sz="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土石流</a:t>
                  </a:r>
                </a:p>
              </p:txBody>
            </p:sp>
            <p:sp>
              <p:nvSpPr>
                <p:cNvPr id="42" name="文字方塊 41"/>
                <p:cNvSpPr txBox="1"/>
                <p:nvPr/>
              </p:nvSpPr>
              <p:spPr>
                <a:xfrm>
                  <a:off x="6908986" y="5303053"/>
                  <a:ext cx="390552" cy="215900"/>
                </a:xfrm>
                <a:prstGeom prst="rect">
                  <a:avLst/>
                </a:prstGeom>
                <a:noFill/>
              </p:spPr>
              <p:txBody>
                <a:bodyPr wrap="none">
                  <a:spAutoFit/>
                </a:bodyPr>
                <a:lstStyle/>
                <a:p>
                  <a:pPr eaLnBrk="1" hangingPunct="1">
                    <a:defRPr/>
                  </a:pPr>
                  <a:r>
                    <a:rPr lang="zh-TW" altLang="en-US" sz="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陡坡</a:t>
                  </a:r>
                </a:p>
              </p:txBody>
            </p:sp>
            <p:sp>
              <p:nvSpPr>
                <p:cNvPr id="43" name="文字方塊 42"/>
                <p:cNvSpPr txBox="1"/>
                <p:nvPr/>
              </p:nvSpPr>
              <p:spPr>
                <a:xfrm>
                  <a:off x="6934388" y="6307940"/>
                  <a:ext cx="390552" cy="215900"/>
                </a:xfrm>
                <a:prstGeom prst="rect">
                  <a:avLst/>
                </a:prstGeom>
                <a:noFill/>
              </p:spPr>
              <p:txBody>
                <a:bodyPr wrap="none">
                  <a:spAutoFit/>
                </a:bodyPr>
                <a:lstStyle/>
                <a:p>
                  <a:pPr eaLnBrk="1" hangingPunct="1">
                    <a:defRPr/>
                  </a:pPr>
                  <a:r>
                    <a:rPr lang="zh-TW" altLang="en-US" sz="8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p:txBody>
            </p:sp>
            <p:sp>
              <p:nvSpPr>
                <p:cNvPr id="67640" name="文字方塊 43"/>
                <p:cNvSpPr txBox="1">
                  <a:spLocks noChangeArrowheads="1"/>
                </p:cNvSpPr>
                <p:nvPr/>
              </p:nvSpPr>
              <p:spPr bwMode="auto">
                <a:xfrm>
                  <a:off x="7121768" y="6477644"/>
                  <a:ext cx="697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a:solidFill>
                        <a:srgbClr val="000000"/>
                      </a:solidFill>
                      <a:latin typeface="微軟正黑體" panose="020B0604030504040204" pitchFamily="34" charset="-120"/>
                      <a:ea typeface="微軟正黑體" panose="020B0604030504040204" pitchFamily="34" charset="-120"/>
                    </a:rPr>
                    <a:t>避難處所</a:t>
                  </a:r>
                </a:p>
              </p:txBody>
            </p:sp>
          </p:grpSp>
          <p:sp>
            <p:nvSpPr>
              <p:cNvPr id="15" name="手繪多邊形 14"/>
              <p:cNvSpPr/>
              <p:nvPr/>
            </p:nvSpPr>
            <p:spPr>
              <a:xfrm flipV="1">
                <a:off x="4800642" y="5786438"/>
                <a:ext cx="379438" cy="152400"/>
              </a:xfrm>
              <a:custGeom>
                <a:avLst/>
                <a:gdLst>
                  <a:gd name="connsiteX0" fmla="*/ 0 w 379563"/>
                  <a:gd name="connsiteY0" fmla="*/ 0 h 138023"/>
                  <a:gd name="connsiteX1" fmla="*/ 181155 w 379563"/>
                  <a:gd name="connsiteY1" fmla="*/ 138023 h 138023"/>
                  <a:gd name="connsiteX2" fmla="*/ 379563 w 379563"/>
                  <a:gd name="connsiteY2" fmla="*/ 138023 h 138023"/>
                </a:gdLst>
                <a:ahLst/>
                <a:cxnLst>
                  <a:cxn ang="0">
                    <a:pos x="connsiteX0" y="connsiteY0"/>
                  </a:cxn>
                  <a:cxn ang="0">
                    <a:pos x="connsiteX1" y="connsiteY1"/>
                  </a:cxn>
                  <a:cxn ang="0">
                    <a:pos x="connsiteX2" y="connsiteY2"/>
                  </a:cxn>
                </a:cxnLst>
                <a:rect l="l" t="t" r="r" b="b"/>
                <a:pathLst>
                  <a:path w="379563" h="138023">
                    <a:moveTo>
                      <a:pt x="0" y="0"/>
                    </a:moveTo>
                    <a:lnTo>
                      <a:pt x="181155" y="138023"/>
                    </a:lnTo>
                    <a:lnTo>
                      <a:pt x="379563" y="138023"/>
                    </a:ln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16" name="文字方塊 15"/>
              <p:cNvSpPr txBox="1"/>
              <p:nvPr/>
            </p:nvSpPr>
            <p:spPr>
              <a:xfrm>
                <a:off x="4721423" y="5922084"/>
                <a:ext cx="1261884" cy="461665"/>
              </a:xfrm>
              <a:prstGeom prst="rect">
                <a:avLst/>
              </a:prstGeom>
              <a:solidFill>
                <a:schemeClr val="bg1"/>
              </a:solidFill>
              <a:ln w="28575">
                <a:solidFill>
                  <a:srgbClr val="002060"/>
                </a:solidFill>
              </a:ln>
              <a:effectLst>
                <a:softEdge rad="63500"/>
              </a:effectLst>
            </p:spPr>
            <p:txBody>
              <a:bodyPr wrap="none">
                <a:spAutoFit/>
              </a:bodyPr>
              <a:lstStyle/>
              <a:p>
                <a:pPr eaLnBrk="1" hangingPunct="1">
                  <a:defRPr/>
                </a:pPr>
                <a:r>
                  <a:rPr lang="zh-TW" altLang="en-US" sz="1200" dirty="0">
                    <a:solidFill>
                      <a:prstClr val="black"/>
                    </a:solidFill>
                    <a:latin typeface="微軟正黑體" panose="020B0604030504040204" pitchFamily="34" charset="-120"/>
                    <a:ea typeface="微軟正黑體" panose="020B0604030504040204" pitchFamily="34" charset="-120"/>
                  </a:rPr>
                  <a:t>土石流調查完成</a:t>
                </a:r>
                <a:endParaRPr lang="en-US" altLang="zh-TW" sz="1200"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1200" dirty="0">
                    <a:solidFill>
                      <a:prstClr val="black"/>
                    </a:solidFill>
                    <a:latin typeface="微軟正黑體" panose="020B0604030504040204" pitchFamily="34" charset="-120"/>
                    <a:ea typeface="微軟正黑體" panose="020B0604030504040204" pitchFamily="34" charset="-120"/>
                  </a:rPr>
                  <a:t>指定前警戒區</a:t>
                </a:r>
              </a:p>
            </p:txBody>
          </p:sp>
          <p:sp>
            <p:nvSpPr>
              <p:cNvPr id="17" name="矩形 16"/>
              <p:cNvSpPr/>
              <p:nvPr/>
            </p:nvSpPr>
            <p:spPr>
              <a:xfrm>
                <a:off x="4729200" y="5930900"/>
                <a:ext cx="1254211" cy="449263"/>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51" name="文字方塊 50"/>
              <p:cNvSpPr txBox="1"/>
              <p:nvPr/>
            </p:nvSpPr>
            <p:spPr>
              <a:xfrm>
                <a:off x="5180612" y="4572000"/>
                <a:ext cx="1261884" cy="461665"/>
              </a:xfrm>
              <a:prstGeom prst="rect">
                <a:avLst/>
              </a:prstGeom>
              <a:solidFill>
                <a:schemeClr val="bg1"/>
              </a:solidFill>
              <a:ln w="28575">
                <a:solidFill>
                  <a:srgbClr val="002060"/>
                </a:solidFill>
              </a:ln>
              <a:effectLst>
                <a:softEdge rad="63500"/>
              </a:effectLst>
            </p:spPr>
            <p:txBody>
              <a:bodyPr wrap="none">
                <a:spAutoFit/>
              </a:bodyPr>
              <a:lstStyle/>
              <a:p>
                <a:pPr eaLnBrk="1" hangingPunct="1">
                  <a:defRPr/>
                </a:pPr>
                <a:r>
                  <a:rPr lang="zh-TW" altLang="en-US" sz="1200" dirty="0">
                    <a:solidFill>
                      <a:prstClr val="black"/>
                    </a:solidFill>
                    <a:latin typeface="微軟正黑體" panose="020B0604030504040204" pitchFamily="34" charset="-120"/>
                    <a:ea typeface="微軟正黑體" panose="020B0604030504040204" pitchFamily="34" charset="-120"/>
                  </a:rPr>
                  <a:t>土石流調查完成</a:t>
                </a:r>
                <a:endParaRPr lang="en-US" altLang="zh-TW" sz="1200"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1200" dirty="0">
                    <a:solidFill>
                      <a:prstClr val="black"/>
                    </a:solidFill>
                    <a:latin typeface="微軟正黑體" panose="020B0604030504040204" pitchFamily="34" charset="-120"/>
                    <a:ea typeface="微軟正黑體" panose="020B0604030504040204" pitchFamily="34" charset="-120"/>
                  </a:rPr>
                  <a:t>指定前警戒區</a:t>
                </a:r>
              </a:p>
            </p:txBody>
          </p:sp>
          <p:sp>
            <p:nvSpPr>
              <p:cNvPr id="18" name="手繪多邊形 17"/>
              <p:cNvSpPr/>
              <p:nvPr/>
            </p:nvSpPr>
            <p:spPr>
              <a:xfrm>
                <a:off x="5080061" y="4843463"/>
                <a:ext cx="122245" cy="504825"/>
              </a:xfrm>
              <a:custGeom>
                <a:avLst/>
                <a:gdLst>
                  <a:gd name="connsiteX0" fmla="*/ 0 w 120770"/>
                  <a:gd name="connsiteY0" fmla="*/ 345056 h 345056"/>
                  <a:gd name="connsiteX1" fmla="*/ 0 w 120770"/>
                  <a:gd name="connsiteY1" fmla="*/ 0 h 345056"/>
                  <a:gd name="connsiteX2" fmla="*/ 120770 w 120770"/>
                  <a:gd name="connsiteY2" fmla="*/ 0 h 345056"/>
                </a:gdLst>
                <a:ahLst/>
                <a:cxnLst>
                  <a:cxn ang="0">
                    <a:pos x="connsiteX0" y="connsiteY0"/>
                  </a:cxn>
                  <a:cxn ang="0">
                    <a:pos x="connsiteX1" y="connsiteY1"/>
                  </a:cxn>
                  <a:cxn ang="0">
                    <a:pos x="connsiteX2" y="connsiteY2"/>
                  </a:cxn>
                </a:cxnLst>
                <a:rect l="l" t="t" r="r" b="b"/>
                <a:pathLst>
                  <a:path w="120770" h="345056">
                    <a:moveTo>
                      <a:pt x="0" y="345056"/>
                    </a:moveTo>
                    <a:lnTo>
                      <a:pt x="0" y="0"/>
                    </a:lnTo>
                    <a:lnTo>
                      <a:pt x="120770" y="0"/>
                    </a:ln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54" name="矩形 53"/>
              <p:cNvSpPr/>
              <p:nvPr/>
            </p:nvSpPr>
            <p:spPr>
              <a:xfrm>
                <a:off x="5205482" y="4616450"/>
                <a:ext cx="1222458" cy="38100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19" name="矩形 18"/>
              <p:cNvSpPr/>
              <p:nvPr/>
            </p:nvSpPr>
            <p:spPr>
              <a:xfrm>
                <a:off x="6916924" y="5053013"/>
                <a:ext cx="1011307" cy="4286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grpSp>
        <p:grpSp>
          <p:nvGrpSpPr>
            <p:cNvPr id="67594" name="群組 1"/>
            <p:cNvGrpSpPr>
              <a:grpSpLocks/>
            </p:cNvGrpSpPr>
            <p:nvPr/>
          </p:nvGrpSpPr>
          <p:grpSpPr bwMode="auto">
            <a:xfrm>
              <a:off x="78102" y="2548973"/>
              <a:ext cx="2232624" cy="1489627"/>
              <a:chOff x="79731" y="2667001"/>
              <a:chExt cx="4339869" cy="2895600"/>
            </a:xfrm>
          </p:grpSpPr>
          <p:pic>
            <p:nvPicPr>
              <p:cNvPr id="67595" name="Picture 2" descr="D:\100到103年國際災例資料\103年國際災例\hiroshima05.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9731" y="2667001"/>
                <a:ext cx="4339869"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手繪多邊形 6"/>
              <p:cNvSpPr/>
              <p:nvPr/>
            </p:nvSpPr>
            <p:spPr>
              <a:xfrm>
                <a:off x="2208500" y="4053621"/>
                <a:ext cx="1465879" cy="1225081"/>
              </a:xfrm>
              <a:custGeom>
                <a:avLst/>
                <a:gdLst>
                  <a:gd name="connsiteX0" fmla="*/ 586596 w 1466491"/>
                  <a:gd name="connsiteY0" fmla="*/ 0 h 1224951"/>
                  <a:gd name="connsiteX1" fmla="*/ 526212 w 1466491"/>
                  <a:gd name="connsiteY1" fmla="*/ 267419 h 1224951"/>
                  <a:gd name="connsiteX2" fmla="*/ 327804 w 1466491"/>
                  <a:gd name="connsiteY2" fmla="*/ 422694 h 1224951"/>
                  <a:gd name="connsiteX3" fmla="*/ 310551 w 1466491"/>
                  <a:gd name="connsiteY3" fmla="*/ 655608 h 1224951"/>
                  <a:gd name="connsiteX4" fmla="*/ 0 w 1466491"/>
                  <a:gd name="connsiteY4" fmla="*/ 992038 h 1224951"/>
                  <a:gd name="connsiteX5" fmla="*/ 353683 w 1466491"/>
                  <a:gd name="connsiteY5" fmla="*/ 1095555 h 1224951"/>
                  <a:gd name="connsiteX6" fmla="*/ 802257 w 1466491"/>
                  <a:gd name="connsiteY6" fmla="*/ 1224951 h 1224951"/>
                  <a:gd name="connsiteX7" fmla="*/ 1190446 w 1466491"/>
                  <a:gd name="connsiteY7" fmla="*/ 897147 h 1224951"/>
                  <a:gd name="connsiteX8" fmla="*/ 1354347 w 1466491"/>
                  <a:gd name="connsiteY8" fmla="*/ 879894 h 1224951"/>
                  <a:gd name="connsiteX9" fmla="*/ 1466491 w 1466491"/>
                  <a:gd name="connsiteY9" fmla="*/ 629728 h 1224951"/>
                  <a:gd name="connsiteX10" fmla="*/ 1259457 w 1466491"/>
                  <a:gd name="connsiteY10" fmla="*/ 439947 h 1224951"/>
                  <a:gd name="connsiteX11" fmla="*/ 1371600 w 1466491"/>
                  <a:gd name="connsiteY11" fmla="*/ 77638 h 1224951"/>
                  <a:gd name="connsiteX12" fmla="*/ 1043796 w 1466491"/>
                  <a:gd name="connsiteY12" fmla="*/ 86264 h 1224951"/>
                  <a:gd name="connsiteX13" fmla="*/ 871268 w 1466491"/>
                  <a:gd name="connsiteY13" fmla="*/ 43132 h 1224951"/>
                  <a:gd name="connsiteX14" fmla="*/ 793630 w 1466491"/>
                  <a:gd name="connsiteY14" fmla="*/ 146649 h 1224951"/>
                  <a:gd name="connsiteX15" fmla="*/ 586596 w 1466491"/>
                  <a:gd name="connsiteY15" fmla="*/ 0 h 122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491" h="1224951">
                    <a:moveTo>
                      <a:pt x="586596" y="0"/>
                    </a:moveTo>
                    <a:lnTo>
                      <a:pt x="526212" y="267419"/>
                    </a:lnTo>
                    <a:lnTo>
                      <a:pt x="327804" y="422694"/>
                    </a:lnTo>
                    <a:lnTo>
                      <a:pt x="310551" y="655608"/>
                    </a:lnTo>
                    <a:lnTo>
                      <a:pt x="0" y="992038"/>
                    </a:lnTo>
                    <a:lnTo>
                      <a:pt x="353683" y="1095555"/>
                    </a:lnTo>
                    <a:lnTo>
                      <a:pt x="802257" y="1224951"/>
                    </a:lnTo>
                    <a:lnTo>
                      <a:pt x="1190446" y="897147"/>
                    </a:lnTo>
                    <a:lnTo>
                      <a:pt x="1354347" y="879894"/>
                    </a:lnTo>
                    <a:lnTo>
                      <a:pt x="1466491" y="629728"/>
                    </a:lnTo>
                    <a:lnTo>
                      <a:pt x="1259457" y="439947"/>
                    </a:lnTo>
                    <a:lnTo>
                      <a:pt x="1371600" y="77638"/>
                    </a:lnTo>
                    <a:lnTo>
                      <a:pt x="1043796" y="86264"/>
                    </a:lnTo>
                    <a:lnTo>
                      <a:pt x="871268" y="43132"/>
                    </a:lnTo>
                    <a:lnTo>
                      <a:pt x="793630" y="146649"/>
                    </a:lnTo>
                    <a:lnTo>
                      <a:pt x="586596" y="0"/>
                    </a:lnTo>
                    <a:close/>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 name="手繪多邊形 7"/>
              <p:cNvSpPr/>
              <p:nvPr/>
            </p:nvSpPr>
            <p:spPr>
              <a:xfrm>
                <a:off x="2535622" y="3044548"/>
                <a:ext cx="345639" cy="1080047"/>
              </a:xfrm>
              <a:custGeom>
                <a:avLst/>
                <a:gdLst>
                  <a:gd name="connsiteX0" fmla="*/ 0 w 345057"/>
                  <a:gd name="connsiteY0" fmla="*/ 0 h 1078301"/>
                  <a:gd name="connsiteX1" fmla="*/ 0 w 345057"/>
                  <a:gd name="connsiteY1" fmla="*/ 353683 h 1078301"/>
                  <a:gd name="connsiteX2" fmla="*/ 60385 w 345057"/>
                  <a:gd name="connsiteY2" fmla="*/ 577969 h 1078301"/>
                  <a:gd name="connsiteX3" fmla="*/ 189781 w 345057"/>
                  <a:gd name="connsiteY3" fmla="*/ 767750 h 1078301"/>
                  <a:gd name="connsiteX4" fmla="*/ 345057 w 345057"/>
                  <a:gd name="connsiteY4" fmla="*/ 1017917 h 1078301"/>
                  <a:gd name="connsiteX5" fmla="*/ 345057 w 345057"/>
                  <a:gd name="connsiteY5" fmla="*/ 1078301 h 1078301"/>
                  <a:gd name="connsiteX6" fmla="*/ 310551 w 345057"/>
                  <a:gd name="connsiteY6" fmla="*/ 1052422 h 107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057" h="1078301">
                    <a:moveTo>
                      <a:pt x="0" y="0"/>
                    </a:moveTo>
                    <a:lnTo>
                      <a:pt x="0" y="353683"/>
                    </a:lnTo>
                    <a:lnTo>
                      <a:pt x="60385" y="577969"/>
                    </a:lnTo>
                    <a:lnTo>
                      <a:pt x="189781" y="767750"/>
                    </a:lnTo>
                    <a:lnTo>
                      <a:pt x="345057" y="1017917"/>
                    </a:lnTo>
                    <a:lnTo>
                      <a:pt x="345057" y="1078301"/>
                    </a:lnTo>
                    <a:lnTo>
                      <a:pt x="310551" y="1052422"/>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9" name="手繪多邊形 8"/>
              <p:cNvSpPr/>
              <p:nvPr/>
            </p:nvSpPr>
            <p:spPr>
              <a:xfrm>
                <a:off x="3103457" y="3254385"/>
                <a:ext cx="104926" cy="870210"/>
              </a:xfrm>
              <a:custGeom>
                <a:avLst/>
                <a:gdLst>
                  <a:gd name="connsiteX0" fmla="*/ 25880 w 103517"/>
                  <a:gd name="connsiteY0" fmla="*/ 0 h 871268"/>
                  <a:gd name="connsiteX1" fmla="*/ 0 w 103517"/>
                  <a:gd name="connsiteY1" fmla="*/ 198408 h 871268"/>
                  <a:gd name="connsiteX2" fmla="*/ 69012 w 103517"/>
                  <a:gd name="connsiteY2" fmla="*/ 362310 h 871268"/>
                  <a:gd name="connsiteX3" fmla="*/ 69012 w 103517"/>
                  <a:gd name="connsiteY3" fmla="*/ 517585 h 871268"/>
                  <a:gd name="connsiteX4" fmla="*/ 34506 w 103517"/>
                  <a:gd name="connsiteY4" fmla="*/ 646982 h 871268"/>
                  <a:gd name="connsiteX5" fmla="*/ 103517 w 103517"/>
                  <a:gd name="connsiteY5" fmla="*/ 871268 h 87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17" h="871268">
                    <a:moveTo>
                      <a:pt x="25880" y="0"/>
                    </a:moveTo>
                    <a:lnTo>
                      <a:pt x="0" y="198408"/>
                    </a:lnTo>
                    <a:lnTo>
                      <a:pt x="69012" y="362310"/>
                    </a:lnTo>
                    <a:lnTo>
                      <a:pt x="69012" y="517585"/>
                    </a:lnTo>
                    <a:lnTo>
                      <a:pt x="34506" y="646982"/>
                    </a:lnTo>
                    <a:lnTo>
                      <a:pt x="103517" y="871268"/>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grpSp>
      </p:grpSp>
    </p:spTree>
    <p:extLst>
      <p:ext uri="{BB962C8B-B14F-4D97-AF65-F5344CB8AC3E}">
        <p14:creationId xmlns:p14="http://schemas.microsoft.com/office/powerpoint/2010/main" val="34286228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963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4A3BFF6-ACA4-47DF-8B4C-A98906A286FF}"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138</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9636" name="矩形 9"/>
          <p:cNvSpPr>
            <a:spLocks noChangeArrowheads="1"/>
          </p:cNvSpPr>
          <p:nvPr/>
        </p:nvSpPr>
        <p:spPr bwMode="auto">
          <a:xfrm>
            <a:off x="-17463" y="6526213"/>
            <a:ext cx="4259263"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資料來源：朝日新聞</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en-US" altLang="zh-TW" sz="800">
                <a:solidFill>
                  <a:srgbClr val="000000"/>
                </a:solidFill>
                <a:latin typeface="微軟正黑體" panose="020B0604030504040204" pitchFamily="34" charset="-120"/>
                <a:ea typeface="微軟正黑體" panose="020B0604030504040204" pitchFamily="34" charset="-120"/>
              </a:rPr>
              <a:t>http://www.asahi.com/articles/photo/AS20140820004588.html</a:t>
            </a:r>
          </a:p>
        </p:txBody>
      </p:sp>
      <p:sp>
        <p:nvSpPr>
          <p:cNvPr id="69637" name="矩形 7"/>
          <p:cNvSpPr>
            <a:spLocks noChangeArrowheads="1"/>
          </p:cNvSpPr>
          <p:nvPr/>
        </p:nvSpPr>
        <p:spPr bwMode="auto">
          <a:xfrm>
            <a:off x="4267200" y="6519863"/>
            <a:ext cx="2971800" cy="339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資料來源：亞洲航測股份有限公司，</a:t>
            </a:r>
            <a:r>
              <a:rPr lang="en-US" altLang="zh-TW" sz="800">
                <a:solidFill>
                  <a:srgbClr val="000000"/>
                </a:solidFill>
                <a:latin typeface="微軟正黑體" panose="020B0604030504040204" pitchFamily="34" charset="-120"/>
                <a:ea typeface="微軟正黑體" panose="020B0604030504040204" pitchFamily="34" charset="-120"/>
              </a:rPr>
              <a:t>http://www.ajiko.co.jp/article/detail/ID4ZQNXTHCH/</a:t>
            </a:r>
            <a:endParaRPr lang="zh-TW" altLang="en-US" sz="800">
              <a:solidFill>
                <a:srgbClr val="000000"/>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nvGraphicFramePr>
        <p:xfrm>
          <a:off x="609600" y="685800"/>
          <a:ext cx="7543801" cy="1854200"/>
        </p:xfrm>
        <a:graphic>
          <a:graphicData uri="http://schemas.openxmlformats.org/drawingml/2006/table">
            <a:tbl>
              <a:tblPr firstRow="1" bandRow="1">
                <a:tableStyleId>{5C22544A-7EE6-4342-B048-85BDC9FD1C3A}</a:tableStyleId>
              </a:tblPr>
              <a:tblGrid>
                <a:gridCol w="2286000"/>
                <a:gridCol w="1213701"/>
                <a:gridCol w="1800308"/>
                <a:gridCol w="2243792"/>
              </a:tblGrid>
              <a:tr h="370840">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建物損失</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2">
                        <a:lumMod val="60000"/>
                        <a:lumOff val="40000"/>
                      </a:schemeClr>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人員傷亡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3">
                        <a:lumMod val="60000"/>
                        <a:lumOff val="40000"/>
                      </a:schemeClr>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生活機能損失</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6">
                        <a:lumMod val="60000"/>
                        <a:lumOff val="40000"/>
                      </a:schemeClr>
                    </a:solidFill>
                  </a:tcPr>
                </a:tc>
                <a:tc>
                  <a:txBody>
                    <a:bodyPr/>
                    <a:lstStyle/>
                    <a:p>
                      <a:pPr algn="ctr"/>
                      <a:r>
                        <a:rPr lang="zh-TW" altLang="en-US" sz="1800" dirty="0" smtClean="0">
                          <a:solidFill>
                            <a:schemeClr val="tx1"/>
                          </a:solidFill>
                          <a:latin typeface="微軟正黑體" panose="020B0604030504040204" pitchFamily="34" charset="-120"/>
                          <a:ea typeface="微軟正黑體" panose="020B0604030504040204" pitchFamily="34" charset="-120"/>
                        </a:rPr>
                        <a:t>公共設施損失</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133</a:t>
                      </a:r>
                      <a:r>
                        <a:rPr lang="zh-TW" altLang="en-US" sz="1800" dirty="0" smtClean="0">
                          <a:solidFill>
                            <a:schemeClr val="tx1"/>
                          </a:solidFill>
                          <a:latin typeface="微軟正黑體" panose="020B0604030504040204" pitchFamily="34" charset="-120"/>
                          <a:ea typeface="微軟正黑體" panose="020B0604030504040204" pitchFamily="34" charset="-120"/>
                        </a:rPr>
                        <a:t>棟建物完全損毀</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2">
                        <a:lumMod val="20000"/>
                        <a:lumOff val="80000"/>
                      </a:schemeClr>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74</a:t>
                      </a:r>
                      <a:r>
                        <a:rPr lang="zh-TW" altLang="en-US" sz="1800" dirty="0" smtClean="0">
                          <a:solidFill>
                            <a:schemeClr val="tx1"/>
                          </a:solidFill>
                          <a:latin typeface="微軟正黑體" panose="020B0604030504040204" pitchFamily="34" charset="-120"/>
                          <a:ea typeface="微軟正黑體" panose="020B0604030504040204" pitchFamily="34" charset="-120"/>
                        </a:rPr>
                        <a:t>人死亡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3">
                        <a:lumMod val="20000"/>
                        <a:lumOff val="80000"/>
                      </a:schemeClr>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800</a:t>
                      </a:r>
                      <a:r>
                        <a:rPr lang="zh-TW" altLang="en-US" sz="1800" dirty="0" smtClean="0">
                          <a:solidFill>
                            <a:schemeClr val="tx1"/>
                          </a:solidFill>
                          <a:latin typeface="微軟正黑體" panose="020B0604030504040204" pitchFamily="34" charset="-120"/>
                          <a:ea typeface="微軟正黑體" panose="020B0604030504040204" pitchFamily="34" charset="-120"/>
                        </a:rPr>
                        <a:t>戶停電</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6">
                        <a:lumMod val="20000"/>
                        <a:lumOff val="80000"/>
                      </a:schemeClr>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14</a:t>
                      </a:r>
                      <a:r>
                        <a:rPr lang="zh-TW" altLang="en-US" sz="1800" dirty="0" smtClean="0">
                          <a:solidFill>
                            <a:schemeClr val="tx1"/>
                          </a:solidFill>
                          <a:latin typeface="微軟正黑體" panose="020B0604030504040204" pitchFamily="34" charset="-120"/>
                          <a:ea typeface="微軟正黑體" panose="020B0604030504040204" pitchFamily="34" charset="-120"/>
                        </a:rPr>
                        <a:t>處攔砂壩損壞</a:t>
                      </a:r>
                    </a:p>
                  </a:txBody>
                  <a:tcPr/>
                </a:tc>
              </a:tr>
              <a:tr h="370840">
                <a:tc>
                  <a:txBody>
                    <a:bodyPr/>
                    <a:lstStyle/>
                    <a:p>
                      <a:pPr algn="r"/>
                      <a:r>
                        <a:rPr lang="en-US" altLang="zh-TW" sz="1800" b="1" dirty="0" smtClean="0">
                          <a:solidFill>
                            <a:srgbClr val="FF0000"/>
                          </a:solidFill>
                          <a:latin typeface="微軟正黑體" panose="020B0604030504040204" pitchFamily="34" charset="-120"/>
                          <a:ea typeface="微軟正黑體" panose="020B0604030504040204" pitchFamily="34" charset="-120"/>
                        </a:rPr>
                        <a:t>122</a:t>
                      </a:r>
                      <a:r>
                        <a:rPr lang="zh-TW" altLang="en-US" sz="1800" dirty="0" smtClean="0">
                          <a:solidFill>
                            <a:schemeClr val="tx1"/>
                          </a:solidFill>
                          <a:latin typeface="微軟正黑體" panose="020B0604030504040204" pitchFamily="34" charset="-120"/>
                          <a:ea typeface="微軟正黑體" panose="020B0604030504040204" pitchFamily="34" charset="-120"/>
                        </a:rPr>
                        <a:t>棟建物嚴重損毀</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2">
                        <a:lumMod val="40000"/>
                        <a:lumOff val="60000"/>
                      </a:schemeClr>
                    </a:solidFill>
                  </a:tcPr>
                </a:tc>
                <a:tc>
                  <a:txBody>
                    <a:bodyPr/>
                    <a:lstStyle/>
                    <a:p>
                      <a:pPr algn="r"/>
                      <a:r>
                        <a:rPr lang="en-US" altLang="zh-TW" sz="1800" b="1" dirty="0" smtClean="0">
                          <a:solidFill>
                            <a:srgbClr val="FF0000"/>
                          </a:solidFill>
                          <a:latin typeface="微軟正黑體" panose="020B0604030504040204" pitchFamily="34" charset="-120"/>
                          <a:ea typeface="微軟正黑體" panose="020B0604030504040204" pitchFamily="34" charset="-120"/>
                        </a:rPr>
                        <a:t>8</a:t>
                      </a:r>
                      <a:r>
                        <a:rPr lang="zh-TW" altLang="en-US" sz="1800" dirty="0" smtClean="0">
                          <a:solidFill>
                            <a:schemeClr val="tx1"/>
                          </a:solidFill>
                          <a:latin typeface="微軟正黑體" panose="020B0604030504040204" pitchFamily="34" charset="-120"/>
                          <a:ea typeface="微軟正黑體" panose="020B0604030504040204" pitchFamily="34" charset="-120"/>
                        </a:rPr>
                        <a:t>人重傷</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3">
                        <a:lumMod val="40000"/>
                        <a:lumOff val="60000"/>
                      </a:schemeClr>
                    </a:solidFill>
                  </a:tcPr>
                </a:tc>
                <a:tc>
                  <a:txBody>
                    <a:bodyPr/>
                    <a:lstStyle/>
                    <a:p>
                      <a:pPr algn="r"/>
                      <a:r>
                        <a:rPr lang="en-US" altLang="zh-TW" sz="1800" b="1" dirty="0" smtClean="0">
                          <a:solidFill>
                            <a:srgbClr val="FF0000"/>
                          </a:solidFill>
                          <a:latin typeface="微軟正黑體" panose="020B0604030504040204" pitchFamily="34" charset="-120"/>
                          <a:ea typeface="微軟正黑體" panose="020B0604030504040204" pitchFamily="34" charset="-120"/>
                        </a:rPr>
                        <a:t>1,066</a:t>
                      </a:r>
                      <a:r>
                        <a:rPr lang="zh-TW" altLang="en-US" sz="1800" dirty="0" smtClean="0">
                          <a:solidFill>
                            <a:schemeClr val="tx1"/>
                          </a:solidFill>
                          <a:latin typeface="微軟正黑體" panose="020B0604030504040204" pitchFamily="34" charset="-120"/>
                          <a:ea typeface="微軟正黑體" panose="020B0604030504040204" pitchFamily="34" charset="-120"/>
                        </a:rPr>
                        <a:t>戶停水</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6">
                        <a:lumMod val="40000"/>
                        <a:lumOff val="60000"/>
                      </a:schemeClr>
                    </a:solidFill>
                  </a:tcPr>
                </a:tc>
                <a:tc>
                  <a:txBody>
                    <a:bodyPr/>
                    <a:lstStyle/>
                    <a:p>
                      <a:pPr algn="r"/>
                      <a:r>
                        <a:rPr lang="en-US" altLang="zh-TW" sz="1800" dirty="0" smtClean="0">
                          <a:solidFill>
                            <a:schemeClr val="tx1"/>
                          </a:solidFill>
                          <a:latin typeface="微軟正黑體" panose="020B0604030504040204" pitchFamily="34" charset="-120"/>
                          <a:ea typeface="微軟正黑體" panose="020B0604030504040204" pitchFamily="34" charset="-120"/>
                        </a:rPr>
                        <a:t>1</a:t>
                      </a:r>
                      <a:r>
                        <a:rPr lang="zh-TW" altLang="en-US" sz="1800" dirty="0" smtClean="0">
                          <a:solidFill>
                            <a:schemeClr val="tx1"/>
                          </a:solidFill>
                          <a:latin typeface="微軟正黑體" panose="020B0604030504040204" pitchFamily="34" charset="-120"/>
                          <a:ea typeface="微軟正黑體" panose="020B0604030504040204" pitchFamily="34" charset="-120"/>
                        </a:rPr>
                        <a:t>所學校邊坡損壞</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pPr algn="r"/>
                      <a:r>
                        <a:rPr lang="en-US" altLang="zh-TW" sz="1800" b="1" dirty="0" smtClean="0">
                          <a:solidFill>
                            <a:srgbClr val="FF0000"/>
                          </a:solidFill>
                          <a:latin typeface="微軟正黑體" panose="020B0604030504040204" pitchFamily="34" charset="-120"/>
                          <a:ea typeface="微軟正黑體" panose="020B0604030504040204" pitchFamily="34" charset="-120"/>
                        </a:rPr>
                        <a:t>175</a:t>
                      </a:r>
                      <a:r>
                        <a:rPr lang="zh-TW" altLang="en-US" sz="1800" dirty="0" smtClean="0">
                          <a:solidFill>
                            <a:schemeClr val="tx1"/>
                          </a:solidFill>
                          <a:latin typeface="微軟正黑體" panose="020B0604030504040204" pitchFamily="34" charset="-120"/>
                          <a:ea typeface="微軟正黑體" panose="020B0604030504040204" pitchFamily="34" charset="-120"/>
                        </a:rPr>
                        <a:t>棟部分損毀</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2">
                        <a:lumMod val="20000"/>
                        <a:lumOff val="80000"/>
                      </a:schemeClr>
                    </a:solidFill>
                  </a:tcPr>
                </a:tc>
                <a:tc>
                  <a:txBody>
                    <a:bodyPr/>
                    <a:lstStyle/>
                    <a:p>
                      <a:pPr algn="r"/>
                      <a:r>
                        <a:rPr lang="en-US" altLang="zh-TW" sz="1800" b="1" dirty="0" smtClean="0">
                          <a:solidFill>
                            <a:srgbClr val="FF0000"/>
                          </a:solidFill>
                          <a:latin typeface="微軟正黑體" panose="020B0604030504040204" pitchFamily="34" charset="-120"/>
                          <a:ea typeface="微軟正黑體" panose="020B0604030504040204" pitchFamily="34" charset="-120"/>
                        </a:rPr>
                        <a:t>36</a:t>
                      </a:r>
                      <a:r>
                        <a:rPr lang="zh-TW" altLang="en-US" sz="1800" dirty="0" smtClean="0">
                          <a:solidFill>
                            <a:schemeClr val="tx1"/>
                          </a:solidFill>
                          <a:latin typeface="微軟正黑體" panose="020B0604030504040204" pitchFamily="34" charset="-120"/>
                          <a:ea typeface="微軟正黑體" panose="020B0604030504040204" pitchFamily="34" charset="-120"/>
                        </a:rPr>
                        <a:t>人輕傷</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accent3">
                        <a:lumMod val="20000"/>
                        <a:lumOff val="80000"/>
                      </a:schemeClr>
                    </a:solidFill>
                  </a:tcPr>
                </a:tc>
                <a:tc rowSpan="2" gridSpan="2">
                  <a:txBody>
                    <a:bodyPr/>
                    <a:lstStyle/>
                    <a:p>
                      <a:pPr algn="r"/>
                      <a:endParaRPr lang="en-US" altLang="zh-TW" sz="1800" dirty="0" smtClean="0">
                        <a:solidFill>
                          <a:schemeClr val="tx1"/>
                        </a:solidFill>
                        <a:latin typeface="微軟正黑體" panose="020B0604030504040204" pitchFamily="34" charset="-120"/>
                        <a:ea typeface="微軟正黑體" panose="020B0604030504040204" pitchFamily="34" charset="-120"/>
                      </a:endParaRPr>
                    </a:p>
                    <a:p>
                      <a:pPr algn="r"/>
                      <a:r>
                        <a:rPr lang="zh-TW" altLang="en-US" sz="1400" dirty="0" smtClean="0">
                          <a:solidFill>
                            <a:schemeClr val="tx1"/>
                          </a:solidFill>
                          <a:latin typeface="微軟正黑體" panose="020B0604030504040204" pitchFamily="34" charset="-120"/>
                          <a:ea typeface="微軟正黑體" panose="020B0604030504040204" pitchFamily="34" charset="-120"/>
                        </a:rPr>
                        <a:t>災情統計至</a:t>
                      </a:r>
                      <a:r>
                        <a:rPr lang="en-US" altLang="zh-TW" sz="1400" dirty="0" smtClean="0">
                          <a:solidFill>
                            <a:schemeClr val="tx1"/>
                          </a:solidFill>
                          <a:latin typeface="微軟正黑體" panose="020B0604030504040204" pitchFamily="34" charset="-120"/>
                          <a:ea typeface="微軟正黑體" panose="020B0604030504040204" pitchFamily="34" charset="-120"/>
                        </a:rPr>
                        <a:t>9</a:t>
                      </a:r>
                      <a:r>
                        <a:rPr lang="zh-TW" altLang="en-US" sz="1400" dirty="0" smtClean="0">
                          <a:solidFill>
                            <a:schemeClr val="tx1"/>
                          </a:solidFill>
                          <a:latin typeface="微軟正黑體" panose="020B0604030504040204" pitchFamily="34" charset="-120"/>
                          <a:ea typeface="微軟正黑體" panose="020B0604030504040204" pitchFamily="34" charset="-120"/>
                        </a:rPr>
                        <a:t>月</a:t>
                      </a:r>
                      <a:r>
                        <a:rPr lang="en-US" altLang="zh-TW" sz="1400" dirty="0" smtClean="0">
                          <a:solidFill>
                            <a:schemeClr val="tx1"/>
                          </a:solidFill>
                          <a:latin typeface="微軟正黑體" panose="020B0604030504040204" pitchFamily="34" charset="-120"/>
                          <a:ea typeface="微軟正黑體" panose="020B0604030504040204" pitchFamily="34" charset="-120"/>
                        </a:rPr>
                        <a:t>19</a:t>
                      </a:r>
                      <a:r>
                        <a:rPr lang="zh-TW" altLang="en-US" sz="1400" dirty="0" smtClean="0">
                          <a:solidFill>
                            <a:schemeClr val="tx1"/>
                          </a:solidFill>
                          <a:latin typeface="微軟正黑體" panose="020B0604030504040204" pitchFamily="34" charset="-120"/>
                          <a:ea typeface="微軟正黑體" panose="020B0604030504040204" pitchFamily="34" charset="-120"/>
                        </a:rPr>
                        <a:t>日</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a:solidFill>
                      <a:schemeClr val="bg1"/>
                    </a:solidFill>
                  </a:tcPr>
                </a:tc>
                <a:tc rowSpan="2" hMerge="1">
                  <a:txBody>
                    <a:bodyPr/>
                    <a:lstStyle/>
                    <a:p>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solidFill>
                      <a:schemeClr val="bg1"/>
                    </a:solidFill>
                  </a:tcPr>
                </a:tc>
              </a:tr>
              <a:tr h="370840">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4,129</a:t>
                      </a:r>
                      <a:r>
                        <a:rPr lang="zh-TW" altLang="en-US" sz="1800" dirty="0" smtClean="0">
                          <a:solidFill>
                            <a:schemeClr val="tx1"/>
                          </a:solidFill>
                          <a:latin typeface="微軟正黑體" panose="020B0604030504040204" pitchFamily="34" charset="-120"/>
                          <a:ea typeface="微軟正黑體" panose="020B0604030504040204" pitchFamily="34" charset="-120"/>
                        </a:rPr>
                        <a:t>棟房屋淹水</a:t>
                      </a:r>
                      <a:endParaRPr lang="en-US" altLang="zh-TW" sz="1800" dirty="0" smtClean="0">
                        <a:solidFill>
                          <a:schemeClr val="tx1"/>
                        </a:solidFill>
                        <a:latin typeface="微軟正黑體" panose="020B0604030504040204" pitchFamily="34" charset="-120"/>
                        <a:ea typeface="微軟正黑體" panose="020B0604030504040204" pitchFamily="34" charset="-120"/>
                      </a:endParaRPr>
                    </a:p>
                  </a:txBody>
                  <a:tcPr>
                    <a:solidFill>
                      <a:schemeClr val="accent2">
                        <a:lumMod val="40000"/>
                        <a:lumOff val="60000"/>
                      </a:schemeClr>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endParaRPr lang="en-US" altLang="zh-TW" sz="1800" dirty="0" smtClean="0">
                        <a:solidFill>
                          <a:schemeClr val="tx1"/>
                        </a:solidFill>
                        <a:latin typeface="微軟正黑體" panose="020B0604030504040204" pitchFamily="34" charset="-120"/>
                        <a:ea typeface="微軟正黑體" panose="020B0604030504040204" pitchFamily="34" charset="-120"/>
                      </a:endParaRPr>
                    </a:p>
                  </a:txBody>
                  <a:tcPr>
                    <a:solidFill>
                      <a:schemeClr val="bg1"/>
                    </a:solidFill>
                  </a:tcPr>
                </a:tc>
                <a:tc gridSpan="2" v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altLang="zh-TW" sz="1800" dirty="0" smtClean="0">
                        <a:solidFill>
                          <a:schemeClr val="tx1"/>
                        </a:solidFill>
                        <a:latin typeface="微軟正黑體" panose="020B0604030504040204" pitchFamily="34" charset="-120"/>
                        <a:ea typeface="微軟正黑體" panose="020B0604030504040204" pitchFamily="34" charset="-120"/>
                      </a:endParaRPr>
                    </a:p>
                  </a:txBody>
                  <a:tcPr>
                    <a:solidFill>
                      <a:schemeClr val="bg1"/>
                    </a:solidFill>
                  </a:tcPr>
                </a:tc>
                <a:tc hMerge="1" v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altLang="zh-TW" sz="1800" dirty="0" smtClean="0">
                        <a:solidFill>
                          <a:schemeClr val="tx1"/>
                        </a:solidFill>
                        <a:latin typeface="微軟正黑體" panose="020B0604030504040204" pitchFamily="34" charset="-120"/>
                        <a:ea typeface="微軟正黑體" panose="020B0604030504040204" pitchFamily="34" charset="-120"/>
                      </a:endParaRPr>
                    </a:p>
                  </a:txBody>
                  <a:tcPr>
                    <a:solidFill>
                      <a:schemeClr val="bg1"/>
                    </a:solidFill>
                  </a:tcPr>
                </a:tc>
              </a:tr>
            </a:tbl>
          </a:graphicData>
        </a:graphic>
      </p:graphicFrame>
      <p:pic>
        <p:nvPicPr>
          <p:cNvPr id="69667" name="Picture 3" descr="D:\100到103年國際災例資料\103年國際災例\hiroshima0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99125" y="2697163"/>
            <a:ext cx="28352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文字方塊 15"/>
          <p:cNvSpPr txBox="1">
            <a:spLocks noChangeArrowheads="1"/>
          </p:cNvSpPr>
          <p:nvPr/>
        </p:nvSpPr>
        <p:spPr bwMode="auto">
          <a:xfrm>
            <a:off x="7580313" y="6200775"/>
            <a:ext cx="954087" cy="276225"/>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eaLnBrk="1" fontAlgn="auto" hangingPunct="1">
              <a:spcBef>
                <a:spcPts val="0"/>
              </a:spcBef>
              <a:spcAft>
                <a:spcPts val="0"/>
              </a:spcAft>
              <a:defRPr/>
            </a:pPr>
            <a:r>
              <a:rPr lang="zh-TW" altLang="en-US" sz="1200" dirty="0" smtClean="0">
                <a:solidFill>
                  <a:prstClr val="black"/>
                </a:solidFill>
              </a:rPr>
              <a:t>攔砂壩損毀</a:t>
            </a:r>
            <a:endParaRPr lang="zh-TW" altLang="en-US" sz="1200" dirty="0">
              <a:solidFill>
                <a:prstClr val="black"/>
              </a:solidFill>
            </a:endParaRPr>
          </a:p>
        </p:txBody>
      </p:sp>
      <p:pic>
        <p:nvPicPr>
          <p:cNvPr id="6966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2760663"/>
            <a:ext cx="493712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5" name="文字方塊 12"/>
          <p:cNvSpPr txBox="1">
            <a:spLocks noChangeArrowheads="1"/>
          </p:cNvSpPr>
          <p:nvPr/>
        </p:nvSpPr>
        <p:spPr bwMode="auto">
          <a:xfrm>
            <a:off x="4364038" y="5819775"/>
            <a:ext cx="1108075" cy="276225"/>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eaLnBrk="1" fontAlgn="auto" hangingPunct="1">
              <a:spcBef>
                <a:spcPts val="0"/>
              </a:spcBef>
              <a:spcAft>
                <a:spcPts val="0"/>
              </a:spcAft>
              <a:defRPr/>
            </a:pPr>
            <a:r>
              <a:rPr lang="zh-TW" altLang="en-US" sz="1200" dirty="0">
                <a:solidFill>
                  <a:prstClr val="black"/>
                </a:solidFill>
              </a:rPr>
              <a:t>多</a:t>
            </a:r>
            <a:r>
              <a:rPr lang="zh-TW" altLang="en-US" sz="1200" dirty="0" smtClean="0">
                <a:solidFill>
                  <a:prstClr val="black"/>
                </a:solidFill>
              </a:rPr>
              <a:t>處住宅損</a:t>
            </a:r>
            <a:r>
              <a:rPr lang="zh-TW" altLang="en-US" sz="1200" dirty="0">
                <a:solidFill>
                  <a:prstClr val="black"/>
                </a:solidFill>
              </a:rPr>
              <a:t>毀</a:t>
            </a:r>
          </a:p>
        </p:txBody>
      </p:sp>
    </p:spTree>
    <p:extLst>
      <p:ext uri="{BB962C8B-B14F-4D97-AF65-F5344CB8AC3E}">
        <p14:creationId xmlns:p14="http://schemas.microsoft.com/office/powerpoint/2010/main" val="1850885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168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3D4580-DE54-4FC1-98DA-8144BE9AFCE2}"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139</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1684" name="矩形 9"/>
          <p:cNvSpPr>
            <a:spLocks noChangeArrowheads="1"/>
          </p:cNvSpPr>
          <p:nvPr/>
        </p:nvSpPr>
        <p:spPr bwMode="auto">
          <a:xfrm>
            <a:off x="0" y="6399213"/>
            <a:ext cx="77724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資料來源：朝日新聞</a:t>
            </a:r>
            <a:r>
              <a:rPr lang="en-US" altLang="zh-TW" sz="800">
                <a:solidFill>
                  <a:srgbClr val="000000"/>
                </a:solidFill>
                <a:latin typeface="微軟正黑體" panose="020B0604030504040204" pitchFamily="34" charset="-120"/>
                <a:ea typeface="微軟正黑體" panose="020B0604030504040204" pitchFamily="34" charset="-120"/>
              </a:rPr>
              <a:t>http://www.asahi.com/topics/word/%E5%BA%83%E5%B3%B6%E3%81%AE%E5%9C%9F%E7%A0%82%E7%81%BD%E5%AE%B3.htmlhttp://www.asahi.com/articles/photo/AS20140820004588.html</a:t>
            </a:r>
          </a:p>
        </p:txBody>
      </p:sp>
      <p:pic>
        <p:nvPicPr>
          <p:cNvPr id="716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l="5518" t="4922" r="5688" b="9732"/>
          <a:stretch>
            <a:fillRect/>
          </a:stretch>
        </p:blipFill>
        <p:spPr bwMode="auto">
          <a:xfrm>
            <a:off x="-36513" y="958850"/>
            <a:ext cx="9218613" cy="49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圖片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50913"/>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109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74865"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災情描述</a:t>
            </a:r>
          </a:p>
        </p:txBody>
      </p:sp>
      <p:sp>
        <p:nvSpPr>
          <p:cNvPr id="3" name="文本框 10"/>
          <p:cNvSpPr txBox="1"/>
          <p:nvPr/>
        </p:nvSpPr>
        <p:spPr>
          <a:xfrm>
            <a:off x="2245588" y="534642"/>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sp>
        <p:nvSpPr>
          <p:cNvPr id="4" name="矩形 3"/>
          <p:cNvSpPr/>
          <p:nvPr/>
        </p:nvSpPr>
        <p:spPr>
          <a:xfrm>
            <a:off x="450849" y="1163630"/>
            <a:ext cx="8242302" cy="3117777"/>
          </a:xfrm>
          <a:prstGeom prst="rect">
            <a:avLst/>
          </a:prstGeom>
        </p:spPr>
        <p:txBody>
          <a:bodyPr wrap="square">
            <a:spAutoFit/>
          </a:bodyPr>
          <a:lstStyle/>
          <a:p>
            <a:pPr marL="316531" indent="-316531" algn="just" fontAlgn="auto">
              <a:spcBef>
                <a:spcPts val="0"/>
              </a:spcBef>
              <a:spcAft>
                <a:spcPts val="1108"/>
              </a:spcAft>
              <a:buFont typeface="Arial" pitchFamily="34" charset="0"/>
              <a:buChar char="•"/>
            </a:pPr>
            <a:r>
              <a:rPr kumimoji="0" lang="en-US" altLang="zh-TW" sz="2215" b="1" dirty="0">
                <a:solidFill>
                  <a:srgbClr val="00A09B"/>
                </a:solidFill>
                <a:latin typeface="微軟正黑體" pitchFamily="34" charset="-120"/>
                <a:ea typeface="微軟正黑體" pitchFamily="34" charset="-120"/>
              </a:rPr>
              <a:t>2014.01</a:t>
            </a:r>
            <a:r>
              <a:rPr kumimoji="0" lang="zh-TW" altLang="en-US" sz="2215" b="1" dirty="0">
                <a:solidFill>
                  <a:srgbClr val="00A09B"/>
                </a:solidFill>
                <a:latin typeface="微軟正黑體" pitchFamily="34" charset="-120"/>
                <a:ea typeface="微軟正黑體" pitchFamily="34" charset="-120"/>
              </a:rPr>
              <a:t>月上旬</a:t>
            </a:r>
            <a:endParaRPr kumimoji="0" lang="en-US" altLang="zh-TW" sz="2215" b="1" dirty="0">
              <a:solidFill>
                <a:srgbClr val="00A09B"/>
              </a:solidFill>
              <a:latin typeface="微軟正黑體" pitchFamily="34" charset="-120"/>
              <a:ea typeface="微軟正黑體" pitchFamily="34" charset="-120"/>
            </a:endParaRPr>
          </a:p>
          <a:p>
            <a:pPr marL="738572" lvl="1" indent="-316531" algn="just" fontAlgn="auto">
              <a:spcBef>
                <a:spcPts val="0"/>
              </a:spcBef>
              <a:spcAft>
                <a:spcPts val="1108"/>
              </a:spcAft>
              <a:buFont typeface="Arial" pitchFamily="34" charset="0"/>
              <a:buChar char="•"/>
            </a:pPr>
            <a:r>
              <a:rPr kumimoji="0" lang="zh-TW" altLang="en-US" sz="2200" dirty="0" smtClean="0">
                <a:solidFill>
                  <a:prstClr val="black"/>
                </a:solidFill>
                <a:latin typeface="微軟正黑體" pitchFamily="34" charset="-120"/>
                <a:ea typeface="微軟正黑體" pitchFamily="34" charset="-120"/>
              </a:rPr>
              <a:t>此次暴雨已</a:t>
            </a:r>
            <a:r>
              <a:rPr kumimoji="0" lang="zh-TW" altLang="en-US" sz="2200" dirty="0">
                <a:solidFill>
                  <a:prstClr val="black"/>
                </a:solidFill>
                <a:latin typeface="微軟正黑體" pitchFamily="34" charset="-120"/>
                <a:ea typeface="微軟正黑體" pitchFamily="34" charset="-120"/>
              </a:rPr>
              <a:t>造成</a:t>
            </a:r>
            <a:r>
              <a:rPr kumimoji="0" lang="en-US" altLang="zh-TW" sz="2200" dirty="0">
                <a:solidFill>
                  <a:prstClr val="black"/>
                </a:solidFill>
                <a:latin typeface="微軟正黑體" pitchFamily="34" charset="-120"/>
                <a:ea typeface="微軟正黑體" pitchFamily="34" charset="-120"/>
              </a:rPr>
              <a:t>7</a:t>
            </a:r>
            <a:r>
              <a:rPr kumimoji="0" lang="zh-TW" altLang="en-US" sz="2200" dirty="0">
                <a:solidFill>
                  <a:prstClr val="black"/>
                </a:solidFill>
                <a:latin typeface="微軟正黑體" pitchFamily="34" charset="-120"/>
                <a:ea typeface="微軟正黑體" pitchFamily="34" charset="-120"/>
              </a:rPr>
              <a:t>人死亡，</a:t>
            </a:r>
            <a:r>
              <a:rPr kumimoji="0" lang="en-US" altLang="zh-TW" sz="2200" b="1" dirty="0">
                <a:solidFill>
                  <a:srgbClr val="CC0000"/>
                </a:solidFill>
                <a:latin typeface="微軟正黑體" pitchFamily="34" charset="-120"/>
                <a:ea typeface="微軟正黑體" pitchFamily="34" charset="-120"/>
              </a:rPr>
              <a:t>1700</a:t>
            </a:r>
            <a:r>
              <a:rPr kumimoji="0" lang="zh-TW" altLang="en-US" sz="2200" b="1" dirty="0">
                <a:solidFill>
                  <a:srgbClr val="CC0000"/>
                </a:solidFill>
                <a:latin typeface="微軟正黑體" pitchFamily="34" charset="-120"/>
                <a:ea typeface="微軟正黑體" pitchFamily="34" charset="-120"/>
              </a:rPr>
              <a:t>餘戶遭洪水淹沒</a:t>
            </a:r>
            <a:r>
              <a:rPr kumimoji="0" lang="zh-TW" altLang="en-US" sz="2200" dirty="0">
                <a:solidFill>
                  <a:prstClr val="black"/>
                </a:solidFill>
                <a:latin typeface="微軟正黑體" pitchFamily="34" charset="-120"/>
                <a:ea typeface="微軟正黑體" pitchFamily="34" charset="-120"/>
              </a:rPr>
              <a:t>。</a:t>
            </a:r>
            <a:endParaRPr kumimoji="0" lang="en-US" altLang="zh-TW" sz="2200" dirty="0">
              <a:solidFill>
                <a:prstClr val="black"/>
              </a:solidFill>
              <a:latin typeface="微軟正黑體" pitchFamily="34" charset="-120"/>
              <a:ea typeface="微軟正黑體" pitchFamily="34" charset="-120"/>
            </a:endParaRPr>
          </a:p>
          <a:p>
            <a:pPr marL="738572" lvl="1" indent="-316531" algn="just" fontAlgn="auto">
              <a:spcBef>
                <a:spcPts val="0"/>
              </a:spcBef>
              <a:spcAft>
                <a:spcPts val="1108"/>
              </a:spcAft>
              <a:buFont typeface="Arial" pitchFamily="34" charset="0"/>
              <a:buChar char="•"/>
            </a:pPr>
            <a:r>
              <a:rPr kumimoji="0" lang="zh-TW" altLang="en-US" sz="2200" dirty="0">
                <a:solidFill>
                  <a:prstClr val="black"/>
                </a:solidFill>
                <a:latin typeface="微軟正黑體" pitchFamily="34" charset="-120"/>
                <a:ea typeface="微軟正黑體" pitchFamily="34" charset="-120"/>
              </a:rPr>
              <a:t>民眾</a:t>
            </a:r>
            <a:r>
              <a:rPr kumimoji="0" lang="zh-TW" altLang="en-US" sz="2200" dirty="0" smtClean="0">
                <a:solidFill>
                  <a:prstClr val="black"/>
                </a:solidFill>
                <a:latin typeface="微軟正黑體" pitchFamily="34" charset="-120"/>
                <a:ea typeface="微軟正黑體" pitchFamily="34" charset="-120"/>
              </a:rPr>
              <a:t>自行修建</a:t>
            </a:r>
            <a:r>
              <a:rPr kumimoji="0" lang="zh-TW" altLang="en-US" sz="2200" dirty="0">
                <a:solidFill>
                  <a:prstClr val="black"/>
                </a:solidFill>
                <a:latin typeface="微軟正黑體" pitchFamily="34" charset="-120"/>
                <a:ea typeface="微軟正黑體" pitchFamily="34" charset="-120"/>
              </a:rPr>
              <a:t>一座</a:t>
            </a:r>
            <a:r>
              <a:rPr kumimoji="0" lang="en-US" altLang="zh-TW" sz="2200" b="1" dirty="0">
                <a:solidFill>
                  <a:srgbClr val="CC0000"/>
                </a:solidFill>
                <a:latin typeface="微軟正黑體" pitchFamily="34" charset="-120"/>
                <a:ea typeface="微軟正黑體" pitchFamily="34" charset="-120"/>
              </a:rPr>
              <a:t>6</a:t>
            </a:r>
            <a:r>
              <a:rPr kumimoji="0" lang="zh-TW" altLang="en-US" sz="2200" b="1" dirty="0">
                <a:solidFill>
                  <a:srgbClr val="CC0000"/>
                </a:solidFill>
                <a:latin typeface="微軟正黑體" pitchFamily="34" charset="-120"/>
                <a:ea typeface="微軟正黑體" pitchFamily="34" charset="-120"/>
              </a:rPr>
              <a:t>英尺高</a:t>
            </a:r>
            <a:r>
              <a:rPr kumimoji="0" lang="en-US" altLang="zh-TW" sz="2200" b="1" dirty="0">
                <a:solidFill>
                  <a:srgbClr val="CC0000"/>
                </a:solidFill>
                <a:latin typeface="微軟正黑體" pitchFamily="34" charset="-120"/>
                <a:ea typeface="微軟正黑體" pitchFamily="34" charset="-120"/>
              </a:rPr>
              <a:t>(</a:t>
            </a:r>
            <a:r>
              <a:rPr kumimoji="0" lang="zh-TW" altLang="en-US" sz="2200" b="1" dirty="0">
                <a:solidFill>
                  <a:srgbClr val="CC0000"/>
                </a:solidFill>
                <a:latin typeface="微軟正黑體" pitchFamily="34" charset="-120"/>
                <a:ea typeface="微軟正黑體" pitchFamily="34" charset="-120"/>
              </a:rPr>
              <a:t>約</a:t>
            </a:r>
            <a:r>
              <a:rPr kumimoji="0" lang="en-US" altLang="zh-TW" sz="2200" b="1" dirty="0">
                <a:solidFill>
                  <a:srgbClr val="CC0000"/>
                </a:solidFill>
                <a:latin typeface="微軟正黑體" pitchFamily="34" charset="-120"/>
                <a:ea typeface="微軟正黑體" pitchFamily="34" charset="-120"/>
              </a:rPr>
              <a:t>1.8</a:t>
            </a:r>
            <a:r>
              <a:rPr kumimoji="0" lang="zh-TW" altLang="en-US" sz="2200" b="1" dirty="0">
                <a:solidFill>
                  <a:srgbClr val="CC0000"/>
                </a:solidFill>
                <a:latin typeface="微軟正黑體" pitchFamily="34" charset="-120"/>
                <a:ea typeface="微軟正黑體" pitchFamily="34" charset="-120"/>
              </a:rPr>
              <a:t>米</a:t>
            </a:r>
            <a:r>
              <a:rPr kumimoji="0" lang="en-US" altLang="zh-TW" sz="2200" b="1" dirty="0">
                <a:solidFill>
                  <a:srgbClr val="CC0000"/>
                </a:solidFill>
                <a:latin typeface="微軟正黑體" pitchFamily="34" charset="-120"/>
                <a:ea typeface="微軟正黑體" pitchFamily="34" charset="-120"/>
              </a:rPr>
              <a:t>)</a:t>
            </a:r>
            <a:r>
              <a:rPr kumimoji="0" lang="zh-TW" altLang="en-US" sz="2200" dirty="0">
                <a:solidFill>
                  <a:prstClr val="black"/>
                </a:solidFill>
                <a:latin typeface="微軟正黑體" pitchFamily="34" charset="-120"/>
                <a:ea typeface="微軟正黑體" pitchFamily="34" charset="-120"/>
              </a:rPr>
              <a:t>的泥土牆及花園來抵擋洪水侵襲，每年冬天洪水來襲時，房子都會變成一座孤島</a:t>
            </a:r>
            <a:r>
              <a:rPr kumimoji="0" lang="zh-TW" altLang="en-US" sz="2200" dirty="0" smtClean="0">
                <a:solidFill>
                  <a:prstClr val="black"/>
                </a:solidFill>
                <a:latin typeface="微軟正黑體" pitchFamily="34" charset="-120"/>
                <a:ea typeface="微軟正黑體" pitchFamily="34" charset="-120"/>
              </a:rPr>
              <a:t>。</a:t>
            </a:r>
            <a:endParaRPr kumimoji="0" lang="en-US" altLang="zh-TW" sz="2200" dirty="0" smtClean="0">
              <a:solidFill>
                <a:prstClr val="black"/>
              </a:solidFill>
              <a:latin typeface="微軟正黑體" pitchFamily="34" charset="-120"/>
              <a:ea typeface="微軟正黑體" pitchFamily="34" charset="-120"/>
            </a:endParaRPr>
          </a:p>
          <a:p>
            <a:pPr marL="738572" lvl="1" indent="-316531" algn="just" fontAlgn="auto">
              <a:spcBef>
                <a:spcPts val="0"/>
              </a:spcBef>
              <a:spcAft>
                <a:spcPts val="1108"/>
              </a:spcAft>
              <a:buFont typeface="Arial" pitchFamily="34" charset="0"/>
              <a:buChar char="•"/>
            </a:pPr>
            <a:r>
              <a:rPr kumimoji="0" lang="zh-TW" altLang="en-US" sz="2200" dirty="0">
                <a:solidFill>
                  <a:prstClr val="black"/>
                </a:solidFill>
                <a:latin typeface="微軟正黑體" pitchFamily="34" charset="-120"/>
                <a:ea typeface="微軟正黑體" pitchFamily="34" charset="-120"/>
              </a:rPr>
              <a:t>已發布</a:t>
            </a:r>
            <a:r>
              <a:rPr kumimoji="0" lang="en-US" altLang="zh-TW" sz="2200" b="1" dirty="0">
                <a:solidFill>
                  <a:srgbClr val="C00000"/>
                </a:solidFill>
                <a:latin typeface="微軟正黑體" pitchFamily="34" charset="-120"/>
                <a:ea typeface="微軟正黑體" pitchFamily="34" charset="-120"/>
              </a:rPr>
              <a:t>103</a:t>
            </a:r>
            <a:r>
              <a:rPr kumimoji="0" lang="zh-TW" altLang="en-US" sz="2200" b="1" dirty="0">
                <a:solidFill>
                  <a:srgbClr val="C00000"/>
                </a:solidFill>
                <a:latin typeface="微軟正黑體" pitchFamily="34" charset="-120"/>
                <a:ea typeface="微軟正黑體" pitchFamily="34" charset="-120"/>
              </a:rPr>
              <a:t>處淹水警報</a:t>
            </a:r>
            <a:r>
              <a:rPr kumimoji="0" lang="zh-TW" altLang="en-US" sz="2200" dirty="0">
                <a:solidFill>
                  <a:prstClr val="black"/>
                </a:solidFill>
                <a:latin typeface="微軟正黑體" pitchFamily="34" charset="-120"/>
                <a:ea typeface="微軟正黑體" pitchFamily="34" charset="-120"/>
              </a:rPr>
              <a:t>。</a:t>
            </a:r>
            <a:endParaRPr kumimoji="0" lang="en-US" altLang="zh-TW" sz="2200" dirty="0">
              <a:solidFill>
                <a:prstClr val="black"/>
              </a:solidFill>
              <a:latin typeface="微軟正黑體" pitchFamily="34" charset="-120"/>
              <a:ea typeface="微軟正黑體" pitchFamily="34" charset="-120"/>
            </a:endParaRPr>
          </a:p>
          <a:p>
            <a:pPr marL="422041" lvl="1" algn="just" fontAlgn="auto">
              <a:spcBef>
                <a:spcPts val="0"/>
              </a:spcBef>
              <a:spcAft>
                <a:spcPts val="1108"/>
              </a:spcAft>
            </a:pPr>
            <a:endParaRPr kumimoji="0" lang="en-US" altLang="zh-TW" sz="2031" dirty="0">
              <a:solidFill>
                <a:prstClr val="black"/>
              </a:solidFill>
              <a:latin typeface="微軟正黑體" pitchFamily="34" charset="-120"/>
              <a:ea typeface="微軟正黑體" pitchFamily="34" charset="-120"/>
            </a:endParaRPr>
          </a:p>
          <a:p>
            <a:pPr marL="738572" lvl="1" indent="-316531" algn="just" fontAlgn="auto">
              <a:spcBef>
                <a:spcPts val="0"/>
              </a:spcBef>
              <a:spcAft>
                <a:spcPts val="1108"/>
              </a:spcAft>
              <a:buFont typeface="Arial" pitchFamily="34" charset="0"/>
              <a:buChar char="•"/>
            </a:pPr>
            <a:endParaRPr kumimoji="0" lang="en-US" altLang="zh-TW" sz="2031" dirty="0">
              <a:solidFill>
                <a:prstClr val="black"/>
              </a:solidFill>
              <a:latin typeface="微軟正黑體" pitchFamily="34" charset="-120"/>
              <a:ea typeface="微軟正黑體" pitchFamily="34" charset="-120"/>
            </a:endParaRPr>
          </a:p>
        </p:txBody>
      </p:sp>
      <p:pic>
        <p:nvPicPr>
          <p:cNvPr id="5" name="圖片 4"/>
          <p:cNvPicPr>
            <a:picLocks noChangeAspect="1"/>
          </p:cNvPicPr>
          <p:nvPr/>
        </p:nvPicPr>
        <p:blipFill rotWithShape="1">
          <a:blip r:embed="rId3"/>
          <a:srcRect l="6559"/>
          <a:stretch/>
        </p:blipFill>
        <p:spPr>
          <a:xfrm>
            <a:off x="4239656" y="3294346"/>
            <a:ext cx="4734609" cy="2726942"/>
          </a:xfrm>
          <a:prstGeom prst="rect">
            <a:avLst/>
          </a:prstGeom>
        </p:spPr>
      </p:pic>
      <p:pic>
        <p:nvPicPr>
          <p:cNvPr id="7" name="圖片 6"/>
          <p:cNvPicPr>
            <a:picLocks noChangeAspect="1"/>
          </p:cNvPicPr>
          <p:nvPr/>
        </p:nvPicPr>
        <p:blipFill>
          <a:blip r:embed="rId4"/>
          <a:stretch>
            <a:fillRect/>
          </a:stretch>
        </p:blipFill>
        <p:spPr>
          <a:xfrm>
            <a:off x="251520" y="3560538"/>
            <a:ext cx="3844920" cy="2460749"/>
          </a:xfrm>
          <a:prstGeom prst="rect">
            <a:avLst/>
          </a:prstGeom>
        </p:spPr>
      </p:pic>
    </p:spTree>
    <p:extLst>
      <p:ext uri="{BB962C8B-B14F-4D97-AF65-F5344CB8AC3E}">
        <p14:creationId xmlns:p14="http://schemas.microsoft.com/office/powerpoint/2010/main" val="28140449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325" y="2365375"/>
            <a:ext cx="5181600" cy="403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9800" y="4572000"/>
            <a:ext cx="3124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373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12CBC0E-A97B-46DB-B494-73773502D616}"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140</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5257800" y="2052638"/>
          <a:ext cx="3851275" cy="2519468"/>
        </p:xfrm>
        <a:graphic>
          <a:graphicData uri="http://schemas.openxmlformats.org/drawingml/2006/table">
            <a:tbl>
              <a:tblPr firstRow="1" bandRow="1">
                <a:tableStyleId>{5C22544A-7EE6-4342-B048-85BDC9FD1C3A}</a:tableStyleId>
              </a:tblPr>
              <a:tblGrid>
                <a:gridCol w="2159390"/>
                <a:gridCol w="1691885"/>
              </a:tblGrid>
              <a:tr h="370793">
                <a:tc gridSpan="2">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400" dirty="0" smtClean="0">
                          <a:solidFill>
                            <a:schemeClr val="tx1"/>
                          </a:solidFill>
                          <a:latin typeface="微軟正黑體" panose="020B0604030504040204" pitchFamily="34" charset="-120"/>
                          <a:ea typeface="微軟正黑體" panose="020B0604030504040204" pitchFamily="34" charset="-120"/>
                        </a:rPr>
                        <a:t>最多</a:t>
                      </a: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疏散撤離與收容人數統計</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(8</a:t>
                      </a: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月</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22</a:t>
                      </a: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日第</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15</a:t>
                      </a: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報</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1400" kern="1200" dirty="0">
                        <a:solidFill>
                          <a:schemeClr val="tx1"/>
                        </a:solidFill>
                        <a:latin typeface="微軟正黑體" panose="020B0604030504040204" pitchFamily="34" charset="-120"/>
                        <a:ea typeface="微軟正黑體" panose="020B0604030504040204" pitchFamily="34" charset="-120"/>
                        <a:cs typeface="+mn-cs"/>
                      </a:endParaRPr>
                    </a:p>
                  </a:txBody>
                  <a:tcPr marL="91429" marR="91429" marT="45714" marB="45714"/>
                </a:tc>
                <a:tc hMerge="1">
                  <a:txBody>
                    <a:bodyPr/>
                    <a:lstStyle/>
                    <a:p>
                      <a:endParaRPr lang="zh-TW" altLang="en-US" dirty="0"/>
                    </a:p>
                  </a:txBody>
                  <a:tcPr/>
                </a:tc>
              </a:tr>
              <a:tr h="51809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避難勸告</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相當於臺灣發佈土石流預警之</a:t>
                      </a:r>
                      <a:r>
                        <a:rPr lang="zh-TW" altLang="en-US" sz="1400" b="1" kern="1200" dirty="0" smtClean="0">
                          <a:solidFill>
                            <a:srgbClr val="FF0000"/>
                          </a:solidFill>
                          <a:latin typeface="微軟正黑體" panose="020B0604030504040204" pitchFamily="34" charset="-120"/>
                          <a:ea typeface="微軟正黑體" panose="020B0604030504040204" pitchFamily="34" charset="-120"/>
                          <a:cs typeface="+mn-cs"/>
                        </a:rPr>
                        <a:t>黃色警戒</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1400" kern="1200" dirty="0">
                        <a:solidFill>
                          <a:schemeClr val="tx1"/>
                        </a:solidFill>
                        <a:latin typeface="微軟正黑體" panose="020B0604030504040204" pitchFamily="34" charset="-120"/>
                        <a:ea typeface="微軟正黑體" panose="020B0604030504040204" pitchFamily="34" charset="-120"/>
                        <a:cs typeface="+mn-cs"/>
                      </a:endParaRPr>
                    </a:p>
                  </a:txBody>
                  <a:tcPr marL="91429" marR="91429" marT="45714" marB="45714">
                    <a:solidFill>
                      <a:schemeClr val="accent1"/>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400" b="1" kern="1200" dirty="0" smtClean="0">
                          <a:solidFill>
                            <a:srgbClr val="FF0000"/>
                          </a:solidFill>
                          <a:latin typeface="微軟正黑體" panose="020B0604030504040204" pitchFamily="34" charset="-120"/>
                          <a:ea typeface="微軟正黑體" panose="020B0604030504040204" pitchFamily="34" charset="-120"/>
                          <a:cs typeface="+mn-cs"/>
                        </a:rPr>
                        <a:t>164,111</a:t>
                      </a:r>
                      <a:r>
                        <a:rPr lang="zh-TW" altLang="en-US" sz="1400" b="1" kern="1200" dirty="0" smtClean="0">
                          <a:solidFill>
                            <a:srgbClr val="FF0000"/>
                          </a:solidFill>
                          <a:latin typeface="微軟正黑體" panose="020B0604030504040204" pitchFamily="34" charset="-120"/>
                          <a:ea typeface="微軟正黑體" panose="020B0604030504040204" pitchFamily="34" charset="-120"/>
                          <a:cs typeface="+mn-cs"/>
                        </a:rPr>
                        <a:t>人</a:t>
                      </a:r>
                      <a:endParaRPr lang="zh-TW" altLang="en-US" sz="1400" b="1" kern="1200" dirty="0">
                        <a:solidFill>
                          <a:srgbClr val="FF0000"/>
                        </a:solidFill>
                        <a:latin typeface="微軟正黑體" panose="020B0604030504040204" pitchFamily="34" charset="-120"/>
                        <a:ea typeface="微軟正黑體" panose="020B0604030504040204" pitchFamily="34" charset="-120"/>
                        <a:cs typeface="+mn-cs"/>
                      </a:endParaRPr>
                    </a:p>
                  </a:txBody>
                  <a:tcPr marL="91429" marR="91429" marT="45714" marB="45714"/>
                </a:tc>
              </a:tr>
              <a:tr h="51809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避難指示</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1400" kern="1200" dirty="0" smtClean="0">
                          <a:solidFill>
                            <a:schemeClr val="tx1"/>
                          </a:solidFill>
                          <a:latin typeface="微軟正黑體" panose="020B0604030504040204" pitchFamily="34" charset="-120"/>
                          <a:ea typeface="微軟正黑體" panose="020B0604030504040204" pitchFamily="34" charset="-120"/>
                          <a:cs typeface="+mn-cs"/>
                        </a:rPr>
                        <a:t>相對於臺灣發佈土石流預警之</a:t>
                      </a:r>
                      <a:r>
                        <a:rPr lang="zh-TW" altLang="en-US" sz="1400" b="1" kern="1200" dirty="0" smtClean="0">
                          <a:solidFill>
                            <a:srgbClr val="FF0000"/>
                          </a:solidFill>
                          <a:latin typeface="微軟正黑體" panose="020B0604030504040204" pitchFamily="34" charset="-120"/>
                          <a:ea typeface="微軟正黑體" panose="020B0604030504040204" pitchFamily="34" charset="-120"/>
                          <a:cs typeface="+mn-cs"/>
                        </a:rPr>
                        <a:t>紅色警戒</a:t>
                      </a:r>
                      <a:r>
                        <a:rPr lang="en-US" altLang="zh-TW" sz="1400"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1400" kern="1200" dirty="0">
                        <a:solidFill>
                          <a:schemeClr val="tx1"/>
                        </a:solidFill>
                        <a:latin typeface="微軟正黑體" panose="020B0604030504040204" pitchFamily="34" charset="-120"/>
                        <a:ea typeface="微軟正黑體" panose="020B0604030504040204" pitchFamily="34" charset="-120"/>
                        <a:cs typeface="+mn-cs"/>
                      </a:endParaRPr>
                    </a:p>
                  </a:txBody>
                  <a:tcPr marL="91429" marR="91429" marT="45714" marB="45714">
                    <a:solidFill>
                      <a:schemeClr val="accent1"/>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400" b="1" kern="1200" dirty="0" smtClean="0">
                          <a:solidFill>
                            <a:srgbClr val="FF0000"/>
                          </a:solidFill>
                          <a:latin typeface="微軟正黑體" panose="020B0604030504040204" pitchFamily="34" charset="-120"/>
                          <a:ea typeface="微軟正黑體" panose="020B0604030504040204" pitchFamily="34" charset="-120"/>
                          <a:cs typeface="+mn-cs"/>
                        </a:rPr>
                        <a:t>4,426</a:t>
                      </a:r>
                      <a:r>
                        <a:rPr lang="zh-TW" altLang="en-US" sz="1400" b="1" kern="1200" dirty="0" smtClean="0">
                          <a:solidFill>
                            <a:srgbClr val="FF0000"/>
                          </a:solidFill>
                          <a:latin typeface="微軟正黑體" panose="020B0604030504040204" pitchFamily="34" charset="-120"/>
                          <a:ea typeface="微軟正黑體" panose="020B0604030504040204" pitchFamily="34" charset="-120"/>
                          <a:cs typeface="+mn-cs"/>
                        </a:rPr>
                        <a:t>人</a:t>
                      </a:r>
                      <a:endParaRPr lang="zh-TW" altLang="en-US" sz="1400" b="1" kern="1200" dirty="0">
                        <a:solidFill>
                          <a:srgbClr val="FF0000"/>
                        </a:solidFill>
                        <a:latin typeface="微軟正黑體" panose="020B0604030504040204" pitchFamily="34" charset="-120"/>
                        <a:ea typeface="微軟正黑體" panose="020B0604030504040204" pitchFamily="34" charset="-120"/>
                        <a:cs typeface="+mn-cs"/>
                      </a:endParaRPr>
                    </a:p>
                  </a:txBody>
                  <a:tcPr marL="91429" marR="91429" marT="45714" marB="45714"/>
                </a:tc>
              </a:tr>
              <a:tr h="37079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自主避難</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L="91429" marR="91429" marT="45714" marB="45714">
                    <a:solidFill>
                      <a:schemeClr val="accent1"/>
                    </a:solidFill>
                  </a:tcPr>
                </a:tc>
                <a:tc>
                  <a:txBody>
                    <a:bodyPr/>
                    <a:lstStyle/>
                    <a:p>
                      <a:pPr algn="r"/>
                      <a:r>
                        <a:rPr lang="en-US" altLang="zh-TW" sz="1400" b="1" dirty="0" smtClean="0">
                          <a:solidFill>
                            <a:srgbClr val="FF0000"/>
                          </a:solidFill>
                          <a:latin typeface="微軟正黑體" panose="020B0604030504040204" pitchFamily="34" charset="-120"/>
                          <a:ea typeface="微軟正黑體" panose="020B0604030504040204" pitchFamily="34" charset="-120"/>
                        </a:rPr>
                        <a:t>47</a:t>
                      </a:r>
                      <a:r>
                        <a:rPr lang="zh-TW" altLang="en-US" sz="1400" b="1" dirty="0" smtClean="0">
                          <a:solidFill>
                            <a:srgbClr val="FF0000"/>
                          </a:solidFill>
                          <a:latin typeface="微軟正黑體" panose="020B0604030504040204" pitchFamily="34" charset="-120"/>
                          <a:ea typeface="微軟正黑體" panose="020B0604030504040204" pitchFamily="34" charset="-120"/>
                        </a:rPr>
                        <a:t>人</a:t>
                      </a:r>
                      <a:endParaRPr lang="zh-TW" altLang="en-US" sz="1400" b="1" dirty="0">
                        <a:solidFill>
                          <a:srgbClr val="FF0000"/>
                        </a:solidFill>
                        <a:latin typeface="微軟正黑體" panose="020B0604030504040204" pitchFamily="34" charset="-120"/>
                        <a:ea typeface="微軟正黑體" panose="020B0604030504040204" pitchFamily="34" charset="-120"/>
                      </a:endParaRPr>
                    </a:p>
                  </a:txBody>
                  <a:tcPr marL="91429" marR="91429" marT="45714" marB="45714"/>
                </a:tc>
              </a:tr>
              <a:tr h="37079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收容安置</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L="91429" marR="91429" marT="45714" marB="45714">
                    <a:solidFill>
                      <a:schemeClr val="accent1"/>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FF0000"/>
                          </a:solidFill>
                          <a:latin typeface="微軟正黑體" panose="020B0604030504040204" pitchFamily="34" charset="-120"/>
                          <a:ea typeface="微軟正黑體" panose="020B0604030504040204" pitchFamily="34" charset="-120"/>
                        </a:rPr>
                        <a:t>15</a:t>
                      </a:r>
                      <a:r>
                        <a:rPr lang="zh-TW" altLang="en-US" sz="1400" b="1" dirty="0" smtClean="0">
                          <a:solidFill>
                            <a:srgbClr val="FF0000"/>
                          </a:solidFill>
                          <a:latin typeface="微軟正黑體" panose="020B0604030504040204" pitchFamily="34" charset="-120"/>
                          <a:ea typeface="微軟正黑體" panose="020B0604030504040204" pitchFamily="34" charset="-120"/>
                        </a:rPr>
                        <a:t>所收容場所開設</a:t>
                      </a:r>
                    </a:p>
                  </a:txBody>
                  <a:tcPr marL="91429" marR="91429" marT="45714" marB="45714"/>
                </a:tc>
              </a:tr>
              <a:tr h="370793">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400" dirty="0" smtClean="0">
                          <a:solidFill>
                            <a:schemeClr val="tx1"/>
                          </a:solidFill>
                          <a:latin typeface="微軟正黑體" panose="020B0604030504040204" pitchFamily="34" charset="-120"/>
                          <a:ea typeface="微軟正黑體" panose="020B0604030504040204" pitchFamily="34" charset="-120"/>
                        </a:rPr>
                        <a:t>安置人數</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L="91429" marR="91429" marT="45714" marB="45714">
                    <a:solidFill>
                      <a:schemeClr val="accent1"/>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FF0000"/>
                          </a:solidFill>
                          <a:latin typeface="微軟正黑體" panose="020B0604030504040204" pitchFamily="34" charset="-120"/>
                          <a:ea typeface="微軟正黑體" panose="020B0604030504040204" pitchFamily="34" charset="-120"/>
                        </a:rPr>
                        <a:t>2,072</a:t>
                      </a:r>
                      <a:r>
                        <a:rPr lang="zh-TW" altLang="en-US" sz="1400" b="1" dirty="0" smtClean="0">
                          <a:solidFill>
                            <a:srgbClr val="FF0000"/>
                          </a:solidFill>
                          <a:latin typeface="微軟正黑體" panose="020B0604030504040204" pitchFamily="34" charset="-120"/>
                          <a:ea typeface="微軟正黑體" panose="020B0604030504040204" pitchFamily="34" charset="-120"/>
                        </a:rPr>
                        <a:t>人</a:t>
                      </a:r>
                    </a:p>
                  </a:txBody>
                  <a:tcPr marL="91429" marR="91429" marT="45714" marB="45714"/>
                </a:tc>
              </a:tr>
            </a:tbl>
          </a:graphicData>
        </a:graphic>
      </p:graphicFrame>
      <p:sp>
        <p:nvSpPr>
          <p:cNvPr id="34828" name="文字方塊 15"/>
          <p:cNvSpPr txBox="1">
            <a:spLocks noChangeArrowheads="1"/>
          </p:cNvSpPr>
          <p:nvPr/>
        </p:nvSpPr>
        <p:spPr bwMode="auto">
          <a:xfrm>
            <a:off x="7727950" y="6276975"/>
            <a:ext cx="1416050" cy="276225"/>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eaLnBrk="1" fontAlgn="auto" hangingPunct="1">
              <a:spcBef>
                <a:spcPts val="0"/>
              </a:spcBef>
              <a:spcAft>
                <a:spcPts val="0"/>
              </a:spcAft>
              <a:defRPr/>
            </a:pPr>
            <a:r>
              <a:rPr lang="zh-TW" altLang="en-US" sz="1200" dirty="0" smtClean="0">
                <a:solidFill>
                  <a:prstClr val="black"/>
                </a:solidFill>
                <a:latin typeface="微軟正黑體" panose="020B0604030504040204" pitchFamily="34" charset="-120"/>
                <a:ea typeface="微軟正黑體" panose="020B0604030504040204" pitchFamily="34" charset="-120"/>
              </a:rPr>
              <a:t>梅林國小避難處所</a:t>
            </a:r>
            <a:endParaRPr lang="zh-TW" altLang="en-US" sz="1200" dirty="0">
              <a:solidFill>
                <a:prstClr val="black"/>
              </a:solidFill>
              <a:latin typeface="微軟正黑體" panose="020B0604030504040204" pitchFamily="34" charset="-120"/>
              <a:ea typeface="微軟正黑體" panose="020B0604030504040204" pitchFamily="34" charset="-120"/>
            </a:endParaRPr>
          </a:p>
        </p:txBody>
      </p:sp>
      <p:sp>
        <p:nvSpPr>
          <p:cNvPr id="73757" name="矩形 11"/>
          <p:cNvSpPr>
            <a:spLocks noChangeArrowheads="1"/>
          </p:cNvSpPr>
          <p:nvPr/>
        </p:nvSpPr>
        <p:spPr bwMode="auto">
          <a:xfrm>
            <a:off x="5676900" y="6519863"/>
            <a:ext cx="34671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資料來源：廣島新聞</a:t>
            </a:r>
            <a:r>
              <a:rPr lang="en-US" altLang="zh-TW" sz="800">
                <a:solidFill>
                  <a:srgbClr val="000000"/>
                </a:solidFill>
                <a:latin typeface="微軟正黑體" panose="020B0604030504040204" pitchFamily="34" charset="-120"/>
                <a:ea typeface="微軟正黑體" panose="020B0604030504040204" pitchFamily="34" charset="-120"/>
              </a:rPr>
              <a:t>http://photo.sankei.jp.msn.com/essay/data/2014/08/20hiroshima3/</a:t>
            </a:r>
            <a:endParaRPr lang="zh-TW" altLang="en-US" sz="800">
              <a:solidFill>
                <a:srgbClr val="000000"/>
              </a:solidFill>
              <a:latin typeface="微軟正黑體" panose="020B0604030504040204" pitchFamily="34" charset="-120"/>
              <a:ea typeface="微軟正黑體" panose="020B0604030504040204" pitchFamily="34" charset="-120"/>
            </a:endParaRPr>
          </a:p>
        </p:txBody>
      </p:sp>
      <p:sp>
        <p:nvSpPr>
          <p:cNvPr id="73758" name="矩形 2"/>
          <p:cNvSpPr>
            <a:spLocks noChangeArrowheads="1"/>
          </p:cNvSpPr>
          <p:nvPr/>
        </p:nvSpPr>
        <p:spPr bwMode="auto">
          <a:xfrm>
            <a:off x="0" y="762000"/>
            <a:ext cx="88598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spcBef>
                <a:spcPts val="600"/>
              </a:spcBef>
              <a:buFont typeface="Arial" panose="020B0604020202020204" pitchFamily="34" charset="0"/>
              <a:buChar char="•"/>
            </a:pPr>
            <a:r>
              <a:rPr lang="zh-TW" altLang="en-US" sz="2400">
                <a:solidFill>
                  <a:srgbClr val="000000"/>
                </a:solidFill>
                <a:latin typeface="微軟正黑體" panose="020B0604030504040204" pitchFamily="34" charset="-120"/>
                <a:ea typeface="微軟正黑體" panose="020B0604030504040204" pitchFamily="34" charset="-120"/>
              </a:rPr>
              <a:t>廣島縣內所有收容安置場所，皆設在安佐北區與南區。</a:t>
            </a:r>
            <a:endParaRPr lang="en-US" altLang="zh-TW" sz="2400">
              <a:solidFill>
                <a:srgbClr val="000000"/>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lang="zh-TW" altLang="en-US" sz="2400">
                <a:solidFill>
                  <a:srgbClr val="000000"/>
                </a:solidFill>
                <a:latin typeface="微軟正黑體" panose="020B0604030504040204" pitchFamily="34" charset="-120"/>
                <a:ea typeface="微軟正黑體" panose="020B0604030504040204" pitchFamily="34" charset="-120"/>
              </a:rPr>
              <a:t>黃色警戒發佈與收容安置人數於</a:t>
            </a:r>
            <a:r>
              <a:rPr lang="en-US" altLang="zh-TW" sz="2400">
                <a:solidFill>
                  <a:srgbClr val="000000"/>
                </a:solidFill>
                <a:latin typeface="微軟正黑體" panose="020B0604030504040204" pitchFamily="34" charset="-120"/>
                <a:ea typeface="微軟正黑體" panose="020B0604030504040204" pitchFamily="34" charset="-120"/>
              </a:rPr>
              <a:t>22</a:t>
            </a:r>
            <a:r>
              <a:rPr lang="zh-TW" altLang="en-US" sz="2400">
                <a:solidFill>
                  <a:srgbClr val="000000"/>
                </a:solidFill>
                <a:latin typeface="微軟正黑體" panose="020B0604030504040204" pitchFamily="34" charset="-120"/>
                <a:ea typeface="微軟正黑體" panose="020B0604030504040204" pitchFamily="34" charset="-120"/>
              </a:rPr>
              <a:t>日後遞減</a:t>
            </a:r>
            <a:r>
              <a:rPr lang="en-US" altLang="zh-TW" sz="2400">
                <a:solidFill>
                  <a:srgbClr val="000000"/>
                </a:solidFill>
                <a:latin typeface="微軟正黑體" panose="020B0604030504040204" pitchFamily="34" charset="-120"/>
                <a:ea typeface="微軟正黑體" panose="020B0604030504040204" pitchFamily="34" charset="-120"/>
              </a:rPr>
              <a:t>(</a:t>
            </a:r>
            <a:r>
              <a:rPr lang="zh-TW" altLang="en-US" sz="2400">
                <a:solidFill>
                  <a:srgbClr val="000000"/>
                </a:solidFill>
                <a:latin typeface="微軟正黑體" panose="020B0604030504040204" pitchFamily="34" charset="-120"/>
                <a:ea typeface="微軟正黑體" panose="020B0604030504040204" pitchFamily="34" charset="-120"/>
              </a:rPr>
              <a:t>返家或依親</a:t>
            </a:r>
            <a:r>
              <a:rPr lang="en-US" altLang="zh-TW" sz="2400">
                <a:solidFill>
                  <a:srgbClr val="000000"/>
                </a:solidFill>
                <a:latin typeface="微軟正黑體" panose="020B0604030504040204" pitchFamily="34" charset="-120"/>
                <a:ea typeface="微軟正黑體" panose="020B0604030504040204" pitchFamily="34" charset="-120"/>
              </a:rPr>
              <a:t>)</a:t>
            </a:r>
            <a:r>
              <a:rPr lang="zh-TW" altLang="en-US" sz="2400">
                <a:solidFill>
                  <a:srgbClr val="000000"/>
                </a:solidFill>
                <a:latin typeface="微軟正黑體" panose="020B0604030504040204" pitchFamily="34" charset="-120"/>
                <a:ea typeface="微軟正黑體" panose="020B0604030504040204" pitchFamily="34" charset="-120"/>
              </a:rPr>
              <a:t>。    </a:t>
            </a:r>
            <a:r>
              <a:rPr lang="en-US" altLang="zh-TW" sz="2400">
                <a:solidFill>
                  <a:srgbClr val="000000"/>
                </a:solidFill>
                <a:latin typeface="微軟正黑體" panose="020B0604030504040204" pitchFamily="34" charset="-120"/>
                <a:ea typeface="微軟正黑體" panose="020B0604030504040204" pitchFamily="34" charset="-120"/>
              </a:rPr>
              <a:t>9</a:t>
            </a:r>
            <a:r>
              <a:rPr lang="zh-TW" altLang="en-US" sz="2400">
                <a:solidFill>
                  <a:srgbClr val="000000"/>
                </a:solidFill>
                <a:latin typeface="微軟正黑體" panose="020B0604030504040204" pitchFamily="34" charset="-120"/>
                <a:ea typeface="微軟正黑體" panose="020B0604030504040204" pitchFamily="34" charset="-120"/>
              </a:rPr>
              <a:t>月</a:t>
            </a:r>
            <a:r>
              <a:rPr lang="en-US" altLang="zh-TW" sz="2400">
                <a:solidFill>
                  <a:srgbClr val="000000"/>
                </a:solidFill>
                <a:latin typeface="微軟正黑體" panose="020B0604030504040204" pitchFamily="34" charset="-120"/>
                <a:ea typeface="微軟正黑體" panose="020B0604030504040204" pitchFamily="34" charset="-120"/>
              </a:rPr>
              <a:t>2</a:t>
            </a:r>
            <a:r>
              <a:rPr lang="zh-TW" altLang="en-US" sz="2400">
                <a:solidFill>
                  <a:srgbClr val="000000"/>
                </a:solidFill>
                <a:latin typeface="微軟正黑體" panose="020B0604030504040204" pitchFamily="34" charset="-120"/>
                <a:ea typeface="微軟正黑體" panose="020B0604030504040204" pitchFamily="34" charset="-120"/>
              </a:rPr>
              <a:t>日解除避黃色警戒後，</a:t>
            </a:r>
            <a:r>
              <a:rPr lang="en-US" altLang="zh-TW" sz="2400">
                <a:solidFill>
                  <a:srgbClr val="000000"/>
                </a:solidFill>
                <a:latin typeface="微軟正黑體" panose="020B0604030504040204" pitchFamily="34" charset="-120"/>
                <a:ea typeface="微軟正黑體" panose="020B0604030504040204" pitchFamily="34" charset="-120"/>
              </a:rPr>
              <a:t>9</a:t>
            </a:r>
            <a:r>
              <a:rPr lang="zh-TW" altLang="en-US" sz="2400">
                <a:solidFill>
                  <a:srgbClr val="000000"/>
                </a:solidFill>
                <a:latin typeface="微軟正黑體" panose="020B0604030504040204" pitchFamily="34" charset="-120"/>
                <a:ea typeface="微軟正黑體" panose="020B0604030504040204" pitchFamily="34" charset="-120"/>
              </a:rPr>
              <a:t>月</a:t>
            </a:r>
            <a:r>
              <a:rPr lang="en-US" altLang="zh-TW" sz="2400">
                <a:solidFill>
                  <a:srgbClr val="000000"/>
                </a:solidFill>
                <a:latin typeface="微軟正黑體" panose="020B0604030504040204" pitchFamily="34" charset="-120"/>
                <a:ea typeface="微軟正黑體" panose="020B0604030504040204" pitchFamily="34" charset="-120"/>
              </a:rPr>
              <a:t>9</a:t>
            </a:r>
            <a:r>
              <a:rPr lang="zh-TW" altLang="en-US" sz="2400">
                <a:solidFill>
                  <a:srgbClr val="000000"/>
                </a:solidFill>
                <a:latin typeface="微軟正黑體" panose="020B0604030504040204" pitchFamily="34" charset="-120"/>
                <a:ea typeface="微軟正黑體" panose="020B0604030504040204" pitchFamily="34" charset="-120"/>
              </a:rPr>
              <a:t>日因大雨再次發佈。</a:t>
            </a:r>
            <a:endParaRPr lang="en-US" altLang="zh-TW" sz="2400">
              <a:solidFill>
                <a:srgbClr val="000000"/>
              </a:solidFill>
              <a:latin typeface="微軟正黑體" panose="020B0604030504040204" pitchFamily="34" charset="-120"/>
              <a:ea typeface="微軟正黑體" panose="020B0604030504040204" pitchFamily="34" charset="-120"/>
            </a:endParaRPr>
          </a:p>
        </p:txBody>
      </p:sp>
      <p:pic>
        <p:nvPicPr>
          <p:cNvPr id="73759"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82938" y="5187950"/>
            <a:ext cx="2022475" cy="121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60" name="矩形 9"/>
          <p:cNvSpPr>
            <a:spLocks noChangeArrowheads="1"/>
          </p:cNvSpPr>
          <p:nvPr/>
        </p:nvSpPr>
        <p:spPr bwMode="auto">
          <a:xfrm>
            <a:off x="0" y="6419850"/>
            <a:ext cx="4259263"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資料來源：朝日新聞、每日新聞</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en-US" altLang="zh-TW" sz="800">
                <a:solidFill>
                  <a:srgbClr val="000000"/>
                </a:solidFill>
                <a:latin typeface="微軟正黑體" panose="020B0604030504040204" pitchFamily="34" charset="-120"/>
                <a:ea typeface="微軟正黑體" panose="020B0604030504040204" pitchFamily="34" charset="-120"/>
                <a:hlinkClick r:id="rId6"/>
              </a:rPr>
              <a:t>http://www.asahi.com/articles/photo/AS20140820004245.html</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en-US" altLang="zh-TW" sz="800">
                <a:solidFill>
                  <a:srgbClr val="000000"/>
                </a:solidFill>
                <a:latin typeface="微軟正黑體" panose="020B0604030504040204" pitchFamily="34" charset="-120"/>
                <a:ea typeface="微軟正黑體" panose="020B0604030504040204" pitchFamily="34" charset="-120"/>
                <a:hlinkClick r:id="rId7"/>
              </a:rPr>
              <a:t>http://mainichi.jp/select/news/20140821k0000m040099000c.html</a:t>
            </a:r>
            <a:endParaRPr lang="en-US" altLang="zh-TW" sz="800">
              <a:solidFill>
                <a:srgbClr val="000000"/>
              </a:solidFill>
              <a:latin typeface="微軟正黑體" panose="020B0604030504040204" pitchFamily="34" charset="-120"/>
              <a:ea typeface="微軟正黑體" panose="020B0604030504040204" pitchFamily="34" charset="-120"/>
            </a:endParaRPr>
          </a:p>
        </p:txBody>
      </p:sp>
      <p:sp>
        <p:nvSpPr>
          <p:cNvPr id="73761" name="文字方塊 16"/>
          <p:cNvSpPr txBox="1">
            <a:spLocks noChangeArrowheads="1"/>
          </p:cNvSpPr>
          <p:nvPr/>
        </p:nvSpPr>
        <p:spPr bwMode="auto">
          <a:xfrm>
            <a:off x="55563" y="2365375"/>
            <a:ext cx="3297237" cy="46037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b="1">
                <a:solidFill>
                  <a:srgbClr val="FF0000"/>
                </a:solidFill>
                <a:latin typeface="微軟正黑體" panose="020B0604030504040204" pitchFamily="34" charset="-120"/>
                <a:ea typeface="微軟正黑體" panose="020B0604030504040204" pitchFamily="34" charset="-120"/>
              </a:rPr>
              <a:t>黃色警戒持續發佈區域</a:t>
            </a:r>
            <a:endParaRPr lang="en-US" altLang="zh-TW" sz="1200" b="1">
              <a:solidFill>
                <a:srgbClr val="FF0000"/>
              </a:solidFill>
              <a:latin typeface="微軟正黑體" panose="020B0604030504040204" pitchFamily="34" charset="-120"/>
              <a:ea typeface="微軟正黑體" panose="020B0604030504040204" pitchFamily="34" charset="-120"/>
            </a:endParaRPr>
          </a:p>
          <a:p>
            <a:pPr eaLnBrk="1" hangingPunct="1"/>
            <a:r>
              <a:rPr lang="en-US" altLang="zh-TW" sz="1200" b="1">
                <a:solidFill>
                  <a:srgbClr val="FF0000"/>
                </a:solidFill>
                <a:latin typeface="微軟正黑體" panose="020B0604030504040204" pitchFamily="34" charset="-120"/>
                <a:ea typeface="微軟正黑體" panose="020B0604030504040204" pitchFamily="34" charset="-120"/>
              </a:rPr>
              <a:t>(</a:t>
            </a:r>
            <a:r>
              <a:rPr lang="zh-TW" altLang="en-US" sz="1200" b="1">
                <a:solidFill>
                  <a:srgbClr val="FF0000"/>
                </a:solidFill>
                <a:latin typeface="微軟正黑體" panose="020B0604030504040204" pitchFamily="34" charset="-120"/>
                <a:ea typeface="微軟正黑體" panose="020B0604030504040204" pitchFamily="34" charset="-120"/>
              </a:rPr>
              <a:t>該區域已完成調查尚未被指定土石流警戒區域</a:t>
            </a:r>
            <a:r>
              <a:rPr lang="en-US" altLang="zh-TW" sz="1200" b="1">
                <a:solidFill>
                  <a:srgbClr val="FF0000"/>
                </a:solidFill>
                <a:latin typeface="微軟正黑體" panose="020B0604030504040204" pitchFamily="34" charset="-120"/>
                <a:ea typeface="微軟正黑體" panose="020B0604030504040204" pitchFamily="34" charset="-120"/>
              </a:rPr>
              <a:t>)</a:t>
            </a:r>
            <a:endParaRPr lang="zh-TW" altLang="en-US" sz="1200" b="1">
              <a:solidFill>
                <a:srgbClr val="FF0000"/>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4083050" y="5518150"/>
            <a:ext cx="1082675" cy="200025"/>
          </a:xfrm>
          <a:prstGeom prst="rect">
            <a:avLst/>
          </a:prstGeom>
          <a:solidFill>
            <a:schemeClr val="bg1"/>
          </a:solidFill>
          <a:ln>
            <a:noFill/>
          </a:ln>
        </p:spPr>
        <p:txBody>
          <a:bodyPr wrap="none">
            <a:spAutoFit/>
          </a:bodyPr>
          <a:lstStyle/>
          <a:p>
            <a:pPr eaLnBrk="1" hangingPunct="1">
              <a:defRPr/>
            </a:pPr>
            <a:r>
              <a:rPr lang="zh-TW" altLang="en-US" sz="7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黃色警戒持續發佈區域</a:t>
            </a:r>
          </a:p>
        </p:txBody>
      </p:sp>
      <p:sp>
        <p:nvSpPr>
          <p:cNvPr id="20" name="文字方塊 19"/>
          <p:cNvSpPr txBox="1"/>
          <p:nvPr/>
        </p:nvSpPr>
        <p:spPr>
          <a:xfrm>
            <a:off x="4124325" y="5927725"/>
            <a:ext cx="1033463" cy="200025"/>
          </a:xfrm>
          <a:prstGeom prst="rect">
            <a:avLst/>
          </a:prstGeom>
          <a:solidFill>
            <a:schemeClr val="bg1"/>
          </a:solidFill>
          <a:ln>
            <a:noFill/>
          </a:ln>
        </p:spPr>
        <p:txBody>
          <a:bodyPr>
            <a:spAutoFit/>
          </a:bodyPr>
          <a:lstStyle/>
          <a:p>
            <a:pPr eaLnBrk="1" hangingPunct="1">
              <a:defRPr/>
            </a:pPr>
            <a:r>
              <a:rPr lang="zh-TW" altLang="en-US" sz="7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黃色警戒解除區域</a:t>
            </a:r>
          </a:p>
        </p:txBody>
      </p:sp>
      <p:sp>
        <p:nvSpPr>
          <p:cNvPr id="73764" name="文字方塊 20"/>
          <p:cNvSpPr txBox="1">
            <a:spLocks noChangeArrowheads="1"/>
          </p:cNvSpPr>
          <p:nvPr/>
        </p:nvSpPr>
        <p:spPr bwMode="auto">
          <a:xfrm>
            <a:off x="3840163" y="5248275"/>
            <a:ext cx="633412"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000" b="1">
                <a:solidFill>
                  <a:srgbClr val="000000"/>
                </a:solidFill>
                <a:latin typeface="微軟正黑體" panose="020B0604030504040204" pitchFamily="34" charset="-120"/>
                <a:ea typeface="微軟正黑體" panose="020B0604030504040204" pitchFamily="34" charset="-120"/>
              </a:rPr>
              <a:t>圖      例</a:t>
            </a:r>
          </a:p>
        </p:txBody>
      </p:sp>
      <p:sp>
        <p:nvSpPr>
          <p:cNvPr id="73765" name="文字方塊 21"/>
          <p:cNvSpPr txBox="1">
            <a:spLocks noChangeArrowheads="1"/>
          </p:cNvSpPr>
          <p:nvPr/>
        </p:nvSpPr>
        <p:spPr bwMode="auto">
          <a:xfrm>
            <a:off x="1447800" y="5532438"/>
            <a:ext cx="723900" cy="200025"/>
          </a:xfrm>
          <a:prstGeom prst="rect">
            <a:avLst/>
          </a:prstGeom>
          <a:solidFill>
            <a:schemeClr val="bg1"/>
          </a:solidFill>
          <a:ln w="9525">
            <a:solidFill>
              <a:schemeClr val="tx1"/>
            </a:solidFill>
            <a:miter lim="800000"/>
            <a:headEnd/>
            <a:tailEnd/>
          </a:ln>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700" b="1">
                <a:solidFill>
                  <a:srgbClr val="000000"/>
                </a:solidFill>
                <a:latin typeface="微軟正黑體" panose="020B0604030504040204" pitchFamily="34" charset="-120"/>
                <a:ea typeface="微軟正黑體" panose="020B0604030504040204" pitchFamily="34" charset="-120"/>
              </a:rPr>
              <a:t>七軒茶屋車站</a:t>
            </a:r>
          </a:p>
        </p:txBody>
      </p:sp>
    </p:spTree>
    <p:extLst>
      <p:ext uri="{BB962C8B-B14F-4D97-AF65-F5344CB8AC3E}">
        <p14:creationId xmlns:p14="http://schemas.microsoft.com/office/powerpoint/2010/main" val="154491530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0700" y="4098925"/>
            <a:ext cx="3975100"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5780"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631D5B8-2F85-46A3-8C7C-BF52F880F940}"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141</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aphicFrame>
        <p:nvGraphicFramePr>
          <p:cNvPr id="9" name="表格 8"/>
          <p:cNvGraphicFramePr>
            <a:graphicFrameLocks noGrp="1"/>
          </p:cNvGraphicFramePr>
          <p:nvPr/>
        </p:nvGraphicFramePr>
        <p:xfrm>
          <a:off x="4876800" y="609600"/>
          <a:ext cx="4191000" cy="5821612"/>
        </p:xfrm>
        <a:graphic>
          <a:graphicData uri="http://schemas.openxmlformats.org/drawingml/2006/table">
            <a:tbl>
              <a:tblPr firstRow="1" bandRow="1">
                <a:tableStyleId>{5C22544A-7EE6-4342-B048-85BDC9FD1C3A}</a:tableStyleId>
              </a:tblPr>
              <a:tblGrid>
                <a:gridCol w="1628503"/>
                <a:gridCol w="2562497"/>
              </a:tblGrid>
              <a:tr h="518132">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救災單位</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最多投入人數統計</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p>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en-US" sz="1400" dirty="0" smtClean="0">
                          <a:solidFill>
                            <a:schemeClr val="tx1"/>
                          </a:solidFill>
                          <a:latin typeface="微軟正黑體" panose="020B0604030504040204" pitchFamily="34" charset="-120"/>
                          <a:ea typeface="微軟正黑體" panose="020B0604030504040204" pitchFamily="34" charset="-120"/>
                        </a:rPr>
                        <a:t>廣島市災害對策本部第</a:t>
                      </a:r>
                      <a:r>
                        <a:rPr lang="en-US" altLang="zh-TW" sz="1400" dirty="0" smtClean="0">
                          <a:solidFill>
                            <a:schemeClr val="tx1"/>
                          </a:solidFill>
                          <a:latin typeface="微軟正黑體" panose="020B0604030504040204" pitchFamily="34" charset="-120"/>
                          <a:ea typeface="微軟正黑體" panose="020B0604030504040204" pitchFamily="34" charset="-120"/>
                        </a:rPr>
                        <a:t>68</a:t>
                      </a:r>
                      <a:r>
                        <a:rPr lang="zh-TW" altLang="en-US" sz="1400" dirty="0" smtClean="0">
                          <a:solidFill>
                            <a:schemeClr val="tx1"/>
                          </a:solidFill>
                          <a:latin typeface="微軟正黑體" panose="020B0604030504040204" pitchFamily="34" charset="-120"/>
                          <a:ea typeface="微軟正黑體" panose="020B0604030504040204" pitchFamily="34" charset="-120"/>
                        </a:rPr>
                        <a:t>報</a:t>
                      </a:r>
                      <a:r>
                        <a:rPr lang="en-US" altLang="zh-TW" sz="1400" dirty="0" smtClean="0">
                          <a:solidFill>
                            <a:schemeClr val="tx1"/>
                          </a:solidFill>
                          <a:latin typeface="微軟正黑體" panose="020B0604030504040204" pitchFamily="34" charset="-120"/>
                          <a:ea typeface="微軟正黑體" panose="020B0604030504040204" pitchFamily="34" charset="-120"/>
                        </a:rPr>
                        <a:t>)</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400" b="0" dirty="0" smtClean="0">
                          <a:solidFill>
                            <a:schemeClr val="tx1"/>
                          </a:solidFill>
                          <a:latin typeface="微軟正黑體" panose="020B0604030504040204" pitchFamily="34" charset="-120"/>
                          <a:ea typeface="微軟正黑體" panose="020B0604030504040204" pitchFamily="34" charset="-120"/>
                        </a:rPr>
                        <a:t>自衛隊</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1,400</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警察單位</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約</a:t>
                      </a:r>
                      <a:r>
                        <a:rPr lang="en-US" altLang="zh-TW" sz="1400" dirty="0" smtClean="0">
                          <a:solidFill>
                            <a:schemeClr val="tx1"/>
                          </a:solidFill>
                          <a:latin typeface="微軟正黑體" panose="020B0604030504040204" pitchFamily="34" charset="-120"/>
                          <a:ea typeface="微軟正黑體" panose="020B0604030504040204" pitchFamily="34" charset="-120"/>
                        </a:rPr>
                        <a:t>1,700</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縣內消防隊</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r>
                        <a:rPr lang="en-US" altLang="zh-TW" sz="1400" dirty="0" smtClean="0">
                          <a:solidFill>
                            <a:schemeClr val="tx1"/>
                          </a:solidFill>
                          <a:latin typeface="微軟正黑體" panose="020B0604030504040204" pitchFamily="34" charset="-120"/>
                          <a:ea typeface="微軟正黑體" panose="020B0604030504040204" pitchFamily="34" charset="-120"/>
                        </a:rPr>
                        <a:t>114</a:t>
                      </a:r>
                      <a:r>
                        <a:rPr lang="zh-TW" altLang="en-US" sz="1400" dirty="0" smtClean="0">
                          <a:solidFill>
                            <a:schemeClr val="tx1"/>
                          </a:solidFill>
                          <a:latin typeface="微軟正黑體" panose="020B0604030504040204" pitchFamily="34" charset="-120"/>
                          <a:ea typeface="微軟正黑體" panose="020B0604030504040204" pitchFamily="34" charset="-120"/>
                        </a:rPr>
                        <a:t>人，車輛</a:t>
                      </a:r>
                      <a:r>
                        <a:rPr lang="en-US" altLang="zh-TW" sz="1400" dirty="0" smtClean="0">
                          <a:solidFill>
                            <a:schemeClr val="tx1"/>
                          </a:solidFill>
                          <a:latin typeface="微軟正黑體" panose="020B0604030504040204" pitchFamily="34" charset="-120"/>
                          <a:ea typeface="微軟正黑體" panose="020B0604030504040204" pitchFamily="34" charset="-120"/>
                        </a:rPr>
                        <a:t>26</a:t>
                      </a:r>
                      <a:r>
                        <a:rPr lang="zh-TW" altLang="en-US" sz="1400" dirty="0" smtClean="0">
                          <a:solidFill>
                            <a:schemeClr val="tx1"/>
                          </a:solidFill>
                          <a:latin typeface="微軟正黑體" panose="020B0604030504040204" pitchFamily="34" charset="-120"/>
                          <a:ea typeface="微軟正黑體" panose="020B0604030504040204" pitchFamily="34" charset="-120"/>
                        </a:rPr>
                        <a:t>台</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r>
              <a:tr h="518132">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其他消防隊</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202</a:t>
                      </a:r>
                      <a:r>
                        <a:rPr lang="zh-TW" altLang="en-US" sz="1400" dirty="0" smtClean="0">
                          <a:solidFill>
                            <a:schemeClr val="tx1"/>
                          </a:solidFill>
                          <a:latin typeface="微軟正黑體" panose="020B0604030504040204" pitchFamily="34" charset="-120"/>
                          <a:ea typeface="微軟正黑體" panose="020B0604030504040204" pitchFamily="34" charset="-120"/>
                        </a:rPr>
                        <a:t>人，車輛</a:t>
                      </a:r>
                      <a:r>
                        <a:rPr lang="en-US" altLang="zh-TW" sz="1400" dirty="0" smtClean="0">
                          <a:solidFill>
                            <a:schemeClr val="tx1"/>
                          </a:solidFill>
                          <a:latin typeface="微軟正黑體" panose="020B0604030504040204" pitchFamily="34" charset="-120"/>
                          <a:ea typeface="微軟正黑體" panose="020B0604030504040204" pitchFamily="34" charset="-120"/>
                        </a:rPr>
                        <a:t>58</a:t>
                      </a:r>
                      <a:r>
                        <a:rPr lang="zh-TW" altLang="en-US" sz="1400" dirty="0" smtClean="0">
                          <a:solidFill>
                            <a:schemeClr val="tx1"/>
                          </a:solidFill>
                          <a:latin typeface="微軟正黑體" panose="020B0604030504040204" pitchFamily="34" charset="-120"/>
                          <a:ea typeface="微軟正黑體" panose="020B0604030504040204" pitchFamily="34" charset="-120"/>
                        </a:rPr>
                        <a:t>台，直升機</a:t>
                      </a:r>
                      <a:r>
                        <a:rPr lang="en-US" altLang="zh-TW" sz="1400" dirty="0" smtClean="0">
                          <a:solidFill>
                            <a:schemeClr val="tx1"/>
                          </a:solidFill>
                          <a:latin typeface="微軟正黑體" panose="020B0604030504040204" pitchFamily="34" charset="-120"/>
                          <a:ea typeface="微軟正黑體" panose="020B0604030504040204" pitchFamily="34" charset="-120"/>
                        </a:rPr>
                        <a:t>4</a:t>
                      </a:r>
                      <a:r>
                        <a:rPr lang="zh-TW" altLang="en-US" sz="1400" dirty="0" smtClean="0">
                          <a:solidFill>
                            <a:schemeClr val="tx1"/>
                          </a:solidFill>
                          <a:latin typeface="微軟正黑體" panose="020B0604030504040204" pitchFamily="34" charset="-120"/>
                          <a:ea typeface="微軟正黑體" panose="020B0604030504040204" pitchFamily="34" charset="-120"/>
                        </a:rPr>
                        <a:t>架</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gridSpan="2">
                  <a:txBody>
                    <a:bodyPr/>
                    <a:lstStyle/>
                    <a:p>
                      <a:r>
                        <a:rPr lang="zh-TW" altLang="en-US" sz="1400" b="1" dirty="0" smtClean="0">
                          <a:solidFill>
                            <a:schemeClr val="tx1"/>
                          </a:solidFill>
                          <a:latin typeface="微軟正黑體" panose="020B0604030504040204" pitchFamily="34" charset="-120"/>
                          <a:ea typeface="微軟正黑體" panose="020B0604030504040204" pitchFamily="34" charset="-120"/>
                        </a:rPr>
                        <a:t>醫療單位</a:t>
                      </a:r>
                      <a:endParaRPr lang="zh-TW" altLang="en-US" sz="1400" b="1" dirty="0">
                        <a:solidFill>
                          <a:schemeClr val="tx1"/>
                        </a:solidFill>
                        <a:latin typeface="微軟正黑體" panose="020B0604030504040204" pitchFamily="34" charset="-120"/>
                        <a:ea typeface="微軟正黑體" panose="020B0604030504040204" pitchFamily="34" charset="-120"/>
                      </a:endParaRPr>
                    </a:p>
                  </a:txBody>
                  <a:tcPr marT="45718" marB="45718">
                    <a:solidFill>
                      <a:schemeClr val="accent1"/>
                    </a:solidFill>
                  </a:tcPr>
                </a:tc>
                <a:tc hMerge="1">
                  <a:txBody>
                    <a:bodyPr/>
                    <a:lstStyle/>
                    <a:p>
                      <a:endParaRPr lang="zh-TW" altLang="en-US"/>
                    </a:p>
                  </a:txBody>
                  <a:tcPr/>
                </a:tc>
              </a:tr>
              <a:tr h="304783">
                <a:tc>
                  <a:txBody>
                    <a:bodyPr/>
                    <a:lstStyle/>
                    <a:p>
                      <a:r>
                        <a:rPr lang="zh-TW" altLang="en-US" sz="1400" b="0" dirty="0" smtClean="0">
                          <a:solidFill>
                            <a:schemeClr val="tx1"/>
                          </a:solidFill>
                          <a:latin typeface="微軟正黑體" panose="020B0604030504040204" pitchFamily="34" charset="-120"/>
                          <a:ea typeface="微軟正黑體" panose="020B0604030504040204" pitchFamily="34" charset="-120"/>
                        </a:rPr>
                        <a:t>災害派遣醫療組</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b="0" dirty="0" smtClean="0">
                          <a:solidFill>
                            <a:schemeClr val="tx1"/>
                          </a:solidFill>
                          <a:latin typeface="微軟正黑體" panose="020B0604030504040204" pitchFamily="34" charset="-120"/>
                          <a:ea typeface="微軟正黑體" panose="020B0604030504040204" pitchFamily="34" charset="-120"/>
                        </a:rPr>
                        <a:t>13</a:t>
                      </a:r>
                      <a:r>
                        <a:rPr lang="zh-TW" altLang="en-US" sz="1400" b="0" dirty="0" smtClean="0">
                          <a:solidFill>
                            <a:schemeClr val="tx1"/>
                          </a:solidFill>
                          <a:latin typeface="微軟正黑體" panose="020B0604030504040204" pitchFamily="34" charset="-120"/>
                          <a:ea typeface="微軟正黑體" panose="020B0604030504040204" pitchFamily="34" charset="-120"/>
                        </a:rPr>
                        <a:t>組</a:t>
                      </a:r>
                      <a:r>
                        <a:rPr lang="en-US" altLang="zh-TW" sz="1400" b="0" dirty="0" smtClean="0">
                          <a:solidFill>
                            <a:schemeClr val="tx1"/>
                          </a:solidFill>
                          <a:latin typeface="微軟正黑體" panose="020B0604030504040204" pitchFamily="34" charset="-120"/>
                          <a:ea typeface="微軟正黑體" panose="020B0604030504040204" pitchFamily="34" charset="-120"/>
                        </a:rPr>
                        <a:t>67</a:t>
                      </a:r>
                      <a:r>
                        <a:rPr lang="zh-TW" altLang="en-US" sz="1400" b="0" dirty="0" smtClean="0">
                          <a:solidFill>
                            <a:schemeClr val="tx1"/>
                          </a:solidFill>
                          <a:latin typeface="微軟正黑體" panose="020B0604030504040204" pitchFamily="34" charset="-120"/>
                          <a:ea typeface="微軟正黑體" panose="020B0604030504040204" pitchFamily="34" charset="-120"/>
                        </a:rPr>
                        <a:t>人、救護班</a:t>
                      </a:r>
                      <a:r>
                        <a:rPr lang="en-US" altLang="zh-TW" sz="1400" b="0" dirty="0" smtClean="0">
                          <a:solidFill>
                            <a:schemeClr val="tx1"/>
                          </a:solidFill>
                          <a:latin typeface="微軟正黑體" panose="020B0604030504040204" pitchFamily="34" charset="-120"/>
                          <a:ea typeface="微軟正黑體" panose="020B0604030504040204" pitchFamily="34" charset="-120"/>
                        </a:rPr>
                        <a:t>9</a:t>
                      </a:r>
                      <a:r>
                        <a:rPr lang="zh-TW" altLang="en-US" sz="1400" b="0" dirty="0" smtClean="0">
                          <a:solidFill>
                            <a:schemeClr val="tx1"/>
                          </a:solidFill>
                          <a:latin typeface="微軟正黑體" panose="020B0604030504040204" pitchFamily="34" charset="-120"/>
                          <a:ea typeface="微軟正黑體" panose="020B0604030504040204" pitchFamily="34" charset="-120"/>
                        </a:rPr>
                        <a:t>人</a:t>
                      </a:r>
                      <a:endParaRPr lang="en-US" altLang="zh-TW" sz="1400" b="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gridSpan="2">
                  <a:txBody>
                    <a:bodyPr/>
                    <a:lstStyle/>
                    <a:p>
                      <a:r>
                        <a:rPr lang="zh-TW" altLang="en-US" sz="1400" b="1" dirty="0" smtClean="0">
                          <a:solidFill>
                            <a:schemeClr val="tx1"/>
                          </a:solidFill>
                          <a:latin typeface="微軟正黑體" panose="020B0604030504040204" pitchFamily="34" charset="-120"/>
                          <a:ea typeface="微軟正黑體" panose="020B0604030504040204" pitchFamily="34" charset="-120"/>
                        </a:rPr>
                        <a:t>公共衛生單位</a:t>
                      </a:r>
                      <a:r>
                        <a:rPr lang="en-US" altLang="zh-TW" sz="1400" b="1" dirty="0" smtClean="0">
                          <a:solidFill>
                            <a:schemeClr val="tx1"/>
                          </a:solidFill>
                          <a:latin typeface="微軟正黑體" panose="020B0604030504040204" pitchFamily="34" charset="-120"/>
                          <a:ea typeface="微軟正黑體" panose="020B0604030504040204" pitchFamily="34" charset="-120"/>
                        </a:rPr>
                        <a:t>(</a:t>
                      </a:r>
                      <a:r>
                        <a:rPr lang="zh-TW" altLang="en-US" sz="1400" b="1" dirty="0" smtClean="0">
                          <a:solidFill>
                            <a:schemeClr val="tx1"/>
                          </a:solidFill>
                          <a:latin typeface="微軟正黑體" panose="020B0604030504040204" pitchFamily="34" charset="-120"/>
                          <a:ea typeface="微軟正黑體" panose="020B0604030504040204" pitchFamily="34" charset="-120"/>
                        </a:rPr>
                        <a:t>分配各個避難所</a:t>
                      </a:r>
                      <a:r>
                        <a:rPr lang="en-US" altLang="zh-TW" sz="1400" b="1" dirty="0" smtClean="0">
                          <a:solidFill>
                            <a:schemeClr val="tx1"/>
                          </a:solidFill>
                          <a:latin typeface="微軟正黑體" panose="020B0604030504040204" pitchFamily="34" charset="-120"/>
                          <a:ea typeface="微軟正黑體" panose="020B0604030504040204" pitchFamily="34" charset="-120"/>
                        </a:rPr>
                        <a:t>)</a:t>
                      </a:r>
                    </a:p>
                  </a:txBody>
                  <a:tcPr marT="45718" marB="45718">
                    <a:solidFill>
                      <a:schemeClr val="accent1"/>
                    </a:solidFill>
                  </a:tcPr>
                </a:tc>
                <a:tc hMerge="1">
                  <a:txBody>
                    <a:bodyPr/>
                    <a:lstStyle/>
                    <a:p>
                      <a:endParaRPr lang="zh-TW" altLang="en-US"/>
                    </a:p>
                  </a:txBody>
                  <a:tcPr/>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保健師</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29</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護士</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4</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藥劑師</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6</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牙科醫師</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7</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復健組</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12</a:t>
                      </a:r>
                      <a:r>
                        <a:rPr lang="zh-TW" altLang="en-US" sz="1400" dirty="0" smtClean="0">
                          <a:solidFill>
                            <a:schemeClr val="tx1"/>
                          </a:solidFill>
                          <a:latin typeface="微軟正黑體" panose="020B0604030504040204" pitchFamily="34" charset="-120"/>
                          <a:ea typeface="微軟正黑體" panose="020B0604030504040204" pitchFamily="34" charset="-120"/>
                        </a:rPr>
                        <a:t>組</a:t>
                      </a:r>
                      <a:r>
                        <a:rPr lang="en-US" altLang="zh-TW" sz="1400" dirty="0" smtClean="0">
                          <a:solidFill>
                            <a:schemeClr val="tx1"/>
                          </a:solidFill>
                          <a:latin typeface="微軟正黑體" panose="020B0604030504040204" pitchFamily="34" charset="-120"/>
                          <a:ea typeface="微軟正黑體" panose="020B0604030504040204" pitchFamily="34" charset="-120"/>
                        </a:rPr>
                        <a:t>34</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精神醫療組</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3</a:t>
                      </a:r>
                      <a:r>
                        <a:rPr lang="zh-TW" altLang="en-US" sz="1400" dirty="0" smtClean="0">
                          <a:solidFill>
                            <a:schemeClr val="tx1"/>
                          </a:solidFill>
                          <a:latin typeface="微軟正黑體" panose="020B0604030504040204" pitchFamily="34" charset="-120"/>
                          <a:ea typeface="微軟正黑體" panose="020B0604030504040204" pitchFamily="34" charset="-120"/>
                        </a:rPr>
                        <a:t>組</a:t>
                      </a:r>
                      <a:r>
                        <a:rPr lang="en-US" altLang="zh-TW" sz="1400" dirty="0" smtClean="0">
                          <a:solidFill>
                            <a:schemeClr val="tx1"/>
                          </a:solidFill>
                          <a:latin typeface="微軟正黑體" panose="020B0604030504040204" pitchFamily="34" charset="-120"/>
                          <a:ea typeface="微軟正黑體" panose="020B0604030504040204" pitchFamily="34" charset="-120"/>
                        </a:rPr>
                        <a:t>11</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304783">
                <a:tc gridSpan="2">
                  <a:txBody>
                    <a:bodyPr/>
                    <a:lstStyle/>
                    <a:p>
                      <a:r>
                        <a:rPr lang="zh-TW" altLang="en-US" sz="1400" b="1" dirty="0" smtClean="0">
                          <a:solidFill>
                            <a:schemeClr val="tx1"/>
                          </a:solidFill>
                          <a:latin typeface="微軟正黑體" panose="020B0604030504040204" pitchFamily="34" charset="-120"/>
                          <a:ea typeface="微軟正黑體" panose="020B0604030504040204" pitchFamily="34" charset="-120"/>
                        </a:rPr>
                        <a:t>其他單位</a:t>
                      </a:r>
                      <a:endParaRPr lang="zh-TW" altLang="en-US" sz="1400" b="1" dirty="0">
                        <a:solidFill>
                          <a:schemeClr val="tx1"/>
                        </a:solidFill>
                        <a:latin typeface="微軟正黑體" panose="020B0604030504040204" pitchFamily="34" charset="-120"/>
                        <a:ea typeface="微軟正黑體" panose="020B0604030504040204" pitchFamily="34" charset="-120"/>
                      </a:endParaRPr>
                    </a:p>
                  </a:txBody>
                  <a:tcPr marT="45718" marB="45718">
                    <a:solidFill>
                      <a:schemeClr val="accent1"/>
                    </a:solidFill>
                  </a:tcPr>
                </a:tc>
                <a:tc hMerge="1">
                  <a:txBody>
                    <a:bodyPr/>
                    <a:lstStyle/>
                    <a:p>
                      <a:endParaRPr lang="zh-TW" altLang="en-US"/>
                    </a:p>
                  </a:txBody>
                  <a:tcPr/>
                </a:tc>
              </a:tr>
              <a:tr h="304783">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兒童支援組</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5</a:t>
                      </a:r>
                      <a:r>
                        <a:rPr lang="zh-TW" altLang="en-US" sz="1400" dirty="0" smtClean="0">
                          <a:solidFill>
                            <a:schemeClr val="tx1"/>
                          </a:solidFill>
                          <a:latin typeface="微軟正黑體" panose="020B0604030504040204" pitchFamily="34" charset="-120"/>
                          <a:ea typeface="微軟正黑體" panose="020B0604030504040204" pitchFamily="34" charset="-120"/>
                        </a:rPr>
                        <a:t>人</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r h="518132">
                <a:tc>
                  <a:txBody>
                    <a:bodyPr/>
                    <a:lstStyle/>
                    <a:p>
                      <a:r>
                        <a:rPr lang="zh-TW" altLang="en-US" sz="1400" dirty="0" smtClean="0">
                          <a:solidFill>
                            <a:schemeClr val="tx1"/>
                          </a:solidFill>
                          <a:latin typeface="微軟正黑體" panose="020B0604030504040204" pitchFamily="34" charset="-120"/>
                          <a:ea typeface="微軟正黑體" panose="020B0604030504040204" pitchFamily="34" charset="-120"/>
                        </a:rPr>
                        <a:t>民間團體與搜救犬</a:t>
                      </a:r>
                      <a:endParaRPr lang="zh-TW" altLang="en-US" sz="1400" dirty="0">
                        <a:solidFill>
                          <a:schemeClr val="tx1"/>
                        </a:solidFill>
                        <a:latin typeface="微軟正黑體" panose="020B0604030504040204" pitchFamily="34" charset="-120"/>
                        <a:ea typeface="微軟正黑體" panose="020B0604030504040204" pitchFamily="34" charset="-120"/>
                      </a:endParaRPr>
                    </a:p>
                  </a:txBody>
                  <a:tcPr marT="45718" marB="457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tx1"/>
                          </a:solidFill>
                          <a:latin typeface="微軟正黑體" panose="020B0604030504040204" pitchFamily="34" charset="-120"/>
                          <a:ea typeface="微軟正黑體" panose="020B0604030504040204" pitchFamily="34" charset="-120"/>
                        </a:rPr>
                        <a:t>8</a:t>
                      </a:r>
                      <a:r>
                        <a:rPr lang="zh-TW" altLang="en-US" sz="1400" dirty="0" smtClean="0">
                          <a:solidFill>
                            <a:schemeClr val="tx1"/>
                          </a:solidFill>
                          <a:latin typeface="微軟正黑體" panose="020B0604030504040204" pitchFamily="34" charset="-120"/>
                          <a:ea typeface="微軟正黑體" panose="020B0604030504040204" pitchFamily="34" charset="-120"/>
                        </a:rPr>
                        <a:t>組團體，人員</a:t>
                      </a:r>
                      <a:r>
                        <a:rPr lang="en-US" altLang="zh-TW" sz="1400" dirty="0" smtClean="0">
                          <a:solidFill>
                            <a:schemeClr val="tx1"/>
                          </a:solidFill>
                          <a:latin typeface="微軟正黑體" panose="020B0604030504040204" pitchFamily="34" charset="-120"/>
                          <a:ea typeface="微軟正黑體" panose="020B0604030504040204" pitchFamily="34" charset="-120"/>
                        </a:rPr>
                        <a:t>40</a:t>
                      </a:r>
                      <a:r>
                        <a:rPr lang="zh-TW" altLang="en-US" sz="1400" dirty="0" smtClean="0">
                          <a:solidFill>
                            <a:schemeClr val="tx1"/>
                          </a:solidFill>
                          <a:latin typeface="微軟正黑體" panose="020B0604030504040204" pitchFamily="34" charset="-120"/>
                          <a:ea typeface="微軟正黑體" panose="020B0604030504040204" pitchFamily="34" charset="-120"/>
                        </a:rPr>
                        <a:t>人，搜救犬</a:t>
                      </a:r>
                      <a:r>
                        <a:rPr lang="en-US" altLang="zh-TW" sz="1400" dirty="0" smtClean="0">
                          <a:solidFill>
                            <a:schemeClr val="tx1"/>
                          </a:solidFill>
                          <a:latin typeface="微軟正黑體" panose="020B0604030504040204" pitchFamily="34" charset="-120"/>
                          <a:ea typeface="微軟正黑體" panose="020B0604030504040204" pitchFamily="34" charset="-120"/>
                        </a:rPr>
                        <a:t>32</a:t>
                      </a:r>
                      <a:r>
                        <a:rPr lang="zh-TW" altLang="en-US" sz="1400" dirty="0" smtClean="0">
                          <a:solidFill>
                            <a:schemeClr val="tx1"/>
                          </a:solidFill>
                          <a:latin typeface="微軟正黑體" panose="020B0604030504040204" pitchFamily="34" charset="-120"/>
                          <a:ea typeface="微軟正黑體" panose="020B0604030504040204" pitchFamily="34" charset="-120"/>
                        </a:rPr>
                        <a:t>隻</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txBody>
                  <a:tcPr marT="45718" marB="45718"/>
                </a:tc>
              </a:tr>
            </a:tbl>
          </a:graphicData>
        </a:graphic>
      </p:graphicFrame>
      <p:pic>
        <p:nvPicPr>
          <p:cNvPr id="75837" name="圖片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581025"/>
            <a:ext cx="54102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38" name="矩形 7"/>
          <p:cNvSpPr>
            <a:spLocks noChangeArrowheads="1"/>
          </p:cNvSpPr>
          <p:nvPr/>
        </p:nvSpPr>
        <p:spPr bwMode="auto">
          <a:xfrm>
            <a:off x="-23813" y="6519863"/>
            <a:ext cx="4845051"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資料來源：國家災害防救中心</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en-US" altLang="zh-TW" sz="800">
                <a:solidFill>
                  <a:srgbClr val="000000"/>
                </a:solidFill>
                <a:latin typeface="微軟正黑體" panose="020B0604030504040204" pitchFamily="34" charset="-120"/>
                <a:ea typeface="微軟正黑體" panose="020B0604030504040204" pitchFamily="34" charset="-120"/>
              </a:rPr>
              <a:t>http://www.cdprc.ey.gov.tw/News_Content.aspx?n=DE11525F5E6F3240&amp;s=9449CD08B8957FD0</a:t>
            </a:r>
            <a:endParaRPr lang="zh-TW" altLang="en-US" sz="800">
              <a:solidFill>
                <a:srgbClr val="000000"/>
              </a:solidFill>
              <a:latin typeface="微軟正黑體" panose="020B0604030504040204" pitchFamily="34" charset="-120"/>
              <a:ea typeface="微軟正黑體" panose="020B0604030504040204" pitchFamily="34" charset="-120"/>
            </a:endParaRPr>
          </a:p>
        </p:txBody>
      </p:sp>
      <p:sp>
        <p:nvSpPr>
          <p:cNvPr id="75839" name="矩形 7"/>
          <p:cNvSpPr>
            <a:spLocks noChangeArrowheads="1"/>
          </p:cNvSpPr>
          <p:nvPr/>
        </p:nvSpPr>
        <p:spPr bwMode="auto">
          <a:xfrm>
            <a:off x="4724400" y="6519863"/>
            <a:ext cx="3125788"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資料來源：朝日新聞</a:t>
            </a:r>
            <a:r>
              <a:rPr lang="en-US" altLang="zh-TW" sz="800">
                <a:solidFill>
                  <a:srgbClr val="000000"/>
                </a:solidFill>
                <a:latin typeface="微軟正黑體" panose="020B0604030504040204" pitchFamily="34" charset="-120"/>
                <a:ea typeface="微軟正黑體" panose="020B0604030504040204" pitchFamily="34" charset="-120"/>
              </a:rPr>
              <a:t>http://www.asahi.com/articles/ASG8R3FH6G8RPTIL00F.html</a:t>
            </a:r>
            <a:endParaRPr lang="zh-TW" altLang="en-US" sz="800">
              <a:solidFill>
                <a:srgbClr val="00000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457200" y="1320800"/>
            <a:ext cx="35941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19" name="矩形 18"/>
          <p:cNvSpPr/>
          <p:nvPr/>
        </p:nvSpPr>
        <p:spPr>
          <a:xfrm>
            <a:off x="458788" y="850900"/>
            <a:ext cx="3595687"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Tree>
    <p:extLst>
      <p:ext uri="{BB962C8B-B14F-4D97-AF65-F5344CB8AC3E}">
        <p14:creationId xmlns:p14="http://schemas.microsoft.com/office/powerpoint/2010/main" val="29861325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7827" name="矩形 2"/>
          <p:cNvSpPr>
            <a:spLocks noChangeArrowheads="1"/>
          </p:cNvSpPr>
          <p:nvPr/>
        </p:nvSpPr>
        <p:spPr bwMode="auto">
          <a:xfrm>
            <a:off x="265113" y="693738"/>
            <a:ext cx="84978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eaLnBrk="1" hangingPunct="1">
              <a:spcBef>
                <a:spcPts val="600"/>
              </a:spcBef>
              <a:buFont typeface="Arial" panose="020B0604020202020204" pitchFamily="34" charset="0"/>
              <a:buChar char="•"/>
            </a:pPr>
            <a:r>
              <a:rPr lang="zh-TW" altLang="en-US" sz="2400">
                <a:solidFill>
                  <a:srgbClr val="000000"/>
                </a:solidFill>
                <a:latin typeface="微軟正黑體" panose="020B0604030504040204" pitchFamily="34" charset="-120"/>
                <a:ea typeface="微軟正黑體" panose="020B0604030504040204" pitchFamily="34" charset="-120"/>
              </a:rPr>
              <a:t>降雨型態屬於</a:t>
            </a:r>
            <a:r>
              <a:rPr lang="zh-TW" altLang="en-US" sz="2400" b="1">
                <a:solidFill>
                  <a:srgbClr val="FF0000"/>
                </a:solidFill>
                <a:latin typeface="微軟正黑體" panose="020B0604030504040204" pitchFamily="34" charset="-120"/>
                <a:ea typeface="微軟正黑體" panose="020B0604030504040204" pitchFamily="34" charset="-120"/>
              </a:rPr>
              <a:t>短延時、強降雨</a:t>
            </a:r>
            <a:r>
              <a:rPr lang="zh-TW" altLang="en-US" sz="2400">
                <a:solidFill>
                  <a:srgbClr val="000000"/>
                </a:solidFill>
                <a:latin typeface="微軟正黑體" panose="020B0604030504040204" pitchFamily="34" charset="-120"/>
                <a:ea typeface="微軟正黑體" panose="020B0604030504040204" pitchFamily="34" charset="-120"/>
              </a:rPr>
              <a:t>，對於預報與預防性</a:t>
            </a:r>
            <a:r>
              <a:rPr lang="zh-TW" altLang="en-US" sz="2400" b="1">
                <a:solidFill>
                  <a:srgbClr val="FF0000"/>
                </a:solidFill>
                <a:latin typeface="微軟正黑體" panose="020B0604030504040204" pitchFamily="34" charset="-120"/>
                <a:ea typeface="微軟正黑體" panose="020B0604030504040204" pitchFamily="34" charset="-120"/>
              </a:rPr>
              <a:t>疏散避難</a:t>
            </a:r>
            <a:r>
              <a:rPr lang="zh-TW" altLang="en-US" sz="2400">
                <a:solidFill>
                  <a:srgbClr val="000000"/>
                </a:solidFill>
                <a:latin typeface="微軟正黑體" panose="020B0604030504040204" pitchFamily="34" charset="-120"/>
                <a:ea typeface="微軟正黑體" panose="020B0604030504040204" pitchFamily="34" charset="-120"/>
              </a:rPr>
              <a:t>作業相當</a:t>
            </a:r>
            <a:r>
              <a:rPr lang="zh-TW" altLang="en-US" sz="2400" b="1">
                <a:solidFill>
                  <a:srgbClr val="FF0000"/>
                </a:solidFill>
                <a:latin typeface="微軟正黑體" panose="020B0604030504040204" pitchFamily="34" charset="-120"/>
                <a:ea typeface="微軟正黑體" panose="020B0604030504040204" pitchFamily="34" charset="-120"/>
              </a:rPr>
              <a:t>困難</a:t>
            </a:r>
            <a:r>
              <a:rPr lang="zh-TW" altLang="en-US" sz="2400">
                <a:solidFill>
                  <a:srgbClr val="000000"/>
                </a:solidFill>
                <a:latin typeface="微軟正黑體" panose="020B0604030504040204" pitchFamily="34" charset="-120"/>
                <a:ea typeface="微軟正黑體" panose="020B0604030504040204" pitchFamily="34" charset="-120"/>
              </a:rPr>
              <a:t>。</a:t>
            </a:r>
            <a:endParaRPr lang="en-US" altLang="zh-TW" sz="2400">
              <a:solidFill>
                <a:srgbClr val="000000"/>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lang="zh-TW" altLang="en-US" sz="2400">
                <a:solidFill>
                  <a:srgbClr val="000000"/>
                </a:solidFill>
                <a:latin typeface="微軟正黑體" panose="020B0604030504040204" pitchFamily="34" charset="-120"/>
                <a:ea typeface="微軟正黑體" panose="020B0604030504040204" pitchFamily="34" charset="-120"/>
              </a:rPr>
              <a:t>由廣島市災害發生時間與發佈疏散命令時機，考量</a:t>
            </a:r>
            <a:r>
              <a:rPr lang="zh-TW" altLang="en-US" sz="2400" b="1">
                <a:solidFill>
                  <a:srgbClr val="FF0000"/>
                </a:solidFill>
                <a:latin typeface="微軟正黑體" panose="020B0604030504040204" pitchFamily="34" charset="-120"/>
                <a:ea typeface="微軟正黑體" panose="020B0604030504040204" pitchFamily="34" charset="-120"/>
              </a:rPr>
              <a:t>發佈訊息的重要性</a:t>
            </a:r>
            <a:r>
              <a:rPr lang="en-US" altLang="zh-TW" sz="2400">
                <a:solidFill>
                  <a:srgbClr val="000000"/>
                </a:solidFill>
                <a:latin typeface="微軟正黑體" panose="020B0604030504040204" pitchFamily="34" charset="-120"/>
                <a:ea typeface="微軟正黑體" panose="020B0604030504040204" pitchFamily="34" charset="-120"/>
              </a:rPr>
              <a:t>(</a:t>
            </a:r>
            <a:r>
              <a:rPr lang="zh-TW" altLang="en-US" sz="2400">
                <a:solidFill>
                  <a:srgbClr val="000000"/>
                </a:solidFill>
                <a:latin typeface="微軟正黑體" panose="020B0604030504040204" pitchFamily="34" charset="-120"/>
                <a:ea typeface="微軟正黑體" panose="020B0604030504040204" pitchFamily="34" charset="-120"/>
              </a:rPr>
              <a:t>避免二次災害發生</a:t>
            </a:r>
            <a:r>
              <a:rPr lang="en-US" altLang="zh-TW" sz="2400">
                <a:solidFill>
                  <a:srgbClr val="000000"/>
                </a:solidFill>
                <a:latin typeface="微軟正黑體" panose="020B0604030504040204" pitchFamily="34" charset="-120"/>
                <a:ea typeface="微軟正黑體" panose="020B0604030504040204" pitchFamily="34" charset="-120"/>
              </a:rPr>
              <a:t>)</a:t>
            </a:r>
            <a:r>
              <a:rPr lang="zh-TW" altLang="en-US" sz="2400">
                <a:solidFill>
                  <a:srgbClr val="000000"/>
                </a:solidFill>
                <a:latin typeface="微軟正黑體" panose="020B0604030504040204" pitchFamily="34" charset="-120"/>
                <a:ea typeface="微軟正黑體" panose="020B0604030504040204" pitchFamily="34" charset="-120"/>
              </a:rPr>
              <a:t>。</a:t>
            </a:r>
            <a:endParaRPr lang="en-US" altLang="zh-TW" sz="2400">
              <a:solidFill>
                <a:srgbClr val="000000"/>
              </a:solidFill>
              <a:latin typeface="微軟正黑體" panose="020B0604030504040204" pitchFamily="34" charset="-120"/>
              <a:ea typeface="微軟正黑體" panose="020B0604030504040204" pitchFamily="34" charset="-120"/>
            </a:endParaRPr>
          </a:p>
          <a:p>
            <a:pPr algn="just" eaLnBrk="1" hangingPunct="1">
              <a:spcBef>
                <a:spcPts val="600"/>
              </a:spcBef>
              <a:buFont typeface="Arial" panose="020B0604020202020204" pitchFamily="34" charset="0"/>
              <a:buChar char="•"/>
            </a:pPr>
            <a:r>
              <a:rPr lang="zh-TW" altLang="en-US" sz="2400" b="1">
                <a:solidFill>
                  <a:srgbClr val="FF0000"/>
                </a:solidFill>
                <a:latin typeface="微軟正黑體" panose="020B0604030504040204" pitchFamily="34" charset="-120"/>
                <a:ea typeface="微軟正黑體" panose="020B0604030504040204" pitchFamily="34" charset="-120"/>
              </a:rPr>
              <a:t>劃定「土石流危險警戒區」</a:t>
            </a:r>
            <a:r>
              <a:rPr lang="zh-TW" altLang="en-US" sz="2400">
                <a:solidFill>
                  <a:srgbClr val="000000"/>
                </a:solidFill>
                <a:latin typeface="微軟正黑體" panose="020B0604030504040204" pitchFamily="34" charset="-120"/>
                <a:ea typeface="微軟正黑體" panose="020B0604030504040204" pitchFamily="34" charset="-120"/>
              </a:rPr>
              <a:t>，因房價等因素而</a:t>
            </a:r>
            <a:r>
              <a:rPr lang="zh-TW" altLang="en-US" sz="2400" b="1">
                <a:solidFill>
                  <a:srgbClr val="FF0000"/>
                </a:solidFill>
                <a:latin typeface="微軟正黑體" panose="020B0604030504040204" pitchFamily="34" charset="-120"/>
                <a:ea typeface="微軟正黑體" panose="020B0604030504040204" pitchFamily="34" charset="-120"/>
              </a:rPr>
              <a:t>執行困難</a:t>
            </a:r>
            <a:r>
              <a:rPr lang="zh-TW" altLang="en-US" sz="2400">
                <a:solidFill>
                  <a:srgbClr val="000000"/>
                </a:solidFill>
                <a:latin typeface="微軟正黑體" panose="020B0604030504040204" pitchFamily="34" charset="-120"/>
                <a:ea typeface="微軟正黑體" panose="020B0604030504040204" pitchFamily="34" charset="-120"/>
              </a:rPr>
              <a:t>。</a:t>
            </a:r>
            <a:endParaRPr lang="en-US" altLang="zh-TW" sz="2400">
              <a:solidFill>
                <a:srgbClr val="000000"/>
              </a:solidFill>
              <a:latin typeface="微軟正黑體" panose="020B0604030504040204" pitchFamily="34" charset="-120"/>
              <a:ea typeface="微軟正黑體" panose="020B0604030504040204" pitchFamily="34" charset="-120"/>
            </a:endParaRPr>
          </a:p>
        </p:txBody>
      </p:sp>
      <p:sp>
        <p:nvSpPr>
          <p:cNvPr id="77828"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0BA36AA-E112-4C1F-80CA-8B47AB9C04CC}" type="slidenum">
              <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rPr>
              <a:pPr/>
              <a:t>142</a:t>
            </a:fld>
            <a:endParaRPr kumimoji="0" lang="zh-TW" altLang="en-US" smtClean="0">
              <a:solidFill>
                <a:srgbClr val="26262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7829" name="矩形 6"/>
          <p:cNvSpPr>
            <a:spLocks noChangeArrowheads="1"/>
          </p:cNvSpPr>
          <p:nvPr/>
        </p:nvSpPr>
        <p:spPr bwMode="auto">
          <a:xfrm>
            <a:off x="2895600" y="6324600"/>
            <a:ext cx="4316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800">
                <a:solidFill>
                  <a:srgbClr val="000000"/>
                </a:solidFill>
                <a:latin typeface="微軟正黑體" panose="020B0604030504040204" pitchFamily="34" charset="-120"/>
                <a:ea typeface="微軟正黑體" panose="020B0604030504040204" pitchFamily="34" charset="-120"/>
              </a:rPr>
              <a:t>資料來源：三立新聞</a:t>
            </a:r>
            <a:r>
              <a:rPr lang="en-US" altLang="zh-TW" sz="800">
                <a:solidFill>
                  <a:srgbClr val="000000"/>
                </a:solidFill>
                <a:latin typeface="微軟正黑體" panose="020B0604030504040204" pitchFamily="34" charset="-120"/>
                <a:ea typeface="微軟正黑體" panose="020B0604030504040204" pitchFamily="34" charset="-120"/>
                <a:hlinkClick r:id="rId2"/>
              </a:rPr>
              <a:t>http://www.setnews.net/News.aspx?PageGroupID=5&amp;NewsID=36301&amp;PageType=3</a:t>
            </a:r>
            <a:endParaRPr lang="en-US" altLang="zh-TW" sz="800">
              <a:solidFill>
                <a:srgbClr val="000000"/>
              </a:solidFill>
              <a:latin typeface="微軟正黑體" panose="020B0604030504040204" pitchFamily="34" charset="-120"/>
              <a:ea typeface="微軟正黑體" panose="020B0604030504040204" pitchFamily="34" charset="-120"/>
            </a:endParaRPr>
          </a:p>
          <a:p>
            <a:pPr eaLnBrk="1" hangingPunct="1"/>
            <a:r>
              <a:rPr lang="en-US" altLang="zh-TW" sz="800">
                <a:solidFill>
                  <a:srgbClr val="000000"/>
                </a:solidFill>
                <a:ea typeface="標楷體" panose="03000509000000000000" pitchFamily="65" charset="-120"/>
                <a:hlinkClick r:id="rId3"/>
              </a:rPr>
              <a:t>http://www.setnews.net/News.aspx?PageGroupID=5&amp;NewsID=36474</a:t>
            </a:r>
            <a:endParaRPr lang="zh-TW" altLang="en-US" sz="800">
              <a:solidFill>
                <a:srgbClr val="000000"/>
              </a:solidFill>
              <a:ea typeface="標楷體" panose="03000509000000000000" pitchFamily="65" charset="-120"/>
            </a:endParaRPr>
          </a:p>
        </p:txBody>
      </p:sp>
      <p:sp>
        <p:nvSpPr>
          <p:cNvPr id="10" name="文字方塊 10"/>
          <p:cNvSpPr txBox="1">
            <a:spLocks noChangeArrowheads="1"/>
          </p:cNvSpPr>
          <p:nvPr/>
        </p:nvSpPr>
        <p:spPr bwMode="auto">
          <a:xfrm>
            <a:off x="228600" y="5905500"/>
            <a:ext cx="2185988" cy="277813"/>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eaLnBrk="1" fontAlgn="auto" hangingPunct="1">
              <a:spcBef>
                <a:spcPts val="0"/>
              </a:spcBef>
              <a:spcAft>
                <a:spcPts val="0"/>
              </a:spcAft>
              <a:defRPr/>
            </a:pPr>
            <a:r>
              <a:rPr lang="zh-TW" altLang="en-US" sz="1200" dirty="0" smtClean="0">
                <a:solidFill>
                  <a:prstClr val="black"/>
                </a:solidFill>
              </a:rPr>
              <a:t>廣西省救難人員前往山區救援</a:t>
            </a:r>
            <a:endParaRPr lang="zh-TW" altLang="en-US" sz="1200" dirty="0">
              <a:solidFill>
                <a:prstClr val="black"/>
              </a:solidFill>
            </a:endParaRPr>
          </a:p>
        </p:txBody>
      </p:sp>
      <p:sp>
        <p:nvSpPr>
          <p:cNvPr id="11" name="文字方塊 9"/>
          <p:cNvSpPr txBox="1">
            <a:spLocks noChangeArrowheads="1"/>
          </p:cNvSpPr>
          <p:nvPr/>
        </p:nvSpPr>
        <p:spPr bwMode="auto">
          <a:xfrm>
            <a:off x="4613275" y="5878513"/>
            <a:ext cx="2185988" cy="277812"/>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eaLnBrk="1" fontAlgn="auto" hangingPunct="1">
              <a:spcBef>
                <a:spcPts val="0"/>
              </a:spcBef>
              <a:spcAft>
                <a:spcPts val="0"/>
              </a:spcAft>
              <a:defRPr/>
            </a:pPr>
            <a:r>
              <a:rPr lang="zh-TW" altLang="en-US" sz="1200" dirty="0" smtClean="0">
                <a:solidFill>
                  <a:prstClr val="black"/>
                </a:solidFill>
              </a:rPr>
              <a:t>廣西省車輛因地基鬆軟而下陷</a:t>
            </a:r>
            <a:endParaRPr lang="zh-TW" altLang="en-US" sz="1200" dirty="0">
              <a:solidFill>
                <a:prstClr val="black"/>
              </a:solidFill>
            </a:endParaRPr>
          </a:p>
        </p:txBody>
      </p:sp>
      <p:pic>
        <p:nvPicPr>
          <p:cNvPr id="77832" name="圖片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6063" y="3505200"/>
            <a:ext cx="4249737"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圖片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13275" y="3482975"/>
            <a:ext cx="4306888"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4920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3" name="文字方塊 12"/>
          <p:cNvSpPr txBox="1"/>
          <p:nvPr/>
        </p:nvSpPr>
        <p:spPr>
          <a:xfrm>
            <a:off x="425751" y="2371527"/>
            <a:ext cx="8538737" cy="3262432"/>
          </a:xfrm>
          <a:prstGeom prst="rect">
            <a:avLst/>
          </a:prstGeom>
          <a:noFill/>
        </p:spPr>
        <p:txBody>
          <a:bodyPr>
            <a:spAutoFit/>
          </a:bodyPr>
          <a:lstStyle/>
          <a:p>
            <a:pPr algn="r" eaLnBrk="1" fontAlgn="auto" hangingPunct="1">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9</a:t>
            </a:r>
            <a:r>
              <a:rPr kumimoji="0" lang="zh-TW" altLang="en-US" sz="4400" b="1" dirty="0">
                <a:solidFill>
                  <a:srgbClr val="0070C0"/>
                </a:solidFill>
                <a:latin typeface="微軟正黑體" pitchFamily="34" charset="-120"/>
                <a:ea typeface="微軟正黑體" pitchFamily="34" charset="-120"/>
              </a:rPr>
              <a:t>月日本火山爆發事件</a:t>
            </a:r>
            <a:endParaRPr kumimoji="0" lang="en-US" altLang="zh-TW" sz="4400" b="1" dirty="0">
              <a:solidFill>
                <a:srgbClr val="0070C0"/>
              </a:solidFill>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10</a:t>
            </a:r>
            <a:r>
              <a:rPr kumimoji="0" lang="zh-TW" altLang="en-US" sz="4400" b="1" dirty="0">
                <a:solidFill>
                  <a:srgbClr val="0070C0"/>
                </a:solidFill>
                <a:latin typeface="微軟正黑體" pitchFamily="34" charset="-120"/>
                <a:ea typeface="微軟正黑體" pitchFamily="34" charset="-120"/>
              </a:rPr>
              <a:t>月台灣澎湖船難事件</a:t>
            </a:r>
          </a:p>
          <a:p>
            <a:pPr algn="r" eaLnBrk="1" fontAlgn="auto" hangingPunct="1">
              <a:spcBef>
                <a:spcPts val="1200"/>
              </a:spcBef>
              <a:spcAft>
                <a:spcPts val="0"/>
              </a:spcAft>
              <a:defRPr/>
            </a:pPr>
            <a:endParaRPr kumimoji="0" lang="en-US" altLang="zh-TW" sz="4400" b="1" dirty="0">
              <a:solidFill>
                <a:srgbClr val="0070C0"/>
              </a:solidFill>
              <a:latin typeface="微軟正黑體" pitchFamily="34" charset="-120"/>
              <a:ea typeface="微軟正黑體" pitchFamily="34" charset="-120"/>
            </a:endParaRPr>
          </a:p>
        </p:txBody>
      </p:sp>
      <p:sp>
        <p:nvSpPr>
          <p:cNvPr id="2970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2DB0AAE-B5A7-434B-8B3E-4E26811B13D2}" type="slidenum">
              <a:rPr kumimoji="0" lang="zh-TW" altLang="en-US">
                <a:solidFill>
                  <a:srgbClr val="262626"/>
                </a:solidFill>
                <a:latin typeface="Arial Unicode MS" pitchFamily="34" charset="-120"/>
                <a:ea typeface="Arial Unicode MS" pitchFamily="34" charset="-120"/>
              </a:rPr>
              <a:pPr/>
              <a:t>143</a:t>
            </a:fld>
            <a:endParaRPr kumimoji="0" lang="zh-TW" altLang="en-US">
              <a:solidFill>
                <a:srgbClr val="262626"/>
              </a:solidFill>
              <a:latin typeface="Arial Unicode MS" pitchFamily="34" charset="-120"/>
              <a:ea typeface="Arial Unicode MS" pitchFamily="34" charset="-120"/>
            </a:endParaRPr>
          </a:p>
        </p:txBody>
      </p:sp>
    </p:spTree>
    <p:extLst>
      <p:ext uri="{BB962C8B-B14F-4D97-AF65-F5344CB8AC3E}">
        <p14:creationId xmlns:p14="http://schemas.microsoft.com/office/powerpoint/2010/main" val="31902888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0723"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4CCA9D3-728D-497C-A417-724BC6E7C50A}" type="slidenum">
              <a:rPr kumimoji="0" lang="zh-TW" altLang="en-US">
                <a:solidFill>
                  <a:srgbClr val="262626"/>
                </a:solidFill>
                <a:latin typeface="Arial Unicode MS" pitchFamily="34" charset="-120"/>
                <a:ea typeface="Arial Unicode MS" pitchFamily="34" charset="-120"/>
              </a:rPr>
              <a:pPr/>
              <a:t>144</a:t>
            </a:fld>
            <a:endParaRPr kumimoji="0" lang="zh-TW" altLang="en-US">
              <a:solidFill>
                <a:srgbClr val="262626"/>
              </a:solidFill>
              <a:latin typeface="Arial Unicode MS" pitchFamily="34" charset="-120"/>
              <a:ea typeface="Arial Unicode MS" pitchFamily="34" charset="-120"/>
            </a:endParaRPr>
          </a:p>
        </p:txBody>
      </p:sp>
      <p:sp>
        <p:nvSpPr>
          <p:cNvPr id="30724" name="文字方塊 4"/>
          <p:cNvSpPr txBox="1">
            <a:spLocks noChangeArrowheads="1"/>
          </p:cNvSpPr>
          <p:nvPr/>
        </p:nvSpPr>
        <p:spPr bwMode="auto">
          <a:xfrm>
            <a:off x="82550" y="757238"/>
            <a:ext cx="88328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FF0000"/>
                </a:solidFill>
                <a:latin typeface="微軟正黑體" pitchFamily="34" charset="-120"/>
                <a:ea typeface="微軟正黑體" pitchFamily="34" charset="-120"/>
              </a:rPr>
              <a:t>9</a:t>
            </a:r>
            <a:r>
              <a:rPr kumimoji="0" lang="zh-TW" altLang="en-US" sz="2400" b="1">
                <a:solidFill>
                  <a:srgbClr val="FF0000"/>
                </a:solidFill>
                <a:latin typeface="微軟正黑體" pitchFamily="34" charset="-120"/>
                <a:ea typeface="微軟正黑體" pitchFamily="34" charset="-120"/>
              </a:rPr>
              <a:t>月</a:t>
            </a:r>
            <a:r>
              <a:rPr kumimoji="0" lang="en-US" altLang="zh-TW" sz="2400" b="1">
                <a:solidFill>
                  <a:srgbClr val="FF0000"/>
                </a:solidFill>
                <a:latin typeface="微軟正黑體" pitchFamily="34" charset="-120"/>
                <a:ea typeface="微軟正黑體" pitchFamily="34" charset="-120"/>
              </a:rPr>
              <a:t>27</a:t>
            </a:r>
            <a:r>
              <a:rPr kumimoji="0" lang="zh-TW" altLang="en-US" sz="2400" b="1">
                <a:solidFill>
                  <a:srgbClr val="FF0000"/>
                </a:solidFill>
                <a:latin typeface="微軟正黑體" pitchFamily="34" charset="-120"/>
                <a:ea typeface="微軟正黑體" pitchFamily="34" charset="-120"/>
              </a:rPr>
              <a:t>日</a:t>
            </a:r>
            <a:r>
              <a:rPr kumimoji="0" lang="en-US" altLang="zh-TW" sz="2400" b="1">
                <a:solidFill>
                  <a:srgbClr val="000000"/>
                </a:solidFill>
                <a:latin typeface="微軟正黑體" pitchFamily="34" charset="-120"/>
                <a:ea typeface="微軟正黑體" pitchFamily="34" charset="-120"/>
              </a:rPr>
              <a:t>11</a:t>
            </a:r>
            <a:r>
              <a:rPr kumimoji="0" lang="zh-TW" altLang="en-US" sz="2400" b="1">
                <a:solidFill>
                  <a:srgbClr val="000000"/>
                </a:solidFill>
                <a:latin typeface="微軟正黑體" pitchFamily="34" charset="-120"/>
                <a:ea typeface="微軟正黑體" pitchFamily="34" charset="-120"/>
              </a:rPr>
              <a:t>時</a:t>
            </a:r>
            <a:r>
              <a:rPr kumimoji="0" lang="en-US" altLang="zh-TW" sz="2400" b="1">
                <a:solidFill>
                  <a:srgbClr val="000000"/>
                </a:solidFill>
                <a:latin typeface="微軟正黑體" pitchFamily="34" charset="-120"/>
                <a:ea typeface="微軟正黑體" pitchFamily="34" charset="-120"/>
              </a:rPr>
              <a:t>52</a:t>
            </a:r>
            <a:r>
              <a:rPr kumimoji="0" lang="zh-TW" altLang="en-US" sz="2400" b="1">
                <a:solidFill>
                  <a:srgbClr val="000000"/>
                </a:solidFill>
                <a:latin typeface="微軟正黑體" pitchFamily="34" charset="-120"/>
                <a:ea typeface="微軟正黑體" pitchFamily="34" charset="-120"/>
              </a:rPr>
              <a:t>分</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地點：日本中部</a:t>
            </a:r>
            <a:r>
              <a:rPr kumimoji="0" lang="zh-TW" altLang="en-US" sz="2400" b="1">
                <a:solidFill>
                  <a:srgbClr val="FF0000"/>
                </a:solidFill>
                <a:latin typeface="微軟正黑體" pitchFamily="34" charset="-120"/>
                <a:ea typeface="微軟正黑體" pitchFamily="34" charset="-120"/>
              </a:rPr>
              <a:t>禦嶽山</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事件描述：位於日本長野縣與岐阜縣交界的禦嶽山發生火山爆發事件，日本第二高的火山於當地時間</a:t>
            </a:r>
            <a:r>
              <a:rPr kumimoji="0" lang="en-US" altLang="zh-TW" sz="2400" b="1">
                <a:solidFill>
                  <a:srgbClr val="000000"/>
                </a:solidFill>
                <a:latin typeface="微軟正黑體" pitchFamily="34" charset="-120"/>
                <a:ea typeface="微軟正黑體" pitchFamily="34" charset="-120"/>
              </a:rPr>
              <a:t>27</a:t>
            </a:r>
            <a:r>
              <a:rPr kumimoji="0" lang="zh-TW" altLang="en-US" sz="2400" b="1">
                <a:solidFill>
                  <a:srgbClr val="000000"/>
                </a:solidFill>
                <a:latin typeface="微軟正黑體" pitchFamily="34" charset="-120"/>
                <a:ea typeface="微軟正黑體" pitchFamily="34" charset="-120"/>
              </a:rPr>
              <a:t>日開始爆發，噴出</a:t>
            </a:r>
            <a:r>
              <a:rPr kumimoji="0" lang="zh-TW" altLang="en-US" sz="2400" b="1">
                <a:solidFill>
                  <a:srgbClr val="FF0000"/>
                </a:solidFill>
                <a:latin typeface="微軟正黑體" pitchFamily="34" charset="-120"/>
                <a:ea typeface="微軟正黑體" pitchFamily="34" charset="-120"/>
              </a:rPr>
              <a:t>高達</a:t>
            </a:r>
            <a:r>
              <a:rPr kumimoji="0" lang="en-US" altLang="zh-TW" sz="2400" b="1">
                <a:solidFill>
                  <a:srgbClr val="FF0000"/>
                </a:solidFill>
                <a:latin typeface="微軟正黑體" pitchFamily="34" charset="-120"/>
                <a:ea typeface="微軟正黑體" pitchFamily="34" charset="-120"/>
              </a:rPr>
              <a:t>3</a:t>
            </a:r>
            <a:r>
              <a:rPr kumimoji="0" lang="zh-TW" altLang="en-US" sz="2400" b="1">
                <a:solidFill>
                  <a:srgbClr val="FF0000"/>
                </a:solidFill>
                <a:latin typeface="微軟正黑體" pitchFamily="34" charset="-120"/>
                <a:ea typeface="微軟正黑體" pitchFamily="34" charset="-120"/>
              </a:rPr>
              <a:t>公里的火山灰</a:t>
            </a:r>
            <a:r>
              <a:rPr kumimoji="0" lang="zh-TW" altLang="en-US" sz="2400" b="1">
                <a:solidFill>
                  <a:srgbClr val="000000"/>
                </a:solidFill>
                <a:latin typeface="微軟正黑體" pitchFamily="34" charset="-120"/>
                <a:ea typeface="微軟正黑體" pitchFamily="34" charset="-120"/>
              </a:rPr>
              <a:t>。</a:t>
            </a:r>
          </a:p>
          <a:p>
            <a:pPr algn="just" eaLnBrk="1" hangingPunct="1">
              <a:spcBef>
                <a:spcPts val="600"/>
              </a:spcBef>
              <a:buFont typeface="Arial" pitchFamily="34" charset="0"/>
              <a:buChar char="•"/>
            </a:pPr>
            <a:endParaRPr kumimoji="0" lang="zh-TW" altLang="en-US" sz="2400" b="1">
              <a:solidFill>
                <a:srgbClr val="000000"/>
              </a:solidFill>
              <a:latin typeface="微軟正黑體" pitchFamily="34" charset="-120"/>
              <a:ea typeface="微軟正黑體" pitchFamily="34" charset="-120"/>
            </a:endParaRPr>
          </a:p>
        </p:txBody>
      </p:sp>
      <p:sp>
        <p:nvSpPr>
          <p:cNvPr id="30725"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pic>
        <p:nvPicPr>
          <p:cNvPr id="307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439988"/>
            <a:ext cx="29718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930" r="13527"/>
          <a:stretch>
            <a:fillRect/>
          </a:stretch>
        </p:blipFill>
        <p:spPr bwMode="auto">
          <a:xfrm>
            <a:off x="609600" y="2822575"/>
            <a:ext cx="49657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矩形 9"/>
          <p:cNvSpPr>
            <a:spLocks noChangeArrowheads="1"/>
          </p:cNvSpPr>
          <p:nvPr/>
        </p:nvSpPr>
        <p:spPr bwMode="auto">
          <a:xfrm>
            <a:off x="0" y="6642100"/>
            <a:ext cx="5418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：NHK</a:t>
            </a:r>
          </a:p>
        </p:txBody>
      </p:sp>
      <p:sp>
        <p:nvSpPr>
          <p:cNvPr id="30729" name="文字方塊 12"/>
          <p:cNvSpPr txBox="1">
            <a:spLocks noChangeArrowheads="1"/>
          </p:cNvSpPr>
          <p:nvPr/>
        </p:nvSpPr>
        <p:spPr bwMode="auto">
          <a:xfrm>
            <a:off x="2514600" y="6400800"/>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火山噴發地點</a:t>
            </a:r>
          </a:p>
        </p:txBody>
      </p:sp>
    </p:spTree>
    <p:extLst>
      <p:ext uri="{BB962C8B-B14F-4D97-AF65-F5344CB8AC3E}">
        <p14:creationId xmlns:p14="http://schemas.microsoft.com/office/powerpoint/2010/main" val="265625851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1747"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B77A889-3313-474D-8E3C-9FFA4CA1A070}" type="slidenum">
              <a:rPr kumimoji="0" lang="zh-TW" altLang="en-US">
                <a:solidFill>
                  <a:srgbClr val="262626"/>
                </a:solidFill>
                <a:latin typeface="Arial Unicode MS" pitchFamily="34" charset="-120"/>
                <a:ea typeface="Arial Unicode MS" pitchFamily="34" charset="-120"/>
              </a:rPr>
              <a:pPr/>
              <a:t>145</a:t>
            </a:fld>
            <a:endParaRPr kumimoji="0" lang="zh-TW" altLang="en-US">
              <a:solidFill>
                <a:srgbClr val="262626"/>
              </a:solidFill>
              <a:latin typeface="Arial Unicode MS" pitchFamily="34" charset="-120"/>
              <a:ea typeface="Arial Unicode MS" pitchFamily="34" charset="-120"/>
            </a:endParaRPr>
          </a:p>
        </p:txBody>
      </p:sp>
      <p:sp>
        <p:nvSpPr>
          <p:cNvPr id="31748"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31749"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1750"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1751" name="文字方塊 9"/>
          <p:cNvSpPr txBox="1">
            <a:spLocks noChangeArrowheads="1"/>
          </p:cNvSpPr>
          <p:nvPr/>
        </p:nvSpPr>
        <p:spPr bwMode="auto">
          <a:xfrm>
            <a:off x="0" y="381000"/>
            <a:ext cx="8932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buFont typeface="Arial" pitchFamily="34" charset="0"/>
              <a:buChar char="•"/>
            </a:pPr>
            <a:endParaRPr lang="en-US" altLang="zh-TW" sz="2400">
              <a:latin typeface="微軟正黑體" pitchFamily="34" charset="-120"/>
              <a:ea typeface="微軟正黑體" pitchFamily="34" charset="-120"/>
            </a:endParaRPr>
          </a:p>
          <a:p>
            <a:pPr algn="just">
              <a:buFont typeface="Arial" pitchFamily="34" charset="0"/>
              <a:buChar char="•"/>
            </a:pPr>
            <a:r>
              <a:rPr lang="zh-TW" altLang="en-US" sz="2400" b="1">
                <a:latin typeface="微軟正黑體" pitchFamily="34" charset="-120"/>
                <a:ea typeface="微軟正黑體" pitchFamily="34" charset="-120"/>
                <a:cs typeface="新細明體" pitchFamily="18" charset="-120"/>
              </a:rPr>
              <a:t>本次火山爆發災害事件共計</a:t>
            </a:r>
            <a:r>
              <a:rPr lang="en-US" altLang="zh-TW" sz="2400" b="1">
                <a:solidFill>
                  <a:srgbClr val="FF0000"/>
                </a:solidFill>
                <a:latin typeface="微軟正黑體" pitchFamily="34" charset="-120"/>
                <a:ea typeface="微軟正黑體" pitchFamily="34" charset="-120"/>
                <a:cs typeface="新細明體" pitchFamily="18" charset="-120"/>
              </a:rPr>
              <a:t>56</a:t>
            </a:r>
            <a:r>
              <a:rPr lang="zh-TW" altLang="en-US" sz="2400" b="1">
                <a:solidFill>
                  <a:srgbClr val="FF0000"/>
                </a:solidFill>
                <a:latin typeface="微軟正黑體" pitchFamily="34" charset="-120"/>
                <a:ea typeface="微軟正黑體" pitchFamily="34" charset="-120"/>
                <a:cs typeface="新細明體" pitchFamily="18" charset="-120"/>
              </a:rPr>
              <a:t>人死亡、</a:t>
            </a:r>
            <a:r>
              <a:rPr lang="en-US" altLang="zh-TW" sz="2400" b="1">
                <a:solidFill>
                  <a:srgbClr val="FF0000"/>
                </a:solidFill>
                <a:latin typeface="微軟正黑體" pitchFamily="34" charset="-120"/>
                <a:ea typeface="微軟正黑體" pitchFamily="34" charset="-120"/>
                <a:cs typeface="新細明體" pitchFamily="18" charset="-120"/>
              </a:rPr>
              <a:t>70</a:t>
            </a:r>
            <a:r>
              <a:rPr lang="zh-TW" altLang="en-US" sz="2400" b="1">
                <a:solidFill>
                  <a:srgbClr val="FF0000"/>
                </a:solidFill>
                <a:latin typeface="微軟正黑體" pitchFamily="34" charset="-120"/>
                <a:ea typeface="微軟正黑體" pitchFamily="34" charset="-120"/>
                <a:cs typeface="新細明體" pitchFamily="18" charset="-120"/>
              </a:rPr>
              <a:t>人受傷，及</a:t>
            </a:r>
            <a:r>
              <a:rPr lang="en-US" altLang="zh-TW" sz="2400" b="1">
                <a:solidFill>
                  <a:srgbClr val="FF0000"/>
                </a:solidFill>
                <a:latin typeface="微軟正黑體" pitchFamily="34" charset="-120"/>
                <a:ea typeface="微軟正黑體" pitchFamily="34" charset="-120"/>
                <a:cs typeface="新細明體" pitchFamily="18" charset="-120"/>
              </a:rPr>
              <a:t>7</a:t>
            </a:r>
            <a:r>
              <a:rPr lang="zh-TW" altLang="en-US" sz="2400" b="1">
                <a:solidFill>
                  <a:srgbClr val="FF0000"/>
                </a:solidFill>
                <a:latin typeface="微軟正黑體" pitchFamily="34" charset="-120"/>
                <a:ea typeface="微軟正黑體" pitchFamily="34" charset="-120"/>
                <a:cs typeface="新細明體" pitchFamily="18" charset="-120"/>
              </a:rPr>
              <a:t>人下落不明</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a:p>
            <a:pPr algn="just">
              <a:buFont typeface="Arial" pitchFamily="34" charset="0"/>
              <a:buChar char="•"/>
            </a:pPr>
            <a:r>
              <a:rPr lang="zh-TW" altLang="en-US" sz="2400" b="1">
                <a:latin typeface="微軟正黑體" pitchFamily="34" charset="-120"/>
                <a:ea typeface="微軟正黑體" pitchFamily="34" charset="-120"/>
                <a:cs typeface="新細明體" pitchFamily="18" charset="-120"/>
              </a:rPr>
              <a:t>火山爆發濃煙往南延至</a:t>
            </a:r>
            <a:r>
              <a:rPr lang="en-US" altLang="zh-TW" sz="2400" b="1">
                <a:latin typeface="微軟正黑體" pitchFamily="34" charset="-120"/>
                <a:ea typeface="微軟正黑體" pitchFamily="34" charset="-120"/>
                <a:cs typeface="新細明體" pitchFamily="18" charset="-120"/>
              </a:rPr>
              <a:t>3</a:t>
            </a:r>
            <a:r>
              <a:rPr lang="zh-TW" altLang="en-US" sz="2400" b="1">
                <a:latin typeface="微軟正黑體" pitchFamily="34" charset="-120"/>
                <a:ea typeface="微軟正黑體" pitchFamily="34" charset="-120"/>
                <a:cs typeface="新細明體" pitchFamily="18" charset="-120"/>
              </a:rPr>
              <a:t>公里外，能見度近乎零，且累積</a:t>
            </a:r>
            <a:r>
              <a:rPr lang="zh-TW" altLang="en-US" sz="2400" b="1">
                <a:solidFill>
                  <a:srgbClr val="FF0000"/>
                </a:solidFill>
                <a:latin typeface="微軟正黑體" pitchFamily="34" charset="-120"/>
                <a:ea typeface="微軟正黑體" pitchFamily="34" charset="-120"/>
                <a:cs typeface="新細明體" pitchFamily="18" charset="-120"/>
              </a:rPr>
              <a:t>火山灰厚達五十公分</a:t>
            </a:r>
            <a:r>
              <a:rPr lang="zh-TW" altLang="en-US" sz="2400" b="1">
                <a:latin typeface="微軟正黑體" pitchFamily="34" charset="-120"/>
                <a:ea typeface="微軟正黑體" pitchFamily="34" charset="-120"/>
                <a:cs typeface="新細明體" pitchFamily="18" charset="-120"/>
              </a:rPr>
              <a:t>，</a:t>
            </a:r>
            <a:r>
              <a:rPr kumimoji="0" lang="zh-TW" altLang="en-US" sz="2400" b="1">
                <a:solidFill>
                  <a:srgbClr val="000000"/>
                </a:solidFill>
                <a:latin typeface="微軟正黑體" pitchFamily="34" charset="-120"/>
                <a:ea typeface="微軟正黑體" pitchFamily="34" charset="-120"/>
              </a:rPr>
              <a:t>禦嶽山附近之房屋皆被火山灰掩埋。</a:t>
            </a:r>
            <a:endParaRPr lang="en-US" altLang="zh-TW" sz="2400" b="1">
              <a:latin typeface="微軟正黑體" pitchFamily="34" charset="-120"/>
              <a:ea typeface="微軟正黑體" pitchFamily="34" charset="-120"/>
            </a:endParaRPr>
          </a:p>
        </p:txBody>
      </p:sp>
      <p:pic>
        <p:nvPicPr>
          <p:cNvPr id="31752" name="Picture 13" descr="http://gb.cri.cn/mmsource/images/2014/09/28/4baa1ec7b7c64e1dae1f50b23f23ae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2271713"/>
            <a:ext cx="7678737"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文字方塊 12"/>
          <p:cNvSpPr txBox="1">
            <a:spLocks noChangeArrowheads="1"/>
          </p:cNvSpPr>
          <p:nvPr/>
        </p:nvSpPr>
        <p:spPr bwMode="auto">
          <a:xfrm>
            <a:off x="3810000" y="6581775"/>
            <a:ext cx="1570038"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火山灰掩蓋附近房屋</a:t>
            </a:r>
          </a:p>
        </p:txBody>
      </p:sp>
    </p:spTree>
    <p:extLst>
      <p:ext uri="{BB962C8B-B14F-4D97-AF65-F5344CB8AC3E}">
        <p14:creationId xmlns:p14="http://schemas.microsoft.com/office/powerpoint/2010/main" val="24510157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3600" b="1" dirty="0" smtClean="0">
                <a:solidFill>
                  <a:schemeClr val="bg2"/>
                </a:solidFill>
                <a:latin typeface="微軟正黑體" panose="020B0604030504040204" pitchFamily="34" charset="-120"/>
                <a:ea typeface="微軟正黑體" panose="020B0604030504040204" pitchFamily="34" charset="-120"/>
              </a:rPr>
              <a:t>日本</a:t>
            </a:r>
            <a:r>
              <a:rPr lang="zh-TW" altLang="en-US" sz="3600" b="1" dirty="0">
                <a:solidFill>
                  <a:schemeClr val="bg2"/>
                </a:solidFill>
                <a:latin typeface="微軟正黑體" panose="020B0604030504040204" pitchFamily="34" charset="-120"/>
                <a:ea typeface="微軟正黑體" panose="020B0604030504040204" pitchFamily="34" charset="-120"/>
              </a:rPr>
              <a:t>火山爆發分級表</a:t>
            </a:r>
          </a:p>
        </p:txBody>
      </p:sp>
      <p:sp>
        <p:nvSpPr>
          <p:cNvPr id="3277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663914C-8B8B-4571-B0E7-04FFD1D523E5}" type="slidenum">
              <a:rPr kumimoji="0" lang="zh-TW" altLang="en-US">
                <a:solidFill>
                  <a:srgbClr val="262626"/>
                </a:solidFill>
                <a:latin typeface="Arial Unicode MS" pitchFamily="34" charset="-120"/>
                <a:ea typeface="Arial Unicode MS" pitchFamily="34" charset="-120"/>
              </a:rPr>
              <a:pPr/>
              <a:t>146</a:t>
            </a:fld>
            <a:endParaRPr kumimoji="0" lang="zh-TW" altLang="en-US">
              <a:solidFill>
                <a:srgbClr val="262626"/>
              </a:solidFill>
              <a:latin typeface="Arial Unicode MS" pitchFamily="34" charset="-120"/>
              <a:ea typeface="Arial Unicode MS" pitchFamily="34" charset="-120"/>
            </a:endParaRPr>
          </a:p>
        </p:txBody>
      </p:sp>
      <p:sp>
        <p:nvSpPr>
          <p:cNvPr id="32772" name="矩形 6"/>
          <p:cNvSpPr>
            <a:spLocks noChangeArrowheads="1"/>
          </p:cNvSpPr>
          <p:nvPr/>
        </p:nvSpPr>
        <p:spPr bwMode="auto">
          <a:xfrm>
            <a:off x="-30163" y="6565900"/>
            <a:ext cx="3840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endParaRPr lang="en-US" altLang="zh-TW" sz="800">
              <a:latin typeface="微軟正黑體" pitchFamily="34" charset="-120"/>
              <a:ea typeface="微軟正黑體" pitchFamily="34" charset="-120"/>
            </a:endParaRPr>
          </a:p>
        </p:txBody>
      </p:sp>
      <p:graphicFrame>
        <p:nvGraphicFramePr>
          <p:cNvPr id="10" name="內容版面配置區 3"/>
          <p:cNvGraphicFramePr>
            <a:graphicFrameLocks/>
          </p:cNvGraphicFramePr>
          <p:nvPr/>
        </p:nvGraphicFramePr>
        <p:xfrm>
          <a:off x="76200" y="685800"/>
          <a:ext cx="9067800" cy="6153150"/>
        </p:xfrm>
        <a:graphic>
          <a:graphicData uri="http://schemas.openxmlformats.org/drawingml/2006/table">
            <a:tbl>
              <a:tblPr firstRow="1" bandRow="1">
                <a:tableStyleId>{5C22544A-7EE6-4342-B048-85BDC9FD1C3A}</a:tableStyleId>
              </a:tblPr>
              <a:tblGrid>
                <a:gridCol w="802460"/>
                <a:gridCol w="1765413"/>
                <a:gridCol w="3290087"/>
                <a:gridCol w="3209840"/>
              </a:tblGrid>
              <a:tr h="409534">
                <a:tc>
                  <a:txBody>
                    <a:bodyPr/>
                    <a:lstStyle/>
                    <a:p>
                      <a:pPr algn="ctr">
                        <a:lnSpc>
                          <a:spcPct val="150000"/>
                        </a:lnSpc>
                        <a:spcAft>
                          <a:spcPts val="0"/>
                        </a:spcAft>
                      </a:pPr>
                      <a:r>
                        <a:rPr lang="zh-TW" sz="1600" b="1" kern="0" dirty="0">
                          <a:solidFill>
                            <a:schemeClr val="tx1"/>
                          </a:solidFill>
                          <a:latin typeface="微軟正黑體" pitchFamily="34" charset="-120"/>
                          <a:ea typeface="微軟正黑體" pitchFamily="34" charset="-120"/>
                          <a:cs typeface="DFKaiShu-SB-Estd-BF"/>
                        </a:rPr>
                        <a:t>分級表</a:t>
                      </a:r>
                      <a:endParaRPr lang="zh-TW" sz="1600" b="1" kern="100" dirty="0">
                        <a:solidFill>
                          <a:schemeClr val="tx1"/>
                        </a:solidFill>
                        <a:latin typeface="微軟正黑體" pitchFamily="34" charset="-120"/>
                        <a:ea typeface="微軟正黑體" pitchFamily="34" charset="-120"/>
                      </a:endParaRPr>
                    </a:p>
                  </a:txBody>
                  <a:tcPr marL="68580" marR="68580" marT="0" marB="0"/>
                </a:tc>
                <a:tc>
                  <a:txBody>
                    <a:bodyPr/>
                    <a:lstStyle/>
                    <a:p>
                      <a:pPr algn="ctr" fontAlgn="ctr"/>
                      <a:r>
                        <a:rPr lang="zh-TW" altLang="en-US" sz="1600" b="1" i="0" u="none" strike="noStrike" dirty="0">
                          <a:solidFill>
                            <a:schemeClr val="tx1"/>
                          </a:solidFill>
                          <a:latin typeface="微軟正黑體" pitchFamily="34" charset="-120"/>
                          <a:ea typeface="微軟正黑體" pitchFamily="34" charset="-120"/>
                        </a:rPr>
                        <a:t>火山活動的狀況</a:t>
                      </a:r>
                    </a:p>
                  </a:txBody>
                  <a:tcPr marL="9525" marR="9525" marT="9525" marB="0" anchor="ctr"/>
                </a:tc>
                <a:tc>
                  <a:txBody>
                    <a:bodyPr/>
                    <a:lstStyle/>
                    <a:p>
                      <a:pPr algn="ctr" fontAlgn="ctr"/>
                      <a:r>
                        <a:rPr lang="zh-TW" altLang="en-US" sz="1600" b="1" i="0" u="none" strike="noStrike" dirty="0">
                          <a:solidFill>
                            <a:srgbClr val="000000"/>
                          </a:solidFill>
                          <a:latin typeface="微軟正黑體" pitchFamily="34" charset="-120"/>
                          <a:ea typeface="微軟正黑體" pitchFamily="34" charset="-120"/>
                        </a:rPr>
                        <a:t>居民等的行動及登山</a:t>
                      </a:r>
                      <a:r>
                        <a:rPr lang="zh-TW" altLang="en-US" sz="1600" b="1" i="0" u="none" strike="noStrike" dirty="0" smtClean="0">
                          <a:solidFill>
                            <a:srgbClr val="000000"/>
                          </a:solidFill>
                          <a:latin typeface="微軟正黑體" pitchFamily="34" charset="-120"/>
                          <a:ea typeface="微軟正黑體" pitchFamily="34" charset="-120"/>
                        </a:rPr>
                        <a:t>者</a:t>
                      </a:r>
                      <a:r>
                        <a:rPr lang="en-US" altLang="zh-TW" sz="1600" b="1" i="0" u="none" strike="noStrike" dirty="0" smtClean="0">
                          <a:solidFill>
                            <a:srgbClr val="000000"/>
                          </a:solidFill>
                          <a:latin typeface="微軟正黑體" pitchFamily="34" charset="-120"/>
                          <a:ea typeface="微軟正黑體" pitchFamily="34" charset="-120"/>
                        </a:rPr>
                        <a:t>/</a:t>
                      </a:r>
                      <a:r>
                        <a:rPr lang="zh-TW" altLang="en-US" sz="1600" b="1" i="0" u="none" strike="noStrike" dirty="0" smtClean="0">
                          <a:solidFill>
                            <a:srgbClr val="000000"/>
                          </a:solidFill>
                          <a:latin typeface="微軟正黑體" pitchFamily="34" charset="-120"/>
                          <a:ea typeface="微軟正黑體" pitchFamily="34" charset="-120"/>
                        </a:rPr>
                        <a:t>入</a:t>
                      </a:r>
                      <a:r>
                        <a:rPr lang="zh-TW" altLang="en-US" sz="1600" b="1" i="0" u="none" strike="noStrike" dirty="0">
                          <a:solidFill>
                            <a:srgbClr val="000000"/>
                          </a:solidFill>
                          <a:latin typeface="微軟正黑體" pitchFamily="34" charset="-120"/>
                          <a:ea typeface="微軟正黑體" pitchFamily="34" charset="-120"/>
                        </a:rPr>
                        <a:t>山</a:t>
                      </a:r>
                      <a:r>
                        <a:rPr lang="zh-TW" altLang="en-US" sz="1600" b="1" i="0" u="none" strike="noStrike" dirty="0" smtClean="0">
                          <a:solidFill>
                            <a:srgbClr val="000000"/>
                          </a:solidFill>
                          <a:latin typeface="微軟正黑體" pitchFamily="34" charset="-120"/>
                          <a:ea typeface="微軟正黑體" pitchFamily="34" charset="-120"/>
                        </a:rPr>
                        <a:t>者</a:t>
                      </a:r>
                      <a:endParaRPr lang="en-US" altLang="zh-TW" sz="1600" b="1" i="0" u="none" strike="noStrike" dirty="0" smtClean="0">
                        <a:solidFill>
                          <a:srgbClr val="000000"/>
                        </a:solidFill>
                        <a:latin typeface="微軟正黑體" pitchFamily="34" charset="-120"/>
                        <a:ea typeface="微軟正黑體" pitchFamily="34" charset="-120"/>
                      </a:endParaRPr>
                    </a:p>
                    <a:p>
                      <a:pPr algn="ctr" fontAlgn="ctr"/>
                      <a:r>
                        <a:rPr lang="zh-TW" altLang="en-US" sz="1600" b="1" i="0" u="none" strike="noStrike" dirty="0" smtClean="0">
                          <a:solidFill>
                            <a:srgbClr val="000000"/>
                          </a:solidFill>
                          <a:latin typeface="微軟正黑體" pitchFamily="34" charset="-120"/>
                          <a:ea typeface="微軟正黑體" pitchFamily="34" charset="-120"/>
                        </a:rPr>
                        <a:t>應變作為</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ctr" fontAlgn="ctr"/>
                      <a:r>
                        <a:rPr lang="zh-TW" altLang="en-US" sz="1600" b="1" i="0" u="none" strike="noStrike" dirty="0" smtClean="0">
                          <a:solidFill>
                            <a:srgbClr val="000000"/>
                          </a:solidFill>
                          <a:latin typeface="微軟正黑體" pitchFamily="34" charset="-120"/>
                          <a:ea typeface="微軟正黑體" pitchFamily="34" charset="-120"/>
                        </a:rPr>
                        <a:t>可能發生狀況</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r>
              <a:tr h="717386">
                <a:tc>
                  <a:txBody>
                    <a:bodyPr/>
                    <a:lstStyle/>
                    <a:p>
                      <a:pPr>
                        <a:lnSpc>
                          <a:spcPct val="150000"/>
                        </a:lnSpc>
                        <a:spcAft>
                          <a:spcPts val="0"/>
                        </a:spcAft>
                      </a:pPr>
                      <a:r>
                        <a:rPr lang="en-US" altLang="zh-TW" sz="1600" b="1" kern="100" dirty="0" smtClean="0">
                          <a:latin typeface="微軟正黑體" pitchFamily="34" charset="-120"/>
                          <a:ea typeface="微軟正黑體" pitchFamily="34" charset="-120"/>
                        </a:rPr>
                        <a:t>5</a:t>
                      </a:r>
                      <a:r>
                        <a:rPr lang="zh-TW" sz="1600" b="1" kern="100" dirty="0" smtClean="0">
                          <a:latin typeface="微軟正黑體" pitchFamily="34" charset="-120"/>
                          <a:ea typeface="微軟正黑體" pitchFamily="34" charset="-120"/>
                        </a:rPr>
                        <a:t>級</a:t>
                      </a:r>
                      <a:endParaRPr lang="zh-TW" sz="1600" b="1" kern="100" dirty="0">
                        <a:latin typeface="微軟正黑體" pitchFamily="34" charset="-120"/>
                        <a:ea typeface="微軟正黑體" pitchFamily="34" charset="-120"/>
                      </a:endParaRPr>
                    </a:p>
                  </a:txBody>
                  <a:tcPr marL="68580" marR="68580" marT="0" marB="0"/>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居住地區發生重大災害</a:t>
                      </a:r>
                      <a:r>
                        <a:rPr lang="zh-TW" altLang="en-US" sz="1600" b="1" i="0" u="none" strike="noStrike" dirty="0" smtClean="0">
                          <a:solidFill>
                            <a:srgbClr val="000000"/>
                          </a:solidFill>
                          <a:latin typeface="微軟正黑體" pitchFamily="34" charset="-120"/>
                          <a:ea typeface="微軟正黑體" pitchFamily="34" charset="-120"/>
                        </a:rPr>
                        <a:t>及噴發，或有</a:t>
                      </a:r>
                      <a:r>
                        <a:rPr lang="zh-TW" altLang="en-US" sz="1600" b="1" i="0" u="none" strike="noStrike" dirty="0">
                          <a:solidFill>
                            <a:srgbClr val="000000"/>
                          </a:solidFill>
                          <a:latin typeface="微軟正黑體" pitchFamily="34" charset="-120"/>
                          <a:ea typeface="微軟正黑體" pitchFamily="34" charset="-120"/>
                        </a:rPr>
                        <a:t>緊急的狀態</a:t>
                      </a:r>
                    </a:p>
                  </a:txBody>
                  <a:tcPr marL="9525" marR="9525" marT="9525" marB="0" anchor="ctr"/>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必須</a:t>
                      </a:r>
                      <a:r>
                        <a:rPr lang="zh-TW" altLang="en-US" sz="1600" b="1" i="0" u="none" strike="noStrike" dirty="0" smtClean="0">
                          <a:solidFill>
                            <a:srgbClr val="000000"/>
                          </a:solidFill>
                          <a:latin typeface="微軟正黑體" pitchFamily="34" charset="-120"/>
                          <a:ea typeface="微軟正黑體" pitchFamily="34" charset="-120"/>
                        </a:rPr>
                        <a:t>從危險的地區離開避難</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smtClean="0">
                          <a:solidFill>
                            <a:srgbClr val="FF0000"/>
                          </a:solidFill>
                          <a:latin typeface="微軟正黑體" pitchFamily="34" charset="-120"/>
                          <a:ea typeface="微軟正黑體" pitchFamily="34" charset="-120"/>
                        </a:rPr>
                        <a:t>火山爆發或</a:t>
                      </a:r>
                      <a:r>
                        <a:rPr lang="zh-TW" altLang="en-US" sz="1600" b="1" i="0" u="none" strike="noStrike" dirty="0">
                          <a:solidFill>
                            <a:srgbClr val="FF0000"/>
                          </a:solidFill>
                          <a:latin typeface="微軟正黑體" pitchFamily="34" charset="-120"/>
                          <a:ea typeface="微軟正黑體" pitchFamily="34" charset="-120"/>
                        </a:rPr>
                        <a:t>熔岩流或</a:t>
                      </a:r>
                      <a:r>
                        <a:rPr lang="zh-TW" altLang="en-US" sz="1600" b="1" i="0" u="none" strike="noStrike" dirty="0" smtClean="0">
                          <a:solidFill>
                            <a:srgbClr val="FF0000"/>
                          </a:solidFill>
                          <a:latin typeface="微軟正黑體" pitchFamily="34" charset="-120"/>
                          <a:ea typeface="微軟正黑體" pitchFamily="34" charset="-120"/>
                        </a:rPr>
                        <a:t>火山碎屑流</a:t>
                      </a:r>
                      <a:r>
                        <a:rPr lang="en-US" altLang="zh-TW" sz="1600" b="1" i="0" u="none" strike="noStrike" dirty="0" smtClean="0">
                          <a:solidFill>
                            <a:srgbClr val="000000"/>
                          </a:solidFill>
                          <a:latin typeface="微軟正黑體" pitchFamily="34" charset="-120"/>
                          <a:ea typeface="微軟正黑體" pitchFamily="34" charset="-120"/>
                        </a:rPr>
                        <a:t>(</a:t>
                      </a:r>
                      <a:r>
                        <a:rPr lang="zh-TW" altLang="en-US" sz="1600" b="1" i="0" u="none" strike="noStrike" dirty="0" smtClean="0">
                          <a:solidFill>
                            <a:srgbClr val="000000"/>
                          </a:solidFill>
                          <a:latin typeface="微軟正黑體" pitchFamily="34" charset="-120"/>
                          <a:ea typeface="微軟正黑體" pitchFamily="34" charset="-120"/>
                        </a:rPr>
                        <a:t>積雪期是雪</a:t>
                      </a:r>
                      <a:r>
                        <a:rPr lang="zh-TW" altLang="en-US" sz="1600" b="1" i="0" u="none" strike="noStrike" dirty="0">
                          <a:solidFill>
                            <a:srgbClr val="000000"/>
                          </a:solidFill>
                          <a:latin typeface="微軟正黑體" pitchFamily="34" charset="-120"/>
                          <a:ea typeface="微軟正黑體" pitchFamily="34" charset="-120"/>
                        </a:rPr>
                        <a:t>型火山泥流</a:t>
                      </a:r>
                      <a:r>
                        <a:rPr lang="en-US" altLang="zh-TW" sz="1600" b="1" i="0" u="none" strike="noStrike" dirty="0">
                          <a:solidFill>
                            <a:srgbClr val="000000"/>
                          </a:solidFill>
                          <a:latin typeface="微軟正黑體" pitchFamily="34" charset="-120"/>
                          <a:ea typeface="微軟正黑體" pitchFamily="34" charset="-120"/>
                        </a:rPr>
                        <a:t>)</a:t>
                      </a:r>
                      <a:r>
                        <a:rPr lang="zh-TW" altLang="en-US" sz="1600" b="1" i="0" u="none" strike="noStrike" dirty="0">
                          <a:solidFill>
                            <a:srgbClr val="FF0000"/>
                          </a:solidFill>
                          <a:latin typeface="微軟正黑體" pitchFamily="34" charset="-120"/>
                          <a:ea typeface="微軟正黑體" pitchFamily="34" charset="-120"/>
                        </a:rPr>
                        <a:t>到達居住</a:t>
                      </a:r>
                      <a:r>
                        <a:rPr lang="zh-TW" altLang="en-US" sz="1600" b="1" i="0" u="none" strike="noStrike" dirty="0" smtClean="0">
                          <a:solidFill>
                            <a:srgbClr val="FF0000"/>
                          </a:solidFill>
                          <a:latin typeface="微軟正黑體" pitchFamily="34" charset="-120"/>
                          <a:ea typeface="微軟正黑體" pitchFamily="34" charset="-120"/>
                        </a:rPr>
                        <a:t>地區</a:t>
                      </a:r>
                      <a:r>
                        <a:rPr lang="zh-TW" altLang="en-US" sz="1600" b="1" i="0" u="none" strike="noStrike" dirty="0" smtClean="0">
                          <a:solidFill>
                            <a:srgbClr val="000000"/>
                          </a:solidFill>
                          <a:latin typeface="微軟正黑體" pitchFamily="34" charset="-120"/>
                          <a:ea typeface="微軟正黑體" pitchFamily="34" charset="-120"/>
                        </a:rPr>
                        <a:t>、</a:t>
                      </a:r>
                      <a:r>
                        <a:rPr lang="zh-TW" altLang="en-US" sz="1600" b="1" i="0" u="none" strike="noStrike" dirty="0" smtClean="0">
                          <a:solidFill>
                            <a:srgbClr val="FF0000"/>
                          </a:solidFill>
                          <a:latin typeface="微軟正黑體" pitchFamily="34" charset="-120"/>
                          <a:ea typeface="微軟正黑體" pitchFamily="34" charset="-120"/>
                        </a:rPr>
                        <a:t>或是緊急噴發。</a:t>
                      </a:r>
                      <a:endParaRPr lang="zh-TW" altLang="en-US" sz="1600" b="1" i="0" u="none" strike="noStrike" dirty="0">
                        <a:solidFill>
                          <a:srgbClr val="FF0000"/>
                        </a:solidFill>
                        <a:latin typeface="微軟正黑體" pitchFamily="34" charset="-120"/>
                        <a:ea typeface="微軟正黑體" pitchFamily="34" charset="-120"/>
                      </a:endParaRPr>
                    </a:p>
                  </a:txBody>
                  <a:tcPr marL="9525" marR="9525" marT="9525" marB="0" anchor="ctr"/>
                </a:tc>
              </a:tr>
              <a:tr h="717386">
                <a:tc>
                  <a:txBody>
                    <a:bodyPr/>
                    <a:lstStyle/>
                    <a:p>
                      <a:pPr>
                        <a:lnSpc>
                          <a:spcPct val="150000"/>
                        </a:lnSpc>
                        <a:spcAft>
                          <a:spcPts val="0"/>
                        </a:spcAft>
                      </a:pPr>
                      <a:r>
                        <a:rPr lang="en-US" altLang="zh-TW" sz="1600" b="1" kern="100" dirty="0" smtClean="0">
                          <a:latin typeface="微軟正黑體" pitchFamily="34" charset="-120"/>
                          <a:ea typeface="微軟正黑體" pitchFamily="34" charset="-120"/>
                        </a:rPr>
                        <a:t>4</a:t>
                      </a:r>
                      <a:r>
                        <a:rPr lang="zh-TW" sz="1600" b="1" kern="100" dirty="0" smtClean="0">
                          <a:latin typeface="微軟正黑體" pitchFamily="34" charset="-120"/>
                          <a:ea typeface="微軟正黑體" pitchFamily="34" charset="-120"/>
                        </a:rPr>
                        <a:t>級</a:t>
                      </a:r>
                      <a:endParaRPr lang="zh-TW" sz="1600" b="1" kern="100" dirty="0">
                        <a:latin typeface="微軟正黑體" pitchFamily="34" charset="-120"/>
                        <a:ea typeface="微軟正黑體" pitchFamily="34" charset="-120"/>
                      </a:endParaRPr>
                    </a:p>
                  </a:txBody>
                  <a:tcPr marL="68580" marR="68580" marT="0" marB="0"/>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預期居住地區有重大災害</a:t>
                      </a:r>
                      <a:r>
                        <a:rPr lang="zh-TW" altLang="en-US" sz="1600" b="1" i="0" u="none" strike="noStrike" dirty="0" smtClean="0">
                          <a:solidFill>
                            <a:srgbClr val="000000"/>
                          </a:solidFill>
                          <a:latin typeface="微軟正黑體" pitchFamily="34" charset="-120"/>
                          <a:ea typeface="微軟正黑體" pitchFamily="34" charset="-120"/>
                        </a:rPr>
                        <a:t>及火山爆發發生</a:t>
                      </a:r>
                      <a:r>
                        <a:rPr lang="zh-TW" altLang="en-US" sz="1600" b="1" i="0" u="none" strike="noStrike" dirty="0">
                          <a:solidFill>
                            <a:srgbClr val="000000"/>
                          </a:solidFill>
                          <a:latin typeface="微軟正黑體" pitchFamily="34" charset="-120"/>
                          <a:ea typeface="微軟正黑體" pitchFamily="34" charset="-120"/>
                        </a:rPr>
                        <a:t>的可能</a:t>
                      </a:r>
                      <a:r>
                        <a:rPr lang="en-US" altLang="zh-TW" sz="1600" b="1" i="0" u="none" strike="noStrike" dirty="0">
                          <a:solidFill>
                            <a:srgbClr val="000000"/>
                          </a:solidFill>
                          <a:latin typeface="微軟正黑體" pitchFamily="34" charset="-120"/>
                          <a:ea typeface="微軟正黑體" pitchFamily="34" charset="-120"/>
                        </a:rPr>
                        <a:t>(</a:t>
                      </a:r>
                      <a:r>
                        <a:rPr lang="zh-TW" altLang="en-US" sz="1600" b="1" i="0" u="none" strike="noStrike" dirty="0">
                          <a:solidFill>
                            <a:srgbClr val="000000"/>
                          </a:solidFill>
                          <a:latin typeface="微軟正黑體" pitchFamily="34" charset="-120"/>
                          <a:ea typeface="微軟正黑體" pitchFamily="34" charset="-120"/>
                        </a:rPr>
                        <a:t>可能性高</a:t>
                      </a:r>
                      <a:r>
                        <a:rPr lang="en-US" altLang="zh-TW" sz="1600" b="1" i="0" u="none" strike="noStrike" dirty="0">
                          <a:solidFill>
                            <a:srgbClr val="000000"/>
                          </a:solidFill>
                          <a:latin typeface="微軟正黑體" pitchFamily="34" charset="-120"/>
                          <a:ea typeface="微軟正黑體" pitchFamily="34" charset="-120"/>
                        </a:rPr>
                        <a:t>)</a:t>
                      </a:r>
                    </a:p>
                  </a:txBody>
                  <a:tcPr marL="9525" marR="9525" marT="9525" marB="0" anchor="ctr"/>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必須</a:t>
                      </a:r>
                      <a:r>
                        <a:rPr lang="zh-TW" altLang="en-US" sz="1600" b="1" i="0" u="none" strike="noStrike" dirty="0" smtClean="0">
                          <a:solidFill>
                            <a:srgbClr val="000000"/>
                          </a:solidFill>
                          <a:latin typeface="微軟正黑體" pitchFamily="34" charset="-120"/>
                          <a:ea typeface="微軟正黑體" pitchFamily="34" charset="-120"/>
                        </a:rPr>
                        <a:t>警戒居民做好</a:t>
                      </a:r>
                      <a:r>
                        <a:rPr lang="zh-TW" altLang="en-US" sz="1600" b="1" i="0" u="none" strike="noStrike" dirty="0">
                          <a:solidFill>
                            <a:srgbClr val="000000"/>
                          </a:solidFill>
                          <a:latin typeface="微軟正黑體" pitchFamily="34" charset="-120"/>
                          <a:ea typeface="微軟正黑體" pitchFamily="34" charset="-120"/>
                        </a:rPr>
                        <a:t>避難的</a:t>
                      </a:r>
                      <a:r>
                        <a:rPr lang="zh-TW" altLang="en-US" sz="1600" b="1" i="0" u="none" strike="noStrike" dirty="0" smtClean="0">
                          <a:solidFill>
                            <a:srgbClr val="000000"/>
                          </a:solidFill>
                          <a:latin typeface="微軟正黑體" pitchFamily="34" charset="-120"/>
                          <a:ea typeface="微軟正黑體" pitchFamily="34" charset="-120"/>
                        </a:rPr>
                        <a:t>準備</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smtClean="0">
                          <a:solidFill>
                            <a:srgbClr val="FF0000"/>
                          </a:solidFill>
                          <a:latin typeface="微軟正黑體" pitchFamily="34" charset="-120"/>
                          <a:ea typeface="微軟正黑體" pitchFamily="34" charset="-120"/>
                        </a:rPr>
                        <a:t>噴發機率高</a:t>
                      </a:r>
                      <a:r>
                        <a:rPr lang="zh-TW" altLang="en-US" sz="1600" b="1" i="0" u="none" strike="noStrike" dirty="0">
                          <a:solidFill>
                            <a:srgbClr val="FF0000"/>
                          </a:solidFill>
                          <a:latin typeface="微軟正黑體" pitchFamily="34" charset="-120"/>
                          <a:ea typeface="微軟正黑體" pitchFamily="34" charset="-120"/>
                        </a:rPr>
                        <a:t>、多起有感地震</a:t>
                      </a:r>
                      <a:r>
                        <a:rPr lang="zh-TW" altLang="en-US" sz="1600" b="1" i="0" u="none" strike="noStrike" dirty="0" smtClean="0">
                          <a:solidFill>
                            <a:srgbClr val="FF0000"/>
                          </a:solidFill>
                          <a:latin typeface="微軟正黑體" pitchFamily="34" charset="-120"/>
                          <a:ea typeface="微軟正黑體" pitchFamily="34" charset="-120"/>
                        </a:rPr>
                        <a:t>、地殼</a:t>
                      </a:r>
                      <a:r>
                        <a:rPr lang="zh-TW" altLang="en-US" sz="1600" b="1" i="0" u="none" strike="noStrike" dirty="0">
                          <a:solidFill>
                            <a:srgbClr val="FF0000"/>
                          </a:solidFill>
                          <a:latin typeface="微軟正黑體" pitchFamily="34" charset="-120"/>
                          <a:ea typeface="微軟正黑體" pitchFamily="34" charset="-120"/>
                        </a:rPr>
                        <a:t>變動等</a:t>
                      </a:r>
                      <a:r>
                        <a:rPr lang="zh-TW" altLang="en-US" sz="1600" b="1" i="0" u="none" strike="noStrike" dirty="0">
                          <a:solidFill>
                            <a:srgbClr val="000000"/>
                          </a:solidFill>
                          <a:latin typeface="微軟正黑體" pitchFamily="34" charset="-120"/>
                          <a:ea typeface="微軟正黑體" pitchFamily="34" charset="-120"/>
                        </a:rPr>
                        <a:t>，大型噴石、</a:t>
                      </a:r>
                      <a:r>
                        <a:rPr lang="zh-TW" altLang="en-US" sz="1600" b="1" i="0" u="none" strike="noStrike" dirty="0" smtClean="0">
                          <a:solidFill>
                            <a:srgbClr val="000000"/>
                          </a:solidFill>
                          <a:latin typeface="微軟正黑體" pitchFamily="34" charset="-120"/>
                          <a:ea typeface="微軟正黑體" pitchFamily="34" charset="-120"/>
                        </a:rPr>
                        <a:t>火山碎屑流</a:t>
                      </a:r>
                      <a:r>
                        <a:rPr lang="zh-TW" altLang="en-US" sz="1600" b="1" i="0" u="none" strike="noStrike" dirty="0">
                          <a:solidFill>
                            <a:srgbClr val="000000"/>
                          </a:solidFill>
                          <a:latin typeface="微軟正黑體" pitchFamily="34" charset="-120"/>
                          <a:ea typeface="微軟正黑體" pitchFamily="34" charset="-120"/>
                        </a:rPr>
                        <a:t>、熔岩流到達居住地區的可能性</a:t>
                      </a:r>
                      <a:r>
                        <a:rPr lang="zh-TW" altLang="en-US" sz="1600" b="1" i="0" u="none" strike="noStrike" dirty="0" smtClean="0">
                          <a:solidFill>
                            <a:srgbClr val="000000"/>
                          </a:solidFill>
                          <a:latin typeface="微軟正黑體" pitchFamily="34" charset="-120"/>
                          <a:ea typeface="微軟正黑體" pitchFamily="34" charset="-120"/>
                        </a:rPr>
                        <a:t>高。</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r>
              <a:tr h="1424254">
                <a:tc>
                  <a:txBody>
                    <a:bodyPr/>
                    <a:lstStyle/>
                    <a:p>
                      <a:pPr>
                        <a:lnSpc>
                          <a:spcPct val="150000"/>
                        </a:lnSpc>
                        <a:spcAft>
                          <a:spcPts val="0"/>
                        </a:spcAft>
                      </a:pPr>
                      <a:r>
                        <a:rPr lang="en-US" sz="1600" b="1" kern="100" dirty="0">
                          <a:latin typeface="微軟正黑體" pitchFamily="34" charset="-120"/>
                          <a:ea typeface="微軟正黑體" pitchFamily="34" charset="-120"/>
                        </a:rPr>
                        <a:t>3</a:t>
                      </a:r>
                      <a:r>
                        <a:rPr lang="zh-TW" sz="1600" b="1" kern="100" dirty="0">
                          <a:latin typeface="微軟正黑體" pitchFamily="34" charset="-120"/>
                          <a:ea typeface="微軟正黑體" pitchFamily="34" charset="-120"/>
                        </a:rPr>
                        <a:t>級</a:t>
                      </a:r>
                    </a:p>
                  </a:txBody>
                  <a:tcPr marL="68580" marR="68580" marT="0" marB="0"/>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對居住地區的附近有重大影響</a:t>
                      </a:r>
                      <a:r>
                        <a:rPr lang="en-US" altLang="zh-TW" sz="1600" b="1" i="0" u="none" strike="noStrike" dirty="0">
                          <a:solidFill>
                            <a:srgbClr val="000000"/>
                          </a:solidFill>
                          <a:latin typeface="微軟正黑體" pitchFamily="34" charset="-120"/>
                          <a:ea typeface="微軟正黑體" pitchFamily="34" charset="-120"/>
                        </a:rPr>
                        <a:t>(</a:t>
                      </a:r>
                      <a:r>
                        <a:rPr lang="zh-TW" altLang="en-US" sz="1600" b="1" i="0" u="none" strike="noStrike" dirty="0">
                          <a:solidFill>
                            <a:srgbClr val="000000"/>
                          </a:solidFill>
                          <a:latin typeface="微軟正黑體" pitchFamily="34" charset="-120"/>
                          <a:ea typeface="微軟正黑體" pitchFamily="34" charset="-120"/>
                        </a:rPr>
                        <a:t>若進入這個範圍會有生命危險</a:t>
                      </a:r>
                      <a:r>
                        <a:rPr lang="en-US" altLang="zh-TW" sz="1600" b="1" i="0" u="none" strike="noStrike" dirty="0" smtClean="0">
                          <a:solidFill>
                            <a:srgbClr val="000000"/>
                          </a:solidFill>
                          <a:latin typeface="微軟正黑體" pitchFamily="34" charset="-120"/>
                          <a:ea typeface="微軟正黑體" pitchFamily="34" charset="-120"/>
                        </a:rPr>
                        <a:t>)</a:t>
                      </a:r>
                      <a:r>
                        <a:rPr lang="zh-TW" altLang="en-US" sz="1600" b="1" i="0" u="none" strike="noStrike" dirty="0" smtClean="0">
                          <a:solidFill>
                            <a:srgbClr val="000000"/>
                          </a:solidFill>
                          <a:latin typeface="微軟正黑體" pitchFamily="34" charset="-120"/>
                          <a:ea typeface="微軟正黑體" pitchFamily="34" charset="-120"/>
                        </a:rPr>
                        <a:t>、火山爆發或預計發生</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住民照常生活。視狀況應對，救援者的避難準備等。入</a:t>
                      </a:r>
                      <a:r>
                        <a:rPr lang="zh-TW" altLang="en-US" sz="1600" b="1" i="0" u="none" strike="noStrike" dirty="0" smtClean="0">
                          <a:solidFill>
                            <a:srgbClr val="000000"/>
                          </a:solidFill>
                          <a:latin typeface="微軟正黑體" pitchFamily="34" charset="-120"/>
                          <a:ea typeface="微軟正黑體" pitchFamily="34" charset="-120"/>
                        </a:rPr>
                        <a:t>山限制</a:t>
                      </a:r>
                      <a:r>
                        <a:rPr lang="zh-TW" altLang="en-US" sz="1600" b="1" i="0" u="none" strike="noStrike" dirty="0">
                          <a:solidFill>
                            <a:srgbClr val="000000"/>
                          </a:solidFill>
                          <a:latin typeface="微軟正黑體" pitchFamily="34" charset="-120"/>
                          <a:ea typeface="微軟正黑體" pitchFamily="34" charset="-120"/>
                        </a:rPr>
                        <a:t>、危險區域</a:t>
                      </a:r>
                      <a:r>
                        <a:rPr lang="zh-TW" altLang="en-US" sz="1600" b="1" i="0" u="none" strike="noStrike" dirty="0" smtClean="0">
                          <a:solidFill>
                            <a:srgbClr val="000000"/>
                          </a:solidFill>
                          <a:latin typeface="微軟正黑體" pitchFamily="34" charset="-120"/>
                          <a:ea typeface="微軟正黑體" pitchFamily="34" charset="-120"/>
                        </a:rPr>
                        <a:t>進入限制等</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smtClean="0">
                          <a:solidFill>
                            <a:srgbClr val="FF0000"/>
                          </a:solidFill>
                          <a:latin typeface="微軟正黑體" pitchFamily="34" charset="-120"/>
                          <a:ea typeface="微軟正黑體" pitchFamily="34" charset="-120"/>
                        </a:rPr>
                        <a:t>預計</a:t>
                      </a:r>
                      <a:r>
                        <a:rPr lang="zh-TW" altLang="en-US" sz="1600" b="1" i="0" u="none" strike="noStrike" dirty="0">
                          <a:solidFill>
                            <a:srgbClr val="FF0000"/>
                          </a:solidFill>
                          <a:latin typeface="微軟正黑體" pitchFamily="34" charset="-120"/>
                          <a:ea typeface="微軟正黑體" pitchFamily="34" charset="-120"/>
                        </a:rPr>
                        <a:t>會有大型噴石飛散超過</a:t>
                      </a:r>
                      <a:r>
                        <a:rPr lang="en-US" altLang="zh-TW" sz="1600" b="1" i="0" u="none" strike="noStrike" dirty="0">
                          <a:solidFill>
                            <a:srgbClr val="FF0000"/>
                          </a:solidFill>
                          <a:latin typeface="微軟正黑體" pitchFamily="34" charset="-120"/>
                          <a:ea typeface="微軟正黑體" pitchFamily="34" charset="-120"/>
                        </a:rPr>
                        <a:t>1KM</a:t>
                      </a:r>
                      <a:r>
                        <a:rPr lang="en-US" altLang="zh-TW" sz="1600" b="1" i="0" u="none" strike="noStrike" dirty="0" smtClean="0">
                          <a:solidFill>
                            <a:srgbClr val="FF0000"/>
                          </a:solidFill>
                          <a:latin typeface="微軟正黑體" pitchFamily="34" charset="-120"/>
                          <a:ea typeface="微軟正黑體" pitchFamily="34" charset="-120"/>
                        </a:rPr>
                        <a:t>,</a:t>
                      </a:r>
                      <a:r>
                        <a:rPr lang="zh-TW" altLang="en-US" sz="1600" b="1" i="0" u="none" strike="noStrike" dirty="0" smtClean="0">
                          <a:solidFill>
                            <a:srgbClr val="FF0000"/>
                          </a:solidFill>
                          <a:latin typeface="微軟正黑體" pitchFamily="34" charset="-120"/>
                          <a:ea typeface="微軟正黑體" pitchFamily="34" charset="-120"/>
                        </a:rPr>
                        <a:t>造成重大影響</a:t>
                      </a:r>
                      <a:r>
                        <a:rPr lang="zh-TW" altLang="en-US" sz="1600" b="1" i="0" u="none" strike="noStrike" dirty="0" smtClean="0">
                          <a:solidFill>
                            <a:srgbClr val="000000"/>
                          </a:solidFill>
                          <a:latin typeface="微軟正黑體" pitchFamily="34" charset="-120"/>
                          <a:ea typeface="微軟正黑體" pitchFamily="34" charset="-120"/>
                        </a:rPr>
                        <a:t>，範圍如超過</a:t>
                      </a:r>
                      <a:r>
                        <a:rPr lang="en-US" altLang="zh-TW" sz="1600" b="1" i="0" u="none" strike="noStrike" dirty="0">
                          <a:solidFill>
                            <a:srgbClr val="000000"/>
                          </a:solidFill>
                          <a:latin typeface="微軟正黑體" pitchFamily="34" charset="-120"/>
                          <a:ea typeface="微軟正黑體" pitchFamily="34" charset="-120"/>
                        </a:rPr>
                        <a:t>4KM,</a:t>
                      </a:r>
                      <a:r>
                        <a:rPr lang="zh-TW" altLang="en-US" sz="1600" b="1" i="0" u="none" strike="noStrike" dirty="0" smtClean="0">
                          <a:solidFill>
                            <a:srgbClr val="000000"/>
                          </a:solidFill>
                          <a:latin typeface="微軟正黑體" pitchFamily="34" charset="-120"/>
                          <a:ea typeface="微軟正黑體" pitchFamily="34" charset="-120"/>
                        </a:rPr>
                        <a:t>預計會有噴發的可能。</a:t>
                      </a:r>
                      <a:r>
                        <a:rPr lang="zh-TW" altLang="en-US" sz="1600" b="1" i="0" u="none" strike="noStrike" dirty="0">
                          <a:solidFill>
                            <a:srgbClr val="000000"/>
                          </a:solidFill>
                          <a:latin typeface="微軟正黑體" pitchFamily="34" charset="-120"/>
                          <a:ea typeface="微軟正黑體" pitchFamily="34" charset="-120"/>
                        </a:rPr>
                        <a:t/>
                      </a:r>
                      <a:br>
                        <a:rPr lang="zh-TW" altLang="en-US" sz="1600" b="1" i="0" u="none" strike="noStrike" dirty="0">
                          <a:solidFill>
                            <a:srgbClr val="000000"/>
                          </a:solidFill>
                          <a:latin typeface="微軟正黑體" pitchFamily="34" charset="-120"/>
                          <a:ea typeface="微軟正黑體" pitchFamily="34" charset="-120"/>
                        </a:rPr>
                      </a:br>
                      <a:r>
                        <a:rPr lang="zh-TW" altLang="en-US" sz="1600" b="1" i="0" u="none" strike="noStrike" dirty="0" smtClean="0">
                          <a:solidFill>
                            <a:srgbClr val="FF0000"/>
                          </a:solidFill>
                          <a:latin typeface="微軟正黑體" pitchFamily="34" charset="-120"/>
                          <a:ea typeface="微軟正黑體" pitchFamily="34" charset="-120"/>
                        </a:rPr>
                        <a:t>大型</a:t>
                      </a:r>
                      <a:r>
                        <a:rPr lang="zh-TW" altLang="en-US" sz="1600" b="1" i="0" u="none" strike="noStrike" dirty="0">
                          <a:solidFill>
                            <a:srgbClr val="FF0000"/>
                          </a:solidFill>
                          <a:latin typeface="微軟正黑體" pitchFamily="34" charset="-120"/>
                          <a:ea typeface="微軟正黑體" pitchFamily="34" charset="-120"/>
                        </a:rPr>
                        <a:t>噴石飛散超過</a:t>
                      </a:r>
                      <a:r>
                        <a:rPr lang="en-US" altLang="zh-TW" sz="1600" b="1" i="0" u="none" strike="noStrike" dirty="0" smtClean="0">
                          <a:solidFill>
                            <a:srgbClr val="FF0000"/>
                          </a:solidFill>
                          <a:latin typeface="微軟正黑體" pitchFamily="34" charset="-120"/>
                          <a:ea typeface="微軟正黑體" pitchFamily="34" charset="-120"/>
                        </a:rPr>
                        <a:t>1KM</a:t>
                      </a:r>
                      <a:r>
                        <a:rPr lang="zh-TW" altLang="en-US" sz="1600" b="1" i="0" u="none" strike="noStrike" dirty="0" smtClean="0">
                          <a:solidFill>
                            <a:srgbClr val="FF0000"/>
                          </a:solidFill>
                          <a:latin typeface="微軟正黑體" pitchFamily="34" charset="-120"/>
                          <a:ea typeface="微軟正黑體" pitchFamily="34" charset="-120"/>
                        </a:rPr>
                        <a:t>，但是預計</a:t>
                      </a:r>
                      <a:r>
                        <a:rPr lang="zh-TW" altLang="en-US" sz="1600" b="1" i="0" u="none" strike="noStrike" dirty="0">
                          <a:solidFill>
                            <a:srgbClr val="FF0000"/>
                          </a:solidFill>
                          <a:latin typeface="微軟正黑體" pitchFamily="34" charset="-120"/>
                          <a:ea typeface="微軟正黑體" pitchFamily="34" charset="-120"/>
                        </a:rPr>
                        <a:t>不會影響範圍超過</a:t>
                      </a:r>
                      <a:r>
                        <a:rPr lang="en-US" altLang="zh-TW" sz="1600" b="1" i="0" u="none" strike="noStrike" dirty="0" smtClean="0">
                          <a:solidFill>
                            <a:srgbClr val="FF0000"/>
                          </a:solidFill>
                          <a:latin typeface="微軟正黑體" pitchFamily="34" charset="-120"/>
                          <a:ea typeface="微軟正黑體" pitchFamily="34" charset="-120"/>
                        </a:rPr>
                        <a:t>4kM,</a:t>
                      </a:r>
                      <a:r>
                        <a:rPr lang="zh-TW" altLang="en-US" sz="1600" b="1" i="0" u="none" strike="noStrike" dirty="0">
                          <a:solidFill>
                            <a:srgbClr val="FF0000"/>
                          </a:solidFill>
                          <a:latin typeface="微軟正黑體" pitchFamily="34" charset="-120"/>
                          <a:ea typeface="微軟正黑體" pitchFamily="34" charset="-120"/>
                        </a:rPr>
                        <a:t>也預計不會</a:t>
                      </a:r>
                      <a:r>
                        <a:rPr lang="zh-TW" altLang="en-US" sz="1600" b="1" i="0" u="none" strike="noStrike" dirty="0" smtClean="0">
                          <a:solidFill>
                            <a:srgbClr val="FF0000"/>
                          </a:solidFill>
                          <a:latin typeface="微軟正黑體" pitchFamily="34" charset="-120"/>
                          <a:ea typeface="微軟正黑體" pitchFamily="34" charset="-120"/>
                        </a:rPr>
                        <a:t>發生噴發。</a:t>
                      </a:r>
                      <a:endParaRPr lang="zh-TW" altLang="en-US" sz="1600" b="1" i="0" u="none" strike="noStrike" dirty="0">
                        <a:solidFill>
                          <a:srgbClr val="FF0000"/>
                        </a:solidFill>
                        <a:latin typeface="微軟正黑體" pitchFamily="34" charset="-120"/>
                        <a:ea typeface="微軟正黑體" pitchFamily="34" charset="-120"/>
                      </a:endParaRPr>
                    </a:p>
                  </a:txBody>
                  <a:tcPr marL="9525" marR="9525" marT="9525" marB="0" anchor="ctr"/>
                </a:tc>
              </a:tr>
              <a:tr h="953009">
                <a:tc>
                  <a:txBody>
                    <a:bodyPr/>
                    <a:lstStyle/>
                    <a:p>
                      <a:pPr>
                        <a:lnSpc>
                          <a:spcPct val="150000"/>
                        </a:lnSpc>
                        <a:spcAft>
                          <a:spcPts val="0"/>
                        </a:spcAft>
                      </a:pPr>
                      <a:r>
                        <a:rPr lang="en-US" altLang="zh-TW" sz="1600" b="1" kern="100" dirty="0" smtClean="0">
                          <a:latin typeface="微軟正黑體" pitchFamily="34" charset="-120"/>
                          <a:ea typeface="微軟正黑體" pitchFamily="34" charset="-120"/>
                        </a:rPr>
                        <a:t>2</a:t>
                      </a:r>
                      <a:r>
                        <a:rPr lang="zh-TW" sz="1600" b="1" kern="100" dirty="0" smtClean="0">
                          <a:latin typeface="微軟正黑體" pitchFamily="34" charset="-120"/>
                          <a:ea typeface="微軟正黑體" pitchFamily="34" charset="-120"/>
                        </a:rPr>
                        <a:t>級</a:t>
                      </a:r>
                      <a:endParaRPr lang="zh-TW" sz="1600" b="1" kern="100" dirty="0">
                        <a:latin typeface="微軟正黑體" pitchFamily="34" charset="-120"/>
                        <a:ea typeface="微軟正黑體" pitchFamily="34" charset="-120"/>
                      </a:endParaRPr>
                    </a:p>
                  </a:txBody>
                  <a:tcPr marL="68580" marR="68580" marT="0" marB="0"/>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影響到火口周邊</a:t>
                      </a:r>
                      <a:r>
                        <a:rPr lang="en-US" altLang="zh-TW" sz="1600" b="1" i="0" u="none" strike="noStrike" dirty="0">
                          <a:solidFill>
                            <a:srgbClr val="000000"/>
                          </a:solidFill>
                          <a:latin typeface="微軟正黑體" pitchFamily="34" charset="-120"/>
                          <a:ea typeface="微軟正黑體" pitchFamily="34" charset="-120"/>
                        </a:rPr>
                        <a:t>(</a:t>
                      </a:r>
                      <a:r>
                        <a:rPr lang="zh-TW" altLang="en-US" sz="1600" b="1" i="0" u="none" strike="noStrike" dirty="0">
                          <a:solidFill>
                            <a:srgbClr val="000000"/>
                          </a:solidFill>
                          <a:latin typeface="微軟正黑體" pitchFamily="34" charset="-120"/>
                          <a:ea typeface="微軟正黑體" pitchFamily="34" charset="-120"/>
                        </a:rPr>
                        <a:t>若進入這個範圍會有生命危險</a:t>
                      </a:r>
                      <a:r>
                        <a:rPr lang="en-US" altLang="zh-TW" sz="1600" b="1" i="0" u="none" strike="noStrike" dirty="0" smtClean="0">
                          <a:solidFill>
                            <a:srgbClr val="000000"/>
                          </a:solidFill>
                          <a:latin typeface="微軟正黑體" pitchFamily="34" charset="-120"/>
                          <a:ea typeface="微軟正黑體" pitchFamily="34" charset="-120"/>
                        </a:rPr>
                        <a:t>)</a:t>
                      </a:r>
                      <a:r>
                        <a:rPr lang="zh-TW" altLang="en-US" sz="1600" b="1" i="0" u="none" strike="noStrike" dirty="0" smtClean="0">
                          <a:solidFill>
                            <a:srgbClr val="000000"/>
                          </a:solidFill>
                          <a:latin typeface="微軟正黑體" pitchFamily="34" charset="-120"/>
                          <a:ea typeface="微軟正黑體" pitchFamily="34" charset="-120"/>
                        </a:rPr>
                        <a:t>火山爆發，</a:t>
                      </a:r>
                      <a:r>
                        <a:rPr lang="zh-TW" altLang="en-US" sz="1600" b="1" i="0" u="none" strike="noStrike" dirty="0">
                          <a:solidFill>
                            <a:srgbClr val="000000"/>
                          </a:solidFill>
                          <a:latin typeface="微軟正黑體" pitchFamily="34" charset="-120"/>
                          <a:ea typeface="微軟正黑體" pitchFamily="34" charset="-120"/>
                        </a:rPr>
                        <a:t>或</a:t>
                      </a:r>
                      <a:r>
                        <a:rPr lang="zh-TW" altLang="en-US" sz="1600" b="1" i="0" u="none" strike="noStrike" dirty="0" smtClean="0">
                          <a:solidFill>
                            <a:srgbClr val="000000"/>
                          </a:solidFill>
                          <a:latin typeface="微軟正黑體" pitchFamily="34" charset="-120"/>
                          <a:ea typeface="微軟正黑體" pitchFamily="34" charset="-120"/>
                        </a:rPr>
                        <a:t>預計火山爆發發生</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住民照常生活。</a:t>
                      </a:r>
                      <a:br>
                        <a:rPr lang="zh-TW" altLang="en-US" sz="1600" b="1" i="0" u="none" strike="noStrike" dirty="0">
                          <a:solidFill>
                            <a:srgbClr val="000000"/>
                          </a:solidFill>
                          <a:latin typeface="微軟正黑體" pitchFamily="34" charset="-120"/>
                          <a:ea typeface="微軟正黑體" pitchFamily="34" charset="-120"/>
                        </a:rPr>
                      </a:br>
                      <a:r>
                        <a:rPr lang="zh-TW" altLang="en-US" sz="1600" b="1" i="0" u="none" strike="noStrike" dirty="0">
                          <a:solidFill>
                            <a:srgbClr val="000000"/>
                          </a:solidFill>
                          <a:latin typeface="微軟正黑體" pitchFamily="34" charset="-120"/>
                          <a:ea typeface="微軟正黑體" pitchFamily="34" charset="-120"/>
                        </a:rPr>
                        <a:t>火口</a:t>
                      </a:r>
                      <a:r>
                        <a:rPr lang="zh-TW" altLang="en-US" sz="1600" b="1" i="0" u="none" strike="noStrike" dirty="0" smtClean="0">
                          <a:solidFill>
                            <a:srgbClr val="000000"/>
                          </a:solidFill>
                          <a:latin typeface="微軟正黑體" pitchFamily="34" charset="-120"/>
                          <a:ea typeface="微軟正黑體" pitchFamily="34" charset="-120"/>
                        </a:rPr>
                        <a:t>周邊管制進入</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smtClean="0">
                          <a:solidFill>
                            <a:srgbClr val="000000"/>
                          </a:solidFill>
                          <a:latin typeface="微軟正黑體" pitchFamily="34" charset="-120"/>
                          <a:ea typeface="微軟正黑體" pitchFamily="34" charset="-120"/>
                        </a:rPr>
                        <a:t>地震</a:t>
                      </a:r>
                      <a:r>
                        <a:rPr lang="zh-TW" altLang="en-US" sz="1600" b="1" i="0" u="none" strike="noStrike" dirty="0">
                          <a:solidFill>
                            <a:srgbClr val="000000"/>
                          </a:solidFill>
                          <a:latin typeface="微軟正黑體" pitchFamily="34" charset="-120"/>
                          <a:ea typeface="微軟正黑體" pitchFamily="34" charset="-120"/>
                        </a:rPr>
                        <a:t>活動高或地殼變動等，預估會有</a:t>
                      </a:r>
                      <a:r>
                        <a:rPr lang="zh-TW" altLang="en-US" sz="1600" b="1" i="0" u="none" strike="noStrike" dirty="0" smtClean="0">
                          <a:solidFill>
                            <a:srgbClr val="000000"/>
                          </a:solidFill>
                          <a:latin typeface="微軟正黑體" pitchFamily="34" charset="-120"/>
                          <a:ea typeface="微軟正黑體" pitchFamily="34" charset="-120"/>
                        </a:rPr>
                        <a:t>小規模噴發發生。</a:t>
                      </a:r>
                      <a:r>
                        <a:rPr lang="zh-TW" altLang="en-US" sz="1600" b="1" i="0" u="none" strike="noStrike" dirty="0">
                          <a:solidFill>
                            <a:srgbClr val="000000"/>
                          </a:solidFill>
                          <a:latin typeface="微軟正黑體" pitchFamily="34" charset="-120"/>
                          <a:ea typeface="微軟正黑體" pitchFamily="34" charset="-120"/>
                        </a:rPr>
                        <a:t/>
                      </a:r>
                      <a:br>
                        <a:rPr lang="zh-TW" altLang="en-US" sz="1600" b="1" i="0" u="none" strike="noStrike" dirty="0">
                          <a:solidFill>
                            <a:srgbClr val="000000"/>
                          </a:solidFill>
                          <a:latin typeface="微軟正黑體" pitchFamily="34" charset="-120"/>
                          <a:ea typeface="微軟正黑體" pitchFamily="34" charset="-120"/>
                        </a:rPr>
                      </a:br>
                      <a:r>
                        <a:rPr lang="zh-TW" altLang="en-US" sz="1600" b="1" i="0" u="none" strike="noStrike" dirty="0" smtClean="0">
                          <a:solidFill>
                            <a:srgbClr val="000000"/>
                          </a:solidFill>
                          <a:latin typeface="微軟正黑體" pitchFamily="34" charset="-120"/>
                          <a:ea typeface="微軟正黑體" pitchFamily="34" charset="-120"/>
                        </a:rPr>
                        <a:t>發生</a:t>
                      </a:r>
                      <a:r>
                        <a:rPr lang="zh-TW" altLang="en-US" sz="1600" b="1" i="0" u="none" strike="noStrike" dirty="0">
                          <a:solidFill>
                            <a:srgbClr val="000000"/>
                          </a:solidFill>
                          <a:latin typeface="微軟正黑體" pitchFamily="34" charset="-120"/>
                          <a:ea typeface="微軟正黑體" pitchFamily="34" charset="-120"/>
                        </a:rPr>
                        <a:t>小規模</a:t>
                      </a:r>
                      <a:r>
                        <a:rPr lang="zh-TW" altLang="en-US" sz="1600" b="1" i="0" u="none" strike="noStrike" dirty="0" smtClean="0">
                          <a:solidFill>
                            <a:srgbClr val="000000"/>
                          </a:solidFill>
                          <a:latin typeface="微軟正黑體" pitchFamily="34" charset="-120"/>
                          <a:ea typeface="微軟正黑體" pitchFamily="34" charset="-120"/>
                        </a:rPr>
                        <a:t>噴發，</a:t>
                      </a:r>
                      <a:r>
                        <a:rPr lang="zh-TW" altLang="en-US" sz="1600" b="1" i="0" u="none" strike="noStrike" dirty="0">
                          <a:solidFill>
                            <a:srgbClr val="000000"/>
                          </a:solidFill>
                          <a:latin typeface="微軟正黑體" pitchFamily="34" charset="-120"/>
                          <a:ea typeface="微軟正黑體" pitchFamily="34" charset="-120"/>
                        </a:rPr>
                        <a:t>從火口約</a:t>
                      </a:r>
                      <a:r>
                        <a:rPr lang="en-US" altLang="zh-TW" sz="1600" b="1" i="0" u="none" strike="noStrike" dirty="0">
                          <a:solidFill>
                            <a:srgbClr val="000000"/>
                          </a:solidFill>
                          <a:latin typeface="微軟正黑體" pitchFamily="34" charset="-120"/>
                          <a:ea typeface="微軟正黑體" pitchFamily="34" charset="-120"/>
                        </a:rPr>
                        <a:t>1km</a:t>
                      </a:r>
                      <a:r>
                        <a:rPr lang="zh-TW" altLang="en-US" sz="1600" b="1" i="0" u="none" strike="noStrike" dirty="0">
                          <a:solidFill>
                            <a:srgbClr val="000000"/>
                          </a:solidFill>
                          <a:latin typeface="微軟正黑體" pitchFamily="34" charset="-120"/>
                          <a:ea typeface="微軟正黑體" pitchFamily="34" charset="-120"/>
                        </a:rPr>
                        <a:t>範圍以內有大型噴石飛</a:t>
                      </a:r>
                      <a:r>
                        <a:rPr lang="zh-TW" altLang="en-US" sz="1600" b="1" i="0" u="none" strike="noStrike" dirty="0" smtClean="0">
                          <a:solidFill>
                            <a:srgbClr val="000000"/>
                          </a:solidFill>
                          <a:latin typeface="微軟正黑體" pitchFamily="34" charset="-120"/>
                          <a:ea typeface="微軟正黑體" pitchFamily="34" charset="-120"/>
                        </a:rPr>
                        <a:t>散。</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r>
              <a:tr h="1188631">
                <a:tc>
                  <a:txBody>
                    <a:bodyPr/>
                    <a:lstStyle/>
                    <a:p>
                      <a:pPr>
                        <a:lnSpc>
                          <a:spcPct val="150000"/>
                        </a:lnSpc>
                        <a:spcAft>
                          <a:spcPts val="0"/>
                        </a:spcAft>
                      </a:pPr>
                      <a:r>
                        <a:rPr lang="en-US" altLang="zh-TW" sz="1600" b="1" kern="100" dirty="0" smtClean="0">
                          <a:latin typeface="微軟正黑體" pitchFamily="34" charset="-120"/>
                          <a:ea typeface="微軟正黑體" pitchFamily="34" charset="-120"/>
                        </a:rPr>
                        <a:t>1</a:t>
                      </a:r>
                      <a:r>
                        <a:rPr lang="zh-TW" sz="1600" b="1" kern="100" dirty="0" smtClean="0">
                          <a:latin typeface="微軟正黑體" pitchFamily="34" charset="-120"/>
                          <a:ea typeface="微軟正黑體" pitchFamily="34" charset="-120"/>
                        </a:rPr>
                        <a:t>級</a:t>
                      </a:r>
                      <a:endParaRPr lang="zh-TW" sz="1600" b="1" kern="100" dirty="0">
                        <a:latin typeface="微軟正黑體" pitchFamily="34" charset="-120"/>
                        <a:ea typeface="微軟正黑體" pitchFamily="34" charset="-120"/>
                      </a:endParaRPr>
                    </a:p>
                  </a:txBody>
                  <a:tcPr marL="68580" marR="68580" marT="0" marB="0"/>
                </a:tc>
                <a:tc>
                  <a:txBody>
                    <a:bodyPr/>
                    <a:lstStyle/>
                    <a:p>
                      <a:pPr algn="l" fontAlgn="ctr"/>
                      <a:r>
                        <a:rPr lang="zh-TW" altLang="en-US" sz="1600" b="1" i="0" u="none" strike="noStrike" dirty="0">
                          <a:solidFill>
                            <a:srgbClr val="000000"/>
                          </a:solidFill>
                          <a:latin typeface="微軟正黑體" pitchFamily="34" charset="-120"/>
                          <a:ea typeface="微軟正黑體" pitchFamily="34" charset="-120"/>
                        </a:rPr>
                        <a:t>火山活動穩定。視</a:t>
                      </a:r>
                      <a:r>
                        <a:rPr lang="zh-TW" altLang="en-US" sz="1600" b="1" i="0" u="none" strike="noStrike" dirty="0" smtClean="0">
                          <a:solidFill>
                            <a:srgbClr val="000000"/>
                          </a:solidFill>
                          <a:latin typeface="微軟正黑體" pitchFamily="34" charset="-120"/>
                          <a:ea typeface="微軟正黑體" pitchFamily="34" charset="-120"/>
                        </a:rPr>
                        <a:t>火山活動</a:t>
                      </a:r>
                      <a:r>
                        <a:rPr lang="zh-TW" altLang="en-US" sz="1600" b="1" i="0" u="none" strike="noStrike" dirty="0">
                          <a:solidFill>
                            <a:srgbClr val="000000"/>
                          </a:solidFill>
                          <a:latin typeface="微軟正黑體" pitchFamily="34" charset="-120"/>
                          <a:ea typeface="微軟正黑體" pitchFamily="34" charset="-120"/>
                        </a:rPr>
                        <a:t>狀態而定，看的到火口內火山灰噴出</a:t>
                      </a:r>
                      <a:r>
                        <a:rPr lang="en-US" altLang="zh-TW" sz="1600" b="1" i="0" u="none" strike="noStrike" dirty="0">
                          <a:solidFill>
                            <a:srgbClr val="000000"/>
                          </a:solidFill>
                          <a:latin typeface="微軟正黑體" pitchFamily="34" charset="-120"/>
                          <a:ea typeface="微軟正黑體" pitchFamily="34" charset="-120"/>
                        </a:rPr>
                        <a:t>(</a:t>
                      </a:r>
                      <a:r>
                        <a:rPr lang="zh-TW" altLang="en-US" sz="1600" b="1" i="0" u="none" strike="noStrike" dirty="0">
                          <a:solidFill>
                            <a:srgbClr val="000000"/>
                          </a:solidFill>
                          <a:latin typeface="微軟正黑體" pitchFamily="34" charset="-120"/>
                          <a:ea typeface="微軟正黑體" pitchFamily="34" charset="-120"/>
                        </a:rPr>
                        <a:t>若進入這個範圍會危及生命</a:t>
                      </a:r>
                      <a:r>
                        <a:rPr lang="en-US" altLang="zh-TW" sz="1600" b="1" i="0" u="none" strike="noStrike" dirty="0">
                          <a:solidFill>
                            <a:srgbClr val="000000"/>
                          </a:solidFill>
                          <a:latin typeface="微軟正黑體" pitchFamily="34" charset="-120"/>
                          <a:ea typeface="微軟正黑體" pitchFamily="34" charset="-120"/>
                        </a:rPr>
                        <a:t>)</a:t>
                      </a:r>
                    </a:p>
                  </a:txBody>
                  <a:tcPr marL="9525" marR="9525" marT="9525" marB="0" anchor="ctr"/>
                </a:tc>
                <a:tc>
                  <a:txBody>
                    <a:bodyPr/>
                    <a:lstStyle/>
                    <a:p>
                      <a:pPr algn="l" fontAlgn="ctr"/>
                      <a:r>
                        <a:rPr lang="zh-TW" altLang="en-US" sz="1600" b="1" i="0" u="none" strike="noStrike" dirty="0" smtClean="0">
                          <a:solidFill>
                            <a:srgbClr val="000000"/>
                          </a:solidFill>
                          <a:latin typeface="微軟正黑體" pitchFamily="34" charset="-120"/>
                          <a:ea typeface="微軟正黑體" pitchFamily="34" charset="-120"/>
                        </a:rPr>
                        <a:t>以狀況</a:t>
                      </a:r>
                      <a:r>
                        <a:rPr lang="zh-TW" altLang="en-US" sz="1600" b="1" i="0" u="none" strike="noStrike" dirty="0">
                          <a:solidFill>
                            <a:srgbClr val="000000"/>
                          </a:solidFill>
                          <a:latin typeface="微軟正黑體" pitchFamily="34" charset="-120"/>
                          <a:ea typeface="微軟正黑體" pitchFamily="34" charset="-120"/>
                        </a:rPr>
                        <a:t>而定制火山口的</a:t>
                      </a:r>
                      <a:r>
                        <a:rPr lang="zh-TW" altLang="en-US" sz="1600" b="1" i="0" u="none" strike="noStrike" dirty="0" smtClean="0">
                          <a:solidFill>
                            <a:srgbClr val="000000"/>
                          </a:solidFill>
                          <a:latin typeface="微軟正黑體" pitchFamily="34" charset="-120"/>
                          <a:ea typeface="微軟正黑體" pitchFamily="34" charset="-120"/>
                        </a:rPr>
                        <a:t>進入限制</a:t>
                      </a:r>
                      <a:endParaRPr lang="zh-TW" altLang="en-US" sz="1600" b="1" i="0" u="none" strike="noStrike" dirty="0">
                        <a:solidFill>
                          <a:srgbClr val="000000"/>
                        </a:solidFill>
                        <a:latin typeface="微軟正黑體" pitchFamily="34" charset="-120"/>
                        <a:ea typeface="微軟正黑體" pitchFamily="34" charset="-120"/>
                      </a:endParaRPr>
                    </a:p>
                  </a:txBody>
                  <a:tcPr marL="9525" marR="9525" marT="9525" marB="0" anchor="ctr"/>
                </a:tc>
                <a:tc>
                  <a:txBody>
                    <a:bodyPr/>
                    <a:lstStyle/>
                    <a:p>
                      <a:pPr algn="l" fontAlgn="ctr"/>
                      <a:r>
                        <a:rPr lang="zh-TW" altLang="en-US" sz="1600" b="1" i="0" u="none" strike="noStrike" dirty="0">
                          <a:solidFill>
                            <a:srgbClr val="FF0000"/>
                          </a:solidFill>
                          <a:latin typeface="微軟正黑體" pitchFamily="34" charset="-120"/>
                          <a:ea typeface="微軟正黑體" pitchFamily="34" charset="-120"/>
                        </a:rPr>
                        <a:t>火山活動穩定，視狀況而定山頂火口及周邊影響</a:t>
                      </a:r>
                      <a:r>
                        <a:rPr lang="zh-TW" altLang="en-US" sz="1600" b="1" i="0" u="none" strike="noStrike" dirty="0" smtClean="0">
                          <a:solidFill>
                            <a:srgbClr val="FF0000"/>
                          </a:solidFill>
                          <a:latin typeface="微軟正黑體" pitchFamily="34" charset="-120"/>
                          <a:ea typeface="微軟正黑體" pitchFamily="34" charset="-120"/>
                        </a:rPr>
                        <a:t>程度。</a:t>
                      </a:r>
                      <a:endParaRPr lang="zh-TW" altLang="en-US" sz="1600" b="1" i="0" u="none" strike="noStrike" dirty="0">
                        <a:solidFill>
                          <a:srgbClr val="FF0000"/>
                        </a:solidFill>
                        <a:latin typeface="微軟正黑體" pitchFamily="34" charset="-120"/>
                        <a:ea typeface="微軟正黑體" pitchFamily="34" charset="-120"/>
                      </a:endParaRPr>
                    </a:p>
                  </a:txBody>
                  <a:tcPr marL="9525" marR="9525" marT="9525" marB="0" anchor="ctr"/>
                </a:tc>
              </a:tr>
            </a:tbl>
          </a:graphicData>
        </a:graphic>
      </p:graphicFrame>
    </p:spTree>
    <p:extLst>
      <p:ext uri="{BB962C8B-B14F-4D97-AF65-F5344CB8AC3E}">
        <p14:creationId xmlns:p14="http://schemas.microsoft.com/office/powerpoint/2010/main" val="29584177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11468FB-F781-43DE-B1A2-9B23F1123C07}" type="slidenum">
              <a:rPr kumimoji="0" lang="zh-TW" altLang="en-US">
                <a:solidFill>
                  <a:srgbClr val="262626"/>
                </a:solidFill>
                <a:latin typeface="Arial Unicode MS" pitchFamily="34" charset="-120"/>
                <a:ea typeface="Arial Unicode MS" pitchFamily="34" charset="-120"/>
              </a:rPr>
              <a:pPr/>
              <a:t>147</a:t>
            </a:fld>
            <a:endParaRPr kumimoji="0" lang="zh-TW" altLang="en-US">
              <a:solidFill>
                <a:srgbClr val="262626"/>
              </a:solidFill>
              <a:latin typeface="Arial Unicode MS" pitchFamily="34" charset="-120"/>
              <a:ea typeface="Arial Unicode MS" pitchFamily="34" charset="-120"/>
            </a:endParaRPr>
          </a:p>
        </p:txBody>
      </p:sp>
      <p:sp>
        <p:nvSpPr>
          <p:cNvPr id="33796" name="文字方塊 12"/>
          <p:cNvSpPr txBox="1">
            <a:spLocks noChangeArrowheads="1"/>
          </p:cNvSpPr>
          <p:nvPr/>
        </p:nvSpPr>
        <p:spPr bwMode="auto">
          <a:xfrm>
            <a:off x="1905000" y="4648200"/>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聯合服務中心</a:t>
            </a:r>
          </a:p>
        </p:txBody>
      </p:sp>
      <p:sp>
        <p:nvSpPr>
          <p:cNvPr id="33797" name="文字方塊 4"/>
          <p:cNvSpPr txBox="1">
            <a:spLocks noChangeArrowheads="1"/>
          </p:cNvSpPr>
          <p:nvPr/>
        </p:nvSpPr>
        <p:spPr bwMode="auto">
          <a:xfrm>
            <a:off x="0" y="685800"/>
            <a:ext cx="4876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2400" b="1">
                <a:latin typeface="微軟正黑體" pitchFamily="34" charset="-120"/>
                <a:ea typeface="微軟正黑體" pitchFamily="34" charset="-120"/>
              </a:rPr>
              <a:t>9</a:t>
            </a:r>
            <a:r>
              <a:rPr lang="zh-TW" altLang="en-US" sz="2400" b="1">
                <a:latin typeface="微軟正黑體" pitchFamily="34" charset="-120"/>
                <a:ea typeface="微軟正黑體" pitchFamily="34" charset="-120"/>
              </a:rPr>
              <a:t>月</a:t>
            </a:r>
            <a:r>
              <a:rPr lang="en-US" altLang="zh-TW" sz="2400" b="1">
                <a:latin typeface="微軟正黑體" pitchFamily="34" charset="-120"/>
                <a:ea typeface="微軟正黑體" pitchFamily="34" charset="-120"/>
              </a:rPr>
              <a:t>28</a:t>
            </a:r>
            <a:r>
              <a:rPr lang="zh-TW" altLang="en-US" sz="2400" b="1">
                <a:latin typeface="微軟正黑體" pitchFamily="34" charset="-120"/>
                <a:ea typeface="微軟正黑體" pitchFamily="34" charset="-120"/>
              </a:rPr>
              <a:t>日</a:t>
            </a:r>
            <a:endParaRPr lang="en-US" altLang="zh-TW" sz="2400" b="1">
              <a:latin typeface="微軟正黑體" pitchFamily="34" charset="-120"/>
              <a:ea typeface="微軟正黑體" pitchFamily="34" charset="-120"/>
            </a:endParaRPr>
          </a:p>
          <a:p>
            <a:pPr>
              <a:buFont typeface="Wingdings" pitchFamily="2" charset="2"/>
              <a:buChar char="Ø"/>
            </a:pPr>
            <a:r>
              <a:rPr lang="zh-TW" altLang="en-US" sz="2400" b="1">
                <a:latin typeface="微軟正黑體" pitchFamily="34" charset="-120"/>
                <a:ea typeface="微軟正黑體" pitchFamily="34" charset="-120"/>
              </a:rPr>
              <a:t>日本氣象廳於噴發後立即將火山警戒級別從</a:t>
            </a:r>
            <a:r>
              <a:rPr lang="en-US" altLang="zh-TW" sz="2400" b="1">
                <a:solidFill>
                  <a:srgbClr val="FF0000"/>
                </a:solidFill>
                <a:latin typeface="微軟正黑體" pitchFamily="34" charset="-120"/>
                <a:ea typeface="微軟正黑體" pitchFamily="34" charset="-120"/>
              </a:rPr>
              <a:t>1</a:t>
            </a:r>
            <a:r>
              <a:rPr lang="zh-TW" altLang="en-US" sz="2400" b="1">
                <a:solidFill>
                  <a:srgbClr val="FF0000"/>
                </a:solidFill>
                <a:latin typeface="微軟正黑體" pitchFamily="34" charset="-120"/>
                <a:ea typeface="微軟正黑體" pitchFamily="34" charset="-120"/>
              </a:rPr>
              <a:t>級提升至</a:t>
            </a:r>
            <a:r>
              <a:rPr lang="en-US" altLang="zh-TW" sz="2400" b="1">
                <a:solidFill>
                  <a:srgbClr val="FF0000"/>
                </a:solidFill>
                <a:latin typeface="微軟正黑體" pitchFamily="34" charset="-120"/>
                <a:ea typeface="微軟正黑體" pitchFamily="34" charset="-120"/>
              </a:rPr>
              <a:t>3</a:t>
            </a:r>
            <a:r>
              <a:rPr lang="zh-TW" altLang="en-US" sz="2400" b="1">
                <a:solidFill>
                  <a:srgbClr val="FF0000"/>
                </a:solidFill>
                <a:latin typeface="微軟正黑體" pitchFamily="34" charset="-120"/>
                <a:ea typeface="微軟正黑體" pitchFamily="34" charset="-120"/>
              </a:rPr>
              <a:t>級</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a:buFont typeface="Wingdings" pitchFamily="2" charset="2"/>
              <a:buChar char="Ø"/>
            </a:pPr>
            <a:r>
              <a:rPr lang="zh-TW" altLang="en-US" sz="2400" b="1">
                <a:latin typeface="微軟正黑體" pitchFamily="34" charset="-120"/>
                <a:ea typeface="微軟正黑體" pitchFamily="34" charset="-120"/>
              </a:rPr>
              <a:t>長野縣</a:t>
            </a:r>
            <a:r>
              <a:rPr lang="zh-TW" altLang="en-US" sz="2400" b="1">
                <a:solidFill>
                  <a:srgbClr val="FF0000"/>
                </a:solidFill>
                <a:latin typeface="微軟正黑體" pitchFamily="34" charset="-120"/>
                <a:ea typeface="微軟正黑體" pitchFamily="34" charset="-120"/>
              </a:rPr>
              <a:t>災害對策本部成立</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a:buFont typeface="Wingdings" pitchFamily="2" charset="2"/>
              <a:buChar char="Ø"/>
            </a:pPr>
            <a:r>
              <a:rPr lang="zh-TW" altLang="en-US" sz="2400" b="1">
                <a:latin typeface="微軟正黑體" pitchFamily="34" charset="-120"/>
                <a:ea typeface="微軟正黑體" pitchFamily="34" charset="-120"/>
              </a:rPr>
              <a:t>首相安倍晉三與相關局處召開工作會議，</a:t>
            </a:r>
            <a:r>
              <a:rPr kumimoji="0" lang="zh-TW" altLang="en-US" sz="2400" b="1">
                <a:solidFill>
                  <a:srgbClr val="FF0000"/>
                </a:solidFill>
                <a:latin typeface="微軟正黑體" pitchFamily="34" charset="-120"/>
                <a:ea typeface="微軟正黑體" pitchFamily="34" charset="-120"/>
              </a:rPr>
              <a:t>警察、消防及自衛隊</a:t>
            </a:r>
            <a:r>
              <a:rPr lang="zh-TW" altLang="en-US" sz="2400" b="1">
                <a:solidFill>
                  <a:srgbClr val="FF0000"/>
                </a:solidFill>
                <a:latin typeface="微軟正黑體" pitchFamily="34" charset="-120"/>
                <a:ea typeface="微軟正黑體" pitchFamily="34" charset="-120"/>
              </a:rPr>
              <a:t>共出動約</a:t>
            </a:r>
            <a:r>
              <a:rPr lang="en-US" altLang="zh-TW" sz="2400" b="1">
                <a:solidFill>
                  <a:srgbClr val="FF0000"/>
                </a:solidFill>
                <a:latin typeface="微軟正黑體" pitchFamily="34" charset="-120"/>
                <a:ea typeface="微軟正黑體" pitchFamily="34" charset="-120"/>
              </a:rPr>
              <a:t>550</a:t>
            </a:r>
            <a:r>
              <a:rPr lang="zh-TW" altLang="en-US" sz="2400" b="1">
                <a:solidFill>
                  <a:srgbClr val="FF0000"/>
                </a:solidFill>
                <a:latin typeface="微軟正黑體" pitchFamily="34" charset="-120"/>
                <a:ea typeface="微軟正黑體" pitchFamily="34" charset="-120"/>
              </a:rPr>
              <a:t>人、</a:t>
            </a:r>
            <a:r>
              <a:rPr lang="en-US" altLang="zh-TW" sz="2400" b="1">
                <a:solidFill>
                  <a:srgbClr val="FF0000"/>
                </a:solidFill>
                <a:latin typeface="微軟正黑體" pitchFamily="34" charset="-120"/>
                <a:ea typeface="微軟正黑體" pitchFamily="34" charset="-120"/>
              </a:rPr>
              <a:t>70</a:t>
            </a:r>
            <a:r>
              <a:rPr lang="zh-TW" altLang="en-US" sz="2400" b="1">
                <a:solidFill>
                  <a:srgbClr val="FF0000"/>
                </a:solidFill>
                <a:latin typeface="微軟正黑體" pitchFamily="34" charset="-120"/>
                <a:ea typeface="微軟正黑體" pitchFamily="34" charset="-120"/>
              </a:rPr>
              <a:t>台車及</a:t>
            </a:r>
            <a:r>
              <a:rPr lang="en-US" altLang="zh-TW" sz="2400" b="1">
                <a:solidFill>
                  <a:srgbClr val="FF0000"/>
                </a:solidFill>
                <a:latin typeface="微軟正黑體" pitchFamily="34" charset="-120"/>
                <a:ea typeface="微軟正黑體" pitchFamily="34" charset="-120"/>
              </a:rPr>
              <a:t>7</a:t>
            </a:r>
            <a:r>
              <a:rPr lang="zh-TW" altLang="en-US" sz="2400" b="1">
                <a:solidFill>
                  <a:srgbClr val="FF0000"/>
                </a:solidFill>
                <a:latin typeface="微軟正黑體" pitchFamily="34" charset="-120"/>
                <a:ea typeface="微軟正黑體" pitchFamily="34" charset="-120"/>
              </a:rPr>
              <a:t>架飛機立即展搜索行動。</a:t>
            </a:r>
            <a:endParaRPr lang="en-US" altLang="zh-TW" sz="2400" b="1">
              <a:solidFill>
                <a:srgbClr val="FF0000"/>
              </a:solidFill>
              <a:latin typeface="微軟正黑體" pitchFamily="34" charset="-120"/>
              <a:ea typeface="微軟正黑體" pitchFamily="34" charset="-120"/>
            </a:endParaRPr>
          </a:p>
          <a:p>
            <a:endParaRPr kumimoji="0" lang="en-US" altLang="zh-TW" sz="2400" b="1">
              <a:solidFill>
                <a:srgbClr val="000000"/>
              </a:solidFill>
              <a:latin typeface="微軟正黑體" pitchFamily="34" charset="-120"/>
              <a:ea typeface="微軟正黑體" pitchFamily="34" charset="-120"/>
            </a:endParaRPr>
          </a:p>
        </p:txBody>
      </p:sp>
      <p:pic>
        <p:nvPicPr>
          <p:cNvPr id="33798" name="Picture 12" descr="日本火山搜救队新发现一名心肺功能停止人员"/>
          <p:cNvPicPr>
            <a:picLocks noChangeAspect="1" noChangeArrowheads="1"/>
          </p:cNvPicPr>
          <p:nvPr/>
        </p:nvPicPr>
        <p:blipFill>
          <a:blip r:embed="rId3">
            <a:extLst>
              <a:ext uri="{28A0092B-C50C-407E-A947-70E740481C1C}">
                <a14:useLocalDpi xmlns:a14="http://schemas.microsoft.com/office/drawing/2010/main" val="0"/>
              </a:ext>
            </a:extLst>
          </a:blip>
          <a:srcRect b="25055"/>
          <a:stretch>
            <a:fillRect/>
          </a:stretch>
        </p:blipFill>
        <p:spPr bwMode="auto">
          <a:xfrm>
            <a:off x="152400" y="3733800"/>
            <a:ext cx="47244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4" descr="http://gb.cri.cn/mmsource/images/2014/09/28/na140928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33400"/>
            <a:ext cx="4191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文字方塊 12"/>
          <p:cNvSpPr txBox="1">
            <a:spLocks noChangeArrowheads="1"/>
          </p:cNvSpPr>
          <p:nvPr/>
        </p:nvSpPr>
        <p:spPr bwMode="auto">
          <a:xfrm>
            <a:off x="4191000" y="6454775"/>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緊急搜救行動</a:t>
            </a:r>
          </a:p>
        </p:txBody>
      </p:sp>
    </p:spTree>
    <p:extLst>
      <p:ext uri="{BB962C8B-B14F-4D97-AF65-F5344CB8AC3E}">
        <p14:creationId xmlns:p14="http://schemas.microsoft.com/office/powerpoint/2010/main" val="94648482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3ADE133-9BCD-4C4C-9E39-9C3178FF39DD}" type="slidenum">
              <a:rPr kumimoji="0" lang="zh-TW" altLang="en-US">
                <a:solidFill>
                  <a:srgbClr val="262626"/>
                </a:solidFill>
                <a:latin typeface="Arial Unicode MS" pitchFamily="34" charset="-120"/>
                <a:ea typeface="Arial Unicode MS" pitchFamily="34" charset="-120"/>
              </a:rPr>
              <a:pPr/>
              <a:t>148</a:t>
            </a:fld>
            <a:endParaRPr kumimoji="0" lang="zh-TW" altLang="en-US">
              <a:solidFill>
                <a:srgbClr val="262626"/>
              </a:solidFill>
              <a:latin typeface="Arial Unicode MS" pitchFamily="34" charset="-120"/>
              <a:ea typeface="Arial Unicode MS" pitchFamily="34" charset="-120"/>
            </a:endParaRPr>
          </a:p>
        </p:txBody>
      </p:sp>
      <p:sp>
        <p:nvSpPr>
          <p:cNvPr id="34820" name="矩形 10"/>
          <p:cNvSpPr>
            <a:spLocks noChangeArrowheads="1"/>
          </p:cNvSpPr>
          <p:nvPr/>
        </p:nvSpPr>
        <p:spPr bwMode="auto">
          <a:xfrm>
            <a:off x="152400" y="685800"/>
            <a:ext cx="5486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2400" b="1">
                <a:latin typeface="微軟正黑體" pitchFamily="34" charset="-120"/>
                <a:ea typeface="微軟正黑體" pitchFamily="34" charset="-120"/>
              </a:rPr>
              <a:t>御嶽山是</a:t>
            </a:r>
            <a:r>
              <a:rPr lang="zh-TW" altLang="zh-TW" sz="2400" b="1">
                <a:solidFill>
                  <a:srgbClr val="FF0000"/>
                </a:solidFill>
                <a:latin typeface="微軟正黑體" pitchFamily="34" charset="-120"/>
                <a:ea typeface="微軟正黑體" pitchFamily="34" charset="-120"/>
              </a:rPr>
              <a:t>日本四十七個即時監控的活火山</a:t>
            </a:r>
            <a:r>
              <a:rPr lang="zh-TW" altLang="zh-TW" sz="2400" b="1">
                <a:latin typeface="微軟正黑體" pitchFamily="34" charset="-120"/>
                <a:ea typeface="微軟正黑體" pitchFamily="34" charset="-120"/>
              </a:rPr>
              <a:t>之一，時隔七年突然噴發，卻沒有事先發出警告。其原因為這次是</a:t>
            </a:r>
            <a:r>
              <a:rPr lang="zh-TW" altLang="zh-TW" sz="2400" b="1">
                <a:solidFill>
                  <a:srgbClr val="FF0000"/>
                </a:solidFill>
                <a:latin typeface="微軟正黑體" pitchFamily="34" charset="-120"/>
                <a:ea typeface="微軟正黑體" pitchFamily="34" charset="-120"/>
              </a:rPr>
              <a:t>屬於「蒸汽</a:t>
            </a:r>
            <a:r>
              <a:rPr lang="zh-TW" altLang="en-US" sz="2400" b="1">
                <a:solidFill>
                  <a:srgbClr val="FF0000"/>
                </a:solidFill>
                <a:latin typeface="微軟正黑體" pitchFamily="34" charset="-120"/>
                <a:ea typeface="微軟正黑體" pitchFamily="34" charset="-120"/>
              </a:rPr>
              <a:t>型火山爆發</a:t>
            </a:r>
            <a:r>
              <a:rPr lang="zh-TW" altLang="zh-TW" sz="2400" b="1">
                <a:solidFill>
                  <a:srgbClr val="FF0000"/>
                </a:solidFill>
                <a:latin typeface="微軟正黑體" pitchFamily="34" charset="-120"/>
                <a:ea typeface="微軟正黑體" pitchFamily="34" charset="-120"/>
              </a:rPr>
              <a:t>」</a:t>
            </a:r>
            <a:r>
              <a:rPr lang="zh-TW" altLang="zh-TW" sz="2400" b="1">
                <a:latin typeface="微軟正黑體" pitchFamily="34" charset="-120"/>
                <a:ea typeface="微軟正黑體" pitchFamily="34" charset="-120"/>
              </a:rPr>
              <a:t>，而非岩漿噴發，</a:t>
            </a:r>
            <a:r>
              <a:rPr lang="zh-TW" altLang="en-US" sz="2400" b="1">
                <a:latin typeface="微軟正黑體" pitchFamily="34" charset="-120"/>
                <a:ea typeface="微軟正黑體" pitchFamily="34" charset="-120"/>
              </a:rPr>
              <a:t>難以預測，導致日本氣象廳措手不及，</a:t>
            </a:r>
            <a:r>
              <a:rPr lang="zh-TW" altLang="en-US" sz="2400" b="1">
                <a:solidFill>
                  <a:srgbClr val="FF0000"/>
                </a:solidFill>
                <a:latin typeface="微軟正黑體" pitchFamily="34" charset="-120"/>
                <a:ea typeface="微軟正黑體" pitchFamily="34" charset="-120"/>
              </a:rPr>
              <a:t>來不及發布警報，釀成慘重災情</a:t>
            </a:r>
            <a:r>
              <a:rPr lang="zh-TW" altLang="zh-TW" sz="2400" b="1">
                <a:solidFill>
                  <a:srgbClr val="FF0000"/>
                </a:solidFill>
                <a:latin typeface="微軟正黑體" pitchFamily="34" charset="-120"/>
                <a:ea typeface="微軟正黑體" pitchFamily="34" charset="-120"/>
              </a:rPr>
              <a:t>。 </a:t>
            </a:r>
          </a:p>
        </p:txBody>
      </p:sp>
      <p:pic>
        <p:nvPicPr>
          <p:cNvPr id="34821" name="Picture 3"/>
          <p:cNvPicPr>
            <a:picLocks noChangeAspect="1" noChangeArrowheads="1"/>
          </p:cNvPicPr>
          <p:nvPr/>
        </p:nvPicPr>
        <p:blipFill>
          <a:blip r:embed="rId2">
            <a:extLst>
              <a:ext uri="{28A0092B-C50C-407E-A947-70E740481C1C}">
                <a14:useLocalDpi xmlns:a14="http://schemas.microsoft.com/office/drawing/2010/main" val="0"/>
              </a:ext>
            </a:extLst>
          </a:blip>
          <a:srcRect l="11414" t="4639" r="10326"/>
          <a:stretch>
            <a:fillRect/>
          </a:stretch>
        </p:blipFill>
        <p:spPr bwMode="auto">
          <a:xfrm>
            <a:off x="304800" y="3048000"/>
            <a:ext cx="49530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文字方塊 12"/>
          <p:cNvSpPr txBox="1">
            <a:spLocks noChangeArrowheads="1"/>
          </p:cNvSpPr>
          <p:nvPr/>
        </p:nvSpPr>
        <p:spPr bwMode="auto">
          <a:xfrm>
            <a:off x="2019300" y="6462713"/>
            <a:ext cx="1752600" cy="276225"/>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日本</a:t>
            </a:r>
            <a:r>
              <a:rPr lang="en-US" altLang="zh-TW" sz="1200">
                <a:solidFill>
                  <a:srgbClr val="000000"/>
                </a:solidFill>
                <a:latin typeface="標楷體" pitchFamily="65" charset="-120"/>
                <a:ea typeface="標楷體" pitchFamily="65" charset="-120"/>
              </a:rPr>
              <a:t>47</a:t>
            </a:r>
            <a:r>
              <a:rPr lang="zh-TW" altLang="en-US" sz="1200">
                <a:solidFill>
                  <a:srgbClr val="000000"/>
                </a:solidFill>
                <a:latin typeface="標楷體" pitchFamily="65" charset="-120"/>
                <a:ea typeface="標楷體" pitchFamily="65" charset="-120"/>
              </a:rPr>
              <a:t>個及時監控火山</a:t>
            </a:r>
          </a:p>
        </p:txBody>
      </p:sp>
      <p:pic>
        <p:nvPicPr>
          <p:cNvPr id="34823" name="Picture 13" descr="当地时间2014年9月27日，日本中部御岳山发生喷发，或已造成数人受伤。据称，这座日本第二高的火山于当地时间27日约11时开始爆发，喷出高达3公里的火山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3911600"/>
            <a:ext cx="362743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
          <p:cNvPicPr>
            <a:picLocks noChangeAspect="1" noChangeArrowheads="1"/>
          </p:cNvPicPr>
          <p:nvPr/>
        </p:nvPicPr>
        <p:blipFill>
          <a:blip r:embed="rId4">
            <a:extLst>
              <a:ext uri="{28A0092B-C50C-407E-A947-70E740481C1C}">
                <a14:useLocalDpi xmlns:a14="http://schemas.microsoft.com/office/drawing/2010/main" val="0"/>
              </a:ext>
            </a:extLst>
          </a:blip>
          <a:srcRect l="11638" r="10776"/>
          <a:stretch>
            <a:fillRect/>
          </a:stretch>
        </p:blipFill>
        <p:spPr bwMode="auto">
          <a:xfrm>
            <a:off x="5511800" y="965200"/>
            <a:ext cx="35814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文字方塊 12"/>
          <p:cNvSpPr txBox="1">
            <a:spLocks noChangeArrowheads="1"/>
          </p:cNvSpPr>
          <p:nvPr/>
        </p:nvSpPr>
        <p:spPr bwMode="auto">
          <a:xfrm>
            <a:off x="6924675" y="6396038"/>
            <a:ext cx="1260475" cy="276225"/>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蒸氣型火山爆發</a:t>
            </a:r>
          </a:p>
        </p:txBody>
      </p:sp>
    </p:spTree>
    <p:extLst>
      <p:ext uri="{BB962C8B-B14F-4D97-AF65-F5344CB8AC3E}">
        <p14:creationId xmlns:p14="http://schemas.microsoft.com/office/powerpoint/2010/main" val="107178019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4F770F1-5F48-4439-8B8B-E700056994FA}" type="slidenum">
              <a:rPr kumimoji="0" lang="zh-TW" altLang="en-US">
                <a:solidFill>
                  <a:srgbClr val="262626"/>
                </a:solidFill>
                <a:latin typeface="Arial Unicode MS" pitchFamily="34" charset="-120"/>
                <a:ea typeface="Arial Unicode MS" pitchFamily="34" charset="-120"/>
              </a:rPr>
              <a:pPr/>
              <a:t>149</a:t>
            </a:fld>
            <a:endParaRPr kumimoji="0" lang="zh-TW" altLang="en-US">
              <a:solidFill>
                <a:srgbClr val="262626"/>
              </a:solidFill>
              <a:latin typeface="Arial Unicode MS" pitchFamily="34" charset="-120"/>
              <a:ea typeface="Arial Unicode MS" pitchFamily="34" charset="-120"/>
            </a:endParaRPr>
          </a:p>
        </p:txBody>
      </p:sp>
      <p:sp>
        <p:nvSpPr>
          <p:cNvPr id="4" name="文字方塊 21"/>
          <p:cNvSpPr txBox="1">
            <a:spLocks noChangeArrowheads="1"/>
          </p:cNvSpPr>
          <p:nvPr/>
        </p:nvSpPr>
        <p:spPr bwMode="auto">
          <a:xfrm>
            <a:off x="633413" y="-23813"/>
            <a:ext cx="2954337" cy="64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kumimoji="0" lang="zh-TW" altLang="en-US" sz="3600" b="1" dirty="0" smtClean="0">
                <a:solidFill>
                  <a:schemeClr val="bg2"/>
                </a:solidFill>
                <a:effectLst>
                  <a:outerShdw blurRad="38100" dist="38100" dir="2700000" algn="tl">
                    <a:srgbClr val="000000">
                      <a:alpha val="43137"/>
                    </a:srgbClr>
                  </a:outerShdw>
                </a:effectLst>
                <a:latin typeface="微軟正黑體" pitchFamily="34" charset="-120"/>
                <a:ea typeface="微軟正黑體" pitchFamily="34" charset="-120"/>
              </a:rPr>
              <a:t>火山噴發類型</a:t>
            </a:r>
            <a:endParaRPr kumimoji="0" lang="zh-TW" altLang="en-US" sz="3600" b="1" dirty="0">
              <a:solidFill>
                <a:schemeClr val="bg2"/>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5844" name="文字方塊 12"/>
          <p:cNvSpPr txBox="1">
            <a:spLocks noChangeArrowheads="1"/>
          </p:cNvSpPr>
          <p:nvPr/>
        </p:nvSpPr>
        <p:spPr bwMode="auto">
          <a:xfrm>
            <a:off x="2079625" y="6554788"/>
            <a:ext cx="1684338" cy="277812"/>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蒸氣</a:t>
            </a:r>
            <a:r>
              <a:rPr lang="en-US" altLang="zh-TW" sz="1200">
                <a:solidFill>
                  <a:srgbClr val="000000"/>
                </a:solidFill>
                <a:latin typeface="標楷體" pitchFamily="65" charset="-120"/>
                <a:ea typeface="標楷體" pitchFamily="65" charset="-120"/>
              </a:rPr>
              <a:t>+</a:t>
            </a:r>
            <a:r>
              <a:rPr lang="zh-TW" altLang="en-US" sz="1200">
                <a:solidFill>
                  <a:srgbClr val="000000"/>
                </a:solidFill>
                <a:latin typeface="標楷體" pitchFamily="65" charset="-120"/>
                <a:ea typeface="標楷體" pitchFamily="65" charset="-120"/>
              </a:rPr>
              <a:t>融岩型火山爆發</a:t>
            </a:r>
          </a:p>
        </p:txBody>
      </p:sp>
      <p:pic>
        <p:nvPicPr>
          <p:cNvPr id="35845" name="Picture 10" descr="http://cdn.enews.com.tw/upload_file/169/content/d6becd00-5428-0df4-8529-5dd34eb591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44663"/>
            <a:ext cx="30480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l="24831" t="23180" r="25826" b="18327"/>
          <a:stretch>
            <a:fillRect/>
          </a:stretch>
        </p:blipFill>
        <p:spPr bwMode="auto">
          <a:xfrm>
            <a:off x="915988" y="1752600"/>
            <a:ext cx="354488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7" name="Picture 14" descr="http://imgtech.gmw.cn/attachement/jpg/site2/20120912/002564a5dc2311ba1e864b.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275" y="4191000"/>
            <a:ext cx="353218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矩形 1"/>
          <p:cNvSpPr>
            <a:spLocks noChangeArrowheads="1"/>
          </p:cNvSpPr>
          <p:nvPr/>
        </p:nvSpPr>
        <p:spPr bwMode="auto">
          <a:xfrm>
            <a:off x="-41275" y="568325"/>
            <a:ext cx="9747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b="1">
                <a:solidFill>
                  <a:srgbClr val="FF0000"/>
                </a:solidFill>
                <a:latin typeface="微軟正黑體" pitchFamily="34" charset="-120"/>
                <a:ea typeface="微軟正黑體" pitchFamily="34" charset="-120"/>
              </a:rPr>
              <a:t>熔岩型</a:t>
            </a:r>
            <a:r>
              <a:rPr lang="en-US" altLang="zh-TW" sz="2400" b="1">
                <a:latin typeface="微軟正黑體" pitchFamily="34" charset="-120"/>
                <a:ea typeface="微軟正黑體" pitchFamily="34" charset="-120"/>
              </a:rPr>
              <a:t>:</a:t>
            </a:r>
            <a:r>
              <a:rPr lang="zh-TW" altLang="en-US" sz="2400" b="1">
                <a:latin typeface="微軟正黑體" pitchFamily="34" charset="-120"/>
                <a:ea typeface="微軟正黑體" pitchFamily="34" charset="-120"/>
              </a:rPr>
              <a:t>氣體降壓後釋出，造成岩漿噴發。</a:t>
            </a:r>
          </a:p>
          <a:p>
            <a:r>
              <a:rPr lang="zh-TW" altLang="en-US" sz="2400" b="1">
                <a:solidFill>
                  <a:srgbClr val="FF0000"/>
                </a:solidFill>
                <a:latin typeface="微軟正黑體" pitchFamily="34" charset="-120"/>
                <a:ea typeface="微軟正黑體" pitchFamily="34" charset="-120"/>
              </a:rPr>
              <a:t>蒸氣型</a:t>
            </a:r>
            <a:r>
              <a:rPr lang="en-US" altLang="zh-TW" sz="2400" b="1">
                <a:latin typeface="微軟正黑體" pitchFamily="34" charset="-120"/>
                <a:ea typeface="微軟正黑體" pitchFamily="34" charset="-120"/>
              </a:rPr>
              <a:t>:</a:t>
            </a:r>
            <a:r>
              <a:rPr lang="zh-TW" altLang="en-US" sz="2400" b="1">
                <a:latin typeface="微軟正黑體" pitchFamily="34" charset="-120"/>
                <a:ea typeface="微軟正黑體" pitchFamily="34" charset="-120"/>
              </a:rPr>
              <a:t>蒸氣夾帶顆粒而噴發，稱為蒸氣噴發。</a:t>
            </a:r>
            <a:endParaRPr lang="en-US" altLang="zh-TW" sz="2400" b="1">
              <a:latin typeface="微軟正黑體" pitchFamily="34" charset="-120"/>
              <a:ea typeface="微軟正黑體" pitchFamily="34" charset="-120"/>
            </a:endParaRPr>
          </a:p>
          <a:p>
            <a:r>
              <a:rPr lang="zh-TW" altLang="en-US" sz="2400" b="1">
                <a:solidFill>
                  <a:srgbClr val="FF0000"/>
                </a:solidFill>
                <a:latin typeface="微軟正黑體" pitchFamily="34" charset="-120"/>
                <a:ea typeface="微軟正黑體" pitchFamily="34" charset="-120"/>
              </a:rPr>
              <a:t>蒸氣</a:t>
            </a:r>
            <a:r>
              <a:rPr lang="en-US" altLang="zh-TW" sz="2400" b="1">
                <a:solidFill>
                  <a:srgbClr val="FF0000"/>
                </a:solidFill>
                <a:latin typeface="微軟正黑體" pitchFamily="34" charset="-120"/>
                <a:ea typeface="微軟正黑體" pitchFamily="34" charset="-120"/>
              </a:rPr>
              <a:t>+</a:t>
            </a:r>
            <a:r>
              <a:rPr lang="zh-TW" altLang="en-US" sz="2400" b="1">
                <a:solidFill>
                  <a:srgbClr val="FF0000"/>
                </a:solidFill>
                <a:latin typeface="微軟正黑體" pitchFamily="34" charset="-120"/>
                <a:ea typeface="微軟正黑體" pitchFamily="34" charset="-120"/>
              </a:rPr>
              <a:t>熔岩型</a:t>
            </a:r>
            <a:r>
              <a:rPr lang="en-US" altLang="zh-TW" sz="2400" b="1">
                <a:latin typeface="微軟正黑體" pitchFamily="34" charset="-120"/>
                <a:ea typeface="微軟正黑體" pitchFamily="34" charset="-120"/>
              </a:rPr>
              <a:t>:</a:t>
            </a:r>
            <a:r>
              <a:rPr lang="zh-TW" altLang="en-US" sz="2400" b="1">
                <a:latin typeface="微軟正黑體" pitchFamily="34" charset="-120"/>
                <a:ea typeface="微軟正黑體" pitchFamily="34" charset="-120"/>
              </a:rPr>
              <a:t>岩漿與水接觸後冷卻產生熱收縮，引發蒸氣岩漿噴發。</a:t>
            </a:r>
          </a:p>
        </p:txBody>
      </p:sp>
      <p:sp>
        <p:nvSpPr>
          <p:cNvPr id="35849" name="文字方塊 12"/>
          <p:cNvSpPr txBox="1">
            <a:spLocks noChangeArrowheads="1"/>
          </p:cNvSpPr>
          <p:nvPr/>
        </p:nvSpPr>
        <p:spPr bwMode="auto">
          <a:xfrm>
            <a:off x="2271713" y="3829050"/>
            <a:ext cx="1262062" cy="276225"/>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融岩型火山爆發</a:t>
            </a:r>
          </a:p>
        </p:txBody>
      </p:sp>
      <p:sp>
        <p:nvSpPr>
          <p:cNvPr id="35850" name="文字方塊 12"/>
          <p:cNvSpPr txBox="1">
            <a:spLocks noChangeArrowheads="1"/>
          </p:cNvSpPr>
          <p:nvPr/>
        </p:nvSpPr>
        <p:spPr bwMode="auto">
          <a:xfrm>
            <a:off x="6019800" y="6249988"/>
            <a:ext cx="1262063" cy="277812"/>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蒸氣型火山爆發</a:t>
            </a:r>
          </a:p>
        </p:txBody>
      </p:sp>
    </p:spTree>
    <p:extLst>
      <p:ext uri="{BB962C8B-B14F-4D97-AF65-F5344CB8AC3E}">
        <p14:creationId xmlns:p14="http://schemas.microsoft.com/office/powerpoint/2010/main" val="3834689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00992"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1.3</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政府應變</a:t>
            </a:r>
          </a:p>
        </p:txBody>
      </p:sp>
      <p:sp>
        <p:nvSpPr>
          <p:cNvPr id="3" name="文本框 10"/>
          <p:cNvSpPr txBox="1"/>
          <p:nvPr/>
        </p:nvSpPr>
        <p:spPr>
          <a:xfrm>
            <a:off x="2245588" y="534752"/>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sp>
        <p:nvSpPr>
          <p:cNvPr id="6" name="矩形 5"/>
          <p:cNvSpPr/>
          <p:nvPr/>
        </p:nvSpPr>
        <p:spPr>
          <a:xfrm>
            <a:off x="450927" y="1067948"/>
            <a:ext cx="8242146" cy="2560701"/>
          </a:xfrm>
          <a:prstGeom prst="rect">
            <a:avLst/>
          </a:prstGeom>
        </p:spPr>
        <p:txBody>
          <a:bodyPr wrap="square">
            <a:spAutoFit/>
          </a:bodyPr>
          <a:lstStyle/>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鑑於耶誕和新年期間英國各地受暴雨侵襲後</a:t>
            </a:r>
            <a:r>
              <a:rPr kumimoji="0" lang="zh-TW" altLang="en-US" sz="2215" b="1" dirty="0">
                <a:solidFill>
                  <a:srgbClr val="C00000"/>
                </a:solidFill>
                <a:latin typeface="微軟正黑體" pitchFamily="34" charset="-120"/>
                <a:ea typeface="微軟正黑體" pitchFamily="34" charset="-120"/>
              </a:rPr>
              <a:t>洪水成災、斷電、道路交通嚴重受阻的經驗</a:t>
            </a:r>
            <a:r>
              <a:rPr kumimoji="0" lang="zh-TW" altLang="en-US" sz="2215" dirty="0">
                <a:solidFill>
                  <a:prstClr val="black"/>
                </a:solidFill>
                <a:latin typeface="微軟正黑體" pitchFamily="34" charset="-120"/>
                <a:ea typeface="微軟正黑體" pitchFamily="34" charset="-120"/>
              </a:rPr>
              <a:t>，英國政府特別召開</a:t>
            </a:r>
            <a:r>
              <a:rPr kumimoji="0" lang="zh-TW" altLang="en-US" sz="2215" b="1" dirty="0">
                <a:solidFill>
                  <a:srgbClr val="C00000"/>
                </a:solidFill>
                <a:latin typeface="微軟正黑體" pitchFamily="34" charset="-120"/>
                <a:ea typeface="微軟正黑體" pitchFamily="34" charset="-120"/>
              </a:rPr>
              <a:t>跨部會國安會議</a:t>
            </a:r>
            <a:r>
              <a:rPr kumimoji="0" lang="zh-TW" altLang="en-US" sz="2215" dirty="0">
                <a:solidFill>
                  <a:prstClr val="black"/>
                </a:solidFill>
                <a:latin typeface="微軟正黑體" pitchFamily="34" charset="-120"/>
                <a:ea typeface="微軟正黑體" pitchFamily="34" charset="-120"/>
              </a:rPr>
              <a:t>，因應即將來臨的暴風雨。</a:t>
            </a:r>
            <a:endParaRPr kumimoji="0" lang="en-US" altLang="zh-TW" sz="2215"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英國氣象局和環境局均發出</a:t>
            </a:r>
            <a:r>
              <a:rPr kumimoji="0" lang="zh-TW" altLang="en-US" sz="2215" b="1" dirty="0">
                <a:solidFill>
                  <a:srgbClr val="CC0000"/>
                </a:solidFill>
                <a:latin typeface="微軟正黑體" pitchFamily="34" charset="-120"/>
                <a:ea typeface="微軟正黑體" pitchFamily="34" charset="-120"/>
              </a:rPr>
              <a:t>嚴重洪水警報</a:t>
            </a:r>
            <a:r>
              <a:rPr kumimoji="0" lang="zh-TW" altLang="en-US" sz="2215" dirty="0">
                <a:solidFill>
                  <a:prstClr val="black"/>
                </a:solidFill>
                <a:latin typeface="微軟正黑體" pitchFamily="34" charset="-120"/>
                <a:ea typeface="微軟正黑體" pitchFamily="34" charset="-120"/>
              </a:rPr>
              <a:t>。</a:t>
            </a:r>
            <a:endParaRPr kumimoji="0" lang="en-US" altLang="zh-TW" sz="2215"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英國環境局呼籲，公眾在這段期間</a:t>
            </a:r>
            <a:r>
              <a:rPr kumimoji="0" lang="zh-TW" altLang="en-US" sz="2215" b="1" dirty="0">
                <a:solidFill>
                  <a:srgbClr val="CC0000"/>
                </a:solidFill>
                <a:latin typeface="微軟正黑體" pitchFamily="34" charset="-120"/>
                <a:ea typeface="微軟正黑體" pitchFamily="34" charset="-120"/>
              </a:rPr>
              <a:t>盡量留在室內</a:t>
            </a:r>
            <a:r>
              <a:rPr kumimoji="0" lang="zh-TW" altLang="en-US" sz="2215" dirty="0">
                <a:solidFill>
                  <a:prstClr val="black"/>
                </a:solidFill>
                <a:latin typeface="微軟正黑體" pitchFamily="34" charset="-120"/>
                <a:ea typeface="微軟正黑體" pitchFamily="34" charset="-120"/>
              </a:rPr>
              <a:t>，</a:t>
            </a:r>
            <a:r>
              <a:rPr kumimoji="0" lang="zh-TW" altLang="en-US" sz="2215" b="1" dirty="0" smtClean="0">
                <a:solidFill>
                  <a:srgbClr val="CC0000"/>
                </a:solidFill>
                <a:latin typeface="微軟正黑體" pitchFamily="34" charset="-120"/>
                <a:ea typeface="微軟正黑體" pitchFamily="34" charset="-120"/>
              </a:rPr>
              <a:t>隨時警戒</a:t>
            </a:r>
            <a:r>
              <a:rPr kumimoji="0" lang="zh-TW" altLang="en-US" sz="2215" dirty="0" smtClean="0">
                <a:solidFill>
                  <a:prstClr val="black"/>
                </a:solidFill>
                <a:latin typeface="微軟正黑體" pitchFamily="34" charset="-120"/>
                <a:ea typeface="微軟正黑體" pitchFamily="34" charset="-120"/>
              </a:rPr>
              <a:t>。</a:t>
            </a:r>
            <a:endParaRPr kumimoji="0" lang="en-US" altLang="zh-TW" sz="2215"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215" dirty="0" smtClean="0">
                <a:solidFill>
                  <a:prstClr val="black"/>
                </a:solidFill>
                <a:latin typeface="微軟正黑體" pitchFamily="34" charset="-120"/>
                <a:ea typeface="微軟正黑體" pitchFamily="34" charset="-120"/>
              </a:rPr>
              <a:t>這期間</a:t>
            </a:r>
            <a:r>
              <a:rPr kumimoji="0" lang="zh-TW" altLang="en-US" sz="2215" dirty="0">
                <a:solidFill>
                  <a:prstClr val="black"/>
                </a:solidFill>
                <a:latin typeface="微軟正黑體" pitchFamily="34" charset="-120"/>
                <a:ea typeface="微軟正黑體" pitchFamily="34" charset="-120"/>
              </a:rPr>
              <a:t>前往英國旅行的旅客，也應留意班機起降和人身安全。</a:t>
            </a:r>
            <a:endParaRPr kumimoji="0" lang="en-US" altLang="zh-TW" sz="2215" dirty="0">
              <a:solidFill>
                <a:prstClr val="black"/>
              </a:solidFill>
              <a:latin typeface="微軟正黑體" pitchFamily="34" charset="-120"/>
              <a:ea typeface="微軟正黑體" pitchFamily="34" charset="-120"/>
            </a:endParaRPr>
          </a:p>
        </p:txBody>
      </p:sp>
      <p:pic>
        <p:nvPicPr>
          <p:cNvPr id="7" name="圖片 6"/>
          <p:cNvPicPr>
            <a:picLocks noChangeAspect="1"/>
          </p:cNvPicPr>
          <p:nvPr/>
        </p:nvPicPr>
        <p:blipFill>
          <a:blip r:embed="rId3"/>
          <a:stretch>
            <a:fillRect/>
          </a:stretch>
        </p:blipFill>
        <p:spPr>
          <a:xfrm>
            <a:off x="4724484" y="4148340"/>
            <a:ext cx="3540682" cy="2201661"/>
          </a:xfrm>
          <a:prstGeom prst="rect">
            <a:avLst/>
          </a:prstGeom>
        </p:spPr>
      </p:pic>
      <p:pic>
        <p:nvPicPr>
          <p:cNvPr id="8" name="圖片 7"/>
          <p:cNvPicPr>
            <a:picLocks noChangeAspect="1"/>
          </p:cNvPicPr>
          <p:nvPr/>
        </p:nvPicPr>
        <p:blipFill>
          <a:blip r:embed="rId4"/>
          <a:stretch>
            <a:fillRect/>
          </a:stretch>
        </p:blipFill>
        <p:spPr>
          <a:xfrm>
            <a:off x="700992" y="4148341"/>
            <a:ext cx="3760601" cy="2201661"/>
          </a:xfrm>
          <a:prstGeom prst="rect">
            <a:avLst/>
          </a:prstGeom>
        </p:spPr>
      </p:pic>
    </p:spTree>
    <p:extLst>
      <p:ext uri="{BB962C8B-B14F-4D97-AF65-F5344CB8AC3E}">
        <p14:creationId xmlns:p14="http://schemas.microsoft.com/office/powerpoint/2010/main" val="196061450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5309EEA-E8DD-4754-AF25-893439BECFAE}" type="slidenum">
              <a:rPr kumimoji="0" lang="zh-TW" altLang="en-US">
                <a:solidFill>
                  <a:srgbClr val="262626"/>
                </a:solidFill>
                <a:latin typeface="Arial Unicode MS" pitchFamily="34" charset="-120"/>
                <a:ea typeface="Arial Unicode MS" pitchFamily="34" charset="-120"/>
              </a:rPr>
              <a:pPr/>
              <a:t>150</a:t>
            </a:fld>
            <a:endParaRPr kumimoji="0" lang="zh-TW" altLang="en-US">
              <a:solidFill>
                <a:srgbClr val="262626"/>
              </a:solidFill>
              <a:latin typeface="Arial Unicode MS" pitchFamily="34" charset="-120"/>
              <a:ea typeface="Arial Unicode MS" pitchFamily="34" charset="-120"/>
            </a:endParaRPr>
          </a:p>
        </p:txBody>
      </p:sp>
      <p:sp>
        <p:nvSpPr>
          <p:cNvPr id="36868" name="矩形 7"/>
          <p:cNvSpPr>
            <a:spLocks noChangeArrowheads="1"/>
          </p:cNvSpPr>
          <p:nvPr/>
        </p:nvSpPr>
        <p:spPr bwMode="auto">
          <a:xfrm>
            <a:off x="381000" y="6858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2400" b="1">
                <a:solidFill>
                  <a:srgbClr val="000000"/>
                </a:solidFill>
                <a:latin typeface="微軟正黑體" pitchFamily="34" charset="-120"/>
                <a:ea typeface="微軟正黑體" pitchFamily="34" charset="-120"/>
              </a:rPr>
              <a:t>由於此次火山爆發之後，日本當地於搜索期間又遇到</a:t>
            </a:r>
            <a:r>
              <a:rPr kumimoji="0" lang="zh-TW" altLang="en-US" sz="2400" b="1">
                <a:solidFill>
                  <a:srgbClr val="FF0000"/>
                </a:solidFill>
                <a:latin typeface="微軟正黑體" pitchFamily="34" charset="-120"/>
                <a:ea typeface="微軟正黑體" pitchFamily="34" charset="-120"/>
              </a:rPr>
              <a:t>兩次颱風襲擊以及氣溫下降導致禦岳山降雪，因而導致搜救行動一度中止，影響其救援進度</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p:txBody>
      </p:sp>
      <p:pic>
        <p:nvPicPr>
          <p:cNvPr id="368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622" r="16216"/>
          <a:stretch>
            <a:fillRect/>
          </a:stretch>
        </p:blipFill>
        <p:spPr bwMode="auto">
          <a:xfrm>
            <a:off x="0" y="2057400"/>
            <a:ext cx="44958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7935" r="17664"/>
          <a:stretch>
            <a:fillRect/>
          </a:stretch>
        </p:blipFill>
        <p:spPr bwMode="auto">
          <a:xfrm>
            <a:off x="4495800" y="2057400"/>
            <a:ext cx="464820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文字方塊 12"/>
          <p:cNvSpPr txBox="1">
            <a:spLocks noChangeArrowheads="1"/>
          </p:cNvSpPr>
          <p:nvPr/>
        </p:nvSpPr>
        <p:spPr bwMode="auto">
          <a:xfrm>
            <a:off x="3581400" y="6172200"/>
            <a:ext cx="1416050"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積雪導致搜索中止</a:t>
            </a:r>
          </a:p>
        </p:txBody>
      </p:sp>
    </p:spTree>
    <p:extLst>
      <p:ext uri="{BB962C8B-B14F-4D97-AF65-F5344CB8AC3E}">
        <p14:creationId xmlns:p14="http://schemas.microsoft.com/office/powerpoint/2010/main" val="94969010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CE0381B-E2A7-4106-9C99-57264A72C3A6}" type="slidenum">
              <a:rPr kumimoji="0" lang="zh-TW" altLang="en-US">
                <a:solidFill>
                  <a:srgbClr val="262626"/>
                </a:solidFill>
                <a:latin typeface="Arial Unicode MS" pitchFamily="34" charset="-120"/>
                <a:ea typeface="Arial Unicode MS" pitchFamily="34" charset="-120"/>
              </a:rPr>
              <a:pPr/>
              <a:t>151</a:t>
            </a:fld>
            <a:endParaRPr kumimoji="0" lang="zh-TW" altLang="en-US">
              <a:solidFill>
                <a:srgbClr val="262626"/>
              </a:solidFill>
              <a:latin typeface="Arial Unicode MS" pitchFamily="34" charset="-120"/>
              <a:ea typeface="Arial Unicode MS" pitchFamily="34" charset="-120"/>
            </a:endParaRP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975" y="152400"/>
            <a:ext cx="45942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057775"/>
            <a:ext cx="8064500" cy="1800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7894" name="矩形 20"/>
          <p:cNvSpPr>
            <a:spLocks noChangeArrowheads="1"/>
          </p:cNvSpPr>
          <p:nvPr/>
        </p:nvSpPr>
        <p:spPr bwMode="auto">
          <a:xfrm>
            <a:off x="0" y="1066800"/>
            <a:ext cx="4114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2400" b="1">
                <a:latin typeface="微軟正黑體" pitchFamily="34" charset="-120"/>
                <a:ea typeface="微軟正黑體" pitchFamily="34" charset="-120"/>
              </a:rPr>
              <a:t>日本的活火山，根據其</a:t>
            </a:r>
            <a:r>
              <a:rPr lang="zh-TW" altLang="zh-TW" sz="2400" b="1">
                <a:solidFill>
                  <a:srgbClr val="FF0000"/>
                </a:solidFill>
                <a:latin typeface="微軟正黑體" pitchFamily="34" charset="-120"/>
                <a:ea typeface="微軟正黑體" pitchFamily="34" charset="-120"/>
              </a:rPr>
              <a:t>活動情況與噴發的可能性及大小進行分級管理 </a:t>
            </a:r>
            <a:endParaRPr lang="en-US" altLang="zh-TW" sz="2400" b="1">
              <a:solidFill>
                <a:srgbClr val="FF0000"/>
              </a:solidFill>
              <a:latin typeface="微軟正黑體" pitchFamily="34" charset="-120"/>
              <a:ea typeface="微軟正黑體" pitchFamily="34" charset="-120"/>
            </a:endParaRPr>
          </a:p>
          <a:p>
            <a:r>
              <a:rPr lang="en-US" altLang="zh-TW" sz="2400" b="1">
                <a:solidFill>
                  <a:srgbClr val="FF0000"/>
                </a:solidFill>
                <a:latin typeface="微軟正黑體" pitchFamily="34" charset="-120"/>
                <a:ea typeface="微軟正黑體" pitchFamily="34" charset="-120"/>
              </a:rPr>
              <a:t>A</a:t>
            </a:r>
            <a:r>
              <a:rPr lang="zh-TW" altLang="zh-TW" sz="2400" b="1">
                <a:solidFill>
                  <a:srgbClr val="FF0000"/>
                </a:solidFill>
                <a:latin typeface="微軟正黑體" pitchFamily="34" charset="-120"/>
                <a:ea typeface="微軟正黑體" pitchFamily="34" charset="-120"/>
              </a:rPr>
              <a:t>級</a:t>
            </a:r>
            <a:r>
              <a:rPr lang="zh-TW" altLang="zh-TW" sz="2400" b="1">
                <a:latin typeface="微軟正黑體" pitchFamily="34" charset="-120"/>
                <a:ea typeface="微軟正黑體" pitchFamily="34" charset="-120"/>
              </a:rPr>
              <a:t>：由政府設立專門研究機構嚴密監測</a:t>
            </a:r>
            <a:endParaRPr lang="en-US" altLang="zh-TW" sz="2400" b="1">
              <a:latin typeface="微軟正黑體" pitchFamily="34" charset="-120"/>
              <a:ea typeface="微軟正黑體" pitchFamily="34" charset="-120"/>
            </a:endParaRPr>
          </a:p>
          <a:p>
            <a:r>
              <a:rPr lang="en-US" altLang="zh-TW" sz="2400" b="1">
                <a:solidFill>
                  <a:srgbClr val="FF0000"/>
                </a:solidFill>
                <a:latin typeface="微軟正黑體" pitchFamily="34" charset="-120"/>
                <a:ea typeface="微軟正黑體" pitchFamily="34" charset="-120"/>
              </a:rPr>
              <a:t>B</a:t>
            </a:r>
            <a:r>
              <a:rPr lang="zh-TW" altLang="zh-TW" sz="2400" b="1">
                <a:solidFill>
                  <a:srgbClr val="FF0000"/>
                </a:solidFill>
                <a:latin typeface="微軟正黑體" pitchFamily="34" charset="-120"/>
                <a:ea typeface="微軟正黑體" pitchFamily="34" charset="-120"/>
              </a:rPr>
              <a:t>級</a:t>
            </a:r>
            <a:r>
              <a:rPr lang="zh-TW" altLang="zh-TW" sz="2400" b="1">
                <a:latin typeface="微軟正黑體" pitchFamily="34" charset="-120"/>
                <a:ea typeface="微軟正黑體" pitchFamily="34" charset="-120"/>
              </a:rPr>
              <a:t>：情況分別採取不同措施進行管理</a:t>
            </a:r>
            <a:endParaRPr lang="en-US" altLang="zh-TW" sz="2400" b="1">
              <a:latin typeface="微軟正黑體" pitchFamily="34" charset="-120"/>
              <a:ea typeface="微軟正黑體" pitchFamily="34" charset="-120"/>
            </a:endParaRPr>
          </a:p>
          <a:p>
            <a:r>
              <a:rPr lang="en-US" altLang="zh-TW" sz="2400" b="1">
                <a:solidFill>
                  <a:srgbClr val="FF0000"/>
                </a:solidFill>
                <a:latin typeface="微軟正黑體" pitchFamily="34" charset="-120"/>
                <a:ea typeface="微軟正黑體" pitchFamily="34" charset="-120"/>
              </a:rPr>
              <a:t>C</a:t>
            </a:r>
            <a:r>
              <a:rPr lang="zh-TW" altLang="zh-TW" sz="2400" b="1">
                <a:solidFill>
                  <a:srgbClr val="FF0000"/>
                </a:solidFill>
                <a:latin typeface="微軟正黑體" pitchFamily="34" charset="-120"/>
                <a:ea typeface="微軟正黑體" pitchFamily="34" charset="-120"/>
              </a:rPr>
              <a:t>級</a:t>
            </a:r>
            <a:r>
              <a:rPr lang="zh-TW" altLang="zh-TW" sz="2400" b="1">
                <a:latin typeface="微軟正黑體" pitchFamily="34" charset="-120"/>
                <a:ea typeface="微軟正黑體" pitchFamily="34" charset="-120"/>
              </a:rPr>
              <a:t>：不設專門觀測站，只是定時前往觀測。</a:t>
            </a:r>
            <a:endParaRPr lang="en-US" altLang="zh-TW" sz="2400" b="1">
              <a:latin typeface="微軟正黑體" pitchFamily="34" charset="-120"/>
              <a:ea typeface="微軟正黑體" pitchFamily="34" charset="-120"/>
            </a:endParaRPr>
          </a:p>
          <a:p>
            <a:r>
              <a:rPr lang="zh-TW" altLang="en-US" sz="2400" b="1">
                <a:latin typeface="微軟正黑體" pitchFamily="34" charset="-120"/>
                <a:ea typeface="微軟正黑體" pitchFamily="34" charset="-120"/>
              </a:rPr>
              <a:t>本次</a:t>
            </a:r>
            <a:r>
              <a:rPr kumimoji="0" lang="zh-TW" altLang="en-US" sz="2400" b="1">
                <a:solidFill>
                  <a:srgbClr val="FF0000"/>
                </a:solidFill>
                <a:latin typeface="微軟正黑體" pitchFamily="34" charset="-120"/>
                <a:ea typeface="微軟正黑體" pitchFamily="34" charset="-120"/>
              </a:rPr>
              <a:t>禦岳山</a:t>
            </a:r>
            <a:r>
              <a:rPr lang="zh-TW" altLang="en-US" sz="2400" b="1">
                <a:solidFill>
                  <a:srgbClr val="FF0000"/>
                </a:solidFill>
                <a:latin typeface="微軟正黑體" pitchFamily="34" charset="-120"/>
                <a:ea typeface="微軟正黑體" pitchFamily="34" charset="-120"/>
              </a:rPr>
              <a:t>則屬於</a:t>
            </a:r>
            <a:r>
              <a:rPr lang="en-US" altLang="zh-TW" sz="2400" b="1">
                <a:solidFill>
                  <a:srgbClr val="FF0000"/>
                </a:solidFill>
                <a:latin typeface="微軟正黑體" pitchFamily="34" charset="-120"/>
                <a:ea typeface="微軟正黑體" pitchFamily="34" charset="-120"/>
              </a:rPr>
              <a:t>B</a:t>
            </a:r>
            <a:r>
              <a:rPr lang="zh-TW" altLang="en-US" sz="2400" b="1">
                <a:solidFill>
                  <a:srgbClr val="FF0000"/>
                </a:solidFill>
                <a:latin typeface="微軟正黑體" pitchFamily="34" charset="-120"/>
                <a:ea typeface="微軟正黑體" pitchFamily="34" charset="-120"/>
              </a:rPr>
              <a:t>級火山</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p:txBody>
      </p:sp>
      <p:sp>
        <p:nvSpPr>
          <p:cNvPr id="22" name="圓角矩形 21"/>
          <p:cNvSpPr>
            <a:spLocks noChangeArrowheads="1"/>
          </p:cNvSpPr>
          <p:nvPr/>
        </p:nvSpPr>
        <p:spPr bwMode="auto">
          <a:xfrm>
            <a:off x="6858000" y="3454400"/>
            <a:ext cx="533400" cy="1524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kumimoji="0" lang="zh-TW" altLang="en-US"/>
          </a:p>
        </p:txBody>
      </p:sp>
      <p:sp>
        <p:nvSpPr>
          <p:cNvPr id="37896" name="文字方塊 12"/>
          <p:cNvSpPr txBox="1">
            <a:spLocks noChangeArrowheads="1"/>
          </p:cNvSpPr>
          <p:nvPr/>
        </p:nvSpPr>
        <p:spPr bwMode="auto">
          <a:xfrm>
            <a:off x="4995863" y="647700"/>
            <a:ext cx="1403350" cy="277813"/>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日本活火山分類表</a:t>
            </a:r>
          </a:p>
        </p:txBody>
      </p:sp>
    </p:spTree>
    <p:extLst>
      <p:ext uri="{BB962C8B-B14F-4D97-AF65-F5344CB8AC3E}">
        <p14:creationId xmlns:p14="http://schemas.microsoft.com/office/powerpoint/2010/main" val="98075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891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6645C62-DABF-4FFF-81AD-25EBF7C45B3A}" type="slidenum">
              <a:rPr kumimoji="0" lang="zh-TW" altLang="en-US">
                <a:solidFill>
                  <a:srgbClr val="262626"/>
                </a:solidFill>
                <a:latin typeface="Arial Unicode MS" pitchFamily="34" charset="-120"/>
                <a:ea typeface="Arial Unicode MS" pitchFamily="34" charset="-120"/>
              </a:rPr>
              <a:pPr/>
              <a:t>152</a:t>
            </a:fld>
            <a:endParaRPr kumimoji="0" lang="zh-TW" altLang="en-US">
              <a:solidFill>
                <a:srgbClr val="262626"/>
              </a:solidFill>
              <a:latin typeface="Arial Unicode MS" pitchFamily="34" charset="-120"/>
              <a:ea typeface="Arial Unicode MS" pitchFamily="34" charset="-120"/>
            </a:endParaRPr>
          </a:p>
        </p:txBody>
      </p:sp>
      <p:grpSp>
        <p:nvGrpSpPr>
          <p:cNvPr id="38916" name="群組 55"/>
          <p:cNvGrpSpPr>
            <a:grpSpLocks/>
          </p:cNvGrpSpPr>
          <p:nvPr/>
        </p:nvGrpSpPr>
        <p:grpSpPr bwMode="auto">
          <a:xfrm>
            <a:off x="914400" y="1219200"/>
            <a:ext cx="7239000" cy="4232275"/>
            <a:chOff x="1354" y="1886"/>
            <a:chExt cx="89289" cy="51126"/>
          </a:xfrm>
        </p:grpSpPr>
        <p:pic>
          <p:nvPicPr>
            <p:cNvPr id="38947" name="Picture 2"/>
            <p:cNvPicPr>
              <a:picLocks noChangeAspect="1" noChangeArrowheads="1"/>
            </p:cNvPicPr>
            <p:nvPr/>
          </p:nvPicPr>
          <p:blipFill>
            <a:blip r:embed="rId2">
              <a:extLst>
                <a:ext uri="{28A0092B-C50C-407E-A947-70E740481C1C}">
                  <a14:useLocalDpi xmlns:a14="http://schemas.microsoft.com/office/drawing/2010/main" val="0"/>
                </a:ext>
              </a:extLst>
            </a:blip>
            <a:srcRect t="25220" r="8453" b="4890"/>
            <a:stretch>
              <a:fillRect/>
            </a:stretch>
          </p:blipFill>
          <p:spPr bwMode="auto">
            <a:xfrm>
              <a:off x="1354" y="1886"/>
              <a:ext cx="89289" cy="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8" name="橢圓 59"/>
            <p:cNvSpPr>
              <a:spLocks noChangeArrowheads="1"/>
            </p:cNvSpPr>
            <p:nvPr/>
          </p:nvSpPr>
          <p:spPr bwMode="auto">
            <a:xfrm>
              <a:off x="29158" y="4766"/>
              <a:ext cx="39604" cy="38164"/>
            </a:xfrm>
            <a:prstGeom prst="ellipse">
              <a:avLst/>
            </a:prstGeom>
            <a:solidFill>
              <a:srgbClr val="92D050">
                <a:alpha val="20000"/>
              </a:srgbClr>
            </a:solidFill>
            <a:ln w="25400">
              <a:solidFill>
                <a:schemeClr val="accent1"/>
              </a:solidFill>
              <a:prstDash val="dashDot"/>
              <a:round/>
              <a:headEnd/>
              <a:tailEnd/>
            </a:ln>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zh-TW">
                <a:ea typeface="微軟正黑體" pitchFamily="34" charset="-120"/>
              </a:endParaRPr>
            </a:p>
          </p:txBody>
        </p:sp>
        <p:sp>
          <p:nvSpPr>
            <p:cNvPr id="38949" name="橢圓 60"/>
            <p:cNvSpPr>
              <a:spLocks noChangeArrowheads="1"/>
            </p:cNvSpPr>
            <p:nvPr/>
          </p:nvSpPr>
          <p:spPr bwMode="auto">
            <a:xfrm rot="1019405">
              <a:off x="36616" y="11026"/>
              <a:ext cx="25203" cy="26643"/>
            </a:xfrm>
            <a:prstGeom prst="ellipse">
              <a:avLst/>
            </a:prstGeom>
            <a:solidFill>
              <a:srgbClr val="FF7C80">
                <a:alpha val="20000"/>
              </a:srgbClr>
            </a:solidFill>
            <a:ln w="25400">
              <a:solidFill>
                <a:schemeClr val="accent1"/>
              </a:solidFill>
              <a:prstDash val="dash"/>
              <a:round/>
              <a:headEnd/>
              <a:tailEnd/>
            </a:ln>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zh-TW">
                <a:ea typeface="微軟正黑體" pitchFamily="34" charset="-120"/>
              </a:endParaRPr>
            </a:p>
          </p:txBody>
        </p:sp>
      </p:grpSp>
      <p:pic>
        <p:nvPicPr>
          <p:cNvPr id="38917" name="Picture 87" descr="G:\101年臺北市火山應變計畫_全\臺北市火山摺頁\火山灰防治_摺頁用.jpg"/>
          <p:cNvPicPr>
            <a:picLocks noChangeAspect="1" noChangeArrowheads="1"/>
          </p:cNvPicPr>
          <p:nvPr/>
        </p:nvPicPr>
        <p:blipFill>
          <a:blip r:embed="rId3">
            <a:extLst>
              <a:ext uri="{28A0092B-C50C-407E-A947-70E740481C1C}">
                <a14:useLocalDpi xmlns:a14="http://schemas.microsoft.com/office/drawing/2010/main" val="0"/>
              </a:ext>
            </a:extLst>
          </a:blip>
          <a:srcRect l="13330" t="14821" r="9547" b="60925"/>
          <a:stretch>
            <a:fillRect/>
          </a:stretch>
        </p:blipFill>
        <p:spPr bwMode="auto">
          <a:xfrm>
            <a:off x="4267200" y="4800600"/>
            <a:ext cx="451643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文字方塊 21"/>
          <p:cNvSpPr txBox="1">
            <a:spLocks noChangeArrowheads="1"/>
          </p:cNvSpPr>
          <p:nvPr/>
        </p:nvSpPr>
        <p:spPr bwMode="auto">
          <a:xfrm>
            <a:off x="633413" y="-23813"/>
            <a:ext cx="5724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kumimoji="0" lang="zh-TW" altLang="en-US" sz="3600" b="1" dirty="0">
                <a:solidFill>
                  <a:schemeClr val="bg2"/>
                </a:solidFill>
                <a:effectLst>
                  <a:outerShdw blurRad="38100" dist="38100" dir="2700000" algn="tl">
                    <a:srgbClr val="000000">
                      <a:alpha val="43137"/>
                    </a:srgbClr>
                  </a:outerShdw>
                </a:effectLst>
                <a:latin typeface="微軟正黑體" pitchFamily="34" charset="-120"/>
                <a:ea typeface="微軟正黑體" pitchFamily="34" charset="-120"/>
              </a:rPr>
              <a:t>大屯火山火山灰影響示意圖</a:t>
            </a:r>
          </a:p>
        </p:txBody>
      </p:sp>
      <p:graphicFrame>
        <p:nvGraphicFramePr>
          <p:cNvPr id="23" name="表格 22"/>
          <p:cNvGraphicFramePr>
            <a:graphicFrameLocks noGrp="1"/>
          </p:cNvGraphicFramePr>
          <p:nvPr/>
        </p:nvGraphicFramePr>
        <p:xfrm>
          <a:off x="1728788" y="4926013"/>
          <a:ext cx="2082800" cy="669925"/>
        </p:xfrm>
        <a:graphic>
          <a:graphicData uri="http://schemas.openxmlformats.org/drawingml/2006/table">
            <a:tbl>
              <a:tblPr/>
              <a:tblGrid>
                <a:gridCol w="2082800"/>
              </a:tblGrid>
              <a:tr h="21272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Times New Roman" pitchFamily="18" charset="0"/>
                          <a:ea typeface="微軟正黑體" pitchFamily="34" charset="-120"/>
                        </a:rPr>
                        <a:t>淡水</a:t>
                      </a:r>
                      <a:r>
                        <a:rPr kumimoji="0" lang="zh-TW" sz="1400" b="0" i="0" u="none" strike="noStrike" cap="none" normalizeH="0" baseline="0" dirty="0" smtClean="0">
                          <a:ln>
                            <a:noFill/>
                          </a:ln>
                          <a:solidFill>
                            <a:schemeClr val="tx1"/>
                          </a:solidFill>
                          <a:effectLst/>
                          <a:latin typeface="Times New Roman" pitchFamily="18" charset="0"/>
                          <a:ea typeface="微軟正黑體" pitchFamily="34" charset="-120"/>
                        </a:rPr>
                        <a:t>區</a:t>
                      </a: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2279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Times New Roman" pitchFamily="18" charset="0"/>
                          <a:ea typeface="微軟正黑體" pitchFamily="34" charset="-120"/>
                        </a:rPr>
                        <a:t>萬里</a:t>
                      </a:r>
                      <a:r>
                        <a:rPr kumimoji="0" lang="zh-TW" sz="1400" b="0" i="0" u="none" strike="noStrike" cap="none" normalizeH="0" baseline="0" dirty="0" smtClean="0">
                          <a:ln>
                            <a:noFill/>
                          </a:ln>
                          <a:solidFill>
                            <a:schemeClr val="tx1"/>
                          </a:solidFill>
                          <a:effectLst/>
                          <a:latin typeface="Times New Roman" pitchFamily="18" charset="0"/>
                          <a:ea typeface="微軟正黑體" pitchFamily="34" charset="-120"/>
                        </a:rPr>
                        <a:t>區</a:t>
                      </a: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defRPr/>
                      </a:pPr>
                      <a:r>
                        <a:rPr kumimoji="0"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三芝區</a:t>
                      </a:r>
                      <a:endParaRPr kumimoji="0"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bl>
          </a:graphicData>
        </a:graphic>
      </p:graphicFrame>
      <p:sp>
        <p:nvSpPr>
          <p:cNvPr id="38929" name="矩形 13"/>
          <p:cNvSpPr>
            <a:spLocks noChangeArrowheads="1"/>
          </p:cNvSpPr>
          <p:nvPr/>
        </p:nvSpPr>
        <p:spPr bwMode="auto">
          <a:xfrm>
            <a:off x="0" y="4800600"/>
            <a:ext cx="1727200" cy="922338"/>
          </a:xfrm>
          <a:prstGeom prst="rect">
            <a:avLst/>
          </a:prstGeom>
          <a:solidFill>
            <a:srgbClr val="FFFF00"/>
          </a:solidFill>
          <a:ln w="9525">
            <a:solidFill>
              <a:schemeClr val="tx1"/>
            </a:solidFill>
            <a:miter lim="800000"/>
            <a:headEnd/>
            <a:tailEnd/>
          </a:ln>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a:ea typeface="微軟正黑體" pitchFamily="34" charset="-120"/>
              </a:rPr>
              <a:t>火山灰</a:t>
            </a:r>
            <a:r>
              <a:rPr lang="zh-TW" altLang="en-US">
                <a:ea typeface="微軟正黑體" pitchFamily="34" charset="-120"/>
              </a:rPr>
              <a:t>厚度</a:t>
            </a:r>
            <a:r>
              <a:rPr lang="en-US" altLang="zh-TW">
                <a:ea typeface="微軟正黑體" pitchFamily="34" charset="-120"/>
              </a:rPr>
              <a:t>50CM</a:t>
            </a:r>
            <a:r>
              <a:rPr lang="zh-TW" altLang="zh-TW">
                <a:ea typeface="微軟正黑體" pitchFamily="34" charset="-120"/>
              </a:rPr>
              <a:t>範圍表</a:t>
            </a:r>
            <a:r>
              <a:rPr lang="en-US" altLang="zh-TW">
                <a:ea typeface="微軟正黑體" pitchFamily="34" charset="-120"/>
              </a:rPr>
              <a:t>(</a:t>
            </a:r>
            <a:r>
              <a:rPr lang="zh-TW" altLang="en-US">
                <a:ea typeface="微軟正黑體" pitchFamily="34" charset="-120"/>
              </a:rPr>
              <a:t>半徑</a:t>
            </a:r>
            <a:r>
              <a:rPr lang="en-US" altLang="zh-TW">
                <a:ea typeface="微軟正黑體" pitchFamily="34" charset="-120"/>
              </a:rPr>
              <a:t>10km)</a:t>
            </a:r>
            <a:endParaRPr lang="zh-TW" altLang="en-US">
              <a:ea typeface="微軟正黑體" pitchFamily="34" charset="-120"/>
            </a:endParaRPr>
          </a:p>
        </p:txBody>
      </p:sp>
      <p:graphicFrame>
        <p:nvGraphicFramePr>
          <p:cNvPr id="25" name="表格 24"/>
          <p:cNvGraphicFramePr>
            <a:graphicFrameLocks noGrp="1"/>
          </p:cNvGraphicFramePr>
          <p:nvPr/>
        </p:nvGraphicFramePr>
        <p:xfrm>
          <a:off x="1752600" y="5791200"/>
          <a:ext cx="2032000" cy="1066800"/>
        </p:xfrm>
        <a:graphic>
          <a:graphicData uri="http://schemas.openxmlformats.org/drawingml/2006/table">
            <a:tbl>
              <a:tblPr/>
              <a:tblGrid>
                <a:gridCol w="2032000"/>
              </a:tblGrid>
              <a:tr h="1412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微軟正黑體" pitchFamily="34" charset="-120"/>
                          <a:ea typeface="微軟正黑體" pitchFamily="34" charset="-120"/>
                        </a:rPr>
                        <a:t>金山區</a:t>
                      </a:r>
                      <a:endParaRPr kumimoji="0" lang="en-US" altLang="zh-TW" sz="14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Times New Roman" pitchFamily="18" charset="0"/>
                          <a:ea typeface="微軟正黑體" pitchFamily="34" charset="-120"/>
                        </a:rPr>
                        <a:t>石門</a:t>
                      </a:r>
                      <a:r>
                        <a:rPr kumimoji="0" lang="zh-TW" sz="1400" b="0" i="0" u="none" strike="noStrike" cap="none" normalizeH="0" baseline="0" dirty="0" smtClean="0">
                          <a:ln>
                            <a:noFill/>
                          </a:ln>
                          <a:solidFill>
                            <a:schemeClr val="tx1"/>
                          </a:solidFill>
                          <a:effectLst/>
                          <a:latin typeface="Times New Roman" pitchFamily="18" charset="0"/>
                          <a:ea typeface="微軟正黑體" pitchFamily="34" charset="-120"/>
                        </a:rPr>
                        <a:t>區</a:t>
                      </a:r>
                      <a:endParaRPr kumimoji="0" lang="zh-TW" sz="1200" b="0" i="0" u="none" strike="noStrike" cap="none" normalizeH="0" baseline="0" dirty="0" smtClean="0">
                        <a:ln>
                          <a:noFill/>
                        </a:ln>
                        <a:solidFill>
                          <a:schemeClr val="tx1"/>
                        </a:solidFill>
                        <a:effectLst/>
                        <a:latin typeface="Times New Roman" pitchFamily="18" charset="0"/>
                        <a:ea typeface="微軟正黑體" pitchFamily="34" charset="-120"/>
                      </a:endParaRP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Times New Roman" pitchFamily="18" charset="0"/>
                          <a:ea typeface="微軟正黑體" pitchFamily="34" charset="-120"/>
                        </a:rPr>
                        <a:t>八里</a:t>
                      </a:r>
                      <a:r>
                        <a:rPr kumimoji="0" lang="zh-TW" sz="1400" b="0" i="0" u="none" strike="noStrike" cap="none" normalizeH="0" baseline="0" dirty="0" smtClean="0">
                          <a:ln>
                            <a:noFill/>
                          </a:ln>
                          <a:solidFill>
                            <a:schemeClr val="tx1"/>
                          </a:solidFill>
                          <a:effectLst/>
                          <a:latin typeface="Times New Roman" pitchFamily="18" charset="0"/>
                          <a:ea typeface="微軟正黑體" pitchFamily="34" charset="-120"/>
                        </a:rPr>
                        <a:t>區</a:t>
                      </a:r>
                      <a:endParaRPr kumimoji="0" lang="zh-TW" sz="1200" b="0" i="0" u="none" strike="noStrike" cap="none" normalizeH="0" baseline="0" dirty="0" smtClean="0">
                        <a:ln>
                          <a:noFill/>
                        </a:ln>
                        <a:solidFill>
                          <a:schemeClr val="tx1"/>
                        </a:solidFill>
                        <a:effectLst/>
                        <a:latin typeface="Times New Roman" pitchFamily="18" charset="0"/>
                        <a:ea typeface="微軟正黑體" pitchFamily="34" charset="-120"/>
                      </a:endParaRP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Times New Roman" pitchFamily="18" charset="0"/>
                          <a:ea typeface="微軟正黑體" pitchFamily="34" charset="-120"/>
                        </a:rPr>
                        <a:t>五股</a:t>
                      </a:r>
                      <a:r>
                        <a:rPr kumimoji="0" lang="zh-TW" sz="1400" b="0" i="0" u="none" strike="noStrike" cap="none" normalizeH="0" baseline="0" dirty="0" smtClean="0">
                          <a:ln>
                            <a:noFill/>
                          </a:ln>
                          <a:solidFill>
                            <a:schemeClr val="tx1"/>
                          </a:solidFill>
                          <a:effectLst/>
                          <a:latin typeface="Times New Roman" pitchFamily="18" charset="0"/>
                          <a:ea typeface="微軟正黑體" pitchFamily="34" charset="-120"/>
                        </a:rPr>
                        <a:t>區</a:t>
                      </a:r>
                      <a:endParaRPr kumimoji="0" lang="zh-TW" sz="1200" b="0" i="0" u="none" strike="noStrike" cap="none" normalizeH="0" baseline="0" dirty="0" smtClean="0">
                        <a:ln>
                          <a:noFill/>
                        </a:ln>
                        <a:solidFill>
                          <a:schemeClr val="tx1"/>
                        </a:solidFill>
                        <a:effectLst/>
                        <a:latin typeface="Times New Roman" pitchFamily="18" charset="0"/>
                        <a:ea typeface="微軟正黑體" pitchFamily="34" charset="-120"/>
                      </a:endParaRP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400" b="0" i="0" u="none" strike="noStrike" cap="none" normalizeH="0" baseline="0" dirty="0" smtClean="0">
                          <a:ln>
                            <a:noFill/>
                          </a:ln>
                          <a:solidFill>
                            <a:schemeClr val="tx1"/>
                          </a:solidFill>
                          <a:effectLst/>
                          <a:latin typeface="Times New Roman" pitchFamily="18" charset="0"/>
                          <a:ea typeface="微軟正黑體" pitchFamily="34" charset="-120"/>
                        </a:rPr>
                        <a:t>蘆洲</a:t>
                      </a:r>
                      <a:r>
                        <a:rPr kumimoji="0" lang="zh-TW" sz="1400" b="0" i="0" u="none" strike="noStrike" cap="none" normalizeH="0" baseline="0" dirty="0" smtClean="0">
                          <a:ln>
                            <a:noFill/>
                          </a:ln>
                          <a:solidFill>
                            <a:schemeClr val="tx1"/>
                          </a:solidFill>
                          <a:effectLst/>
                          <a:latin typeface="Times New Roman" pitchFamily="18" charset="0"/>
                          <a:ea typeface="微軟正黑體" pitchFamily="34" charset="-120"/>
                        </a:rPr>
                        <a:t>區</a:t>
                      </a:r>
                      <a:endParaRPr kumimoji="0" lang="zh-TW" sz="1200" b="0" i="0" u="none" strike="noStrike" cap="none" normalizeH="0" baseline="0" dirty="0" smtClean="0">
                        <a:ln>
                          <a:noFill/>
                        </a:ln>
                        <a:solidFill>
                          <a:schemeClr val="tx1"/>
                        </a:solidFill>
                        <a:effectLst/>
                        <a:latin typeface="Times New Roman" pitchFamily="18" charset="0"/>
                        <a:ea typeface="微軟正黑體" pitchFamily="34" charset="-120"/>
                      </a:endParaRPr>
                    </a:p>
                  </a:txBody>
                  <a:tcPr marL="66935" marR="669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bl>
          </a:graphicData>
        </a:graphic>
      </p:graphicFrame>
      <p:sp>
        <p:nvSpPr>
          <p:cNvPr id="38944" name="矩形 15"/>
          <p:cNvSpPr>
            <a:spLocks noChangeArrowheads="1"/>
          </p:cNvSpPr>
          <p:nvPr/>
        </p:nvSpPr>
        <p:spPr bwMode="auto">
          <a:xfrm>
            <a:off x="0" y="5883275"/>
            <a:ext cx="1728788" cy="923925"/>
          </a:xfrm>
          <a:prstGeom prst="rect">
            <a:avLst/>
          </a:prstGeom>
          <a:solidFill>
            <a:srgbClr val="FFFF00"/>
          </a:solidFill>
          <a:ln w="9525">
            <a:solidFill>
              <a:schemeClr val="tx1"/>
            </a:solidFill>
            <a:miter lim="800000"/>
            <a:headEnd/>
            <a:tailEnd/>
          </a:ln>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a:ea typeface="微軟正黑體" pitchFamily="34" charset="-120"/>
              </a:rPr>
              <a:t>火山灰</a:t>
            </a:r>
            <a:r>
              <a:rPr lang="zh-TW" altLang="en-US">
                <a:ea typeface="微軟正黑體" pitchFamily="34" charset="-120"/>
              </a:rPr>
              <a:t>厚度</a:t>
            </a:r>
            <a:r>
              <a:rPr lang="en-US" altLang="zh-TW">
                <a:ea typeface="微軟正黑體" pitchFamily="34" charset="-120"/>
              </a:rPr>
              <a:t>30CM</a:t>
            </a:r>
            <a:r>
              <a:rPr lang="zh-TW" altLang="zh-TW">
                <a:ea typeface="微軟正黑體" pitchFamily="34" charset="-120"/>
              </a:rPr>
              <a:t>範圍表</a:t>
            </a:r>
            <a:endParaRPr lang="en-US" altLang="zh-TW">
              <a:ea typeface="微軟正黑體" pitchFamily="34" charset="-120"/>
            </a:endParaRPr>
          </a:p>
          <a:p>
            <a:r>
              <a:rPr lang="en-US" altLang="zh-TW">
                <a:ea typeface="微軟正黑體" pitchFamily="34" charset="-120"/>
              </a:rPr>
              <a:t>(</a:t>
            </a:r>
            <a:r>
              <a:rPr lang="zh-TW" altLang="en-US">
                <a:ea typeface="微軟正黑體" pitchFamily="34" charset="-120"/>
              </a:rPr>
              <a:t>半徑</a:t>
            </a:r>
            <a:r>
              <a:rPr lang="en-US" altLang="zh-TW">
                <a:ea typeface="微軟正黑體" pitchFamily="34" charset="-120"/>
              </a:rPr>
              <a:t>15km)</a:t>
            </a:r>
            <a:endParaRPr lang="zh-TW" altLang="en-US">
              <a:ea typeface="微軟正黑體" pitchFamily="34" charset="-120"/>
            </a:endParaRPr>
          </a:p>
        </p:txBody>
      </p:sp>
      <p:sp>
        <p:nvSpPr>
          <p:cNvPr id="38945" name="文字方塊 12"/>
          <p:cNvSpPr txBox="1">
            <a:spLocks noChangeArrowheads="1"/>
          </p:cNvSpPr>
          <p:nvPr/>
        </p:nvSpPr>
        <p:spPr bwMode="auto">
          <a:xfrm>
            <a:off x="5260975" y="2209800"/>
            <a:ext cx="1260475" cy="276225"/>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火山灰</a:t>
            </a:r>
            <a:r>
              <a:rPr lang="en-US" altLang="zh-TW" sz="1200">
                <a:solidFill>
                  <a:srgbClr val="000000"/>
                </a:solidFill>
                <a:latin typeface="標楷體" pitchFamily="65" charset="-120"/>
                <a:ea typeface="標楷體" pitchFamily="65" charset="-120"/>
              </a:rPr>
              <a:t>30cm</a:t>
            </a:r>
            <a:r>
              <a:rPr lang="zh-TW" altLang="en-US" sz="1200">
                <a:solidFill>
                  <a:srgbClr val="000000"/>
                </a:solidFill>
                <a:latin typeface="標楷體" pitchFamily="65" charset="-120"/>
                <a:ea typeface="標楷體" pitchFamily="65" charset="-120"/>
              </a:rPr>
              <a:t>範圍</a:t>
            </a:r>
          </a:p>
        </p:txBody>
      </p:sp>
      <p:sp>
        <p:nvSpPr>
          <p:cNvPr id="38946" name="文字方塊 12"/>
          <p:cNvSpPr txBox="1">
            <a:spLocks noChangeArrowheads="1"/>
          </p:cNvSpPr>
          <p:nvPr/>
        </p:nvSpPr>
        <p:spPr bwMode="auto">
          <a:xfrm>
            <a:off x="6324600" y="3000375"/>
            <a:ext cx="1262063" cy="276225"/>
          </a:xfrm>
          <a:prstGeom prst="rect">
            <a:avLst/>
          </a:prstGeom>
          <a:solidFill>
            <a:srgbClr val="FFE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火山灰</a:t>
            </a:r>
            <a:r>
              <a:rPr lang="en-US" altLang="zh-TW" sz="1200">
                <a:solidFill>
                  <a:srgbClr val="000000"/>
                </a:solidFill>
                <a:latin typeface="標楷體" pitchFamily="65" charset="-120"/>
                <a:ea typeface="標楷體" pitchFamily="65" charset="-120"/>
              </a:rPr>
              <a:t>50cm</a:t>
            </a:r>
            <a:r>
              <a:rPr lang="zh-TW" altLang="en-US" sz="1200">
                <a:solidFill>
                  <a:srgbClr val="000000"/>
                </a:solidFill>
                <a:latin typeface="標楷體" pitchFamily="65" charset="-120"/>
                <a:ea typeface="標楷體" pitchFamily="65" charset="-120"/>
              </a:rPr>
              <a:t>範圍</a:t>
            </a:r>
          </a:p>
        </p:txBody>
      </p:sp>
    </p:spTree>
    <p:extLst>
      <p:ext uri="{BB962C8B-B14F-4D97-AF65-F5344CB8AC3E}">
        <p14:creationId xmlns:p14="http://schemas.microsoft.com/office/powerpoint/2010/main" val="9595327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9939"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70B67FC-8D86-4B2A-A5C9-B3221D981475}" type="slidenum">
              <a:rPr kumimoji="0" lang="zh-TW" altLang="en-US">
                <a:solidFill>
                  <a:srgbClr val="262626"/>
                </a:solidFill>
                <a:latin typeface="Arial Unicode MS" pitchFamily="34" charset="-120"/>
                <a:ea typeface="Arial Unicode MS" pitchFamily="34" charset="-120"/>
              </a:rPr>
              <a:pPr/>
              <a:t>153</a:t>
            </a:fld>
            <a:endParaRPr kumimoji="0" lang="zh-TW" altLang="en-US">
              <a:solidFill>
                <a:srgbClr val="262626"/>
              </a:solidFill>
              <a:latin typeface="Arial Unicode MS" pitchFamily="34" charset="-120"/>
              <a:ea typeface="Arial Unicode MS" pitchFamily="34" charset="-120"/>
            </a:endParaRPr>
          </a:p>
        </p:txBody>
      </p:sp>
      <p:pic>
        <p:nvPicPr>
          <p:cNvPr id="39940" name="Picture 11"/>
          <p:cNvPicPr>
            <a:picLocks noChangeAspect="1" noChangeArrowheads="1"/>
          </p:cNvPicPr>
          <p:nvPr/>
        </p:nvPicPr>
        <p:blipFill>
          <a:blip r:embed="rId2">
            <a:extLst>
              <a:ext uri="{28A0092B-C50C-407E-A947-70E740481C1C}">
                <a14:useLocalDpi xmlns:a14="http://schemas.microsoft.com/office/drawing/2010/main" val="0"/>
              </a:ext>
            </a:extLst>
          </a:blip>
          <a:srcRect l="29149" t="16429" r="39195" b="20833"/>
          <a:stretch>
            <a:fillRect/>
          </a:stretch>
        </p:blipFill>
        <p:spPr bwMode="auto">
          <a:xfrm>
            <a:off x="228600" y="685800"/>
            <a:ext cx="533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矩形 23"/>
          <p:cNvSpPr>
            <a:spLocks noChangeArrowheads="1"/>
          </p:cNvSpPr>
          <p:nvPr/>
        </p:nvSpPr>
        <p:spPr bwMode="auto">
          <a:xfrm>
            <a:off x="5638800" y="762000"/>
            <a:ext cx="320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lang="zh-TW" altLang="en-US" sz="2400" b="1" dirty="0" smtClean="0">
                <a:latin typeface="微軟正黑體" panose="020B0604030504040204" pitchFamily="34" charset="-120"/>
                <a:ea typeface="微軟正黑體" panose="020B0604030504040204" pitchFamily="34" charset="-120"/>
              </a:rPr>
              <a:t>以</a:t>
            </a:r>
            <a:r>
              <a:rPr lang="zh-TW" altLang="zh-TW" sz="2400" b="1" dirty="0" smtClean="0">
                <a:latin typeface="微軟正黑體" panose="020B0604030504040204" pitchFamily="34" charset="-120"/>
                <a:ea typeface="微軟正黑體" panose="020B0604030504040204" pitchFamily="34" charset="-120"/>
              </a:rPr>
              <a:t>御嶽</a:t>
            </a:r>
            <a:r>
              <a:rPr lang="zh-TW" altLang="en-US" sz="2400" b="1" dirty="0" smtClean="0">
                <a:latin typeface="微軟正黑體" panose="020B0604030504040204" pitchFamily="34" charset="-120"/>
                <a:ea typeface="微軟正黑體" panose="020B0604030504040204" pitchFamily="34" charset="-120"/>
              </a:rPr>
              <a:t>火山為例，當</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p"/>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警戒級別到達</a:t>
            </a:r>
            <a:r>
              <a:rPr lang="en-US" altLang="zh-TW" sz="2400" b="1" dirty="0" smtClean="0">
                <a:solidFill>
                  <a:srgbClr val="FF0000"/>
                </a:solidFill>
                <a:latin typeface="微軟正黑體" panose="020B0604030504040204" pitchFamily="34" charset="-120"/>
                <a:ea typeface="微軟正黑體" panose="020B0604030504040204" pitchFamily="34" charset="-120"/>
              </a:rPr>
              <a:t>2</a:t>
            </a:r>
            <a:r>
              <a:rPr lang="zh-TW" altLang="en-US" sz="2400" b="1" dirty="0" smtClean="0">
                <a:solidFill>
                  <a:srgbClr val="FF0000"/>
                </a:solidFill>
                <a:latin typeface="微軟正黑體" panose="020B0604030504040204" pitchFamily="34" charset="-120"/>
                <a:ea typeface="微軟正黑體" panose="020B0604030504040204" pitchFamily="34" charset="-120"/>
              </a:rPr>
              <a:t>時</a:t>
            </a:r>
            <a:r>
              <a:rPr lang="zh-TW" altLang="en-US" sz="2400" b="1" dirty="0" smtClean="0">
                <a:latin typeface="微軟正黑體" panose="020B0604030504040204" pitchFamily="34" charset="-120"/>
                <a:ea typeface="微軟正黑體" panose="020B0604030504040204" pitchFamily="34" charset="-120"/>
              </a:rPr>
              <a:t>，日本氣象廳依據其警戒分級，</a:t>
            </a:r>
            <a:r>
              <a:rPr lang="zh-TW" altLang="en-US" sz="2400" b="1" dirty="0" smtClean="0">
                <a:solidFill>
                  <a:srgbClr val="FF0000"/>
                </a:solidFill>
                <a:latin typeface="微軟正黑體" panose="020B0604030504040204" pitchFamily="34" charset="-120"/>
                <a:ea typeface="微軟正黑體" panose="020B0604030504040204" pitchFamily="34" charset="-120"/>
              </a:rPr>
              <a:t>限制其火山口到</a:t>
            </a:r>
            <a:r>
              <a:rPr lang="en-US" altLang="zh-TW" sz="2400" b="1" dirty="0" smtClean="0">
                <a:solidFill>
                  <a:srgbClr val="FF0000"/>
                </a:solidFill>
                <a:latin typeface="微軟正黑體" panose="020B0604030504040204" pitchFamily="34" charset="-120"/>
                <a:ea typeface="微軟正黑體" panose="020B0604030504040204" pitchFamily="34" charset="-120"/>
              </a:rPr>
              <a:t>1KM</a:t>
            </a:r>
            <a:r>
              <a:rPr lang="zh-TW" altLang="en-US" sz="2400" b="1" dirty="0" smtClean="0">
                <a:solidFill>
                  <a:srgbClr val="FF0000"/>
                </a:solidFill>
                <a:latin typeface="微軟正黑體" panose="020B0604030504040204" pitchFamily="34" charset="-120"/>
                <a:ea typeface="微軟正黑體" panose="020B0604030504040204" pitchFamily="34" charset="-120"/>
              </a:rPr>
              <a:t>處限制入山</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p"/>
              <a:defRPr/>
            </a:pPr>
            <a:r>
              <a:rPr lang="zh-TW" altLang="en-US" sz="2400" b="1" dirty="0" smtClean="0">
                <a:latin typeface="微軟正黑體" panose="020B0604030504040204" pitchFamily="34" charset="-120"/>
                <a:ea typeface="微軟正黑體" panose="020B0604030504040204" pitchFamily="34" charset="-120"/>
              </a:rPr>
              <a:t>火山警戒</a:t>
            </a:r>
            <a:r>
              <a:rPr lang="zh-TW" altLang="en-US" sz="2400" b="1" dirty="0" smtClean="0">
                <a:solidFill>
                  <a:srgbClr val="FF0000"/>
                </a:solidFill>
                <a:latin typeface="微軟正黑體" panose="020B0604030504040204" pitchFamily="34" charset="-120"/>
                <a:ea typeface="微軟正黑體" panose="020B0604030504040204" pitchFamily="34" charset="-120"/>
              </a:rPr>
              <a:t>級別到達</a:t>
            </a:r>
            <a:r>
              <a:rPr lang="en-US" altLang="zh-TW" sz="2400" b="1" dirty="0" smtClean="0">
                <a:solidFill>
                  <a:srgbClr val="FF0000"/>
                </a:solidFill>
                <a:latin typeface="微軟正黑體" panose="020B0604030504040204" pitchFamily="34" charset="-120"/>
                <a:ea typeface="微軟正黑體" panose="020B0604030504040204" pitchFamily="34" charset="-120"/>
              </a:rPr>
              <a:t>3</a:t>
            </a:r>
            <a:r>
              <a:rPr lang="zh-TW" altLang="en-US" sz="2400" b="1" dirty="0" smtClean="0">
                <a:solidFill>
                  <a:srgbClr val="FF0000"/>
                </a:solidFill>
                <a:latin typeface="微軟正黑體" panose="020B0604030504040204" pitchFamily="34" charset="-120"/>
                <a:ea typeface="微軟正黑體" panose="020B0604030504040204" pitchFamily="34" charset="-120"/>
              </a:rPr>
              <a:t>時</a:t>
            </a:r>
            <a:r>
              <a:rPr lang="zh-TW" altLang="en-US" sz="2400" b="1" dirty="0" smtClean="0">
                <a:latin typeface="微軟正黑體" panose="020B0604030504040204" pitchFamily="34" charset="-120"/>
                <a:ea typeface="微軟正黑體" panose="020B0604030504040204" pitchFamily="34" charset="-120"/>
              </a:rPr>
              <a:t>，則限制從</a:t>
            </a:r>
            <a:r>
              <a:rPr lang="zh-TW" altLang="en-US" sz="2400" b="1" dirty="0" smtClean="0">
                <a:solidFill>
                  <a:srgbClr val="FF0000"/>
                </a:solidFill>
                <a:latin typeface="微軟正黑體" panose="020B0604030504040204" pitchFamily="34" charset="-120"/>
                <a:ea typeface="微軟正黑體" panose="020B0604030504040204" pitchFamily="34" charset="-120"/>
              </a:rPr>
              <a:t>火口到</a:t>
            </a:r>
            <a:r>
              <a:rPr lang="en-US" altLang="zh-TW" sz="2400" b="1" dirty="0" smtClean="0">
                <a:solidFill>
                  <a:srgbClr val="FF0000"/>
                </a:solidFill>
                <a:latin typeface="微軟正黑體" panose="020B0604030504040204" pitchFamily="34" charset="-120"/>
                <a:ea typeface="微軟正黑體" panose="020B0604030504040204" pitchFamily="34" charset="-120"/>
              </a:rPr>
              <a:t>2KM</a:t>
            </a:r>
            <a:r>
              <a:rPr lang="zh-TW" altLang="en-US" sz="2400" b="1" dirty="0" smtClean="0">
                <a:solidFill>
                  <a:srgbClr val="FF0000"/>
                </a:solidFill>
                <a:latin typeface="微軟正黑體" panose="020B0604030504040204" pitchFamily="34" charset="-120"/>
                <a:ea typeface="微軟正黑體" panose="020B0604030504040204" pitchFamily="34" charset="-120"/>
              </a:rPr>
              <a:t>、</a:t>
            </a:r>
            <a:r>
              <a:rPr lang="en-US" altLang="zh-TW" sz="2400" b="1" dirty="0" smtClean="0">
                <a:solidFill>
                  <a:srgbClr val="FF0000"/>
                </a:solidFill>
                <a:latin typeface="微軟正黑體" panose="020B0604030504040204" pitchFamily="34" charset="-120"/>
                <a:ea typeface="微軟正黑體" panose="020B0604030504040204" pitchFamily="34" charset="-120"/>
              </a:rPr>
              <a:t>3KM</a:t>
            </a:r>
            <a:r>
              <a:rPr lang="zh-TW" altLang="en-US" sz="2400" b="1" dirty="0" smtClean="0">
                <a:solidFill>
                  <a:srgbClr val="FF0000"/>
                </a:solidFill>
                <a:latin typeface="微軟正黑體" panose="020B0604030504040204" pitchFamily="34" charset="-120"/>
                <a:ea typeface="微軟正黑體" panose="020B0604030504040204" pitchFamily="34" charset="-120"/>
              </a:rPr>
              <a:t>及居住地附近將依序限制進入</a:t>
            </a:r>
            <a:r>
              <a:rPr lang="zh-TW" altLang="en-US" sz="2400" b="1" dirty="0" smtClean="0">
                <a:latin typeface="微軟正黑體" panose="020B0604030504040204" pitchFamily="34" charset="-120"/>
                <a:ea typeface="微軟正黑體" panose="020B0604030504040204" pitchFamily="34" charset="-120"/>
              </a:rPr>
              <a:t>，以降低災害發生。</a:t>
            </a:r>
          </a:p>
        </p:txBody>
      </p:sp>
      <p:sp>
        <p:nvSpPr>
          <p:cNvPr id="39942" name="文字方塊 12"/>
          <p:cNvSpPr txBox="1">
            <a:spLocks noChangeArrowheads="1"/>
          </p:cNvSpPr>
          <p:nvPr/>
        </p:nvSpPr>
        <p:spPr bwMode="auto">
          <a:xfrm>
            <a:off x="2492375" y="6524625"/>
            <a:ext cx="2032000" cy="277813"/>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1200">
                <a:latin typeface="標楷體" pitchFamily="65" charset="-120"/>
                <a:ea typeface="標楷體" pitchFamily="65" charset="-120"/>
              </a:rPr>
              <a:t>御嶽</a:t>
            </a:r>
            <a:r>
              <a:rPr lang="zh-TW" altLang="en-US" sz="1200">
                <a:latin typeface="標楷體" pitchFamily="65" charset="-120"/>
                <a:ea typeface="標楷體" pitchFamily="65" charset="-120"/>
              </a:rPr>
              <a:t>山火山噴發警戒範圍圖</a:t>
            </a:r>
            <a:endParaRPr lang="zh-TW" altLang="en-US" sz="120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92983441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096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E19714C-99BE-4316-B7F3-4CA4851AAAD9}" type="slidenum">
              <a:rPr kumimoji="0" lang="zh-TW" altLang="en-US">
                <a:solidFill>
                  <a:srgbClr val="262626"/>
                </a:solidFill>
                <a:latin typeface="Arial Unicode MS" pitchFamily="34" charset="-120"/>
                <a:ea typeface="Arial Unicode MS" pitchFamily="34" charset="-120"/>
              </a:rPr>
              <a:pPr/>
              <a:t>154</a:t>
            </a:fld>
            <a:endParaRPr kumimoji="0" lang="zh-TW" altLang="en-US">
              <a:solidFill>
                <a:srgbClr val="262626"/>
              </a:solidFill>
              <a:latin typeface="Arial Unicode MS" pitchFamily="34" charset="-120"/>
              <a:ea typeface="Arial Unicode MS" pitchFamily="34" charset="-120"/>
            </a:endParaRPr>
          </a:p>
        </p:txBody>
      </p:sp>
      <p:sp>
        <p:nvSpPr>
          <p:cNvPr id="17" name="內容版面配置區 2"/>
          <p:cNvSpPr txBox="1">
            <a:spLocks/>
          </p:cNvSpPr>
          <p:nvPr/>
        </p:nvSpPr>
        <p:spPr bwMode="auto">
          <a:xfrm>
            <a:off x="304800" y="165100"/>
            <a:ext cx="8364538" cy="3048000"/>
          </a:xfrm>
          <a:prstGeom prst="rect">
            <a:avLst/>
          </a:prstGeom>
          <a:noFill/>
          <a:ln w="57150">
            <a:noFill/>
            <a:miter lim="800000"/>
            <a:headEnd/>
            <a:tailEnd/>
          </a:ln>
          <a:effectLst/>
        </p:spPr>
        <p:txBody>
          <a:bodyPr/>
          <a:lstStyle/>
          <a:p>
            <a:pPr marL="342900" indent="-342900" algn="just">
              <a:spcBef>
                <a:spcPct val="20000"/>
              </a:spcBef>
              <a:buFontTx/>
              <a:buBlip>
                <a:blip r:embed="rId2"/>
              </a:buBlip>
              <a:defRPr/>
            </a:pPr>
            <a:endParaRPr kumimoji="0" lang="en-US" altLang="zh-TW" sz="2800" b="1" dirty="0">
              <a:solidFill>
                <a:schemeClr val="accent2">
                  <a:lumMod val="75000"/>
                </a:schemeClr>
              </a:solidFill>
              <a:latin typeface="微軟正黑體" pitchFamily="34" charset="-120"/>
              <a:ea typeface="微軟正黑體" pitchFamily="34" charset="-120"/>
            </a:endParaRPr>
          </a:p>
          <a:p>
            <a:pPr marL="342900" indent="-342900" algn="just">
              <a:spcBef>
                <a:spcPct val="20000"/>
              </a:spcBef>
              <a:defRPr/>
            </a:pPr>
            <a:r>
              <a:rPr lang="zh-TW" altLang="en-US" sz="2800" b="1" dirty="0">
                <a:solidFill>
                  <a:srgbClr val="FF0000"/>
                </a:solidFill>
                <a:ea typeface="微軟正黑體" pitchFamily="34" charset="-120"/>
              </a:rPr>
              <a:t>為加強對於火山爆發之認知及應變能力，應</a:t>
            </a:r>
            <a:endParaRPr lang="en-US" altLang="zh-TW" sz="2800" b="1" dirty="0">
              <a:solidFill>
                <a:srgbClr val="FF0000"/>
              </a:solidFill>
              <a:ea typeface="微軟正黑體" pitchFamily="34" charset="-120"/>
            </a:endParaRPr>
          </a:p>
          <a:p>
            <a:pPr marL="342900" indent="-342900" algn="just">
              <a:spcBef>
                <a:spcPct val="20000"/>
              </a:spcBef>
              <a:buFontTx/>
              <a:buBlip>
                <a:blip r:embed="rId2"/>
              </a:buBlip>
              <a:defRPr/>
            </a:pPr>
            <a:r>
              <a:rPr lang="zh-TW" altLang="en-US" sz="2800" b="1" dirty="0">
                <a:ea typeface="微軟正黑體" pitchFamily="34" charset="-120"/>
              </a:rPr>
              <a:t>製作</a:t>
            </a:r>
            <a:r>
              <a:rPr lang="zh-TW" altLang="zh-TW" sz="2800" b="1" dirty="0">
                <a:ea typeface="微軟正黑體" pitchFamily="34" charset="-120"/>
              </a:rPr>
              <a:t>火山防災教育宣傳摺頁</a:t>
            </a:r>
            <a:r>
              <a:rPr lang="zh-TW" altLang="en-US" sz="2800" b="1" dirty="0">
                <a:ea typeface="微軟正黑體" pitchFamily="34" charset="-120"/>
              </a:rPr>
              <a:t>，</a:t>
            </a:r>
            <a:r>
              <a:rPr lang="zh-TW" altLang="zh-TW" sz="2800" b="1" dirty="0">
                <a:solidFill>
                  <a:srgbClr val="FF0000"/>
                </a:solidFill>
                <a:ea typeface="微軟正黑體" pitchFamily="34" charset="-120"/>
              </a:rPr>
              <a:t>讓民眾了解及認識火山</a:t>
            </a:r>
            <a:r>
              <a:rPr lang="zh-TW" altLang="en-US" sz="2800" b="1" dirty="0">
                <a:solidFill>
                  <a:srgbClr val="FF0000"/>
                </a:solidFill>
                <a:ea typeface="微軟正黑體" pitchFamily="34" charset="-120"/>
              </a:rPr>
              <a:t>。</a:t>
            </a:r>
            <a:endParaRPr lang="en-US" altLang="zh-TW" sz="2800" b="1" dirty="0">
              <a:solidFill>
                <a:srgbClr val="FF0000"/>
              </a:solidFill>
              <a:ea typeface="微軟正黑體" pitchFamily="34" charset="-120"/>
            </a:endParaRPr>
          </a:p>
          <a:p>
            <a:pPr marL="342900" indent="-342900" algn="just">
              <a:spcBef>
                <a:spcPct val="20000"/>
              </a:spcBef>
              <a:buFontTx/>
              <a:buBlip>
                <a:blip r:embed="rId2"/>
              </a:buBlip>
              <a:defRPr/>
            </a:pPr>
            <a:r>
              <a:rPr lang="zh-TW" altLang="en-US" sz="2800" b="1" dirty="0">
                <a:ea typeface="微軟正黑體" pitchFamily="34" charset="-120"/>
              </a:rPr>
              <a:t>訂定大屯火山</a:t>
            </a:r>
            <a:r>
              <a:rPr lang="zh-TW" altLang="en-US" sz="2800" b="1" dirty="0">
                <a:solidFill>
                  <a:srgbClr val="FF0000"/>
                </a:solidFill>
                <a:ea typeface="微軟正黑體" pitchFamily="34" charset="-120"/>
              </a:rPr>
              <a:t>道路及範圍警戒限制分級表。</a:t>
            </a:r>
            <a:endParaRPr lang="en-US" altLang="zh-TW" sz="2800" b="1" dirty="0">
              <a:solidFill>
                <a:srgbClr val="FF0000"/>
              </a:solidFill>
              <a:ea typeface="微軟正黑體" pitchFamily="34" charset="-120"/>
            </a:endParaRPr>
          </a:p>
        </p:txBody>
      </p:sp>
      <p:pic>
        <p:nvPicPr>
          <p:cNvPr id="40965" name="Picture 9" descr="G:\101年臺北市火山應變計畫_全\臺北市火山摺頁\火山摺頁_0911_02\火山摺頁_0911_02_Page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43672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 descr="G:\101年臺北市火山應變計畫_全\臺北市火山摺頁\火山摺頁_0911_02\火山摺頁_0911_02_Pag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文字方塊 12"/>
          <p:cNvSpPr txBox="1">
            <a:spLocks noChangeArrowheads="1"/>
          </p:cNvSpPr>
          <p:nvPr/>
        </p:nvSpPr>
        <p:spPr bwMode="auto">
          <a:xfrm>
            <a:off x="3709988" y="6124575"/>
            <a:ext cx="172402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製作防災教育宣傳摺頁</a:t>
            </a:r>
          </a:p>
        </p:txBody>
      </p:sp>
    </p:spTree>
    <p:extLst>
      <p:ext uri="{BB962C8B-B14F-4D97-AF65-F5344CB8AC3E}">
        <p14:creationId xmlns:p14="http://schemas.microsoft.com/office/powerpoint/2010/main" val="352021392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1987"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6F321E78-B676-45AC-924A-F3B2E3381F46}" type="slidenum">
              <a:rPr kumimoji="0" lang="zh-TW" altLang="en-US">
                <a:solidFill>
                  <a:srgbClr val="262626"/>
                </a:solidFill>
                <a:latin typeface="Arial Unicode MS" pitchFamily="34" charset="-120"/>
                <a:ea typeface="Arial Unicode MS" pitchFamily="34" charset="-120"/>
              </a:rPr>
              <a:pPr/>
              <a:t>155</a:t>
            </a:fld>
            <a:endParaRPr kumimoji="0" lang="zh-TW" altLang="en-US">
              <a:solidFill>
                <a:srgbClr val="262626"/>
              </a:solidFill>
              <a:latin typeface="Arial Unicode MS" pitchFamily="34" charset="-120"/>
              <a:ea typeface="Arial Unicode MS" pitchFamily="34" charset="-120"/>
            </a:endParaRPr>
          </a:p>
        </p:txBody>
      </p:sp>
      <p:sp>
        <p:nvSpPr>
          <p:cNvPr id="41988" name="文字方塊 4"/>
          <p:cNvSpPr txBox="1">
            <a:spLocks noChangeArrowheads="1"/>
          </p:cNvSpPr>
          <p:nvPr/>
        </p:nvSpPr>
        <p:spPr bwMode="auto">
          <a:xfrm>
            <a:off x="0" y="609600"/>
            <a:ext cx="88328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FF0000"/>
                </a:solidFill>
                <a:latin typeface="微軟正黑體" pitchFamily="34" charset="-120"/>
                <a:ea typeface="微軟正黑體" pitchFamily="34" charset="-120"/>
              </a:rPr>
              <a:t>10</a:t>
            </a:r>
            <a:r>
              <a:rPr kumimoji="0" lang="zh-TW" altLang="en-US" sz="2400" b="1">
                <a:solidFill>
                  <a:srgbClr val="FF0000"/>
                </a:solidFill>
                <a:latin typeface="微軟正黑體" pitchFamily="34" charset="-120"/>
                <a:ea typeface="微軟正黑體" pitchFamily="34" charset="-120"/>
              </a:rPr>
              <a:t>月</a:t>
            </a:r>
            <a:r>
              <a:rPr kumimoji="0" lang="en-US" altLang="zh-TW" sz="2400" b="1">
                <a:solidFill>
                  <a:srgbClr val="FF0000"/>
                </a:solidFill>
                <a:latin typeface="微軟正黑體" pitchFamily="34" charset="-120"/>
                <a:ea typeface="微軟正黑體" pitchFamily="34" charset="-120"/>
              </a:rPr>
              <a:t>10</a:t>
            </a:r>
            <a:r>
              <a:rPr kumimoji="0" lang="zh-TW" altLang="en-US" sz="2400" b="1">
                <a:solidFill>
                  <a:srgbClr val="FF0000"/>
                </a:solidFill>
                <a:latin typeface="微軟正黑體" pitchFamily="34" charset="-120"/>
                <a:ea typeface="微軟正黑體" pitchFamily="34" charset="-120"/>
              </a:rPr>
              <a:t>日</a:t>
            </a:r>
            <a:r>
              <a:rPr kumimoji="0" lang="en-US" altLang="zh-TW" sz="2400" b="1">
                <a:solidFill>
                  <a:srgbClr val="000000"/>
                </a:solidFill>
                <a:latin typeface="微軟正黑體" pitchFamily="34" charset="-120"/>
                <a:ea typeface="微軟正黑體" pitchFamily="34" charset="-120"/>
              </a:rPr>
              <a:t>17</a:t>
            </a:r>
            <a:r>
              <a:rPr kumimoji="0" lang="zh-TW" altLang="en-US" sz="2400" b="1">
                <a:solidFill>
                  <a:srgbClr val="000000"/>
                </a:solidFill>
                <a:latin typeface="微軟正黑體" pitchFamily="34" charset="-120"/>
                <a:ea typeface="微軟正黑體" pitchFamily="34" charset="-120"/>
              </a:rPr>
              <a:t>時</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地點：台灣澎湖</a:t>
            </a:r>
            <a:r>
              <a:rPr lang="zh-TW" altLang="en-US" sz="2400" b="1">
                <a:latin typeface="微軟正黑體" pitchFamily="34" charset="-120"/>
                <a:ea typeface="微軟正黑體" pitchFamily="34" charset="-120"/>
              </a:rPr>
              <a:t>龍門外海</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a:t>
            </a:r>
            <a:r>
              <a:rPr lang="zh-TW" altLang="en-US" sz="2400" b="1">
                <a:latin typeface="微軟正黑體" pitchFamily="34" charset="-120"/>
                <a:ea typeface="微軟正黑體" pitchFamily="34" charset="-120"/>
              </a:rPr>
              <a:t>國家實驗院所屬、也是我國最大兩千七百噸級海洋研究船「</a:t>
            </a:r>
            <a:r>
              <a:rPr lang="zh-TW" altLang="en-US" sz="2400" b="1">
                <a:solidFill>
                  <a:srgbClr val="FF0000"/>
                </a:solidFill>
                <a:latin typeface="微軟正黑體" pitchFamily="34" charset="-120"/>
                <a:ea typeface="微軟正黑體" pitchFamily="34" charset="-120"/>
              </a:rPr>
              <a:t>海研五號</a:t>
            </a:r>
            <a:r>
              <a:rPr lang="zh-TW" altLang="en-US" sz="2400" b="1">
                <a:latin typeface="微軟正黑體" pitchFamily="34" charset="-120"/>
                <a:ea typeface="微軟正黑體" pitchFamily="34" charset="-120"/>
              </a:rPr>
              <a:t>」， </a:t>
            </a:r>
            <a:r>
              <a:rPr lang="en-US" altLang="zh-TW" sz="2400" b="1">
                <a:latin typeface="微軟正黑體" pitchFamily="34" charset="-120"/>
                <a:ea typeface="微軟正黑體" pitchFamily="34" charset="-120"/>
              </a:rPr>
              <a:t>10</a:t>
            </a:r>
            <a:r>
              <a:rPr lang="zh-TW" altLang="en-US" sz="2400" b="1">
                <a:latin typeface="微軟正黑體" pitchFamily="34" charset="-120"/>
                <a:ea typeface="微軟正黑體" pitchFamily="34" charset="-120"/>
              </a:rPr>
              <a:t>日行經澎湖龍門外海，由於</a:t>
            </a:r>
            <a:r>
              <a:rPr lang="zh-TW" altLang="en-US" sz="2400" b="1">
                <a:solidFill>
                  <a:srgbClr val="FF0000"/>
                </a:solidFill>
                <a:latin typeface="微軟正黑體" pitchFamily="34" charset="-120"/>
                <a:ea typeface="微軟正黑體" pitchFamily="34" charset="-120"/>
              </a:rPr>
              <a:t>觸礁</a:t>
            </a:r>
            <a:r>
              <a:rPr lang="zh-TW" altLang="en-US" sz="2400" b="1">
                <a:latin typeface="微軟正黑體" pitchFamily="34" charset="-120"/>
                <a:ea typeface="微軟正黑體" pitchFamily="34" charset="-120"/>
              </a:rPr>
              <a:t>造成右舷傾斜船艙進水，船上有船員</a:t>
            </a:r>
            <a:r>
              <a:rPr lang="en-US" altLang="zh-TW" sz="2400" b="1">
                <a:latin typeface="微軟正黑體" pitchFamily="34" charset="-120"/>
                <a:ea typeface="微軟正黑體" pitchFamily="34" charset="-120"/>
              </a:rPr>
              <a:t>18</a:t>
            </a:r>
            <a:r>
              <a:rPr lang="zh-TW" altLang="en-US" sz="2400" b="1">
                <a:latin typeface="微軟正黑體" pitchFamily="34" charset="-120"/>
                <a:ea typeface="微軟正黑體" pitchFamily="34" charset="-120"/>
              </a:rPr>
              <a:t>人，研究人員</a:t>
            </a:r>
            <a:r>
              <a:rPr lang="en-US" altLang="zh-TW" sz="2400" b="1">
                <a:latin typeface="微軟正黑體" pitchFamily="34" charset="-120"/>
                <a:ea typeface="微軟正黑體" pitchFamily="34" charset="-120"/>
              </a:rPr>
              <a:t>27</a:t>
            </a:r>
            <a:r>
              <a:rPr lang="zh-TW" altLang="en-US" sz="2400" b="1">
                <a:latin typeface="微軟正黑體" pitchFamily="34" charset="-120"/>
                <a:ea typeface="微軟正黑體" pitchFamily="34" charset="-120"/>
              </a:rPr>
              <a:t>人，</a:t>
            </a:r>
            <a:r>
              <a:rPr lang="zh-TW" altLang="en-US" sz="2400" b="1">
                <a:solidFill>
                  <a:srgbClr val="FF0000"/>
                </a:solidFill>
                <a:latin typeface="微軟正黑體" pitchFamily="34" charset="-120"/>
                <a:ea typeface="微軟正黑體" pitchFamily="34" charset="-120"/>
              </a:rPr>
              <a:t>共</a:t>
            </a:r>
            <a:r>
              <a:rPr lang="en-US" altLang="zh-TW" sz="2400" b="1">
                <a:solidFill>
                  <a:srgbClr val="FF0000"/>
                </a:solidFill>
                <a:latin typeface="微軟正黑體" pitchFamily="34" charset="-120"/>
                <a:ea typeface="微軟正黑體" pitchFamily="34" charset="-120"/>
              </a:rPr>
              <a:t>45</a:t>
            </a:r>
            <a:r>
              <a:rPr lang="zh-TW" altLang="en-US" sz="2400" b="1">
                <a:solidFill>
                  <a:srgbClr val="FF0000"/>
                </a:solidFill>
                <a:latin typeface="微軟正黑體" pitchFamily="34" charset="-120"/>
                <a:ea typeface="微軟正黑體" pitchFamily="34" charset="-120"/>
              </a:rPr>
              <a:t>人受困船上</a:t>
            </a:r>
            <a:r>
              <a:rPr lang="zh-TW" altLang="en-US" sz="2400" b="1">
                <a:latin typeface="微軟正黑體" pitchFamily="34" charset="-120"/>
                <a:ea typeface="微軟正黑體" pitchFamily="34" charset="-120"/>
              </a:rPr>
              <a:t>。</a:t>
            </a:r>
            <a:endParaRPr kumimoji="0" lang="zh-TW" altLang="en-US" sz="2400" b="1">
              <a:solidFill>
                <a:srgbClr val="000000"/>
              </a:solidFill>
              <a:latin typeface="微軟正黑體" pitchFamily="34" charset="-120"/>
              <a:ea typeface="微軟正黑體" pitchFamily="34" charset="-120"/>
            </a:endParaRPr>
          </a:p>
        </p:txBody>
      </p:sp>
      <p:sp>
        <p:nvSpPr>
          <p:cNvPr id="41989"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41990" name="矩形 9"/>
          <p:cNvSpPr>
            <a:spLocks noChangeArrowheads="1"/>
          </p:cNvSpPr>
          <p:nvPr/>
        </p:nvSpPr>
        <p:spPr bwMode="auto">
          <a:xfrm>
            <a:off x="0" y="6642100"/>
            <a:ext cx="5418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：NHK</a:t>
            </a:r>
          </a:p>
        </p:txBody>
      </p:sp>
      <p:pic>
        <p:nvPicPr>
          <p:cNvPr id="41991" name="Picture 9" descr="http://img.ltn.com.tw/Upload/liveNews/BigPic/600_phpDfRF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38" y="2797175"/>
            <a:ext cx="59436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文字方塊 12"/>
          <p:cNvSpPr txBox="1">
            <a:spLocks noChangeArrowheads="1"/>
          </p:cNvSpPr>
          <p:nvPr/>
        </p:nvSpPr>
        <p:spPr bwMode="auto">
          <a:xfrm>
            <a:off x="7178675" y="5727700"/>
            <a:ext cx="1211263" cy="400050"/>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000">
                <a:solidFill>
                  <a:srgbClr val="000000"/>
                </a:solidFill>
                <a:latin typeface="微軟正黑體" pitchFamily="34" charset="-120"/>
                <a:ea typeface="微軟正黑體" pitchFamily="34" charset="-120"/>
              </a:rPr>
              <a:t>沉沒地點</a:t>
            </a:r>
          </a:p>
        </p:txBody>
      </p:sp>
    </p:spTree>
    <p:extLst>
      <p:ext uri="{BB962C8B-B14F-4D97-AF65-F5344CB8AC3E}">
        <p14:creationId xmlns:p14="http://schemas.microsoft.com/office/powerpoint/2010/main" val="216112946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01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58AF739-49FB-4B0B-AEBC-C00DFD2C72AC}" type="slidenum">
              <a:rPr kumimoji="0" lang="zh-TW" altLang="en-US">
                <a:solidFill>
                  <a:srgbClr val="262626"/>
                </a:solidFill>
                <a:latin typeface="Arial Unicode MS" pitchFamily="34" charset="-120"/>
                <a:ea typeface="Arial Unicode MS" pitchFamily="34" charset="-120"/>
              </a:rPr>
              <a:pPr/>
              <a:t>156</a:t>
            </a:fld>
            <a:endParaRPr kumimoji="0" lang="zh-TW" altLang="en-US">
              <a:solidFill>
                <a:srgbClr val="262626"/>
              </a:solidFill>
              <a:latin typeface="Arial Unicode MS" pitchFamily="34" charset="-120"/>
              <a:ea typeface="Arial Unicode MS" pitchFamily="34" charset="-120"/>
            </a:endParaRPr>
          </a:p>
        </p:txBody>
      </p:sp>
      <p:sp>
        <p:nvSpPr>
          <p:cNvPr id="43012"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43013"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43014"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43015" name="矩形 7"/>
          <p:cNvSpPr>
            <a:spLocks noChangeArrowheads="1"/>
          </p:cNvSpPr>
          <p:nvPr/>
        </p:nvSpPr>
        <p:spPr bwMode="auto">
          <a:xfrm>
            <a:off x="3175" y="6642100"/>
            <a:ext cx="4568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p>
        </p:txBody>
      </p:sp>
      <p:sp>
        <p:nvSpPr>
          <p:cNvPr id="43016" name="文字方塊 9"/>
          <p:cNvSpPr txBox="1">
            <a:spLocks noChangeArrowheads="1"/>
          </p:cNvSpPr>
          <p:nvPr/>
        </p:nvSpPr>
        <p:spPr bwMode="auto">
          <a:xfrm>
            <a:off x="-23813" y="698500"/>
            <a:ext cx="90900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r>
              <a:rPr lang="zh-TW" altLang="en-US" sz="2400" b="1">
                <a:latin typeface="微軟正黑體" pitchFamily="34" charset="-120"/>
                <a:ea typeface="微軟正黑體" pitchFamily="34" charset="-120"/>
              </a:rPr>
              <a:t>     海巡和海軍救起</a:t>
            </a:r>
            <a:r>
              <a:rPr lang="zh-TW" altLang="en-US" sz="2400" b="1">
                <a:solidFill>
                  <a:srgbClr val="FF0000"/>
                </a:solidFill>
                <a:latin typeface="微軟正黑體" pitchFamily="34" charset="-120"/>
                <a:ea typeface="微軟正黑體" pitchFamily="34" charset="-120"/>
              </a:rPr>
              <a:t>船上</a:t>
            </a:r>
            <a:r>
              <a:rPr lang="en-US" altLang="zh-TW" sz="2400" b="1">
                <a:solidFill>
                  <a:srgbClr val="FF0000"/>
                </a:solidFill>
                <a:latin typeface="微軟正黑體" pitchFamily="34" charset="-120"/>
                <a:ea typeface="微軟正黑體" pitchFamily="34" charset="-120"/>
              </a:rPr>
              <a:t>45</a:t>
            </a:r>
            <a:r>
              <a:rPr lang="zh-TW" altLang="en-US" sz="2400" b="1">
                <a:solidFill>
                  <a:srgbClr val="FF0000"/>
                </a:solidFill>
                <a:latin typeface="微軟正黑體" pitchFamily="34" charset="-120"/>
                <a:ea typeface="微軟正黑體" pitchFamily="34" charset="-120"/>
              </a:rPr>
              <a:t>人</a:t>
            </a:r>
            <a:r>
              <a:rPr lang="zh-TW" altLang="en-US" sz="2400" b="1">
                <a:latin typeface="微軟正黑體" pitchFamily="34" charset="-120"/>
                <a:ea typeface="微軟正黑體" pitchFamily="34" charset="-120"/>
              </a:rPr>
              <a:t>，傷者送澎湖當地醫院，</a:t>
            </a:r>
            <a:r>
              <a:rPr lang="en-US" altLang="zh-TW" sz="2400" b="1">
                <a:latin typeface="微軟正黑體" pitchFamily="34" charset="-120"/>
                <a:ea typeface="微軟正黑體" pitchFamily="34" charset="-120"/>
              </a:rPr>
              <a:t>2</a:t>
            </a:r>
            <a:r>
              <a:rPr lang="zh-TW" altLang="en-US" sz="2400" b="1">
                <a:latin typeface="微軟正黑體" pitchFamily="34" charset="-120"/>
                <a:ea typeface="微軟正黑體" pitchFamily="34" charset="-120"/>
              </a:rPr>
              <a:t>人到院前無生命跡象，經急救不治死亡，其餘共有</a:t>
            </a:r>
            <a:r>
              <a:rPr lang="en-US" altLang="zh-TW" sz="2400" b="1">
                <a:latin typeface="微軟正黑體" pitchFamily="34" charset="-120"/>
                <a:ea typeface="微軟正黑體" pitchFamily="34" charset="-120"/>
              </a:rPr>
              <a:t>25</a:t>
            </a:r>
            <a:r>
              <a:rPr lang="zh-TW" altLang="en-US" sz="2400" b="1">
                <a:latin typeface="微軟正黑體" pitchFamily="34" charset="-120"/>
                <a:ea typeface="微軟正黑體" pitchFamily="34" charset="-120"/>
              </a:rPr>
              <a:t>人</a:t>
            </a:r>
            <a:r>
              <a:rPr lang="zh-TW" altLang="en-US" sz="2400" b="1">
                <a:solidFill>
                  <a:srgbClr val="FF0000"/>
                </a:solidFill>
                <a:latin typeface="微軟正黑體" pitchFamily="34" charset="-120"/>
                <a:ea typeface="微軟正黑體" pitchFamily="34" charset="-120"/>
              </a:rPr>
              <a:t>挫傷和失溫</a:t>
            </a:r>
            <a:r>
              <a:rPr lang="zh-TW" altLang="en-US" sz="2400" b="1">
                <a:latin typeface="微軟正黑體" pitchFamily="34" charset="-120"/>
                <a:ea typeface="微軟正黑體" pitchFamily="34" charset="-120"/>
              </a:rPr>
              <a:t> </a:t>
            </a:r>
            <a:r>
              <a:rPr lang="zh-TW" altLang="en-US" sz="2400" b="1">
                <a:latin typeface="微軟正黑體" pitchFamily="34" charset="-120"/>
                <a:ea typeface="微軟正黑體" pitchFamily="34" charset="-120"/>
                <a:cs typeface="新細明體" pitchFamily="18" charset="-120"/>
              </a:rPr>
              <a:t>。</a:t>
            </a:r>
            <a:endParaRPr lang="en-US" altLang="zh-TW" sz="2400" b="1">
              <a:latin typeface="微軟正黑體" pitchFamily="34" charset="-120"/>
              <a:ea typeface="微軟正黑體" pitchFamily="34" charset="-120"/>
              <a:cs typeface="新細明體" pitchFamily="18" charset="-120"/>
            </a:endParaRPr>
          </a:p>
        </p:txBody>
      </p:sp>
      <p:sp>
        <p:nvSpPr>
          <p:cNvPr id="43017" name="文字方塊 12"/>
          <p:cNvSpPr txBox="1">
            <a:spLocks noChangeArrowheads="1"/>
          </p:cNvSpPr>
          <p:nvPr/>
        </p:nvSpPr>
        <p:spPr bwMode="auto">
          <a:xfrm>
            <a:off x="6629400" y="6513513"/>
            <a:ext cx="1416050"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標楷體" pitchFamily="65" charset="-120"/>
                <a:ea typeface="標楷體" pitchFamily="65" charset="-120"/>
              </a:rPr>
              <a:t>右舷傾斜船艙進水</a:t>
            </a:r>
            <a:endParaRPr lang="zh-TW" altLang="en-US" sz="1200">
              <a:solidFill>
                <a:srgbClr val="000000"/>
              </a:solidFill>
              <a:latin typeface="標楷體" pitchFamily="65" charset="-120"/>
              <a:ea typeface="標楷體" pitchFamily="65" charset="-120"/>
            </a:endParaRPr>
          </a:p>
        </p:txBody>
      </p:sp>
      <p:pic>
        <p:nvPicPr>
          <p:cNvPr id="43018" name="Picture 2" descr="http://www.qz.chinanews.com/uploadfile/2014/1011/201410111115436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54419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descr="http://img.epochtimes.com.tw/upload/images/2014/10/11/108644_medium.jpg"/>
          <p:cNvPicPr>
            <a:picLocks noChangeAspect="1" noChangeArrowheads="1"/>
          </p:cNvPicPr>
          <p:nvPr/>
        </p:nvPicPr>
        <p:blipFill>
          <a:blip r:embed="rId4">
            <a:extLst>
              <a:ext uri="{28A0092B-C50C-407E-A947-70E740481C1C}">
                <a14:useLocalDpi xmlns:a14="http://schemas.microsoft.com/office/drawing/2010/main" val="0"/>
              </a:ext>
            </a:extLst>
          </a:blip>
          <a:srcRect l="23077" r="19231"/>
          <a:stretch>
            <a:fillRect/>
          </a:stretch>
        </p:blipFill>
        <p:spPr bwMode="auto">
          <a:xfrm>
            <a:off x="5791200" y="2316163"/>
            <a:ext cx="320040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文字方塊 12"/>
          <p:cNvSpPr txBox="1">
            <a:spLocks noChangeArrowheads="1"/>
          </p:cNvSpPr>
          <p:nvPr/>
        </p:nvSpPr>
        <p:spPr bwMode="auto">
          <a:xfrm>
            <a:off x="2492375" y="6365875"/>
            <a:ext cx="184150"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sz="120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97541580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403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6A309F20-7C48-4DAD-9C33-FDDD870C2849}" type="slidenum">
              <a:rPr kumimoji="0" lang="zh-TW" altLang="en-US">
                <a:solidFill>
                  <a:srgbClr val="262626"/>
                </a:solidFill>
                <a:latin typeface="Arial Unicode MS" pitchFamily="34" charset="-120"/>
                <a:ea typeface="Arial Unicode MS" pitchFamily="34" charset="-120"/>
              </a:rPr>
              <a:pPr/>
              <a:t>157</a:t>
            </a:fld>
            <a:endParaRPr kumimoji="0" lang="zh-TW" altLang="en-US">
              <a:solidFill>
                <a:srgbClr val="262626"/>
              </a:solidFill>
              <a:latin typeface="Arial Unicode MS" pitchFamily="34" charset="-120"/>
              <a:ea typeface="Arial Unicode MS" pitchFamily="34" charset="-120"/>
            </a:endParaRPr>
          </a:p>
        </p:txBody>
      </p:sp>
      <p:sp>
        <p:nvSpPr>
          <p:cNvPr id="44036" name="文字方塊 4"/>
          <p:cNvSpPr txBox="1">
            <a:spLocks noChangeArrowheads="1"/>
          </p:cNvSpPr>
          <p:nvPr/>
        </p:nvSpPr>
        <p:spPr bwMode="auto">
          <a:xfrm>
            <a:off x="0" y="6858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Wingdings" pitchFamily="2" charset="2"/>
              <a:buChar char="Ø"/>
            </a:pPr>
            <a:r>
              <a:rPr lang="zh-TW" altLang="en-US" sz="2400" b="1">
                <a:latin typeface="微軟正黑體" pitchFamily="34" charset="-120"/>
                <a:ea typeface="微軟正黑體" pitchFamily="34" charset="-120"/>
              </a:rPr>
              <a:t>國防部</a:t>
            </a:r>
            <a:r>
              <a:rPr lang="en-US" altLang="zh-TW" sz="2400" b="1">
                <a:latin typeface="微軟正黑體" pitchFamily="34" charset="-120"/>
                <a:ea typeface="微軟正黑體" pitchFamily="34" charset="-120"/>
              </a:rPr>
              <a:t>10</a:t>
            </a:r>
            <a:r>
              <a:rPr lang="zh-TW" altLang="en-US" sz="2400" b="1">
                <a:latin typeface="微軟正黑體" pitchFamily="34" charset="-120"/>
                <a:ea typeface="微軟正黑體" pitchFamily="34" charset="-120"/>
              </a:rPr>
              <a:t>日下午</a:t>
            </a:r>
            <a:r>
              <a:rPr lang="en-US" altLang="zh-TW" sz="2400" b="1">
                <a:latin typeface="微軟正黑體" pitchFamily="34" charset="-120"/>
                <a:ea typeface="微軟正黑體" pitchFamily="34" charset="-120"/>
              </a:rPr>
              <a:t>5</a:t>
            </a:r>
            <a:r>
              <a:rPr lang="zh-TW" altLang="en-US" sz="2400" b="1">
                <a:latin typeface="微軟正黑體" pitchFamily="34" charset="-120"/>
                <a:ea typeface="微軟正黑體" pitchFamily="34" charset="-120"/>
              </a:rPr>
              <a:t>時</a:t>
            </a:r>
            <a:r>
              <a:rPr lang="en-US" altLang="zh-TW" sz="2400" b="1">
                <a:latin typeface="微軟正黑體" pitchFamily="34" charset="-120"/>
                <a:ea typeface="微軟正黑體" pitchFamily="34" charset="-120"/>
              </a:rPr>
              <a:t>45</a:t>
            </a:r>
            <a:r>
              <a:rPr lang="zh-TW" altLang="en-US" sz="2400" b="1">
                <a:latin typeface="微軟正黑體" pitchFamily="34" charset="-120"/>
                <a:ea typeface="微軟正黑體" pitchFamily="34" charset="-120"/>
              </a:rPr>
              <a:t>分接獲通報後，</a:t>
            </a:r>
            <a:r>
              <a:rPr lang="zh-TW" altLang="en-US" sz="2400" b="1">
                <a:solidFill>
                  <a:srgbClr val="FF0000"/>
                </a:solidFill>
                <a:latin typeface="微軟正黑體" pitchFamily="34" charset="-120"/>
                <a:ea typeface="微軟正黑體" pitchFamily="34" charset="-120"/>
              </a:rPr>
              <a:t>立即下令救護隊出動直升機</a:t>
            </a:r>
            <a:r>
              <a:rPr lang="en-US" altLang="zh-TW" sz="2400" b="1">
                <a:solidFill>
                  <a:srgbClr val="FF0000"/>
                </a:solidFill>
                <a:latin typeface="微軟正黑體" pitchFamily="34" charset="-120"/>
                <a:ea typeface="微軟正黑體" pitchFamily="34" charset="-120"/>
              </a:rPr>
              <a:t>2</a:t>
            </a:r>
            <a:r>
              <a:rPr lang="zh-TW" altLang="en-US" sz="2400" b="1">
                <a:solidFill>
                  <a:srgbClr val="FF0000"/>
                </a:solidFill>
                <a:latin typeface="微軟正黑體" pitchFamily="34" charset="-120"/>
                <a:ea typeface="微軟正黑體" pitchFamily="34" charset="-120"/>
              </a:rPr>
              <a:t>架、海軍成功艦</a:t>
            </a:r>
            <a:r>
              <a:rPr lang="en-US" altLang="zh-TW" sz="2400" b="1">
                <a:solidFill>
                  <a:srgbClr val="FF0000"/>
                </a:solidFill>
                <a:latin typeface="微軟正黑體" pitchFamily="34" charset="-120"/>
                <a:ea typeface="微軟正黑體" pitchFamily="34" charset="-120"/>
              </a:rPr>
              <a:t>1</a:t>
            </a:r>
            <a:r>
              <a:rPr lang="zh-TW" altLang="en-US" sz="2400" b="1">
                <a:solidFill>
                  <a:srgbClr val="FF0000"/>
                </a:solidFill>
                <a:latin typeface="微軟正黑體" pitchFamily="34" charset="-120"/>
                <a:ea typeface="微軟正黑體" pitchFamily="34" charset="-120"/>
              </a:rPr>
              <a:t>艘</a:t>
            </a:r>
            <a:r>
              <a:rPr lang="zh-TW" altLang="en-US" sz="2400" b="1">
                <a:latin typeface="微軟正黑體" pitchFamily="34" charset="-120"/>
                <a:ea typeface="微軟正黑體" pitchFamily="34" charset="-120"/>
              </a:rPr>
              <a:t>執行救援，由於海象不佳，人員一度無法吊掛。</a:t>
            </a:r>
          </a:p>
          <a:p>
            <a:endParaRPr kumimoji="0" lang="en-US" altLang="zh-TW" sz="2400" b="1">
              <a:solidFill>
                <a:srgbClr val="000000"/>
              </a:solidFill>
              <a:latin typeface="微軟正黑體" pitchFamily="34" charset="-120"/>
              <a:ea typeface="微軟正黑體" pitchFamily="34" charset="-120"/>
            </a:endParaRPr>
          </a:p>
        </p:txBody>
      </p:sp>
      <p:pic>
        <p:nvPicPr>
          <p:cNvPr id="44037" name="Picture 2" descr="「海研五號」昨傍晚驚傳在澎湖龍門外海發生船難，空勤隊、海軍與海巡署獲報，派出直升機、軍艦、巡防艇趕往救援，將傷者送上岸救護送醫。（記者劉禹慶攝）">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609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descr="https://sp.yimg.com/ib/th?id=HN.608005367568928008&amp;pid=15.1&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038600"/>
            <a:ext cx="4470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文字方塊 12"/>
          <p:cNvSpPr txBox="1">
            <a:spLocks noChangeArrowheads="1"/>
          </p:cNvSpPr>
          <p:nvPr/>
        </p:nvSpPr>
        <p:spPr bwMode="auto">
          <a:xfrm>
            <a:off x="6477000" y="6553200"/>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latin typeface="標楷體" pitchFamily="65" charset="-120"/>
                <a:ea typeface="標楷體" pitchFamily="65" charset="-120"/>
              </a:rPr>
              <a:t>緊急搜救行動</a:t>
            </a:r>
          </a:p>
        </p:txBody>
      </p:sp>
      <p:sp>
        <p:nvSpPr>
          <p:cNvPr id="44040" name="矩形 10"/>
          <p:cNvSpPr>
            <a:spLocks noChangeArrowheads="1"/>
          </p:cNvSpPr>
          <p:nvPr/>
        </p:nvSpPr>
        <p:spPr bwMode="auto">
          <a:xfrm>
            <a:off x="0" y="3124200"/>
            <a:ext cx="4191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Wingdings" pitchFamily="2" charset="2"/>
              <a:buChar char="Ø"/>
            </a:pPr>
            <a:r>
              <a:rPr lang="en-US" altLang="zh-TW" sz="2400" b="1">
                <a:latin typeface="微軟正黑體" pitchFamily="34" charset="-120"/>
                <a:ea typeface="微軟正黑體" pitchFamily="34" charset="-120"/>
              </a:rPr>
              <a:t>10</a:t>
            </a:r>
            <a:r>
              <a:rPr lang="zh-TW" altLang="en-US" sz="2400" b="1">
                <a:latin typeface="微軟正黑體" pitchFamily="34" charset="-120"/>
                <a:ea typeface="微軟正黑體" pitchFamily="34" charset="-120"/>
              </a:rPr>
              <a:t>日晚間</a:t>
            </a:r>
            <a:r>
              <a:rPr lang="en-US" altLang="zh-TW" sz="2400" b="1">
                <a:latin typeface="微軟正黑體" pitchFamily="34" charset="-120"/>
                <a:ea typeface="微軟正黑體" pitchFamily="34" charset="-120"/>
              </a:rPr>
              <a:t>7</a:t>
            </a:r>
            <a:r>
              <a:rPr lang="zh-TW" altLang="en-US" sz="2400" b="1">
                <a:latin typeface="微軟正黑體" pitchFamily="34" charset="-120"/>
                <a:ea typeface="微軟正黑體" pitchFamily="34" charset="-120"/>
              </a:rPr>
              <a:t>時</a:t>
            </a:r>
            <a:r>
              <a:rPr lang="en-US" altLang="zh-TW" sz="2400" b="1">
                <a:latin typeface="微軟正黑體" pitchFamily="34" charset="-120"/>
                <a:ea typeface="微軟正黑體" pitchFamily="34" charset="-120"/>
              </a:rPr>
              <a:t>14</a:t>
            </a:r>
            <a:r>
              <a:rPr lang="zh-TW" altLang="en-US" sz="2400" b="1">
                <a:latin typeface="微軟正黑體" pitchFamily="34" charset="-120"/>
                <a:ea typeface="微軟正黑體" pitchFamily="34" charset="-120"/>
              </a:rPr>
              <a:t>分國防部再度接獲回報，得知科研船船隻已傾斜，船上人員待援。</a:t>
            </a:r>
            <a:r>
              <a:rPr lang="zh-TW" altLang="en-US" sz="2400" b="1">
                <a:solidFill>
                  <a:srgbClr val="FF0000"/>
                </a:solidFill>
                <a:latin typeface="微軟正黑體" pitchFamily="34" charset="-120"/>
                <a:ea typeface="微軟正黑體" pitchFamily="34" charset="-120"/>
              </a:rPr>
              <a:t>國防部參謀總長高廣圻上將即進駐衡山指揮所，海、空軍司令亦分別進駐戰情中心，全面啟動救援機制。</a:t>
            </a:r>
          </a:p>
        </p:txBody>
      </p:sp>
    </p:spTree>
    <p:extLst>
      <p:ext uri="{BB962C8B-B14F-4D97-AF65-F5344CB8AC3E}">
        <p14:creationId xmlns:p14="http://schemas.microsoft.com/office/powerpoint/2010/main" val="391920337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5059"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32F0038-CA90-42AC-ACCE-95C1728860E1}" type="slidenum">
              <a:rPr kumimoji="0" lang="zh-TW" altLang="en-US">
                <a:solidFill>
                  <a:srgbClr val="262626"/>
                </a:solidFill>
                <a:latin typeface="Arial Unicode MS" pitchFamily="34" charset="-120"/>
                <a:ea typeface="Arial Unicode MS" pitchFamily="34" charset="-120"/>
              </a:rPr>
              <a:pPr/>
              <a:t>158</a:t>
            </a:fld>
            <a:endParaRPr kumimoji="0" lang="zh-TW" altLang="en-US">
              <a:solidFill>
                <a:srgbClr val="262626"/>
              </a:solidFill>
              <a:latin typeface="Arial Unicode MS" pitchFamily="34" charset="-120"/>
              <a:ea typeface="Arial Unicode MS" pitchFamily="34" charset="-120"/>
            </a:endParaRPr>
          </a:p>
        </p:txBody>
      </p:sp>
      <p:sp>
        <p:nvSpPr>
          <p:cNvPr id="45060" name="矩形 7"/>
          <p:cNvSpPr>
            <a:spLocks noChangeArrowheads="1"/>
          </p:cNvSpPr>
          <p:nvPr/>
        </p:nvSpPr>
        <p:spPr bwMode="auto">
          <a:xfrm>
            <a:off x="228600" y="685800"/>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Wingdings" pitchFamily="2" charset="2"/>
              <a:buChar char="Ø"/>
            </a:pPr>
            <a:r>
              <a:rPr lang="zh-TW" altLang="en-US" sz="2400" b="1">
                <a:latin typeface="微軟正黑體" pitchFamily="34" charset="-120"/>
                <a:ea typeface="微軟正黑體" pitchFamily="34" charset="-120"/>
              </a:rPr>
              <a:t>國防部並另外派出</a:t>
            </a:r>
            <a:r>
              <a:rPr lang="en-US" altLang="zh-TW" sz="2400" b="1">
                <a:solidFill>
                  <a:srgbClr val="FF0000"/>
                </a:solidFill>
                <a:latin typeface="微軟正黑體" pitchFamily="34" charset="-120"/>
                <a:ea typeface="微軟正黑體" pitchFamily="34" charset="-120"/>
              </a:rPr>
              <a:t>2</a:t>
            </a:r>
            <a:r>
              <a:rPr lang="zh-TW" altLang="en-US" sz="2400" b="1">
                <a:solidFill>
                  <a:srgbClr val="FF0000"/>
                </a:solidFill>
                <a:latin typeface="微軟正黑體" pitchFamily="34" charset="-120"/>
                <a:ea typeface="微軟正黑體" pitchFamily="34" charset="-120"/>
              </a:rPr>
              <a:t>架</a:t>
            </a:r>
            <a:r>
              <a:rPr lang="en-US" altLang="zh-TW" sz="2400" b="1">
                <a:solidFill>
                  <a:srgbClr val="FF0000"/>
                </a:solidFill>
                <a:latin typeface="微軟正黑體" pitchFamily="34" charset="-120"/>
                <a:ea typeface="微軟正黑體" pitchFamily="34" charset="-120"/>
              </a:rPr>
              <a:t>S-70C</a:t>
            </a:r>
            <a:r>
              <a:rPr lang="zh-TW" altLang="en-US" sz="2400" b="1">
                <a:solidFill>
                  <a:srgbClr val="FF0000"/>
                </a:solidFill>
                <a:latin typeface="微軟正黑體" pitchFamily="34" charset="-120"/>
                <a:ea typeface="微軟正黑體" pitchFamily="34" charset="-120"/>
              </a:rPr>
              <a:t>直升機、</a:t>
            </a:r>
            <a:r>
              <a:rPr lang="en-US" altLang="zh-TW" sz="2400" b="1">
                <a:solidFill>
                  <a:srgbClr val="FF0000"/>
                </a:solidFill>
                <a:latin typeface="微軟正黑體" pitchFamily="34" charset="-120"/>
                <a:ea typeface="微軟正黑體" pitchFamily="34" charset="-120"/>
              </a:rPr>
              <a:t>2</a:t>
            </a:r>
            <a:r>
              <a:rPr lang="zh-TW" altLang="en-US" sz="2400" b="1">
                <a:solidFill>
                  <a:srgbClr val="FF0000"/>
                </a:solidFill>
                <a:latin typeface="微軟正黑體" pitchFamily="34" charset="-120"/>
                <a:ea typeface="微軟正黑體" pitchFamily="34" charset="-120"/>
              </a:rPr>
              <a:t>架</a:t>
            </a:r>
            <a:r>
              <a:rPr lang="en-US" altLang="zh-TW" sz="2400" b="1">
                <a:solidFill>
                  <a:srgbClr val="FF0000"/>
                </a:solidFill>
                <a:latin typeface="微軟正黑體" pitchFamily="34" charset="-120"/>
                <a:ea typeface="微軟正黑體" pitchFamily="34" charset="-120"/>
              </a:rPr>
              <a:t>EC-225</a:t>
            </a:r>
            <a:r>
              <a:rPr lang="zh-TW" altLang="en-US" sz="2400" b="1">
                <a:solidFill>
                  <a:srgbClr val="FF0000"/>
                </a:solidFill>
                <a:latin typeface="微軟正黑體" pitchFamily="34" charset="-120"/>
                <a:ea typeface="微軟正黑體" pitchFamily="34" charset="-120"/>
              </a:rPr>
              <a:t>直升機、</a:t>
            </a:r>
            <a:r>
              <a:rPr lang="en-US" altLang="zh-TW" sz="2400" b="1">
                <a:solidFill>
                  <a:srgbClr val="FF0000"/>
                </a:solidFill>
                <a:latin typeface="微軟正黑體" pitchFamily="34" charset="-120"/>
                <a:ea typeface="微軟正黑體" pitchFamily="34" charset="-120"/>
              </a:rPr>
              <a:t>2</a:t>
            </a:r>
            <a:r>
              <a:rPr lang="zh-TW" altLang="en-US" sz="2400" b="1">
                <a:solidFill>
                  <a:srgbClr val="FF0000"/>
                </a:solidFill>
                <a:latin typeface="微軟正黑體" pitchFamily="34" charset="-120"/>
                <a:ea typeface="微軟正黑體" pitchFamily="34" charset="-120"/>
              </a:rPr>
              <a:t>架</a:t>
            </a:r>
            <a:r>
              <a:rPr lang="en-US" altLang="zh-TW" sz="2400" b="1">
                <a:solidFill>
                  <a:srgbClr val="FF0000"/>
                </a:solidFill>
                <a:latin typeface="微軟正黑體" pitchFamily="34" charset="-120"/>
                <a:ea typeface="微軟正黑體" pitchFamily="34" charset="-120"/>
              </a:rPr>
              <a:t>C-130</a:t>
            </a:r>
            <a:r>
              <a:rPr lang="zh-TW" altLang="en-US" sz="2400" b="1">
                <a:solidFill>
                  <a:srgbClr val="FF0000"/>
                </a:solidFill>
                <a:latin typeface="微軟正黑體" pitchFamily="34" charset="-120"/>
                <a:ea typeface="微軟正黑體" pitchFamily="34" charset="-120"/>
              </a:rPr>
              <a:t>運輸機</a:t>
            </a:r>
            <a:r>
              <a:rPr lang="en-US" altLang="zh-TW" sz="2400" b="1">
                <a:latin typeface="微軟正黑體" pitchFamily="34" charset="-120"/>
                <a:ea typeface="微軟正黑體" pitchFamily="34" charset="-120"/>
              </a:rPr>
              <a:t>(</a:t>
            </a:r>
            <a:r>
              <a:rPr lang="zh-TW" altLang="en-US" sz="2400" b="1">
                <a:latin typeface="微軟正黑體" pitchFamily="34" charset="-120"/>
                <a:ea typeface="微軟正黑體" pitchFamily="34" charset="-120"/>
              </a:rPr>
              <a:t>投放照明彈</a:t>
            </a:r>
            <a:r>
              <a:rPr lang="en-US" altLang="zh-TW" sz="2400" b="1">
                <a:latin typeface="微軟正黑體" pitchFamily="34" charset="-120"/>
                <a:ea typeface="微軟正黑體" pitchFamily="34" charset="-120"/>
              </a:rPr>
              <a:t>)</a:t>
            </a:r>
            <a:r>
              <a:rPr lang="zh-TW" altLang="en-US" sz="2400" b="1">
                <a:latin typeface="微軟正黑體" pitchFamily="34" charset="-120"/>
                <a:ea typeface="微軟正黑體" pitchFamily="34" charset="-120"/>
              </a:rPr>
              <a:t>，海軍也派遣</a:t>
            </a:r>
            <a:r>
              <a:rPr lang="en-US" altLang="zh-TW" sz="2400" b="1">
                <a:solidFill>
                  <a:srgbClr val="FF0000"/>
                </a:solidFill>
                <a:latin typeface="微軟正黑體" pitchFamily="34" charset="-120"/>
                <a:ea typeface="微軟正黑體" pitchFamily="34" charset="-120"/>
              </a:rPr>
              <a:t>1</a:t>
            </a:r>
            <a:r>
              <a:rPr lang="zh-TW" altLang="en-US" sz="2400" b="1">
                <a:solidFill>
                  <a:srgbClr val="FF0000"/>
                </a:solidFill>
                <a:latin typeface="微軟正黑體" pitchFamily="34" charset="-120"/>
                <a:ea typeface="微軟正黑體" pitchFamily="34" charset="-120"/>
              </a:rPr>
              <a:t>艘大漢艦</a:t>
            </a:r>
            <a:r>
              <a:rPr lang="en-US" altLang="zh-TW" sz="2400" b="1">
                <a:solidFill>
                  <a:srgbClr val="FF0000"/>
                </a:solidFill>
                <a:latin typeface="微軟正黑體" pitchFamily="34" charset="-120"/>
                <a:ea typeface="微軟正黑體" pitchFamily="34" charset="-120"/>
              </a:rPr>
              <a:t>(</a:t>
            </a:r>
            <a:r>
              <a:rPr lang="zh-TW" altLang="en-US" sz="2400" b="1">
                <a:solidFill>
                  <a:srgbClr val="FF0000"/>
                </a:solidFill>
                <a:latin typeface="微軟正黑體" pitchFamily="34" charset="-120"/>
                <a:ea typeface="微軟正黑體" pitchFamily="34" charset="-120"/>
              </a:rPr>
              <a:t>救難艦</a:t>
            </a:r>
            <a:r>
              <a:rPr lang="en-US" altLang="zh-TW" sz="2400" b="1">
                <a:solidFill>
                  <a:srgbClr val="FF0000"/>
                </a:solidFill>
                <a:latin typeface="微軟正黑體" pitchFamily="34" charset="-120"/>
                <a:ea typeface="微軟正黑體" pitchFamily="34" charset="-120"/>
              </a:rPr>
              <a:t>)</a:t>
            </a:r>
            <a:r>
              <a:rPr lang="zh-TW" altLang="en-US" sz="2400" b="1">
                <a:solidFill>
                  <a:srgbClr val="FF0000"/>
                </a:solidFill>
                <a:latin typeface="微軟正黑體" pitchFamily="34" charset="-120"/>
                <a:ea typeface="微軟正黑體" pitchFamily="34" charset="-120"/>
              </a:rPr>
              <a:t>、</a:t>
            </a:r>
            <a:r>
              <a:rPr lang="en-US" altLang="zh-TW" sz="2400" b="1">
                <a:solidFill>
                  <a:srgbClr val="FF0000"/>
                </a:solidFill>
                <a:latin typeface="微軟正黑體" pitchFamily="34" charset="-120"/>
                <a:ea typeface="微軟正黑體" pitchFamily="34" charset="-120"/>
              </a:rPr>
              <a:t>1</a:t>
            </a:r>
            <a:r>
              <a:rPr lang="zh-TW" altLang="en-US" sz="2400" b="1">
                <a:solidFill>
                  <a:srgbClr val="FF0000"/>
                </a:solidFill>
                <a:latin typeface="微軟正黑體" pitchFamily="34" charset="-120"/>
                <a:ea typeface="微軟正黑體" pitchFamily="34" charset="-120"/>
              </a:rPr>
              <a:t>艘錦江艦、</a:t>
            </a:r>
            <a:r>
              <a:rPr lang="en-US" altLang="zh-TW" sz="2400" b="1">
                <a:solidFill>
                  <a:srgbClr val="FF0000"/>
                </a:solidFill>
                <a:latin typeface="微軟正黑體" pitchFamily="34" charset="-120"/>
                <a:ea typeface="微軟正黑體" pitchFamily="34" charset="-120"/>
              </a:rPr>
              <a:t>2</a:t>
            </a:r>
            <a:r>
              <a:rPr lang="zh-TW" altLang="en-US" sz="2400" b="1">
                <a:solidFill>
                  <a:srgbClr val="FF0000"/>
                </a:solidFill>
                <a:latin typeface="微軟正黑體" pitchFamily="34" charset="-120"/>
                <a:ea typeface="微軟正黑體" pitchFamily="34" charset="-120"/>
              </a:rPr>
              <a:t>艘成功艦</a:t>
            </a:r>
            <a:r>
              <a:rPr lang="zh-TW" altLang="en-US" sz="2400" b="1">
                <a:latin typeface="微軟正黑體" pitchFamily="34" charset="-120"/>
                <a:ea typeface="微軟正黑體" pitchFamily="34" charset="-120"/>
              </a:rPr>
              <a:t>，此外，海巡署還派出</a:t>
            </a:r>
            <a:r>
              <a:rPr lang="en-US" altLang="zh-TW" sz="2400" b="1">
                <a:solidFill>
                  <a:srgbClr val="FF0000"/>
                </a:solidFill>
                <a:latin typeface="微軟正黑體" pitchFamily="34" charset="-120"/>
                <a:ea typeface="微軟正黑體" pitchFamily="34" charset="-120"/>
              </a:rPr>
              <a:t>4</a:t>
            </a:r>
            <a:r>
              <a:rPr lang="zh-TW" altLang="en-US" sz="2400" b="1">
                <a:solidFill>
                  <a:srgbClr val="FF0000"/>
                </a:solidFill>
                <a:latin typeface="微軟正黑體" pitchFamily="34" charset="-120"/>
                <a:ea typeface="微軟正黑體" pitchFamily="34" charset="-120"/>
              </a:rPr>
              <a:t>艘船艇</a:t>
            </a:r>
            <a:r>
              <a:rPr lang="zh-TW" altLang="en-US" sz="2400" b="1">
                <a:latin typeface="微軟正黑體" pitchFamily="34" charset="-120"/>
                <a:ea typeface="微軟正黑體" pitchFamily="34" charset="-120"/>
              </a:rPr>
              <a:t>，全力投入救援任務。</a:t>
            </a:r>
          </a:p>
        </p:txBody>
      </p:sp>
      <p:pic>
        <p:nvPicPr>
          <p:cNvPr id="45061" name="Picture 2" descr="http://img1.cna.com.tw/www/WebPhotos/firstnews/common/20141011/419413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600868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文字方塊 12"/>
          <p:cNvSpPr txBox="1">
            <a:spLocks noChangeArrowheads="1"/>
          </p:cNvSpPr>
          <p:nvPr/>
        </p:nvSpPr>
        <p:spPr bwMode="auto">
          <a:xfrm>
            <a:off x="3746500" y="6588125"/>
            <a:ext cx="801688"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緊急搜救</a:t>
            </a:r>
          </a:p>
        </p:txBody>
      </p:sp>
    </p:spTree>
    <p:extLst>
      <p:ext uri="{BB962C8B-B14F-4D97-AF65-F5344CB8AC3E}">
        <p14:creationId xmlns:p14="http://schemas.microsoft.com/office/powerpoint/2010/main" val="49599479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608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D338BED-F7DD-4E88-BBDB-A4EAA36867FE}" type="slidenum">
              <a:rPr kumimoji="0" lang="zh-TW" altLang="en-US">
                <a:solidFill>
                  <a:srgbClr val="262626"/>
                </a:solidFill>
                <a:latin typeface="Arial Unicode MS" pitchFamily="34" charset="-120"/>
                <a:ea typeface="Arial Unicode MS" pitchFamily="34" charset="-120"/>
              </a:rPr>
              <a:pPr/>
              <a:t>159</a:t>
            </a:fld>
            <a:endParaRPr kumimoji="0" lang="zh-TW" altLang="en-US">
              <a:solidFill>
                <a:srgbClr val="262626"/>
              </a:solidFill>
              <a:latin typeface="Arial Unicode MS" pitchFamily="34" charset="-120"/>
              <a:ea typeface="Arial Unicode MS" pitchFamily="34" charset="-120"/>
            </a:endParaRPr>
          </a:p>
        </p:txBody>
      </p:sp>
      <p:sp>
        <p:nvSpPr>
          <p:cNvPr id="46084" name="矩形 11"/>
          <p:cNvSpPr>
            <a:spLocks noChangeArrowheads="1"/>
          </p:cNvSpPr>
          <p:nvPr/>
        </p:nvSpPr>
        <p:spPr bwMode="auto">
          <a:xfrm>
            <a:off x="0" y="685800"/>
            <a:ext cx="929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b="1">
                <a:latin typeface="微軟正黑體" pitchFamily="34" charset="-120"/>
                <a:ea typeface="微軟正黑體" pitchFamily="34" charset="-120"/>
              </a:rPr>
              <a:t>        </a:t>
            </a:r>
            <a:r>
              <a:rPr lang="zh-TW" altLang="zh-TW" sz="2400" b="1">
                <a:latin typeface="微軟正黑體" pitchFamily="34" charset="-120"/>
                <a:ea typeface="微軟正黑體" pitchFamily="34" charset="-120"/>
              </a:rPr>
              <a:t>因</a:t>
            </a:r>
            <a:r>
              <a:rPr lang="zh-TW" altLang="zh-TW" sz="2400" b="1">
                <a:solidFill>
                  <a:srgbClr val="FF0000"/>
                </a:solidFill>
                <a:latin typeface="微軟正黑體" pitchFamily="34" charset="-120"/>
                <a:ea typeface="微軟正黑體" pitchFamily="34" charset="-120"/>
              </a:rPr>
              <a:t>黃蜂颱風之外圍環流</a:t>
            </a:r>
            <a:r>
              <a:rPr lang="zh-TW" altLang="zh-TW" sz="2400" b="1">
                <a:latin typeface="微軟正黑體" pitchFamily="34" charset="-120"/>
                <a:ea typeface="微軟正黑體" pitchFamily="34" charset="-120"/>
              </a:rPr>
              <a:t>，造成之強風以及巨浪而折返，下午行經澎湖龍門外四海</a:t>
            </a:r>
            <a:r>
              <a:rPr lang="zh-TW" altLang="en-US" sz="2400" b="1">
                <a:latin typeface="微軟正黑體" pitchFamily="34" charset="-120"/>
                <a:ea typeface="微軟正黑體" pitchFamily="34" charset="-120"/>
              </a:rPr>
              <a:t>浬</a:t>
            </a:r>
            <a:r>
              <a:rPr lang="zh-TW" altLang="zh-TW" sz="2400" b="1">
                <a:latin typeface="微軟正黑體" pitchFamily="34" charset="-120"/>
                <a:ea typeface="微軟正黑體" pitchFamily="34" charset="-120"/>
              </a:rPr>
              <a:t>處時，</a:t>
            </a:r>
            <a:r>
              <a:rPr lang="zh-TW" altLang="zh-TW" sz="2400" b="1">
                <a:solidFill>
                  <a:srgbClr val="FF0000"/>
                </a:solidFill>
                <a:latin typeface="微軟正黑體" pitchFamily="34" charset="-120"/>
                <a:ea typeface="微軟正黑體" pitchFamily="34" charset="-120"/>
              </a:rPr>
              <a:t>遭逢九級風勢</a:t>
            </a:r>
            <a:r>
              <a:rPr lang="en-US" altLang="zh-TW" sz="2400" b="1">
                <a:solidFill>
                  <a:srgbClr val="FF0000"/>
                </a:solidFill>
                <a:latin typeface="微軟正黑體" pitchFamily="34" charset="-120"/>
                <a:ea typeface="微軟正黑體" pitchFamily="34" charset="-120"/>
              </a:rPr>
              <a:t>(75-88 km/hr)</a:t>
            </a:r>
            <a:r>
              <a:rPr lang="zh-TW" altLang="zh-TW" sz="2400" b="1">
                <a:solidFill>
                  <a:srgbClr val="FF0000"/>
                </a:solidFill>
                <a:latin typeface="微軟正黑體" pitchFamily="34" charset="-120"/>
                <a:ea typeface="微軟正黑體" pitchFamily="34" charset="-120"/>
              </a:rPr>
              <a:t>，船隻疑似觸礁</a:t>
            </a:r>
            <a:r>
              <a:rPr lang="zh-TW" altLang="en-US" sz="2400" b="1">
                <a:latin typeface="微軟正黑體" pitchFamily="34" charset="-120"/>
                <a:ea typeface="微軟正黑體" pitchFamily="34" charset="-120"/>
              </a:rPr>
              <a:t>，因而導致此次船難之發生。</a:t>
            </a:r>
          </a:p>
        </p:txBody>
      </p:sp>
      <p:pic>
        <p:nvPicPr>
          <p:cNvPr id="46085" name="Picture 2" descr="http://img1.cna.com.tw/www/WebPhotos/Chart/20141011/10872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82296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文字方塊 12"/>
          <p:cNvSpPr txBox="1">
            <a:spLocks noChangeArrowheads="1"/>
          </p:cNvSpPr>
          <p:nvPr/>
        </p:nvSpPr>
        <p:spPr bwMode="auto">
          <a:xfrm>
            <a:off x="4191000" y="6581775"/>
            <a:ext cx="1108075"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觸礁導致沈船</a:t>
            </a:r>
          </a:p>
        </p:txBody>
      </p:sp>
    </p:spTree>
    <p:extLst>
      <p:ext uri="{BB962C8B-B14F-4D97-AF65-F5344CB8AC3E}">
        <p14:creationId xmlns:p14="http://schemas.microsoft.com/office/powerpoint/2010/main" val="294648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73936" y="58120"/>
            <a:ext cx="800220"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1.3</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小結</a:t>
            </a:r>
          </a:p>
        </p:txBody>
      </p:sp>
      <p:sp>
        <p:nvSpPr>
          <p:cNvPr id="3" name="文本框 10"/>
          <p:cNvSpPr txBox="1"/>
          <p:nvPr/>
        </p:nvSpPr>
        <p:spPr>
          <a:xfrm>
            <a:off x="2245588" y="534642"/>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英國暴風雨</a:t>
            </a:r>
            <a:endParaRPr kumimoji="0" lang="en-US" altLang="zh-TW" sz="1600" b="1" dirty="0">
              <a:solidFill>
                <a:srgbClr val="996633"/>
              </a:solidFill>
              <a:latin typeface="微軟正黑體" pitchFamily="34" charset="-120"/>
              <a:ea typeface="微軟正黑體" pitchFamily="34" charset="-120"/>
            </a:endParaRPr>
          </a:p>
        </p:txBody>
      </p:sp>
      <p:sp>
        <p:nvSpPr>
          <p:cNvPr id="4" name="矩形 3"/>
          <p:cNvSpPr/>
          <p:nvPr/>
        </p:nvSpPr>
        <p:spPr>
          <a:xfrm>
            <a:off x="517396" y="1111494"/>
            <a:ext cx="8242146" cy="2560701"/>
          </a:xfrm>
          <a:prstGeom prst="rect">
            <a:avLst/>
          </a:prstGeom>
        </p:spPr>
        <p:txBody>
          <a:bodyPr wrap="square">
            <a:spAutoFit/>
          </a:bodyPr>
          <a:lstStyle/>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臺灣地區降雨從山上流到平地平均不超過</a:t>
            </a:r>
            <a:r>
              <a:rPr kumimoji="0" lang="en-US" altLang="zh-TW" sz="2215" dirty="0">
                <a:solidFill>
                  <a:prstClr val="black"/>
                </a:solidFill>
                <a:latin typeface="微軟正黑體" pitchFamily="34" charset="-120"/>
                <a:ea typeface="微軟正黑體" pitchFamily="34" charset="-120"/>
              </a:rPr>
              <a:t>12</a:t>
            </a:r>
            <a:r>
              <a:rPr kumimoji="0" lang="zh-TW" altLang="en-US" sz="2215" dirty="0">
                <a:solidFill>
                  <a:prstClr val="black"/>
                </a:solidFill>
                <a:latin typeface="微軟正黑體" pitchFamily="34" charset="-120"/>
                <a:ea typeface="微軟正黑體" pitchFamily="34" charset="-120"/>
              </a:rPr>
              <a:t>小時，相對於英國屬大陸型河川，洪水傳播時間可長達</a:t>
            </a:r>
            <a:r>
              <a:rPr kumimoji="0" lang="en-US" altLang="zh-TW" sz="2215" dirty="0">
                <a:solidFill>
                  <a:prstClr val="black"/>
                </a:solidFill>
                <a:latin typeface="微軟正黑體" pitchFamily="34" charset="-120"/>
                <a:ea typeface="微軟正黑體" pitchFamily="34" charset="-120"/>
              </a:rPr>
              <a:t>1-2</a:t>
            </a:r>
            <a:r>
              <a:rPr kumimoji="0" lang="zh-TW" altLang="en-US" sz="2215" dirty="0">
                <a:solidFill>
                  <a:prstClr val="black"/>
                </a:solidFill>
                <a:latin typeface="微軟正黑體" pitchFamily="34" charset="-120"/>
                <a:ea typeface="微軟正黑體" pitchFamily="34" charset="-120"/>
              </a:rPr>
              <a:t>天，對此臺灣應加強</a:t>
            </a:r>
            <a:r>
              <a:rPr kumimoji="0" lang="zh-TW" altLang="en-US" sz="2215" b="1" dirty="0">
                <a:solidFill>
                  <a:srgbClr val="CC0000"/>
                </a:solidFill>
                <a:latin typeface="微軟正黑體" pitchFamily="34" charset="-120"/>
                <a:ea typeface="微軟正黑體" pitchFamily="34" charset="-120"/>
              </a:rPr>
              <a:t>洪水</a:t>
            </a:r>
            <a:r>
              <a:rPr kumimoji="0" lang="zh-TW" altLang="en-US" sz="2215" b="1" dirty="0" smtClean="0">
                <a:solidFill>
                  <a:srgbClr val="CC0000"/>
                </a:solidFill>
                <a:latin typeface="微軟正黑體" pitchFamily="34" charset="-120"/>
                <a:ea typeface="微軟正黑體" pitchFamily="34" charset="-120"/>
              </a:rPr>
              <a:t>警報發布機制</a:t>
            </a:r>
            <a:r>
              <a:rPr kumimoji="0" lang="zh-TW" altLang="en-US" sz="2215" dirty="0">
                <a:solidFill>
                  <a:prstClr val="black"/>
                </a:solidFill>
                <a:latin typeface="微軟正黑體" pitchFamily="34" charset="-120"/>
                <a:ea typeface="微軟正黑體" pitchFamily="34" charset="-120"/>
              </a:rPr>
              <a:t>。</a:t>
            </a:r>
            <a:endParaRPr kumimoji="0" lang="en-US" altLang="zh-TW" sz="2215"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宣導防水擋板。</a:t>
            </a:r>
            <a:endParaRPr kumimoji="0" lang="en-US" altLang="zh-TW" sz="2215"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建立</a:t>
            </a:r>
            <a:r>
              <a:rPr kumimoji="0" lang="zh-TW" altLang="en-US" sz="2215" b="1" dirty="0">
                <a:solidFill>
                  <a:srgbClr val="CC0000"/>
                </a:solidFill>
                <a:latin typeface="微軟正黑體" pitchFamily="34" charset="-120"/>
                <a:ea typeface="微軟正黑體" pitchFamily="34" charset="-120"/>
              </a:rPr>
              <a:t>暴潮警戒系統</a:t>
            </a:r>
            <a:r>
              <a:rPr kumimoji="0" lang="zh-TW" altLang="en-US" sz="2215" dirty="0">
                <a:solidFill>
                  <a:prstClr val="black"/>
                </a:solidFill>
                <a:latin typeface="微軟正黑體" pitchFamily="34" charset="-120"/>
                <a:ea typeface="微軟正黑體" pitchFamily="34" charset="-120"/>
              </a:rPr>
              <a:t>，以利漁民疏散撤離。</a:t>
            </a:r>
            <a:endParaRPr kumimoji="0" lang="en-US" altLang="zh-TW" sz="2215"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大規模</a:t>
            </a:r>
            <a:r>
              <a:rPr kumimoji="0" lang="zh-TW" altLang="en-US" sz="2215" dirty="0" smtClean="0">
                <a:solidFill>
                  <a:prstClr val="black"/>
                </a:solidFill>
                <a:latin typeface="微軟正黑體" pitchFamily="34" charset="-120"/>
                <a:ea typeface="微軟正黑體" pitchFamily="34" charset="-120"/>
              </a:rPr>
              <a:t>淹水時</a:t>
            </a:r>
            <a:r>
              <a:rPr kumimoji="0" lang="zh-TW" altLang="en-US" sz="2215" b="1" dirty="0" smtClean="0">
                <a:solidFill>
                  <a:srgbClr val="C00000"/>
                </a:solidFill>
                <a:latin typeface="微軟正黑體" pitchFamily="34" charset="-120"/>
                <a:ea typeface="微軟正黑體" pitchFamily="34" charset="-120"/>
              </a:rPr>
              <a:t>弱勢</a:t>
            </a:r>
            <a:r>
              <a:rPr kumimoji="0" lang="zh-TW" altLang="en-US" sz="2215" b="1" dirty="0">
                <a:solidFill>
                  <a:srgbClr val="C00000"/>
                </a:solidFill>
                <a:latin typeface="微軟正黑體" pitchFamily="34" charset="-120"/>
                <a:ea typeface="微軟正黑體" pitchFamily="34" charset="-120"/>
              </a:rPr>
              <a:t>族群應提前撤離</a:t>
            </a:r>
            <a:r>
              <a:rPr kumimoji="0" lang="zh-TW" altLang="en-US" sz="2215" dirty="0">
                <a:solidFill>
                  <a:prstClr val="black"/>
                </a:solidFill>
                <a:latin typeface="微軟正黑體" pitchFamily="34" charset="-120"/>
                <a:ea typeface="微軟正黑體" pitchFamily="34" charset="-120"/>
              </a:rPr>
              <a:t>，一般民眾以</a:t>
            </a:r>
            <a:r>
              <a:rPr kumimoji="0" lang="zh-TW" altLang="en-US" sz="2215" b="1" dirty="0">
                <a:solidFill>
                  <a:srgbClr val="CC0000"/>
                </a:solidFill>
                <a:latin typeface="微軟正黑體" pitchFamily="34" charset="-120"/>
                <a:ea typeface="微軟正黑體" pitchFamily="34" charset="-120"/>
              </a:rPr>
              <a:t>垂直避難</a:t>
            </a:r>
            <a:r>
              <a:rPr kumimoji="0" lang="zh-TW" altLang="en-US" sz="2215" dirty="0">
                <a:solidFill>
                  <a:prstClr val="black"/>
                </a:solidFill>
                <a:latin typeface="微軟正黑體" pitchFamily="34" charset="-120"/>
                <a:ea typeface="微軟正黑體" pitchFamily="34" charset="-120"/>
              </a:rPr>
              <a:t>為主。</a:t>
            </a:r>
            <a:endParaRPr kumimoji="0" lang="en-US" altLang="zh-TW" sz="2215" dirty="0">
              <a:solidFill>
                <a:prstClr val="black"/>
              </a:solidFill>
              <a:latin typeface="微軟正黑體" pitchFamily="34" charset="-120"/>
              <a:ea typeface="微軟正黑體" pitchFamily="34" charset="-120"/>
            </a:endParaRPr>
          </a:p>
        </p:txBody>
      </p:sp>
      <p:pic>
        <p:nvPicPr>
          <p:cNvPr id="5" name="圖片 4"/>
          <p:cNvPicPr>
            <a:picLocks noChangeAspect="1"/>
          </p:cNvPicPr>
          <p:nvPr/>
        </p:nvPicPr>
        <p:blipFill>
          <a:blip r:embed="rId2"/>
          <a:stretch>
            <a:fillRect/>
          </a:stretch>
        </p:blipFill>
        <p:spPr>
          <a:xfrm>
            <a:off x="716803" y="4001107"/>
            <a:ext cx="3635687" cy="2231693"/>
          </a:xfrm>
          <a:prstGeom prst="rect">
            <a:avLst/>
          </a:prstGeom>
        </p:spPr>
      </p:pic>
      <p:pic>
        <p:nvPicPr>
          <p:cNvPr id="6" name="圖片 5"/>
          <p:cNvPicPr>
            <a:picLocks noChangeAspect="1"/>
          </p:cNvPicPr>
          <p:nvPr/>
        </p:nvPicPr>
        <p:blipFill>
          <a:blip r:embed="rId3" cstate="print"/>
          <a:stretch>
            <a:fillRect/>
          </a:stretch>
        </p:blipFill>
        <p:spPr>
          <a:xfrm>
            <a:off x="4825966" y="4001107"/>
            <a:ext cx="3344021" cy="2231693"/>
          </a:xfrm>
          <a:prstGeom prst="rect">
            <a:avLst/>
          </a:prstGeom>
        </p:spPr>
      </p:pic>
    </p:spTree>
    <p:extLst>
      <p:ext uri="{BB962C8B-B14F-4D97-AF65-F5344CB8AC3E}">
        <p14:creationId xmlns:p14="http://schemas.microsoft.com/office/powerpoint/2010/main" val="13354918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0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E86280B-CC36-4262-B6F9-EADE2D1C6A29}" type="slidenum">
              <a:rPr kumimoji="0" lang="zh-TW" altLang="en-US">
                <a:solidFill>
                  <a:srgbClr val="262626"/>
                </a:solidFill>
                <a:latin typeface="Arial Unicode MS" pitchFamily="34" charset="-120"/>
                <a:ea typeface="Arial Unicode MS" pitchFamily="34" charset="-120"/>
              </a:rPr>
              <a:pPr/>
              <a:t>160</a:t>
            </a:fld>
            <a:endParaRPr kumimoji="0" lang="zh-TW" altLang="en-US">
              <a:solidFill>
                <a:srgbClr val="262626"/>
              </a:solidFill>
              <a:latin typeface="Arial Unicode MS" pitchFamily="34" charset="-120"/>
              <a:ea typeface="Arial Unicode MS" pitchFamily="34" charset="-120"/>
            </a:endParaRPr>
          </a:p>
        </p:txBody>
      </p:sp>
      <p:sp>
        <p:nvSpPr>
          <p:cNvPr id="47108" name="矩形 3"/>
          <p:cNvSpPr>
            <a:spLocks noChangeArrowheads="1"/>
          </p:cNvSpPr>
          <p:nvPr/>
        </p:nvSpPr>
        <p:spPr bwMode="auto">
          <a:xfrm>
            <a:off x="292100" y="838200"/>
            <a:ext cx="853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b="1">
                <a:latin typeface="微軟正黑體" pitchFamily="34" charset="-120"/>
                <a:ea typeface="微軟正黑體" pitchFamily="34" charset="-120"/>
              </a:rPr>
              <a:t>為了避免近海船難事件上演，應</a:t>
            </a:r>
            <a:endParaRPr lang="en-US" altLang="zh-TW" sz="2400" b="1">
              <a:latin typeface="微軟正黑體" pitchFamily="34" charset="-120"/>
              <a:ea typeface="微軟正黑體" pitchFamily="34" charset="-120"/>
            </a:endParaRPr>
          </a:p>
          <a:p>
            <a:r>
              <a:rPr lang="en-US" altLang="zh-TW" sz="2400" b="1">
                <a:latin typeface="微軟正黑體" pitchFamily="34" charset="-120"/>
                <a:ea typeface="微軟正黑體" pitchFamily="34" charset="-120"/>
              </a:rPr>
              <a:t>1.</a:t>
            </a:r>
            <a:r>
              <a:rPr lang="zh-TW" altLang="en-US" sz="2400" b="1">
                <a:latin typeface="微軟正黑體" pitchFamily="34" charset="-120"/>
                <a:ea typeface="微軟正黑體" pitchFamily="34" charset="-120"/>
              </a:rPr>
              <a:t>規劃</a:t>
            </a:r>
            <a:r>
              <a:rPr lang="zh-TW" altLang="en-US" sz="2400" b="1">
                <a:solidFill>
                  <a:srgbClr val="FF0000"/>
                </a:solidFill>
                <a:latin typeface="微軟正黑體" pitchFamily="34" charset="-120"/>
                <a:ea typeface="微軟正黑體" pitchFamily="34" charset="-120"/>
              </a:rPr>
              <a:t>標準電子航行圖</a:t>
            </a:r>
            <a:endParaRPr lang="en-US" altLang="zh-TW" sz="2400" b="1">
              <a:solidFill>
                <a:srgbClr val="FF0000"/>
              </a:solidFill>
              <a:latin typeface="微軟正黑體" pitchFamily="34" charset="-120"/>
              <a:ea typeface="微軟正黑體" pitchFamily="34" charset="-120"/>
            </a:endParaRPr>
          </a:p>
          <a:p>
            <a:r>
              <a:rPr lang="en-US" altLang="zh-TW" sz="2400" b="1">
                <a:latin typeface="微軟正黑體" pitchFamily="34" charset="-120"/>
                <a:ea typeface="微軟正黑體" pitchFamily="34" charset="-120"/>
              </a:rPr>
              <a:t>2.</a:t>
            </a:r>
            <a:r>
              <a:rPr lang="zh-TW" altLang="en-US" sz="2400" b="1">
                <a:latin typeface="微軟正黑體" pitchFamily="34" charset="-120"/>
                <a:ea typeface="微軟正黑體" pitchFamily="34" charset="-120"/>
              </a:rPr>
              <a:t>落實</a:t>
            </a:r>
            <a:r>
              <a:rPr lang="zh-TW" altLang="en-US" sz="2400" b="1">
                <a:solidFill>
                  <a:srgbClr val="FF0000"/>
                </a:solidFill>
                <a:latin typeface="微軟正黑體" pitchFamily="34" charset="-120"/>
                <a:ea typeface="微軟正黑體" pitchFamily="34" charset="-120"/>
              </a:rPr>
              <a:t>安全管理與人員訓練</a:t>
            </a:r>
            <a:endParaRPr lang="en-US" altLang="zh-TW" sz="2400" b="1">
              <a:solidFill>
                <a:srgbClr val="FF0000"/>
              </a:solidFill>
              <a:latin typeface="微軟正黑體" pitchFamily="34" charset="-120"/>
              <a:ea typeface="微軟正黑體" pitchFamily="34" charset="-120"/>
            </a:endParaRPr>
          </a:p>
          <a:p>
            <a:r>
              <a:rPr lang="en-US" altLang="zh-TW" sz="2400" b="1">
                <a:latin typeface="微軟正黑體" pitchFamily="34" charset="-120"/>
                <a:ea typeface="微軟正黑體" pitchFamily="34" charset="-120"/>
              </a:rPr>
              <a:t>3.</a:t>
            </a:r>
            <a:r>
              <a:rPr lang="zh-TW" altLang="en-US" sz="2400" b="1">
                <a:latin typeface="微軟正黑體" pitchFamily="34" charset="-120"/>
                <a:ea typeface="微軟正黑體" pitchFamily="34" charset="-120"/>
              </a:rPr>
              <a:t>檢討</a:t>
            </a:r>
            <a:r>
              <a:rPr lang="zh-TW" altLang="en-US" sz="2400" b="1">
                <a:solidFill>
                  <a:srgbClr val="FF0000"/>
                </a:solidFill>
                <a:latin typeface="微軟正黑體" pitchFamily="34" charset="-120"/>
                <a:ea typeface="微軟正黑體" pitchFamily="34" charset="-120"/>
              </a:rPr>
              <a:t>航路標誌航道規劃</a:t>
            </a:r>
            <a:endParaRPr lang="en-US" altLang="zh-TW" sz="2400" b="1">
              <a:latin typeface="微軟正黑體" pitchFamily="34" charset="-120"/>
              <a:ea typeface="微軟正黑體" pitchFamily="34" charset="-120"/>
            </a:endParaRPr>
          </a:p>
          <a:p>
            <a:r>
              <a:rPr lang="en-US" altLang="zh-TW" sz="2400" b="1">
                <a:latin typeface="微軟正黑體" pitchFamily="34" charset="-120"/>
                <a:ea typeface="微軟正黑體" pitchFamily="34" charset="-120"/>
              </a:rPr>
              <a:t>4.</a:t>
            </a:r>
            <a:r>
              <a:rPr lang="zh-TW" altLang="en-US" sz="2400" b="1">
                <a:latin typeface="微軟正黑體" pitchFamily="34" charset="-120"/>
                <a:ea typeface="微軟正黑體" pitchFamily="34" charset="-120"/>
              </a:rPr>
              <a:t>提供</a:t>
            </a:r>
            <a:r>
              <a:rPr lang="zh-TW" altLang="en-US" sz="2400" b="1">
                <a:solidFill>
                  <a:srgbClr val="FF0000"/>
                </a:solidFill>
                <a:latin typeface="微軟正黑體" pitchFamily="34" charset="-120"/>
                <a:ea typeface="微軟正黑體" pitchFamily="34" charset="-120"/>
              </a:rPr>
              <a:t>岸上系統偵測並預警</a:t>
            </a:r>
          </a:p>
        </p:txBody>
      </p:sp>
      <p:pic>
        <p:nvPicPr>
          <p:cNvPr id="47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3048000"/>
            <a:ext cx="4470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0" name="Picture 6" descr="http://enc.ihmt.gov.tw/charts/cata/Harb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12800"/>
            <a:ext cx="3949700"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文字方塊 12"/>
          <p:cNvSpPr txBox="1">
            <a:spLocks noChangeArrowheads="1"/>
          </p:cNvSpPr>
          <p:nvPr/>
        </p:nvSpPr>
        <p:spPr bwMode="auto">
          <a:xfrm>
            <a:off x="6477000" y="6581775"/>
            <a:ext cx="954088"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電子航行圖</a:t>
            </a:r>
          </a:p>
        </p:txBody>
      </p:sp>
      <p:sp>
        <p:nvSpPr>
          <p:cNvPr id="47112" name="文字方塊 12"/>
          <p:cNvSpPr txBox="1">
            <a:spLocks noChangeArrowheads="1"/>
          </p:cNvSpPr>
          <p:nvPr/>
        </p:nvSpPr>
        <p:spPr bwMode="auto">
          <a:xfrm>
            <a:off x="1922463" y="6559550"/>
            <a:ext cx="800100" cy="276225"/>
          </a:xfrm>
          <a:prstGeom prst="rect">
            <a:avLst/>
          </a:prstGeom>
          <a:solidFill>
            <a:srgbClr val="FFE79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solidFill>
                  <a:srgbClr val="000000"/>
                </a:solidFill>
                <a:ea typeface="標楷體" pitchFamily="65" charset="-120"/>
              </a:rPr>
              <a:t>人員訓練</a:t>
            </a:r>
          </a:p>
        </p:txBody>
      </p:sp>
    </p:spTree>
    <p:extLst>
      <p:ext uri="{BB962C8B-B14F-4D97-AF65-F5344CB8AC3E}">
        <p14:creationId xmlns:p14="http://schemas.microsoft.com/office/powerpoint/2010/main" val="157149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653863" y="3719976"/>
            <a:ext cx="7852743" cy="1286490"/>
          </a:xfrm>
        </p:spPr>
        <p:txBody>
          <a:bodyPr/>
          <a:lstStyle/>
          <a:p>
            <a:pPr>
              <a:spcBef>
                <a:spcPts val="1108"/>
              </a:spcBef>
              <a:defRPr/>
            </a:pPr>
            <a:r>
              <a:rPr lang="zh-TW" altLang="en-US" sz="4000"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rPr>
              <a:t>國際重大災害應變分析</a:t>
            </a:r>
            <a:endParaRPr lang="en-US" altLang="zh-TW" sz="3600" dirty="0">
              <a:solidFill>
                <a:srgbClr val="0070C0"/>
              </a:solidFill>
            </a:endParaRPr>
          </a:p>
        </p:txBody>
      </p:sp>
      <p:sp>
        <p:nvSpPr>
          <p:cNvPr id="5" name="矩形 4"/>
          <p:cNvSpPr/>
          <p:nvPr/>
        </p:nvSpPr>
        <p:spPr>
          <a:xfrm>
            <a:off x="876111" y="5273161"/>
            <a:ext cx="8279831" cy="646331"/>
          </a:xfrm>
          <a:prstGeom prst="rect">
            <a:avLst/>
          </a:prstGeom>
        </p:spPr>
        <p:txBody>
          <a:bodyPr wrap="none">
            <a:spAutoFit/>
          </a:bodyPr>
          <a:lstStyle/>
          <a:p>
            <a:pPr algn="r">
              <a:spcBef>
                <a:spcPts val="1662"/>
              </a:spcBef>
              <a:defRPr/>
            </a:pPr>
            <a:r>
              <a:rPr lang="en-US" altLang="zh-TW" sz="3600" b="1" dirty="0" smtClean="0">
                <a:solidFill>
                  <a:srgbClr val="663300"/>
                </a:solidFill>
                <a:latin typeface="微軟正黑體" pitchFamily="34" charset="-120"/>
                <a:ea typeface="微軟正黑體" pitchFamily="34" charset="-120"/>
              </a:rPr>
              <a:t>2014.02.01</a:t>
            </a:r>
            <a:r>
              <a:rPr lang="zh-TW" altLang="en-US" sz="3600" b="1" dirty="0" smtClean="0">
                <a:solidFill>
                  <a:srgbClr val="663300"/>
                </a:solidFill>
                <a:latin typeface="微軟正黑體" pitchFamily="34" charset="-120"/>
                <a:ea typeface="微軟正黑體" pitchFamily="34" charset="-120"/>
              </a:rPr>
              <a:t> 印尼蘇門答臘火山爆發事件</a:t>
            </a:r>
            <a:endParaRPr lang="en-US" altLang="zh-TW" sz="3600" b="1" dirty="0">
              <a:solidFill>
                <a:srgbClr val="663300"/>
              </a:solidFill>
              <a:latin typeface="微軟正黑體" pitchFamily="34" charset="-120"/>
              <a:ea typeface="微軟正黑體" pitchFamily="34" charset="-120"/>
            </a:endParaRPr>
          </a:p>
        </p:txBody>
      </p:sp>
      <p:sp>
        <p:nvSpPr>
          <p:cNvPr id="6" name="矩形 5"/>
          <p:cNvSpPr/>
          <p:nvPr/>
        </p:nvSpPr>
        <p:spPr>
          <a:xfrm>
            <a:off x="918974" y="5919492"/>
            <a:ext cx="5971507" cy="646331"/>
          </a:xfrm>
          <a:prstGeom prst="rect">
            <a:avLst/>
          </a:prstGeom>
        </p:spPr>
        <p:txBody>
          <a:bodyPr wrap="none">
            <a:spAutoFit/>
          </a:bodyPr>
          <a:lstStyle/>
          <a:p>
            <a:pPr algn="r">
              <a:spcBef>
                <a:spcPts val="1662"/>
              </a:spcBef>
              <a:defRPr/>
            </a:pPr>
            <a:r>
              <a:rPr lang="en-US" altLang="zh-TW" sz="3600" b="1" dirty="0">
                <a:solidFill>
                  <a:srgbClr val="663300"/>
                </a:solidFill>
                <a:latin typeface="微軟正黑體" pitchFamily="34" charset="-120"/>
                <a:ea typeface="微軟正黑體" pitchFamily="34" charset="-120"/>
              </a:rPr>
              <a:t>2014.02.12</a:t>
            </a:r>
            <a:r>
              <a:rPr lang="zh-TW" altLang="en-US" sz="3600" b="1" dirty="0">
                <a:solidFill>
                  <a:srgbClr val="663300"/>
                </a:solidFill>
                <a:latin typeface="微軟正黑體" pitchFamily="34" charset="-120"/>
                <a:ea typeface="微軟正黑體" pitchFamily="34" charset="-120"/>
              </a:rPr>
              <a:t> 大屯山地震事件</a:t>
            </a:r>
            <a:endParaRPr lang="en-US" altLang="zh-TW" sz="3600" b="1" dirty="0">
              <a:solidFill>
                <a:srgbClr val="6633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225789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pPr/>
              <a:t>18</a:t>
            </a:fld>
            <a:endParaRPr lang="zh-TW" altLang="en-US"/>
          </a:p>
        </p:txBody>
      </p:sp>
      <p:sp>
        <p:nvSpPr>
          <p:cNvPr id="3" name="標題 2"/>
          <p:cNvSpPr>
            <a:spLocks noGrp="1"/>
          </p:cNvSpPr>
          <p:nvPr>
            <p:ph type="title"/>
          </p:nvPr>
        </p:nvSpPr>
        <p:spPr>
          <a:xfrm>
            <a:off x="228600" y="130857"/>
            <a:ext cx="3193473" cy="716869"/>
          </a:xfrm>
        </p:spPr>
        <p:txBody>
          <a:bodyPr/>
          <a:lstStyle/>
          <a:p>
            <a:pPr defTabSz="914400"/>
            <a:r>
              <a:rPr lang="zh-TW" altLang="en-US" dirty="0" smtClean="0">
                <a:solidFill>
                  <a:srgbClr val="00A09B"/>
                </a:solidFill>
                <a:latin typeface="Adobe 繁黑體 Std B" pitchFamily="34" charset="-120"/>
                <a:ea typeface="Adobe 繁黑體 Std B" pitchFamily="34" charset="-120"/>
                <a:cs typeface="+mn-cs"/>
              </a:rPr>
              <a:t>事件描述</a:t>
            </a:r>
            <a:endParaRPr lang="zh-TW" altLang="en-US" dirty="0">
              <a:solidFill>
                <a:srgbClr val="00A09B"/>
              </a:solidFill>
              <a:latin typeface="Adobe 繁黑體 Std B" pitchFamily="34" charset="-120"/>
              <a:ea typeface="Adobe 繁黑體 Std B" pitchFamily="34" charset="-120"/>
              <a:cs typeface="+mn-cs"/>
            </a:endParaRPr>
          </a:p>
        </p:txBody>
      </p:sp>
      <p:sp>
        <p:nvSpPr>
          <p:cNvPr id="21" name="矩形 20"/>
          <p:cNvSpPr/>
          <p:nvPr/>
        </p:nvSpPr>
        <p:spPr>
          <a:xfrm>
            <a:off x="318661" y="2473026"/>
            <a:ext cx="7924800" cy="461665"/>
          </a:xfrm>
          <a:prstGeom prst="rect">
            <a:avLst/>
          </a:prstGeom>
        </p:spPr>
        <p:txBody>
          <a:bodyPr wrap="square">
            <a:spAutoFit/>
          </a:bodyPr>
          <a:lstStyle/>
          <a:p>
            <a:pPr marL="316531" lvl="0" indent="-316531">
              <a:spcAft>
                <a:spcPts val="1108"/>
              </a:spcAft>
            </a:pPr>
            <a:endParaRPr lang="en-US" altLang="zh-TW" sz="2400" dirty="0" smtClean="0">
              <a:solidFill>
                <a:prstClr val="black"/>
              </a:solidFill>
            </a:endParaRPr>
          </a:p>
        </p:txBody>
      </p:sp>
      <p:sp>
        <p:nvSpPr>
          <p:cNvPr id="24" name="矩形 23"/>
          <p:cNvSpPr/>
          <p:nvPr/>
        </p:nvSpPr>
        <p:spPr>
          <a:xfrm>
            <a:off x="152405" y="829358"/>
            <a:ext cx="4982938" cy="915122"/>
          </a:xfrm>
          <a:prstGeom prst="rect">
            <a:avLst/>
          </a:prstGeom>
        </p:spPr>
        <p:txBody>
          <a:bodyPr wrap="square">
            <a:spAutoFit/>
          </a:bodyPr>
          <a:lstStyle/>
          <a:p>
            <a:pPr marL="316531" indent="-316531">
              <a:spcAft>
                <a:spcPts val="1108"/>
              </a:spcAft>
              <a:buFont typeface="Arial" pitchFamily="34" charset="0"/>
              <a:buChar char="•"/>
            </a:pPr>
            <a:r>
              <a:rPr lang="zh-TW" altLang="en-US" sz="2200" dirty="0">
                <a:solidFill>
                  <a:prstClr val="black"/>
                </a:solidFill>
                <a:latin typeface="微軟正黑體" pitchFamily="34" charset="-120"/>
                <a:ea typeface="微軟正黑體" pitchFamily="34" charset="-120"/>
              </a:rPr>
              <a:t>時間</a:t>
            </a:r>
            <a:r>
              <a:rPr lang="zh-TW" altLang="en-US" sz="2200" dirty="0" smtClean="0">
                <a:solidFill>
                  <a:prstClr val="black"/>
                </a:solidFill>
                <a:latin typeface="微軟正黑體" pitchFamily="34" charset="-120"/>
                <a:ea typeface="微軟正黑體" pitchFamily="34" charset="-120"/>
              </a:rPr>
              <a:t>：</a:t>
            </a:r>
            <a:r>
              <a:rPr lang="en-US" altLang="zh-TW" sz="2200" dirty="0" smtClean="0">
                <a:solidFill>
                  <a:prstClr val="black"/>
                </a:solidFill>
                <a:latin typeface="微軟正黑體" pitchFamily="34" charset="-120"/>
                <a:ea typeface="微軟正黑體" pitchFamily="34" charset="-120"/>
              </a:rPr>
              <a:t> 2014/02/01</a:t>
            </a:r>
            <a:r>
              <a:rPr lang="zh-TW" altLang="en-US" sz="2200" dirty="0" smtClean="0">
                <a:solidFill>
                  <a:prstClr val="black"/>
                </a:solidFill>
                <a:latin typeface="微軟正黑體" pitchFamily="34" charset="-120"/>
                <a:ea typeface="微軟正黑體" pitchFamily="34" charset="-120"/>
              </a:rPr>
              <a:t>上午</a:t>
            </a:r>
            <a:endParaRPr lang="zh-TW" altLang="en-US" sz="2200" dirty="0">
              <a:solidFill>
                <a:prstClr val="black"/>
              </a:solidFill>
              <a:latin typeface="微軟正黑體" pitchFamily="34" charset="-120"/>
              <a:ea typeface="微軟正黑體" pitchFamily="34" charset="-120"/>
            </a:endParaRPr>
          </a:p>
          <a:p>
            <a:pPr marL="316531" indent="-316531">
              <a:spcAft>
                <a:spcPts val="1108"/>
              </a:spcAft>
              <a:buFont typeface="Arial" pitchFamily="34" charset="0"/>
              <a:buChar char="•"/>
            </a:pPr>
            <a:r>
              <a:rPr lang="zh-TW" altLang="en-US" sz="2200" dirty="0">
                <a:solidFill>
                  <a:prstClr val="black"/>
                </a:solidFill>
                <a:latin typeface="微軟正黑體" pitchFamily="34" charset="-120"/>
                <a:ea typeface="微軟正黑體" pitchFamily="34" charset="-120"/>
              </a:rPr>
              <a:t>地點</a:t>
            </a:r>
            <a:r>
              <a:rPr lang="zh-TW" altLang="en-US" sz="2200" dirty="0" smtClean="0">
                <a:solidFill>
                  <a:prstClr val="black"/>
                </a:solidFill>
                <a:latin typeface="微軟正黑體" pitchFamily="34" charset="-120"/>
                <a:ea typeface="微軟正黑體" pitchFamily="34" charset="-120"/>
              </a:rPr>
              <a:t>：印尼</a:t>
            </a:r>
            <a:r>
              <a:rPr lang="zh-TW" altLang="en-US" sz="2200" dirty="0">
                <a:solidFill>
                  <a:prstClr val="black"/>
                </a:solidFill>
                <a:latin typeface="微軟正黑體" pitchFamily="34" charset="-120"/>
                <a:ea typeface="微軟正黑體" pitchFamily="34" charset="-120"/>
              </a:rPr>
              <a:t>北</a:t>
            </a:r>
            <a:r>
              <a:rPr lang="zh-TW" altLang="en-US" sz="2200" dirty="0" smtClean="0">
                <a:solidFill>
                  <a:prstClr val="black"/>
                </a:solidFill>
                <a:latin typeface="微軟正黑體" pitchFamily="34" charset="-120"/>
                <a:ea typeface="微軟正黑體" pitchFamily="34" charset="-120"/>
              </a:rPr>
              <a:t>蘇門答臘</a:t>
            </a:r>
            <a:r>
              <a:rPr lang="zh-TW" altLang="en-US" sz="2200" dirty="0">
                <a:solidFill>
                  <a:prstClr val="black"/>
                </a:solidFill>
                <a:latin typeface="微軟正黑體" pitchFamily="34" charset="-120"/>
                <a:ea typeface="微軟正黑體" pitchFamily="34" charset="-120"/>
              </a:rPr>
              <a:t>省</a:t>
            </a:r>
            <a:endParaRPr lang="en-US" altLang="zh-TW" sz="2200" dirty="0">
              <a:solidFill>
                <a:prstClr val="black"/>
              </a:solidFill>
              <a:latin typeface="微軟正黑體" pitchFamily="34" charset="-120"/>
              <a:ea typeface="微軟正黑體" pitchFamily="34" charset="-120"/>
            </a:endParaRPr>
          </a:p>
        </p:txBody>
      </p:sp>
      <p:sp>
        <p:nvSpPr>
          <p:cNvPr id="19" name="矩形 18"/>
          <p:cNvSpPr/>
          <p:nvPr/>
        </p:nvSpPr>
        <p:spPr>
          <a:xfrm>
            <a:off x="138538" y="1768406"/>
            <a:ext cx="8790375" cy="774058"/>
          </a:xfrm>
          <a:prstGeom prst="rect">
            <a:avLst/>
          </a:prstGeom>
        </p:spPr>
        <p:txBody>
          <a:bodyPr wrap="square">
            <a:spAutoFit/>
          </a:bodyPr>
          <a:lstStyle/>
          <a:p>
            <a:pPr marL="316531" lvl="0" indent="-316531">
              <a:buFont typeface="Arial" pitchFamily="34" charset="0"/>
              <a:buChar char="•"/>
            </a:pPr>
            <a:r>
              <a:rPr lang="zh-TW" altLang="en-US" sz="2200" dirty="0" smtClean="0">
                <a:solidFill>
                  <a:prstClr val="black"/>
                </a:solidFill>
                <a:latin typeface="微軟正黑體" pitchFamily="34" charset="-120"/>
                <a:ea typeface="微軟正黑體" pitchFamily="34" charset="-120"/>
              </a:rPr>
              <a:t>印尼蘇門答臘島的</a:t>
            </a:r>
            <a:r>
              <a:rPr lang="zh-TW" altLang="en-US" sz="2200" b="1" dirty="0" smtClean="0">
                <a:solidFill>
                  <a:srgbClr val="FF0000"/>
                </a:solidFill>
                <a:latin typeface="微軟正黑體" pitchFamily="34" charset="-120"/>
                <a:ea typeface="微軟正黑體" pitchFamily="34" charset="-120"/>
              </a:rPr>
              <a:t>錫納朋火山</a:t>
            </a:r>
            <a:r>
              <a:rPr lang="en-US" altLang="zh-TW" sz="2200" dirty="0" smtClean="0">
                <a:solidFill>
                  <a:prstClr val="black"/>
                </a:solidFill>
                <a:latin typeface="微軟正黑體" pitchFamily="34" charset="-120"/>
                <a:ea typeface="微軟正黑體" pitchFamily="34" charset="-120"/>
              </a:rPr>
              <a:t>(</a:t>
            </a:r>
            <a:r>
              <a:rPr lang="en-US" altLang="en-US" sz="2200" dirty="0" smtClean="0">
                <a:solidFill>
                  <a:prstClr val="black"/>
                </a:solidFill>
                <a:latin typeface="微軟正黑體" pitchFamily="34" charset="-120"/>
                <a:ea typeface="微軟正黑體" pitchFamily="34" charset="-120"/>
              </a:rPr>
              <a:t>Mount</a:t>
            </a:r>
            <a:r>
              <a:rPr lang="zh-TW" altLang="en-US" sz="2200" dirty="0" smtClean="0">
                <a:solidFill>
                  <a:prstClr val="black"/>
                </a:solidFill>
                <a:latin typeface="微軟正黑體" pitchFamily="34" charset="-120"/>
                <a:ea typeface="微軟正黑體" pitchFamily="34" charset="-120"/>
              </a:rPr>
              <a:t> </a:t>
            </a:r>
            <a:r>
              <a:rPr lang="en-US" altLang="en-US" sz="2200" dirty="0" err="1" smtClean="0">
                <a:solidFill>
                  <a:prstClr val="black"/>
                </a:solidFill>
                <a:latin typeface="微軟正黑體" pitchFamily="34" charset="-120"/>
                <a:ea typeface="微軟正黑體" pitchFamily="34" charset="-120"/>
              </a:rPr>
              <a:t>Sinabung</a:t>
            </a:r>
            <a:r>
              <a:rPr lang="en-US" altLang="zh-TW" sz="2200" dirty="0" smtClean="0">
                <a:solidFill>
                  <a:prstClr val="black"/>
                </a:solidFill>
                <a:latin typeface="微軟正黑體" pitchFamily="34" charset="-120"/>
                <a:ea typeface="微軟正黑體" pitchFamily="34" charset="-120"/>
              </a:rPr>
              <a:t>)</a:t>
            </a:r>
            <a:r>
              <a:rPr lang="zh-TW" altLang="en-US" sz="2200" b="1" dirty="0" smtClean="0">
                <a:solidFill>
                  <a:srgbClr val="FF0000"/>
                </a:solidFill>
                <a:latin typeface="微軟正黑體" pitchFamily="34" charset="-120"/>
                <a:ea typeface="微軟正黑體" pitchFamily="34" charset="-120"/>
              </a:rPr>
              <a:t>劇烈噴發</a:t>
            </a:r>
            <a:r>
              <a:rPr lang="zh-TW" altLang="en-US" sz="2200" dirty="0" smtClean="0">
                <a:solidFill>
                  <a:prstClr val="black"/>
                </a:solidFill>
                <a:latin typeface="微軟正黑體" pitchFamily="34" charset="-120"/>
                <a:ea typeface="微軟正黑體" pitchFamily="34" charset="-120"/>
              </a:rPr>
              <a:t>，</a:t>
            </a:r>
            <a:endParaRPr lang="en-US" altLang="zh-TW" sz="2200" dirty="0" smtClean="0">
              <a:solidFill>
                <a:prstClr val="black"/>
              </a:solidFill>
              <a:latin typeface="微軟正黑體" pitchFamily="34" charset="-120"/>
              <a:ea typeface="微軟正黑體" pitchFamily="34" charset="-120"/>
            </a:endParaRPr>
          </a:p>
          <a:p>
            <a:pPr marL="316531" lvl="0" indent="-316531"/>
            <a:r>
              <a:rPr lang="zh-TW" altLang="en-US" sz="2200" dirty="0" smtClean="0">
                <a:solidFill>
                  <a:prstClr val="black"/>
                </a:solidFill>
                <a:latin typeface="微軟正黑體" pitchFamily="34" charset="-120"/>
                <a:ea typeface="微軟正黑體" pitchFamily="34" charset="-120"/>
              </a:rPr>
              <a:t>     火山灰和熔岩直衝</a:t>
            </a:r>
            <a:r>
              <a:rPr lang="en-US" altLang="zh-TW" sz="2200" dirty="0" smtClean="0">
                <a:solidFill>
                  <a:prstClr val="black"/>
                </a:solidFill>
                <a:latin typeface="微軟正黑體" pitchFamily="34" charset="-120"/>
                <a:ea typeface="微軟正黑體" pitchFamily="34" charset="-120"/>
              </a:rPr>
              <a:t>2000</a:t>
            </a:r>
            <a:r>
              <a:rPr lang="zh-TW" altLang="en-US" sz="2200" dirty="0" smtClean="0">
                <a:solidFill>
                  <a:prstClr val="black"/>
                </a:solidFill>
                <a:latin typeface="微軟正黑體" pitchFamily="34" charset="-120"/>
                <a:ea typeface="微軟正黑體" pitchFamily="34" charset="-120"/>
              </a:rPr>
              <a:t>米高。</a:t>
            </a:r>
            <a:endParaRPr lang="en-US" altLang="zh-TW" sz="2200" dirty="0">
              <a:solidFill>
                <a:prstClr val="black"/>
              </a:solidFill>
              <a:latin typeface="微軟正黑體" pitchFamily="34" charset="-120"/>
              <a:ea typeface="微軟正黑體" pitchFamily="34" charset="-120"/>
            </a:endParaRPr>
          </a:p>
        </p:txBody>
      </p:sp>
      <p:pic>
        <p:nvPicPr>
          <p:cNvPr id="23" name="圖片 22" descr="印尼火山22.jpg"/>
          <p:cNvPicPr>
            <a:picLocks noChangeAspect="1"/>
          </p:cNvPicPr>
          <p:nvPr/>
        </p:nvPicPr>
        <p:blipFill>
          <a:blip r:embed="rId2" cstate="print"/>
          <a:stretch>
            <a:fillRect/>
          </a:stretch>
        </p:blipFill>
        <p:spPr>
          <a:xfrm>
            <a:off x="4106410" y="2944671"/>
            <a:ext cx="4761263" cy="3257018"/>
          </a:xfrm>
          <a:prstGeom prst="rect">
            <a:avLst/>
          </a:prstGeom>
        </p:spPr>
      </p:pic>
      <p:grpSp>
        <p:nvGrpSpPr>
          <p:cNvPr id="25" name="群組 24"/>
          <p:cNvGrpSpPr/>
          <p:nvPr/>
        </p:nvGrpSpPr>
        <p:grpSpPr>
          <a:xfrm>
            <a:off x="299032" y="2918199"/>
            <a:ext cx="3671257" cy="3257018"/>
            <a:chOff x="443042" y="2395989"/>
            <a:chExt cx="3128834" cy="2775798"/>
          </a:xfrm>
        </p:grpSpPr>
        <p:pic>
          <p:nvPicPr>
            <p:cNvPr id="26" name="圖片 25"/>
            <p:cNvPicPr>
              <a:picLocks noChangeAspect="1"/>
            </p:cNvPicPr>
            <p:nvPr/>
          </p:nvPicPr>
          <p:blipFill rotWithShape="1">
            <a:blip r:embed="rId3" cstate="print"/>
            <a:srcRect l="-1" t="15637" r="62925" b="29065"/>
            <a:stretch/>
          </p:blipFill>
          <p:spPr>
            <a:xfrm>
              <a:off x="443042" y="2395989"/>
              <a:ext cx="3128834" cy="2775798"/>
            </a:xfrm>
            <a:prstGeom prst="rect">
              <a:avLst/>
            </a:prstGeom>
          </p:spPr>
        </p:pic>
        <p:sp>
          <p:nvSpPr>
            <p:cNvPr id="27" name="矩形 26"/>
            <p:cNvSpPr/>
            <p:nvPr/>
          </p:nvSpPr>
          <p:spPr>
            <a:xfrm>
              <a:off x="549786" y="3218934"/>
              <a:ext cx="1467068" cy="400110"/>
            </a:xfrm>
            <a:prstGeom prst="rect">
              <a:avLst/>
            </a:prstGeom>
          </p:spPr>
          <p:txBody>
            <a:bodyPr wrap="none">
              <a:spAutoFit/>
            </a:bodyPr>
            <a:lstStyle/>
            <a:p>
              <a:r>
                <a:rPr lang="zh-TW" altLang="en-US" sz="2000" b="1" dirty="0" smtClean="0">
                  <a:effectLst>
                    <a:glow rad="139700">
                      <a:schemeClr val="bg1"/>
                    </a:glow>
                  </a:effectLst>
                  <a:latin typeface="微軟正黑體" panose="020B0604030504040204" pitchFamily="34" charset="-120"/>
                  <a:ea typeface="微軟正黑體" panose="020B0604030504040204" pitchFamily="34" charset="-120"/>
                </a:rPr>
                <a:t>錫納朋火山</a:t>
              </a:r>
              <a:endParaRPr lang="zh-TW" altLang="en-US" sz="2000" b="1" dirty="0">
                <a:effectLst>
                  <a:glow rad="139700">
                    <a:schemeClr val="bg1"/>
                  </a:glo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549786" y="3633960"/>
              <a:ext cx="2031325" cy="369332"/>
            </a:xfrm>
            <a:prstGeom prst="rect">
              <a:avLst/>
            </a:prstGeom>
          </p:spPr>
          <p:txBody>
            <a:bodyPr wrap="none">
              <a:spAutoFit/>
            </a:bodyPr>
            <a:lstStyle/>
            <a:p>
              <a:r>
                <a:rPr lang="zh-TW" altLang="en-US" b="1" dirty="0" smtClean="0">
                  <a:solidFill>
                    <a:schemeClr val="accent4">
                      <a:lumMod val="75000"/>
                    </a:schemeClr>
                  </a:solidFill>
                  <a:effectLst>
                    <a:glow rad="101600">
                      <a:schemeClr val="bg1">
                        <a:alpha val="88000"/>
                      </a:schemeClr>
                    </a:glow>
                  </a:effectLst>
                  <a:latin typeface="微軟正黑體" panose="020B0604030504040204" pitchFamily="34" charset="-120"/>
                  <a:ea typeface="微軟正黑體" panose="020B0604030504040204" pitchFamily="34" charset="-120"/>
                </a:rPr>
                <a:t>印尼北蘇門答臘省</a:t>
              </a:r>
              <a:endParaRPr lang="zh-TW" altLang="en-US" b="1" dirty="0">
                <a:solidFill>
                  <a:schemeClr val="accent4">
                    <a:lumMod val="75000"/>
                  </a:schemeClr>
                </a:solidFill>
                <a:effectLst>
                  <a:glow rad="101600">
                    <a:schemeClr val="bg1">
                      <a:alpha val="88000"/>
                    </a:schemeClr>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235210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10071" y="959547"/>
            <a:ext cx="8909580" cy="5665840"/>
            <a:chOff x="524892" y="1196752"/>
            <a:chExt cx="6704661" cy="5665840"/>
          </a:xfrm>
        </p:grpSpPr>
        <p:sp>
          <p:nvSpPr>
            <p:cNvPr id="6" name="向下箭號 5"/>
            <p:cNvSpPr/>
            <p:nvPr/>
          </p:nvSpPr>
          <p:spPr>
            <a:xfrm>
              <a:off x="524892" y="1196752"/>
              <a:ext cx="850684" cy="5665840"/>
            </a:xfrm>
            <a:prstGeom prst="downArrow">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200"/>
            </a:p>
          </p:txBody>
        </p:sp>
        <p:sp>
          <p:nvSpPr>
            <p:cNvPr id="7" name="橢圓 6"/>
            <p:cNvSpPr/>
            <p:nvPr/>
          </p:nvSpPr>
          <p:spPr>
            <a:xfrm>
              <a:off x="814780" y="1519931"/>
              <a:ext cx="270908"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200"/>
            </a:p>
          </p:txBody>
        </p:sp>
        <p:sp>
          <p:nvSpPr>
            <p:cNvPr id="8" name="矩形 7"/>
            <p:cNvSpPr/>
            <p:nvPr/>
          </p:nvSpPr>
          <p:spPr>
            <a:xfrm>
              <a:off x="1261996" y="1217583"/>
              <a:ext cx="5967557" cy="954107"/>
            </a:xfrm>
            <a:prstGeom prst="rect">
              <a:avLst/>
            </a:prstGeom>
          </p:spPr>
          <p:txBody>
            <a:bodyPr wrap="square">
              <a:spAutoFit/>
            </a:bodyPr>
            <a:lstStyle/>
            <a:p>
              <a:pPr marL="0" lvl="1">
                <a:spcAft>
                  <a:spcPts val="1200"/>
                </a:spcAft>
              </a:pPr>
              <a:r>
                <a:rPr lang="en-US" altLang="zh-TW" sz="2200" b="1" dirty="0" smtClean="0">
                  <a:solidFill>
                    <a:schemeClr val="accent5">
                      <a:lumMod val="75000"/>
                    </a:schemeClr>
                  </a:solidFill>
                  <a:latin typeface="微軟正黑體" panose="020B0604030504040204" pitchFamily="34" charset="-120"/>
                  <a:ea typeface="微軟正黑體" panose="020B0604030504040204" pitchFamily="34" charset="-120"/>
                </a:rPr>
                <a:t>2010</a:t>
              </a:r>
              <a:r>
                <a:rPr lang="zh-TW" altLang="en-US" sz="2200" b="1" dirty="0" smtClean="0">
                  <a:solidFill>
                    <a:schemeClr val="accent5">
                      <a:lumMod val="75000"/>
                    </a:schemeClr>
                  </a:solidFill>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錫納朋火山爆發，</a:t>
              </a:r>
              <a:r>
                <a:rPr lang="zh-TW" altLang="en-US" sz="2200" b="1" dirty="0" smtClean="0">
                  <a:solidFill>
                    <a:srgbClr val="FF0000"/>
                  </a:solidFill>
                  <a:latin typeface="微軟正黑體" panose="020B0604030504040204" pitchFamily="34" charset="-120"/>
                  <a:ea typeface="微軟正黑體" panose="020B0604030504040204" pitchFamily="34" charset="-120"/>
                </a:rPr>
                <a:t>至少</a:t>
              </a:r>
              <a:r>
                <a:rPr lang="en-US" altLang="zh-TW" sz="2200" b="1" dirty="0" smtClean="0">
                  <a:solidFill>
                    <a:srgbClr val="FF0000"/>
                  </a:solidFill>
                  <a:latin typeface="微軟正黑體" panose="020B0604030504040204" pitchFamily="34" charset="-120"/>
                  <a:ea typeface="微軟正黑體" panose="020B0604030504040204" pitchFamily="34" charset="-120"/>
                </a:rPr>
                <a:t>2</a:t>
              </a:r>
              <a:r>
                <a:rPr lang="zh-TW" altLang="en-US" sz="2200" b="1" dirty="0" smtClean="0">
                  <a:solidFill>
                    <a:srgbClr val="FF0000"/>
                  </a:solidFill>
                  <a:latin typeface="微軟正黑體" panose="020B0604030504040204" pitchFamily="34" charset="-120"/>
                  <a:ea typeface="微軟正黑體" panose="020B0604030504040204" pitchFamily="34" charset="-120"/>
                </a:rPr>
                <a:t>人死亡，</a:t>
              </a:r>
              <a:r>
                <a:rPr lang="en-US" altLang="zh-TW" sz="2200" b="1" dirty="0" smtClean="0">
                  <a:solidFill>
                    <a:srgbClr val="FF0000"/>
                  </a:solidFill>
                  <a:latin typeface="微軟正黑體" panose="020B0604030504040204" pitchFamily="34" charset="-120"/>
                  <a:ea typeface="微軟正黑體" panose="020B0604030504040204" pitchFamily="34" charset="-120"/>
                </a:rPr>
                <a:t>30,000</a:t>
              </a:r>
              <a:r>
                <a:rPr lang="zh-TW" altLang="en-US" sz="2200" b="1" dirty="0" smtClean="0">
                  <a:solidFill>
                    <a:srgbClr val="FF0000"/>
                  </a:solidFill>
                  <a:latin typeface="微軟正黑體" panose="020B0604030504040204" pitchFamily="34" charset="-120"/>
                  <a:ea typeface="微軟正黑體" panose="020B0604030504040204" pitchFamily="34" charset="-120"/>
                </a:rPr>
                <a:t>人無家可歸</a:t>
              </a:r>
              <a:endParaRPr lang="en-US" altLang="zh-TW" sz="2200" dirty="0" smtClean="0">
                <a:latin typeface="微軟正黑體" panose="020B0604030504040204" pitchFamily="34" charset="-120"/>
                <a:ea typeface="微軟正黑體" panose="020B0604030504040204" pitchFamily="34" charset="-120"/>
              </a:endParaRPr>
            </a:p>
            <a:p>
              <a:pPr marL="0" lvl="1">
                <a:spcAft>
                  <a:spcPts val="1200"/>
                </a:spcAft>
              </a:pPr>
              <a:r>
                <a:rPr lang="en-US" altLang="zh-TW" sz="2200" dirty="0" smtClean="0">
                  <a:latin typeface="微軟正黑體" panose="020B0604030504040204" pitchFamily="34" charset="-120"/>
                  <a:ea typeface="微軟正黑體" panose="020B0604030504040204" pitchFamily="34" charset="-120"/>
                </a:rPr>
                <a:t>	</a:t>
              </a:r>
              <a:r>
                <a:rPr lang="zh-TW" altLang="en-US" sz="2200" dirty="0" smtClean="0">
                  <a:latin typeface="微軟正黑體" panose="020B0604030504040204" pitchFamily="34" charset="-120"/>
                  <a:ea typeface="微軟正黑體" panose="020B0604030504040204" pitchFamily="34" charset="-120"/>
                </a:rPr>
                <a:t>於此前，錫納朋火山則</a:t>
              </a:r>
              <a:r>
                <a:rPr lang="zh-TW" altLang="en-US" sz="2200" b="1" dirty="0" smtClean="0">
                  <a:solidFill>
                    <a:srgbClr val="FF0000"/>
                  </a:solidFill>
                  <a:latin typeface="微軟正黑體" panose="020B0604030504040204" pitchFamily="34" charset="-120"/>
                  <a:ea typeface="微軟正黑體" panose="020B0604030504040204" pitchFamily="34" charset="-120"/>
                </a:rPr>
                <a:t>休眠長達</a:t>
              </a:r>
              <a:r>
                <a:rPr lang="en-US" altLang="zh-TW" sz="2200" b="1" dirty="0" smtClean="0">
                  <a:solidFill>
                    <a:srgbClr val="FF0000"/>
                  </a:solidFill>
                  <a:latin typeface="微軟正黑體" panose="020B0604030504040204" pitchFamily="34" charset="-120"/>
                  <a:ea typeface="微軟正黑體" panose="020B0604030504040204" pitchFamily="34" charset="-120"/>
                </a:rPr>
                <a:t>400</a:t>
              </a:r>
              <a:r>
                <a:rPr lang="zh-TW" altLang="en-US" sz="2200" b="1" dirty="0" smtClean="0">
                  <a:solidFill>
                    <a:srgbClr val="FF0000"/>
                  </a:solidFill>
                  <a:latin typeface="微軟正黑體" panose="020B0604030504040204" pitchFamily="34" charset="-120"/>
                  <a:ea typeface="微軟正黑體" panose="020B0604030504040204" pitchFamily="34" charset="-120"/>
                </a:rPr>
                <a:t>年</a:t>
              </a:r>
              <a:endParaRPr lang="en-US" altLang="zh-TW" sz="2200" dirty="0">
                <a:latin typeface="微軟正黑體" panose="020B0604030504040204" pitchFamily="34" charset="-120"/>
                <a:ea typeface="微軟正黑體" panose="020B0604030504040204" pitchFamily="34" charset="-120"/>
              </a:endParaRPr>
            </a:p>
          </p:txBody>
        </p:sp>
        <p:sp>
          <p:nvSpPr>
            <p:cNvPr id="9" name="橢圓 8"/>
            <p:cNvSpPr/>
            <p:nvPr/>
          </p:nvSpPr>
          <p:spPr>
            <a:xfrm>
              <a:off x="814780" y="2641618"/>
              <a:ext cx="270908"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200"/>
            </a:p>
          </p:txBody>
        </p:sp>
        <p:sp>
          <p:nvSpPr>
            <p:cNvPr id="10" name="矩形 9"/>
            <p:cNvSpPr/>
            <p:nvPr/>
          </p:nvSpPr>
          <p:spPr>
            <a:xfrm>
              <a:off x="1261996" y="2590785"/>
              <a:ext cx="5967557" cy="446276"/>
            </a:xfrm>
            <a:prstGeom prst="rect">
              <a:avLst/>
            </a:prstGeom>
          </p:spPr>
          <p:txBody>
            <a:bodyPr wrap="square">
              <a:spAutoFit/>
            </a:bodyPr>
            <a:lstStyle/>
            <a:p>
              <a:pPr marL="0" lvl="1">
                <a:spcAft>
                  <a:spcPts val="1200"/>
                </a:spcAft>
              </a:pPr>
              <a:r>
                <a:rPr lang="en-US" altLang="zh-TW" sz="2200" b="1" dirty="0" smtClean="0">
                  <a:solidFill>
                    <a:schemeClr val="accent5">
                      <a:lumMod val="75000"/>
                    </a:schemeClr>
                  </a:solidFill>
                  <a:latin typeface="微軟正黑體" panose="020B0604030504040204" pitchFamily="34" charset="-120"/>
                  <a:ea typeface="微軟正黑體" panose="020B0604030504040204" pitchFamily="34" charset="-120"/>
                </a:rPr>
                <a:t>2013.09</a:t>
              </a:r>
              <a:r>
                <a:rPr lang="zh-TW" altLang="en-US" sz="2200" b="1" dirty="0" smtClean="0">
                  <a:solidFill>
                    <a:schemeClr val="accent5">
                      <a:lumMod val="75000"/>
                    </a:schemeClr>
                  </a:solidFill>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休眠</a:t>
              </a:r>
              <a:r>
                <a:rPr lang="en-US" altLang="zh-TW" sz="2200" dirty="0" smtClean="0">
                  <a:latin typeface="微軟正黑體" panose="020B0604030504040204" pitchFamily="34" charset="-120"/>
                  <a:ea typeface="微軟正黑體" panose="020B0604030504040204" pitchFamily="34" charset="-120"/>
                </a:rPr>
                <a:t>3</a:t>
              </a:r>
              <a:r>
                <a:rPr lang="zh-TW" altLang="en-US" sz="2200" dirty="0" smtClean="0">
                  <a:latin typeface="微軟正黑體" panose="020B0604030504040204" pitchFamily="34" charset="-120"/>
                  <a:ea typeface="微軟正黑體" panose="020B0604030504040204" pitchFamily="34" charset="-120"/>
                </a:rPr>
                <a:t>年後爆發，</a:t>
              </a:r>
              <a:r>
                <a:rPr lang="zh-TW" altLang="en-US" sz="2200" b="1" dirty="0" smtClean="0">
                  <a:solidFill>
                    <a:srgbClr val="FF0000"/>
                  </a:solidFill>
                  <a:latin typeface="微軟正黑體" panose="020B0604030504040204" pitchFamily="34" charset="-120"/>
                  <a:ea typeface="微軟正黑體" panose="020B0604030504040204" pitchFamily="34" charset="-120"/>
                </a:rPr>
                <a:t>數千人疏散避難</a:t>
              </a:r>
              <a:endParaRPr lang="en-US" altLang="zh-TW" sz="2200" dirty="0">
                <a:latin typeface="微軟正黑體" panose="020B0604030504040204" pitchFamily="34" charset="-120"/>
                <a:ea typeface="微軟正黑體" panose="020B0604030504040204" pitchFamily="34" charset="-120"/>
              </a:endParaRPr>
            </a:p>
          </p:txBody>
        </p:sp>
        <p:sp>
          <p:nvSpPr>
            <p:cNvPr id="11" name="橢圓 10"/>
            <p:cNvSpPr/>
            <p:nvPr/>
          </p:nvSpPr>
          <p:spPr>
            <a:xfrm>
              <a:off x="814763" y="3503586"/>
              <a:ext cx="270908"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200"/>
            </a:p>
          </p:txBody>
        </p:sp>
        <p:sp>
          <p:nvSpPr>
            <p:cNvPr id="12" name="矩形 11"/>
            <p:cNvSpPr/>
            <p:nvPr/>
          </p:nvSpPr>
          <p:spPr>
            <a:xfrm>
              <a:off x="1261994" y="3452753"/>
              <a:ext cx="5967559" cy="446276"/>
            </a:xfrm>
            <a:prstGeom prst="rect">
              <a:avLst/>
            </a:prstGeom>
          </p:spPr>
          <p:txBody>
            <a:bodyPr wrap="square">
              <a:spAutoFit/>
            </a:bodyPr>
            <a:lstStyle/>
            <a:p>
              <a:pPr marL="0" lvl="1">
                <a:spcAft>
                  <a:spcPts val="1200"/>
                </a:spcAft>
              </a:pPr>
              <a:r>
                <a:rPr lang="en-US" altLang="zh-TW" sz="2200" b="1" dirty="0" smtClean="0">
                  <a:solidFill>
                    <a:schemeClr val="accent5">
                      <a:lumMod val="75000"/>
                    </a:schemeClr>
                  </a:solidFill>
                  <a:latin typeface="微軟正黑體" panose="020B0604030504040204" pitchFamily="34" charset="-120"/>
                  <a:ea typeface="微軟正黑體" panose="020B0604030504040204" pitchFamily="34" charset="-120"/>
                </a:rPr>
                <a:t>2014.01</a:t>
              </a:r>
              <a:r>
                <a:rPr lang="zh-TW" altLang="en-US" sz="2200" b="1" dirty="0" smtClean="0">
                  <a:solidFill>
                    <a:schemeClr val="accent5">
                      <a:lumMod val="75000"/>
                    </a:schemeClr>
                  </a:solidFill>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陸續火山爆發</a:t>
              </a:r>
              <a:endParaRPr lang="en-US" altLang="zh-TW" sz="2200" dirty="0">
                <a:latin typeface="微軟正黑體" panose="020B0604030504040204" pitchFamily="34" charset="-120"/>
                <a:ea typeface="微軟正黑體" panose="020B0604030504040204" pitchFamily="34" charset="-120"/>
              </a:endParaRPr>
            </a:p>
          </p:txBody>
        </p:sp>
      </p:grpSp>
      <p:sp>
        <p:nvSpPr>
          <p:cNvPr id="14" name="橢圓 13"/>
          <p:cNvSpPr/>
          <p:nvPr/>
        </p:nvSpPr>
        <p:spPr>
          <a:xfrm>
            <a:off x="495270" y="4214625"/>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300"/>
          </a:p>
        </p:txBody>
      </p:sp>
      <p:sp>
        <p:nvSpPr>
          <p:cNvPr id="15" name="矩形 14"/>
          <p:cNvSpPr/>
          <p:nvPr/>
        </p:nvSpPr>
        <p:spPr>
          <a:xfrm>
            <a:off x="1089579" y="4163792"/>
            <a:ext cx="7930072" cy="446276"/>
          </a:xfrm>
          <a:prstGeom prst="rect">
            <a:avLst/>
          </a:prstGeom>
        </p:spPr>
        <p:txBody>
          <a:bodyPr wrap="square">
            <a:spAutoFit/>
          </a:bodyPr>
          <a:lstStyle/>
          <a:p>
            <a:pPr marL="0" lvl="1">
              <a:spcAft>
                <a:spcPts val="1200"/>
              </a:spcAft>
            </a:pPr>
            <a:r>
              <a:rPr lang="en-US" altLang="zh-TW" sz="2200" b="1" dirty="0">
                <a:solidFill>
                  <a:schemeClr val="accent5">
                    <a:lumMod val="75000"/>
                  </a:schemeClr>
                </a:solidFill>
                <a:latin typeface="微軟正黑體" panose="020B0604030504040204" pitchFamily="34" charset="-120"/>
                <a:ea typeface="微軟正黑體" panose="020B0604030504040204" pitchFamily="34" charset="-120"/>
              </a:rPr>
              <a:t>2014.02.01</a:t>
            </a:r>
            <a:r>
              <a:rPr lang="zh-TW" altLang="en-US" sz="2200" b="1" dirty="0" smtClean="0">
                <a:solidFill>
                  <a:schemeClr val="accent5">
                    <a:lumMod val="75000"/>
                  </a:schemeClr>
                </a:solidFill>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錫納朋火山自從</a:t>
            </a:r>
            <a:r>
              <a:rPr lang="en-US" altLang="zh-TW" sz="2200" dirty="0">
                <a:latin typeface="微軟正黑體" panose="020B0604030504040204" pitchFamily="34" charset="-120"/>
                <a:ea typeface="微軟正黑體" panose="020B0604030504040204" pitchFamily="34" charset="-120"/>
              </a:rPr>
              <a:t>2010</a:t>
            </a:r>
            <a:r>
              <a:rPr lang="zh-TW" altLang="en-US" sz="2200" dirty="0" smtClean="0">
                <a:latin typeface="微軟正黑體" panose="020B0604030504040204" pitchFamily="34" charset="-120"/>
                <a:ea typeface="微軟正黑體" panose="020B0604030504040204" pitchFamily="34" charset="-120"/>
              </a:rPr>
              <a:t>年甦醒後最</a:t>
            </a:r>
            <a:r>
              <a:rPr lang="zh-TW" altLang="en-US" sz="2200" dirty="0">
                <a:latin typeface="微軟正黑體" panose="020B0604030504040204" pitchFamily="34" charset="-120"/>
                <a:ea typeface="微軟正黑體" panose="020B0604030504040204" pitchFamily="34" charset="-120"/>
              </a:rPr>
              <a:t>嚴重的一次</a:t>
            </a:r>
            <a:endParaRPr lang="en-US" altLang="zh-TW" sz="2200" dirty="0">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2" cstate="print"/>
          <a:stretch>
            <a:fillRect/>
          </a:stretch>
        </p:blipFill>
        <p:spPr>
          <a:xfrm>
            <a:off x="1337598" y="4910040"/>
            <a:ext cx="2474058" cy="1715347"/>
          </a:xfrm>
          <a:prstGeom prst="rect">
            <a:avLst/>
          </a:prstGeom>
        </p:spPr>
      </p:pic>
      <p:sp>
        <p:nvSpPr>
          <p:cNvPr id="19" name="標題 2"/>
          <p:cNvSpPr>
            <a:spLocks noGrp="1"/>
          </p:cNvSpPr>
          <p:nvPr>
            <p:ph type="title"/>
          </p:nvPr>
        </p:nvSpPr>
        <p:spPr>
          <a:xfrm>
            <a:off x="228600" y="130857"/>
            <a:ext cx="3193473" cy="716869"/>
          </a:xfrm>
        </p:spPr>
        <p:txBody>
          <a:bodyPr vert="horz" lIns="91440" tIns="45720" rIns="91440" bIns="45720" rtlCol="0" anchor="ctr">
            <a:normAutofit/>
          </a:bodyPr>
          <a:lstStyle/>
          <a:p>
            <a:pPr defTabSz="914400"/>
            <a:r>
              <a:rPr lang="zh-TW" altLang="en-US" dirty="0">
                <a:solidFill>
                  <a:srgbClr val="00A09B"/>
                </a:solidFill>
                <a:latin typeface="Adobe 繁黑體 Std B" pitchFamily="34" charset="-120"/>
                <a:ea typeface="Adobe 繁黑體 Std B" pitchFamily="34" charset="-120"/>
                <a:cs typeface="+mn-cs"/>
              </a:rPr>
              <a:t>事件描述</a:t>
            </a:r>
          </a:p>
        </p:txBody>
      </p:sp>
      <p:pic>
        <p:nvPicPr>
          <p:cNvPr id="20" name="圖片 19"/>
          <p:cNvPicPr>
            <a:picLocks noChangeAspect="1"/>
          </p:cNvPicPr>
          <p:nvPr/>
        </p:nvPicPr>
        <p:blipFill>
          <a:blip r:embed="rId3" cstate="print"/>
          <a:stretch>
            <a:fillRect/>
          </a:stretch>
        </p:blipFill>
        <p:spPr>
          <a:xfrm>
            <a:off x="3948464" y="4910039"/>
            <a:ext cx="2474058" cy="1715347"/>
          </a:xfrm>
          <a:prstGeom prst="rect">
            <a:avLst/>
          </a:prstGeom>
        </p:spPr>
      </p:pic>
      <p:pic>
        <p:nvPicPr>
          <p:cNvPr id="21" name="圖片 20" descr="印尼火山21.jpg"/>
          <p:cNvPicPr>
            <a:picLocks noChangeAspect="1"/>
          </p:cNvPicPr>
          <p:nvPr/>
        </p:nvPicPr>
        <p:blipFill>
          <a:blip r:embed="rId4" cstate="print"/>
          <a:stretch>
            <a:fillRect/>
          </a:stretch>
        </p:blipFill>
        <p:spPr>
          <a:xfrm>
            <a:off x="6572030" y="4910038"/>
            <a:ext cx="2350536" cy="1715347"/>
          </a:xfrm>
          <a:prstGeom prst="rect">
            <a:avLst/>
          </a:prstGeom>
        </p:spPr>
      </p:pic>
    </p:spTree>
    <p:extLst>
      <p:ext uri="{BB962C8B-B14F-4D97-AF65-F5344CB8AC3E}">
        <p14:creationId xmlns:p14="http://schemas.microsoft.com/office/powerpoint/2010/main" val="3592149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3666107" y="4027221"/>
            <a:ext cx="4628153" cy="603691"/>
          </a:xfrm>
          <a:prstGeom prst="rect">
            <a:avLst/>
          </a:prstGeom>
          <a:noFill/>
        </p:spPr>
        <p:txBody>
          <a:bodyPr wrap="square">
            <a:spAutoFit/>
          </a:bodyPr>
          <a:lstStyle/>
          <a:p>
            <a:pPr algn="r" fontAlgn="auto">
              <a:spcBef>
                <a:spcPts val="0"/>
              </a:spcBef>
              <a:spcAft>
                <a:spcPts val="0"/>
              </a:spcAft>
              <a:defRPr/>
            </a:pPr>
            <a:r>
              <a:rPr kumimoji="0" lang="zh-TW" altLang="en-US" sz="3323"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巴西連日暴雨事件</a:t>
            </a:r>
            <a:endParaRPr kumimoji="0" lang="zh-CN" altLang="en-US" sz="3323"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本框 24"/>
          <p:cNvSpPr txBox="1"/>
          <p:nvPr/>
        </p:nvSpPr>
        <p:spPr>
          <a:xfrm>
            <a:off x="3442028" y="3894283"/>
            <a:ext cx="562660" cy="859466"/>
          </a:xfrm>
          <a:prstGeom prst="rect">
            <a:avLst/>
          </a:prstGeom>
          <a:noFill/>
        </p:spPr>
        <p:txBody>
          <a:bodyPr wrap="square" rtlCol="0">
            <a:spAutoFit/>
          </a:bodyPr>
          <a:lstStyle/>
          <a:p>
            <a:pPr fontAlgn="auto">
              <a:spcBef>
                <a:spcPts val="0"/>
              </a:spcBef>
              <a:spcAft>
                <a:spcPts val="0"/>
              </a:spcAft>
            </a:pPr>
            <a:r>
              <a:rPr kumimoji="0" lang="en-US" altLang="zh-TW" sz="4985" dirty="0">
                <a:solidFill>
                  <a:prstClr val="white"/>
                </a:solidFill>
                <a:ea typeface="微軟正黑體" panose="020B0604030504040204" pitchFamily="34" charset="-120"/>
                <a:cs typeface="Arial" panose="020B0604020202020204" pitchFamily="34" charset="0"/>
              </a:rPr>
              <a:t>1.</a:t>
            </a:r>
            <a:endParaRPr kumimoji="0" lang="zh-CN" altLang="en-US" sz="4985" dirty="0">
              <a:solidFill>
                <a:prstClr val="white"/>
              </a:solidFill>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43400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標題 21"/>
          <p:cNvSpPr>
            <a:spLocks noGrp="1"/>
          </p:cNvSpPr>
          <p:nvPr>
            <p:ph type="title"/>
          </p:nvPr>
        </p:nvSpPr>
        <p:spPr>
          <a:xfrm>
            <a:off x="457201" y="274638"/>
            <a:ext cx="2209800" cy="715962"/>
          </a:xfrm>
        </p:spPr>
        <p:txBody>
          <a:bodyPr vert="horz" lIns="91440" tIns="45720" rIns="91440" bIns="45720" rtlCol="0" anchor="ctr">
            <a:normAutofit fontScale="90000"/>
          </a:bodyPr>
          <a:lstStyle/>
          <a:p>
            <a:pPr defTabSz="914400"/>
            <a:r>
              <a:rPr lang="zh-TW" altLang="en-US" dirty="0">
                <a:solidFill>
                  <a:srgbClr val="00A09B"/>
                </a:solidFill>
                <a:latin typeface="Adobe 繁黑體 Std B" pitchFamily="34" charset="-120"/>
                <a:ea typeface="Adobe 繁黑體 Std B" pitchFamily="34" charset="-120"/>
                <a:cs typeface="+mn-cs"/>
              </a:rPr>
              <a:t>災情敘述</a:t>
            </a:r>
          </a:p>
        </p:txBody>
      </p:sp>
      <p:sp>
        <p:nvSpPr>
          <p:cNvPr id="9" name="矩形 8"/>
          <p:cNvSpPr/>
          <p:nvPr/>
        </p:nvSpPr>
        <p:spPr>
          <a:xfrm>
            <a:off x="263236" y="719617"/>
            <a:ext cx="8575964" cy="1629677"/>
          </a:xfrm>
          <a:prstGeom prst="rect">
            <a:avLst/>
          </a:prstGeom>
        </p:spPr>
        <p:txBody>
          <a:bodyPr wrap="square">
            <a:spAutoFit/>
          </a:bodyPr>
          <a:lstStyle/>
          <a:p>
            <a:pPr marL="316531" indent="-316531" algn="just">
              <a:lnSpc>
                <a:spcPct val="150000"/>
              </a:lnSpc>
              <a:buFont typeface="Arial" pitchFamily="34" charset="0"/>
              <a:buChar char="•"/>
            </a:pPr>
            <a:r>
              <a:rPr lang="zh-TW" altLang="en-US" sz="2220" dirty="0" smtClean="0">
                <a:solidFill>
                  <a:prstClr val="black"/>
                </a:solidFill>
                <a:latin typeface="微軟正黑體" pitchFamily="34" charset="-120"/>
                <a:ea typeface="微軟正黑體" pitchFamily="34" charset="-120"/>
              </a:rPr>
              <a:t>民眾驚慌逃離，造成</a:t>
            </a:r>
            <a:r>
              <a:rPr lang="en-US" altLang="zh-TW" sz="2220" b="1" dirty="0" smtClean="0">
                <a:solidFill>
                  <a:srgbClr val="FF0000"/>
                </a:solidFill>
                <a:latin typeface="微軟正黑體" pitchFamily="34" charset="-120"/>
                <a:ea typeface="微軟正黑體" pitchFamily="34" charset="-120"/>
              </a:rPr>
              <a:t>16</a:t>
            </a:r>
            <a:r>
              <a:rPr lang="zh-TW" altLang="en-US" sz="2220" b="1" dirty="0" smtClean="0">
                <a:solidFill>
                  <a:srgbClr val="FF0000"/>
                </a:solidFill>
                <a:latin typeface="微軟正黑體" pitchFamily="34" charset="-120"/>
                <a:ea typeface="微軟正黑體" pitchFamily="34" charset="-120"/>
              </a:rPr>
              <a:t>人死亡</a:t>
            </a:r>
            <a:r>
              <a:rPr lang="zh-TW" altLang="en-US" sz="2220" dirty="0" smtClean="0">
                <a:solidFill>
                  <a:prstClr val="black"/>
                </a:solidFill>
                <a:latin typeface="微軟正黑體" pitchFamily="34" charset="-120"/>
                <a:ea typeface="微軟正黑體" pitchFamily="34" charset="-120"/>
              </a:rPr>
              <a:t>，</a:t>
            </a:r>
            <a:r>
              <a:rPr lang="en-US" altLang="zh-TW" sz="2220" b="1" dirty="0" smtClean="0">
                <a:solidFill>
                  <a:srgbClr val="FF0000"/>
                </a:solidFill>
                <a:latin typeface="微軟正黑體" pitchFamily="34" charset="-120"/>
                <a:ea typeface="微軟正黑體" pitchFamily="34" charset="-120"/>
              </a:rPr>
              <a:t>2</a:t>
            </a:r>
            <a:r>
              <a:rPr lang="zh-TW" altLang="en-US" sz="2220" b="1" dirty="0" smtClean="0">
                <a:solidFill>
                  <a:srgbClr val="FF0000"/>
                </a:solidFill>
                <a:latin typeface="微軟正黑體" pitchFamily="34" charset="-120"/>
                <a:ea typeface="微軟正黑體" pitchFamily="34" charset="-120"/>
              </a:rPr>
              <a:t>萬多人撤離</a:t>
            </a:r>
            <a:r>
              <a:rPr lang="zh-TW" altLang="en-US" sz="2220" dirty="0" smtClean="0">
                <a:solidFill>
                  <a:prstClr val="black"/>
                </a:solidFill>
                <a:latin typeface="微軟正黑體" pitchFamily="34" charset="-120"/>
                <a:ea typeface="微軟正黑體" pitchFamily="34" charset="-120"/>
              </a:rPr>
              <a:t>家園。</a:t>
            </a:r>
            <a:endParaRPr lang="en-US" altLang="zh-TW" sz="2220" dirty="0" smtClean="0">
              <a:solidFill>
                <a:prstClr val="black"/>
              </a:solidFill>
              <a:latin typeface="微軟正黑體" pitchFamily="34" charset="-120"/>
              <a:ea typeface="微軟正黑體" pitchFamily="34" charset="-120"/>
            </a:endParaRPr>
          </a:p>
          <a:p>
            <a:pPr marL="316531" indent="-316531" algn="just">
              <a:lnSpc>
                <a:spcPct val="150000"/>
              </a:lnSpc>
              <a:buFont typeface="Arial" pitchFamily="34" charset="0"/>
              <a:buChar char="•"/>
            </a:pPr>
            <a:r>
              <a:rPr lang="zh-TW" altLang="en-US" sz="2220" dirty="0" smtClean="0">
                <a:solidFill>
                  <a:prstClr val="black"/>
                </a:solidFill>
                <a:latin typeface="微軟正黑體" pitchFamily="34" charset="-120"/>
                <a:ea typeface="微軟正黑體" pitchFamily="34" charset="-120"/>
              </a:rPr>
              <a:t>村莊被火山灰覆蓋、</a:t>
            </a:r>
            <a:r>
              <a:rPr lang="zh-TW" altLang="en-US" sz="2220" b="1" dirty="0" smtClean="0">
                <a:solidFill>
                  <a:srgbClr val="FF0000"/>
                </a:solidFill>
                <a:latin typeface="微軟正黑體" pitchFamily="34" charset="-120"/>
                <a:ea typeface="微軟正黑體" pitchFamily="34" charset="-120"/>
              </a:rPr>
              <a:t>多人被火山灰灼傷</a:t>
            </a:r>
            <a:r>
              <a:rPr lang="zh-TW" altLang="en-US" sz="2220" dirty="0" smtClean="0">
                <a:solidFill>
                  <a:prstClr val="black"/>
                </a:solidFill>
                <a:latin typeface="微軟正黑體" pitchFamily="34" charset="-120"/>
                <a:ea typeface="微軟正黑體" pitchFamily="34" charset="-120"/>
              </a:rPr>
              <a:t>。</a:t>
            </a:r>
            <a:endParaRPr lang="en-US" altLang="zh-TW" sz="2220" dirty="0">
              <a:solidFill>
                <a:prstClr val="black"/>
              </a:solidFill>
              <a:latin typeface="微軟正黑體" pitchFamily="34" charset="-120"/>
              <a:ea typeface="微軟正黑體" pitchFamily="34" charset="-120"/>
            </a:endParaRPr>
          </a:p>
          <a:p>
            <a:pPr marL="316531" indent="-316531" algn="just">
              <a:lnSpc>
                <a:spcPct val="150000"/>
              </a:lnSpc>
              <a:buFont typeface="Arial" pitchFamily="34" charset="0"/>
              <a:buChar char="•"/>
            </a:pPr>
            <a:r>
              <a:rPr lang="zh-TW" altLang="en-US" sz="2220" dirty="0" smtClean="0">
                <a:solidFill>
                  <a:prstClr val="black"/>
                </a:solidFill>
                <a:latin typeface="微軟正黑體" pitchFamily="34" charset="-120"/>
                <a:ea typeface="微軟正黑體" pitchFamily="34" charset="-120"/>
              </a:rPr>
              <a:t>居民日常生活受到嚴重影響，農田家園遭受嚴重毀壞，</a:t>
            </a:r>
            <a:r>
              <a:rPr lang="zh-TW" altLang="en-US" sz="2220" b="1" dirty="0" smtClean="0">
                <a:solidFill>
                  <a:srgbClr val="FF0000"/>
                </a:solidFill>
                <a:latin typeface="微軟正黑體" pitchFamily="34" charset="-120"/>
                <a:ea typeface="微軟正黑體" pitchFamily="34" charset="-120"/>
              </a:rPr>
              <a:t>生產停頓</a:t>
            </a:r>
            <a:r>
              <a:rPr lang="zh-TW" altLang="en-US" sz="2220" dirty="0" smtClean="0">
                <a:solidFill>
                  <a:prstClr val="black"/>
                </a:solidFill>
                <a:latin typeface="微軟正黑體" pitchFamily="34" charset="-120"/>
                <a:ea typeface="微軟正黑體" pitchFamily="34" charset="-120"/>
              </a:rPr>
              <a:t>。</a:t>
            </a:r>
            <a:endParaRPr lang="en-US" altLang="zh-TW" sz="2220" dirty="0" smtClean="0">
              <a:solidFill>
                <a:prstClr val="black"/>
              </a:solidFill>
              <a:latin typeface="微軟正黑體" pitchFamily="34" charset="-120"/>
              <a:ea typeface="微軟正黑體" pitchFamily="34" charset="-120"/>
            </a:endParaRPr>
          </a:p>
        </p:txBody>
      </p:sp>
      <p:pic>
        <p:nvPicPr>
          <p:cNvPr id="30721" name="Picture 1" descr="C:\Users\migi0715\Desktop\四方會議-國際災例\印尼火山16.jpg"/>
          <p:cNvPicPr>
            <a:picLocks noChangeAspect="1" noChangeArrowheads="1"/>
          </p:cNvPicPr>
          <p:nvPr/>
        </p:nvPicPr>
        <p:blipFill>
          <a:blip r:embed="rId2" cstate="print"/>
          <a:srcRect/>
          <a:stretch>
            <a:fillRect/>
          </a:stretch>
        </p:blipFill>
        <p:spPr bwMode="auto">
          <a:xfrm>
            <a:off x="4530437" y="4585516"/>
            <a:ext cx="3153064" cy="2073647"/>
          </a:xfrm>
          <a:prstGeom prst="rect">
            <a:avLst/>
          </a:prstGeom>
          <a:noFill/>
        </p:spPr>
      </p:pic>
      <p:pic>
        <p:nvPicPr>
          <p:cNvPr id="14" name="圖片 13" descr="印尼火山10.jpg"/>
          <p:cNvPicPr>
            <a:picLocks noChangeAspect="1"/>
          </p:cNvPicPr>
          <p:nvPr/>
        </p:nvPicPr>
        <p:blipFill>
          <a:blip r:embed="rId3" cstate="print"/>
          <a:stretch>
            <a:fillRect/>
          </a:stretch>
        </p:blipFill>
        <p:spPr>
          <a:xfrm>
            <a:off x="761999" y="2311473"/>
            <a:ext cx="3199096" cy="2075547"/>
          </a:xfrm>
          <a:prstGeom prst="rect">
            <a:avLst/>
          </a:prstGeom>
        </p:spPr>
      </p:pic>
      <p:pic>
        <p:nvPicPr>
          <p:cNvPr id="15" name="圖片 14" descr="印尼火山12.jpg"/>
          <p:cNvPicPr>
            <a:picLocks noChangeAspect="1"/>
          </p:cNvPicPr>
          <p:nvPr/>
        </p:nvPicPr>
        <p:blipFill>
          <a:blip r:embed="rId4" cstate="print"/>
          <a:stretch>
            <a:fillRect/>
          </a:stretch>
        </p:blipFill>
        <p:spPr>
          <a:xfrm>
            <a:off x="775855" y="4586757"/>
            <a:ext cx="3192324" cy="2072405"/>
          </a:xfrm>
          <a:prstGeom prst="rect">
            <a:avLst/>
          </a:prstGeom>
        </p:spPr>
      </p:pic>
      <p:pic>
        <p:nvPicPr>
          <p:cNvPr id="16" name="圖片 15" descr="印尼火山20.jpg"/>
          <p:cNvPicPr>
            <a:picLocks noChangeAspect="1"/>
          </p:cNvPicPr>
          <p:nvPr/>
        </p:nvPicPr>
        <p:blipFill>
          <a:blip r:embed="rId5" cstate="print"/>
          <a:stretch>
            <a:fillRect/>
          </a:stretch>
        </p:blipFill>
        <p:spPr>
          <a:xfrm>
            <a:off x="4542987" y="2315290"/>
            <a:ext cx="3140513" cy="2044019"/>
          </a:xfrm>
          <a:prstGeom prst="rect">
            <a:avLst/>
          </a:prstGeom>
        </p:spPr>
      </p:pic>
    </p:spTree>
    <p:extLst>
      <p:ext uri="{BB962C8B-B14F-4D97-AF65-F5344CB8AC3E}">
        <p14:creationId xmlns:p14="http://schemas.microsoft.com/office/powerpoint/2010/main" val="2854819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8F9CC33-4133-468C-B7C7-B67D93663D55}" type="slidenum">
              <a:rPr lang="zh-TW" altLang="en-US" smtClean="0"/>
              <a:pPr/>
              <a:t>21</a:t>
            </a:fld>
            <a:endParaRPr lang="zh-TW" altLang="en-US"/>
          </a:p>
        </p:txBody>
      </p:sp>
      <p:sp>
        <p:nvSpPr>
          <p:cNvPr id="13" name="標題 12"/>
          <p:cNvSpPr>
            <a:spLocks noGrp="1"/>
          </p:cNvSpPr>
          <p:nvPr>
            <p:ph type="title"/>
          </p:nvPr>
        </p:nvSpPr>
        <p:spPr>
          <a:xfrm>
            <a:off x="457200" y="274638"/>
            <a:ext cx="2438400" cy="715962"/>
          </a:xfrm>
        </p:spPr>
        <p:txBody>
          <a:bodyPr vert="horz" lIns="91440" tIns="45720" rIns="91440" bIns="45720" rtlCol="0" anchor="ctr">
            <a:normAutofit/>
          </a:bodyPr>
          <a:lstStyle/>
          <a:p>
            <a:pPr defTabSz="914400"/>
            <a:r>
              <a:rPr lang="zh-TW" altLang="en-US" dirty="0">
                <a:solidFill>
                  <a:srgbClr val="00A09B"/>
                </a:solidFill>
                <a:latin typeface="Adobe 繁黑體 Std B" pitchFamily="34" charset="-120"/>
                <a:ea typeface="Adobe 繁黑體 Std B" pitchFamily="34" charset="-120"/>
                <a:cs typeface="+mn-cs"/>
              </a:rPr>
              <a:t>致災原因</a:t>
            </a:r>
          </a:p>
        </p:txBody>
      </p:sp>
      <p:sp>
        <p:nvSpPr>
          <p:cNvPr id="11" name="矩形 10"/>
          <p:cNvSpPr/>
          <p:nvPr/>
        </p:nvSpPr>
        <p:spPr>
          <a:xfrm>
            <a:off x="235526" y="816598"/>
            <a:ext cx="8575964" cy="2795637"/>
          </a:xfrm>
          <a:prstGeom prst="rect">
            <a:avLst/>
          </a:prstGeom>
        </p:spPr>
        <p:txBody>
          <a:bodyPr wrap="square">
            <a:spAutoFit/>
          </a:bodyPr>
          <a:lstStyle/>
          <a:p>
            <a:pPr marL="316531" indent="-316531">
              <a:lnSpc>
                <a:spcPct val="150000"/>
              </a:lnSpc>
              <a:spcAft>
                <a:spcPts val="1108"/>
              </a:spcAft>
              <a:buFont typeface="Arial" pitchFamily="34" charset="0"/>
              <a:buChar char="•"/>
            </a:pPr>
            <a:r>
              <a:rPr lang="zh-TW" altLang="en-US" sz="2200" dirty="0" smtClean="0">
                <a:latin typeface="微軟正黑體" pitchFamily="34" charset="-120"/>
                <a:ea typeface="微軟正黑體" pitchFamily="34" charset="-120"/>
              </a:rPr>
              <a:t>錫納朋火山休眠了四百年之後，在</a:t>
            </a:r>
            <a:r>
              <a:rPr lang="en-US" altLang="zh-TW" sz="2200" b="1" dirty="0" smtClean="0">
                <a:solidFill>
                  <a:srgbClr val="FF0000"/>
                </a:solidFill>
                <a:latin typeface="微軟正黑體" pitchFamily="34" charset="-120"/>
                <a:ea typeface="微軟正黑體" pitchFamily="34" charset="-120"/>
              </a:rPr>
              <a:t>2010</a:t>
            </a:r>
            <a:r>
              <a:rPr lang="zh-TW" altLang="en-US" sz="2200" b="1" dirty="0" smtClean="0">
                <a:solidFill>
                  <a:srgbClr val="FF0000"/>
                </a:solidFill>
                <a:latin typeface="微軟正黑體" pitchFamily="34" charset="-120"/>
                <a:ea typeface="微軟正黑體" pitchFamily="34" charset="-120"/>
              </a:rPr>
              <a:t>年</a:t>
            </a:r>
            <a:r>
              <a:rPr lang="zh-TW" altLang="en-US" sz="2200" dirty="0" smtClean="0">
                <a:latin typeface="微軟正黑體" pitchFamily="34" charset="-120"/>
                <a:ea typeface="微軟正黑體" pitchFamily="34" charset="-120"/>
              </a:rPr>
              <a:t>忽然爆發，重新回到印尼全國</a:t>
            </a:r>
            <a:r>
              <a:rPr lang="en-US" altLang="zh-TW" sz="2200" dirty="0" smtClean="0">
                <a:latin typeface="微軟正黑體" pitchFamily="34" charset="-120"/>
                <a:ea typeface="微軟正黑體" pitchFamily="34" charset="-120"/>
              </a:rPr>
              <a:t>130</a:t>
            </a:r>
            <a:r>
              <a:rPr lang="zh-TW" altLang="en-US" sz="2200" dirty="0" smtClean="0">
                <a:latin typeface="微軟正黑體" pitchFamily="34" charset="-120"/>
                <a:ea typeface="微軟正黑體" pitchFamily="34" charset="-120"/>
              </a:rPr>
              <a:t>多座</a:t>
            </a:r>
            <a:r>
              <a:rPr lang="zh-TW" altLang="en-US" sz="2200" b="1" dirty="0" smtClean="0">
                <a:solidFill>
                  <a:srgbClr val="FF0000"/>
                </a:solidFill>
                <a:latin typeface="微軟正黑體" pitchFamily="34" charset="-120"/>
                <a:ea typeface="微軟正黑體" pitchFamily="34" charset="-120"/>
              </a:rPr>
              <a:t>活火山</a:t>
            </a:r>
            <a:r>
              <a:rPr lang="zh-TW" altLang="en-US" sz="2200" dirty="0" smtClean="0">
                <a:latin typeface="微軟正黑體" pitchFamily="34" charset="-120"/>
                <a:ea typeface="微軟正黑體" pitchFamily="34" charset="-120"/>
              </a:rPr>
              <a:t>之列。</a:t>
            </a:r>
            <a:endParaRPr lang="en-US" altLang="zh-TW" sz="2200" dirty="0" smtClean="0">
              <a:latin typeface="微軟正黑體" pitchFamily="34" charset="-120"/>
              <a:ea typeface="微軟正黑體" pitchFamily="34" charset="-120"/>
            </a:endParaRPr>
          </a:p>
          <a:p>
            <a:pPr marL="316531" indent="-316531">
              <a:lnSpc>
                <a:spcPct val="150000"/>
              </a:lnSpc>
              <a:spcAft>
                <a:spcPts val="1108"/>
              </a:spcAft>
              <a:buFont typeface="Arial" pitchFamily="34" charset="0"/>
              <a:buChar char="•"/>
            </a:pPr>
            <a:r>
              <a:rPr lang="zh-TW" altLang="en-US" sz="2200" dirty="0" smtClean="0">
                <a:solidFill>
                  <a:prstClr val="black"/>
                </a:solidFill>
                <a:latin typeface="微軟正黑體" pitchFamily="34" charset="-120"/>
                <a:ea typeface="微軟正黑體" pitchFamily="34" charset="-120"/>
              </a:rPr>
              <a:t>從</a:t>
            </a:r>
            <a:r>
              <a:rPr lang="en-US" altLang="zh-TW" sz="2200" dirty="0" smtClean="0">
                <a:solidFill>
                  <a:prstClr val="black"/>
                </a:solidFill>
                <a:latin typeface="微軟正黑體" pitchFamily="34" charset="-120"/>
                <a:ea typeface="微軟正黑體" pitchFamily="34" charset="-120"/>
              </a:rPr>
              <a:t>2013</a:t>
            </a:r>
            <a:r>
              <a:rPr lang="zh-TW" altLang="en-US" sz="2200" dirty="0" smtClean="0">
                <a:solidFill>
                  <a:prstClr val="black"/>
                </a:solidFill>
                <a:latin typeface="微軟正黑體" pitchFamily="34" charset="-120"/>
                <a:ea typeface="微軟正黑體" pitchFamily="34" charset="-120"/>
              </a:rPr>
              <a:t>年</a:t>
            </a:r>
            <a:r>
              <a:rPr lang="en-US" altLang="zh-TW" sz="2200" dirty="0" smtClean="0">
                <a:solidFill>
                  <a:prstClr val="black"/>
                </a:solidFill>
                <a:latin typeface="微軟正黑體" pitchFamily="34" charset="-120"/>
                <a:ea typeface="微軟正黑體" pitchFamily="34" charset="-120"/>
              </a:rPr>
              <a:t>9</a:t>
            </a:r>
            <a:r>
              <a:rPr lang="zh-TW" altLang="en-US" sz="2200" dirty="0" smtClean="0">
                <a:solidFill>
                  <a:prstClr val="black"/>
                </a:solidFill>
                <a:latin typeface="微軟正黑體" pitchFamily="34" charset="-120"/>
                <a:ea typeface="微軟正黑體" pitchFamily="34" charset="-120"/>
              </a:rPr>
              <a:t>月至今，錫納朋火山的間歇性噴發已持續了數月，當地居民基本已全部撤離。然而，監測部門預測失準，</a:t>
            </a:r>
            <a:r>
              <a:rPr lang="zh-TW" altLang="en-US" sz="2200" b="1" dirty="0" smtClean="0">
                <a:solidFill>
                  <a:srgbClr val="FF0000"/>
                </a:solidFill>
                <a:latin typeface="微軟正黑體" pitchFamily="34" charset="-120"/>
                <a:ea typeface="微軟正黑體" pitchFamily="34" charset="-120"/>
              </a:rPr>
              <a:t>傳達錯誤的安全通知</a:t>
            </a:r>
            <a:r>
              <a:rPr lang="zh-TW" altLang="en-US" sz="2200" dirty="0" smtClean="0">
                <a:solidFill>
                  <a:prstClr val="black"/>
                </a:solidFill>
                <a:latin typeface="微軟正黑體" pitchFamily="34" charset="-120"/>
                <a:ea typeface="微軟正黑體" pitchFamily="34" charset="-120"/>
              </a:rPr>
              <a:t>，使部分居民重返家園，隔天即遇到嚴重火山爆發。</a:t>
            </a:r>
          </a:p>
        </p:txBody>
      </p:sp>
      <p:pic>
        <p:nvPicPr>
          <p:cNvPr id="14" name="圖片 13" descr="印尼火山14.jpg"/>
          <p:cNvPicPr>
            <a:picLocks noChangeAspect="1"/>
          </p:cNvPicPr>
          <p:nvPr/>
        </p:nvPicPr>
        <p:blipFill>
          <a:blip r:embed="rId2" cstate="print"/>
          <a:stretch>
            <a:fillRect/>
          </a:stretch>
        </p:blipFill>
        <p:spPr>
          <a:xfrm>
            <a:off x="484910" y="3803904"/>
            <a:ext cx="3546764" cy="2456134"/>
          </a:xfrm>
          <a:prstGeom prst="rect">
            <a:avLst/>
          </a:prstGeom>
        </p:spPr>
      </p:pic>
      <p:pic>
        <p:nvPicPr>
          <p:cNvPr id="15" name="圖片 14" descr="印尼火山13.jpg"/>
          <p:cNvPicPr>
            <a:picLocks noChangeAspect="1"/>
          </p:cNvPicPr>
          <p:nvPr/>
        </p:nvPicPr>
        <p:blipFill>
          <a:blip r:embed="rId3" cstate="print"/>
          <a:stretch>
            <a:fillRect/>
          </a:stretch>
        </p:blipFill>
        <p:spPr>
          <a:xfrm>
            <a:off x="4433457" y="3825395"/>
            <a:ext cx="3699162" cy="2464567"/>
          </a:xfrm>
          <a:prstGeom prst="rect">
            <a:avLst/>
          </a:prstGeom>
        </p:spPr>
      </p:pic>
    </p:spTree>
    <p:extLst>
      <p:ext uri="{BB962C8B-B14F-4D97-AF65-F5344CB8AC3E}">
        <p14:creationId xmlns:p14="http://schemas.microsoft.com/office/powerpoint/2010/main" val="836061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標題 2"/>
          <p:cNvSpPr>
            <a:spLocks noGrp="1"/>
          </p:cNvSpPr>
          <p:nvPr>
            <p:ph type="title"/>
          </p:nvPr>
        </p:nvSpPr>
        <p:spPr>
          <a:xfrm>
            <a:off x="228600" y="130857"/>
            <a:ext cx="2486891" cy="716869"/>
          </a:xfrm>
        </p:spPr>
        <p:txBody>
          <a:bodyPr vert="horz" lIns="91440" tIns="45720" rIns="91440" bIns="45720" rtlCol="0" anchor="ctr">
            <a:normAutofit/>
          </a:bodyPr>
          <a:lstStyle/>
          <a:p>
            <a:pPr defTabSz="914400"/>
            <a:r>
              <a:rPr lang="zh-TW" altLang="en-US" dirty="0">
                <a:solidFill>
                  <a:srgbClr val="00A09B"/>
                </a:solidFill>
                <a:latin typeface="Adobe 繁黑體 Std B" pitchFamily="34" charset="-120"/>
                <a:ea typeface="Adobe 繁黑體 Std B" pitchFamily="34" charset="-120"/>
                <a:cs typeface="+mn-cs"/>
              </a:rPr>
              <a:t>政府應變</a:t>
            </a: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pPr/>
              <a:t>22</a:t>
            </a:fld>
            <a:endParaRPr lang="zh-TW" altLang="en-US"/>
          </a:p>
        </p:txBody>
      </p:sp>
      <p:sp>
        <p:nvSpPr>
          <p:cNvPr id="12" name="矩形 11"/>
          <p:cNvSpPr/>
          <p:nvPr/>
        </p:nvSpPr>
        <p:spPr>
          <a:xfrm>
            <a:off x="235525" y="816598"/>
            <a:ext cx="8728365" cy="3071995"/>
          </a:xfrm>
          <a:prstGeom prst="rect">
            <a:avLst/>
          </a:prstGeom>
        </p:spPr>
        <p:txBody>
          <a:bodyPr wrap="square">
            <a:spAutoFit/>
          </a:bodyPr>
          <a:lstStyle/>
          <a:p>
            <a:pPr marL="316531" indent="-316531">
              <a:lnSpc>
                <a:spcPct val="150000"/>
              </a:lnSpc>
              <a:spcAft>
                <a:spcPts val="1108"/>
              </a:spcAft>
              <a:buFont typeface="Arial" pitchFamily="34" charset="0"/>
              <a:buChar char="•"/>
            </a:pPr>
            <a:r>
              <a:rPr lang="zh-TW" altLang="en-US" sz="2200" dirty="0" smtClean="0">
                <a:solidFill>
                  <a:prstClr val="black"/>
                </a:solidFill>
                <a:latin typeface="微軟正黑體" pitchFamily="34" charset="-120"/>
                <a:ea typeface="微軟正黑體" pitchFamily="34" charset="-120"/>
              </a:rPr>
              <a:t>印尼政府通知火山周圍方圓</a:t>
            </a:r>
            <a:r>
              <a:rPr lang="en-US" altLang="zh-TW" sz="2200" b="1" dirty="0" smtClean="0">
                <a:solidFill>
                  <a:srgbClr val="FF0000"/>
                </a:solidFill>
                <a:latin typeface="微軟正黑體" pitchFamily="34" charset="-120"/>
                <a:ea typeface="微軟正黑體" pitchFamily="34" charset="-120"/>
              </a:rPr>
              <a:t>5</a:t>
            </a:r>
            <a:r>
              <a:rPr lang="zh-TW" altLang="en-US" sz="2200" b="1" dirty="0" smtClean="0">
                <a:solidFill>
                  <a:srgbClr val="FF0000"/>
                </a:solidFill>
                <a:latin typeface="微軟正黑體" pitchFamily="34" charset="-120"/>
                <a:ea typeface="微軟正黑體" pitchFamily="34" charset="-120"/>
              </a:rPr>
              <a:t>公里以內</a:t>
            </a:r>
            <a:r>
              <a:rPr lang="zh-TW" altLang="en-US" sz="2200" dirty="0" smtClean="0">
                <a:solidFill>
                  <a:prstClr val="black"/>
                </a:solidFill>
                <a:latin typeface="微軟正黑體" pitchFamily="34" charset="-120"/>
                <a:ea typeface="微軟正黑體" pitchFamily="34" charset="-120"/>
              </a:rPr>
              <a:t>的居民撤離。</a:t>
            </a:r>
          </a:p>
          <a:p>
            <a:pPr marL="316531" indent="-316531">
              <a:lnSpc>
                <a:spcPct val="150000"/>
              </a:lnSpc>
              <a:spcAft>
                <a:spcPts val="1108"/>
              </a:spcAft>
              <a:buFont typeface="Arial" pitchFamily="34" charset="0"/>
              <a:buChar char="•"/>
            </a:pPr>
            <a:r>
              <a:rPr lang="zh-TW" altLang="en-US" sz="2200" dirty="0" smtClean="0">
                <a:solidFill>
                  <a:prstClr val="black"/>
                </a:solidFill>
                <a:latin typeface="微軟正黑體" pitchFamily="34" charset="-120"/>
                <a:ea typeface="微軟正黑體" pitchFamily="34" charset="-120"/>
              </a:rPr>
              <a:t>派出約</a:t>
            </a:r>
            <a:r>
              <a:rPr lang="en-US" altLang="zh-TW" sz="2200" b="1" dirty="0" smtClean="0">
                <a:solidFill>
                  <a:srgbClr val="FF0000"/>
                </a:solidFill>
                <a:latin typeface="微軟正黑體" pitchFamily="34" charset="-120"/>
                <a:ea typeface="微軟正黑體" pitchFamily="34" charset="-120"/>
              </a:rPr>
              <a:t>100</a:t>
            </a:r>
            <a:r>
              <a:rPr lang="zh-TW" altLang="en-US" sz="2200" b="1" dirty="0" smtClean="0">
                <a:solidFill>
                  <a:srgbClr val="FF0000"/>
                </a:solidFill>
                <a:latin typeface="微軟正黑體" pitchFamily="34" charset="-120"/>
                <a:ea typeface="微軟正黑體" pitchFamily="34" charset="-120"/>
              </a:rPr>
              <a:t>名</a:t>
            </a:r>
            <a:r>
              <a:rPr lang="zh-TW" altLang="en-US" sz="2200" dirty="0" smtClean="0">
                <a:solidFill>
                  <a:prstClr val="black"/>
                </a:solidFill>
                <a:latin typeface="微軟正黑體" pitchFamily="34" charset="-120"/>
                <a:ea typeface="微軟正黑體" pitchFamily="34" charset="-120"/>
              </a:rPr>
              <a:t>軍、警加入搜救，並配備</a:t>
            </a:r>
            <a:r>
              <a:rPr lang="zh-TW" altLang="en-US" sz="2200" b="1" dirty="0" smtClean="0">
                <a:solidFill>
                  <a:srgbClr val="FF0000"/>
                </a:solidFill>
                <a:latin typeface="微軟正黑體" pitchFamily="34" charset="-120"/>
                <a:ea typeface="微軟正黑體" pitchFamily="34" charset="-120"/>
              </a:rPr>
              <a:t>電鋸</a:t>
            </a:r>
            <a:r>
              <a:rPr lang="zh-TW" altLang="en-US" sz="2200" dirty="0" smtClean="0">
                <a:solidFill>
                  <a:prstClr val="black"/>
                </a:solidFill>
                <a:latin typeface="微軟正黑體" pitchFamily="34" charset="-120"/>
                <a:ea typeface="微軟正黑體" pitchFamily="34" charset="-120"/>
              </a:rPr>
              <a:t>、</a:t>
            </a:r>
            <a:r>
              <a:rPr lang="zh-TW" altLang="en-US" sz="2200" b="1" dirty="0" smtClean="0">
                <a:solidFill>
                  <a:srgbClr val="FF0000"/>
                </a:solidFill>
                <a:latin typeface="微軟正黑體" pitchFamily="34" charset="-120"/>
                <a:ea typeface="微軟正黑體" pitchFamily="34" charset="-120"/>
              </a:rPr>
              <a:t>氧氣設備</a:t>
            </a:r>
            <a:r>
              <a:rPr lang="zh-TW" altLang="en-US" sz="2200" dirty="0" smtClean="0">
                <a:solidFill>
                  <a:prstClr val="black"/>
                </a:solidFill>
                <a:latin typeface="微軟正黑體" pitchFamily="34" charset="-120"/>
                <a:ea typeface="微軟正黑體" pitchFamily="34" charset="-120"/>
              </a:rPr>
              <a:t>深入災區，在</a:t>
            </a:r>
            <a:r>
              <a:rPr lang="en-US" altLang="zh-TW" sz="2200" dirty="0" smtClean="0">
                <a:solidFill>
                  <a:prstClr val="black"/>
                </a:solidFill>
                <a:latin typeface="微軟正黑體" pitchFamily="34" charset="-120"/>
                <a:ea typeface="微軟正黑體" pitchFamily="34" charset="-120"/>
              </a:rPr>
              <a:t>30</a:t>
            </a:r>
            <a:r>
              <a:rPr lang="zh-TW" altLang="en-US" sz="2200" dirty="0" smtClean="0">
                <a:solidFill>
                  <a:prstClr val="black"/>
                </a:solidFill>
                <a:latin typeface="微軟正黑體" pitchFamily="34" charset="-120"/>
                <a:ea typeface="微軟正黑體" pitchFamily="34" charset="-120"/>
              </a:rPr>
              <a:t>公分厚的火山灰下找尋生還者。</a:t>
            </a:r>
            <a:endParaRPr lang="en-US" altLang="zh-TW" sz="2200" dirty="0" smtClean="0">
              <a:solidFill>
                <a:prstClr val="black"/>
              </a:solidFill>
              <a:latin typeface="微軟正黑體" pitchFamily="34" charset="-120"/>
              <a:ea typeface="微軟正黑體" pitchFamily="34" charset="-120"/>
            </a:endParaRPr>
          </a:p>
          <a:p>
            <a:pPr marL="316531" indent="-316531">
              <a:lnSpc>
                <a:spcPct val="150000"/>
              </a:lnSpc>
              <a:spcAft>
                <a:spcPts val="1108"/>
              </a:spcAft>
              <a:buFont typeface="Arial" pitchFamily="34" charset="0"/>
              <a:buChar char="•"/>
            </a:pPr>
            <a:r>
              <a:rPr lang="zh-TW" altLang="en-US" sz="2200" dirty="0" smtClean="0">
                <a:solidFill>
                  <a:prstClr val="black"/>
                </a:solidFill>
                <a:latin typeface="微軟正黑體" pitchFamily="34" charset="-120"/>
                <a:ea typeface="微軟正黑體" pitchFamily="34" charset="-120"/>
              </a:rPr>
              <a:t>火山爆發溫度炙熱，救援人員無法過於接近山腳，</a:t>
            </a:r>
            <a:r>
              <a:rPr lang="zh-TW" altLang="en-US" sz="2200" b="1" dirty="0" smtClean="0">
                <a:solidFill>
                  <a:srgbClr val="FF0000"/>
                </a:solidFill>
                <a:latin typeface="微軟正黑體" pitchFamily="34" charset="-120"/>
                <a:ea typeface="微軟正黑體" pitchFamily="34" charset="-120"/>
              </a:rPr>
              <a:t>增加救援難度</a:t>
            </a:r>
            <a:endParaRPr lang="en-US" altLang="zh-TW" sz="2200" b="1" dirty="0" smtClean="0">
              <a:solidFill>
                <a:srgbClr val="FF0000"/>
              </a:solidFill>
              <a:latin typeface="微軟正黑體" pitchFamily="34" charset="-120"/>
              <a:ea typeface="微軟正黑體" pitchFamily="34" charset="-120"/>
            </a:endParaRPr>
          </a:p>
          <a:p>
            <a:pPr marL="316531" indent="-316531">
              <a:lnSpc>
                <a:spcPct val="150000"/>
              </a:lnSpc>
              <a:spcAft>
                <a:spcPts val="1108"/>
              </a:spcAft>
              <a:buFont typeface="Arial" pitchFamily="34" charset="0"/>
              <a:buChar char="•"/>
            </a:pPr>
            <a:r>
              <a:rPr lang="zh-TW" altLang="en-US" sz="2200" dirty="0" smtClean="0">
                <a:solidFill>
                  <a:prstClr val="black"/>
                </a:solidFill>
                <a:latin typeface="微軟正黑體" pitchFamily="34" charset="-120"/>
                <a:ea typeface="微軟正黑體" pitchFamily="34" charset="-120"/>
              </a:rPr>
              <a:t>疏散</a:t>
            </a:r>
            <a:r>
              <a:rPr lang="en-US" altLang="zh-TW" sz="2200" b="1" dirty="0" smtClean="0">
                <a:solidFill>
                  <a:srgbClr val="FF0000"/>
                </a:solidFill>
                <a:latin typeface="微軟正黑體" pitchFamily="34" charset="-120"/>
                <a:ea typeface="微軟正黑體" pitchFamily="34" charset="-120"/>
              </a:rPr>
              <a:t>3</a:t>
            </a:r>
            <a:r>
              <a:rPr lang="zh-TW" altLang="en-US" sz="2200" b="1" dirty="0" smtClean="0">
                <a:solidFill>
                  <a:srgbClr val="FF0000"/>
                </a:solidFill>
                <a:latin typeface="微軟正黑體" pitchFamily="34" charset="-120"/>
                <a:ea typeface="微軟正黑體" pitchFamily="34" charset="-120"/>
              </a:rPr>
              <a:t>萬多人</a:t>
            </a:r>
            <a:r>
              <a:rPr lang="zh-TW" altLang="en-US" sz="2200" dirty="0" smtClean="0">
                <a:solidFill>
                  <a:prstClr val="black"/>
                </a:solidFill>
                <a:latin typeface="微軟正黑體" pitchFamily="34" charset="-120"/>
                <a:ea typeface="微軟正黑體" pitchFamily="34" charset="-120"/>
              </a:rPr>
              <a:t>，將他們安置在帳篷和附近的學校。</a:t>
            </a:r>
          </a:p>
        </p:txBody>
      </p:sp>
      <p:pic>
        <p:nvPicPr>
          <p:cNvPr id="13" name="圖片 12" descr="印尼火山4.jpg"/>
          <p:cNvPicPr>
            <a:picLocks noChangeAspect="1"/>
          </p:cNvPicPr>
          <p:nvPr/>
        </p:nvPicPr>
        <p:blipFill>
          <a:blip r:embed="rId3" cstate="print"/>
          <a:stretch>
            <a:fillRect/>
          </a:stretch>
        </p:blipFill>
        <p:spPr>
          <a:xfrm>
            <a:off x="540327" y="4013178"/>
            <a:ext cx="3625274" cy="2415339"/>
          </a:xfrm>
          <a:prstGeom prst="rect">
            <a:avLst/>
          </a:prstGeom>
        </p:spPr>
      </p:pic>
      <p:pic>
        <p:nvPicPr>
          <p:cNvPr id="14" name="圖片 13" descr="印尼火山15.jpg"/>
          <p:cNvPicPr>
            <a:picLocks noChangeAspect="1"/>
          </p:cNvPicPr>
          <p:nvPr/>
        </p:nvPicPr>
        <p:blipFill>
          <a:blip r:embed="rId4" cstate="print"/>
          <a:stretch>
            <a:fillRect/>
          </a:stretch>
        </p:blipFill>
        <p:spPr>
          <a:xfrm>
            <a:off x="4530437" y="4008210"/>
            <a:ext cx="3661063" cy="2439184"/>
          </a:xfrm>
          <a:prstGeom prst="rect">
            <a:avLst/>
          </a:prstGeom>
        </p:spPr>
      </p:pic>
    </p:spTree>
    <p:extLst>
      <p:ext uri="{BB962C8B-B14F-4D97-AF65-F5344CB8AC3E}">
        <p14:creationId xmlns:p14="http://schemas.microsoft.com/office/powerpoint/2010/main" val="41075300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標題 2"/>
          <p:cNvSpPr>
            <a:spLocks noGrp="1"/>
          </p:cNvSpPr>
          <p:nvPr>
            <p:ph type="title"/>
          </p:nvPr>
        </p:nvSpPr>
        <p:spPr>
          <a:xfrm>
            <a:off x="457200" y="274638"/>
            <a:ext cx="2971800" cy="702306"/>
          </a:xfrm>
        </p:spPr>
        <p:txBody>
          <a:bodyPr>
            <a:normAutofit fontScale="90000"/>
          </a:bodyPr>
          <a:lstStyle/>
          <a:p>
            <a:r>
              <a:rPr lang="zh-TW" altLang="en-US" dirty="0" smtClean="0">
                <a:solidFill>
                  <a:schemeClr val="accent2">
                    <a:lumMod val="75000"/>
                  </a:schemeClr>
                </a:solidFill>
                <a:latin typeface="Adobe 繁黑體 Std B" pitchFamily="34" charset="-120"/>
                <a:ea typeface="Adobe 繁黑體 Std B" pitchFamily="34" charset="-120"/>
              </a:rPr>
              <a:t>大屯山地震</a:t>
            </a:r>
            <a:endParaRPr lang="zh-TW" altLang="en-US" dirty="0">
              <a:solidFill>
                <a:schemeClr val="accent2">
                  <a:lumMod val="75000"/>
                </a:schemeClr>
              </a:solidFill>
              <a:latin typeface="Adobe 繁黑體 Std B" pitchFamily="34" charset="-120"/>
              <a:ea typeface="Adobe 繁黑體 Std B" pitchFamily="34" charset="-120"/>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pPr/>
              <a:t>23</a:t>
            </a:fld>
            <a:endParaRPr lang="zh-TW" altLang="en-US"/>
          </a:p>
        </p:txBody>
      </p:sp>
      <p:sp>
        <p:nvSpPr>
          <p:cNvPr id="5" name="矩形 4"/>
          <p:cNvSpPr/>
          <p:nvPr/>
        </p:nvSpPr>
        <p:spPr>
          <a:xfrm>
            <a:off x="0" y="976944"/>
            <a:ext cx="4982938" cy="5280933"/>
          </a:xfrm>
          <a:prstGeom prst="rect">
            <a:avLst/>
          </a:prstGeom>
        </p:spPr>
        <p:txBody>
          <a:bodyPr wrap="square">
            <a:spAutoFit/>
          </a:bodyPr>
          <a:lstStyle/>
          <a:p>
            <a:pPr marL="316531" indent="-316531">
              <a:spcAft>
                <a:spcPts val="1108"/>
              </a:spcAft>
              <a:buFont typeface="Arial" pitchFamily="34" charset="0"/>
              <a:buChar char="•"/>
            </a:pPr>
            <a:r>
              <a:rPr lang="zh-TW" altLang="en-US" sz="2215" dirty="0">
                <a:solidFill>
                  <a:prstClr val="black"/>
                </a:solidFill>
                <a:latin typeface="微軟正黑體" pitchFamily="34" charset="-120"/>
                <a:ea typeface="微軟正黑體" pitchFamily="34" charset="-120"/>
              </a:rPr>
              <a:t>時間</a:t>
            </a:r>
            <a:r>
              <a:rPr lang="zh-TW" altLang="en-US" sz="2215" dirty="0" smtClean="0">
                <a:solidFill>
                  <a:prstClr val="black"/>
                </a:solidFill>
                <a:latin typeface="微軟正黑體" pitchFamily="34" charset="-120"/>
                <a:ea typeface="微軟正黑體" pitchFamily="34" charset="-120"/>
              </a:rPr>
              <a:t>：</a:t>
            </a:r>
            <a:r>
              <a:rPr lang="en-US" altLang="zh-TW" sz="2215" dirty="0" smtClean="0">
                <a:solidFill>
                  <a:prstClr val="black"/>
                </a:solidFill>
                <a:latin typeface="微軟正黑體" pitchFamily="34" charset="-120"/>
                <a:ea typeface="微軟正黑體" pitchFamily="34" charset="-120"/>
              </a:rPr>
              <a:t> 2014/02/12</a:t>
            </a:r>
            <a:r>
              <a:rPr lang="zh-TW" altLang="en-US" sz="2215" dirty="0" smtClean="0">
                <a:solidFill>
                  <a:prstClr val="black"/>
                </a:solidFill>
                <a:latin typeface="微軟正黑體" pitchFamily="34" charset="-120"/>
                <a:ea typeface="微軟正黑體" pitchFamily="34" charset="-120"/>
              </a:rPr>
              <a:t> </a:t>
            </a:r>
            <a:r>
              <a:rPr lang="zh-TW" altLang="en-US" sz="2215" dirty="0">
                <a:solidFill>
                  <a:prstClr val="black"/>
                </a:solidFill>
                <a:latin typeface="微軟正黑體" pitchFamily="34" charset="-120"/>
                <a:ea typeface="微軟正黑體" pitchFamily="34" charset="-120"/>
              </a:rPr>
              <a:t>凌晨</a:t>
            </a:r>
            <a:r>
              <a:rPr lang="en-US" altLang="zh-TW" sz="2215" dirty="0">
                <a:solidFill>
                  <a:prstClr val="black"/>
                </a:solidFill>
                <a:latin typeface="微軟正黑體" pitchFamily="34" charset="-120"/>
                <a:ea typeface="微軟正黑體" pitchFamily="34" charset="-120"/>
              </a:rPr>
              <a:t>0</a:t>
            </a:r>
            <a:r>
              <a:rPr lang="zh-TW" altLang="en-US" sz="2215" dirty="0">
                <a:solidFill>
                  <a:prstClr val="black"/>
                </a:solidFill>
                <a:latin typeface="微軟正黑體" pitchFamily="34" charset="-120"/>
                <a:ea typeface="微軟正黑體" pitchFamily="34" charset="-120"/>
              </a:rPr>
              <a:t>時</a:t>
            </a:r>
            <a:r>
              <a:rPr lang="en-US" altLang="zh-TW" sz="2215" dirty="0">
                <a:solidFill>
                  <a:prstClr val="black"/>
                </a:solidFill>
                <a:latin typeface="微軟正黑體" pitchFamily="34" charset="-120"/>
                <a:ea typeface="微軟正黑體" pitchFamily="34" charset="-120"/>
              </a:rPr>
              <a:t>31</a:t>
            </a:r>
            <a:r>
              <a:rPr lang="zh-TW" altLang="en-US" sz="2215" dirty="0">
                <a:solidFill>
                  <a:prstClr val="black"/>
                </a:solidFill>
                <a:latin typeface="微軟正黑體" pitchFamily="34" charset="-120"/>
                <a:ea typeface="微軟正黑體" pitchFamily="34" charset="-120"/>
              </a:rPr>
              <a:t>分</a:t>
            </a:r>
          </a:p>
          <a:p>
            <a:pPr marL="316531" indent="-316531">
              <a:spcAft>
                <a:spcPts val="1108"/>
              </a:spcAft>
              <a:buFont typeface="Arial" pitchFamily="34" charset="0"/>
              <a:buChar char="•"/>
            </a:pPr>
            <a:r>
              <a:rPr lang="zh-TW" altLang="en-US" sz="2215" dirty="0" smtClean="0">
                <a:solidFill>
                  <a:prstClr val="black"/>
                </a:solidFill>
                <a:latin typeface="微軟正黑體" pitchFamily="34" charset="-120"/>
                <a:ea typeface="微軟正黑體" pitchFamily="34" charset="-120"/>
              </a:rPr>
              <a:t>芮氏規模：</a:t>
            </a:r>
            <a:r>
              <a:rPr lang="en-US" altLang="zh-TW" sz="2215" b="1" dirty="0" smtClean="0">
                <a:solidFill>
                  <a:srgbClr val="FF0000"/>
                </a:solidFill>
                <a:latin typeface="微軟正黑體" pitchFamily="34" charset="-120"/>
                <a:ea typeface="微軟正黑體" pitchFamily="34" charset="-120"/>
              </a:rPr>
              <a:t>4.0</a:t>
            </a:r>
          </a:p>
          <a:p>
            <a:pPr marL="316531" indent="-316531">
              <a:spcAft>
                <a:spcPts val="1108"/>
              </a:spcAft>
              <a:buFont typeface="Arial" pitchFamily="34" charset="0"/>
              <a:buChar char="•"/>
            </a:pPr>
            <a:r>
              <a:rPr lang="zh-TW" altLang="en-US" sz="2215" dirty="0" smtClean="0">
                <a:solidFill>
                  <a:prstClr val="black"/>
                </a:solidFill>
                <a:latin typeface="微軟正黑體" pitchFamily="34" charset="-120"/>
                <a:ea typeface="微軟正黑體" pitchFamily="34" charset="-120"/>
              </a:rPr>
              <a:t>震源深度：</a:t>
            </a:r>
            <a:r>
              <a:rPr lang="en-US" altLang="zh-TW" sz="2215" dirty="0" smtClean="0">
                <a:solidFill>
                  <a:prstClr val="black"/>
                </a:solidFill>
                <a:latin typeface="微軟正黑體" pitchFamily="34" charset="-120"/>
                <a:ea typeface="微軟正黑體" pitchFamily="34" charset="-120"/>
              </a:rPr>
              <a:t>6.3</a:t>
            </a:r>
            <a:r>
              <a:rPr lang="zh-TW" altLang="en-US" sz="2215" dirty="0" smtClean="0">
                <a:solidFill>
                  <a:prstClr val="black"/>
                </a:solidFill>
                <a:latin typeface="微軟正黑體" pitchFamily="34" charset="-120"/>
                <a:ea typeface="微軟正黑體" pitchFamily="34" charset="-120"/>
              </a:rPr>
              <a:t>公里</a:t>
            </a:r>
            <a:endParaRPr lang="en-US" altLang="zh-TW" sz="2215" dirty="0" smtClean="0">
              <a:solidFill>
                <a:prstClr val="black"/>
              </a:solidFill>
              <a:latin typeface="微軟正黑體" pitchFamily="34" charset="-120"/>
              <a:ea typeface="微軟正黑體" pitchFamily="34" charset="-120"/>
            </a:endParaRPr>
          </a:p>
          <a:p>
            <a:pPr marL="316531" indent="-316531">
              <a:spcAft>
                <a:spcPts val="1108"/>
              </a:spcAft>
              <a:buFont typeface="Arial" pitchFamily="34" charset="0"/>
              <a:buChar char="•"/>
            </a:pPr>
            <a:r>
              <a:rPr lang="zh-TW" altLang="en-US" sz="2215" dirty="0">
                <a:solidFill>
                  <a:prstClr val="black"/>
                </a:solidFill>
                <a:latin typeface="微軟正黑體" pitchFamily="34" charset="-120"/>
                <a:ea typeface="微軟正黑體" pitchFamily="34" charset="-120"/>
              </a:rPr>
              <a:t>震</a:t>
            </a:r>
            <a:r>
              <a:rPr lang="zh-TW" altLang="en-US" sz="2215" dirty="0" smtClean="0">
                <a:solidFill>
                  <a:prstClr val="black"/>
                </a:solidFill>
                <a:latin typeface="微軟正黑體" pitchFamily="34" charset="-120"/>
                <a:ea typeface="微軟正黑體" pitchFamily="34" charset="-120"/>
              </a:rPr>
              <a:t>央：台北市</a:t>
            </a:r>
            <a:r>
              <a:rPr lang="zh-TW" altLang="en-US" sz="2215" b="1" dirty="0" smtClean="0">
                <a:solidFill>
                  <a:srgbClr val="FF0000"/>
                </a:solidFill>
                <a:latin typeface="微軟正黑體" pitchFamily="34" charset="-120"/>
                <a:ea typeface="微軟正黑體" pitchFamily="34" charset="-120"/>
              </a:rPr>
              <a:t>士林區</a:t>
            </a:r>
            <a:endParaRPr lang="en-US" altLang="zh-TW" sz="2215" b="1" dirty="0" smtClean="0">
              <a:solidFill>
                <a:srgbClr val="FF0000"/>
              </a:solidFill>
              <a:latin typeface="微軟正黑體" pitchFamily="34" charset="-120"/>
              <a:ea typeface="微軟正黑體" pitchFamily="34" charset="-120"/>
            </a:endParaRPr>
          </a:p>
          <a:p>
            <a:pPr marL="316531" indent="-316531">
              <a:spcAft>
                <a:spcPts val="1108"/>
              </a:spcAft>
              <a:buFont typeface="Arial" pitchFamily="34" charset="0"/>
              <a:buChar char="•"/>
            </a:pPr>
            <a:r>
              <a:rPr lang="zh-TW" altLang="en-US" sz="2215" dirty="0">
                <a:solidFill>
                  <a:prstClr val="black"/>
                </a:solidFill>
                <a:latin typeface="微軟正黑體" pitchFamily="34" charset="-120"/>
                <a:ea typeface="微軟正黑體" pitchFamily="34" charset="-120"/>
              </a:rPr>
              <a:t>位置</a:t>
            </a:r>
            <a:r>
              <a:rPr lang="zh-TW" altLang="en-US" sz="2215" dirty="0" smtClean="0">
                <a:solidFill>
                  <a:prstClr val="black"/>
                </a:solidFill>
                <a:latin typeface="微軟正黑體" pitchFamily="34" charset="-120"/>
                <a:ea typeface="微軟正黑體" pitchFamily="34" charset="-120"/>
              </a:rPr>
              <a:t>：北緯</a:t>
            </a:r>
            <a:r>
              <a:rPr lang="en-US" altLang="zh-TW" sz="2215" dirty="0" smtClean="0">
                <a:solidFill>
                  <a:prstClr val="black"/>
                </a:solidFill>
                <a:latin typeface="微軟正黑體" pitchFamily="34" charset="-120"/>
                <a:ea typeface="微軟正黑體" pitchFamily="34" charset="-120"/>
              </a:rPr>
              <a:t>25.14</a:t>
            </a:r>
            <a:r>
              <a:rPr lang="zh-TW" altLang="en-US" sz="2215" dirty="0" smtClean="0">
                <a:solidFill>
                  <a:prstClr val="black"/>
                </a:solidFill>
                <a:latin typeface="微軟正黑體" pitchFamily="34" charset="-120"/>
                <a:ea typeface="微軟正黑體" pitchFamily="34" charset="-120"/>
              </a:rPr>
              <a:t>度，東經</a:t>
            </a:r>
            <a:r>
              <a:rPr lang="en-US" altLang="zh-TW" sz="2215" dirty="0" smtClean="0">
                <a:solidFill>
                  <a:prstClr val="black"/>
                </a:solidFill>
                <a:latin typeface="微軟正黑體" pitchFamily="34" charset="-120"/>
                <a:ea typeface="微軟正黑體" pitchFamily="34" charset="-120"/>
              </a:rPr>
              <a:t>121.58</a:t>
            </a:r>
            <a:r>
              <a:rPr lang="zh-TW" altLang="en-US" sz="2215" dirty="0" smtClean="0">
                <a:solidFill>
                  <a:prstClr val="black"/>
                </a:solidFill>
                <a:latin typeface="微軟正黑體" pitchFamily="34" charset="-120"/>
                <a:ea typeface="微軟正黑體" pitchFamily="34" charset="-120"/>
              </a:rPr>
              <a:t>度</a:t>
            </a:r>
            <a:endParaRPr lang="en-US" altLang="zh-TW" sz="2215" dirty="0" smtClean="0">
              <a:solidFill>
                <a:prstClr val="black"/>
              </a:solidFill>
              <a:latin typeface="微軟正黑體" pitchFamily="34" charset="-120"/>
              <a:ea typeface="微軟正黑體" pitchFamily="34" charset="-120"/>
            </a:endParaRPr>
          </a:p>
          <a:p>
            <a:pPr marL="316531" indent="-316531">
              <a:spcAft>
                <a:spcPts val="1108"/>
              </a:spcAft>
              <a:buFont typeface="Arial" pitchFamily="34" charset="0"/>
              <a:buChar char="•"/>
            </a:pPr>
            <a:r>
              <a:rPr lang="zh-TW" altLang="en-US" sz="2215" dirty="0" smtClean="0">
                <a:solidFill>
                  <a:prstClr val="black"/>
                </a:solidFill>
                <a:latin typeface="微軟正黑體" pitchFamily="34" charset="-120"/>
                <a:ea typeface="微軟正黑體" pitchFamily="34" charset="-120"/>
              </a:rPr>
              <a:t>各地最大震度：</a:t>
            </a:r>
            <a:endParaRPr lang="en-US" altLang="zh-TW" sz="2215" dirty="0" smtClean="0">
              <a:solidFill>
                <a:prstClr val="black"/>
              </a:solidFill>
              <a:latin typeface="微軟正黑體" pitchFamily="34" charset="-120"/>
              <a:ea typeface="微軟正黑體" pitchFamily="34" charset="-120"/>
            </a:endParaRPr>
          </a:p>
          <a:p>
            <a:pPr>
              <a:spcAft>
                <a:spcPts val="1108"/>
              </a:spcAft>
            </a:pPr>
            <a:r>
              <a:rPr lang="zh-TW" altLang="en-US" sz="2215" dirty="0" smtClean="0">
                <a:solidFill>
                  <a:prstClr val="black"/>
                </a:solidFill>
                <a:latin typeface="微軟正黑體" pitchFamily="34" charset="-120"/>
                <a:ea typeface="微軟正黑體" pitchFamily="34" charset="-120"/>
              </a:rPr>
              <a:t>     台北市陽明山</a:t>
            </a:r>
            <a:r>
              <a:rPr lang="en-US" altLang="zh-TW" sz="2215" dirty="0" smtClean="0">
                <a:solidFill>
                  <a:prstClr val="black"/>
                </a:solidFill>
                <a:latin typeface="微軟正黑體" pitchFamily="34" charset="-120"/>
                <a:ea typeface="微軟正黑體" pitchFamily="34" charset="-120"/>
              </a:rPr>
              <a:t>4</a:t>
            </a:r>
            <a:r>
              <a:rPr lang="zh-TW" altLang="en-US" sz="2215" dirty="0" smtClean="0">
                <a:solidFill>
                  <a:prstClr val="black"/>
                </a:solidFill>
                <a:latin typeface="微軟正黑體" pitchFamily="34" charset="-120"/>
                <a:ea typeface="微軟正黑體" pitchFamily="34" charset="-120"/>
              </a:rPr>
              <a:t>級  </a:t>
            </a:r>
            <a:endParaRPr lang="en-US" altLang="zh-TW" sz="2215" dirty="0" smtClean="0">
              <a:solidFill>
                <a:prstClr val="black"/>
              </a:solidFill>
              <a:latin typeface="微軟正黑體" pitchFamily="34" charset="-120"/>
              <a:ea typeface="微軟正黑體" pitchFamily="34" charset="-120"/>
            </a:endParaRPr>
          </a:p>
          <a:p>
            <a:pPr>
              <a:spcAft>
                <a:spcPts val="1108"/>
              </a:spcAft>
            </a:pPr>
            <a:r>
              <a:rPr lang="zh-TW" altLang="en-US" sz="2215" dirty="0" smtClean="0">
                <a:solidFill>
                  <a:prstClr val="black"/>
                </a:solidFill>
                <a:latin typeface="微軟正黑體" pitchFamily="34" charset="-120"/>
                <a:ea typeface="微軟正黑體" pitchFamily="34" charset="-120"/>
              </a:rPr>
              <a:t>     新北市五股</a:t>
            </a:r>
            <a:r>
              <a:rPr lang="en-US" altLang="zh-TW" sz="2215" dirty="0" smtClean="0">
                <a:solidFill>
                  <a:prstClr val="black"/>
                </a:solidFill>
                <a:latin typeface="微軟正黑體" pitchFamily="34" charset="-120"/>
                <a:ea typeface="微軟正黑體" pitchFamily="34" charset="-120"/>
              </a:rPr>
              <a:t>3</a:t>
            </a:r>
            <a:r>
              <a:rPr lang="zh-TW" altLang="en-US" sz="2215" dirty="0" smtClean="0">
                <a:solidFill>
                  <a:prstClr val="black"/>
                </a:solidFill>
                <a:latin typeface="微軟正黑體" pitchFamily="34" charset="-120"/>
                <a:ea typeface="微軟正黑體" pitchFamily="34" charset="-120"/>
              </a:rPr>
              <a:t>級</a:t>
            </a:r>
            <a:endParaRPr lang="en-US" altLang="zh-TW" sz="2215" dirty="0" smtClean="0">
              <a:solidFill>
                <a:prstClr val="black"/>
              </a:solidFill>
              <a:latin typeface="微軟正黑體" pitchFamily="34" charset="-120"/>
              <a:ea typeface="微軟正黑體" pitchFamily="34" charset="-120"/>
            </a:endParaRPr>
          </a:p>
          <a:p>
            <a:pPr>
              <a:spcAft>
                <a:spcPts val="1108"/>
              </a:spcAft>
            </a:pPr>
            <a:r>
              <a:rPr lang="zh-TW" altLang="en-US" sz="2215" dirty="0" smtClean="0">
                <a:solidFill>
                  <a:prstClr val="black"/>
                </a:solidFill>
                <a:latin typeface="微軟正黑體" pitchFamily="34" charset="-120"/>
                <a:ea typeface="微軟正黑體" pitchFamily="34" charset="-120"/>
              </a:rPr>
              <a:t>     台北市</a:t>
            </a:r>
            <a:r>
              <a:rPr lang="en-US" altLang="zh-TW" sz="2215" dirty="0" smtClean="0">
                <a:solidFill>
                  <a:prstClr val="black"/>
                </a:solidFill>
                <a:latin typeface="微軟正黑體" pitchFamily="34" charset="-120"/>
                <a:ea typeface="微軟正黑體" pitchFamily="34" charset="-120"/>
              </a:rPr>
              <a:t>2</a:t>
            </a:r>
            <a:r>
              <a:rPr lang="zh-TW" altLang="en-US" sz="2215" dirty="0" smtClean="0">
                <a:solidFill>
                  <a:prstClr val="black"/>
                </a:solidFill>
                <a:latin typeface="微軟正黑體" pitchFamily="34" charset="-120"/>
                <a:ea typeface="微軟正黑體" pitchFamily="34" charset="-120"/>
              </a:rPr>
              <a:t>級</a:t>
            </a:r>
            <a:endParaRPr lang="en-US" altLang="zh-TW" sz="2215" dirty="0" smtClean="0">
              <a:solidFill>
                <a:prstClr val="black"/>
              </a:solidFill>
              <a:latin typeface="微軟正黑體" pitchFamily="34" charset="-120"/>
              <a:ea typeface="微軟正黑體" pitchFamily="34" charset="-120"/>
            </a:endParaRPr>
          </a:p>
          <a:p>
            <a:pPr>
              <a:spcAft>
                <a:spcPts val="1108"/>
              </a:spcAft>
            </a:pPr>
            <a:r>
              <a:rPr lang="zh-TW" altLang="en-US" sz="2215" dirty="0" smtClean="0">
                <a:solidFill>
                  <a:prstClr val="black"/>
                </a:solidFill>
                <a:latin typeface="微軟正黑體" pitchFamily="34" charset="-120"/>
                <a:ea typeface="微軟正黑體" pitchFamily="34" charset="-120"/>
              </a:rPr>
              <a:t>     新北市</a:t>
            </a:r>
            <a:r>
              <a:rPr lang="en-US" altLang="zh-TW" sz="2215" dirty="0" smtClean="0">
                <a:solidFill>
                  <a:prstClr val="black"/>
                </a:solidFill>
                <a:latin typeface="微軟正黑體" pitchFamily="34" charset="-120"/>
                <a:ea typeface="微軟正黑體" pitchFamily="34" charset="-120"/>
              </a:rPr>
              <a:t>1</a:t>
            </a:r>
            <a:r>
              <a:rPr lang="zh-TW" altLang="en-US" sz="2215" dirty="0" smtClean="0">
                <a:solidFill>
                  <a:prstClr val="black"/>
                </a:solidFill>
                <a:latin typeface="微軟正黑體" pitchFamily="34" charset="-120"/>
                <a:ea typeface="微軟正黑體" pitchFamily="34" charset="-120"/>
              </a:rPr>
              <a:t>級</a:t>
            </a:r>
            <a:endParaRPr lang="en-US" altLang="zh-TW" sz="2215" dirty="0" smtClean="0">
              <a:solidFill>
                <a:prstClr val="black"/>
              </a:solidFill>
              <a:latin typeface="微軟正黑體" pitchFamily="34" charset="-120"/>
              <a:ea typeface="微軟正黑體" pitchFamily="34" charset="-120"/>
            </a:endParaRPr>
          </a:p>
          <a:p>
            <a:pPr>
              <a:spcAft>
                <a:spcPts val="1108"/>
              </a:spcAft>
            </a:pPr>
            <a:endParaRPr lang="en-US" altLang="zh-TW" sz="2215" dirty="0">
              <a:solidFill>
                <a:prstClr val="black"/>
              </a:solidFill>
              <a:latin typeface="微軟正黑體" pitchFamily="34" charset="-120"/>
              <a:ea typeface="微軟正黑體" pitchFamily="34" charset="-120"/>
            </a:endParaRPr>
          </a:p>
        </p:txBody>
      </p:sp>
      <p:pic>
        <p:nvPicPr>
          <p:cNvPr id="6" name="圖片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3624"/>
          <a:stretch/>
        </p:blipFill>
        <p:spPr>
          <a:xfrm>
            <a:off x="4794367" y="976944"/>
            <a:ext cx="4165366" cy="5541371"/>
          </a:xfrm>
          <a:prstGeom prst="rect">
            <a:avLst/>
          </a:prstGeom>
        </p:spPr>
      </p:pic>
    </p:spTree>
    <p:extLst>
      <p:ext uri="{BB962C8B-B14F-4D97-AF65-F5344CB8AC3E}">
        <p14:creationId xmlns:p14="http://schemas.microsoft.com/office/powerpoint/2010/main" val="2167142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pPr/>
              <a:t>24</a:t>
            </a:fld>
            <a:endParaRPr lang="zh-TW" altLang="en-US"/>
          </a:p>
        </p:txBody>
      </p:sp>
      <p:pic>
        <p:nvPicPr>
          <p:cNvPr id="4" name="Picture 7" descr="圖十四"/>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972" y="3505269"/>
            <a:ext cx="3447256" cy="29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圖十二"/>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63"/>
          <a:stretch/>
        </p:blipFill>
        <p:spPr bwMode="auto">
          <a:xfrm>
            <a:off x="4784035" y="483301"/>
            <a:ext cx="3856381" cy="299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7426125" y="483403"/>
            <a:ext cx="1187700" cy="3695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pPr eaLnBrk="1" hangingPunct="1">
              <a:spcBef>
                <a:spcPct val="50000"/>
              </a:spcBef>
            </a:pPr>
            <a:r>
              <a:rPr lang="zh-TW" altLang="en-US" b="1" dirty="0">
                <a:solidFill>
                  <a:srgbClr val="FF0000"/>
                </a:solidFill>
                <a:ea typeface="微軟正黑體" panose="020B0604030504040204" pitchFamily="34" charset="-120"/>
              </a:rPr>
              <a:t>微震資料</a:t>
            </a:r>
          </a:p>
        </p:txBody>
      </p:sp>
      <p:pic>
        <p:nvPicPr>
          <p:cNvPr id="6" name="圖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165" y="3506925"/>
            <a:ext cx="4143375" cy="343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395481" y="3529579"/>
            <a:ext cx="1168276"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pPr eaLnBrk="1" hangingPunct="1">
              <a:spcBef>
                <a:spcPct val="50000"/>
              </a:spcBef>
            </a:pPr>
            <a:r>
              <a:rPr lang="zh-TW" altLang="en-US" b="1" dirty="0">
                <a:solidFill>
                  <a:srgbClr val="FF0000"/>
                </a:solidFill>
                <a:ea typeface="微軟正黑體" panose="020B0604030504040204" pitchFamily="34" charset="-120"/>
              </a:rPr>
              <a:t>火山氣體</a:t>
            </a:r>
          </a:p>
        </p:txBody>
      </p:sp>
      <p:sp>
        <p:nvSpPr>
          <p:cNvPr id="8" name="Text Box 7"/>
          <p:cNvSpPr txBox="1">
            <a:spLocks noChangeArrowheads="1"/>
          </p:cNvSpPr>
          <p:nvPr/>
        </p:nvSpPr>
        <p:spPr bwMode="auto">
          <a:xfrm>
            <a:off x="7357454" y="3500314"/>
            <a:ext cx="1216702"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pPr eaLnBrk="1" hangingPunct="1">
              <a:spcBef>
                <a:spcPct val="50000"/>
              </a:spcBef>
            </a:pPr>
            <a:r>
              <a:rPr lang="zh-TW" altLang="en-US" b="1" dirty="0">
                <a:solidFill>
                  <a:srgbClr val="FF0000"/>
                </a:solidFill>
                <a:ea typeface="微軟正黑體" panose="020B0604030504040204" pitchFamily="34" charset="-120"/>
              </a:rPr>
              <a:t>溫泉地熱</a:t>
            </a:r>
          </a:p>
        </p:txBody>
      </p:sp>
      <p:sp>
        <p:nvSpPr>
          <p:cNvPr id="9" name="矩形 8"/>
          <p:cNvSpPr>
            <a:spLocks noChangeArrowheads="1"/>
          </p:cNvSpPr>
          <p:nvPr/>
        </p:nvSpPr>
        <p:spPr bwMode="auto">
          <a:xfrm>
            <a:off x="514196" y="6488668"/>
            <a:ext cx="3698448" cy="36933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pPr eaLnBrk="1" hangingPunct="1"/>
            <a:r>
              <a:rPr lang="en-US" altLang="zh-TW" b="1" dirty="0">
                <a:solidFill>
                  <a:srgbClr val="FFFF00"/>
                </a:solidFill>
                <a:ea typeface="微軟正黑體" panose="020B0604030504040204" pitchFamily="34" charset="-120"/>
              </a:rPr>
              <a:t>He</a:t>
            </a:r>
            <a:r>
              <a:rPr lang="zh-TW" altLang="en-US" b="1" dirty="0">
                <a:solidFill>
                  <a:srgbClr val="FFFF00"/>
                </a:solidFill>
                <a:ea typeface="微軟正黑體" panose="020B0604030504040204" pitchFamily="34" charset="-120"/>
              </a:rPr>
              <a:t>同位素</a:t>
            </a:r>
            <a:r>
              <a:rPr lang="en-US" altLang="zh-TW" b="1" dirty="0">
                <a:solidFill>
                  <a:srgbClr val="FFFF00"/>
                </a:solidFill>
                <a:ea typeface="微軟正黑體" panose="020B0604030504040204" pitchFamily="34" charset="-120"/>
              </a:rPr>
              <a:t>60%</a:t>
            </a:r>
            <a:r>
              <a:rPr lang="zh-TW" altLang="en-US" b="1" dirty="0">
                <a:solidFill>
                  <a:srgbClr val="FFFF00"/>
                </a:solidFill>
                <a:ea typeface="微軟正黑體" panose="020B0604030504040204" pitchFamily="34" charset="-120"/>
              </a:rPr>
              <a:t>是來自於岩漿的氣體</a:t>
            </a:r>
          </a:p>
        </p:txBody>
      </p:sp>
      <p:pic>
        <p:nvPicPr>
          <p:cNvPr id="13" name="Picture 4" descr="圖二"/>
          <p:cNvPicPr>
            <a:picLocks noChangeAspect="1" noChangeArrowheads="1"/>
          </p:cNvPicPr>
          <p:nvPr/>
        </p:nvPicPr>
        <p:blipFill>
          <a:blip r:embed="rId5" r:link="rId6" cstate="print">
            <a:lum contrast="18000"/>
          </a:blip>
          <a:srcRect/>
          <a:stretch>
            <a:fillRect/>
          </a:stretch>
        </p:blipFill>
        <p:spPr bwMode="auto">
          <a:xfrm>
            <a:off x="414958" y="423724"/>
            <a:ext cx="3959112" cy="2942328"/>
          </a:xfrm>
          <a:prstGeom prst="rect">
            <a:avLst/>
          </a:prstGeom>
          <a:noFill/>
          <a:ln w="9525">
            <a:noFill/>
            <a:miter lim="800000"/>
            <a:headEnd/>
            <a:tailEnd/>
          </a:ln>
        </p:spPr>
      </p:pic>
      <p:sp>
        <p:nvSpPr>
          <p:cNvPr id="15" name="爆炸 2 14"/>
          <p:cNvSpPr/>
          <p:nvPr/>
        </p:nvSpPr>
        <p:spPr>
          <a:xfrm>
            <a:off x="2372137" y="1961320"/>
            <a:ext cx="5022575" cy="3286539"/>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bg1">
                    <a:lumMod val="95000"/>
                  </a:schemeClr>
                </a:solidFill>
                <a:latin typeface="微軟正黑體" panose="020B0604030504040204" pitchFamily="34" charset="-120"/>
                <a:ea typeface="微軟正黑體" panose="020B0604030504040204" pitchFamily="34" charset="-120"/>
              </a:rPr>
              <a:t>大屯火山群依據活動現象可定義為</a:t>
            </a:r>
            <a:r>
              <a:rPr lang="zh-TW" altLang="en-US" sz="2400" b="1" dirty="0" smtClean="0">
                <a:solidFill>
                  <a:srgbClr val="FFFF00"/>
                </a:solidFill>
                <a:latin typeface="微軟正黑體" panose="020B0604030504040204" pitchFamily="34" charset="-120"/>
                <a:ea typeface="微軟正黑體" panose="020B0604030504040204" pitchFamily="34" charset="-120"/>
              </a:rPr>
              <a:t>活火山</a:t>
            </a:r>
          </a:p>
        </p:txBody>
      </p:sp>
    </p:spTree>
    <p:extLst>
      <p:ext uri="{BB962C8B-B14F-4D97-AF65-F5344CB8AC3E}">
        <p14:creationId xmlns:p14="http://schemas.microsoft.com/office/powerpoint/2010/main" val="4953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a:spLocks noGrp="1"/>
          </p:cNvSpPr>
          <p:nvPr/>
        </p:nvSpPr>
        <p:spPr bwMode="black">
          <a:xfrm>
            <a:off x="180975" y="103982"/>
            <a:ext cx="7056437" cy="647700"/>
          </a:xfrm>
          <a:prstGeom prst="rect">
            <a:avLst/>
          </a:prstGeom>
          <a:noFill/>
          <a:ln>
            <a:no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accent1"/>
                </a:solidFill>
                <a:latin typeface="微軟正黑體" pitchFamily="34" charset="-120"/>
                <a:ea typeface="+mj-ea"/>
                <a:cs typeface="+mj-cs"/>
              </a:defRPr>
            </a:lvl1pPr>
            <a:lvl2pPr algn="l" rtl="0" eaLnBrk="0" fontAlgn="base" hangingPunct="0">
              <a:spcBef>
                <a:spcPct val="0"/>
              </a:spcBef>
              <a:spcAft>
                <a:spcPct val="0"/>
              </a:spcAft>
              <a:defRPr sz="3600" b="1">
                <a:solidFill>
                  <a:schemeClr val="accent1"/>
                </a:solidFill>
                <a:latin typeface="微軟正黑體" pitchFamily="34" charset="-120"/>
              </a:defRPr>
            </a:lvl2pPr>
            <a:lvl3pPr algn="l" rtl="0" eaLnBrk="0" fontAlgn="base" hangingPunct="0">
              <a:spcBef>
                <a:spcPct val="0"/>
              </a:spcBef>
              <a:spcAft>
                <a:spcPct val="0"/>
              </a:spcAft>
              <a:defRPr sz="3600" b="1">
                <a:solidFill>
                  <a:schemeClr val="accent1"/>
                </a:solidFill>
                <a:latin typeface="微軟正黑體" pitchFamily="34" charset="-120"/>
              </a:defRPr>
            </a:lvl3pPr>
            <a:lvl4pPr algn="l" rtl="0" eaLnBrk="0" fontAlgn="base" hangingPunct="0">
              <a:spcBef>
                <a:spcPct val="0"/>
              </a:spcBef>
              <a:spcAft>
                <a:spcPct val="0"/>
              </a:spcAft>
              <a:defRPr sz="3600" b="1">
                <a:solidFill>
                  <a:schemeClr val="accent1"/>
                </a:solidFill>
                <a:latin typeface="微軟正黑體" pitchFamily="34" charset="-120"/>
              </a:defRPr>
            </a:lvl4pPr>
            <a:lvl5pPr algn="l" rtl="0" eaLnBrk="0" fontAlgn="base" hangingPunct="0">
              <a:spcBef>
                <a:spcPct val="0"/>
              </a:spcBef>
              <a:spcAft>
                <a:spcPct val="0"/>
              </a:spcAft>
              <a:defRPr sz="3600" b="1">
                <a:solidFill>
                  <a:schemeClr val="accent1"/>
                </a:solidFill>
                <a:latin typeface="微軟正黑體" pitchFamily="34" charset="-120"/>
              </a:defRPr>
            </a:lvl5pPr>
            <a:lvl6pPr marL="457200" algn="l" rtl="0" eaLnBrk="1" fontAlgn="base" hangingPunct="1">
              <a:spcBef>
                <a:spcPct val="0"/>
              </a:spcBef>
              <a:spcAft>
                <a:spcPct val="0"/>
              </a:spcAft>
              <a:defRPr sz="3600" b="1">
                <a:solidFill>
                  <a:schemeClr val="accent1"/>
                </a:solidFill>
                <a:latin typeface="Arial" charset="0"/>
              </a:defRPr>
            </a:lvl6pPr>
            <a:lvl7pPr marL="914400" algn="l" rtl="0" eaLnBrk="1" fontAlgn="base" hangingPunct="1">
              <a:spcBef>
                <a:spcPct val="0"/>
              </a:spcBef>
              <a:spcAft>
                <a:spcPct val="0"/>
              </a:spcAft>
              <a:defRPr sz="3600" b="1">
                <a:solidFill>
                  <a:schemeClr val="accent1"/>
                </a:solidFill>
                <a:latin typeface="Arial" charset="0"/>
              </a:defRPr>
            </a:lvl7pPr>
            <a:lvl8pPr marL="1371600" algn="l" rtl="0" eaLnBrk="1" fontAlgn="base" hangingPunct="1">
              <a:spcBef>
                <a:spcPct val="0"/>
              </a:spcBef>
              <a:spcAft>
                <a:spcPct val="0"/>
              </a:spcAft>
              <a:defRPr sz="3600" b="1">
                <a:solidFill>
                  <a:schemeClr val="accent1"/>
                </a:solidFill>
                <a:latin typeface="Arial" charset="0"/>
              </a:defRPr>
            </a:lvl8pPr>
            <a:lvl9pPr marL="1828800" algn="l" rtl="0" eaLnBrk="1" fontAlgn="base" hangingPunct="1">
              <a:spcBef>
                <a:spcPct val="0"/>
              </a:spcBef>
              <a:spcAft>
                <a:spcPct val="0"/>
              </a:spcAft>
              <a:defRPr sz="3600" b="1">
                <a:solidFill>
                  <a:schemeClr val="accent1"/>
                </a:solidFill>
                <a:latin typeface="Arial" charset="0"/>
              </a:defRPr>
            </a:lvl9pPr>
          </a:lstStyle>
          <a:p>
            <a:r>
              <a:rPr lang="zh-TW" altLang="en-US" dirty="0">
                <a:solidFill>
                  <a:schemeClr val="accent2">
                    <a:lumMod val="75000"/>
                  </a:schemeClr>
                </a:solidFill>
                <a:ea typeface="微軟正黑體" panose="020B0604030504040204" pitchFamily="34" charset="-120"/>
              </a:rPr>
              <a:t>大屯山火山</a:t>
            </a:r>
            <a:r>
              <a:rPr lang="zh-TW" altLang="en-US" dirty="0" smtClean="0">
                <a:solidFill>
                  <a:schemeClr val="accent2">
                    <a:lumMod val="75000"/>
                  </a:schemeClr>
                </a:solidFill>
                <a:ea typeface="微軟正黑體" panose="020B0604030504040204" pitchFamily="34" charset="-120"/>
              </a:rPr>
              <a:t>群災害潛勢</a:t>
            </a:r>
            <a:endParaRPr lang="zh-TW" altLang="en-US" dirty="0">
              <a:solidFill>
                <a:schemeClr val="accent2">
                  <a:lumMod val="75000"/>
                </a:schemeClr>
              </a:solidFill>
              <a:ea typeface="微軟正黑體" panose="020B0604030504040204" pitchFamily="34" charset="-120"/>
            </a:endParaRPr>
          </a:p>
        </p:txBody>
      </p:sp>
      <p:pic>
        <p:nvPicPr>
          <p:cNvPr id="12" name="圖片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245" y="2345635"/>
            <a:ext cx="6141953" cy="409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a:spLocks noChangeArrowheads="1"/>
          </p:cNvSpPr>
          <p:nvPr/>
        </p:nvSpPr>
        <p:spPr bwMode="auto">
          <a:xfrm>
            <a:off x="3181867" y="2390300"/>
            <a:ext cx="5511559"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pPr eaLnBrk="1" hangingPunct="1"/>
            <a:r>
              <a:rPr lang="zh-TW" altLang="en-US" sz="2400" b="1" dirty="0" smtClean="0">
                <a:solidFill>
                  <a:srgbClr val="FF0000"/>
                </a:solidFill>
                <a:ea typeface="微軟正黑體" panose="020B0604030504040204" pitchFamily="34" charset="-120"/>
              </a:rPr>
              <a:t>碎屑流、熔岩流、火山泥流災害潛勢區</a:t>
            </a:r>
            <a:endParaRPr lang="zh-TW" altLang="en-US" sz="2400" b="1" dirty="0">
              <a:solidFill>
                <a:srgbClr val="FF0000"/>
              </a:solidFill>
              <a:ea typeface="微軟正黑體" panose="020B0604030504040204" pitchFamily="34" charset="-120"/>
            </a:endParaRPr>
          </a:p>
        </p:txBody>
      </p:sp>
      <p:sp>
        <p:nvSpPr>
          <p:cNvPr id="24" name="投影片編號版面配置區 1"/>
          <p:cNvSpPr>
            <a:spLocks noGrp="1"/>
          </p:cNvSpPr>
          <p:nvPr>
            <p:ph type="sldNum" sz="quarter" idx="12"/>
          </p:nvPr>
        </p:nvSpPr>
        <p:spPr>
          <a:xfrm>
            <a:off x="6877050" y="6356351"/>
            <a:ext cx="2057400" cy="365125"/>
          </a:xfrm>
        </p:spPr>
        <p:txBody>
          <a:bodyPr/>
          <a:lstStyle/>
          <a:p>
            <a:fld id="{98F9CC33-4133-468C-B7C7-B67D93663D55}" type="slidenum">
              <a:rPr lang="zh-TW" altLang="en-US" smtClean="0"/>
              <a:pPr/>
              <a:t>25</a:t>
            </a:fld>
            <a:endParaRPr lang="zh-TW" altLang="en-US"/>
          </a:p>
        </p:txBody>
      </p:sp>
      <p:sp>
        <p:nvSpPr>
          <p:cNvPr id="6" name="矩形 5"/>
          <p:cNvSpPr/>
          <p:nvPr/>
        </p:nvSpPr>
        <p:spPr>
          <a:xfrm>
            <a:off x="178905" y="793188"/>
            <a:ext cx="4572000" cy="3970318"/>
          </a:xfrm>
          <a:prstGeom prst="rect">
            <a:avLst/>
          </a:prstGeom>
        </p:spPr>
        <p:txBody>
          <a:bodyPr>
            <a:spAutoFit/>
          </a:bodyPr>
          <a:lstStyle/>
          <a:p>
            <a:r>
              <a:rPr lang="zh-TW" altLang="en-US" sz="3600" b="1" dirty="0" smtClean="0">
                <a:solidFill>
                  <a:srgbClr val="C00000"/>
                </a:solidFill>
                <a:ea typeface="微軟正黑體" pitchFamily="34" charset="-120"/>
              </a:rPr>
              <a:t>火山災害類別</a:t>
            </a:r>
            <a:endParaRPr lang="en-US" altLang="zh-TW" sz="3600" b="1" dirty="0" smtClean="0">
              <a:solidFill>
                <a:srgbClr val="C00000"/>
              </a:solidFill>
              <a:ea typeface="微軟正黑體" pitchFamily="34" charset="-120"/>
            </a:endParaRPr>
          </a:p>
          <a:p>
            <a:pPr>
              <a:buFont typeface="Arial" pitchFamily="34" charset="0"/>
              <a:buChar char="•"/>
            </a:pPr>
            <a:r>
              <a:rPr lang="zh-TW" altLang="en-US" sz="3600" b="1" dirty="0" smtClean="0">
                <a:ea typeface="微軟正黑體" pitchFamily="34" charset="-120"/>
              </a:rPr>
              <a:t>熔岩流</a:t>
            </a:r>
            <a:endParaRPr lang="en-US" altLang="zh-TW" sz="3600" b="1" dirty="0" smtClean="0">
              <a:ea typeface="微軟正黑體" pitchFamily="34" charset="-120"/>
            </a:endParaRPr>
          </a:p>
          <a:p>
            <a:pPr>
              <a:buFont typeface="Arial" pitchFamily="34" charset="0"/>
              <a:buChar char="•"/>
            </a:pPr>
            <a:r>
              <a:rPr lang="zh-TW" altLang="en-US" sz="3600" b="1" dirty="0" smtClean="0">
                <a:ea typeface="微軟正黑體" pitchFamily="34" charset="-120"/>
              </a:rPr>
              <a:t>火山碎屑流</a:t>
            </a:r>
            <a:endParaRPr lang="en-US" altLang="zh-TW" sz="3600" b="1" dirty="0" smtClean="0">
              <a:ea typeface="微軟正黑體" pitchFamily="34" charset="-120"/>
            </a:endParaRPr>
          </a:p>
          <a:p>
            <a:pPr>
              <a:buFont typeface="Arial" pitchFamily="34" charset="0"/>
              <a:buChar char="•"/>
            </a:pPr>
            <a:r>
              <a:rPr lang="zh-TW" altLang="en-US" sz="3600" b="1" dirty="0" smtClean="0">
                <a:ea typeface="微軟正黑體" pitchFamily="34" charset="-120"/>
              </a:rPr>
              <a:t>火山泥流</a:t>
            </a:r>
            <a:endParaRPr lang="en-US" altLang="zh-TW" sz="3600" b="1" dirty="0" smtClean="0">
              <a:ea typeface="微軟正黑體" pitchFamily="34" charset="-120"/>
            </a:endParaRPr>
          </a:p>
          <a:p>
            <a:pPr>
              <a:buFont typeface="Arial" pitchFamily="34" charset="0"/>
              <a:buChar char="•"/>
            </a:pPr>
            <a:r>
              <a:rPr lang="zh-TW" altLang="en-US" sz="3600" b="1" dirty="0" smtClean="0"/>
              <a:t>火山灰</a:t>
            </a:r>
            <a:endParaRPr lang="en-US" altLang="zh-TW" sz="3600" b="1" dirty="0" smtClean="0"/>
          </a:p>
          <a:p>
            <a:pPr>
              <a:buFont typeface="Arial" pitchFamily="34" charset="0"/>
              <a:buChar char="•"/>
            </a:pPr>
            <a:r>
              <a:rPr lang="zh-TW" altLang="en-US" sz="3600" b="1" dirty="0" smtClean="0"/>
              <a:t>火山氣體</a:t>
            </a:r>
            <a:endParaRPr lang="en-US" altLang="zh-TW" sz="3600" b="1" dirty="0" smtClean="0"/>
          </a:p>
          <a:p>
            <a:pPr lvl="1"/>
            <a:endParaRPr lang="en-US" altLang="zh-TW" sz="3600" b="1" dirty="0" smtClean="0">
              <a:ea typeface="微軟正黑體" pitchFamily="34" charset="-120"/>
            </a:endParaRPr>
          </a:p>
        </p:txBody>
      </p:sp>
    </p:spTree>
    <p:extLst>
      <p:ext uri="{BB962C8B-B14F-4D97-AF65-F5344CB8AC3E}">
        <p14:creationId xmlns:p14="http://schemas.microsoft.com/office/powerpoint/2010/main" val="2060636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pPr/>
              <a:t>26</a:t>
            </a:fld>
            <a:endParaRPr lang="zh-TW" altLang="en-US"/>
          </a:p>
        </p:txBody>
      </p:sp>
      <p:sp>
        <p:nvSpPr>
          <p:cNvPr id="4" name="標題 3"/>
          <p:cNvSpPr>
            <a:spLocks noGrp="1"/>
          </p:cNvSpPr>
          <p:nvPr/>
        </p:nvSpPr>
        <p:spPr bwMode="black">
          <a:xfrm>
            <a:off x="186431" y="136145"/>
            <a:ext cx="7056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accent1"/>
                </a:solidFill>
                <a:latin typeface="微軟正黑體" pitchFamily="34" charset="-120"/>
                <a:ea typeface="+mj-ea"/>
                <a:cs typeface="+mj-cs"/>
              </a:defRPr>
            </a:lvl1pPr>
            <a:lvl2pPr algn="l" rtl="0" eaLnBrk="0" fontAlgn="base" hangingPunct="0">
              <a:spcBef>
                <a:spcPct val="0"/>
              </a:spcBef>
              <a:spcAft>
                <a:spcPct val="0"/>
              </a:spcAft>
              <a:defRPr sz="3600" b="1">
                <a:solidFill>
                  <a:schemeClr val="accent1"/>
                </a:solidFill>
                <a:latin typeface="微軟正黑體" pitchFamily="34" charset="-120"/>
              </a:defRPr>
            </a:lvl2pPr>
            <a:lvl3pPr algn="l" rtl="0" eaLnBrk="0" fontAlgn="base" hangingPunct="0">
              <a:spcBef>
                <a:spcPct val="0"/>
              </a:spcBef>
              <a:spcAft>
                <a:spcPct val="0"/>
              </a:spcAft>
              <a:defRPr sz="3600" b="1">
                <a:solidFill>
                  <a:schemeClr val="accent1"/>
                </a:solidFill>
                <a:latin typeface="微軟正黑體" pitchFamily="34" charset="-120"/>
              </a:defRPr>
            </a:lvl3pPr>
            <a:lvl4pPr algn="l" rtl="0" eaLnBrk="0" fontAlgn="base" hangingPunct="0">
              <a:spcBef>
                <a:spcPct val="0"/>
              </a:spcBef>
              <a:spcAft>
                <a:spcPct val="0"/>
              </a:spcAft>
              <a:defRPr sz="3600" b="1">
                <a:solidFill>
                  <a:schemeClr val="accent1"/>
                </a:solidFill>
                <a:latin typeface="微軟正黑體" pitchFamily="34" charset="-120"/>
              </a:defRPr>
            </a:lvl4pPr>
            <a:lvl5pPr algn="l" rtl="0" eaLnBrk="0" fontAlgn="base" hangingPunct="0">
              <a:spcBef>
                <a:spcPct val="0"/>
              </a:spcBef>
              <a:spcAft>
                <a:spcPct val="0"/>
              </a:spcAft>
              <a:defRPr sz="3600" b="1">
                <a:solidFill>
                  <a:schemeClr val="accent1"/>
                </a:solidFill>
                <a:latin typeface="微軟正黑體" pitchFamily="34" charset="-120"/>
              </a:defRPr>
            </a:lvl5pPr>
            <a:lvl6pPr marL="457200" algn="l" rtl="0" eaLnBrk="1" fontAlgn="base" hangingPunct="1">
              <a:spcBef>
                <a:spcPct val="0"/>
              </a:spcBef>
              <a:spcAft>
                <a:spcPct val="0"/>
              </a:spcAft>
              <a:defRPr sz="3600" b="1">
                <a:solidFill>
                  <a:schemeClr val="accent1"/>
                </a:solidFill>
                <a:latin typeface="Arial" charset="0"/>
              </a:defRPr>
            </a:lvl6pPr>
            <a:lvl7pPr marL="914400" algn="l" rtl="0" eaLnBrk="1" fontAlgn="base" hangingPunct="1">
              <a:spcBef>
                <a:spcPct val="0"/>
              </a:spcBef>
              <a:spcAft>
                <a:spcPct val="0"/>
              </a:spcAft>
              <a:defRPr sz="3600" b="1">
                <a:solidFill>
                  <a:schemeClr val="accent1"/>
                </a:solidFill>
                <a:latin typeface="Arial" charset="0"/>
              </a:defRPr>
            </a:lvl7pPr>
            <a:lvl8pPr marL="1371600" algn="l" rtl="0" eaLnBrk="1" fontAlgn="base" hangingPunct="1">
              <a:spcBef>
                <a:spcPct val="0"/>
              </a:spcBef>
              <a:spcAft>
                <a:spcPct val="0"/>
              </a:spcAft>
              <a:defRPr sz="3600" b="1">
                <a:solidFill>
                  <a:schemeClr val="accent1"/>
                </a:solidFill>
                <a:latin typeface="Arial" charset="0"/>
              </a:defRPr>
            </a:lvl8pPr>
            <a:lvl9pPr marL="1828800" algn="l" rtl="0" eaLnBrk="1" fontAlgn="base" hangingPunct="1">
              <a:spcBef>
                <a:spcPct val="0"/>
              </a:spcBef>
              <a:spcAft>
                <a:spcPct val="0"/>
              </a:spcAft>
              <a:defRPr sz="3600" b="1">
                <a:solidFill>
                  <a:schemeClr val="accent1"/>
                </a:solidFill>
                <a:latin typeface="Arial" charset="0"/>
              </a:defRPr>
            </a:lvl9pPr>
          </a:lstStyle>
          <a:p>
            <a:r>
              <a:rPr lang="zh-TW" altLang="en-US" dirty="0" smtClean="0">
                <a:solidFill>
                  <a:schemeClr val="accent2">
                    <a:lumMod val="75000"/>
                  </a:schemeClr>
                </a:solidFill>
                <a:ea typeface="微軟正黑體" panose="020B0604030504040204" pitchFamily="34" charset="-120"/>
              </a:rPr>
              <a:t>大屯山火山群災害潛勢</a:t>
            </a:r>
            <a:endParaRPr lang="zh-TW" altLang="en-US" dirty="0">
              <a:solidFill>
                <a:schemeClr val="accent2">
                  <a:lumMod val="75000"/>
                </a:schemeClr>
              </a:solidFill>
              <a:ea typeface="微軟正黑體" panose="020B0604030504040204" pitchFamily="34" charset="-120"/>
            </a:endParaRPr>
          </a:p>
        </p:txBody>
      </p:sp>
      <p:grpSp>
        <p:nvGrpSpPr>
          <p:cNvPr id="5" name="群組 4"/>
          <p:cNvGrpSpPr>
            <a:grpSpLocks/>
          </p:cNvGrpSpPr>
          <p:nvPr/>
        </p:nvGrpSpPr>
        <p:grpSpPr bwMode="auto">
          <a:xfrm>
            <a:off x="315889" y="850410"/>
            <a:ext cx="8556263" cy="5002273"/>
            <a:chOff x="1354" y="1886"/>
            <a:chExt cx="89289" cy="51127"/>
          </a:xfrm>
        </p:grpSpPr>
        <p:grpSp>
          <p:nvGrpSpPr>
            <p:cNvPr id="11" name="群組 10"/>
            <p:cNvGrpSpPr>
              <a:grpSpLocks/>
            </p:cNvGrpSpPr>
            <p:nvPr/>
          </p:nvGrpSpPr>
          <p:grpSpPr bwMode="auto">
            <a:xfrm>
              <a:off x="1354" y="1886"/>
              <a:ext cx="89289" cy="51127"/>
              <a:chOff x="1354" y="1886"/>
              <a:chExt cx="89289" cy="51126"/>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5220" r="8453" b="4890"/>
              <a:stretch>
                <a:fillRect/>
              </a:stretch>
            </p:blipFill>
            <p:spPr bwMode="auto">
              <a:xfrm>
                <a:off x="1354" y="1886"/>
                <a:ext cx="89289" cy="5112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橢圓 14"/>
              <p:cNvSpPr>
                <a:spLocks noChangeArrowheads="1"/>
              </p:cNvSpPr>
              <p:nvPr/>
            </p:nvSpPr>
            <p:spPr bwMode="auto">
              <a:xfrm>
                <a:off x="29158" y="4766"/>
                <a:ext cx="39604" cy="38164"/>
              </a:xfrm>
              <a:prstGeom prst="ellipse">
                <a:avLst/>
              </a:prstGeom>
              <a:solidFill>
                <a:srgbClr val="92D050">
                  <a:alpha val="20000"/>
                </a:srgbClr>
              </a:solidFill>
              <a:ln w="25400">
                <a:solidFill>
                  <a:schemeClr val="accent1"/>
                </a:solidFill>
                <a:prstDash val="dashDot"/>
                <a:round/>
                <a:headEnd/>
                <a:tailEnd/>
              </a:ln>
            </p:spPr>
            <p:txBody>
              <a:bodyPr anchor="ct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endParaRPr lang="zh-TW" altLang="zh-TW">
                  <a:ea typeface="微軟正黑體" panose="020B0604030504040204" pitchFamily="34" charset="-120"/>
                </a:endParaRPr>
              </a:p>
            </p:txBody>
          </p:sp>
          <p:sp>
            <p:nvSpPr>
              <p:cNvPr id="16" name="橢圓 15"/>
              <p:cNvSpPr>
                <a:spLocks noChangeArrowheads="1"/>
              </p:cNvSpPr>
              <p:nvPr/>
            </p:nvSpPr>
            <p:spPr bwMode="auto">
              <a:xfrm rot="1019405">
                <a:off x="36616" y="11026"/>
                <a:ext cx="25203" cy="26643"/>
              </a:xfrm>
              <a:prstGeom prst="ellipse">
                <a:avLst/>
              </a:prstGeom>
              <a:solidFill>
                <a:srgbClr val="FF7C80">
                  <a:alpha val="20000"/>
                </a:srgbClr>
              </a:solidFill>
              <a:ln w="25400">
                <a:solidFill>
                  <a:schemeClr val="accent1"/>
                </a:solidFill>
                <a:prstDash val="dash"/>
                <a:round/>
                <a:headEnd/>
                <a:tailEnd/>
              </a:ln>
            </p:spPr>
            <p:txBody>
              <a:bodyPr anchor="ct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endParaRPr lang="zh-TW" altLang="zh-TW">
                  <a:ea typeface="微軟正黑體" panose="020B0604030504040204" pitchFamily="34" charset="-120"/>
                </a:endParaRPr>
              </a:p>
            </p:txBody>
          </p:sp>
        </p:grpSp>
        <p:sp>
          <p:nvSpPr>
            <p:cNvPr id="12" name="文字方塊 7"/>
            <p:cNvSpPr txBox="1">
              <a:spLocks noChangeArrowheads="1"/>
            </p:cNvSpPr>
            <p:nvPr/>
          </p:nvSpPr>
          <p:spPr bwMode="auto">
            <a:xfrm>
              <a:off x="60527" y="20603"/>
              <a:ext cx="19305" cy="4087"/>
            </a:xfrm>
            <a:prstGeom prst="rect">
              <a:avLst/>
            </a:prstGeom>
            <a:solidFill>
              <a:srgbClr val="FFFFFF"/>
            </a:solidFill>
            <a:ln w="9525">
              <a:solidFill>
                <a:schemeClr val="accent1"/>
              </a:solidFill>
              <a:miter lim="800000"/>
              <a:headEnd/>
              <a:tailEnd/>
            </a:ln>
          </p:spPr>
          <p:txBody>
            <a:bodyPr wrap="non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r>
                <a:rPr lang="zh-TW" altLang="en-US" sz="1100" b="1">
                  <a:solidFill>
                    <a:srgbClr val="000000"/>
                  </a:solidFill>
                  <a:ea typeface="微軟正黑體" panose="020B0604030504040204" pitchFamily="34" charset="-120"/>
                </a:rPr>
                <a:t>火山灰</a:t>
              </a:r>
              <a:r>
                <a:rPr lang="en-US" altLang="zh-TW" sz="1100" b="1">
                  <a:solidFill>
                    <a:srgbClr val="000000"/>
                  </a:solidFill>
                  <a:ea typeface="微軟正黑體" panose="020B0604030504040204" pitchFamily="34" charset="-120"/>
                </a:rPr>
                <a:t>50cm</a:t>
              </a:r>
              <a:r>
                <a:rPr lang="zh-TW" altLang="en-US" sz="1100" b="1">
                  <a:solidFill>
                    <a:srgbClr val="000000"/>
                  </a:solidFill>
                  <a:ea typeface="微軟正黑體" panose="020B0604030504040204" pitchFamily="34" charset="-120"/>
                </a:rPr>
                <a:t>範圍</a:t>
              </a:r>
              <a:endParaRPr lang="zh-TW" altLang="en-US">
                <a:ea typeface="微軟正黑體" panose="020B0604030504040204" pitchFamily="34" charset="-120"/>
              </a:endParaRPr>
            </a:p>
          </p:txBody>
        </p:sp>
        <p:sp>
          <p:nvSpPr>
            <p:cNvPr id="13" name="文字方塊 8"/>
            <p:cNvSpPr txBox="1">
              <a:spLocks noChangeArrowheads="1"/>
            </p:cNvSpPr>
            <p:nvPr/>
          </p:nvSpPr>
          <p:spPr bwMode="auto">
            <a:xfrm>
              <a:off x="66604" y="12692"/>
              <a:ext cx="19305" cy="4087"/>
            </a:xfrm>
            <a:prstGeom prst="rect">
              <a:avLst/>
            </a:prstGeom>
            <a:solidFill>
              <a:srgbClr val="FFFFFF"/>
            </a:solidFill>
            <a:ln w="9525">
              <a:solidFill>
                <a:schemeClr val="accent1"/>
              </a:solidFill>
              <a:miter lim="800000"/>
              <a:headEnd/>
              <a:tailEnd/>
            </a:ln>
          </p:spPr>
          <p:txBody>
            <a:bodyPr wrap="non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r>
                <a:rPr lang="zh-TW" altLang="en-US" sz="1100" b="1">
                  <a:solidFill>
                    <a:srgbClr val="000000"/>
                  </a:solidFill>
                  <a:ea typeface="微軟正黑體" panose="020B0604030504040204" pitchFamily="34" charset="-120"/>
                </a:rPr>
                <a:t>火山灰</a:t>
              </a:r>
              <a:r>
                <a:rPr lang="en-US" altLang="zh-TW" sz="1100" b="1">
                  <a:solidFill>
                    <a:srgbClr val="000000"/>
                  </a:solidFill>
                  <a:ea typeface="微軟正黑體" panose="020B0604030504040204" pitchFamily="34" charset="-120"/>
                </a:rPr>
                <a:t>30cm</a:t>
              </a:r>
              <a:r>
                <a:rPr lang="zh-TW" altLang="en-US" sz="1100" b="1">
                  <a:solidFill>
                    <a:srgbClr val="000000"/>
                  </a:solidFill>
                  <a:ea typeface="微軟正黑體" panose="020B0604030504040204" pitchFamily="34" charset="-120"/>
                </a:rPr>
                <a:t>範圍</a:t>
              </a:r>
              <a:endParaRPr lang="zh-TW" altLang="en-US">
                <a:ea typeface="微軟正黑體" panose="020B0604030504040204" pitchFamily="34" charset="-120"/>
              </a:endParaRPr>
            </a:p>
          </p:txBody>
        </p:sp>
      </p:grpSp>
      <p:graphicFrame>
        <p:nvGraphicFramePr>
          <p:cNvPr id="3" name="表格 2"/>
          <p:cNvGraphicFramePr>
            <a:graphicFrameLocks noGrp="1"/>
          </p:cNvGraphicFramePr>
          <p:nvPr>
            <p:extLst>
              <p:ext uri="{D42A27DB-BD31-4B8C-83A1-F6EECF244321}">
                <p14:modId xmlns:p14="http://schemas.microsoft.com/office/powerpoint/2010/main" val="1034290446"/>
              </p:ext>
            </p:extLst>
          </p:nvPr>
        </p:nvGraphicFramePr>
        <p:xfrm>
          <a:off x="258224" y="4647462"/>
          <a:ext cx="5813062" cy="1955038"/>
        </p:xfrm>
        <a:graphic>
          <a:graphicData uri="http://schemas.openxmlformats.org/drawingml/2006/table">
            <a:tbl>
              <a:tblPr firstRow="1" bandRow="1">
                <a:tableStyleId>{5C22544A-7EE6-4342-B048-85BDC9FD1C3A}</a:tableStyleId>
              </a:tblPr>
              <a:tblGrid>
                <a:gridCol w="1084543"/>
                <a:gridCol w="2051222"/>
                <a:gridCol w="2677297"/>
              </a:tblGrid>
              <a:tr h="400558">
                <a:tc>
                  <a:txBody>
                    <a:bodyPr/>
                    <a:lstStyle/>
                    <a:p>
                      <a:r>
                        <a:rPr lang="zh-TW" altLang="en-US" sz="1400" b="1" dirty="0" smtClean="0">
                          <a:solidFill>
                            <a:srgbClr val="C00000"/>
                          </a:solidFill>
                          <a:latin typeface="微軟正黑體" panose="020B0604030504040204" pitchFamily="34" charset="-120"/>
                          <a:ea typeface="微軟正黑體" panose="020B0604030504040204" pitchFamily="34" charset="-120"/>
                        </a:rPr>
                        <a:t>火山灰厚度</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smtClean="0">
                          <a:solidFill>
                            <a:srgbClr val="C00000"/>
                          </a:solidFill>
                          <a:latin typeface="微軟正黑體" panose="020B0604030504040204" pitchFamily="34" charset="-120"/>
                          <a:ea typeface="微軟正黑體" panose="020B0604030504040204" pitchFamily="34" charset="-120"/>
                        </a:rPr>
                        <a:t>災害狀況</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smtClean="0">
                          <a:solidFill>
                            <a:srgbClr val="C00000"/>
                          </a:solidFill>
                          <a:latin typeface="微軟正黑體" panose="020B0604030504040204" pitchFamily="34" charset="-120"/>
                          <a:ea typeface="微軟正黑體" panose="020B0604030504040204" pitchFamily="34" charset="-120"/>
                        </a:rPr>
                        <a:t>防治對策</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anchor="ctr"/>
                </a:tc>
              </a:tr>
              <a:tr h="400558">
                <a:tc>
                  <a:txBody>
                    <a:bodyPr/>
                    <a:lstStyle/>
                    <a:p>
                      <a:r>
                        <a:rPr lang="zh-TW" altLang="en-US" sz="1400" b="1" dirty="0" smtClean="0">
                          <a:solidFill>
                            <a:srgbClr val="C00000"/>
                          </a:solidFill>
                          <a:latin typeface="微軟正黑體" panose="020B0604030504040204" pitchFamily="34" charset="-120"/>
                          <a:ea typeface="微軟正黑體" panose="020B0604030504040204" pitchFamily="34" charset="-120"/>
                        </a:rPr>
                        <a:t>數</a:t>
                      </a:r>
                      <a:r>
                        <a:rPr lang="en-US" altLang="zh-TW" sz="1400" b="1" dirty="0" smtClean="0">
                          <a:solidFill>
                            <a:srgbClr val="C00000"/>
                          </a:solidFill>
                          <a:latin typeface="微軟正黑體" panose="020B0604030504040204" pitchFamily="34" charset="-120"/>
                          <a:ea typeface="微軟正黑體" panose="020B0604030504040204" pitchFamily="34" charset="-120"/>
                        </a:rPr>
                        <a:t>mm</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anchor="ctr">
                    <a:solidFill>
                      <a:schemeClr val="accent1"/>
                    </a:solidFill>
                  </a:tcPr>
                </a:tc>
                <a:tc>
                  <a:txBody>
                    <a:bodyPr/>
                    <a:lstStyle/>
                    <a:p>
                      <a:r>
                        <a:rPr lang="zh-TW" altLang="en-US" sz="1400" b="1" dirty="0" smtClean="0">
                          <a:latin typeface="微軟正黑體" panose="020B0604030504040204" pitchFamily="34" charset="-120"/>
                          <a:ea typeface="微軟正黑體" panose="020B0604030504040204" pitchFamily="34" charset="-120"/>
                        </a:rPr>
                        <a:t>農作物損害</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smtClean="0">
                          <a:latin typeface="微軟正黑體" panose="020B0604030504040204" pitchFamily="34" charset="-120"/>
                          <a:ea typeface="微軟正黑體" panose="020B0604030504040204" pitchFamily="34" charset="-120"/>
                        </a:rPr>
                        <a:t>農作物防治對策</a:t>
                      </a:r>
                      <a:r>
                        <a:rPr lang="en-US" altLang="zh-TW" sz="1400" b="1" dirty="0" smtClean="0">
                          <a:latin typeface="微軟正黑體" panose="020B0604030504040204" pitchFamily="34" charset="-120"/>
                          <a:ea typeface="微軟正黑體" panose="020B0604030504040204" pitchFamily="34" charset="-120"/>
                        </a:rPr>
                        <a:t/>
                      </a:r>
                      <a:br>
                        <a:rPr lang="en-US" altLang="zh-TW" sz="1400" b="1" dirty="0" smtClean="0">
                          <a:latin typeface="微軟正黑體" panose="020B0604030504040204" pitchFamily="34" charset="-120"/>
                          <a:ea typeface="微軟正黑體" panose="020B0604030504040204" pitchFamily="34" charset="-120"/>
                        </a:rPr>
                      </a:br>
                      <a:r>
                        <a:rPr lang="zh-TW" altLang="en-US" sz="1400" b="1" dirty="0" smtClean="0">
                          <a:latin typeface="微軟正黑體" panose="020B0604030504040204" pitchFamily="34" charset="-120"/>
                          <a:ea typeface="微軟正黑體" panose="020B0604030504040204" pitchFamily="34" charset="-120"/>
                        </a:rPr>
                        <a:t>發布火山灰警報，提醒民眾防範</a:t>
                      </a:r>
                      <a:endParaRPr lang="zh-TW" altLang="en-US" sz="1400" b="1" dirty="0">
                        <a:latin typeface="微軟正黑體" panose="020B0604030504040204" pitchFamily="34" charset="-120"/>
                        <a:ea typeface="微軟正黑體" panose="020B0604030504040204" pitchFamily="34" charset="-120"/>
                      </a:endParaRPr>
                    </a:p>
                  </a:txBody>
                  <a:tcPr anchor="ctr"/>
                </a:tc>
              </a:tr>
              <a:tr h="400558">
                <a:tc>
                  <a:txBody>
                    <a:bodyPr/>
                    <a:lstStyle/>
                    <a:p>
                      <a:r>
                        <a:rPr lang="en-US" altLang="zh-TW" sz="1400" b="1" dirty="0" smtClean="0">
                          <a:solidFill>
                            <a:srgbClr val="C00000"/>
                          </a:solidFill>
                          <a:latin typeface="微軟正黑體" panose="020B0604030504040204" pitchFamily="34" charset="-120"/>
                          <a:ea typeface="微軟正黑體" panose="020B0604030504040204" pitchFamily="34" charset="-120"/>
                        </a:rPr>
                        <a:t>2cm</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anchor="ctr">
                    <a:solidFill>
                      <a:schemeClr val="accent1"/>
                    </a:solidFill>
                  </a:tcPr>
                </a:tc>
                <a:tc>
                  <a:txBody>
                    <a:bodyPr/>
                    <a:lstStyle/>
                    <a:p>
                      <a:r>
                        <a:rPr lang="zh-TW" altLang="en-US" sz="1400" b="1" dirty="0" smtClean="0">
                          <a:latin typeface="微軟正黑體" panose="020B0604030504040204" pitchFamily="34" charset="-120"/>
                          <a:ea typeface="微軟正黑體" panose="020B0604030504040204" pitchFamily="34" charset="-120"/>
                        </a:rPr>
                        <a:t>呼吸道病患、老人、幼童等抵抗力低之民眾</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smtClean="0">
                          <a:latin typeface="微軟正黑體" panose="020B0604030504040204" pitchFamily="34" charset="-120"/>
                          <a:ea typeface="微軟正黑體" panose="020B0604030504040204" pitchFamily="34" charset="-120"/>
                        </a:rPr>
                        <a:t>居家避難</a:t>
                      </a:r>
                      <a:r>
                        <a:rPr lang="en-US" altLang="zh-TW" sz="1400" b="1" dirty="0" smtClean="0">
                          <a:latin typeface="微軟正黑體" panose="020B0604030504040204" pitchFamily="34" charset="-120"/>
                          <a:ea typeface="微軟正黑體" panose="020B0604030504040204" pitchFamily="34" charset="-120"/>
                        </a:rPr>
                        <a:t/>
                      </a:r>
                      <a:br>
                        <a:rPr lang="en-US" altLang="zh-TW" sz="1400" b="1" dirty="0" smtClean="0">
                          <a:latin typeface="微軟正黑體" panose="020B0604030504040204" pitchFamily="34" charset="-120"/>
                          <a:ea typeface="微軟正黑體" panose="020B0604030504040204" pitchFamily="34" charset="-120"/>
                        </a:rPr>
                      </a:br>
                      <a:r>
                        <a:rPr lang="zh-TW" altLang="en-US" sz="1400" b="1" dirty="0" smtClean="0">
                          <a:latin typeface="微軟正黑體" panose="020B0604030504040204" pitchFamily="34" charset="-120"/>
                          <a:ea typeface="微軟正黑體" panose="020B0604030504040204" pitchFamily="34" charset="-120"/>
                        </a:rPr>
                        <a:t>外出時須注意防護</a:t>
                      </a:r>
                      <a:endParaRPr lang="zh-TW" altLang="en-US" sz="1400" b="1" dirty="0">
                        <a:latin typeface="微軟正黑體" panose="020B0604030504040204" pitchFamily="34" charset="-120"/>
                        <a:ea typeface="微軟正黑體" panose="020B0604030504040204" pitchFamily="34" charset="-120"/>
                      </a:endParaRPr>
                    </a:p>
                  </a:txBody>
                  <a:tcPr anchor="ctr"/>
                </a:tc>
              </a:tr>
              <a:tr h="400558">
                <a:tc>
                  <a:txBody>
                    <a:bodyPr/>
                    <a:lstStyle/>
                    <a:p>
                      <a:r>
                        <a:rPr lang="zh-TW" altLang="en-US" sz="1400" b="1" dirty="0" smtClean="0">
                          <a:solidFill>
                            <a:srgbClr val="C00000"/>
                          </a:solidFill>
                          <a:latin typeface="微軟正黑體" panose="020B0604030504040204" pitchFamily="34" charset="-120"/>
                          <a:ea typeface="微軟正黑體" panose="020B0604030504040204" pitchFamily="34" charset="-120"/>
                        </a:rPr>
                        <a:t>數</a:t>
                      </a:r>
                      <a:r>
                        <a:rPr lang="en-US" altLang="zh-TW" sz="1400" b="1" dirty="0" smtClean="0">
                          <a:solidFill>
                            <a:srgbClr val="C00000"/>
                          </a:solidFill>
                          <a:latin typeface="微軟正黑體" panose="020B0604030504040204" pitchFamily="34" charset="-120"/>
                          <a:ea typeface="微軟正黑體" panose="020B0604030504040204" pitchFamily="34" charset="-120"/>
                        </a:rPr>
                        <a:t>cm</a:t>
                      </a:r>
                      <a:r>
                        <a:rPr lang="zh-TW" altLang="en-US" sz="1400" b="1" dirty="0" smtClean="0">
                          <a:solidFill>
                            <a:srgbClr val="C00000"/>
                          </a:solidFill>
                          <a:latin typeface="微軟正黑體" panose="020B0604030504040204" pitchFamily="34" charset="-120"/>
                          <a:ea typeface="微軟正黑體" panose="020B0604030504040204" pitchFamily="34" charset="-120"/>
                        </a:rPr>
                        <a:t>以上</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anchor="ctr">
                    <a:solidFill>
                      <a:schemeClr val="accent1"/>
                    </a:solidFill>
                  </a:tcPr>
                </a:tc>
                <a:tc>
                  <a:txBody>
                    <a:bodyPr/>
                    <a:lstStyle/>
                    <a:p>
                      <a:r>
                        <a:rPr lang="zh-TW" altLang="en-US" sz="1400" b="1" dirty="0" smtClean="0">
                          <a:latin typeface="微軟正黑體" panose="020B0604030504040204" pitchFamily="34" charset="-120"/>
                          <a:ea typeface="微軟正黑體" panose="020B0604030504040204" pitchFamily="34" charset="-120"/>
                        </a:rPr>
                        <a:t>交通道路受阻、中斷</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smtClean="0">
                          <a:latin typeface="微軟正黑體" panose="020B0604030504040204" pitchFamily="34" charset="-120"/>
                          <a:ea typeface="微軟正黑體" panose="020B0604030504040204" pitchFamily="34" charset="-120"/>
                        </a:rPr>
                        <a:t>道路火山灰清除</a:t>
                      </a:r>
                      <a:r>
                        <a:rPr lang="en-US" altLang="zh-TW" sz="1400" b="1" dirty="0" smtClean="0">
                          <a:latin typeface="微軟正黑體" panose="020B0604030504040204" pitchFamily="34" charset="-120"/>
                          <a:ea typeface="微軟正黑體" panose="020B0604030504040204" pitchFamily="34" charset="-120"/>
                        </a:rPr>
                        <a:t/>
                      </a:r>
                      <a:br>
                        <a:rPr lang="en-US" altLang="zh-TW" sz="1400" b="1" dirty="0" smtClean="0">
                          <a:latin typeface="微軟正黑體" panose="020B0604030504040204" pitchFamily="34" charset="-120"/>
                          <a:ea typeface="微軟正黑體" panose="020B0604030504040204" pitchFamily="34" charset="-120"/>
                        </a:rPr>
                      </a:br>
                      <a:r>
                        <a:rPr lang="zh-TW" altLang="en-US" sz="1400" b="1" dirty="0" smtClean="0">
                          <a:latin typeface="微軟正黑體" panose="020B0604030504040204" pitchFamily="34" charset="-120"/>
                          <a:ea typeface="微軟正黑體" panose="020B0604030504040204" pitchFamily="34" charset="-120"/>
                        </a:rPr>
                        <a:t>必要時進行人員疏散</a:t>
                      </a:r>
                      <a:endParaRPr lang="zh-TW" altLang="en-US" sz="1400" b="1" dirty="0">
                        <a:latin typeface="微軟正黑體" panose="020B0604030504040204" pitchFamily="34" charset="-120"/>
                        <a:ea typeface="微軟正黑體" panose="020B0604030504040204" pitchFamily="34" charset="-120"/>
                      </a:endParaRPr>
                    </a:p>
                  </a:txBody>
                  <a:tcPr anchor="ctr"/>
                </a:tc>
              </a:tr>
            </a:tbl>
          </a:graphicData>
        </a:graphic>
      </p:graphicFrame>
      <p:sp>
        <p:nvSpPr>
          <p:cNvPr id="17" name="矩形 16"/>
          <p:cNvSpPr>
            <a:spLocks noChangeArrowheads="1"/>
          </p:cNvSpPr>
          <p:nvPr/>
        </p:nvSpPr>
        <p:spPr bwMode="auto">
          <a:xfrm>
            <a:off x="5858807" y="853048"/>
            <a:ext cx="302015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a:lstStyle>
          <a:p>
            <a:pPr eaLnBrk="1" hangingPunct="1"/>
            <a:r>
              <a:rPr lang="zh-TW" altLang="en-US" sz="2400" b="1" dirty="0" smtClean="0">
                <a:solidFill>
                  <a:srgbClr val="FF0000"/>
                </a:solidFill>
                <a:ea typeface="微軟正黑體" panose="020B0604030504040204" pitchFamily="34" charset="-120"/>
              </a:rPr>
              <a:t>火山灰災害潛勢評估</a:t>
            </a:r>
            <a:endParaRPr lang="zh-TW" altLang="en-US" sz="2400" b="1" dirty="0">
              <a:solidFill>
                <a:srgbClr val="FF0000"/>
              </a:solidFill>
              <a:ea typeface="微軟正黑體" panose="020B0604030504040204" pitchFamily="34" charset="-120"/>
            </a:endParaRPr>
          </a:p>
        </p:txBody>
      </p:sp>
    </p:spTree>
    <p:extLst>
      <p:ext uri="{BB962C8B-B14F-4D97-AF65-F5344CB8AC3E}">
        <p14:creationId xmlns:p14="http://schemas.microsoft.com/office/powerpoint/2010/main" val="3854826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pPr/>
              <a:t>27</a:t>
            </a:fld>
            <a:endParaRPr lang="zh-TW" altLang="en-US"/>
          </a:p>
        </p:txBody>
      </p:sp>
      <p:grpSp>
        <p:nvGrpSpPr>
          <p:cNvPr id="5" name="群組 4"/>
          <p:cNvGrpSpPr/>
          <p:nvPr/>
        </p:nvGrpSpPr>
        <p:grpSpPr>
          <a:xfrm>
            <a:off x="186431" y="869659"/>
            <a:ext cx="8285255" cy="2222242"/>
            <a:chOff x="657827" y="1087869"/>
            <a:chExt cx="8975693" cy="2088232"/>
          </a:xfrm>
        </p:grpSpPr>
        <p:sp>
          <p:nvSpPr>
            <p:cNvPr id="6" name="Triangle rectangle 10"/>
            <p:cNvSpPr/>
            <p:nvPr/>
          </p:nvSpPr>
          <p:spPr>
            <a:xfrm rot="16200000" flipH="1">
              <a:off x="653852" y="1583287"/>
              <a:ext cx="309402" cy="301451"/>
            </a:xfrm>
            <a:prstGeom prst="rtTriangle">
              <a:avLst/>
            </a:prstGeom>
            <a:solidFill>
              <a:srgbClr val="008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dirty="0">
                <a:solidFill>
                  <a:prstClr val="white"/>
                </a:solidFill>
              </a:endParaRPr>
            </a:p>
          </p:txBody>
        </p:sp>
        <p:sp>
          <p:nvSpPr>
            <p:cNvPr id="7" name="矩形 6"/>
            <p:cNvSpPr/>
            <p:nvPr/>
          </p:nvSpPr>
          <p:spPr>
            <a:xfrm>
              <a:off x="815262" y="1087869"/>
              <a:ext cx="8818258" cy="208823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2">
                <a:solidFill>
                  <a:prstClr val="white"/>
                </a:solidFill>
              </a:endParaRPr>
            </a:p>
          </p:txBody>
        </p:sp>
        <p:sp>
          <p:nvSpPr>
            <p:cNvPr id="8" name="矩形 7"/>
            <p:cNvSpPr/>
            <p:nvPr/>
          </p:nvSpPr>
          <p:spPr>
            <a:xfrm>
              <a:off x="657828" y="1147264"/>
              <a:ext cx="8975692" cy="432048"/>
            </a:xfrm>
            <a:prstGeom prst="rect">
              <a:avLst/>
            </a:prstGeom>
            <a:solidFill>
              <a:srgbClr val="00A09B">
                <a:alpha val="96078"/>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15" b="1" dirty="0" smtClean="0">
                  <a:solidFill>
                    <a:prstClr val="white"/>
                  </a:solidFill>
                  <a:latin typeface="微軟正黑體" pitchFamily="34" charset="-120"/>
                  <a:ea typeface="微軟正黑體" pitchFamily="34" charset="-120"/>
                </a:rPr>
                <a:t>致災原因</a:t>
              </a:r>
              <a:endParaRPr lang="zh-CN" altLang="en-US" sz="2215" b="1" dirty="0">
                <a:solidFill>
                  <a:prstClr val="white"/>
                </a:solidFill>
                <a:latin typeface="微軟正黑體" pitchFamily="34" charset="-120"/>
                <a:ea typeface="微軟正黑體" pitchFamily="34" charset="-120"/>
              </a:endParaRPr>
            </a:p>
          </p:txBody>
        </p:sp>
      </p:grpSp>
      <p:grpSp>
        <p:nvGrpSpPr>
          <p:cNvPr id="10" name="群組 9"/>
          <p:cNvGrpSpPr/>
          <p:nvPr/>
        </p:nvGrpSpPr>
        <p:grpSpPr>
          <a:xfrm>
            <a:off x="186431" y="3091901"/>
            <a:ext cx="8285255" cy="3412664"/>
            <a:chOff x="657827" y="1076753"/>
            <a:chExt cx="8975693" cy="2764596"/>
          </a:xfrm>
        </p:grpSpPr>
        <p:sp>
          <p:nvSpPr>
            <p:cNvPr id="11" name="Triangle rectangle 10"/>
            <p:cNvSpPr/>
            <p:nvPr/>
          </p:nvSpPr>
          <p:spPr>
            <a:xfrm rot="16200000" flipH="1">
              <a:off x="653852" y="1512776"/>
              <a:ext cx="309402" cy="301451"/>
            </a:xfrm>
            <a:prstGeom prst="rtTriangle">
              <a:avLst/>
            </a:prstGeom>
            <a:solidFill>
              <a:srgbClr val="69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dirty="0">
                <a:solidFill>
                  <a:prstClr val="white"/>
                </a:solidFill>
              </a:endParaRPr>
            </a:p>
          </p:txBody>
        </p:sp>
        <p:sp>
          <p:nvSpPr>
            <p:cNvPr id="12" name="矩形 11"/>
            <p:cNvSpPr/>
            <p:nvPr/>
          </p:nvSpPr>
          <p:spPr>
            <a:xfrm>
              <a:off x="815262" y="1087869"/>
              <a:ext cx="8818258" cy="27534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2">
                <a:solidFill>
                  <a:prstClr val="white"/>
                </a:solidFill>
              </a:endParaRPr>
            </a:p>
          </p:txBody>
        </p:sp>
        <p:sp>
          <p:nvSpPr>
            <p:cNvPr id="13" name="矩形 12"/>
            <p:cNvSpPr/>
            <p:nvPr/>
          </p:nvSpPr>
          <p:spPr>
            <a:xfrm>
              <a:off x="657828" y="1076753"/>
              <a:ext cx="8975692" cy="432048"/>
            </a:xfrm>
            <a:prstGeom prst="rect">
              <a:avLst/>
            </a:prstGeom>
            <a:solidFill>
              <a:srgbClr val="6951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15" b="1" dirty="0" smtClean="0">
                  <a:solidFill>
                    <a:prstClr val="white"/>
                  </a:solidFill>
                  <a:latin typeface="微軟正黑體" pitchFamily="34" charset="-120"/>
                  <a:ea typeface="微軟正黑體" pitchFamily="34" charset="-120"/>
                </a:rPr>
                <a:t>政府之應變</a:t>
              </a:r>
              <a:r>
                <a:rPr lang="zh-TW" altLang="en-US" sz="2215" b="1" dirty="0">
                  <a:solidFill>
                    <a:prstClr val="white"/>
                  </a:solidFill>
                  <a:latin typeface="微軟正黑體" pitchFamily="34" charset="-120"/>
                  <a:ea typeface="微軟正黑體" pitchFamily="34" charset="-120"/>
                </a:rPr>
                <a:t>作為</a:t>
              </a:r>
              <a:endParaRPr lang="zh-CN" altLang="en-US" sz="2215" b="1" dirty="0">
                <a:solidFill>
                  <a:prstClr val="white"/>
                </a:solidFill>
                <a:latin typeface="微軟正黑體" pitchFamily="34" charset="-120"/>
                <a:ea typeface="微軟正黑體" pitchFamily="34" charset="-120"/>
              </a:endParaRPr>
            </a:p>
          </p:txBody>
        </p:sp>
      </p:grpSp>
      <p:sp>
        <p:nvSpPr>
          <p:cNvPr id="14" name="矩形 13"/>
          <p:cNvSpPr/>
          <p:nvPr/>
        </p:nvSpPr>
        <p:spPr>
          <a:xfrm>
            <a:off x="349763" y="3752231"/>
            <a:ext cx="8011349" cy="2752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6531" indent="-316531" algn="just">
              <a:spcBef>
                <a:spcPts val="554"/>
              </a:spcBef>
              <a:buFont typeface="Arial" pitchFamily="34" charset="0"/>
              <a:buChar char="•"/>
            </a:pPr>
            <a:r>
              <a:rPr lang="zh-TW" altLang="en-US" sz="2000" dirty="0">
                <a:solidFill>
                  <a:srgbClr val="2A2A2A"/>
                </a:solidFill>
                <a:latin typeface="微軟正黑體" panose="020B0604030504040204" pitchFamily="34" charset="-120"/>
                <a:ea typeface="微軟正黑體" panose="020B0604030504040204" pitchFamily="34" charset="-120"/>
              </a:rPr>
              <a:t>中央</a:t>
            </a:r>
            <a:r>
              <a:rPr lang="zh-TW" altLang="en-US" sz="2000" dirty="0" smtClean="0">
                <a:solidFill>
                  <a:srgbClr val="2A2A2A"/>
                </a:solidFill>
                <a:latin typeface="微軟正黑體" panose="020B0604030504040204" pitchFamily="34" charset="-120"/>
                <a:ea typeface="微軟正黑體" panose="020B0604030504040204" pitchFamily="34" charset="-120"/>
              </a:rPr>
              <a:t>氣象局</a:t>
            </a:r>
            <a:r>
              <a:rPr lang="zh-TW" altLang="en-US" sz="2000" dirty="0">
                <a:solidFill>
                  <a:srgbClr val="2A2A2A"/>
                </a:solidFill>
                <a:latin typeface="微軟正黑體" panose="020B0604030504040204" pitchFamily="34" charset="-120"/>
                <a:ea typeface="微軟正黑體" panose="020B0604030504040204" pitchFamily="34" charset="-120"/>
              </a:rPr>
              <a:t>與</a:t>
            </a:r>
            <a:r>
              <a:rPr lang="zh-TW" altLang="en-US" sz="2000" dirty="0" smtClean="0">
                <a:solidFill>
                  <a:srgbClr val="2A2A2A"/>
                </a:solidFill>
                <a:latin typeface="微軟正黑體" panose="020B0604030504040204" pitchFamily="34" charset="-120"/>
                <a:ea typeface="微軟正黑體" panose="020B0604030504040204" pitchFamily="34" charset="-120"/>
              </a:rPr>
              <a:t>大</a:t>
            </a:r>
            <a:r>
              <a:rPr lang="zh-TW" altLang="en-US" sz="2000" dirty="0">
                <a:solidFill>
                  <a:srgbClr val="2A2A2A"/>
                </a:solidFill>
                <a:latin typeface="微軟正黑體" panose="020B0604030504040204" pitchFamily="34" charset="-120"/>
                <a:ea typeface="微軟正黑體" panose="020B0604030504040204" pitchFamily="34" charset="-120"/>
              </a:rPr>
              <a:t>屯火山</a:t>
            </a:r>
            <a:r>
              <a:rPr lang="zh-TW" altLang="en-US" sz="2000" dirty="0" smtClean="0">
                <a:solidFill>
                  <a:srgbClr val="2A2A2A"/>
                </a:solidFill>
                <a:latin typeface="微軟正黑體" panose="020B0604030504040204" pitchFamily="34" charset="-120"/>
                <a:ea typeface="微軟正黑體" panose="020B0604030504040204" pitchFamily="34" charset="-120"/>
              </a:rPr>
              <a:t>觀測站持續監測火山活動情形。</a:t>
            </a:r>
            <a:endParaRPr lang="en-US" altLang="zh-TW" sz="2000" dirty="0" smtClean="0">
              <a:solidFill>
                <a:srgbClr val="2A2A2A"/>
              </a:solidFill>
              <a:latin typeface="微軟正黑體" panose="020B0604030504040204" pitchFamily="34" charset="-120"/>
              <a:ea typeface="微軟正黑體" panose="020B0604030504040204" pitchFamily="34" charset="-120"/>
            </a:endParaRPr>
          </a:p>
          <a:p>
            <a:pPr marL="316531" indent="-316531" algn="just">
              <a:spcBef>
                <a:spcPts val="554"/>
              </a:spcBef>
              <a:buFont typeface="Arial" pitchFamily="34" charset="0"/>
              <a:buChar char="•"/>
            </a:pPr>
            <a:r>
              <a:rPr lang="zh-TW" altLang="en-US" sz="2000" dirty="0">
                <a:solidFill>
                  <a:srgbClr val="2A2A2A"/>
                </a:solidFill>
                <a:latin typeface="微軟正黑體" panose="020B0604030504040204" pitchFamily="34" charset="-120"/>
                <a:ea typeface="微軟正黑體" panose="020B0604030504040204" pitchFamily="34" charset="-120"/>
              </a:rPr>
              <a:t>火山噴發之氣體與火山灰對人體有害，應警告民眾採取</a:t>
            </a:r>
            <a:r>
              <a:rPr lang="zh-TW" altLang="en-US" sz="2000" dirty="0" smtClean="0">
                <a:solidFill>
                  <a:srgbClr val="2A2A2A"/>
                </a:solidFill>
                <a:latin typeface="微軟正黑體" panose="020B0604030504040204" pitchFamily="34" charset="-120"/>
                <a:ea typeface="微軟正黑體" panose="020B0604030504040204" pitchFamily="34" charset="-120"/>
              </a:rPr>
              <a:t>掩蔽措施。</a:t>
            </a:r>
            <a:endParaRPr lang="zh-TW" altLang="en-US" sz="2000" dirty="0">
              <a:solidFill>
                <a:prstClr val="black">
                  <a:lumMod val="85000"/>
                  <a:lumOff val="15000"/>
                </a:prstClr>
              </a:solidFill>
              <a:latin typeface="微軟正黑體" pitchFamily="34" charset="-120"/>
              <a:ea typeface="微軟正黑體" pitchFamily="34" charset="-120"/>
            </a:endParaRPr>
          </a:p>
          <a:p>
            <a:pPr marL="316531" indent="-316531" algn="just">
              <a:spcBef>
                <a:spcPts val="554"/>
              </a:spcBef>
              <a:buFont typeface="Arial" pitchFamily="34" charset="0"/>
              <a:buChar char="•"/>
            </a:pPr>
            <a:r>
              <a:rPr lang="zh-TW" altLang="en-US" sz="2000" dirty="0" smtClean="0">
                <a:solidFill>
                  <a:srgbClr val="2A2A2A"/>
                </a:solidFill>
                <a:latin typeface="微軟正黑體" panose="020B0604030504040204" pitchFamily="34" charset="-120"/>
                <a:ea typeface="微軟正黑體" panose="020B0604030504040204" pitchFamily="34" charset="-120"/>
              </a:rPr>
              <a:t>若情況緊急時應</a:t>
            </a:r>
            <a:r>
              <a:rPr lang="zh-TW" altLang="en-US" sz="2000" b="1" dirty="0" smtClean="0">
                <a:solidFill>
                  <a:srgbClr val="FF0000"/>
                </a:solidFill>
                <a:latin typeface="微軟正黑體" panose="020B0604030504040204" pitchFamily="34" charset="-120"/>
                <a:ea typeface="微軟正黑體" panose="020B0604030504040204" pitchFamily="34" charset="-120"/>
              </a:rPr>
              <a:t>發佈警報</a:t>
            </a:r>
            <a:r>
              <a:rPr lang="zh-TW" altLang="en-US" sz="2000" dirty="0" smtClean="0">
                <a:solidFill>
                  <a:srgbClr val="2A2A2A"/>
                </a:solidFill>
                <a:latin typeface="微軟正黑體" panose="020B0604030504040204" pitchFamily="34" charset="-120"/>
                <a:ea typeface="微軟正黑體" panose="020B0604030504040204" pitchFamily="34" charset="-120"/>
              </a:rPr>
              <a:t>，預先將周圍居民進行</a:t>
            </a:r>
            <a:r>
              <a:rPr lang="zh-TW" altLang="en-US" sz="2000" b="1" dirty="0" smtClean="0">
                <a:solidFill>
                  <a:srgbClr val="FF0000"/>
                </a:solidFill>
                <a:latin typeface="微軟正黑體" panose="020B0604030504040204" pitchFamily="34" charset="-120"/>
                <a:ea typeface="微軟正黑體" panose="020B0604030504040204" pitchFamily="34" charset="-120"/>
              </a:rPr>
              <a:t>疏散撤離</a:t>
            </a:r>
            <a:r>
              <a:rPr lang="zh-TW" altLang="en-US" sz="2000" dirty="0" smtClean="0">
                <a:solidFill>
                  <a:srgbClr val="2A2A2A"/>
                </a:solidFill>
                <a:latin typeface="微軟正黑體" panose="020B0604030504040204" pitchFamily="34" charset="-120"/>
                <a:ea typeface="微軟正黑體" panose="020B0604030504040204" pitchFamily="34" charset="-120"/>
              </a:rPr>
              <a:t>，並視情況予以</a:t>
            </a:r>
            <a:r>
              <a:rPr lang="zh-TW" altLang="en-US" sz="2000" b="1" dirty="0" smtClean="0">
                <a:solidFill>
                  <a:srgbClr val="FF0000"/>
                </a:solidFill>
                <a:latin typeface="微軟正黑體" panose="020B0604030504040204" pitchFamily="34" charset="-120"/>
                <a:ea typeface="微軟正黑體" panose="020B0604030504040204" pitchFamily="34" charset="-120"/>
              </a:rPr>
              <a:t>收容安置</a:t>
            </a:r>
            <a:r>
              <a:rPr lang="zh-TW" altLang="en-US" sz="2000" dirty="0" smtClean="0">
                <a:solidFill>
                  <a:srgbClr val="2A2A2A"/>
                </a:solidFill>
                <a:latin typeface="微軟正黑體" panose="020B0604030504040204" pitchFamily="34" charset="-120"/>
                <a:ea typeface="微軟正黑體" panose="020B0604030504040204" pitchFamily="34" charset="-120"/>
              </a:rPr>
              <a:t>。</a:t>
            </a:r>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a:p>
            <a:pPr marL="316531" indent="-316531" algn="just">
              <a:spcBef>
                <a:spcPts val="554"/>
              </a:spcBef>
              <a:buFont typeface="Arial" pitchFamily="34" charset="0"/>
              <a:buChar char="•"/>
            </a:pPr>
            <a:r>
              <a:rPr lang="zh-TW" altLang="en-US" sz="2000" dirty="0" smtClean="0">
                <a:solidFill>
                  <a:srgbClr val="2A2A2A"/>
                </a:solidFill>
                <a:latin typeface="微軟正黑體" panose="020B0604030504040204" pitchFamily="34" charset="-120"/>
                <a:ea typeface="微軟正黑體" panose="020B0604030504040204" pitchFamily="34" charset="-120"/>
              </a:rPr>
              <a:t>平時應研</a:t>
            </a:r>
            <a:r>
              <a:rPr lang="zh-TW" altLang="en-US" sz="2000" dirty="0">
                <a:solidFill>
                  <a:srgbClr val="2A2A2A"/>
                </a:solidFill>
                <a:latin typeface="微軟正黑體" panose="020B0604030504040204" pitchFamily="34" charset="-120"/>
                <a:ea typeface="微軟正黑體" panose="020B0604030504040204" pitchFamily="34" charset="-120"/>
              </a:rPr>
              <a:t>擬相關因應</a:t>
            </a:r>
            <a:r>
              <a:rPr lang="zh-TW" altLang="en-US" sz="2000" dirty="0" smtClean="0">
                <a:solidFill>
                  <a:srgbClr val="2A2A2A"/>
                </a:solidFill>
                <a:latin typeface="微軟正黑體" panose="020B0604030504040204" pitchFamily="34" charset="-120"/>
                <a:ea typeface="微軟正黑體" panose="020B0604030504040204" pitchFamily="34" charset="-120"/>
              </a:rPr>
              <a:t>措施並整備，如疏散</a:t>
            </a:r>
            <a:r>
              <a:rPr lang="zh-TW" altLang="en-US" sz="2000" dirty="0">
                <a:solidFill>
                  <a:srgbClr val="2A2A2A"/>
                </a:solidFill>
                <a:latin typeface="微軟正黑體" panose="020B0604030504040204" pitchFamily="34" charset="-120"/>
                <a:ea typeface="微軟正黑體" panose="020B0604030504040204" pitchFamily="34" charset="-120"/>
              </a:rPr>
              <a:t>及收容安置</a:t>
            </a:r>
            <a:r>
              <a:rPr lang="zh-TW" altLang="en-US" sz="2000" dirty="0" smtClean="0">
                <a:solidFill>
                  <a:srgbClr val="2A2A2A"/>
                </a:solidFill>
                <a:latin typeface="微軟正黑體" panose="020B0604030504040204" pitchFamily="34" charset="-120"/>
                <a:ea typeface="微軟正黑體" panose="020B0604030504040204" pitchFamily="34" charset="-120"/>
              </a:rPr>
              <a:t>計畫等，並</a:t>
            </a:r>
            <a:r>
              <a:rPr lang="zh-TW" altLang="en-US" sz="2000" b="1" dirty="0" smtClean="0">
                <a:solidFill>
                  <a:srgbClr val="FF0000"/>
                </a:solidFill>
                <a:latin typeface="微軟正黑體" panose="020B0604030504040204" pitchFamily="34" charset="-120"/>
                <a:ea typeface="微軟正黑體" panose="020B0604030504040204" pitchFamily="34" charset="-120"/>
              </a:rPr>
              <a:t>辦理演習</a:t>
            </a:r>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a:p>
            <a:pPr marL="316531" indent="-316531" algn="just">
              <a:spcBef>
                <a:spcPts val="554"/>
              </a:spcBef>
              <a:buFont typeface="Arial" pitchFamily="34" charset="0"/>
              <a:buChar char="•"/>
            </a:pPr>
            <a:r>
              <a:rPr lang="zh-TW" altLang="en-US" sz="2000" dirty="0">
                <a:solidFill>
                  <a:srgbClr val="2A2A2A"/>
                </a:solidFill>
                <a:latin typeface="微軟正黑體" panose="020B0604030504040204" pitchFamily="34" charset="-120"/>
                <a:ea typeface="微軟正黑體" panose="020B0604030504040204" pitchFamily="34" charset="-120"/>
              </a:rPr>
              <a:t>對於火山爆發可能造成之</a:t>
            </a:r>
            <a:r>
              <a:rPr lang="zh-TW" altLang="en-US" sz="2000" dirty="0" smtClean="0">
                <a:solidFill>
                  <a:srgbClr val="2A2A2A"/>
                </a:solidFill>
                <a:latin typeface="微軟正黑體" panose="020B0604030504040204" pitchFamily="34" charset="-120"/>
                <a:ea typeface="微軟正黑體" panose="020B0604030504040204" pitchFamily="34" charset="-120"/>
              </a:rPr>
              <a:t>損害，如農業、維生管線設施等研擬因應對策。</a:t>
            </a:r>
            <a:endParaRPr lang="en-US" altLang="zh-TW" sz="2000" dirty="0" smtClean="0">
              <a:solidFill>
                <a:srgbClr val="2A2A2A"/>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323384" y="1392640"/>
            <a:ext cx="8011349" cy="1462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6531" indent="-316531" algn="just">
              <a:spcBef>
                <a:spcPts val="554"/>
              </a:spcBef>
              <a:buFont typeface="Arial" pitchFamily="34" charset="0"/>
              <a:buChar char="•"/>
            </a:pPr>
            <a:r>
              <a:rPr lang="zh-TW" altLang="en-US" sz="2000" dirty="0" smtClean="0">
                <a:solidFill>
                  <a:prstClr val="black">
                    <a:lumMod val="85000"/>
                    <a:lumOff val="15000"/>
                  </a:prstClr>
                </a:solidFill>
                <a:latin typeface="微軟正黑體" pitchFamily="34" charset="-120"/>
                <a:ea typeface="微軟正黑體" pitchFamily="34" charset="-120"/>
              </a:rPr>
              <a:t>屬岩漿冷卻之</a:t>
            </a:r>
            <a:r>
              <a:rPr lang="zh-TW" altLang="en-US" sz="2000" b="1" dirty="0" smtClean="0">
                <a:solidFill>
                  <a:srgbClr val="FF0000"/>
                </a:solidFill>
                <a:latin typeface="微軟正黑體" pitchFamily="34" charset="-120"/>
                <a:ea typeface="微軟正黑體" pitchFamily="34" charset="-120"/>
              </a:rPr>
              <a:t>應力調整</a:t>
            </a:r>
            <a:r>
              <a:rPr lang="zh-TW" altLang="en-US" sz="2000" dirty="0" smtClean="0">
                <a:solidFill>
                  <a:prstClr val="black">
                    <a:lumMod val="85000"/>
                    <a:lumOff val="15000"/>
                  </a:prstClr>
                </a:solidFill>
                <a:latin typeface="微軟正黑體" pitchFamily="34" charset="-120"/>
                <a:ea typeface="微軟正黑體" pitchFamily="34" charset="-120"/>
              </a:rPr>
              <a:t>，因岩漿冷縮產生空隙，上方岩石下陷，因而產生地震。</a:t>
            </a:r>
            <a:endParaRPr lang="en-US" altLang="zh-TW" sz="2000" dirty="0" smtClean="0">
              <a:solidFill>
                <a:prstClr val="black">
                  <a:lumMod val="85000"/>
                  <a:lumOff val="15000"/>
                </a:prstClr>
              </a:solidFill>
              <a:latin typeface="微軟正黑體" pitchFamily="34" charset="-120"/>
              <a:ea typeface="微軟正黑體" pitchFamily="34" charset="-120"/>
            </a:endParaRPr>
          </a:p>
          <a:p>
            <a:pPr marL="316531" indent="-316531" algn="just">
              <a:spcBef>
                <a:spcPts val="554"/>
              </a:spcBef>
              <a:buFont typeface="Arial" pitchFamily="34" charset="0"/>
              <a:buChar char="•"/>
            </a:pPr>
            <a:r>
              <a:rPr lang="zh-TW" altLang="en-US" sz="2000" dirty="0" smtClean="0">
                <a:solidFill>
                  <a:prstClr val="black">
                    <a:lumMod val="85000"/>
                    <a:lumOff val="15000"/>
                  </a:prstClr>
                </a:solidFill>
                <a:latin typeface="微軟正黑體" pitchFamily="34" charset="-120"/>
                <a:ea typeface="微軟正黑體" pitchFamily="34" charset="-120"/>
              </a:rPr>
              <a:t>但有學者認為大屯山火山群發生地震並不尋常，地震原因是火山活動或山腳斷層活動，仍需觀測研判。</a:t>
            </a:r>
            <a:endParaRPr lang="en-US" altLang="zh-TW" sz="2000" dirty="0">
              <a:solidFill>
                <a:prstClr val="black">
                  <a:lumMod val="85000"/>
                  <a:lumOff val="15000"/>
                </a:prstClr>
              </a:solidFill>
              <a:latin typeface="微軟正黑體" pitchFamily="34" charset="-120"/>
              <a:ea typeface="微軟正黑體" pitchFamily="34" charset="-120"/>
            </a:endParaRPr>
          </a:p>
        </p:txBody>
      </p:sp>
      <p:sp>
        <p:nvSpPr>
          <p:cNvPr id="18" name="標題 3"/>
          <p:cNvSpPr>
            <a:spLocks noGrp="1"/>
          </p:cNvSpPr>
          <p:nvPr/>
        </p:nvSpPr>
        <p:spPr bwMode="black">
          <a:xfrm>
            <a:off x="186431" y="136145"/>
            <a:ext cx="7056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accent1"/>
                </a:solidFill>
                <a:latin typeface="微軟正黑體" pitchFamily="34" charset="-120"/>
                <a:ea typeface="+mj-ea"/>
                <a:cs typeface="+mj-cs"/>
              </a:defRPr>
            </a:lvl1pPr>
            <a:lvl2pPr algn="l" rtl="0" eaLnBrk="0" fontAlgn="base" hangingPunct="0">
              <a:spcBef>
                <a:spcPct val="0"/>
              </a:spcBef>
              <a:spcAft>
                <a:spcPct val="0"/>
              </a:spcAft>
              <a:defRPr sz="3600" b="1">
                <a:solidFill>
                  <a:schemeClr val="accent1"/>
                </a:solidFill>
                <a:latin typeface="微軟正黑體" pitchFamily="34" charset="-120"/>
              </a:defRPr>
            </a:lvl2pPr>
            <a:lvl3pPr algn="l" rtl="0" eaLnBrk="0" fontAlgn="base" hangingPunct="0">
              <a:spcBef>
                <a:spcPct val="0"/>
              </a:spcBef>
              <a:spcAft>
                <a:spcPct val="0"/>
              </a:spcAft>
              <a:defRPr sz="3600" b="1">
                <a:solidFill>
                  <a:schemeClr val="accent1"/>
                </a:solidFill>
                <a:latin typeface="微軟正黑體" pitchFamily="34" charset="-120"/>
              </a:defRPr>
            </a:lvl3pPr>
            <a:lvl4pPr algn="l" rtl="0" eaLnBrk="0" fontAlgn="base" hangingPunct="0">
              <a:spcBef>
                <a:spcPct val="0"/>
              </a:spcBef>
              <a:spcAft>
                <a:spcPct val="0"/>
              </a:spcAft>
              <a:defRPr sz="3600" b="1">
                <a:solidFill>
                  <a:schemeClr val="accent1"/>
                </a:solidFill>
                <a:latin typeface="微軟正黑體" pitchFamily="34" charset="-120"/>
              </a:defRPr>
            </a:lvl4pPr>
            <a:lvl5pPr algn="l" rtl="0" eaLnBrk="0" fontAlgn="base" hangingPunct="0">
              <a:spcBef>
                <a:spcPct val="0"/>
              </a:spcBef>
              <a:spcAft>
                <a:spcPct val="0"/>
              </a:spcAft>
              <a:defRPr sz="3600" b="1">
                <a:solidFill>
                  <a:schemeClr val="accent1"/>
                </a:solidFill>
                <a:latin typeface="微軟正黑體" pitchFamily="34" charset="-120"/>
              </a:defRPr>
            </a:lvl5pPr>
            <a:lvl6pPr marL="457200" algn="l" rtl="0" eaLnBrk="1" fontAlgn="base" hangingPunct="1">
              <a:spcBef>
                <a:spcPct val="0"/>
              </a:spcBef>
              <a:spcAft>
                <a:spcPct val="0"/>
              </a:spcAft>
              <a:defRPr sz="3600" b="1">
                <a:solidFill>
                  <a:schemeClr val="accent1"/>
                </a:solidFill>
                <a:latin typeface="Arial" charset="0"/>
              </a:defRPr>
            </a:lvl6pPr>
            <a:lvl7pPr marL="914400" algn="l" rtl="0" eaLnBrk="1" fontAlgn="base" hangingPunct="1">
              <a:spcBef>
                <a:spcPct val="0"/>
              </a:spcBef>
              <a:spcAft>
                <a:spcPct val="0"/>
              </a:spcAft>
              <a:defRPr sz="3600" b="1">
                <a:solidFill>
                  <a:schemeClr val="accent1"/>
                </a:solidFill>
                <a:latin typeface="Arial" charset="0"/>
              </a:defRPr>
            </a:lvl7pPr>
            <a:lvl8pPr marL="1371600" algn="l" rtl="0" eaLnBrk="1" fontAlgn="base" hangingPunct="1">
              <a:spcBef>
                <a:spcPct val="0"/>
              </a:spcBef>
              <a:spcAft>
                <a:spcPct val="0"/>
              </a:spcAft>
              <a:defRPr sz="3600" b="1">
                <a:solidFill>
                  <a:schemeClr val="accent1"/>
                </a:solidFill>
                <a:latin typeface="Arial" charset="0"/>
              </a:defRPr>
            </a:lvl8pPr>
            <a:lvl9pPr marL="1828800" algn="l" rtl="0" eaLnBrk="1" fontAlgn="base" hangingPunct="1">
              <a:spcBef>
                <a:spcPct val="0"/>
              </a:spcBef>
              <a:spcAft>
                <a:spcPct val="0"/>
              </a:spcAft>
              <a:defRPr sz="3600" b="1">
                <a:solidFill>
                  <a:schemeClr val="accent1"/>
                </a:solidFill>
                <a:latin typeface="Arial" charset="0"/>
              </a:defRPr>
            </a:lvl9pPr>
          </a:lstStyle>
          <a:p>
            <a:r>
              <a:rPr lang="zh-TW" altLang="en-US" dirty="0" smtClean="0">
                <a:solidFill>
                  <a:schemeClr val="accent2">
                    <a:lumMod val="75000"/>
                  </a:schemeClr>
                </a:solidFill>
                <a:ea typeface="微軟正黑體" panose="020B0604030504040204" pitchFamily="34" charset="-120"/>
              </a:rPr>
              <a:t>大屯火山地震</a:t>
            </a:r>
            <a:endParaRPr lang="zh-TW" altLang="en-US" dirty="0">
              <a:solidFill>
                <a:schemeClr val="accent2">
                  <a:lumMod val="75000"/>
                </a:schemeClr>
              </a:solidFill>
              <a:ea typeface="微軟正黑體" panose="020B0604030504040204" pitchFamily="34" charset="-120"/>
            </a:endParaRPr>
          </a:p>
        </p:txBody>
      </p:sp>
    </p:spTree>
    <p:extLst>
      <p:ext uri="{BB962C8B-B14F-4D97-AF65-F5344CB8AC3E}">
        <p14:creationId xmlns:p14="http://schemas.microsoft.com/office/powerpoint/2010/main" val="2500301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13" name="文字方塊 12"/>
          <p:cNvSpPr txBox="1"/>
          <p:nvPr/>
        </p:nvSpPr>
        <p:spPr>
          <a:xfrm>
            <a:off x="425751" y="2371527"/>
            <a:ext cx="8538737" cy="2431435"/>
          </a:xfrm>
          <a:prstGeom prst="rect">
            <a:avLst/>
          </a:prstGeom>
          <a:noFill/>
        </p:spPr>
        <p:txBody>
          <a:bodyPr>
            <a:spAutoFit/>
          </a:bodyPr>
          <a:lstStyle/>
          <a:p>
            <a:pPr algn="r" fontAlgn="auto">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1-2</a:t>
            </a:r>
            <a:r>
              <a:rPr kumimoji="0" lang="zh-TW" altLang="en-US" sz="4400" b="1" dirty="0">
                <a:solidFill>
                  <a:srgbClr val="0070C0"/>
                </a:solidFill>
                <a:latin typeface="微軟正黑體" pitchFamily="34" charset="-120"/>
                <a:ea typeface="微軟正黑體" pitchFamily="34" charset="-120"/>
              </a:rPr>
              <a:t>月印尼暴雨事件</a:t>
            </a:r>
          </a:p>
          <a:p>
            <a:pPr algn="r" fontAlgn="auto">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3</a:t>
            </a:r>
            <a:r>
              <a:rPr kumimoji="0" lang="zh-TW" altLang="zh-TW" sz="4400" b="1" dirty="0">
                <a:solidFill>
                  <a:srgbClr val="0070C0"/>
                </a:solidFill>
                <a:latin typeface="微軟正黑體" pitchFamily="34" charset="-120"/>
                <a:ea typeface="微軟正黑體" pitchFamily="34" charset="-120"/>
              </a:rPr>
              <a:t>月</a:t>
            </a:r>
            <a:r>
              <a:rPr kumimoji="0" lang="zh-TW" altLang="en-US" sz="4400" b="1" dirty="0">
                <a:solidFill>
                  <a:srgbClr val="0070C0"/>
                </a:solidFill>
                <a:latin typeface="微軟正黑體" pitchFamily="34" charset="-120"/>
                <a:ea typeface="微軟正黑體" pitchFamily="34" charset="-120"/>
              </a:rPr>
              <a:t>紐西蘭暴雨</a:t>
            </a:r>
            <a:r>
              <a:rPr kumimoji="0" lang="zh-TW" altLang="zh-TW" sz="4400" b="1" dirty="0">
                <a:solidFill>
                  <a:srgbClr val="0070C0"/>
                </a:solidFill>
                <a:latin typeface="微軟正黑體" pitchFamily="34" charset="-120"/>
                <a:ea typeface="微軟正黑體" pitchFamily="34" charset="-120"/>
              </a:rPr>
              <a:t>事件</a:t>
            </a:r>
            <a:endParaRPr kumimoji="0" lang="en-US" altLang="zh-TW" sz="4400" b="1" dirty="0">
              <a:solidFill>
                <a:srgbClr val="0070C0"/>
              </a:solidFill>
              <a:latin typeface="微軟正黑體" pitchFamily="34" charset="-120"/>
              <a:ea typeface="微軟正黑體" pitchFamily="34" charset="-120"/>
            </a:endParaRPr>
          </a:p>
        </p:txBody>
      </p:sp>
      <p:sp>
        <p:nvSpPr>
          <p:cNvPr id="31749"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05C424D4-0924-4B43-969C-444B9B2E3EF6}" type="slidenum">
              <a:rPr kumimoji="0" lang="zh-TW" altLang="en-US">
                <a:solidFill>
                  <a:srgbClr val="262626"/>
                </a:solidFill>
                <a:latin typeface="Arial Unicode MS" panose="020B0604020202020204" pitchFamily="34" charset="-120"/>
                <a:ea typeface="Arial Unicode MS" panose="020B0604020202020204" pitchFamily="34" charset="-120"/>
              </a:rPr>
              <a:pPr/>
              <a:t>28</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Tree>
    <p:extLst>
      <p:ext uri="{BB962C8B-B14F-4D97-AF65-F5344CB8AC3E}">
        <p14:creationId xmlns:p14="http://schemas.microsoft.com/office/powerpoint/2010/main" val="2804284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1ACB84C-0AE2-465B-851F-F305D8F6511E}" type="slidenum">
              <a:rPr kumimoji="0" lang="zh-TW" altLang="en-US">
                <a:solidFill>
                  <a:srgbClr val="262626"/>
                </a:solidFill>
                <a:latin typeface="Arial Unicode MS" panose="020B0604020202020204" pitchFamily="34" charset="-120"/>
                <a:ea typeface="Arial Unicode MS" panose="020B0604020202020204" pitchFamily="34" charset="-120"/>
              </a:rPr>
              <a:pPr/>
              <a:t>29</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2772" name="文字方塊 4"/>
          <p:cNvSpPr txBox="1">
            <a:spLocks noChangeArrowheads="1"/>
          </p:cNvSpPr>
          <p:nvPr/>
        </p:nvSpPr>
        <p:spPr bwMode="auto">
          <a:xfrm>
            <a:off x="179388" y="757238"/>
            <a:ext cx="885666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時間：</a:t>
            </a:r>
            <a:r>
              <a:rPr kumimoji="0" lang="en-US" altLang="zh-TW" sz="2400">
                <a:solidFill>
                  <a:srgbClr val="000000"/>
                </a:solidFill>
                <a:latin typeface="微軟正黑體" panose="020B0604030504040204" pitchFamily="34" charset="-120"/>
                <a:ea typeface="微軟正黑體" panose="020B0604030504040204" pitchFamily="34" charset="-120"/>
              </a:rPr>
              <a:t> </a:t>
            </a:r>
            <a:r>
              <a:rPr kumimoji="0" lang="en-US" altLang="zh-TW" sz="2400" b="1">
                <a:solidFill>
                  <a:srgbClr val="75952C"/>
                </a:solidFill>
                <a:latin typeface="微軟正黑體" panose="020B0604030504040204" pitchFamily="34" charset="-120"/>
                <a:ea typeface="微軟正黑體" panose="020B0604030504040204" pitchFamily="34" charset="-120"/>
              </a:rPr>
              <a:t>2014</a:t>
            </a:r>
            <a:r>
              <a:rPr kumimoji="0" lang="zh-TW" altLang="en-US" sz="2400" b="1">
                <a:solidFill>
                  <a:srgbClr val="75952C"/>
                </a:solidFill>
                <a:latin typeface="微軟正黑體" panose="020B0604030504040204" pitchFamily="34" charset="-120"/>
                <a:ea typeface="微軟正黑體" panose="020B0604030504040204" pitchFamily="34" charset="-120"/>
              </a:rPr>
              <a:t>年</a:t>
            </a:r>
            <a:r>
              <a:rPr kumimoji="0" lang="en-US" altLang="zh-TW" sz="2400" b="1">
                <a:solidFill>
                  <a:srgbClr val="75952C"/>
                </a:solidFill>
                <a:latin typeface="微軟正黑體" panose="020B0604030504040204" pitchFamily="34" charset="-120"/>
                <a:ea typeface="微軟正黑體" panose="020B0604030504040204" pitchFamily="34" charset="-120"/>
              </a:rPr>
              <a:t>1</a:t>
            </a:r>
            <a:r>
              <a:rPr kumimoji="0" lang="zh-TW" altLang="en-US" sz="2400" b="1">
                <a:solidFill>
                  <a:srgbClr val="75952C"/>
                </a:solidFill>
                <a:latin typeface="微軟正黑體" panose="020B0604030504040204" pitchFamily="34" charset="-120"/>
                <a:ea typeface="微軟正黑體" panose="020B0604030504040204" pitchFamily="34" charset="-120"/>
              </a:rPr>
              <a:t>月</a:t>
            </a:r>
            <a:r>
              <a:rPr kumimoji="0" lang="en-US" altLang="zh-TW" sz="2400" b="1">
                <a:solidFill>
                  <a:srgbClr val="75952C"/>
                </a:solidFill>
                <a:latin typeface="微軟正黑體" panose="020B0604030504040204" pitchFamily="34" charset="-120"/>
                <a:ea typeface="微軟正黑體" panose="020B0604030504040204" pitchFamily="34" charset="-120"/>
              </a:rPr>
              <a:t>~2</a:t>
            </a:r>
            <a:r>
              <a:rPr kumimoji="0" lang="zh-TW" altLang="en-US" sz="2400" b="1">
                <a:solidFill>
                  <a:srgbClr val="75952C"/>
                </a:solidFill>
                <a:latin typeface="微軟正黑體" panose="020B0604030504040204" pitchFamily="34" charset="-120"/>
                <a:ea typeface="微軟正黑體" panose="020B0604030504040204" pitchFamily="34" charset="-120"/>
              </a:rPr>
              <a:t>月</a:t>
            </a:r>
            <a:endParaRPr kumimoji="0" lang="en-US" altLang="zh-TW" sz="2400" b="1">
              <a:solidFill>
                <a:srgbClr val="75952C"/>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地點：印度尼西亞首都</a:t>
            </a:r>
            <a:r>
              <a:rPr kumimoji="0" lang="zh-TW" altLang="en-US" sz="2400">
                <a:solidFill>
                  <a:srgbClr val="FF0000"/>
                </a:solidFill>
                <a:latin typeface="微軟正黑體" panose="020B0604030504040204" pitchFamily="34" charset="-120"/>
                <a:ea typeface="微軟正黑體" panose="020B0604030504040204" pitchFamily="34" charset="-120"/>
              </a:rPr>
              <a:t>雅加達</a:t>
            </a:r>
            <a:endParaRPr kumimoji="0" lang="en-US" altLang="zh-TW" sz="2400">
              <a:solidFill>
                <a:srgbClr val="FF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事件描述：印尼於一月至二月連續遭到暴雨襲擊，導致井皮楠（</a:t>
            </a:r>
            <a:r>
              <a:rPr kumimoji="0" lang="en-US" altLang="zh-TW" sz="2400">
                <a:solidFill>
                  <a:srgbClr val="000000"/>
                </a:solidFill>
                <a:latin typeface="微軟正黑體" panose="020B0604030504040204" pitchFamily="34" charset="-120"/>
                <a:ea typeface="微軟正黑體" panose="020B0604030504040204" pitchFamily="34" charset="-120"/>
              </a:rPr>
              <a:t>Cipinang</a:t>
            </a:r>
            <a:r>
              <a:rPr kumimoji="0" lang="zh-TW" altLang="en-US" sz="2400">
                <a:solidFill>
                  <a:srgbClr val="000000"/>
                </a:solidFill>
                <a:latin typeface="微軟正黑體" panose="020B0604030504040204" pitchFamily="34" charset="-120"/>
                <a:ea typeface="微軟正黑體" panose="020B0604030504040204" pitchFamily="34" charset="-120"/>
              </a:rPr>
              <a:t>）、賓塔洛（</a:t>
            </a:r>
            <a:r>
              <a:rPr kumimoji="0" lang="en-US" altLang="zh-TW" sz="2400">
                <a:solidFill>
                  <a:srgbClr val="000000"/>
                </a:solidFill>
                <a:latin typeface="微軟正黑體" panose="020B0604030504040204" pitchFamily="34" charset="-120"/>
                <a:ea typeface="微軟正黑體" panose="020B0604030504040204" pitchFamily="34" charset="-120"/>
              </a:rPr>
              <a:t>Bintaro</a:t>
            </a:r>
            <a:r>
              <a:rPr kumimoji="0" lang="zh-TW" altLang="en-US" sz="2400">
                <a:solidFill>
                  <a:srgbClr val="000000"/>
                </a:solidFill>
                <a:latin typeface="微軟正黑體" panose="020B0604030504040204" pitchFamily="34" charset="-120"/>
                <a:ea typeface="微軟正黑體" panose="020B0604030504040204" pitchFamily="34" charset="-120"/>
              </a:rPr>
              <a:t>）、聖卡倫（</a:t>
            </a:r>
            <a:r>
              <a:rPr kumimoji="0" lang="en-US" altLang="zh-TW" sz="2400">
                <a:solidFill>
                  <a:srgbClr val="000000"/>
                </a:solidFill>
                <a:latin typeface="微軟正黑體" panose="020B0604030504040204" pitchFamily="34" charset="-120"/>
                <a:ea typeface="微軟正黑體" panose="020B0604030504040204" pitchFamily="34" charset="-120"/>
              </a:rPr>
              <a:t>Cengkareng</a:t>
            </a:r>
            <a:r>
              <a:rPr kumimoji="0" lang="zh-TW" altLang="en-US" sz="2400">
                <a:solidFill>
                  <a:srgbClr val="000000"/>
                </a:solidFill>
                <a:latin typeface="微軟正黑體" panose="020B0604030504040204" pitchFamily="34" charset="-120"/>
                <a:ea typeface="微軟正黑體" panose="020B0604030504040204" pitchFamily="34" charset="-120"/>
              </a:rPr>
              <a:t>）和喀拉巴加丁（</a:t>
            </a:r>
            <a:r>
              <a:rPr kumimoji="0" lang="en-US" altLang="zh-TW" sz="2400">
                <a:solidFill>
                  <a:srgbClr val="000000"/>
                </a:solidFill>
                <a:latin typeface="微軟正黑體" panose="020B0604030504040204" pitchFamily="34" charset="-120"/>
                <a:ea typeface="微軟正黑體" panose="020B0604030504040204" pitchFamily="34" charset="-120"/>
              </a:rPr>
              <a:t>Kelapa Gading</a:t>
            </a:r>
            <a:r>
              <a:rPr kumimoji="0" lang="zh-TW" altLang="en-US" sz="2400">
                <a:solidFill>
                  <a:srgbClr val="000000"/>
                </a:solidFill>
                <a:latin typeface="微軟正黑體" panose="020B0604030504040204" pitchFamily="34" charset="-120"/>
                <a:ea typeface="微軟正黑體" panose="020B0604030504040204" pitchFamily="34" charset="-120"/>
              </a:rPr>
              <a:t>）等地區淹水嚴重。</a:t>
            </a: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pic>
        <p:nvPicPr>
          <p:cNvPr id="32776" name="Picture 16" descr="地圖受洪水影響雅加達2014年1月23日，00:00下午">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743200"/>
            <a:ext cx="2605087"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文字方塊 11"/>
          <p:cNvSpPr txBox="1">
            <a:spLocks noChangeArrowheads="1"/>
          </p:cNvSpPr>
          <p:nvPr/>
        </p:nvSpPr>
        <p:spPr bwMode="auto">
          <a:xfrm>
            <a:off x="808038" y="6048375"/>
            <a:ext cx="1868487"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en-US" altLang="zh-TW" sz="1200">
                <a:solidFill>
                  <a:prstClr val="black"/>
                </a:solidFill>
              </a:rPr>
              <a:t>1</a:t>
            </a:r>
            <a:r>
              <a:rPr lang="zh-TW" altLang="en-US" sz="1200">
                <a:solidFill>
                  <a:prstClr val="black"/>
                </a:solidFill>
              </a:rPr>
              <a:t>月</a:t>
            </a:r>
            <a:r>
              <a:rPr lang="en-US" altLang="zh-TW" sz="1200">
                <a:solidFill>
                  <a:prstClr val="black"/>
                </a:solidFill>
              </a:rPr>
              <a:t>23</a:t>
            </a:r>
            <a:r>
              <a:rPr lang="zh-TW" altLang="en-US" sz="1200">
                <a:solidFill>
                  <a:prstClr val="black"/>
                </a:solidFill>
              </a:rPr>
              <a:t>日 雅加達淹水地區</a:t>
            </a:r>
          </a:p>
        </p:txBody>
      </p:sp>
      <p:sp>
        <p:nvSpPr>
          <p:cNvPr id="32778" name="矩形 11"/>
          <p:cNvSpPr>
            <a:spLocks noChangeArrowheads="1"/>
          </p:cNvSpPr>
          <p:nvPr/>
        </p:nvSpPr>
        <p:spPr bwMode="auto">
          <a:xfrm>
            <a:off x="398463" y="63627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a:t>
            </a:r>
            <a:r>
              <a:rPr lang="zh-TW" altLang="en-US" sz="800">
                <a:solidFill>
                  <a:prstClr val="black"/>
                </a:solidFill>
                <a:latin typeface="微軟正黑體" panose="020B0604030504040204" pitchFamily="34" charset="-120"/>
                <a:ea typeface="微軟正黑體" panose="020B0604030504040204" pitchFamily="34" charset="-120"/>
              </a:rPr>
              <a:t>印尼國家災害管理局</a:t>
            </a:r>
          </a:p>
        </p:txBody>
      </p:sp>
      <p:sp>
        <p:nvSpPr>
          <p:cNvPr id="13" name="矩形 12"/>
          <p:cNvSpPr/>
          <p:nvPr/>
        </p:nvSpPr>
        <p:spPr>
          <a:xfrm>
            <a:off x="2286000" y="4283075"/>
            <a:ext cx="584200" cy="215900"/>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kumimoji="0" lang="zh-TW" altLang="en-US" sz="800" dirty="0">
                <a:solidFill>
                  <a:srgbClr val="000000"/>
                </a:solidFill>
                <a:latin typeface="微軟正黑體" pitchFamily="34" charset="-120"/>
                <a:ea typeface="微軟正黑體" pitchFamily="34" charset="-120"/>
              </a:rPr>
              <a:t>井皮楠</a:t>
            </a:r>
            <a:endParaRPr kumimoji="0" lang="zh-TW" altLang="en-US" sz="800" dirty="0">
              <a:solidFill>
                <a:prstClr val="black"/>
              </a:solidFill>
              <a:latin typeface="Calibri"/>
              <a:ea typeface="新細明體"/>
            </a:endParaRPr>
          </a:p>
        </p:txBody>
      </p:sp>
      <p:sp>
        <p:nvSpPr>
          <p:cNvPr id="14" name="矩形 13"/>
          <p:cNvSpPr/>
          <p:nvPr/>
        </p:nvSpPr>
        <p:spPr>
          <a:xfrm>
            <a:off x="1787525" y="5353050"/>
            <a:ext cx="560388" cy="215900"/>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kumimoji="0" lang="zh-TW" altLang="en-US" sz="800" dirty="0">
                <a:solidFill>
                  <a:srgbClr val="000000"/>
                </a:solidFill>
                <a:latin typeface="微軟正黑體" pitchFamily="34" charset="-120"/>
                <a:ea typeface="微軟正黑體" pitchFamily="34" charset="-120"/>
              </a:rPr>
              <a:t>賓塔洛</a:t>
            </a:r>
            <a:endParaRPr kumimoji="0" lang="zh-TW" altLang="en-US" sz="800" dirty="0">
              <a:solidFill>
                <a:prstClr val="black"/>
              </a:solidFill>
              <a:latin typeface="Calibri"/>
              <a:ea typeface="新細明體"/>
            </a:endParaRPr>
          </a:p>
        </p:txBody>
      </p:sp>
      <p:sp>
        <p:nvSpPr>
          <p:cNvPr id="15" name="矩形 14"/>
          <p:cNvSpPr/>
          <p:nvPr/>
        </p:nvSpPr>
        <p:spPr>
          <a:xfrm>
            <a:off x="442913" y="4176713"/>
            <a:ext cx="547687" cy="214312"/>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kumimoji="0" lang="zh-TW" altLang="en-US" sz="800" dirty="0">
                <a:solidFill>
                  <a:srgbClr val="000000"/>
                </a:solidFill>
                <a:latin typeface="微軟正黑體" pitchFamily="34" charset="-120"/>
                <a:ea typeface="微軟正黑體" pitchFamily="34" charset="-120"/>
              </a:rPr>
              <a:t>聖卡倫</a:t>
            </a:r>
            <a:endParaRPr kumimoji="0" lang="zh-TW" altLang="en-US" sz="800" dirty="0">
              <a:solidFill>
                <a:prstClr val="black"/>
              </a:solidFill>
              <a:latin typeface="Calibri"/>
              <a:ea typeface="新細明體"/>
            </a:endParaRPr>
          </a:p>
        </p:txBody>
      </p:sp>
      <p:sp>
        <p:nvSpPr>
          <p:cNvPr id="16" name="矩形 15"/>
          <p:cNvSpPr/>
          <p:nvPr/>
        </p:nvSpPr>
        <p:spPr>
          <a:xfrm>
            <a:off x="1524000" y="3600450"/>
            <a:ext cx="762000" cy="215900"/>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kumimoji="0" lang="zh-TW" altLang="en-US" sz="800" dirty="0">
                <a:solidFill>
                  <a:srgbClr val="000000"/>
                </a:solidFill>
                <a:latin typeface="微軟正黑體" pitchFamily="34" charset="-120"/>
                <a:ea typeface="微軟正黑體" pitchFamily="34" charset="-120"/>
              </a:rPr>
              <a:t>喀拉巴加丁</a:t>
            </a:r>
            <a:endParaRPr kumimoji="0" lang="zh-TW" altLang="en-US" sz="800" dirty="0">
              <a:solidFill>
                <a:prstClr val="black"/>
              </a:solidFill>
              <a:latin typeface="Calibri"/>
              <a:ea typeface="新細明體"/>
            </a:endParaRPr>
          </a:p>
        </p:txBody>
      </p:sp>
      <p:pic>
        <p:nvPicPr>
          <p:cNvPr id="32783" name="Picture 8" descr="http://www.dapurpacu.com/wp-content/uploads/2014/01/Banjir-Jakarta-2014-460x3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0" y="2849563"/>
            <a:ext cx="515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矩形 9"/>
          <p:cNvSpPr>
            <a:spLocks noChangeArrowheads="1"/>
          </p:cNvSpPr>
          <p:nvPr/>
        </p:nvSpPr>
        <p:spPr bwMode="auto">
          <a:xfrm>
            <a:off x="3657600" y="6248400"/>
            <a:ext cx="5418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:http://www.dapurpacu.com/banjir-kepung-jakarta-jumlah-pengungsi-tembus-5-ribuan-jiwa/banjir-jakarta-2014/</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32785" name="文字方塊 18"/>
          <p:cNvSpPr txBox="1">
            <a:spLocks noChangeArrowheads="1"/>
          </p:cNvSpPr>
          <p:nvPr/>
        </p:nvSpPr>
        <p:spPr bwMode="auto">
          <a:xfrm>
            <a:off x="5334000" y="6011863"/>
            <a:ext cx="160020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首都雅加達淹水慘況</a:t>
            </a:r>
          </a:p>
        </p:txBody>
      </p:sp>
    </p:spTree>
    <p:extLst>
      <p:ext uri="{BB962C8B-B14F-4D97-AF65-F5344CB8AC3E}">
        <p14:creationId xmlns:p14="http://schemas.microsoft.com/office/powerpoint/2010/main" val="2206489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p:cNvSpPr txBox="1"/>
          <p:nvPr/>
        </p:nvSpPr>
        <p:spPr>
          <a:xfrm>
            <a:off x="702251" y="122925"/>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1.1</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事件描述</a:t>
            </a:r>
          </a:p>
        </p:txBody>
      </p:sp>
      <p:sp>
        <p:nvSpPr>
          <p:cNvPr id="3" name="矩形 2"/>
          <p:cNvSpPr/>
          <p:nvPr/>
        </p:nvSpPr>
        <p:spPr>
          <a:xfrm>
            <a:off x="517318" y="1120303"/>
            <a:ext cx="8375240" cy="2078774"/>
          </a:xfrm>
          <a:prstGeom prst="rect">
            <a:avLst/>
          </a:prstGeom>
        </p:spPr>
        <p:txBody>
          <a:bodyPr wrap="square">
            <a:spAutoFit/>
          </a:bodyPr>
          <a:lstStyle/>
          <a:p>
            <a:pPr marL="316531" indent="-316531"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時間：</a:t>
            </a:r>
            <a:r>
              <a:rPr kumimoji="0" lang="en-US" altLang="zh-TW" sz="2215" dirty="0">
                <a:solidFill>
                  <a:prstClr val="black"/>
                </a:solidFill>
                <a:latin typeface="微軟正黑體" pitchFamily="34" charset="-120"/>
                <a:ea typeface="微軟正黑體" pitchFamily="34" charset="-120"/>
              </a:rPr>
              <a:t>2013.12</a:t>
            </a:r>
            <a:r>
              <a:rPr kumimoji="0" lang="zh-TW" altLang="en-US" sz="2215" dirty="0">
                <a:solidFill>
                  <a:prstClr val="black"/>
                </a:solidFill>
                <a:latin typeface="微軟正黑體" pitchFamily="34" charset="-120"/>
                <a:ea typeface="微軟正黑體" pitchFamily="34" charset="-120"/>
              </a:rPr>
              <a:t>月中旬</a:t>
            </a:r>
          </a:p>
          <a:p>
            <a:pPr marL="316531" indent="-316531"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地點：巴西東南部</a:t>
            </a:r>
            <a:endParaRPr kumimoji="0" lang="en-US" altLang="zh-TW" sz="2215" dirty="0">
              <a:solidFill>
                <a:prstClr val="black"/>
              </a:solidFill>
              <a:latin typeface="微軟正黑體" pitchFamily="34" charset="-120"/>
              <a:ea typeface="微軟正黑體" pitchFamily="34" charset="-120"/>
            </a:endParaRPr>
          </a:p>
          <a:p>
            <a:pPr marL="316531" indent="-316531" fontAlgn="auto">
              <a:spcBef>
                <a:spcPts val="0"/>
              </a:spcBef>
              <a:spcAft>
                <a:spcPts val="1108"/>
              </a:spcAft>
              <a:buFont typeface="Arial" pitchFamily="34" charset="0"/>
              <a:buChar char="•"/>
            </a:pPr>
            <a:r>
              <a:rPr kumimoji="0" lang="zh-TW" altLang="en-US" sz="2215" dirty="0">
                <a:solidFill>
                  <a:prstClr val="black"/>
                </a:solidFill>
                <a:latin typeface="微軟正黑體" pitchFamily="34" charset="-120"/>
                <a:ea typeface="微軟正黑體" pitchFamily="34" charset="-120"/>
              </a:rPr>
              <a:t>簡述：巴西東南部</a:t>
            </a:r>
            <a:r>
              <a:rPr kumimoji="0" lang="zh-TW" altLang="en-US" sz="2215" b="1" dirty="0">
                <a:solidFill>
                  <a:srgbClr val="CC0000"/>
                </a:solidFill>
                <a:latin typeface="微軟正黑體" pitchFamily="34" charset="-120"/>
                <a:ea typeface="微軟正黑體" pitchFamily="34" charset="-120"/>
              </a:rPr>
              <a:t>連日暴雨</a:t>
            </a:r>
            <a:r>
              <a:rPr kumimoji="0" lang="zh-TW" altLang="en-US" sz="2215" dirty="0">
                <a:solidFill>
                  <a:prstClr val="black"/>
                </a:solidFill>
                <a:latin typeface="微軟正黑體" pitchFamily="34" charset="-120"/>
                <a:ea typeface="微軟正黑體" pitchFamily="34" charset="-120"/>
              </a:rPr>
              <a:t>引發</a:t>
            </a:r>
            <a:r>
              <a:rPr kumimoji="0" lang="zh-TW" altLang="en-US" sz="2215" b="1" dirty="0">
                <a:solidFill>
                  <a:srgbClr val="CC0000"/>
                </a:solidFill>
                <a:latin typeface="微軟正黑體" pitchFamily="34" charset="-120"/>
                <a:ea typeface="微軟正黑體" pitchFamily="34" charset="-120"/>
              </a:rPr>
              <a:t>洪水</a:t>
            </a:r>
            <a:r>
              <a:rPr kumimoji="0" lang="zh-TW" altLang="en-US" sz="2215" dirty="0">
                <a:solidFill>
                  <a:prstClr val="black"/>
                </a:solidFill>
                <a:latin typeface="微軟正黑體" pitchFamily="34" charset="-120"/>
                <a:ea typeface="微軟正黑體" pitchFamily="34" charset="-120"/>
              </a:rPr>
              <a:t>及</a:t>
            </a:r>
            <a:r>
              <a:rPr kumimoji="0" lang="zh-TW" altLang="en-US" sz="2215" b="1" dirty="0">
                <a:solidFill>
                  <a:srgbClr val="CC0000"/>
                </a:solidFill>
                <a:latin typeface="微軟正黑體" pitchFamily="34" charset="-120"/>
                <a:ea typeface="微軟正黑體" pitchFamily="34" charset="-120"/>
              </a:rPr>
              <a:t>土石流</a:t>
            </a:r>
            <a:r>
              <a:rPr kumimoji="0" lang="zh-TW" altLang="en-US" sz="2215" dirty="0">
                <a:solidFill>
                  <a:prstClr val="black"/>
                </a:solidFill>
                <a:latin typeface="微軟正黑體" pitchFamily="34" charset="-120"/>
                <a:ea typeface="微軟正黑體" pitchFamily="34" charset="-120"/>
              </a:rPr>
              <a:t>，部分地區通訊</a:t>
            </a:r>
            <a:r>
              <a:rPr kumimoji="0" lang="zh-TW" altLang="en-US" sz="2215" dirty="0" smtClean="0">
                <a:solidFill>
                  <a:prstClr val="black"/>
                </a:solidFill>
                <a:latin typeface="微軟正黑體" pitchFamily="34" charset="-120"/>
                <a:ea typeface="微軟正黑體" pitchFamily="34" charset="-120"/>
              </a:rPr>
              <a:t>、飲水</a:t>
            </a:r>
            <a:r>
              <a:rPr kumimoji="0" lang="zh-TW" altLang="en-US" sz="2215" dirty="0">
                <a:solidFill>
                  <a:prstClr val="black"/>
                </a:solidFill>
                <a:latin typeface="微軟正黑體" pitchFamily="34" charset="-120"/>
                <a:ea typeface="微軟正黑體" pitchFamily="34" charset="-120"/>
              </a:rPr>
              <a:t>及電力中斷、橋樑倒塌，至少造成</a:t>
            </a:r>
            <a:r>
              <a:rPr kumimoji="0" lang="en-US" altLang="zh-TW" sz="2215" dirty="0">
                <a:solidFill>
                  <a:prstClr val="black"/>
                </a:solidFill>
                <a:latin typeface="微軟正黑體" pitchFamily="34" charset="-120"/>
                <a:ea typeface="微軟正黑體" pitchFamily="34" charset="-120"/>
              </a:rPr>
              <a:t>44</a:t>
            </a:r>
            <a:r>
              <a:rPr kumimoji="0" lang="zh-TW" altLang="en-US" sz="2215" dirty="0">
                <a:solidFill>
                  <a:prstClr val="black"/>
                </a:solidFill>
                <a:latin typeface="微軟正黑體" pitchFamily="34" charset="-120"/>
                <a:ea typeface="微軟正黑體" pitchFamily="34" charset="-120"/>
              </a:rPr>
              <a:t>人死亡，超過</a:t>
            </a:r>
            <a:r>
              <a:rPr kumimoji="0" lang="en-US" altLang="zh-TW" sz="2215" dirty="0">
                <a:solidFill>
                  <a:prstClr val="black"/>
                </a:solidFill>
                <a:latin typeface="微軟正黑體" pitchFamily="34" charset="-120"/>
                <a:ea typeface="微軟正黑體" pitchFamily="34" charset="-120"/>
              </a:rPr>
              <a:t>6</a:t>
            </a:r>
            <a:r>
              <a:rPr kumimoji="0" lang="zh-TW" altLang="en-US" sz="2215" dirty="0">
                <a:solidFill>
                  <a:prstClr val="black"/>
                </a:solidFill>
                <a:latin typeface="微軟正黑體" pitchFamily="34" charset="-120"/>
                <a:ea typeface="微軟正黑體" pitchFamily="34" charset="-120"/>
              </a:rPr>
              <a:t>萬人無家可歸。</a:t>
            </a:r>
            <a:endParaRPr kumimoji="0" lang="en-US" altLang="zh-TW" sz="2215" dirty="0">
              <a:solidFill>
                <a:prstClr val="black"/>
              </a:solidFill>
              <a:latin typeface="微軟正黑體" pitchFamily="34" charset="-120"/>
              <a:ea typeface="微軟正黑體" pitchFamily="34" charset="-120"/>
            </a:endParaRPr>
          </a:p>
        </p:txBody>
      </p:sp>
      <p:pic>
        <p:nvPicPr>
          <p:cNvPr id="2" name="圖片 1"/>
          <p:cNvPicPr>
            <a:picLocks noChangeAspect="1"/>
          </p:cNvPicPr>
          <p:nvPr/>
        </p:nvPicPr>
        <p:blipFill>
          <a:blip r:embed="rId2"/>
          <a:stretch>
            <a:fillRect/>
          </a:stretch>
        </p:blipFill>
        <p:spPr>
          <a:xfrm>
            <a:off x="702251" y="3442403"/>
            <a:ext cx="4002687" cy="2658928"/>
          </a:xfrm>
          <a:prstGeom prst="rect">
            <a:avLst/>
          </a:prstGeom>
        </p:spPr>
      </p:pic>
      <p:sp>
        <p:nvSpPr>
          <p:cNvPr id="10" name="文本框 10"/>
          <p:cNvSpPr txBox="1"/>
          <p:nvPr/>
        </p:nvSpPr>
        <p:spPr>
          <a:xfrm>
            <a:off x="2245588" y="538423"/>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巴西連日暴雨</a:t>
            </a:r>
            <a:endParaRPr kumimoji="0" lang="en-US" altLang="zh-TW" sz="1600" b="1" dirty="0">
              <a:solidFill>
                <a:srgbClr val="996633"/>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3"/>
          <a:srcRect l="10444" r="10136"/>
          <a:stretch/>
        </p:blipFill>
        <p:spPr>
          <a:xfrm>
            <a:off x="4970814" y="3442403"/>
            <a:ext cx="3754137" cy="2658928"/>
          </a:xfrm>
          <a:prstGeom prst="rect">
            <a:avLst/>
          </a:prstGeom>
        </p:spPr>
      </p:pic>
    </p:spTree>
    <p:extLst>
      <p:ext uri="{BB962C8B-B14F-4D97-AF65-F5344CB8AC3E}">
        <p14:creationId xmlns:p14="http://schemas.microsoft.com/office/powerpoint/2010/main" val="18234076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1"/>
          <p:cNvSpPr>
            <a:spLocks noGrp="1"/>
          </p:cNvSpPr>
          <p:nvPr>
            <p:ph type="sldNum" sz="quarter" idx="10"/>
          </p:nvPr>
        </p:nvSpPr>
        <p:spPr bwMode="auto">
          <a:xfrm>
            <a:off x="7010400" y="6035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AA02BD1-1042-4640-977D-8B4234852AA8}" type="slidenum">
              <a:rPr kumimoji="0" lang="zh-TW" altLang="en-US">
                <a:solidFill>
                  <a:srgbClr val="262626"/>
                </a:solidFill>
                <a:latin typeface="Arial Unicode MS" panose="020B0604020202020204" pitchFamily="34" charset="-120"/>
                <a:ea typeface="Arial Unicode MS" panose="020B0604020202020204" pitchFamily="34" charset="-120"/>
              </a:rPr>
              <a:pPr/>
              <a:t>30</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3796" name="文字方塊 4"/>
          <p:cNvSpPr txBox="1">
            <a:spLocks noChangeArrowheads="1"/>
          </p:cNvSpPr>
          <p:nvPr/>
        </p:nvSpPr>
        <p:spPr bwMode="auto">
          <a:xfrm>
            <a:off x="287338" y="1219200"/>
            <a:ext cx="88566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pPr>
            <a:r>
              <a:rPr lang="zh-TW" altLang="en-US" sz="2400">
                <a:solidFill>
                  <a:prstClr val="black"/>
                </a:solidFill>
                <a:latin typeface="微軟正黑體" panose="020B0604030504040204" pitchFamily="34" charset="-120"/>
                <a:ea typeface="微軟正黑體" panose="020B0604030504040204" pitchFamily="34" charset="-120"/>
              </a:rPr>
              <a:t>         由於</a:t>
            </a:r>
            <a:r>
              <a:rPr lang="zh-TW" altLang="zh-TW" sz="2400">
                <a:solidFill>
                  <a:prstClr val="black"/>
                </a:solidFill>
                <a:latin typeface="微軟正黑體" panose="020B0604030504040204" pitchFamily="34" charset="-120"/>
                <a:ea typeface="微軟正黑體" panose="020B0604030504040204" pitchFamily="34" charset="-120"/>
              </a:rPr>
              <a:t>每年</a:t>
            </a:r>
            <a:r>
              <a:rPr lang="en-US" altLang="zh-TW" sz="2400">
                <a:solidFill>
                  <a:prstClr val="black"/>
                </a:solidFill>
                <a:latin typeface="微軟正黑體" panose="020B0604030504040204" pitchFamily="34" charset="-120"/>
                <a:ea typeface="微軟正黑體" panose="020B0604030504040204" pitchFamily="34" charset="-120"/>
              </a:rPr>
              <a:t>11</a:t>
            </a:r>
            <a:r>
              <a:rPr lang="zh-TW" altLang="zh-TW" sz="2400">
                <a:solidFill>
                  <a:prstClr val="black"/>
                </a:solidFill>
                <a:latin typeface="微軟正黑體" panose="020B0604030504040204" pitchFamily="34" charset="-120"/>
                <a:ea typeface="微軟正黑體" panose="020B0604030504040204" pitchFamily="34" charset="-120"/>
              </a:rPr>
              <a:t>月至次年</a:t>
            </a:r>
            <a:r>
              <a:rPr lang="en-US" altLang="zh-TW" sz="2400">
                <a:solidFill>
                  <a:prstClr val="black"/>
                </a:solidFill>
                <a:latin typeface="微軟正黑體" panose="020B0604030504040204" pitchFamily="34" charset="-120"/>
                <a:ea typeface="微軟正黑體" panose="020B0604030504040204" pitchFamily="34" charset="-120"/>
              </a:rPr>
              <a:t>4</a:t>
            </a:r>
            <a:r>
              <a:rPr lang="zh-TW" altLang="zh-TW" sz="2400">
                <a:solidFill>
                  <a:prstClr val="black"/>
                </a:solidFill>
                <a:latin typeface="微軟正黑體" panose="020B0604030504040204" pitchFamily="34" charset="-120"/>
                <a:ea typeface="微軟正黑體" panose="020B0604030504040204" pitchFamily="34" charset="-120"/>
              </a:rPr>
              <a:t>月是印尼的雨季，</a:t>
            </a:r>
            <a:r>
              <a:rPr lang="zh-TW" altLang="en-US" sz="2400">
                <a:solidFill>
                  <a:prstClr val="black"/>
                </a:solidFill>
                <a:latin typeface="微軟正黑體" panose="020B0604030504040204" pitchFamily="34" charset="-120"/>
                <a:ea typeface="微軟正黑體" panose="020B0604030504040204" pitchFamily="34" charset="-120"/>
              </a:rPr>
              <a:t>所以</a:t>
            </a:r>
            <a:r>
              <a:rPr lang="zh-TW" altLang="zh-TW" sz="2400">
                <a:solidFill>
                  <a:prstClr val="black"/>
                </a:solidFill>
                <a:latin typeface="微軟正黑體" panose="020B0604030504040204" pitchFamily="34" charset="-120"/>
                <a:ea typeface="微軟正黑體" panose="020B0604030504040204" pitchFamily="34" charset="-120"/>
              </a:rPr>
              <a:t>也是洪水和</a:t>
            </a:r>
            <a:r>
              <a:rPr lang="zh-TW" altLang="en-US" sz="2400">
                <a:solidFill>
                  <a:prstClr val="black"/>
                </a:solidFill>
                <a:latin typeface="微軟正黑體" panose="020B0604030504040204" pitchFamily="34" charset="-120"/>
                <a:ea typeface="微軟正黑體" panose="020B0604030504040204" pitchFamily="34" charset="-120"/>
              </a:rPr>
              <a:t>土石流</a:t>
            </a:r>
            <a:r>
              <a:rPr lang="zh-TW" altLang="zh-TW" sz="2400">
                <a:solidFill>
                  <a:prstClr val="black"/>
                </a:solidFill>
                <a:latin typeface="微軟正黑體" panose="020B0604030504040204" pitchFamily="34" charset="-120"/>
                <a:ea typeface="微軟正黑體" panose="020B0604030504040204" pitchFamily="34" charset="-120"/>
              </a:rPr>
              <a:t>等</a:t>
            </a:r>
            <a:r>
              <a:rPr lang="zh-TW" altLang="en-US" sz="2400">
                <a:solidFill>
                  <a:prstClr val="black"/>
                </a:solidFill>
                <a:latin typeface="微軟正黑體" panose="020B0604030504040204" pitchFamily="34" charset="-120"/>
                <a:ea typeface="微軟正黑體" panose="020B0604030504040204" pitchFamily="34" charset="-120"/>
              </a:rPr>
              <a:t>災</a:t>
            </a:r>
            <a:r>
              <a:rPr lang="zh-TW" altLang="zh-TW" sz="2400">
                <a:solidFill>
                  <a:prstClr val="black"/>
                </a:solidFill>
                <a:latin typeface="微軟正黑體" panose="020B0604030504040204" pitchFamily="34" charset="-120"/>
                <a:ea typeface="微軟正黑體" panose="020B0604030504040204" pitchFamily="34" charset="-120"/>
              </a:rPr>
              <a:t>害的高</a:t>
            </a:r>
            <a:r>
              <a:rPr lang="zh-TW" altLang="en-US" sz="2400">
                <a:solidFill>
                  <a:prstClr val="black"/>
                </a:solidFill>
                <a:latin typeface="微軟正黑體" panose="020B0604030504040204" pitchFamily="34" charset="-120"/>
                <a:ea typeface="微軟正黑體" panose="020B0604030504040204" pitchFamily="34" charset="-120"/>
              </a:rPr>
              <a:t>鋒</a:t>
            </a:r>
            <a:r>
              <a:rPr lang="zh-TW" altLang="zh-TW" sz="2400">
                <a:solidFill>
                  <a:prstClr val="black"/>
                </a:solidFill>
                <a:latin typeface="微軟正黑體" panose="020B0604030504040204" pitchFamily="34" charset="-120"/>
                <a:ea typeface="微軟正黑體" panose="020B0604030504040204" pitchFamily="34" charset="-120"/>
              </a:rPr>
              <a:t>期</a:t>
            </a:r>
            <a:r>
              <a:rPr lang="zh-TW" altLang="en-US" sz="2400">
                <a:solidFill>
                  <a:prstClr val="black"/>
                </a:solidFill>
                <a:latin typeface="微軟正黑體" panose="020B0604030504040204" pitchFamily="34" charset="-120"/>
                <a:ea typeface="微軟正黑體" panose="020B0604030504040204" pitchFamily="34" charset="-120"/>
              </a:rPr>
              <a:t>，尤其</a:t>
            </a:r>
            <a:r>
              <a:rPr lang="zh-TW" altLang="zh-TW" sz="2400">
                <a:solidFill>
                  <a:prstClr val="black"/>
                </a:solidFill>
                <a:latin typeface="微軟正黑體" panose="020B0604030504040204" pitchFamily="34" charset="-120"/>
                <a:ea typeface="微軟正黑體" panose="020B0604030504040204" pitchFamily="34" charset="-120"/>
              </a:rPr>
              <a:t>在</a:t>
            </a:r>
            <a:r>
              <a:rPr lang="zh-TW" altLang="en-US" sz="2400">
                <a:solidFill>
                  <a:prstClr val="black"/>
                </a:solidFill>
                <a:latin typeface="微軟正黑體" panose="020B0604030504040204" pitchFamily="34" charset="-120"/>
                <a:ea typeface="微軟正黑體" panose="020B0604030504040204" pitchFamily="34" charset="-120"/>
              </a:rPr>
              <a:t>蘇</a:t>
            </a:r>
            <a:r>
              <a:rPr lang="zh-TW" altLang="zh-TW" sz="2400">
                <a:solidFill>
                  <a:prstClr val="black"/>
                </a:solidFill>
                <a:latin typeface="微軟正黑體" panose="020B0604030504040204" pitchFamily="34" charset="-120"/>
                <a:ea typeface="微軟正黑體" panose="020B0604030504040204" pitchFamily="34" charset="-120"/>
              </a:rPr>
              <a:t>拉威西岛，</a:t>
            </a:r>
            <a:r>
              <a:rPr lang="zh-TW" altLang="en-US" sz="2400">
                <a:solidFill>
                  <a:prstClr val="black"/>
                </a:solidFill>
                <a:latin typeface="微軟正黑體" panose="020B0604030504040204" pitchFamily="34" charset="-120"/>
                <a:ea typeface="微軟正黑體" panose="020B0604030504040204" pitchFamily="34" charset="-120"/>
              </a:rPr>
              <a:t>當地</a:t>
            </a:r>
            <a:r>
              <a:rPr lang="zh-TW" altLang="zh-TW" sz="2400">
                <a:solidFill>
                  <a:prstClr val="black"/>
                </a:solidFill>
                <a:latin typeface="微軟正黑體" panose="020B0604030504040204" pitchFamily="34" charset="-120"/>
                <a:ea typeface="微軟正黑體" panose="020B0604030504040204" pitchFamily="34" charset="-120"/>
              </a:rPr>
              <a:t>居民</a:t>
            </a:r>
            <a:r>
              <a:rPr lang="zh-TW" altLang="en-US" sz="2400">
                <a:solidFill>
                  <a:prstClr val="black"/>
                </a:solidFill>
                <a:latin typeface="微軟正黑體" panose="020B0604030504040204" pitchFamily="34" charset="-120"/>
                <a:ea typeface="微軟正黑體" panose="020B0604030504040204" pitchFamily="34" charset="-120"/>
              </a:rPr>
              <a:t>多居</a:t>
            </a:r>
            <a:r>
              <a:rPr lang="zh-TW" altLang="zh-TW" sz="2400">
                <a:solidFill>
                  <a:prstClr val="black"/>
                </a:solidFill>
                <a:latin typeface="微軟正黑體" panose="020B0604030504040204" pitchFamily="34" charset="-120"/>
                <a:ea typeface="微軟正黑體" panose="020B0604030504040204" pitchFamily="34" charset="-120"/>
              </a:rPr>
              <a:t>住</a:t>
            </a:r>
            <a:r>
              <a:rPr lang="zh-TW" altLang="en-US" sz="2400">
                <a:solidFill>
                  <a:prstClr val="black"/>
                </a:solidFill>
                <a:latin typeface="微軟正黑體" panose="020B0604030504040204" pitchFamily="34" charset="-120"/>
                <a:ea typeface="微軟正黑體" panose="020B0604030504040204" pitchFamily="34" charset="-120"/>
              </a:rPr>
              <a:t>於</a:t>
            </a:r>
            <a:r>
              <a:rPr lang="zh-TW" altLang="zh-TW" sz="2400">
                <a:solidFill>
                  <a:prstClr val="black"/>
                </a:solidFill>
                <a:latin typeface="微軟正黑體" panose="020B0604030504040204" pitchFamily="34" charset="-120"/>
                <a:ea typeface="微軟正黑體" panose="020B0604030504040204" pitchFamily="34" charset="-120"/>
              </a:rPr>
              <a:t>多山的地</a:t>
            </a:r>
            <a:r>
              <a:rPr lang="zh-TW" altLang="en-US" sz="2400">
                <a:solidFill>
                  <a:prstClr val="black"/>
                </a:solidFill>
                <a:latin typeface="微軟正黑體" panose="020B0604030504040204" pitchFamily="34" charset="-120"/>
                <a:ea typeface="微軟正黑體" panose="020B0604030504040204" pitchFamily="34" charset="-120"/>
              </a:rPr>
              <a:t>區</a:t>
            </a:r>
            <a:r>
              <a:rPr lang="zh-TW" altLang="zh-TW" sz="2400">
                <a:solidFill>
                  <a:prstClr val="black"/>
                </a:solidFill>
                <a:latin typeface="微軟正黑體" panose="020B0604030504040204" pitchFamily="34" charset="-120"/>
                <a:ea typeface="微軟正黑體" panose="020B0604030504040204" pitchFamily="34" charset="-120"/>
              </a:rPr>
              <a:t>，</a:t>
            </a:r>
            <a:r>
              <a:rPr lang="zh-TW" altLang="en-US" sz="2400">
                <a:solidFill>
                  <a:prstClr val="black"/>
                </a:solidFill>
                <a:latin typeface="微軟正黑體" panose="020B0604030504040204" pitchFamily="34" charset="-120"/>
                <a:ea typeface="微軟正黑體" panose="020B0604030504040204" pitchFamily="34" charset="-120"/>
              </a:rPr>
              <a:t>且</a:t>
            </a:r>
            <a:r>
              <a:rPr lang="zh-TW" altLang="zh-TW" sz="2400">
                <a:solidFill>
                  <a:prstClr val="black"/>
                </a:solidFill>
                <a:latin typeface="微軟正黑體" panose="020B0604030504040204" pitchFamily="34" charset="-120"/>
                <a:ea typeface="微軟正黑體" panose="020B0604030504040204" pitchFamily="34" charset="-120"/>
              </a:rPr>
              <a:t>靠近土壤肥沃的平原</a:t>
            </a:r>
            <a:r>
              <a:rPr lang="zh-TW" altLang="en-US" sz="2400">
                <a:solidFill>
                  <a:prstClr val="black"/>
                </a:solidFill>
                <a:latin typeface="微軟正黑體" panose="020B0604030504040204" pitchFamily="34" charset="-120"/>
                <a:ea typeface="微軟正黑體" panose="020B0604030504040204" pitchFamily="34" charset="-120"/>
              </a:rPr>
              <a:t>及</a:t>
            </a:r>
            <a:r>
              <a:rPr lang="zh-TW" altLang="zh-TW" sz="2400">
                <a:solidFill>
                  <a:prstClr val="black"/>
                </a:solidFill>
                <a:latin typeface="微軟正黑體" panose="020B0604030504040204" pitchFamily="34" charset="-120"/>
                <a:ea typeface="微軟正黑體" panose="020B0604030504040204" pitchFamily="34" charset="-120"/>
              </a:rPr>
              <a:t>河流</a:t>
            </a:r>
            <a:r>
              <a:rPr lang="zh-TW" altLang="en-US" sz="2400">
                <a:solidFill>
                  <a:prstClr val="black"/>
                </a:solidFill>
                <a:latin typeface="微軟正黑體" panose="020B0604030504040204" pitchFamily="34" charset="-120"/>
                <a:ea typeface="微軟正黑體" panose="020B0604030504040204" pitchFamily="34" charset="-120"/>
              </a:rPr>
              <a:t>，因此</a:t>
            </a:r>
            <a:r>
              <a:rPr lang="zh-TW" altLang="zh-TW" sz="2400">
                <a:solidFill>
                  <a:srgbClr val="FF0000"/>
                </a:solidFill>
                <a:latin typeface="微軟正黑體" panose="020B0604030504040204" pitchFamily="34" charset="-120"/>
                <a:ea typeface="微軟正黑體" panose="020B0604030504040204" pitchFamily="34" charset="-120"/>
              </a:rPr>
              <a:t>季</a:t>
            </a:r>
            <a:r>
              <a:rPr lang="zh-TW" altLang="en-US" sz="2400">
                <a:solidFill>
                  <a:srgbClr val="FF0000"/>
                </a:solidFill>
                <a:latin typeface="微軟正黑體" panose="020B0604030504040204" pitchFamily="34" charset="-120"/>
                <a:ea typeface="微軟正黑體" panose="020B0604030504040204" pitchFamily="34" charset="-120"/>
              </a:rPr>
              <a:t>節</a:t>
            </a:r>
            <a:r>
              <a:rPr lang="zh-TW" altLang="zh-TW" sz="2400">
                <a:solidFill>
                  <a:srgbClr val="FF0000"/>
                </a:solidFill>
                <a:latin typeface="微軟正黑體" panose="020B0604030504040204" pitchFamily="34" charset="-120"/>
                <a:ea typeface="微軟正黑體" panose="020B0604030504040204" pitchFamily="34" charset="-120"/>
              </a:rPr>
              <a:t>性的降雨</a:t>
            </a:r>
            <a:r>
              <a:rPr lang="zh-TW" altLang="zh-TW" sz="2400">
                <a:solidFill>
                  <a:prstClr val="black"/>
                </a:solidFill>
                <a:latin typeface="微軟正黑體" panose="020B0604030504040204" pitchFamily="34" charset="-120"/>
                <a:ea typeface="微軟正黑體" panose="020B0604030504040204" pitchFamily="34" charset="-120"/>
              </a:rPr>
              <a:t>和</a:t>
            </a:r>
            <a:r>
              <a:rPr lang="zh-TW" altLang="zh-TW" sz="2400">
                <a:solidFill>
                  <a:srgbClr val="FF0000"/>
                </a:solidFill>
                <a:latin typeface="微軟正黑體" panose="020B0604030504040204" pitchFamily="34" charset="-120"/>
                <a:ea typeface="微軟正黑體" panose="020B0604030504040204" pitchFamily="34" charset="-120"/>
              </a:rPr>
              <a:t>河</a:t>
            </a:r>
            <a:r>
              <a:rPr lang="zh-TW" altLang="en-US" sz="2400">
                <a:solidFill>
                  <a:srgbClr val="FF0000"/>
                </a:solidFill>
                <a:latin typeface="微軟正黑體" panose="020B0604030504040204" pitchFamily="34" charset="-120"/>
                <a:ea typeface="微軟正黑體" panose="020B0604030504040204" pitchFamily="34" charset="-120"/>
              </a:rPr>
              <a:t>口漲</a:t>
            </a:r>
            <a:r>
              <a:rPr lang="zh-TW" altLang="zh-TW" sz="2400">
                <a:solidFill>
                  <a:srgbClr val="FF0000"/>
                </a:solidFill>
                <a:latin typeface="微軟正黑體" panose="020B0604030504040204" pitchFamily="34" charset="-120"/>
                <a:ea typeface="微軟正黑體" panose="020B0604030504040204" pitchFamily="34" charset="-120"/>
              </a:rPr>
              <a:t>潮</a:t>
            </a:r>
            <a:r>
              <a:rPr lang="zh-TW" altLang="zh-TW" sz="2400">
                <a:solidFill>
                  <a:prstClr val="black"/>
                </a:solidFill>
                <a:latin typeface="微軟正黑體" panose="020B0604030504040204" pitchFamily="34" charset="-120"/>
                <a:ea typeface="微軟正黑體" panose="020B0604030504040204" pitchFamily="34" charset="-120"/>
              </a:rPr>
              <a:t>使印尼爆</a:t>
            </a:r>
            <a:r>
              <a:rPr lang="zh-TW" altLang="en-US" sz="2400">
                <a:solidFill>
                  <a:prstClr val="black"/>
                </a:solidFill>
                <a:latin typeface="微軟正黑體" panose="020B0604030504040204" pitchFamily="34" charset="-120"/>
                <a:ea typeface="微軟正黑體" panose="020B0604030504040204" pitchFamily="34" charset="-120"/>
              </a:rPr>
              <a:t>發</a:t>
            </a:r>
            <a:r>
              <a:rPr lang="zh-TW" altLang="zh-TW" sz="2400">
                <a:solidFill>
                  <a:prstClr val="black"/>
                </a:solidFill>
                <a:latin typeface="微軟正黑體" panose="020B0604030504040204" pitchFamily="34" charset="-120"/>
                <a:ea typeface="微軟正黑體" panose="020B0604030504040204" pitchFamily="34" charset="-120"/>
              </a:rPr>
              <a:t>洪水</a:t>
            </a:r>
            <a:r>
              <a:rPr lang="zh-TW" altLang="en-US" sz="2400">
                <a:solidFill>
                  <a:prstClr val="black"/>
                </a:solidFill>
                <a:latin typeface="微軟正黑體" panose="020B0604030504040204" pitchFamily="34" charset="-120"/>
                <a:ea typeface="微軟正黑體" panose="020B0604030504040204" pitchFamily="34" charset="-120"/>
              </a:rPr>
              <a:t>災害</a:t>
            </a:r>
            <a:r>
              <a:rPr lang="zh-TW" altLang="zh-TW" sz="2400">
                <a:solidFill>
                  <a:prstClr val="black"/>
                </a:solidFill>
                <a:latin typeface="微軟正黑體" panose="020B0604030504040204" pitchFamily="34" charset="-120"/>
                <a:ea typeface="微軟正黑體" panose="020B0604030504040204" pitchFamily="34" charset="-120"/>
              </a:rPr>
              <a:t>。</a:t>
            </a:r>
            <a:endParaRPr kumimoji="0" lang="zh-TW" altLang="en-US" sz="2400">
              <a:solidFill>
                <a:srgbClr val="0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pic>
        <p:nvPicPr>
          <p:cNvPr id="33800" name="ImageForRachel" descr="http://gb.cri.cn/mmsource/images/2014/02/05/96/1193190428967825967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00400"/>
            <a:ext cx="40116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ImageForRachel" descr="http://gb.cri.cn/mmsource/images/2014/02/05/81/880607425014679144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124200"/>
            <a:ext cx="4114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矩形 7"/>
          <p:cNvSpPr>
            <a:spLocks noChangeArrowheads="1"/>
          </p:cNvSpPr>
          <p:nvPr/>
        </p:nvSpPr>
        <p:spPr bwMode="auto">
          <a:xfrm>
            <a:off x="8001000" y="5881688"/>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a:t>
            </a:r>
            <a:r>
              <a:rPr lang="zh-TW" altLang="en-US" sz="800">
                <a:solidFill>
                  <a:prstClr val="black"/>
                </a:solidFill>
                <a:latin typeface="微軟正黑體" panose="020B0604030504040204" pitchFamily="34" charset="-120"/>
                <a:ea typeface="微軟正黑體" panose="020B0604030504040204" pitchFamily="34" charset="-120"/>
              </a:rPr>
              <a:t>中新網</a:t>
            </a:r>
          </a:p>
        </p:txBody>
      </p:sp>
      <p:sp>
        <p:nvSpPr>
          <p:cNvPr id="33803" name="文字方塊 1"/>
          <p:cNvSpPr txBox="1">
            <a:spLocks noChangeArrowheads="1"/>
          </p:cNvSpPr>
          <p:nvPr/>
        </p:nvSpPr>
        <p:spPr bwMode="auto">
          <a:xfrm>
            <a:off x="3733800" y="5910263"/>
            <a:ext cx="172402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連日豪雨導致道路積水</a:t>
            </a:r>
          </a:p>
        </p:txBody>
      </p:sp>
    </p:spTree>
    <p:extLst>
      <p:ext uri="{BB962C8B-B14F-4D97-AF65-F5344CB8AC3E}">
        <p14:creationId xmlns:p14="http://schemas.microsoft.com/office/powerpoint/2010/main" val="3920437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31</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4820" name="矩形 7"/>
          <p:cNvSpPr>
            <a:spLocks noChangeArrowheads="1"/>
          </p:cNvSpPr>
          <p:nvPr/>
        </p:nvSpPr>
        <p:spPr bwMode="auto">
          <a:xfrm>
            <a:off x="0" y="9906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2400">
                <a:solidFill>
                  <a:prstClr val="black"/>
                </a:solidFill>
                <a:latin typeface="微軟正黑體" panose="020B0604030504040204" pitchFamily="34" charset="-120"/>
                <a:ea typeface="微軟正黑體" panose="020B0604030504040204" pitchFamily="34" charset="-120"/>
              </a:rPr>
              <a:t>        </a:t>
            </a:r>
            <a:r>
              <a:rPr lang="en-US" altLang="zh-TW" sz="2400">
                <a:solidFill>
                  <a:prstClr val="black"/>
                </a:solidFill>
                <a:latin typeface="微軟正黑體" panose="020B0604030504040204" pitchFamily="34" charset="-120"/>
                <a:ea typeface="微軟正黑體" panose="020B0604030504040204" pitchFamily="34" charset="-120"/>
              </a:rPr>
              <a:t>1</a:t>
            </a:r>
            <a:r>
              <a:rPr lang="zh-TW" altLang="en-US" sz="2400">
                <a:solidFill>
                  <a:prstClr val="black"/>
                </a:solidFill>
                <a:latin typeface="微軟正黑體" panose="020B0604030504040204" pitchFamily="34" charset="-120"/>
                <a:ea typeface="微軟正黑體" panose="020B0604030504040204" pitchFamily="34" charset="-120"/>
              </a:rPr>
              <a:t>月</a:t>
            </a:r>
            <a:r>
              <a:rPr lang="en-US" altLang="zh-TW" sz="2400">
                <a:solidFill>
                  <a:prstClr val="black"/>
                </a:solidFill>
                <a:latin typeface="微軟正黑體" panose="020B0604030504040204" pitchFamily="34" charset="-120"/>
                <a:ea typeface="微軟正黑體" panose="020B0604030504040204" pitchFamily="34" charset="-120"/>
              </a:rPr>
              <a:t>~2</a:t>
            </a:r>
            <a:r>
              <a:rPr lang="zh-TW" altLang="en-US" sz="2400">
                <a:solidFill>
                  <a:prstClr val="black"/>
                </a:solidFill>
                <a:latin typeface="微軟正黑體" panose="020B0604030504040204" pitchFamily="34" charset="-120"/>
                <a:ea typeface="微軟正黑體" panose="020B0604030504040204" pitchFamily="34" charset="-120"/>
              </a:rPr>
              <a:t>月</a:t>
            </a:r>
            <a:r>
              <a:rPr lang="zh-TW" altLang="zh-TW" sz="2400">
                <a:solidFill>
                  <a:prstClr val="black"/>
                </a:solidFill>
                <a:latin typeface="微軟正黑體" panose="020B0604030504040204" pitchFamily="34" charset="-120"/>
                <a:ea typeface="微軟正黑體" panose="020B0604030504040204" pitchFamily="34" charset="-120"/>
              </a:rPr>
              <a:t>印尼首都雅加達</a:t>
            </a:r>
            <a:r>
              <a:rPr lang="zh-TW" altLang="en-US" sz="2400">
                <a:solidFill>
                  <a:prstClr val="black"/>
                </a:solidFill>
                <a:latin typeface="微軟正黑體" panose="020B0604030504040204" pitchFamily="34" charset="-120"/>
                <a:ea typeface="微軟正黑體" panose="020B0604030504040204" pitchFamily="34" charset="-120"/>
              </a:rPr>
              <a:t>多次遭暴雨襲擊，許多地區水深約</a:t>
            </a:r>
            <a:r>
              <a:rPr lang="en-US" altLang="zh-TW" sz="2400">
                <a:solidFill>
                  <a:prstClr val="black"/>
                </a:solidFill>
                <a:latin typeface="微軟正黑體" panose="020B0604030504040204" pitchFamily="34" charset="-120"/>
                <a:ea typeface="微軟正黑體" panose="020B0604030504040204" pitchFamily="34" charset="-120"/>
              </a:rPr>
              <a:t>1.2</a:t>
            </a:r>
            <a:r>
              <a:rPr lang="zh-TW" altLang="en-US" sz="2400">
                <a:solidFill>
                  <a:prstClr val="black"/>
                </a:solidFill>
                <a:latin typeface="微軟正黑體" panose="020B0604030504040204" pitchFamily="34" charset="-120"/>
                <a:ea typeface="微軟正黑體" panose="020B0604030504040204" pitchFamily="34" charset="-120"/>
              </a:rPr>
              <a:t>公尺，</a:t>
            </a:r>
            <a:r>
              <a:rPr lang="zh-TW" altLang="zh-TW" sz="2400">
                <a:solidFill>
                  <a:prstClr val="black"/>
                </a:solidFill>
                <a:latin typeface="微軟正黑體" panose="020B0604030504040204" pitchFamily="34" charset="-120"/>
                <a:ea typeface="微軟正黑體" panose="020B0604030504040204" pitchFamily="34" charset="-120"/>
              </a:rPr>
              <a:t>街道上的車輛涉水前行，市區內不少街道被雨水淹沒，車輛行人出行困難</a:t>
            </a:r>
            <a:r>
              <a:rPr lang="zh-TW" altLang="en-US" sz="2400">
                <a:solidFill>
                  <a:prstClr val="black"/>
                </a:solidFill>
                <a:latin typeface="微軟正黑體" panose="020B0604030504040204" pitchFamily="34" charset="-120"/>
                <a:ea typeface="微軟正黑體" panose="020B0604030504040204" pitchFamily="34" charset="-120"/>
              </a:rPr>
              <a:t>，</a:t>
            </a:r>
            <a:r>
              <a:rPr lang="zh-TW" altLang="zh-TW" sz="2400">
                <a:solidFill>
                  <a:prstClr val="black"/>
                </a:solidFill>
                <a:latin typeface="微軟正黑體" panose="020B0604030504040204" pitchFamily="34" charset="-120"/>
                <a:ea typeface="微軟正黑體" panose="020B0604030504040204" pitchFamily="34" charset="-120"/>
              </a:rPr>
              <a:t>就連總統府都出現積水，總統尤多約諾忙著在災區視察</a:t>
            </a:r>
            <a:r>
              <a:rPr lang="zh-TW" altLang="en-US" sz="2400">
                <a:solidFill>
                  <a:prstClr val="black"/>
                </a:solidFill>
                <a:latin typeface="微軟正黑體" panose="020B0604030504040204" pitchFamily="34" charset="-120"/>
                <a:ea typeface="微軟正黑體" panose="020B0604030504040204" pitchFamily="34" charset="-120"/>
              </a:rPr>
              <a:t>，此次災害總計造成</a:t>
            </a:r>
            <a:r>
              <a:rPr lang="zh-TW" altLang="en-US" sz="2400">
                <a:solidFill>
                  <a:srgbClr val="FF0000"/>
                </a:solidFill>
                <a:latin typeface="微軟正黑體" panose="020B0604030504040204" pitchFamily="34" charset="-120"/>
                <a:ea typeface="微軟正黑體" panose="020B0604030504040204" pitchFamily="34" charset="-120"/>
              </a:rPr>
              <a:t>一百多</a:t>
            </a:r>
            <a:r>
              <a:rPr lang="id-ID" altLang="zh-TW" sz="2400">
                <a:solidFill>
                  <a:srgbClr val="FF0000"/>
                </a:solidFill>
                <a:latin typeface="微軟正黑體" panose="020B0604030504040204" pitchFamily="34" charset="-120"/>
                <a:ea typeface="微軟正黑體" panose="020B0604030504040204" pitchFamily="34" charset="-120"/>
              </a:rPr>
              <a:t>人</a:t>
            </a:r>
            <a:r>
              <a:rPr lang="id-ID" altLang="zh-TW" sz="2400">
                <a:solidFill>
                  <a:prstClr val="black"/>
                </a:solidFill>
                <a:latin typeface="微軟正黑體" panose="020B0604030504040204" pitchFamily="34" charset="-120"/>
                <a:ea typeface="微軟正黑體" panose="020B0604030504040204" pitchFamily="34" charset="-120"/>
              </a:rPr>
              <a:t>死亡，</a:t>
            </a:r>
            <a:r>
              <a:rPr lang="en-US" altLang="zh-TW" sz="2400">
                <a:solidFill>
                  <a:srgbClr val="FF0000"/>
                </a:solidFill>
                <a:latin typeface="微軟正黑體" panose="020B0604030504040204" pitchFamily="34" charset="-120"/>
                <a:ea typeface="微軟正黑體" panose="020B0604030504040204" pitchFamily="34" charset="-120"/>
              </a:rPr>
              <a:t>4</a:t>
            </a:r>
            <a:r>
              <a:rPr lang="id-ID" altLang="zh-TW" sz="2400">
                <a:solidFill>
                  <a:srgbClr val="FF0000"/>
                </a:solidFill>
                <a:latin typeface="微軟正黑體" panose="020B0604030504040204" pitchFamily="34" charset="-120"/>
                <a:ea typeface="微軟正黑體" panose="020B0604030504040204" pitchFamily="34" charset="-120"/>
              </a:rPr>
              <a:t>萬</a:t>
            </a:r>
            <a:r>
              <a:rPr lang="zh-TW" altLang="en-US" sz="2400">
                <a:solidFill>
                  <a:srgbClr val="FF0000"/>
                </a:solidFill>
                <a:latin typeface="微軟正黑體" panose="020B0604030504040204" pitchFamily="34" charset="-120"/>
                <a:ea typeface="微軟正黑體" panose="020B0604030504040204" pitchFamily="34" charset="-120"/>
              </a:rPr>
              <a:t>多</a:t>
            </a:r>
            <a:r>
              <a:rPr lang="id-ID" altLang="zh-TW" sz="2400">
                <a:solidFill>
                  <a:prstClr val="black"/>
                </a:solidFill>
                <a:latin typeface="微軟正黑體" panose="020B0604030504040204" pitchFamily="34" charset="-120"/>
                <a:ea typeface="微軟正黑體" panose="020B0604030504040204" pitchFamily="34" charset="-120"/>
              </a:rPr>
              <a:t>人流離失所</a:t>
            </a:r>
            <a:r>
              <a:rPr lang="zh-TW" altLang="en-US" sz="2400">
                <a:solidFill>
                  <a:prstClr val="black"/>
                </a:solidFill>
                <a:latin typeface="微軟正黑體" panose="020B0604030504040204" pitchFamily="34" charset="-120"/>
                <a:ea typeface="微軟正黑體" panose="020B0604030504040204" pitchFamily="34" charset="-120"/>
              </a:rPr>
              <a:t>，經濟損失更高達</a:t>
            </a:r>
            <a:r>
              <a:rPr lang="zh-TW" altLang="en-US" sz="2400">
                <a:solidFill>
                  <a:srgbClr val="FF0000"/>
                </a:solidFill>
                <a:latin typeface="微軟正黑體" panose="020B0604030504040204" pitchFamily="34" charset="-120"/>
                <a:ea typeface="微軟正黑體" panose="020B0604030504040204" pitchFamily="34" charset="-120"/>
              </a:rPr>
              <a:t>數十萬億</a:t>
            </a:r>
            <a:r>
              <a:rPr lang="zh-TW" altLang="en-US" sz="2400">
                <a:solidFill>
                  <a:prstClr val="black"/>
                </a:solidFill>
                <a:latin typeface="微軟正黑體" panose="020B0604030504040204" pitchFamily="34" charset="-120"/>
                <a:ea typeface="微軟正黑體" panose="020B0604030504040204" pitchFamily="34" charset="-120"/>
              </a:rPr>
              <a:t>元。</a:t>
            </a:r>
          </a:p>
        </p:txBody>
      </p:sp>
      <p:sp>
        <p:nvSpPr>
          <p:cNvPr id="34821"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endParaRPr lang="zh-TW" altLang="en-US">
              <a:solidFill>
                <a:prstClr val="black"/>
              </a:solidFill>
            </a:endParaRPr>
          </a:p>
        </p:txBody>
      </p:sp>
      <p:sp>
        <p:nvSpPr>
          <p:cNvPr id="34822"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endParaRPr lang="zh-TW" altLang="en-US">
              <a:solidFill>
                <a:prstClr val="black"/>
              </a:solidFill>
            </a:endParaRPr>
          </a:p>
        </p:txBody>
      </p:sp>
      <p:sp>
        <p:nvSpPr>
          <p:cNvPr id="34823" name="矩形 9"/>
          <p:cNvSpPr>
            <a:spLocks noChangeArrowheads="1"/>
          </p:cNvSpPr>
          <p:nvPr/>
        </p:nvSpPr>
        <p:spPr bwMode="auto">
          <a:xfrm>
            <a:off x="228600" y="6338888"/>
            <a:ext cx="42592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:http://news.rti.org.tw/index_newsContent.aspx?nid=477344</a:t>
            </a:r>
            <a:endParaRPr lang="zh-TW" altLang="en-US" sz="800">
              <a:solidFill>
                <a:prstClr val="black"/>
              </a:solidFill>
              <a:latin typeface="微軟正黑體" panose="020B0604030504040204" pitchFamily="34" charset="-120"/>
              <a:ea typeface="微軟正黑體" panose="020B0604030504040204" pitchFamily="34" charset="-120"/>
            </a:endParaRPr>
          </a:p>
        </p:txBody>
      </p:sp>
      <p:pic>
        <p:nvPicPr>
          <p:cNvPr id="34824" name="Picture 12" descr="http://s1.djyimg.com/i6/1401200335571758--ss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3254375"/>
            <a:ext cx="4275137"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文字方塊 12"/>
          <p:cNvSpPr txBox="1">
            <a:spLocks noChangeArrowheads="1"/>
          </p:cNvSpPr>
          <p:nvPr/>
        </p:nvSpPr>
        <p:spPr bwMode="auto">
          <a:xfrm>
            <a:off x="1651000" y="6092825"/>
            <a:ext cx="1414463"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居民涉水通過街道</a:t>
            </a:r>
          </a:p>
        </p:txBody>
      </p:sp>
      <p:pic>
        <p:nvPicPr>
          <p:cNvPr id="3482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l="24147" t="10434" r="14040" b="14493"/>
          <a:stretch>
            <a:fillRect/>
          </a:stretch>
        </p:blipFill>
        <p:spPr bwMode="auto">
          <a:xfrm>
            <a:off x="4648200" y="3254375"/>
            <a:ext cx="4187825" cy="286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7" name="矩形 7"/>
          <p:cNvSpPr>
            <a:spLocks noChangeArrowheads="1"/>
          </p:cNvSpPr>
          <p:nvPr/>
        </p:nvSpPr>
        <p:spPr bwMode="auto">
          <a:xfrm>
            <a:off x="8001000" y="6157913"/>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a:t>
            </a:r>
            <a:r>
              <a:rPr lang="zh-TW" altLang="en-US" sz="800">
                <a:solidFill>
                  <a:prstClr val="black"/>
                </a:solidFill>
                <a:latin typeface="微軟正黑體" panose="020B0604030504040204" pitchFamily="34" charset="-120"/>
                <a:ea typeface="微軟正黑體" panose="020B0604030504040204" pitchFamily="34" charset="-120"/>
              </a:rPr>
              <a:t>中新網</a:t>
            </a:r>
          </a:p>
        </p:txBody>
      </p:sp>
      <p:sp>
        <p:nvSpPr>
          <p:cNvPr id="34828" name="文字方塊 15"/>
          <p:cNvSpPr txBox="1">
            <a:spLocks noChangeArrowheads="1"/>
          </p:cNvSpPr>
          <p:nvPr/>
        </p:nvSpPr>
        <p:spPr bwMode="auto">
          <a:xfrm>
            <a:off x="6248400" y="6105525"/>
            <a:ext cx="146685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印尼總統視察災情</a:t>
            </a:r>
          </a:p>
        </p:txBody>
      </p:sp>
    </p:spTree>
    <p:extLst>
      <p:ext uri="{BB962C8B-B14F-4D97-AF65-F5344CB8AC3E}">
        <p14:creationId xmlns:p14="http://schemas.microsoft.com/office/powerpoint/2010/main" val="2403379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584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AD42A2C-722A-42AD-B775-52A46E1EA837}" type="slidenum">
              <a:rPr kumimoji="0" lang="zh-TW" altLang="en-US">
                <a:solidFill>
                  <a:srgbClr val="262626"/>
                </a:solidFill>
                <a:latin typeface="Arial Unicode MS" panose="020B0604020202020204" pitchFamily="34" charset="-120"/>
                <a:ea typeface="Arial Unicode MS" panose="020B0604020202020204" pitchFamily="34" charset="-120"/>
              </a:rPr>
              <a:pPr/>
              <a:t>32</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5844" name="文字方塊 9"/>
          <p:cNvSpPr txBox="1">
            <a:spLocks noChangeArrowheads="1"/>
          </p:cNvSpPr>
          <p:nvPr/>
        </p:nvSpPr>
        <p:spPr bwMode="auto">
          <a:xfrm>
            <a:off x="0" y="381000"/>
            <a:ext cx="8932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buFont typeface="Arial" panose="020B0604020202020204" pitchFamily="34" charset="0"/>
              <a:buChar char="•"/>
            </a:pPr>
            <a:endParaRPr lang="en-US" altLang="zh-TW" sz="240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buFont typeface="Arial" panose="020B0604020202020204" pitchFamily="34" charset="0"/>
              <a:buChar char="•"/>
            </a:pPr>
            <a:r>
              <a:rPr lang="en-US" altLang="zh-TW"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1</a:t>
            </a:r>
            <a:r>
              <a:rPr lang="zh-TW" altLang="en-US"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月</a:t>
            </a:r>
            <a:r>
              <a:rPr lang="en-US" altLang="zh-TW"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16</a:t>
            </a:r>
            <a:r>
              <a:rPr lang="zh-TW" altLang="en-US"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日暴雨導致河水暴漲，沖毀數十座房屋及汽車，蘇拉威西島首府美娜多</a:t>
            </a:r>
            <a:r>
              <a:rPr lang="en-US" altLang="zh-TW"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(Manado)</a:t>
            </a:r>
            <a:r>
              <a:rPr lang="zh-TW" altLang="en-US"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許多地方水深達</a:t>
            </a:r>
            <a:r>
              <a:rPr lang="en-US" altLang="zh-TW"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1</a:t>
            </a:r>
            <a:r>
              <a:rPr lang="zh-TW" altLang="en-US"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米，在北蘇拉威西省造成</a:t>
            </a:r>
            <a:r>
              <a:rPr lang="en-US" altLang="zh-TW" sz="240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9</a:t>
            </a:r>
            <a:r>
              <a:rPr lang="zh-TW" altLang="en-US" sz="240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人死亡</a:t>
            </a:r>
            <a:r>
              <a:rPr lang="zh-TW" altLang="en-US"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、超過</a:t>
            </a:r>
            <a:r>
              <a:rPr lang="en-US" altLang="zh-TW" sz="240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1,000</a:t>
            </a:r>
            <a:r>
              <a:rPr lang="zh-TW" altLang="en-US" sz="240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棟房子淹水</a:t>
            </a:r>
            <a:r>
              <a:rPr lang="zh-TW" altLang="en-US" sz="2400">
                <a:solidFill>
                  <a:prstClr val="black"/>
                </a:solidFill>
                <a:latin typeface="微軟正黑體" panose="020B0604030504040204" pitchFamily="34" charset="-120"/>
                <a:ea typeface="微軟正黑體" panose="020B0604030504040204" pitchFamily="34" charset="-120"/>
                <a:cs typeface="新細明體" panose="02020500000000000000" pitchFamily="18" charset="-120"/>
              </a:rPr>
              <a:t>。</a:t>
            </a:r>
            <a:endParaRPr lang="en-US" altLang="zh-TW" sz="240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buFont typeface="Arial" panose="020B0604020202020204" pitchFamily="34" charset="0"/>
              <a:buChar char="•"/>
            </a:pPr>
            <a:r>
              <a:rPr lang="en-US" altLang="zh-TW" sz="2400">
                <a:solidFill>
                  <a:prstClr val="black"/>
                </a:solidFill>
                <a:latin typeface="微軟正黑體" panose="020B0604030504040204" pitchFamily="34" charset="-120"/>
                <a:ea typeface="微軟正黑體" panose="020B0604030504040204" pitchFamily="34" charset="-120"/>
              </a:rPr>
              <a:t>2</a:t>
            </a:r>
            <a:r>
              <a:rPr lang="zh-TW" altLang="en-US" sz="2400">
                <a:solidFill>
                  <a:prstClr val="black"/>
                </a:solidFill>
                <a:latin typeface="微軟正黑體" panose="020B0604030504040204" pitchFamily="34" charset="-120"/>
                <a:ea typeface="微軟正黑體" panose="020B0604030504040204" pitchFamily="34" charset="-120"/>
              </a:rPr>
              <a:t>月</a:t>
            </a:r>
            <a:r>
              <a:rPr lang="en-US" altLang="zh-TW" sz="2400">
                <a:solidFill>
                  <a:prstClr val="black"/>
                </a:solidFill>
                <a:latin typeface="微軟正黑體" panose="020B0604030504040204" pitchFamily="34" charset="-120"/>
                <a:ea typeface="微軟正黑體" panose="020B0604030504040204" pitchFamily="34" charset="-120"/>
              </a:rPr>
              <a:t>22</a:t>
            </a:r>
            <a:r>
              <a:rPr lang="zh-TW" altLang="en-US" sz="2400">
                <a:solidFill>
                  <a:prstClr val="black"/>
                </a:solidFill>
                <a:latin typeface="微軟正黑體" panose="020B0604030504040204" pitchFamily="34" charset="-120"/>
                <a:ea typeface="微軟正黑體" panose="020B0604030504040204" pitchFamily="34" charset="-120"/>
              </a:rPr>
              <a:t>日</a:t>
            </a:r>
            <a:r>
              <a:rPr lang="zh-TW" altLang="zh-TW" sz="2400">
                <a:solidFill>
                  <a:prstClr val="black"/>
                </a:solidFill>
                <a:latin typeface="微軟正黑體" panose="020B0604030504040204" pitchFamily="34" charset="-120"/>
                <a:ea typeface="微軟正黑體" panose="020B0604030504040204" pitchFamily="34" charset="-120"/>
              </a:rPr>
              <a:t>暴雨引</a:t>
            </a:r>
            <a:r>
              <a:rPr lang="zh-TW" altLang="en-US" sz="2400">
                <a:solidFill>
                  <a:prstClr val="black"/>
                </a:solidFill>
                <a:latin typeface="微軟正黑體" panose="020B0604030504040204" pitchFamily="34" charset="-120"/>
                <a:ea typeface="微軟正黑體" panose="020B0604030504040204" pitchFamily="34" charset="-120"/>
              </a:rPr>
              <a:t>發當</a:t>
            </a:r>
            <a:r>
              <a:rPr lang="zh-TW" altLang="zh-TW" sz="2400">
                <a:solidFill>
                  <a:prstClr val="black"/>
                </a:solidFill>
                <a:latin typeface="微軟正黑體" panose="020B0604030504040204" pitchFamily="34" charset="-120"/>
                <a:ea typeface="微軟正黑體" panose="020B0604030504040204" pitchFamily="34" charset="-120"/>
              </a:rPr>
              <a:t>地山体滑坡</a:t>
            </a:r>
            <a:r>
              <a:rPr lang="zh-TW" altLang="en-US" sz="2400">
                <a:solidFill>
                  <a:prstClr val="black"/>
                </a:solidFill>
                <a:latin typeface="微軟正黑體" panose="020B0604030504040204" pitchFamily="34" charset="-120"/>
                <a:ea typeface="微軟正黑體" panose="020B0604030504040204" pitchFamily="34" charset="-120"/>
              </a:rPr>
              <a:t>，導致數間</a:t>
            </a:r>
            <a:r>
              <a:rPr lang="zh-TW" altLang="zh-TW" sz="2400">
                <a:solidFill>
                  <a:prstClr val="black"/>
                </a:solidFill>
                <a:latin typeface="微軟正黑體" panose="020B0604030504040204" pitchFamily="34" charset="-120"/>
                <a:ea typeface="微軟正黑體" panose="020B0604030504040204" pitchFamily="34" charset="-120"/>
              </a:rPr>
              <a:t>房屋被埋，</a:t>
            </a:r>
            <a:r>
              <a:rPr lang="en-US" altLang="zh-TW" sz="2400">
                <a:solidFill>
                  <a:srgbClr val="FF0000"/>
                </a:solidFill>
                <a:latin typeface="微軟正黑體" panose="020B0604030504040204" pitchFamily="34" charset="-120"/>
                <a:ea typeface="微軟正黑體" panose="020B0604030504040204" pitchFamily="34" charset="-120"/>
              </a:rPr>
              <a:t>11</a:t>
            </a:r>
            <a:r>
              <a:rPr lang="zh-TW" altLang="zh-TW" sz="2400">
                <a:solidFill>
                  <a:srgbClr val="FF0000"/>
                </a:solidFill>
                <a:latin typeface="微軟正黑體" panose="020B0604030504040204" pitchFamily="34" charset="-120"/>
                <a:ea typeface="微軟正黑體" panose="020B0604030504040204" pitchFamily="34" charset="-120"/>
              </a:rPr>
              <a:t>人遇</a:t>
            </a:r>
            <a:r>
              <a:rPr lang="zh-TW" altLang="en-US" sz="2400">
                <a:solidFill>
                  <a:srgbClr val="FF0000"/>
                </a:solidFill>
                <a:latin typeface="微軟正黑體" panose="020B0604030504040204" pitchFamily="34" charset="-120"/>
                <a:ea typeface="微軟正黑體" panose="020B0604030504040204" pitchFamily="34" charset="-120"/>
              </a:rPr>
              <a:t>難</a:t>
            </a:r>
            <a:r>
              <a:rPr lang="zh-TW" altLang="zh-TW" sz="2400">
                <a:solidFill>
                  <a:prstClr val="black"/>
                </a:solidFill>
                <a:latin typeface="微軟正黑體" panose="020B0604030504040204" pitchFamily="34" charset="-120"/>
                <a:ea typeface="微軟正黑體" panose="020B0604030504040204" pitchFamily="34" charset="-120"/>
              </a:rPr>
              <a:t>，另有</a:t>
            </a:r>
            <a:r>
              <a:rPr lang="en-US" altLang="zh-TW" sz="2400">
                <a:solidFill>
                  <a:srgbClr val="FF0000"/>
                </a:solidFill>
                <a:latin typeface="微軟正黑體" panose="020B0604030504040204" pitchFamily="34" charset="-120"/>
                <a:ea typeface="微軟正黑體" panose="020B0604030504040204" pitchFamily="34" charset="-120"/>
              </a:rPr>
              <a:t>2</a:t>
            </a:r>
            <a:r>
              <a:rPr lang="zh-TW" altLang="zh-TW" sz="2400">
                <a:solidFill>
                  <a:srgbClr val="FF0000"/>
                </a:solidFill>
                <a:latin typeface="微軟正黑體" panose="020B0604030504040204" pitchFamily="34" charset="-120"/>
                <a:ea typeface="微軟正黑體" panose="020B0604030504040204" pitchFamily="34" charset="-120"/>
              </a:rPr>
              <a:t>人失踪</a:t>
            </a:r>
            <a:r>
              <a:rPr lang="zh-TW" altLang="en-US" sz="2400">
                <a:solidFill>
                  <a:prstClr val="black"/>
                </a:solidFill>
                <a:latin typeface="微軟正黑體" panose="020B0604030504040204" pitchFamily="34" charset="-120"/>
                <a:ea typeface="微軟正黑體" panose="020B0604030504040204" pitchFamily="34" charset="-120"/>
              </a:rPr>
              <a:t>。</a:t>
            </a:r>
            <a:endParaRPr lang="en-US" altLang="zh-TW" sz="2400">
              <a:solidFill>
                <a:prstClr val="black"/>
              </a:solidFill>
              <a:latin typeface="微軟正黑體" panose="020B0604030504040204" pitchFamily="34" charset="-120"/>
              <a:ea typeface="微軟正黑體" panose="020B0604030504040204" pitchFamily="34" charset="-120"/>
            </a:endParaRPr>
          </a:p>
        </p:txBody>
      </p:sp>
      <p:pic>
        <p:nvPicPr>
          <p:cNvPr id="35845" name="ImageForRachel" descr="http://gb.cri.cn/mmsource/images/2014/02/05/48/357739108267877457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95600"/>
            <a:ext cx="415131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矩形 6"/>
          <p:cNvSpPr>
            <a:spLocks noChangeArrowheads="1"/>
          </p:cNvSpPr>
          <p:nvPr/>
        </p:nvSpPr>
        <p:spPr bwMode="auto">
          <a:xfrm>
            <a:off x="8001000" y="5715000"/>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a:t>
            </a:r>
            <a:r>
              <a:rPr lang="zh-TW" altLang="en-US" sz="800">
                <a:solidFill>
                  <a:prstClr val="black"/>
                </a:solidFill>
                <a:latin typeface="微軟正黑體" panose="020B0604030504040204" pitchFamily="34" charset="-120"/>
                <a:ea typeface="微軟正黑體" panose="020B0604030504040204" pitchFamily="34" charset="-120"/>
              </a:rPr>
              <a:t>中新網</a:t>
            </a:r>
          </a:p>
        </p:txBody>
      </p:sp>
      <p:pic>
        <p:nvPicPr>
          <p:cNvPr id="35847" name="Picture 2" descr="Indonesia Floods_lau (1)_meitu_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95600"/>
            <a:ext cx="41148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矩形 8"/>
          <p:cNvSpPr>
            <a:spLocks noChangeArrowheads="1"/>
          </p:cNvSpPr>
          <p:nvPr/>
        </p:nvSpPr>
        <p:spPr bwMode="auto">
          <a:xfrm>
            <a:off x="225425" y="5702300"/>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:http://www.bastillepost.com/toronto/%E5%A4%A7%E8%A6%96%E9%87%8E/%E5%8D%B0%E5%B0%BC%E6%9A%B4%E9%9B%A8%E6%88%90%E7%81%BD-12%E8%90%AC%E4%BA%BA%E5%8F%97%E5%BD%B1%E9%9F%BF?r=w</a:t>
            </a:r>
            <a:endParaRPr lang="zh-TW" altLang="en-US" sz="80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6461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矩形 2"/>
          <p:cNvSpPr>
            <a:spLocks noChangeArrowheads="1"/>
          </p:cNvSpPr>
          <p:nvPr/>
        </p:nvSpPr>
        <p:spPr bwMode="auto">
          <a:xfrm>
            <a:off x="0" y="762000"/>
            <a:ext cx="89820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a:solidFill>
                  <a:prstClr val="black"/>
                </a:solidFill>
                <a:latin typeface="微軟正黑體" panose="020B0604030504040204" pitchFamily="34" charset="-120"/>
                <a:ea typeface="微軟正黑體" panose="020B0604030504040204" pitchFamily="34" charset="-120"/>
              </a:rPr>
              <a:t>印尼國營電力公司切斷</a:t>
            </a:r>
            <a:r>
              <a:rPr lang="en-US" altLang="zh-TW" sz="2400">
                <a:solidFill>
                  <a:prstClr val="black"/>
                </a:solidFill>
                <a:latin typeface="微軟正黑體" panose="020B0604030504040204" pitchFamily="34" charset="-120"/>
                <a:ea typeface="微軟正黑體" panose="020B0604030504040204" pitchFamily="34" charset="-120"/>
              </a:rPr>
              <a:t>130</a:t>
            </a:r>
            <a:r>
              <a:rPr lang="zh-TW" altLang="en-US" sz="2400">
                <a:solidFill>
                  <a:prstClr val="black"/>
                </a:solidFill>
                <a:latin typeface="微軟正黑體" panose="020B0604030504040204" pitchFamily="34" charset="-120"/>
                <a:ea typeface="微軟正黑體" panose="020B0604030504040204" pitchFamily="34" charset="-120"/>
              </a:rPr>
              <a:t>座變電站電力。</a:t>
            </a:r>
            <a:endParaRPr lang="en-US" altLang="zh-TW" sz="240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疏散上萬居民至臨時避難場所。</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zh-TW" sz="2400">
                <a:solidFill>
                  <a:prstClr val="black"/>
                </a:solidFill>
                <a:latin typeface="微軟正黑體" panose="020B0604030504040204" pitchFamily="34" charset="-120"/>
                <a:ea typeface="微軟正黑體" panose="020B0604030504040204" pitchFamily="34" charset="-120"/>
              </a:rPr>
              <a:t>搜救人员和</a:t>
            </a:r>
            <a:r>
              <a:rPr lang="zh-TW" altLang="en-US" sz="2400">
                <a:solidFill>
                  <a:prstClr val="black"/>
                </a:solidFill>
                <a:latin typeface="微軟正黑體" panose="020B0604030504040204" pitchFamily="34" charset="-120"/>
                <a:ea typeface="微軟正黑體" panose="020B0604030504040204" pitchFamily="34" charset="-120"/>
              </a:rPr>
              <a:t>軍</a:t>
            </a:r>
            <a:r>
              <a:rPr lang="zh-TW" altLang="zh-TW" sz="2400">
                <a:solidFill>
                  <a:prstClr val="black"/>
                </a:solidFill>
                <a:latin typeface="微軟正黑體" panose="020B0604030504040204" pitchFamily="34" charset="-120"/>
                <a:ea typeface="微軟正黑體" panose="020B0604030504040204" pitchFamily="34" charset="-120"/>
              </a:rPr>
              <a:t>警</a:t>
            </a:r>
            <a:r>
              <a:rPr lang="zh-TW" altLang="en-US" sz="2400">
                <a:solidFill>
                  <a:prstClr val="black"/>
                </a:solidFill>
                <a:latin typeface="微軟正黑體" panose="020B0604030504040204" pitchFamily="34" charset="-120"/>
                <a:ea typeface="微軟正黑體" panose="020B0604030504040204" pitchFamily="34" charset="-120"/>
              </a:rPr>
              <a:t>災後緊急展開</a:t>
            </a:r>
            <a:r>
              <a:rPr lang="zh-TW" altLang="zh-TW" sz="2400">
                <a:solidFill>
                  <a:prstClr val="black"/>
                </a:solidFill>
                <a:latin typeface="微軟正黑體" panose="020B0604030504040204" pitchFamily="34" charset="-120"/>
                <a:ea typeface="微軟正黑體" panose="020B0604030504040204" pitchFamily="34" charset="-120"/>
              </a:rPr>
              <a:t>清理</a:t>
            </a:r>
            <a:r>
              <a:rPr lang="zh-TW" altLang="en-US" sz="2400">
                <a:solidFill>
                  <a:prstClr val="black"/>
                </a:solidFill>
                <a:latin typeface="微軟正黑體" panose="020B0604030504040204" pitchFamily="34" charset="-120"/>
                <a:ea typeface="微軟正黑體" panose="020B0604030504040204" pitchFamily="34" charset="-120"/>
              </a:rPr>
              <a:t>及救援</a:t>
            </a:r>
            <a:r>
              <a:rPr kumimoji="0" lang="zh-TW" altLang="zh-TW" sz="2400">
                <a:solidFill>
                  <a:srgbClr val="000000"/>
                </a:solidFill>
                <a:latin typeface="微軟正黑體" panose="020B0604030504040204" pitchFamily="34" charset="-120"/>
                <a:ea typeface="微軟正黑體" panose="020B0604030504040204" pitchFamily="34" charset="-120"/>
              </a:rPr>
              <a:t>。</a:t>
            </a:r>
            <a:endParaRPr kumimoji="0" lang="en-US" altLang="zh-TW" sz="2400">
              <a:solidFill>
                <a:srgbClr val="000000"/>
              </a:solidFill>
              <a:latin typeface="微軟正黑體" panose="020B0604030504040204" pitchFamily="34" charset="-120"/>
              <a:ea typeface="微軟正黑體" panose="020B0604030504040204" pitchFamily="34" charset="-120"/>
            </a:endParaRPr>
          </a:p>
        </p:txBody>
      </p:sp>
      <p:sp>
        <p:nvSpPr>
          <p:cNvPr id="36868"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29D305A-3BE8-4010-95A9-996DE308D106}" type="slidenum">
              <a:rPr kumimoji="0" lang="zh-TW" altLang="en-US">
                <a:solidFill>
                  <a:srgbClr val="262626"/>
                </a:solidFill>
                <a:latin typeface="Arial Unicode MS" panose="020B0604020202020204" pitchFamily="34" charset="-120"/>
                <a:ea typeface="Arial Unicode MS" panose="020B0604020202020204" pitchFamily="34" charset="-120"/>
              </a:rPr>
              <a:pPr/>
              <a:t>33</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36869" name="Picture 12" descr="http://img.lensaindonesia.com/thumb/350-630-1/uploads--1--2014--01--11140-banjir-pluit663382-musim-penghujan-sudin-pu-jakut-siagakan-tim-satga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119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4" descr="http://cdn.klimg.com/merdeka.com/resized/670x670/i/w/news/2014/01/13/305852/996x498/jakarta-banjir-besar-26666-jiwa-mengungsi.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2200275"/>
            <a:ext cx="46005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6" descr="http://cdn.klimg.com/merdeka.com/resized/670x670/i/w/news/2014/01/13/305713/996x498/banjir-jakarta-kumat-telkomsel-siap-membantu.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572000"/>
            <a:ext cx="4581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矩形 6"/>
          <p:cNvSpPr>
            <a:spLocks noChangeArrowheads="1"/>
          </p:cNvSpPr>
          <p:nvPr/>
        </p:nvSpPr>
        <p:spPr bwMode="auto">
          <a:xfrm>
            <a:off x="152400" y="62738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rPr>
              <a:t>http://www.merdeka.com/tag/b/banjir-jakarta/banjir-jakarta-kumat-telkomsel-siap-membantu.html</a:t>
            </a:r>
            <a:endParaRPr lang="zh-TW" altLang="en-US" sz="800">
              <a:solidFill>
                <a:prstClr val="black"/>
              </a:solidFill>
            </a:endParaRPr>
          </a:p>
        </p:txBody>
      </p:sp>
      <p:sp>
        <p:nvSpPr>
          <p:cNvPr id="36873" name="矩形 6"/>
          <p:cNvSpPr>
            <a:spLocks noChangeArrowheads="1"/>
          </p:cNvSpPr>
          <p:nvPr/>
        </p:nvSpPr>
        <p:spPr bwMode="auto">
          <a:xfrm>
            <a:off x="6934200" y="47371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rPr>
              <a:t>http://www.merdeka.com/jakarta/jakarta-banjir-besar-26666-jiwa-mengungsi.html</a:t>
            </a:r>
            <a:endParaRPr lang="zh-TW" altLang="en-US" sz="800">
              <a:solidFill>
                <a:prstClr val="black"/>
              </a:solidFill>
            </a:endParaRPr>
          </a:p>
          <a:p>
            <a:pPr fontAlgn="auto">
              <a:spcBef>
                <a:spcPts val="0"/>
              </a:spcBef>
              <a:spcAft>
                <a:spcPts val="0"/>
              </a:spcAft>
            </a:pPr>
            <a:endParaRPr lang="zh-TW" altLang="en-US" sz="800">
              <a:solidFill>
                <a:prstClr val="black"/>
              </a:solidFill>
            </a:endParaRPr>
          </a:p>
        </p:txBody>
      </p:sp>
      <p:sp>
        <p:nvSpPr>
          <p:cNvPr id="36874" name="文字方塊 9"/>
          <p:cNvSpPr txBox="1">
            <a:spLocks noChangeArrowheads="1"/>
          </p:cNvSpPr>
          <p:nvPr/>
        </p:nvSpPr>
        <p:spPr bwMode="auto">
          <a:xfrm>
            <a:off x="7391400" y="4495800"/>
            <a:ext cx="141605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居民疏散避難場所</a:t>
            </a:r>
          </a:p>
        </p:txBody>
      </p:sp>
      <p:sp>
        <p:nvSpPr>
          <p:cNvPr id="36875" name="文字方塊 10"/>
          <p:cNvSpPr txBox="1">
            <a:spLocks noChangeArrowheads="1"/>
          </p:cNvSpPr>
          <p:nvPr/>
        </p:nvSpPr>
        <p:spPr bwMode="auto">
          <a:xfrm>
            <a:off x="1330325" y="4495800"/>
            <a:ext cx="110807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緊急救援行動</a:t>
            </a:r>
          </a:p>
        </p:txBody>
      </p:sp>
    </p:spTree>
    <p:extLst>
      <p:ext uri="{BB962C8B-B14F-4D97-AF65-F5344CB8AC3E}">
        <p14:creationId xmlns:p14="http://schemas.microsoft.com/office/powerpoint/2010/main" val="3742187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矩形 2"/>
          <p:cNvSpPr>
            <a:spLocks noChangeArrowheads="1"/>
          </p:cNvSpPr>
          <p:nvPr/>
        </p:nvSpPr>
        <p:spPr bwMode="auto">
          <a:xfrm>
            <a:off x="228600" y="1139825"/>
            <a:ext cx="84978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zh-TW" sz="2400">
                <a:solidFill>
                  <a:srgbClr val="FF0000"/>
                </a:solidFill>
                <a:latin typeface="微軟正黑體" panose="020B0604030504040204" pitchFamily="34" charset="-120"/>
                <a:ea typeface="微軟正黑體" panose="020B0604030504040204" pitchFamily="34" charset="-120"/>
              </a:rPr>
              <a:t>森林保護</a:t>
            </a:r>
            <a:r>
              <a:rPr lang="zh-TW" altLang="en-US" sz="2400">
                <a:solidFill>
                  <a:srgbClr val="FF0000"/>
                </a:solidFill>
                <a:latin typeface="微軟正黑體" panose="020B0604030504040204" pitchFamily="34" charset="-120"/>
                <a:ea typeface="微軟正黑體" panose="020B0604030504040204" pitchFamily="34" charset="-120"/>
              </a:rPr>
              <a:t>不足</a:t>
            </a:r>
            <a:r>
              <a:rPr lang="zh-TW" altLang="zh-TW" sz="2400">
                <a:solidFill>
                  <a:srgbClr val="FF0000"/>
                </a:solidFill>
                <a:latin typeface="微軟正黑體" panose="020B0604030504040204" pitchFamily="34" charset="-120"/>
                <a:ea typeface="微軟正黑體" panose="020B0604030504040204" pitchFamily="34" charset="-120"/>
              </a:rPr>
              <a:t>，水土流失嚴重</a:t>
            </a:r>
            <a:r>
              <a:rPr lang="zh-TW" altLang="en-US" sz="2400">
                <a:solidFill>
                  <a:srgbClr val="FF0000"/>
                </a:solidFill>
                <a:latin typeface="微軟正黑體" panose="020B0604030504040204" pitchFamily="34" charset="-120"/>
                <a:ea typeface="微軟正黑體" panose="020B0604030504040204" pitchFamily="34" charset="-120"/>
              </a:rPr>
              <a:t>。</a:t>
            </a:r>
            <a:endParaRPr lang="en-US" altLang="zh-TW" sz="2400">
              <a:solidFill>
                <a:srgbClr val="FF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zh-TW" sz="2400">
                <a:solidFill>
                  <a:srgbClr val="FF0000"/>
                </a:solidFill>
                <a:latin typeface="微軟正黑體" panose="020B0604030504040204" pitchFamily="34" charset="-120"/>
                <a:ea typeface="微軟正黑體" panose="020B0604030504040204" pitchFamily="34" charset="-120"/>
              </a:rPr>
              <a:t>公共排水設備不良</a:t>
            </a:r>
            <a:r>
              <a:rPr lang="zh-TW" altLang="en-US" sz="2400">
                <a:solidFill>
                  <a:srgbClr val="FF0000"/>
                </a:solidFill>
                <a:latin typeface="微軟正黑體" panose="020B0604030504040204" pitchFamily="34" charset="-120"/>
                <a:ea typeface="微軟正黑體" panose="020B0604030504040204" pitchFamily="34" charset="-120"/>
              </a:rPr>
              <a:t>。</a:t>
            </a:r>
            <a:endParaRPr kumimoji="0" lang="en-US" altLang="zh-TW" sz="2400">
              <a:solidFill>
                <a:srgbClr val="000000"/>
              </a:solidFill>
              <a:latin typeface="微軟正黑體" panose="020B0604030504040204" pitchFamily="34" charset="-120"/>
              <a:ea typeface="微軟正黑體" panose="020B0604030504040204" pitchFamily="34" charset="-120"/>
            </a:endParaRPr>
          </a:p>
        </p:txBody>
      </p:sp>
      <p:sp>
        <p:nvSpPr>
          <p:cNvPr id="37892"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5DB4AE6-A817-4700-BAFC-613600C131DE}" type="slidenum">
              <a:rPr kumimoji="0" lang="zh-TW" altLang="en-US">
                <a:solidFill>
                  <a:srgbClr val="262626"/>
                </a:solidFill>
                <a:latin typeface="Arial Unicode MS" panose="020B0604020202020204" pitchFamily="34" charset="-120"/>
                <a:ea typeface="Arial Unicode MS" panose="020B0604020202020204" pitchFamily="34" charset="-120"/>
              </a:rPr>
              <a:pPr/>
              <a:t>34</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37893" name="Picture 8" descr="http://m.kabar24.com/images-data/posts/2014/01/19/209004/banjir-jakarta-2014-antara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41322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矩形 6"/>
          <p:cNvSpPr>
            <a:spLocks noChangeArrowheads="1"/>
          </p:cNvSpPr>
          <p:nvPr/>
        </p:nvSpPr>
        <p:spPr bwMode="auto">
          <a:xfrm>
            <a:off x="0" y="53594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 http://m.kabar24.com/megapolitan/read/20140119/59/209004/banjir-jakarta-2014-daerah-yang-masih-siaga-1-19-januari</a:t>
            </a:r>
            <a:endParaRPr lang="zh-TW" altLang="en-US" sz="800">
              <a:solidFill>
                <a:prstClr val="black"/>
              </a:solidFill>
              <a:latin typeface="微軟正黑體" panose="020B0604030504040204" pitchFamily="34" charset="-120"/>
              <a:ea typeface="微軟正黑體" panose="020B0604030504040204" pitchFamily="34" charset="-120"/>
            </a:endParaRPr>
          </a:p>
        </p:txBody>
      </p:sp>
      <p:pic>
        <p:nvPicPr>
          <p:cNvPr id="37895" name="Picture 7" descr="Banjir Jakarta, jalan jalan ini tidak bisa dilalui kendaraan"/>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4343400" y="2590800"/>
            <a:ext cx="4724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矩形 6"/>
          <p:cNvSpPr>
            <a:spLocks noChangeArrowheads="1"/>
          </p:cNvSpPr>
          <p:nvPr/>
        </p:nvSpPr>
        <p:spPr bwMode="auto">
          <a:xfrm>
            <a:off x="5029200" y="5349875"/>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a:t>
            </a:r>
          </a:p>
          <a:p>
            <a:pPr fontAlgn="auto">
              <a:spcBef>
                <a:spcPts val="0"/>
              </a:spcBef>
              <a:spcAft>
                <a:spcPts val="0"/>
              </a:spcAft>
            </a:pPr>
            <a:r>
              <a:rPr lang="en-US" altLang="zh-TW" sz="800">
                <a:solidFill>
                  <a:prstClr val="black"/>
                </a:solidFill>
                <a:latin typeface="微軟正黑體" panose="020B0604030504040204" pitchFamily="34" charset="-120"/>
                <a:ea typeface="微軟正黑體" panose="020B0604030504040204" pitchFamily="34" charset="-120"/>
              </a:rPr>
              <a:t>http://www.merdeka.com/peristiwa/banjir-jakarta-ini-sejumlah-jalan-yang-tidak-bisa-dilalui-kenda.html</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37897" name="文字方塊 8"/>
          <p:cNvSpPr txBox="1">
            <a:spLocks noChangeArrowheads="1"/>
          </p:cNvSpPr>
          <p:nvPr/>
        </p:nvSpPr>
        <p:spPr bwMode="auto">
          <a:xfrm>
            <a:off x="3713163" y="5349875"/>
            <a:ext cx="1260475"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印尼淹水災情圖</a:t>
            </a:r>
          </a:p>
        </p:txBody>
      </p:sp>
    </p:spTree>
    <p:extLst>
      <p:ext uri="{BB962C8B-B14F-4D97-AF65-F5344CB8AC3E}">
        <p14:creationId xmlns:p14="http://schemas.microsoft.com/office/powerpoint/2010/main" val="2185927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891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B56D831-B7C3-416E-B766-0F91300BFE21}" type="slidenum">
              <a:rPr kumimoji="0" lang="zh-TW" altLang="en-US">
                <a:solidFill>
                  <a:srgbClr val="262626"/>
                </a:solidFill>
                <a:latin typeface="Arial Unicode MS" panose="020B0604020202020204" pitchFamily="34" charset="-120"/>
                <a:ea typeface="Arial Unicode MS" panose="020B0604020202020204" pitchFamily="34" charset="-120"/>
              </a:rPr>
              <a:pPr/>
              <a:t>35</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8916" name="文字方塊 4"/>
          <p:cNvSpPr txBox="1">
            <a:spLocks noChangeArrowheads="1"/>
          </p:cNvSpPr>
          <p:nvPr/>
        </p:nvSpPr>
        <p:spPr bwMode="auto">
          <a:xfrm>
            <a:off x="179388" y="757238"/>
            <a:ext cx="885666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時間：</a:t>
            </a:r>
            <a:r>
              <a:rPr kumimoji="0" lang="en-US" altLang="zh-TW" sz="2400">
                <a:solidFill>
                  <a:srgbClr val="000000"/>
                </a:solidFill>
                <a:latin typeface="微軟正黑體" panose="020B0604030504040204" pitchFamily="34" charset="-120"/>
                <a:ea typeface="微軟正黑體" panose="020B0604030504040204" pitchFamily="34" charset="-120"/>
              </a:rPr>
              <a:t> </a:t>
            </a:r>
            <a:r>
              <a:rPr kumimoji="0" lang="en-US" altLang="zh-TW" sz="2400" b="1">
                <a:solidFill>
                  <a:srgbClr val="75952C"/>
                </a:solidFill>
                <a:latin typeface="微軟正黑體" panose="020B0604030504040204" pitchFamily="34" charset="-120"/>
                <a:ea typeface="微軟正黑體" panose="020B0604030504040204" pitchFamily="34" charset="-120"/>
              </a:rPr>
              <a:t>2014/03/04~2014/03/06</a:t>
            </a: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地點：紐西蘭基督城</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事件描述：</a:t>
            </a:r>
            <a:r>
              <a:rPr kumimoji="0" lang="zh-TW" altLang="zh-TW" sz="2400">
                <a:solidFill>
                  <a:srgbClr val="000000"/>
                </a:solidFill>
                <a:latin typeface="微軟正黑體" panose="020B0604030504040204" pitchFamily="34" charset="-120"/>
                <a:ea typeface="微軟正黑體" panose="020B0604030504040204" pitchFamily="34" charset="-120"/>
              </a:rPr>
              <a:t>一場罕見暴雨</a:t>
            </a:r>
            <a:r>
              <a:rPr kumimoji="0" lang="zh-TW" altLang="en-US" sz="2400">
                <a:solidFill>
                  <a:srgbClr val="000000"/>
                </a:solidFill>
                <a:latin typeface="微軟正黑體" panose="020B0604030504040204" pitchFamily="34" charset="-120"/>
                <a:ea typeface="微軟正黑體" panose="020B0604030504040204" pitchFamily="34" charset="-120"/>
              </a:rPr>
              <a:t>於</a:t>
            </a:r>
            <a:r>
              <a:rPr kumimoji="0" lang="en-US" altLang="zh-TW" sz="2400">
                <a:solidFill>
                  <a:srgbClr val="000000"/>
                </a:solidFill>
                <a:latin typeface="微軟正黑體" panose="020B0604030504040204" pitchFamily="34" charset="-120"/>
                <a:ea typeface="微軟正黑體" panose="020B0604030504040204" pitchFamily="34" charset="-120"/>
              </a:rPr>
              <a:t>3</a:t>
            </a:r>
            <a:r>
              <a:rPr kumimoji="0" lang="zh-TW" altLang="en-US" sz="2400">
                <a:solidFill>
                  <a:srgbClr val="000000"/>
                </a:solidFill>
                <a:latin typeface="微軟正黑體" panose="020B0604030504040204" pitchFamily="34" charset="-120"/>
                <a:ea typeface="微軟正黑體" panose="020B0604030504040204" pitchFamily="34" charset="-120"/>
              </a:rPr>
              <a:t>月</a:t>
            </a:r>
            <a:r>
              <a:rPr kumimoji="0" lang="en-US" altLang="zh-TW" sz="2400">
                <a:solidFill>
                  <a:srgbClr val="000000"/>
                </a:solidFill>
                <a:latin typeface="微軟正黑體" panose="020B0604030504040204" pitchFamily="34" charset="-120"/>
                <a:ea typeface="微軟正黑體" panose="020B0604030504040204" pitchFamily="34" charset="-120"/>
              </a:rPr>
              <a:t>4</a:t>
            </a:r>
            <a:r>
              <a:rPr kumimoji="0" lang="zh-TW" altLang="en-US" sz="2400">
                <a:solidFill>
                  <a:srgbClr val="000000"/>
                </a:solidFill>
                <a:latin typeface="微軟正黑體" panose="020B0604030504040204" pitchFamily="34" charset="-120"/>
                <a:ea typeface="微軟正黑體" panose="020B0604030504040204" pitchFamily="34" charset="-120"/>
              </a:rPr>
              <a:t>日</a:t>
            </a:r>
            <a:r>
              <a:rPr kumimoji="0" lang="en-US" altLang="zh-TW" sz="2400">
                <a:solidFill>
                  <a:srgbClr val="000000"/>
                </a:solidFill>
                <a:latin typeface="微軟正黑體" panose="020B0604030504040204" pitchFamily="34" charset="-120"/>
                <a:ea typeface="微軟正黑體" panose="020B0604030504040204" pitchFamily="34" charset="-120"/>
              </a:rPr>
              <a:t>~5</a:t>
            </a:r>
            <a:r>
              <a:rPr kumimoji="0" lang="zh-TW" altLang="en-US" sz="2400">
                <a:solidFill>
                  <a:srgbClr val="000000"/>
                </a:solidFill>
                <a:latin typeface="微軟正黑體" panose="020B0604030504040204" pitchFamily="34" charset="-120"/>
                <a:ea typeface="微軟正黑體" panose="020B0604030504040204" pitchFamily="34" charset="-120"/>
              </a:rPr>
              <a:t>日襲擊</a:t>
            </a:r>
            <a:r>
              <a:rPr kumimoji="0" lang="zh-TW" altLang="zh-TW" sz="2400">
                <a:solidFill>
                  <a:srgbClr val="000000"/>
                </a:solidFill>
                <a:latin typeface="微軟正黑體" panose="020B0604030504040204" pitchFamily="34" charset="-120"/>
                <a:ea typeface="微軟正黑體" panose="020B0604030504040204" pitchFamily="34" charset="-120"/>
              </a:rPr>
              <a:t>紐西蘭南島</a:t>
            </a:r>
            <a:r>
              <a:rPr kumimoji="0" lang="zh-TW" altLang="en-US" sz="2400">
                <a:solidFill>
                  <a:srgbClr val="000000"/>
                </a:solidFill>
                <a:latin typeface="微軟正黑體" panose="020B0604030504040204" pitchFamily="34" charset="-120"/>
                <a:ea typeface="微軟正黑體" panose="020B0604030504040204" pitchFamily="34" charset="-120"/>
              </a:rPr>
              <a:t>最大城市基督城，最大陣風為</a:t>
            </a:r>
            <a:r>
              <a:rPr kumimoji="0" lang="en-US" altLang="zh-TW" sz="2400">
                <a:solidFill>
                  <a:srgbClr val="000000"/>
                </a:solidFill>
                <a:latin typeface="微軟正黑體" panose="020B0604030504040204" pitchFamily="34" charset="-120"/>
                <a:ea typeface="微軟正黑體" panose="020B0604030504040204" pitchFamily="34" charset="-120"/>
              </a:rPr>
              <a:t>120km/h</a:t>
            </a:r>
            <a:r>
              <a:rPr kumimoji="0" lang="zh-TW" altLang="en-US" sz="2400">
                <a:solidFill>
                  <a:srgbClr val="000000"/>
                </a:solidFill>
                <a:latin typeface="微軟正黑體" panose="020B0604030504040204" pitchFamily="34" charset="-120"/>
                <a:ea typeface="微軟正黑體" panose="020B0604030504040204" pitchFamily="34" charset="-120"/>
              </a:rPr>
              <a:t>，降雨量高達</a:t>
            </a:r>
            <a:r>
              <a:rPr kumimoji="0" lang="en-US" altLang="zh-TW" sz="2400">
                <a:solidFill>
                  <a:srgbClr val="FF0000"/>
                </a:solidFill>
                <a:latin typeface="微軟正黑體" panose="020B0604030504040204" pitchFamily="34" charset="-120"/>
                <a:ea typeface="微軟正黑體" panose="020B0604030504040204" pitchFamily="34" charset="-120"/>
              </a:rPr>
              <a:t>151.6mm</a:t>
            </a:r>
            <a:r>
              <a:rPr kumimoji="0" lang="zh-TW" altLang="en-US" sz="2400">
                <a:solidFill>
                  <a:srgbClr val="000000"/>
                </a:solidFill>
                <a:latin typeface="微軟正黑體" panose="020B0604030504040204" pitchFamily="34" charset="-120"/>
                <a:ea typeface="微軟正黑體" panose="020B0604030504040204" pitchFamily="34" charset="-120"/>
              </a:rPr>
              <a:t>，過去這裡三月平均</a:t>
            </a:r>
            <a:r>
              <a:rPr kumimoji="0" lang="en-US" altLang="zh-TW" sz="2400">
                <a:solidFill>
                  <a:srgbClr val="000000"/>
                </a:solidFill>
                <a:latin typeface="微軟正黑體" panose="020B0604030504040204" pitchFamily="34" charset="-120"/>
                <a:ea typeface="微軟正黑體" panose="020B0604030504040204" pitchFamily="34" charset="-120"/>
              </a:rPr>
              <a:t>45mm</a:t>
            </a:r>
            <a:r>
              <a:rPr kumimoji="0" lang="zh-TW" altLang="en-US" sz="2400">
                <a:solidFill>
                  <a:srgbClr val="000000"/>
                </a:solidFill>
                <a:latin typeface="微軟正黑體" panose="020B0604030504040204" pitchFamily="34" charset="-120"/>
                <a:ea typeface="微軟正黑體" panose="020B0604030504040204" pitchFamily="34" charset="-120"/>
              </a:rPr>
              <a:t>，所以雨量幾乎是平常的</a:t>
            </a:r>
            <a:r>
              <a:rPr kumimoji="0" lang="zh-TW" altLang="en-US" sz="2400">
                <a:solidFill>
                  <a:srgbClr val="FF0000"/>
                </a:solidFill>
                <a:latin typeface="微軟正黑體" panose="020B0604030504040204" pitchFamily="34" charset="-120"/>
                <a:ea typeface="微軟正黑體" panose="020B0604030504040204" pitchFamily="34" charset="-120"/>
              </a:rPr>
              <a:t>三倍</a:t>
            </a:r>
            <a:r>
              <a:rPr kumimoji="0" lang="zh-TW" altLang="en-US" sz="2400">
                <a:solidFill>
                  <a:srgbClr val="000000"/>
                </a:solidFill>
                <a:latin typeface="微軟正黑體" panose="020B0604030504040204" pitchFamily="34" charset="-120"/>
                <a:ea typeface="微軟正黑體" panose="020B0604030504040204" pitchFamily="34" charset="-120"/>
              </a:rPr>
              <a:t>，</a:t>
            </a:r>
            <a:r>
              <a:rPr kumimoji="0" lang="zh-TW" altLang="en-US" sz="2400">
                <a:solidFill>
                  <a:srgbClr val="FF0000"/>
                </a:solidFill>
                <a:latin typeface="微軟正黑體" panose="020B0604030504040204" pitchFamily="34" charset="-120"/>
                <a:ea typeface="微軟正黑體" panose="020B0604030504040204" pitchFamily="34" charset="-120"/>
              </a:rPr>
              <a:t>為</a:t>
            </a:r>
            <a:r>
              <a:rPr kumimoji="0" lang="en-US" altLang="zh-TW" sz="2400">
                <a:solidFill>
                  <a:srgbClr val="FF0000"/>
                </a:solidFill>
                <a:latin typeface="微軟正黑體" panose="020B0604030504040204" pitchFamily="34" charset="-120"/>
                <a:ea typeface="微軟正黑體" panose="020B0604030504040204" pitchFamily="34" charset="-120"/>
              </a:rPr>
              <a:t>40</a:t>
            </a:r>
            <a:r>
              <a:rPr kumimoji="0" lang="zh-TW" altLang="en-US" sz="2400">
                <a:solidFill>
                  <a:srgbClr val="FF0000"/>
                </a:solidFill>
                <a:latin typeface="微軟正黑體" panose="020B0604030504040204" pitchFamily="34" charset="-120"/>
                <a:ea typeface="微軟正黑體" panose="020B0604030504040204" pitchFamily="34" charset="-120"/>
              </a:rPr>
              <a:t>年來最嚴重的一次水災。</a:t>
            </a: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grpSp>
        <p:nvGrpSpPr>
          <p:cNvPr id="38920" name="群組 5"/>
          <p:cNvGrpSpPr>
            <a:grpSpLocks/>
          </p:cNvGrpSpPr>
          <p:nvPr/>
        </p:nvGrpSpPr>
        <p:grpSpPr bwMode="auto">
          <a:xfrm>
            <a:off x="609600" y="3311525"/>
            <a:ext cx="4679950" cy="2700338"/>
            <a:chOff x="-5002212" y="579112"/>
            <a:chExt cx="5410200" cy="3124057"/>
          </a:xfrm>
        </p:grpSpPr>
        <p:pic>
          <p:nvPicPr>
            <p:cNvPr id="38926" name="圖片 1"/>
            <p:cNvPicPr>
              <a:picLocks noChangeAspect="1"/>
            </p:cNvPicPr>
            <p:nvPr/>
          </p:nvPicPr>
          <p:blipFill>
            <a:blip r:embed="rId2">
              <a:extLst>
                <a:ext uri="{28A0092B-C50C-407E-A947-70E740481C1C}">
                  <a14:useLocalDpi xmlns:a14="http://schemas.microsoft.com/office/drawing/2010/main" val="0"/>
                </a:ext>
              </a:extLst>
            </a:blip>
            <a:srcRect b="2991"/>
            <a:stretch>
              <a:fillRect/>
            </a:stretch>
          </p:blipFill>
          <p:spPr bwMode="auto">
            <a:xfrm>
              <a:off x="-5002212" y="579112"/>
              <a:ext cx="5410200" cy="312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4113970" y="1692092"/>
              <a:ext cx="1049740" cy="427928"/>
            </a:xfrm>
            <a:prstGeom prst="rect">
              <a:avLst/>
            </a:prstGeom>
            <a:noFill/>
          </p:spPr>
          <p:txBody>
            <a:bodyPr>
              <a:spAutoFit/>
            </a:bodyPr>
            <a:lstStyle/>
            <a:p>
              <a:pPr fontAlgn="auto">
                <a:spcBef>
                  <a:spcPts val="0"/>
                </a:spcBef>
                <a:spcAft>
                  <a:spcPts val="0"/>
                </a:spcAft>
                <a:defRPr/>
              </a:pPr>
              <a:r>
                <a:rPr kumimoji="0" lang="zh-TW" altLang="en-US" b="1" dirty="0">
                  <a:solidFill>
                    <a:srgbClr val="0000FF"/>
                  </a:solidFill>
                  <a:effectLst>
                    <a:glow rad="228600">
                      <a:srgbClr val="5B9BD5">
                        <a:satMod val="175000"/>
                        <a:alpha val="40000"/>
                      </a:srgb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基督城</a:t>
              </a:r>
            </a:p>
          </p:txBody>
        </p:sp>
      </p:grpSp>
      <p:sp>
        <p:nvSpPr>
          <p:cNvPr id="38921" name="文字方塊 6"/>
          <p:cNvSpPr txBox="1">
            <a:spLocks noChangeArrowheads="1"/>
          </p:cNvSpPr>
          <p:nvPr/>
        </p:nvSpPr>
        <p:spPr bwMode="auto">
          <a:xfrm>
            <a:off x="4495800" y="6048375"/>
            <a:ext cx="1295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:NASA</a:t>
            </a:r>
            <a:endParaRPr lang="zh-TW" altLang="en-US" sz="800">
              <a:solidFill>
                <a:prstClr val="black"/>
              </a:solidFill>
              <a:latin typeface="微軟正黑體" panose="020B0604030504040204" pitchFamily="34" charset="-120"/>
              <a:ea typeface="微軟正黑體" panose="020B0604030504040204" pitchFamily="34" charset="-120"/>
            </a:endParaRPr>
          </a:p>
        </p:txBody>
      </p:sp>
      <p:pic>
        <p:nvPicPr>
          <p:cNvPr id="38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76538"/>
            <a:ext cx="2590800"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文字方塊 10"/>
          <p:cNvSpPr txBox="1">
            <a:spLocks noChangeArrowheads="1"/>
          </p:cNvSpPr>
          <p:nvPr/>
        </p:nvSpPr>
        <p:spPr bwMode="auto">
          <a:xfrm>
            <a:off x="5443538" y="6519863"/>
            <a:ext cx="3619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:http://www.wunderground.com/blog/weatherhistorian/once-in-a-hundred-year-storm-pounds-christchurch-new-zealand</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38924" name="文字方塊 11"/>
          <p:cNvSpPr txBox="1">
            <a:spLocks noChangeArrowheads="1"/>
          </p:cNvSpPr>
          <p:nvPr/>
        </p:nvSpPr>
        <p:spPr bwMode="auto">
          <a:xfrm>
            <a:off x="7086600" y="6156325"/>
            <a:ext cx="143192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en-US" altLang="zh-TW" sz="1200">
                <a:solidFill>
                  <a:prstClr val="black"/>
                </a:solidFill>
              </a:rPr>
              <a:t>3</a:t>
            </a:r>
            <a:r>
              <a:rPr lang="zh-TW" altLang="en-US" sz="1200">
                <a:solidFill>
                  <a:prstClr val="black"/>
                </a:solidFill>
              </a:rPr>
              <a:t>月</a:t>
            </a:r>
            <a:r>
              <a:rPr lang="en-US" altLang="zh-TW" sz="1200">
                <a:solidFill>
                  <a:prstClr val="black"/>
                </a:solidFill>
              </a:rPr>
              <a:t>4</a:t>
            </a:r>
            <a:r>
              <a:rPr lang="zh-TW" altLang="en-US" sz="1200">
                <a:solidFill>
                  <a:prstClr val="black"/>
                </a:solidFill>
              </a:rPr>
              <a:t>日雨量分布圖</a:t>
            </a:r>
          </a:p>
        </p:txBody>
      </p:sp>
      <p:sp>
        <p:nvSpPr>
          <p:cNvPr id="38925" name="文字方塊 13"/>
          <p:cNvSpPr txBox="1">
            <a:spLocks noChangeArrowheads="1"/>
          </p:cNvSpPr>
          <p:nvPr/>
        </p:nvSpPr>
        <p:spPr bwMode="auto">
          <a:xfrm>
            <a:off x="2286000" y="6051550"/>
            <a:ext cx="1739900"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en-US" altLang="zh-TW" sz="1200">
                <a:solidFill>
                  <a:prstClr val="black"/>
                </a:solidFill>
              </a:rPr>
              <a:t>3</a:t>
            </a:r>
            <a:r>
              <a:rPr lang="zh-TW" altLang="en-US" sz="1200">
                <a:solidFill>
                  <a:prstClr val="black"/>
                </a:solidFill>
              </a:rPr>
              <a:t>月</a:t>
            </a:r>
            <a:r>
              <a:rPr lang="en-US" altLang="zh-TW" sz="1200">
                <a:solidFill>
                  <a:prstClr val="black"/>
                </a:solidFill>
              </a:rPr>
              <a:t>4</a:t>
            </a:r>
            <a:r>
              <a:rPr lang="zh-TW" altLang="en-US" sz="1200">
                <a:solidFill>
                  <a:prstClr val="black"/>
                </a:solidFill>
              </a:rPr>
              <a:t>日紐西蘭衛星雲圖</a:t>
            </a:r>
          </a:p>
        </p:txBody>
      </p:sp>
    </p:spTree>
    <p:extLst>
      <p:ext uri="{BB962C8B-B14F-4D97-AF65-F5344CB8AC3E}">
        <p14:creationId xmlns:p14="http://schemas.microsoft.com/office/powerpoint/2010/main" val="5978967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圖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400300"/>
            <a:ext cx="37338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9940" name="投影片編號版面配置區 1"/>
          <p:cNvSpPr>
            <a:spLocks noGrp="1"/>
          </p:cNvSpPr>
          <p:nvPr>
            <p:ph type="sldNum" sz="quarter" idx="10"/>
          </p:nvPr>
        </p:nvSpPr>
        <p:spPr bwMode="auto">
          <a:xfrm>
            <a:off x="7010400" y="6035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75664BCA-81AA-4124-A952-9A13D96B65E2}" type="slidenum">
              <a:rPr kumimoji="0" lang="zh-TW" altLang="en-US">
                <a:solidFill>
                  <a:srgbClr val="262626"/>
                </a:solidFill>
                <a:latin typeface="Arial Unicode MS" panose="020B0604020202020204" pitchFamily="34" charset="-120"/>
                <a:ea typeface="Arial Unicode MS" panose="020B0604020202020204" pitchFamily="34" charset="-120"/>
              </a:rPr>
              <a:pPr/>
              <a:t>36</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9941" name="文字方塊 4"/>
          <p:cNvSpPr txBox="1">
            <a:spLocks noChangeArrowheads="1"/>
          </p:cNvSpPr>
          <p:nvPr/>
        </p:nvSpPr>
        <p:spPr bwMode="auto">
          <a:xfrm>
            <a:off x="179388" y="757238"/>
            <a:ext cx="88566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pPr>
            <a:r>
              <a:rPr kumimoji="0" lang="zh-TW" altLang="en-US" sz="2400">
                <a:solidFill>
                  <a:srgbClr val="000000"/>
                </a:solidFill>
                <a:latin typeface="微軟正黑體" panose="020B0604030504040204" pitchFamily="34" charset="-120"/>
                <a:ea typeface="微軟正黑體" panose="020B0604030504040204" pitchFamily="34" charset="-120"/>
              </a:rPr>
              <a:t>        基督城位於紐西蘭南島中部的東岸，是坎特伯雷省最大的城市。處於半島岸以及坎特伯雷平原中間，東有太平洋以及雅芳河和希斯寇特河的河口，南有海港山的火山岩坡，北有懷馬卡里裡河。城區平坦，且高度僅在</a:t>
            </a:r>
            <a:r>
              <a:rPr kumimoji="0" lang="zh-TW" altLang="en-US" sz="2400">
                <a:solidFill>
                  <a:srgbClr val="FF0000"/>
                </a:solidFill>
                <a:latin typeface="微軟正黑體" panose="020B0604030504040204" pitchFamily="34" charset="-120"/>
                <a:ea typeface="微軟正黑體" panose="020B0604030504040204" pitchFamily="34" charset="-120"/>
              </a:rPr>
              <a:t>海平面上數公尺</a:t>
            </a:r>
            <a:r>
              <a:rPr kumimoji="0" lang="zh-TW" altLang="en-US" sz="2400">
                <a:solidFill>
                  <a:srgbClr val="000000"/>
                </a:solidFill>
                <a:latin typeface="微軟正黑體" panose="020B0604030504040204" pitchFamily="34" charset="-120"/>
                <a:ea typeface="微軟正黑體" panose="020B0604030504040204" pitchFamily="34" charset="-120"/>
              </a:rPr>
              <a:t>。</a:t>
            </a: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39945" name="矩形 21"/>
          <p:cNvSpPr>
            <a:spLocks noChangeArrowheads="1"/>
          </p:cNvSpPr>
          <p:nvPr/>
        </p:nvSpPr>
        <p:spPr bwMode="auto">
          <a:xfrm>
            <a:off x="6819900" y="4865688"/>
            <a:ext cx="800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kumimoji="0" lang="zh-TW" altLang="en-US" sz="1600" b="1">
                <a:solidFill>
                  <a:srgbClr val="000000"/>
                </a:solidFill>
                <a:latin typeface="微軟正黑體" panose="020B0604030504040204" pitchFamily="34" charset="-120"/>
                <a:ea typeface="微軟正黑體" panose="020B0604030504040204" pitchFamily="34" charset="-120"/>
              </a:rPr>
              <a:t>基督城</a:t>
            </a:r>
            <a:endParaRPr lang="zh-TW" altLang="en-US" sz="1600" b="1">
              <a:solidFill>
                <a:srgbClr val="000000"/>
              </a:solidFill>
              <a:latin typeface="Trebushet MS"/>
              <a:ea typeface="新細明體" panose="02020500000000000000" pitchFamily="18" charset="-120"/>
            </a:endParaRPr>
          </a:p>
        </p:txBody>
      </p:sp>
      <p:sp>
        <p:nvSpPr>
          <p:cNvPr id="51214" name="矩形 1"/>
          <p:cNvSpPr>
            <a:spLocks noChangeArrowheads="1"/>
          </p:cNvSpPr>
          <p:nvPr/>
        </p:nvSpPr>
        <p:spPr bwMode="auto">
          <a:xfrm>
            <a:off x="6477000" y="4572000"/>
            <a:ext cx="800219" cy="338554"/>
          </a:xfrm>
          <a:prstGeom prst="rect">
            <a:avLst/>
          </a:prstGeom>
          <a:noFill/>
          <a:ln>
            <a:noFill/>
          </a:ln>
          <a:extLst/>
        </p:spPr>
        <p:txBody>
          <a:bodyPr wrap="none">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fontAlgn="auto" hangingPunct="1">
              <a:spcBef>
                <a:spcPts val="0"/>
              </a:spcBef>
              <a:spcAft>
                <a:spcPts val="0"/>
              </a:spcAft>
              <a:defRPr/>
            </a:pPr>
            <a:r>
              <a:rPr kumimoji="0" lang="zh-TW" altLang="en-US" sz="1600" b="1" dirty="0" smtClean="0">
                <a:solidFill>
                  <a:srgbClr val="C00000"/>
                </a:solidFill>
                <a:effectLst>
                  <a:glow rad="228600">
                    <a:srgbClr val="5B9BD5">
                      <a:satMod val="175000"/>
                      <a:alpha val="40000"/>
                    </a:srgbClr>
                  </a:glow>
                </a:effectLst>
                <a:latin typeface="微軟正黑體" pitchFamily="34" charset="-120"/>
                <a:ea typeface="微軟正黑體" pitchFamily="34" charset="-120"/>
              </a:rPr>
              <a:t>紐西蘭</a:t>
            </a:r>
            <a:endParaRPr lang="zh-TW" altLang="en-US" sz="1600" b="1" dirty="0" smtClean="0">
              <a:solidFill>
                <a:srgbClr val="C00000"/>
              </a:solidFill>
              <a:effectLst>
                <a:glow rad="228600">
                  <a:srgbClr val="5B9BD5">
                    <a:satMod val="175000"/>
                    <a:alpha val="40000"/>
                  </a:srgbClr>
                </a:glow>
              </a:effectLst>
              <a:latin typeface="Trebushet MS"/>
              <a:ea typeface="新細明體" pitchFamily="18" charset="-120"/>
            </a:endParaRPr>
          </a:p>
        </p:txBody>
      </p:sp>
      <p:pic>
        <p:nvPicPr>
          <p:cNvPr id="3994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87600"/>
            <a:ext cx="4227513"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838200" y="6084888"/>
            <a:ext cx="3429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sz="1200" dirty="0">
                <a:solidFill>
                  <a:prstClr val="black"/>
                </a:solidFill>
                <a:latin typeface="標楷體" panose="03000509000000000000" pitchFamily="65" charset="-120"/>
                <a:ea typeface="標楷體" panose="03000509000000000000" pitchFamily="65" charset="-120"/>
              </a:rPr>
              <a:t>3/4</a:t>
            </a:r>
            <a:r>
              <a:rPr kumimoji="0" lang="zh-TW" altLang="en-US" sz="1200" dirty="0">
                <a:solidFill>
                  <a:prstClr val="black"/>
                </a:solidFill>
                <a:latin typeface="標楷體" panose="03000509000000000000" pitchFamily="65" charset="-120"/>
                <a:ea typeface="標楷體" panose="03000509000000000000" pitchFamily="65" charset="-120"/>
              </a:rPr>
              <a:t> </a:t>
            </a:r>
            <a:r>
              <a:rPr kumimoji="0" lang="en-US" altLang="zh-TW" sz="1200" dirty="0">
                <a:solidFill>
                  <a:prstClr val="black"/>
                </a:solidFill>
                <a:latin typeface="標楷體" panose="03000509000000000000" pitchFamily="65" charset="-120"/>
                <a:ea typeface="標楷體" panose="03000509000000000000" pitchFamily="65" charset="-120"/>
              </a:rPr>
              <a:t>07:00~3/5</a:t>
            </a:r>
            <a:r>
              <a:rPr kumimoji="0" lang="zh-TW" altLang="en-US" sz="1200" dirty="0">
                <a:solidFill>
                  <a:prstClr val="black"/>
                </a:solidFill>
                <a:latin typeface="標楷體" panose="03000509000000000000" pitchFamily="65" charset="-120"/>
                <a:ea typeface="標楷體" panose="03000509000000000000" pitchFamily="65" charset="-120"/>
              </a:rPr>
              <a:t> </a:t>
            </a:r>
            <a:r>
              <a:rPr kumimoji="0" lang="en-US" altLang="zh-TW" sz="1200" dirty="0">
                <a:solidFill>
                  <a:prstClr val="black"/>
                </a:solidFill>
                <a:latin typeface="標楷體" panose="03000509000000000000" pitchFamily="65" charset="-120"/>
                <a:ea typeface="標楷體" panose="03000509000000000000" pitchFamily="65" charset="-120"/>
              </a:rPr>
              <a:t>07:00</a:t>
            </a:r>
            <a:r>
              <a:rPr kumimoji="0" lang="zh-TW" altLang="en-US" sz="1200" dirty="0">
                <a:solidFill>
                  <a:prstClr val="black"/>
                </a:solidFill>
                <a:latin typeface="標楷體" panose="03000509000000000000" pitchFamily="65" charset="-120"/>
                <a:ea typeface="標楷體" panose="03000509000000000000" pitchFamily="65" charset="-120"/>
              </a:rPr>
              <a:t> </a:t>
            </a:r>
            <a:r>
              <a:rPr kumimoji="0" lang="en-US" altLang="zh-TW" sz="1200" dirty="0">
                <a:solidFill>
                  <a:prstClr val="black"/>
                </a:solidFill>
                <a:latin typeface="標楷體" panose="03000509000000000000" pitchFamily="65" charset="-120"/>
                <a:ea typeface="標楷體" panose="03000509000000000000" pitchFamily="65" charset="-120"/>
              </a:rPr>
              <a:t>24</a:t>
            </a:r>
            <a:r>
              <a:rPr kumimoji="0" lang="zh-TW" altLang="en-US" sz="1200" dirty="0">
                <a:solidFill>
                  <a:prstClr val="black"/>
                </a:solidFill>
                <a:latin typeface="標楷體" panose="03000509000000000000" pitchFamily="65" charset="-120"/>
                <a:ea typeface="標楷體" panose="03000509000000000000" pitchFamily="65" charset="-120"/>
              </a:rPr>
              <a:t>小時雷達估算降雨量</a:t>
            </a:r>
          </a:p>
        </p:txBody>
      </p:sp>
      <p:sp>
        <p:nvSpPr>
          <p:cNvPr id="2" name="橢圓 1"/>
          <p:cNvSpPr/>
          <p:nvPr/>
        </p:nvSpPr>
        <p:spPr>
          <a:xfrm>
            <a:off x="6753225" y="4972050"/>
            <a:ext cx="133350" cy="115888"/>
          </a:xfrm>
          <a:prstGeom prst="ellipse">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9950" name="文字方塊 11"/>
          <p:cNvSpPr txBox="1">
            <a:spLocks noChangeArrowheads="1"/>
          </p:cNvSpPr>
          <p:nvPr/>
        </p:nvSpPr>
        <p:spPr bwMode="auto">
          <a:xfrm>
            <a:off x="3465513" y="6310313"/>
            <a:ext cx="1295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:Metservice</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39951" name="文字方塊 12"/>
          <p:cNvSpPr txBox="1">
            <a:spLocks noChangeArrowheads="1"/>
          </p:cNvSpPr>
          <p:nvPr/>
        </p:nvSpPr>
        <p:spPr bwMode="auto">
          <a:xfrm>
            <a:off x="7315200" y="634206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:Google Map</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39952" name="文字方塊 13"/>
          <p:cNvSpPr txBox="1">
            <a:spLocks noChangeArrowheads="1"/>
          </p:cNvSpPr>
          <p:nvPr/>
        </p:nvSpPr>
        <p:spPr bwMode="auto">
          <a:xfrm>
            <a:off x="7505700" y="6056313"/>
            <a:ext cx="110807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基督城位置圖</a:t>
            </a:r>
          </a:p>
        </p:txBody>
      </p:sp>
    </p:spTree>
    <p:extLst>
      <p:ext uri="{BB962C8B-B14F-4D97-AF65-F5344CB8AC3E}">
        <p14:creationId xmlns:p14="http://schemas.microsoft.com/office/powerpoint/2010/main" val="2844006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096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7AA96A74-D9B0-4A09-92AC-D6A50F386017}" type="slidenum">
              <a:rPr kumimoji="0" lang="zh-TW" altLang="en-US">
                <a:solidFill>
                  <a:srgbClr val="262626"/>
                </a:solidFill>
                <a:latin typeface="Arial Unicode MS" panose="020B0604020202020204" pitchFamily="34" charset="-120"/>
                <a:ea typeface="Arial Unicode MS" panose="020B0604020202020204" pitchFamily="34" charset="-120"/>
              </a:rPr>
              <a:pPr/>
              <a:t>37</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40964" name="圖片 5"/>
          <p:cNvPicPr>
            <a:picLocks noChangeAspect="1"/>
          </p:cNvPicPr>
          <p:nvPr/>
        </p:nvPicPr>
        <p:blipFill>
          <a:blip r:embed="rId2">
            <a:extLst>
              <a:ext uri="{28A0092B-C50C-407E-A947-70E740481C1C}">
                <a14:useLocalDpi xmlns:a14="http://schemas.microsoft.com/office/drawing/2010/main" val="0"/>
              </a:ext>
            </a:extLst>
          </a:blip>
          <a:srcRect l="5099" t="20667" r="36179" b="10072"/>
          <a:stretch>
            <a:fillRect/>
          </a:stretch>
        </p:blipFill>
        <p:spPr bwMode="auto">
          <a:xfrm>
            <a:off x="6016625" y="2397125"/>
            <a:ext cx="2635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文字方塊 9"/>
          <p:cNvSpPr txBox="1">
            <a:spLocks noChangeArrowheads="1"/>
          </p:cNvSpPr>
          <p:nvPr/>
        </p:nvSpPr>
        <p:spPr bwMode="auto">
          <a:xfrm>
            <a:off x="9525" y="692150"/>
            <a:ext cx="91344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buFont typeface="Arial" panose="020B0604020202020204" pitchFamily="34" charset="0"/>
              <a:buChar char="•"/>
            </a:pPr>
            <a:r>
              <a:rPr lang="zh-TW" altLang="en-US" sz="2400">
                <a:solidFill>
                  <a:prstClr val="black"/>
                </a:solidFill>
                <a:latin typeface="微軟正黑體" panose="020B0604030504040204" pitchFamily="34" charset="-120"/>
                <a:ea typeface="微軟正黑體" panose="020B0604030504040204" pitchFamily="34" charset="-120"/>
              </a:rPr>
              <a:t>約</a:t>
            </a:r>
            <a:r>
              <a:rPr lang="en-US" altLang="zh-TW" sz="2400">
                <a:solidFill>
                  <a:srgbClr val="FF0000"/>
                </a:solidFill>
                <a:latin typeface="微軟正黑體" panose="020B0604030504040204" pitchFamily="34" charset="-120"/>
                <a:ea typeface="微軟正黑體" panose="020B0604030504040204" pitchFamily="34" charset="-120"/>
              </a:rPr>
              <a:t>4,600</a:t>
            </a:r>
            <a:r>
              <a:rPr lang="zh-TW" altLang="en-US" sz="2400">
                <a:solidFill>
                  <a:srgbClr val="FF0000"/>
                </a:solidFill>
                <a:latin typeface="微軟正黑體" panose="020B0604030504040204" pitchFamily="34" charset="-120"/>
                <a:ea typeface="微軟正黑體" panose="020B0604030504040204" pitchFamily="34" charset="-120"/>
              </a:rPr>
              <a:t>戶</a:t>
            </a:r>
            <a:r>
              <a:rPr lang="zh-TW" altLang="en-US" sz="2400">
                <a:solidFill>
                  <a:prstClr val="black"/>
                </a:solidFill>
                <a:latin typeface="微軟正黑體" panose="020B0604030504040204" pitchFamily="34" charset="-120"/>
                <a:ea typeface="微軟正黑體" panose="020B0604030504040204" pitchFamily="34" charset="-120"/>
              </a:rPr>
              <a:t>住家慘遭</a:t>
            </a:r>
            <a:r>
              <a:rPr lang="zh-TW" altLang="en-US" sz="2400">
                <a:solidFill>
                  <a:srgbClr val="FF0000"/>
                </a:solidFill>
                <a:latin typeface="微軟正黑體" panose="020B0604030504040204" pitchFamily="34" charset="-120"/>
                <a:ea typeface="微軟正黑體" panose="020B0604030504040204" pitchFamily="34" charset="-120"/>
              </a:rPr>
              <a:t>斷電</a:t>
            </a:r>
            <a:r>
              <a:rPr lang="zh-TW" altLang="en-US" sz="2400">
                <a:solidFill>
                  <a:prstClr val="black"/>
                </a:solidFill>
                <a:latin typeface="微軟正黑體" panose="020B0604030504040204" pitchFamily="34" charset="-120"/>
                <a:ea typeface="微軟正黑體" panose="020B0604030504040204" pitchFamily="34" charset="-120"/>
              </a:rPr>
              <a:t>，多所學校公司</a:t>
            </a:r>
            <a:r>
              <a:rPr lang="zh-TW" altLang="en-US" sz="2400">
                <a:solidFill>
                  <a:srgbClr val="FF0000"/>
                </a:solidFill>
                <a:latin typeface="微軟正黑體" panose="020B0604030504040204" pitchFamily="34" charset="-120"/>
                <a:ea typeface="微軟正黑體" panose="020B0604030504040204" pitchFamily="34" charset="-120"/>
              </a:rPr>
              <a:t>停止上班上課</a:t>
            </a:r>
            <a:r>
              <a:rPr lang="zh-TW" altLang="en-US" sz="2400">
                <a:solidFill>
                  <a:prstClr val="black"/>
                </a:solidFill>
                <a:latin typeface="微軟正黑體" panose="020B0604030504040204" pitchFamily="34" charset="-120"/>
                <a:ea typeface="微軟正黑體" panose="020B0604030504040204" pitchFamily="34" charset="-120"/>
              </a:rPr>
              <a:t>。</a:t>
            </a:r>
            <a:endParaRPr lang="en-US" altLang="zh-TW" sz="240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buFont typeface="Arial" panose="020B0604020202020204" pitchFamily="34" charset="0"/>
              <a:buChar char="•"/>
            </a:pPr>
            <a:r>
              <a:rPr lang="zh-TW" altLang="en-US" sz="2400">
                <a:solidFill>
                  <a:prstClr val="black"/>
                </a:solidFill>
                <a:latin typeface="微軟正黑體" panose="020B0604030504040204" pitchFamily="34" charset="-120"/>
                <a:ea typeface="微軟正黑體" panose="020B0604030504040204" pitchFamily="34" charset="-120"/>
              </a:rPr>
              <a:t>道路、</a:t>
            </a:r>
            <a:r>
              <a:rPr lang="en-US" altLang="zh-TW" sz="2400">
                <a:solidFill>
                  <a:prstClr val="black"/>
                </a:solidFill>
                <a:latin typeface="微軟正黑體" panose="020B0604030504040204" pitchFamily="34" charset="-120"/>
                <a:ea typeface="微軟正黑體" panose="020B0604030504040204" pitchFamily="34" charset="-120"/>
              </a:rPr>
              <a:t>100</a:t>
            </a:r>
            <a:r>
              <a:rPr lang="zh-TW" altLang="en-US" sz="2400">
                <a:solidFill>
                  <a:prstClr val="black"/>
                </a:solidFill>
                <a:latin typeface="微軟正黑體" panose="020B0604030504040204" pitchFamily="34" charset="-120"/>
                <a:ea typeface="微軟正黑體" panose="020B0604030504040204" pitchFamily="34" charset="-120"/>
              </a:rPr>
              <a:t>多間房屋被洪水淹沒，樹木被連根拔起，電線桿被破壞。</a:t>
            </a:r>
            <a:endParaRPr lang="en-US" altLang="zh-TW" sz="240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buFont typeface="Arial" panose="020B0604020202020204" pitchFamily="34" charset="0"/>
              <a:buChar char="•"/>
            </a:pPr>
            <a:r>
              <a:rPr lang="zh-TW" altLang="en-US" sz="2400">
                <a:solidFill>
                  <a:prstClr val="black"/>
                </a:solidFill>
                <a:latin typeface="微軟正黑體" panose="020B0604030504040204" pitchFamily="34" charset="-120"/>
                <a:ea typeface="微軟正黑體" panose="020B0604030504040204" pitchFamily="34" charset="-120"/>
              </a:rPr>
              <a:t>受暴雨衝擊，基督城利特爾頓</a:t>
            </a:r>
            <a:r>
              <a:rPr lang="en-US" altLang="zh-TW" sz="2400">
                <a:solidFill>
                  <a:prstClr val="black"/>
                </a:solidFill>
                <a:latin typeface="微軟正黑體" panose="020B0604030504040204" pitchFamily="34" charset="-120"/>
                <a:ea typeface="微軟正黑體" panose="020B0604030504040204" pitchFamily="34" charset="-120"/>
              </a:rPr>
              <a:t>(Lyttelton)</a:t>
            </a:r>
            <a:r>
              <a:rPr lang="zh-TW" altLang="en-US" sz="2400">
                <a:solidFill>
                  <a:prstClr val="black"/>
                </a:solidFill>
                <a:latin typeface="微軟正黑體" panose="020B0604030504040204" pitchFamily="34" charset="-120"/>
                <a:ea typeface="微軟正黑體" panose="020B0604030504040204" pitchFamily="34" charset="-120"/>
              </a:rPr>
              <a:t>地區之港口發生</a:t>
            </a:r>
            <a:r>
              <a:rPr lang="zh-TW" altLang="en-US" sz="2400">
                <a:solidFill>
                  <a:srgbClr val="FF0000"/>
                </a:solidFill>
                <a:latin typeface="微軟正黑體" panose="020B0604030504040204" pitchFamily="34" charset="-120"/>
                <a:ea typeface="微軟正黑體" panose="020B0604030504040204" pitchFamily="34" charset="-120"/>
              </a:rPr>
              <a:t>坍方</a:t>
            </a:r>
            <a:r>
              <a:rPr lang="zh-TW" altLang="en-US" sz="2400">
                <a:solidFill>
                  <a:prstClr val="black"/>
                </a:solidFill>
                <a:latin typeface="微軟正黑體" panose="020B0604030504040204" pitchFamily="34" charset="-120"/>
                <a:ea typeface="微軟正黑體" panose="020B0604030504040204" pitchFamily="34" charset="-120"/>
              </a:rPr>
              <a:t>。</a:t>
            </a:r>
            <a:endParaRPr lang="en-US" altLang="zh-TW" sz="240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buFont typeface="Arial" panose="020B0604020202020204" pitchFamily="34" charset="0"/>
              <a:buChar char="•"/>
            </a:pPr>
            <a:endParaRPr lang="en-US" altLang="zh-TW" sz="2400">
              <a:solidFill>
                <a:prstClr val="black"/>
              </a:solidFill>
              <a:latin typeface="微軟正黑體" panose="020B0604030504040204" pitchFamily="34" charset="-120"/>
              <a:ea typeface="微軟正黑體" panose="020B0604030504040204" pitchFamily="34" charset="-120"/>
            </a:endParaRPr>
          </a:p>
        </p:txBody>
      </p:sp>
      <p:pic>
        <p:nvPicPr>
          <p:cNvPr id="409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362200"/>
            <a:ext cx="27146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2" descr="http://images.tvnz.co.nz/tvnz_images/national_news/2014/03/flood_kids_1234_E1.jpg"/>
          <p:cNvPicPr>
            <a:picLocks noChangeAspect="1" noChangeArrowheads="1"/>
          </p:cNvPicPr>
          <p:nvPr/>
        </p:nvPicPr>
        <p:blipFill>
          <a:blip r:embed="rId4">
            <a:extLst>
              <a:ext uri="{28A0092B-C50C-407E-A947-70E740481C1C}">
                <a14:useLocalDpi xmlns:a14="http://schemas.microsoft.com/office/drawing/2010/main" val="0"/>
              </a:ext>
            </a:extLst>
          </a:blip>
          <a:srcRect l="8878" r="6831"/>
          <a:stretch>
            <a:fillRect/>
          </a:stretch>
        </p:blipFill>
        <p:spPr bwMode="auto">
          <a:xfrm>
            <a:off x="3155950" y="2397125"/>
            <a:ext cx="2635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l="13382" t="24924" r="43163" b="23137"/>
          <a:stretch>
            <a:fillRect/>
          </a:stretch>
        </p:blipFill>
        <p:spPr bwMode="auto">
          <a:xfrm>
            <a:off x="257175" y="4346575"/>
            <a:ext cx="27146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圖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6263" y="4364038"/>
            <a:ext cx="27146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矩形 1"/>
          <p:cNvSpPr>
            <a:spLocks noChangeArrowheads="1"/>
          </p:cNvSpPr>
          <p:nvPr/>
        </p:nvSpPr>
        <p:spPr bwMode="auto">
          <a:xfrm>
            <a:off x="5257800" y="6215063"/>
            <a:ext cx="3810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:http://tvnz.co.nz/national-news/happened-christchurch-storm-5857818</a:t>
            </a:r>
            <a:endParaRPr lang="zh-TW" altLang="en-US" sz="800">
              <a:solidFill>
                <a:prstClr val="black"/>
              </a:solidFill>
              <a:latin typeface="微軟正黑體" panose="020B0604030504040204" pitchFamily="34" charset="-120"/>
              <a:ea typeface="微軟正黑體" panose="020B0604030504040204" pitchFamily="34" charset="-120"/>
            </a:endParaRPr>
          </a:p>
        </p:txBody>
      </p:sp>
      <p:pic>
        <p:nvPicPr>
          <p:cNvPr id="40971" name="Picture 13" descr="http://images.tvnz.co.nz/tvnz_images/national_news/2014/03/flooding_heathcote_E1.jpg"/>
          <p:cNvPicPr>
            <a:picLocks noChangeAspect="1" noChangeArrowheads="1"/>
          </p:cNvPicPr>
          <p:nvPr/>
        </p:nvPicPr>
        <p:blipFill>
          <a:blip r:embed="rId7">
            <a:extLst>
              <a:ext uri="{28A0092B-C50C-407E-A947-70E740481C1C}">
                <a14:useLocalDpi xmlns:a14="http://schemas.microsoft.com/office/drawing/2010/main" val="0"/>
              </a:ext>
            </a:extLst>
          </a:blip>
          <a:srcRect l="4274" r="12144"/>
          <a:stretch>
            <a:fillRect/>
          </a:stretch>
        </p:blipFill>
        <p:spPr bwMode="auto">
          <a:xfrm>
            <a:off x="6022975" y="4343400"/>
            <a:ext cx="2654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文字方塊 11"/>
          <p:cNvSpPr txBox="1">
            <a:spLocks noChangeArrowheads="1"/>
          </p:cNvSpPr>
          <p:nvPr/>
        </p:nvSpPr>
        <p:spPr bwMode="auto">
          <a:xfrm>
            <a:off x="4022725" y="6176963"/>
            <a:ext cx="141605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紐西蘭暴雨災情圖</a:t>
            </a:r>
          </a:p>
        </p:txBody>
      </p:sp>
    </p:spTree>
    <p:extLst>
      <p:ext uri="{BB962C8B-B14F-4D97-AF65-F5344CB8AC3E}">
        <p14:creationId xmlns:p14="http://schemas.microsoft.com/office/powerpoint/2010/main" val="3761830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1987"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D93A17A6-949A-4139-9878-67B209482E7E}" type="slidenum">
              <a:rPr kumimoji="0" lang="zh-TW" altLang="en-US">
                <a:solidFill>
                  <a:srgbClr val="262626"/>
                </a:solidFill>
                <a:latin typeface="Arial Unicode MS" panose="020B0604020202020204" pitchFamily="34" charset="-120"/>
                <a:ea typeface="Arial Unicode MS" panose="020B0604020202020204" pitchFamily="34" charset="-120"/>
              </a:rPr>
              <a:pPr/>
              <a:t>38</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41988" name="Picture 6" descr="C:\Users\user\Desktop\christchurch_flooding_cars_weather_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663" y="4114800"/>
            <a:ext cx="436245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矩形 1"/>
          <p:cNvSpPr>
            <a:spLocks noChangeArrowheads="1"/>
          </p:cNvSpPr>
          <p:nvPr/>
        </p:nvSpPr>
        <p:spPr bwMode="auto">
          <a:xfrm>
            <a:off x="228600" y="685800"/>
            <a:ext cx="85344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因暴雨導致機場航班大亂、庫克海峽渡輪停止開放。</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降雨量大增且夾帶大量泥沙使懷馬卡里裡河、雅芳河和希斯寇特河深藍色的沿海水域出現棕褐色。 </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endParaRPr kumimoji="0" lang="en-US" altLang="zh-TW" sz="2400">
              <a:solidFill>
                <a:srgbClr val="000000"/>
              </a:solidFill>
              <a:latin typeface="微軟正黑體" panose="020B0604030504040204" pitchFamily="34" charset="-120"/>
              <a:ea typeface="微軟正黑體" panose="020B0604030504040204" pitchFamily="34" charset="-120"/>
            </a:endParaRPr>
          </a:p>
        </p:txBody>
      </p:sp>
      <p:pic>
        <p:nvPicPr>
          <p:cNvPr id="4199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221163"/>
            <a:ext cx="34734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05000"/>
            <a:ext cx="347345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901950" y="1974850"/>
            <a:ext cx="1143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sz="1200" dirty="0">
                <a:solidFill>
                  <a:prstClr val="black"/>
                </a:solidFill>
                <a:latin typeface="標楷體" panose="03000509000000000000" pitchFamily="65" charset="-120"/>
                <a:ea typeface="標楷體" panose="03000509000000000000" pitchFamily="65" charset="-120"/>
              </a:rPr>
              <a:t>2014/2/22</a:t>
            </a:r>
            <a:endParaRPr kumimoji="0" lang="zh-TW" altLang="en-US" sz="1200" dirty="0">
              <a:solidFill>
                <a:prstClr val="black"/>
              </a:solidFill>
              <a:latin typeface="標楷體" panose="03000509000000000000" pitchFamily="65" charset="-120"/>
              <a:ea typeface="標楷體" panose="03000509000000000000" pitchFamily="65" charset="-120"/>
            </a:endParaRPr>
          </a:p>
        </p:txBody>
      </p:sp>
      <p:sp>
        <p:nvSpPr>
          <p:cNvPr id="15" name="矩形 14"/>
          <p:cNvSpPr/>
          <p:nvPr/>
        </p:nvSpPr>
        <p:spPr>
          <a:xfrm>
            <a:off x="2901950" y="4403725"/>
            <a:ext cx="1143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sz="1200" dirty="0">
                <a:solidFill>
                  <a:prstClr val="black"/>
                </a:solidFill>
                <a:latin typeface="標楷體" panose="03000509000000000000" pitchFamily="65" charset="-120"/>
                <a:ea typeface="標楷體" panose="03000509000000000000" pitchFamily="65" charset="-120"/>
              </a:rPr>
              <a:t>2014/3/6</a:t>
            </a:r>
            <a:endParaRPr kumimoji="0" lang="zh-TW" altLang="en-US" sz="1200" dirty="0">
              <a:solidFill>
                <a:prstClr val="black"/>
              </a:solidFill>
              <a:latin typeface="標楷體" panose="03000509000000000000" pitchFamily="65" charset="-120"/>
              <a:ea typeface="標楷體" panose="03000509000000000000" pitchFamily="65" charset="-120"/>
            </a:endParaRPr>
          </a:p>
        </p:txBody>
      </p:sp>
      <p:pic>
        <p:nvPicPr>
          <p:cNvPr id="419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1924050"/>
            <a:ext cx="43624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矩形 10"/>
          <p:cNvSpPr>
            <a:spLocks noChangeArrowheads="1"/>
          </p:cNvSpPr>
          <p:nvPr/>
        </p:nvSpPr>
        <p:spPr bwMode="auto">
          <a:xfrm>
            <a:off x="2293938" y="6597650"/>
            <a:ext cx="1774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:EARTH</a:t>
            </a:r>
            <a:r>
              <a:rPr lang="zh-TW" altLang="en-US" sz="800">
                <a:solidFill>
                  <a:prstClr val="black"/>
                </a:solidFill>
                <a:latin typeface="微軟正黑體" panose="020B0604030504040204" pitchFamily="34" charset="-120"/>
                <a:ea typeface="微軟正黑體" panose="020B0604030504040204" pitchFamily="34" charset="-120"/>
              </a:rPr>
              <a:t> </a:t>
            </a:r>
            <a:r>
              <a:rPr lang="en-US" altLang="zh-TW" sz="800">
                <a:solidFill>
                  <a:prstClr val="black"/>
                </a:solidFill>
                <a:latin typeface="微軟正黑體" panose="020B0604030504040204" pitchFamily="34" charset="-120"/>
                <a:ea typeface="微軟正黑體" panose="020B0604030504040204" pitchFamily="34" charset="-120"/>
              </a:rPr>
              <a:t>OBSERVATORY</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41996" name="矩形 12"/>
          <p:cNvSpPr>
            <a:spLocks noChangeArrowheads="1"/>
          </p:cNvSpPr>
          <p:nvPr/>
        </p:nvSpPr>
        <p:spPr bwMode="auto">
          <a:xfrm>
            <a:off x="5257800" y="6596063"/>
            <a:ext cx="3810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:http://tvnz.co.nz/national-news/happened-christchurch-storm-5857818</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2" name="矩形 1"/>
          <p:cNvSpPr/>
          <p:nvPr/>
        </p:nvSpPr>
        <p:spPr>
          <a:xfrm>
            <a:off x="801688" y="2519363"/>
            <a:ext cx="798512" cy="215900"/>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kumimoji="0" lang="zh-TW" altLang="en-US" sz="800" dirty="0">
                <a:solidFill>
                  <a:prstClr val="black"/>
                </a:solidFill>
                <a:latin typeface="Calibri"/>
                <a:ea typeface="新細明體"/>
              </a:rPr>
              <a:t>懷馬卡里裡河</a:t>
            </a:r>
          </a:p>
        </p:txBody>
      </p:sp>
      <p:sp>
        <p:nvSpPr>
          <p:cNvPr id="14" name="矩形 13"/>
          <p:cNvSpPr/>
          <p:nvPr/>
        </p:nvSpPr>
        <p:spPr>
          <a:xfrm>
            <a:off x="777875" y="4876800"/>
            <a:ext cx="798513" cy="215900"/>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kumimoji="0" lang="zh-TW" altLang="en-US" sz="800" dirty="0">
                <a:solidFill>
                  <a:prstClr val="black"/>
                </a:solidFill>
                <a:latin typeface="Calibri"/>
                <a:ea typeface="新細明體"/>
              </a:rPr>
              <a:t>懷馬卡里裡河</a:t>
            </a:r>
          </a:p>
        </p:txBody>
      </p:sp>
      <p:sp>
        <p:nvSpPr>
          <p:cNvPr id="41999" name="文字方塊 11"/>
          <p:cNvSpPr txBox="1">
            <a:spLocks noChangeArrowheads="1"/>
          </p:cNvSpPr>
          <p:nvPr/>
        </p:nvSpPr>
        <p:spPr bwMode="auto">
          <a:xfrm>
            <a:off x="1792288" y="6261100"/>
            <a:ext cx="141605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沿海水域泥沙淤積</a:t>
            </a:r>
          </a:p>
        </p:txBody>
      </p:sp>
    </p:spTree>
    <p:extLst>
      <p:ext uri="{BB962C8B-B14F-4D97-AF65-F5344CB8AC3E}">
        <p14:creationId xmlns:p14="http://schemas.microsoft.com/office/powerpoint/2010/main" val="3208725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011" name="矩形 2"/>
          <p:cNvSpPr>
            <a:spLocks noChangeArrowheads="1"/>
          </p:cNvSpPr>
          <p:nvPr/>
        </p:nvSpPr>
        <p:spPr bwMode="auto">
          <a:xfrm>
            <a:off x="0" y="620713"/>
            <a:ext cx="898207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地方政府設立避難中心以</a:t>
            </a:r>
            <a:r>
              <a:rPr kumimoji="0" lang="zh-TW" altLang="en-US" sz="2400">
                <a:solidFill>
                  <a:srgbClr val="FF0000"/>
                </a:solidFill>
                <a:latin typeface="微軟正黑體" panose="020B0604030504040204" pitchFamily="34" charset="-120"/>
                <a:ea typeface="微軟正黑體" panose="020B0604030504040204" pitchFamily="34" charset="-120"/>
              </a:rPr>
              <a:t>緊急疏散</a:t>
            </a:r>
            <a:r>
              <a:rPr kumimoji="0" lang="zh-TW" altLang="en-US" sz="2400">
                <a:solidFill>
                  <a:srgbClr val="000000"/>
                </a:solidFill>
                <a:latin typeface="微軟正黑體" panose="020B0604030504040204" pitchFamily="34" charset="-120"/>
                <a:ea typeface="微軟正黑體" panose="020B0604030504040204" pitchFamily="34" charset="-120"/>
              </a:rPr>
              <a:t>當地居民並出動救援小組前往支援</a:t>
            </a:r>
            <a:r>
              <a:rPr kumimoji="0" lang="zh-TW" altLang="zh-TW" sz="2400">
                <a:solidFill>
                  <a:srgbClr val="000000"/>
                </a:solidFill>
                <a:latin typeface="微軟正黑體" panose="020B0604030504040204" pitchFamily="34" charset="-120"/>
                <a:ea typeface="微軟正黑體" panose="020B0604030504040204" pitchFamily="34" charset="-120"/>
              </a:rPr>
              <a:t>。</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多處路段積水嚴重立即</a:t>
            </a:r>
            <a:r>
              <a:rPr kumimoji="0" lang="zh-TW" altLang="en-US" sz="2400">
                <a:solidFill>
                  <a:srgbClr val="FF0000"/>
                </a:solidFill>
                <a:latin typeface="微軟正黑體" panose="020B0604030504040204" pitchFamily="34" charset="-120"/>
                <a:ea typeface="微軟正黑體" panose="020B0604030504040204" pitchFamily="34" charset="-120"/>
              </a:rPr>
              <a:t>下令道路封閉</a:t>
            </a:r>
            <a:r>
              <a:rPr kumimoji="0" lang="zh-TW" altLang="en-US" sz="2400">
                <a:solidFill>
                  <a:srgbClr val="000000"/>
                </a:solidFill>
                <a:latin typeface="微軟正黑體" panose="020B0604030504040204" pitchFamily="34" charset="-120"/>
                <a:ea typeface="微軟正黑體" panose="020B0604030504040204" pitchFamily="34" charset="-120"/>
              </a:rPr>
              <a:t>。</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提供沙袋、橡皮艇及消防車協助救援。</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政府</a:t>
            </a:r>
            <a:r>
              <a:rPr kumimoji="0" lang="zh-TW" altLang="en-US" sz="2400">
                <a:solidFill>
                  <a:srgbClr val="FF0000"/>
                </a:solidFill>
                <a:latin typeface="微軟正黑體" panose="020B0604030504040204" pitchFamily="34" charset="-120"/>
                <a:ea typeface="微軟正黑體" panose="020B0604030504040204" pitchFamily="34" charset="-120"/>
              </a:rPr>
              <a:t>啟動緊急房屋維修計畫</a:t>
            </a:r>
            <a:r>
              <a:rPr kumimoji="0" lang="zh-TW" altLang="en-US" sz="2400">
                <a:solidFill>
                  <a:srgbClr val="000000"/>
                </a:solidFill>
                <a:latin typeface="微軟正黑體" panose="020B0604030504040204" pitchFamily="34" charset="-120"/>
                <a:ea typeface="微軟正黑體" panose="020B0604030504040204" pitchFamily="34" charset="-120"/>
              </a:rPr>
              <a:t>。</a:t>
            </a:r>
            <a:endParaRPr kumimoji="0" lang="en-US" altLang="zh-TW" sz="2400">
              <a:solidFill>
                <a:srgbClr val="000000"/>
              </a:solidFill>
              <a:latin typeface="微軟正黑體" panose="020B0604030504040204" pitchFamily="34" charset="-120"/>
              <a:ea typeface="微軟正黑體" panose="020B0604030504040204" pitchFamily="34" charset="-120"/>
            </a:endParaRPr>
          </a:p>
        </p:txBody>
      </p:sp>
      <p:sp>
        <p:nvSpPr>
          <p:cNvPr id="43012"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B1228440-6243-434A-BFD6-891448EB33A5}" type="slidenum">
              <a:rPr kumimoji="0" lang="zh-TW" altLang="en-US">
                <a:solidFill>
                  <a:srgbClr val="262626"/>
                </a:solidFill>
                <a:latin typeface="Arial Unicode MS" panose="020B0604020202020204" pitchFamily="34" charset="-120"/>
                <a:ea typeface="Arial Unicode MS" panose="020B0604020202020204" pitchFamily="34" charset="-120"/>
              </a:rPr>
              <a:pPr/>
              <a:t>39</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43013" name="Picture 12" descr="05-CHP-Floodin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2825750"/>
            <a:ext cx="27146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3"/>
          <p:cNvPicPr>
            <a:picLocks noChangeAspect="1" noChangeArrowheads="1"/>
          </p:cNvPicPr>
          <p:nvPr/>
        </p:nvPicPr>
        <p:blipFill>
          <a:blip r:embed="rId3">
            <a:extLst>
              <a:ext uri="{28A0092B-C50C-407E-A947-70E740481C1C}">
                <a14:useLocalDpi xmlns:a14="http://schemas.microsoft.com/office/drawing/2010/main" val="0"/>
              </a:ext>
            </a:extLst>
          </a:blip>
          <a:srcRect l="13774" t="24750" r="39999" b="26100"/>
          <a:stretch>
            <a:fillRect/>
          </a:stretch>
        </p:blipFill>
        <p:spPr bwMode="auto">
          <a:xfrm>
            <a:off x="255588" y="4724400"/>
            <a:ext cx="27130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9"/>
          <p:cNvPicPr>
            <a:picLocks noChangeAspect="1" noChangeArrowheads="1"/>
          </p:cNvPicPr>
          <p:nvPr/>
        </p:nvPicPr>
        <p:blipFill>
          <a:blip r:embed="rId4">
            <a:extLst>
              <a:ext uri="{28A0092B-C50C-407E-A947-70E740481C1C}">
                <a14:useLocalDpi xmlns:a14="http://schemas.microsoft.com/office/drawing/2010/main" val="0"/>
              </a:ext>
            </a:extLst>
          </a:blip>
          <a:srcRect l="25880" t="18060" r="43382" b="45686"/>
          <a:stretch>
            <a:fillRect/>
          </a:stretch>
        </p:blipFill>
        <p:spPr bwMode="auto">
          <a:xfrm>
            <a:off x="257175" y="2819400"/>
            <a:ext cx="27146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0"/>
          <p:cNvPicPr>
            <a:picLocks noChangeAspect="1" noChangeArrowheads="1"/>
          </p:cNvPicPr>
          <p:nvPr/>
        </p:nvPicPr>
        <p:blipFill>
          <a:blip r:embed="rId5">
            <a:extLst>
              <a:ext uri="{28A0092B-C50C-407E-A947-70E740481C1C}">
                <a14:useLocalDpi xmlns:a14="http://schemas.microsoft.com/office/drawing/2010/main" val="0"/>
              </a:ext>
            </a:extLst>
          </a:blip>
          <a:srcRect l="25784" t="43333" r="43578" b="23878"/>
          <a:stretch>
            <a:fillRect/>
          </a:stretch>
        </p:blipFill>
        <p:spPr bwMode="auto">
          <a:xfrm>
            <a:off x="3152775" y="4732338"/>
            <a:ext cx="27146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1"/>
          <p:cNvPicPr>
            <a:picLocks noChangeAspect="1" noChangeArrowheads="1"/>
          </p:cNvPicPr>
          <p:nvPr/>
        </p:nvPicPr>
        <p:blipFill>
          <a:blip r:embed="rId6">
            <a:extLst>
              <a:ext uri="{28A0092B-C50C-407E-A947-70E740481C1C}">
                <a14:useLocalDpi xmlns:a14="http://schemas.microsoft.com/office/drawing/2010/main" val="0"/>
              </a:ext>
            </a:extLst>
          </a:blip>
          <a:srcRect l="25964" t="43268" r="43626" b="20392"/>
          <a:stretch>
            <a:fillRect/>
          </a:stretch>
        </p:blipFill>
        <p:spPr bwMode="auto">
          <a:xfrm>
            <a:off x="6019800" y="2819400"/>
            <a:ext cx="27146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2"/>
          <p:cNvPicPr>
            <a:picLocks noChangeAspect="1" noChangeArrowheads="1"/>
          </p:cNvPicPr>
          <p:nvPr/>
        </p:nvPicPr>
        <p:blipFill>
          <a:blip r:embed="rId7">
            <a:extLst>
              <a:ext uri="{28A0092B-C50C-407E-A947-70E740481C1C}">
                <a14:useLocalDpi xmlns:a14="http://schemas.microsoft.com/office/drawing/2010/main" val="0"/>
              </a:ext>
            </a:extLst>
          </a:blip>
          <a:srcRect l="25883" t="43420" r="43578" b="23944"/>
          <a:stretch>
            <a:fillRect/>
          </a:stretch>
        </p:blipFill>
        <p:spPr bwMode="auto">
          <a:xfrm>
            <a:off x="6019800" y="4740275"/>
            <a:ext cx="27146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矩形 2"/>
          <p:cNvSpPr>
            <a:spLocks noChangeArrowheads="1"/>
          </p:cNvSpPr>
          <p:nvPr/>
        </p:nvSpPr>
        <p:spPr bwMode="auto">
          <a:xfrm>
            <a:off x="4454525" y="6643688"/>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rPr>
              <a:t>資料來源</a:t>
            </a:r>
            <a:r>
              <a:rPr lang="en-US" altLang="zh-TW" sz="800">
                <a:solidFill>
                  <a:prstClr val="black"/>
                </a:solidFill>
              </a:rPr>
              <a:t>:http://www.stuff.co.nz/the-press/photos/9791692/Christchurch-flooding-March-5-2014</a:t>
            </a:r>
            <a:endParaRPr lang="zh-TW" altLang="en-US" sz="800">
              <a:solidFill>
                <a:prstClr val="black"/>
              </a:solidFill>
            </a:endParaRPr>
          </a:p>
        </p:txBody>
      </p:sp>
      <p:sp>
        <p:nvSpPr>
          <p:cNvPr id="43020" name="文字方塊 11"/>
          <p:cNvSpPr txBox="1">
            <a:spLocks noChangeArrowheads="1"/>
          </p:cNvSpPr>
          <p:nvPr/>
        </p:nvSpPr>
        <p:spPr bwMode="auto">
          <a:xfrm>
            <a:off x="3937000" y="6365875"/>
            <a:ext cx="1416050"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救援小組緊急搜救</a:t>
            </a:r>
          </a:p>
        </p:txBody>
      </p:sp>
    </p:spTree>
    <p:extLst>
      <p:ext uri="{BB962C8B-B14F-4D97-AF65-F5344CB8AC3E}">
        <p14:creationId xmlns:p14="http://schemas.microsoft.com/office/powerpoint/2010/main" val="4217483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66157" y="120286"/>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災情描述</a:t>
            </a:r>
          </a:p>
        </p:txBody>
      </p:sp>
      <p:sp>
        <p:nvSpPr>
          <p:cNvPr id="3" name="矩形 2"/>
          <p:cNvSpPr/>
          <p:nvPr/>
        </p:nvSpPr>
        <p:spPr>
          <a:xfrm>
            <a:off x="164972" y="1561738"/>
            <a:ext cx="4044379" cy="4547912"/>
          </a:xfrm>
          <a:prstGeom prst="rect">
            <a:avLst/>
          </a:prstGeom>
        </p:spPr>
        <p:txBody>
          <a:bodyPr wrap="square">
            <a:spAutoFit/>
          </a:bodyPr>
          <a:lstStyle/>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受災最嚴重的</a:t>
            </a:r>
            <a:r>
              <a:rPr kumimoji="0" lang="zh-TW" altLang="en-US" sz="2031" b="1" dirty="0">
                <a:solidFill>
                  <a:srgbClr val="CC0000"/>
                </a:solidFill>
                <a:latin typeface="微軟正黑體" pitchFamily="34" charset="-120"/>
                <a:ea typeface="微軟正黑體" pitchFamily="34" charset="-120"/>
              </a:rPr>
              <a:t>聖埃斯皮裏托州</a:t>
            </a:r>
            <a:r>
              <a:rPr kumimoji="0" lang="zh-TW" altLang="en-US" sz="2031" dirty="0">
                <a:solidFill>
                  <a:prstClr val="black"/>
                </a:solidFill>
                <a:latin typeface="微軟正黑體" pitchFamily="34" charset="-120"/>
                <a:ea typeface="微軟正黑體" pitchFamily="34" charset="-120"/>
              </a:rPr>
              <a:t>，自</a:t>
            </a:r>
            <a:r>
              <a:rPr kumimoji="0" lang="en-US" altLang="zh-TW" sz="2031" dirty="0">
                <a:solidFill>
                  <a:prstClr val="black"/>
                </a:solidFill>
                <a:latin typeface="微軟正黑體" pitchFamily="34" charset="-120"/>
                <a:ea typeface="微軟正黑體" pitchFamily="34" charset="-120"/>
              </a:rPr>
              <a:t>12/1-23</a:t>
            </a:r>
            <a:r>
              <a:rPr kumimoji="0" lang="zh-TW" altLang="en-US" sz="2031" dirty="0">
                <a:solidFill>
                  <a:prstClr val="black"/>
                </a:solidFill>
                <a:latin typeface="微軟正黑體" pitchFamily="34" charset="-120"/>
                <a:ea typeface="微軟正黑體" pitchFamily="34" charset="-120"/>
              </a:rPr>
              <a:t>的降雨量達到</a:t>
            </a:r>
            <a:r>
              <a:rPr kumimoji="0" lang="en-US" altLang="zh-TW" sz="2031" dirty="0">
                <a:solidFill>
                  <a:prstClr val="black"/>
                </a:solidFill>
                <a:latin typeface="微軟正黑體" pitchFamily="34" charset="-120"/>
                <a:ea typeface="微軟正黑體" pitchFamily="34" charset="-120"/>
              </a:rPr>
              <a:t>696</a:t>
            </a:r>
            <a:r>
              <a:rPr kumimoji="0" lang="zh-TW" altLang="en-US" sz="2031" dirty="0">
                <a:solidFill>
                  <a:prstClr val="black"/>
                </a:solidFill>
                <a:latin typeface="微軟正黑體" pitchFamily="34" charset="-120"/>
                <a:ea typeface="微軟正黑體" pitchFamily="34" charset="-120"/>
              </a:rPr>
              <a:t>毫米，為</a:t>
            </a:r>
            <a:r>
              <a:rPr kumimoji="0" lang="en-US" altLang="zh-TW" sz="2031" b="1" dirty="0">
                <a:solidFill>
                  <a:srgbClr val="CC0000"/>
                </a:solidFill>
                <a:latin typeface="微軟正黑體" pitchFamily="34" charset="-120"/>
                <a:ea typeface="微軟正黑體" pitchFamily="34" charset="-120"/>
              </a:rPr>
              <a:t>90</a:t>
            </a:r>
            <a:r>
              <a:rPr kumimoji="0" lang="zh-TW" altLang="en-US" sz="2031" b="1" dirty="0">
                <a:solidFill>
                  <a:srgbClr val="CC0000"/>
                </a:solidFill>
                <a:latin typeface="微軟正黑體" pitchFamily="34" charset="-120"/>
                <a:ea typeface="微軟正黑體" pitchFamily="34" charset="-120"/>
              </a:rPr>
              <a:t>年來最高值</a:t>
            </a:r>
            <a:r>
              <a:rPr kumimoji="0" lang="zh-TW" altLang="en-US" sz="2031" dirty="0">
                <a:solidFill>
                  <a:prstClr val="black"/>
                </a:solidFill>
                <a:latin typeface="微軟正黑體" pitchFamily="34" charset="-120"/>
                <a:ea typeface="微軟正黑體" pitchFamily="34" charset="-120"/>
              </a:rPr>
              <a:t>。</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其中</a:t>
            </a:r>
            <a:r>
              <a:rPr kumimoji="0" lang="en-US" altLang="zh-TW" sz="2031" b="1" dirty="0">
                <a:solidFill>
                  <a:srgbClr val="CC0000"/>
                </a:solidFill>
                <a:latin typeface="微軟正黑體" pitchFamily="34" charset="-120"/>
                <a:ea typeface="微軟正黑體" pitchFamily="34" charset="-120"/>
              </a:rPr>
              <a:t>12/16-22</a:t>
            </a:r>
            <a:r>
              <a:rPr kumimoji="0" lang="zh-TW" altLang="en-US" sz="2031" dirty="0">
                <a:solidFill>
                  <a:prstClr val="black"/>
                </a:solidFill>
                <a:latin typeface="微軟正黑體" pitchFamily="34" charset="-120"/>
                <a:ea typeface="微軟正黑體" pitchFamily="34" charset="-120"/>
              </a:rPr>
              <a:t>期間即達到</a:t>
            </a:r>
            <a:r>
              <a:rPr kumimoji="0" lang="en-US" altLang="zh-TW" sz="2031" b="1" dirty="0">
                <a:solidFill>
                  <a:srgbClr val="CC0000"/>
                </a:solidFill>
                <a:latin typeface="微軟正黑體" pitchFamily="34" charset="-120"/>
                <a:ea typeface="微軟正黑體" pitchFamily="34" charset="-120"/>
              </a:rPr>
              <a:t>458</a:t>
            </a:r>
            <a:r>
              <a:rPr kumimoji="0" lang="zh-TW" altLang="en-US" sz="2031" b="1" dirty="0">
                <a:solidFill>
                  <a:srgbClr val="CC0000"/>
                </a:solidFill>
                <a:latin typeface="微軟正黑體" pitchFamily="34" charset="-120"/>
                <a:ea typeface="微軟正黑體" pitchFamily="34" charset="-120"/>
              </a:rPr>
              <a:t>毫米</a:t>
            </a:r>
            <a:r>
              <a:rPr kumimoji="0" lang="en-US" altLang="zh-TW" sz="2031" dirty="0">
                <a:solidFill>
                  <a:prstClr val="black"/>
                </a:solidFill>
                <a:latin typeface="微軟正黑體" pitchFamily="34" charset="-120"/>
                <a:ea typeface="微軟正黑體" pitchFamily="34" charset="-120"/>
              </a:rPr>
              <a:t>(</a:t>
            </a:r>
            <a:r>
              <a:rPr kumimoji="0" lang="zh-TW" altLang="en-US" sz="2031" dirty="0">
                <a:solidFill>
                  <a:prstClr val="black"/>
                </a:solidFill>
                <a:latin typeface="微軟正黑體" pitchFamily="34" charset="-120"/>
                <a:ea typeface="微軟正黑體" pitchFamily="34" charset="-120"/>
              </a:rPr>
              <a:t>佔</a:t>
            </a:r>
            <a:r>
              <a:rPr kumimoji="0" lang="en-US" altLang="zh-TW" sz="2031" dirty="0">
                <a:solidFill>
                  <a:prstClr val="black"/>
                </a:solidFill>
                <a:latin typeface="微軟正黑體" pitchFamily="34" charset="-120"/>
                <a:ea typeface="微軟正黑體" pitchFamily="34" charset="-120"/>
              </a:rPr>
              <a:t>66%)</a:t>
            </a:r>
            <a:r>
              <a:rPr kumimoji="0" lang="zh-TW" altLang="en-US" sz="2031" dirty="0">
                <a:solidFill>
                  <a:prstClr val="black"/>
                </a:solidFill>
                <a:latin typeface="微軟正黑體" pitchFamily="34" charset="-120"/>
                <a:ea typeface="微軟正黑體" pitchFamily="34" charset="-120"/>
              </a:rPr>
              <a:t>。</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連續降雨，令州府維多利亞在內的</a:t>
            </a:r>
            <a:r>
              <a:rPr kumimoji="0" lang="zh-TW" altLang="en-US" sz="2031" b="1" dirty="0">
                <a:solidFill>
                  <a:srgbClr val="CC0000"/>
                </a:solidFill>
                <a:latin typeface="微軟正黑體" pitchFamily="34" charset="-120"/>
                <a:ea typeface="微軟正黑體" pitchFamily="34" charset="-120"/>
              </a:rPr>
              <a:t>許多地區淹水</a:t>
            </a:r>
            <a:r>
              <a:rPr kumimoji="0" lang="zh-TW" altLang="en-US" sz="2031" dirty="0">
                <a:solidFill>
                  <a:prstClr val="black"/>
                </a:solidFill>
                <a:latin typeface="微軟正黑體" pitchFamily="34" charset="-120"/>
                <a:ea typeface="微軟正黑體" pitchFamily="34" charset="-120"/>
              </a:rPr>
              <a:t>，</a:t>
            </a:r>
            <a:r>
              <a:rPr kumimoji="0" lang="zh-TW" altLang="en-US" sz="2031" b="1" dirty="0">
                <a:solidFill>
                  <a:srgbClr val="CC0000"/>
                </a:solidFill>
                <a:latin typeface="微軟正黑體" pitchFamily="34" charset="-120"/>
                <a:ea typeface="微軟正黑體" pitchFamily="34" charset="-120"/>
              </a:rPr>
              <a:t>水深及胸</a:t>
            </a:r>
            <a:r>
              <a:rPr kumimoji="0" lang="zh-TW" altLang="en-US" sz="2031" dirty="0">
                <a:solidFill>
                  <a:prstClr val="black"/>
                </a:solidFill>
                <a:latin typeface="微軟正黑體" pitchFamily="34" charset="-120"/>
                <a:ea typeface="微軟正黑體" pitchFamily="34" charset="-120"/>
              </a:rPr>
              <a:t>，</a:t>
            </a:r>
            <a:r>
              <a:rPr kumimoji="0" lang="zh-TW" altLang="en-US" sz="2031" dirty="0" smtClean="0">
                <a:solidFill>
                  <a:prstClr val="black"/>
                </a:solidFill>
                <a:latin typeface="微軟正黑體" pitchFamily="34" charset="-120"/>
                <a:ea typeface="微軟正黑體" pitchFamily="34" charset="-120"/>
              </a:rPr>
              <a:t>房屋被淹沒</a:t>
            </a:r>
            <a:r>
              <a:rPr kumimoji="0" lang="zh-TW" altLang="en-US" sz="2031" dirty="0">
                <a:solidFill>
                  <a:prstClr val="black"/>
                </a:solidFill>
                <a:latin typeface="微軟正黑體" pitchFamily="34" charset="-120"/>
                <a:ea typeface="微軟正黑體" pitchFamily="34" charset="-120"/>
              </a:rPr>
              <a:t>。</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en-US" altLang="zh-TW" sz="2031" b="1" dirty="0">
                <a:solidFill>
                  <a:srgbClr val="CC0000"/>
                </a:solidFill>
                <a:latin typeface="微軟正黑體" pitchFamily="34" charset="-120"/>
                <a:ea typeface="微軟正黑體" pitchFamily="34" charset="-120"/>
              </a:rPr>
              <a:t>2</a:t>
            </a:r>
            <a:r>
              <a:rPr kumimoji="0" lang="zh-TW" altLang="en-US" sz="2031" b="1" dirty="0">
                <a:solidFill>
                  <a:srgbClr val="CC0000"/>
                </a:solidFill>
                <a:latin typeface="微軟正黑體" pitchFamily="34" charset="-120"/>
                <a:ea typeface="微軟正黑體" pitchFamily="34" charset="-120"/>
              </a:rPr>
              <a:t>萬公里</a:t>
            </a:r>
            <a:r>
              <a:rPr kumimoji="0" lang="zh-TW" altLang="en-US" sz="2031" dirty="0">
                <a:solidFill>
                  <a:prstClr val="black"/>
                </a:solidFill>
                <a:latin typeface="微軟正黑體" pitchFamily="34" charset="-120"/>
                <a:ea typeface="微軟正黑體" pitchFamily="34" charset="-120"/>
              </a:rPr>
              <a:t>長的道路被沖毀。</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smtClean="0">
                <a:solidFill>
                  <a:prstClr val="black"/>
                </a:solidFill>
                <a:latin typeface="微軟正黑體" pitchFamily="34" charset="-120"/>
                <a:ea typeface="微軟正黑體" pitchFamily="34" charset="-120"/>
              </a:rPr>
              <a:t>只</a:t>
            </a:r>
            <a:r>
              <a:rPr kumimoji="0" lang="zh-TW" altLang="en-US" sz="2031" dirty="0">
                <a:solidFill>
                  <a:prstClr val="black"/>
                </a:solidFill>
                <a:latin typeface="微軟正黑體" pitchFamily="34" charset="-120"/>
                <a:ea typeface="微軟正黑體" pitchFamily="34" charset="-120"/>
              </a:rPr>
              <a:t>能依賴直升機或小船</a:t>
            </a:r>
            <a:r>
              <a:rPr kumimoji="0" lang="zh-TW" altLang="en-US" sz="2031" dirty="0" smtClean="0">
                <a:solidFill>
                  <a:prstClr val="black"/>
                </a:solidFill>
                <a:latin typeface="微軟正黑體" pitchFamily="34" charset="-120"/>
                <a:ea typeface="微軟正黑體" pitchFamily="34" charset="-120"/>
              </a:rPr>
              <a:t>送達救援物資。</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en-US" altLang="zh-TW" sz="2031" b="1" dirty="0">
                <a:solidFill>
                  <a:srgbClr val="CC0000"/>
                </a:solidFill>
                <a:latin typeface="微軟正黑體" pitchFamily="34" charset="-120"/>
                <a:ea typeface="微軟正黑體" pitchFamily="34" charset="-120"/>
              </a:rPr>
              <a:t>27</a:t>
            </a:r>
            <a:r>
              <a:rPr kumimoji="0" lang="zh-TW" altLang="en-US" sz="2031" b="1" dirty="0">
                <a:solidFill>
                  <a:srgbClr val="CC0000"/>
                </a:solidFill>
                <a:latin typeface="微軟正黑體" pitchFamily="34" charset="-120"/>
                <a:ea typeface="微軟正黑體" pitchFamily="34" charset="-120"/>
              </a:rPr>
              <a:t>人死亡，</a:t>
            </a:r>
            <a:r>
              <a:rPr kumimoji="0" lang="en-US" altLang="zh-TW" sz="2031" b="1" dirty="0">
                <a:solidFill>
                  <a:srgbClr val="CC0000"/>
                </a:solidFill>
                <a:latin typeface="微軟正黑體" pitchFamily="34" charset="-120"/>
                <a:ea typeface="微軟正黑體" pitchFamily="34" charset="-120"/>
              </a:rPr>
              <a:t>61,379</a:t>
            </a:r>
            <a:r>
              <a:rPr kumimoji="0" lang="zh-TW" altLang="en-US" sz="2031" b="1" dirty="0">
                <a:solidFill>
                  <a:srgbClr val="CC0000"/>
                </a:solidFill>
                <a:latin typeface="微軟正黑體" pitchFamily="34" charset="-120"/>
                <a:ea typeface="微軟正黑體" pitchFamily="34" charset="-120"/>
              </a:rPr>
              <a:t>人無家可歸。</a:t>
            </a:r>
            <a:endParaRPr kumimoji="0" lang="en-US" altLang="zh-TW" sz="2031" b="1" dirty="0">
              <a:solidFill>
                <a:srgbClr val="CC0000"/>
              </a:solidFill>
              <a:latin typeface="微軟正黑體" pitchFamily="34" charset="-120"/>
              <a:ea typeface="微軟正黑體" pitchFamily="34" charset="-120"/>
            </a:endParaRPr>
          </a:p>
        </p:txBody>
      </p:sp>
      <p:pic>
        <p:nvPicPr>
          <p:cNvPr id="5" name="圖片 4"/>
          <p:cNvPicPr>
            <a:picLocks noChangeAspect="1"/>
          </p:cNvPicPr>
          <p:nvPr/>
        </p:nvPicPr>
        <p:blipFill rotWithShape="1">
          <a:blip r:embed="rId3"/>
          <a:srcRect l="12537" t="16883" b="9091"/>
          <a:stretch/>
        </p:blipFill>
        <p:spPr>
          <a:xfrm>
            <a:off x="4302247" y="1301995"/>
            <a:ext cx="4815840" cy="4918700"/>
          </a:xfrm>
          <a:prstGeom prst="rect">
            <a:avLst/>
          </a:prstGeom>
        </p:spPr>
      </p:pic>
      <p:grpSp>
        <p:nvGrpSpPr>
          <p:cNvPr id="8" name="Group 17"/>
          <p:cNvGrpSpPr>
            <a:grpSpLocks/>
          </p:cNvGrpSpPr>
          <p:nvPr/>
        </p:nvGrpSpPr>
        <p:grpSpPr bwMode="auto">
          <a:xfrm>
            <a:off x="8227791" y="3822396"/>
            <a:ext cx="332345" cy="474288"/>
            <a:chOff x="4109864" y="2500313"/>
            <a:chExt cx="1078086" cy="1537898"/>
          </a:xfrm>
          <a:effectLst>
            <a:outerShdw blurRad="63500" sx="102000" sy="102000" algn="ctr" rotWithShape="0">
              <a:prstClr val="black">
                <a:alpha val="0"/>
              </a:prstClr>
            </a:outerShdw>
          </a:effectLst>
        </p:grpSpPr>
        <p:grpSp>
          <p:nvGrpSpPr>
            <p:cNvPr id="9" name="Group 4"/>
            <p:cNvGrpSpPr>
              <a:grpSpLocks/>
            </p:cNvGrpSpPr>
            <p:nvPr/>
          </p:nvGrpSpPr>
          <p:grpSpPr bwMode="auto">
            <a:xfrm>
              <a:off x="4109864" y="3335127"/>
              <a:ext cx="703376" cy="703084"/>
              <a:chOff x="5524674" y="1413200"/>
              <a:chExt cx="703376" cy="703084"/>
            </a:xfrm>
          </p:grpSpPr>
          <p:sp>
            <p:nvSpPr>
              <p:cNvPr id="14" name="Oval 687"/>
              <p:cNvSpPr/>
              <p:nvPr/>
            </p:nvSpPr>
            <p:spPr>
              <a:xfrm>
                <a:off x="5524674" y="1413200"/>
                <a:ext cx="703376" cy="703084"/>
              </a:xfrm>
              <a:prstGeom prst="ellipse">
                <a:avLst/>
              </a:prstGeom>
              <a:gradFill>
                <a:gsLst>
                  <a:gs pos="0">
                    <a:srgbClr val="C00000"/>
                  </a:gs>
                  <a:gs pos="100000">
                    <a:srgbClr val="FF0000"/>
                  </a:gs>
                </a:gsLst>
                <a:lin ang="5400000" scaled="0"/>
              </a:gradFill>
              <a:ln w="3175" cap="flat" cmpd="sng" algn="ctr">
                <a:solidFill>
                  <a:srgbClr val="FF0000"/>
                </a:solidFill>
                <a:prstDash val="solid"/>
              </a:ln>
              <a:effectLst>
                <a:outerShdw blurRad="63500" sx="102000" sy="102000" algn="ctr" rotWithShape="0">
                  <a:prstClr val="black">
                    <a:alpha val="34000"/>
                  </a:prstClr>
                </a:outerShdw>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sp>
            <p:nvSpPr>
              <p:cNvPr id="15" name="Oval 688"/>
              <p:cNvSpPr/>
              <p:nvPr/>
            </p:nvSpPr>
            <p:spPr>
              <a:xfrm>
                <a:off x="5627879" y="1516361"/>
                <a:ext cx="496967" cy="496762"/>
              </a:xfrm>
              <a:prstGeom prst="ellipse">
                <a:avLst/>
              </a:prstGeom>
              <a:gradFill>
                <a:gsLst>
                  <a:gs pos="0">
                    <a:sysClr val="window" lastClr="FFFFFF"/>
                  </a:gs>
                  <a:gs pos="100000">
                    <a:sysClr val="window" lastClr="FFFFFF">
                      <a:lumMod val="85000"/>
                    </a:sysClr>
                  </a:gs>
                </a:gsLst>
                <a:lin ang="5400000" scaled="0"/>
              </a:gra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sp>
            <p:nvSpPr>
              <p:cNvPr id="16" name="Oval 689"/>
              <p:cNvSpPr/>
              <p:nvPr/>
            </p:nvSpPr>
            <p:spPr>
              <a:xfrm>
                <a:off x="5766013" y="1651265"/>
                <a:ext cx="228637" cy="226955"/>
              </a:xfrm>
              <a:prstGeom prst="ellipse">
                <a:avLst/>
              </a:prstGeom>
              <a:gradFill>
                <a:gsLst>
                  <a:gs pos="0">
                    <a:srgbClr val="C00000"/>
                  </a:gs>
                  <a:gs pos="100000">
                    <a:srgbClr val="FF0000"/>
                  </a:gs>
                </a:gsLst>
                <a:lin ang="5400000" scaled="0"/>
              </a:gradFill>
              <a:ln w="3175" cap="flat" cmpd="sng" algn="ctr">
                <a:solidFill>
                  <a:srgbClr val="FF0000"/>
                </a:solidFill>
                <a:prstDash val="solid"/>
              </a:ln>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grpSp>
        <p:sp>
          <p:nvSpPr>
            <p:cNvPr id="10" name="Freeform 57"/>
            <p:cNvSpPr>
              <a:spLocks/>
            </p:cNvSpPr>
            <p:nvPr/>
          </p:nvSpPr>
          <p:spPr bwMode="auto">
            <a:xfrm rot="15813706" flipH="1" flipV="1">
              <a:off x="4658487" y="3156412"/>
              <a:ext cx="255522" cy="803404"/>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ysClr val="windowText" lastClr="000000">
                <a:lumMod val="95000"/>
                <a:lumOff val="5000"/>
                <a:alpha val="25000"/>
              </a:sysClr>
            </a:solidFill>
            <a:ln w="9525">
              <a:noFill/>
              <a:round/>
              <a:headEnd/>
              <a:tailEnd/>
            </a:ln>
            <a:effectLst/>
          </p:spPr>
          <p:txBody>
            <a:bodyPr/>
            <a:lstStyle/>
            <a:p>
              <a:pPr fontAlgn="auto">
                <a:spcBef>
                  <a:spcPts val="0"/>
                </a:spcBef>
                <a:spcAft>
                  <a:spcPts val="0"/>
                </a:spcAft>
                <a:defRPr/>
              </a:pPr>
              <a:endParaRPr kumimoji="0" lang="id-ID" sz="1662" kern="0">
                <a:solidFill>
                  <a:sysClr val="windowText" lastClr="000000"/>
                </a:solidFill>
                <a:latin typeface="Calibri"/>
                <a:cs typeface="Arial" charset="0"/>
              </a:endParaRPr>
            </a:p>
          </p:txBody>
        </p:sp>
        <p:grpSp>
          <p:nvGrpSpPr>
            <p:cNvPr id="11" name="Group 133"/>
            <p:cNvGrpSpPr>
              <a:grpSpLocks/>
            </p:cNvGrpSpPr>
            <p:nvPr/>
          </p:nvGrpSpPr>
          <p:grpSpPr bwMode="auto">
            <a:xfrm flipH="1">
              <a:off x="4435355" y="2500313"/>
              <a:ext cx="650979" cy="1241111"/>
              <a:chOff x="7001096" y="2143116"/>
              <a:chExt cx="1000276" cy="1833550"/>
            </a:xfrm>
          </p:grpSpPr>
          <p:sp>
            <p:nvSpPr>
              <p:cNvPr id="12" name="Freeform 57"/>
              <p:cNvSpPr>
                <a:spLocks/>
              </p:cNvSpPr>
              <p:nvPr/>
            </p:nvSpPr>
            <p:spPr bwMode="auto">
              <a:xfrm>
                <a:off x="7001096" y="2143116"/>
                <a:ext cx="1000276" cy="1833550"/>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gradFill>
                <a:gsLst>
                  <a:gs pos="0">
                    <a:srgbClr val="1F497D">
                      <a:lumMod val="50000"/>
                    </a:srgbClr>
                  </a:gs>
                  <a:gs pos="67000">
                    <a:srgbClr val="002060"/>
                  </a:gs>
                </a:gsLst>
                <a:lin ang="5400000" scaled="0"/>
              </a:gradFill>
              <a:ln w="9525">
                <a:noFill/>
                <a:round/>
                <a:headEnd/>
                <a:tailEnd/>
              </a:ln>
              <a:effectLst/>
            </p:spPr>
            <p:txBody>
              <a:bodyPr/>
              <a:lstStyle/>
              <a:p>
                <a:pPr fontAlgn="auto">
                  <a:spcBef>
                    <a:spcPts val="0"/>
                  </a:spcBef>
                  <a:spcAft>
                    <a:spcPts val="0"/>
                  </a:spcAft>
                  <a:defRPr/>
                </a:pPr>
                <a:endParaRPr kumimoji="0" lang="id-ID" sz="1662" kern="0">
                  <a:solidFill>
                    <a:sysClr val="windowText" lastClr="000000"/>
                  </a:solidFill>
                  <a:latin typeface="Calibri"/>
                  <a:cs typeface="Arial" charset="0"/>
                </a:endParaRPr>
              </a:p>
            </p:txBody>
          </p:sp>
          <p:sp>
            <p:nvSpPr>
              <p:cNvPr id="13" name="Oval 686"/>
              <p:cNvSpPr/>
              <p:nvPr/>
            </p:nvSpPr>
            <p:spPr>
              <a:xfrm flipV="1">
                <a:off x="7128300" y="2206820"/>
                <a:ext cx="687491" cy="623788"/>
              </a:xfrm>
              <a:prstGeom prst="ellipse">
                <a:avLst/>
              </a:prstGeom>
              <a:gradFill>
                <a:gsLst>
                  <a:gs pos="15000">
                    <a:srgbClr val="4F81BD">
                      <a:tint val="66000"/>
                      <a:satMod val="160000"/>
                      <a:alpha val="13000"/>
                    </a:srgbClr>
                  </a:gs>
                  <a:gs pos="100000">
                    <a:srgbClr val="4F81BD">
                      <a:tint val="44500"/>
                      <a:satMod val="160000"/>
                      <a:alpha val="59000"/>
                    </a:srgbClr>
                  </a:gs>
                  <a:gs pos="100000">
                    <a:srgbClr val="4F81BD">
                      <a:tint val="23500"/>
                      <a:satMod val="160000"/>
                      <a:alpha val="41000"/>
                    </a:srgbClr>
                  </a:gs>
                  <a:gs pos="100000">
                    <a:srgbClr val="4F81BD">
                      <a:tint val="23500"/>
                      <a:satMod val="160000"/>
                      <a:alpha val="0"/>
                    </a:srgbClr>
                  </a:gs>
                </a:gsLst>
                <a:lin ang="5400000" scaled="1"/>
              </a:gradFill>
              <a:ln w="25400" cap="flat" cmpd="sng" algn="ctr">
                <a:noFill/>
                <a:prstDash val="solid"/>
              </a:ln>
              <a:effectLst/>
            </p:spPr>
            <p:txBody>
              <a:bodyPr anchor="ctr"/>
              <a:lstStyle>
                <a:lvl1pPr eaLnBrk="0" hangingPunct="0">
                  <a:defRPr sz="2400">
                    <a:solidFill>
                      <a:schemeClr val="tx1"/>
                    </a:solidFill>
                    <a:latin typeface="Calibri" pitchFamily="-109" charset="0"/>
                    <a:cs typeface="Arial" charset="0"/>
                  </a:defRPr>
                </a:lvl1pPr>
                <a:lvl2pPr marL="37931725" indent="-37474525" eaLnBrk="0" hangingPunct="0">
                  <a:defRPr sz="2400">
                    <a:solidFill>
                      <a:schemeClr val="tx1"/>
                    </a:solidFill>
                    <a:latin typeface="Calibri" pitchFamily="-109" charset="0"/>
                    <a:cs typeface="Arial" charset="0"/>
                  </a:defRPr>
                </a:lvl2pPr>
                <a:lvl3pPr eaLnBrk="0" hangingPunct="0">
                  <a:defRPr sz="2400">
                    <a:solidFill>
                      <a:schemeClr val="tx1"/>
                    </a:solidFill>
                    <a:latin typeface="Calibri" pitchFamily="-109" charset="0"/>
                    <a:cs typeface="Arial" charset="0"/>
                  </a:defRPr>
                </a:lvl3pPr>
                <a:lvl4pPr eaLnBrk="0" hangingPunct="0">
                  <a:defRPr sz="2400">
                    <a:solidFill>
                      <a:schemeClr val="tx1"/>
                    </a:solidFill>
                    <a:latin typeface="Calibri" pitchFamily="-109" charset="0"/>
                    <a:cs typeface="Arial" charset="0"/>
                  </a:defRPr>
                </a:lvl4pPr>
                <a:lvl5pPr eaLnBrk="0" hangingPunct="0">
                  <a:defRPr sz="2400">
                    <a:solidFill>
                      <a:schemeClr val="tx1"/>
                    </a:solidFill>
                    <a:latin typeface="Calibri" pitchFamily="-109" charset="0"/>
                    <a:cs typeface="Arial" charset="0"/>
                  </a:defRPr>
                </a:lvl5pPr>
                <a:lvl6pPr marL="457200" eaLnBrk="0" fontAlgn="base" hangingPunct="0">
                  <a:spcBef>
                    <a:spcPct val="0"/>
                  </a:spcBef>
                  <a:spcAft>
                    <a:spcPct val="0"/>
                  </a:spcAft>
                  <a:defRPr sz="2400">
                    <a:solidFill>
                      <a:schemeClr val="tx1"/>
                    </a:solidFill>
                    <a:latin typeface="Calibri" pitchFamily="-109" charset="0"/>
                    <a:cs typeface="Arial" charset="0"/>
                  </a:defRPr>
                </a:lvl6pPr>
                <a:lvl7pPr marL="914400" eaLnBrk="0" fontAlgn="base" hangingPunct="0">
                  <a:spcBef>
                    <a:spcPct val="0"/>
                  </a:spcBef>
                  <a:spcAft>
                    <a:spcPct val="0"/>
                  </a:spcAft>
                  <a:defRPr sz="2400">
                    <a:solidFill>
                      <a:schemeClr val="tx1"/>
                    </a:solidFill>
                    <a:latin typeface="Calibri" pitchFamily="-109" charset="0"/>
                    <a:cs typeface="Arial" charset="0"/>
                  </a:defRPr>
                </a:lvl7pPr>
                <a:lvl8pPr marL="1371600" eaLnBrk="0" fontAlgn="base" hangingPunct="0">
                  <a:spcBef>
                    <a:spcPct val="0"/>
                  </a:spcBef>
                  <a:spcAft>
                    <a:spcPct val="0"/>
                  </a:spcAft>
                  <a:defRPr sz="2400">
                    <a:solidFill>
                      <a:schemeClr val="tx1"/>
                    </a:solidFill>
                    <a:latin typeface="Calibri" pitchFamily="-109" charset="0"/>
                    <a:cs typeface="Arial" charset="0"/>
                  </a:defRPr>
                </a:lvl8pPr>
                <a:lvl9pPr marL="1828800" eaLnBrk="0" fontAlgn="base" hangingPunct="0">
                  <a:spcBef>
                    <a:spcPct val="0"/>
                  </a:spcBef>
                  <a:spcAft>
                    <a:spcPct val="0"/>
                  </a:spcAft>
                  <a:defRPr sz="2400">
                    <a:solidFill>
                      <a:schemeClr val="tx1"/>
                    </a:solidFill>
                    <a:latin typeface="Calibri" pitchFamily="-109" charset="0"/>
                    <a:cs typeface="Arial" charset="0"/>
                  </a:defRPr>
                </a:lvl9pPr>
              </a:lstStyle>
              <a:p>
                <a:pPr algn="ctr" eaLnBrk="1" fontAlgn="auto" hangingPunct="1">
                  <a:spcBef>
                    <a:spcPts val="0"/>
                  </a:spcBef>
                  <a:spcAft>
                    <a:spcPts val="0"/>
                  </a:spcAft>
                  <a:defRPr/>
                </a:pPr>
                <a:endParaRPr kumimoji="0" lang="nb-NO" sz="1662" kern="0">
                  <a:solidFill>
                    <a:srgbClr val="FFFFFF"/>
                  </a:solidFill>
                </a:endParaRPr>
              </a:p>
            </p:txBody>
          </p:sp>
        </p:grpSp>
      </p:grpSp>
      <p:sp>
        <p:nvSpPr>
          <p:cNvPr id="17" name="矩形 16"/>
          <p:cNvSpPr/>
          <p:nvPr/>
        </p:nvSpPr>
        <p:spPr>
          <a:xfrm>
            <a:off x="130009" y="1110649"/>
            <a:ext cx="2170787" cy="433196"/>
          </a:xfrm>
          <a:prstGeom prst="rect">
            <a:avLst/>
          </a:prstGeom>
        </p:spPr>
        <p:txBody>
          <a:bodyPr wrap="none">
            <a:spAutoFit/>
          </a:bodyPr>
          <a:lstStyle/>
          <a:p>
            <a:pPr fontAlgn="auto">
              <a:spcBef>
                <a:spcPts val="0"/>
              </a:spcBef>
              <a:spcAft>
                <a:spcPts val="0"/>
              </a:spcAft>
            </a:pPr>
            <a:r>
              <a:rPr kumimoji="0" lang="zh-TW" altLang="en-US" sz="2215" b="1" dirty="0">
                <a:solidFill>
                  <a:srgbClr val="00A09B"/>
                </a:solidFill>
                <a:latin typeface="微軟正黑體" pitchFamily="34" charset="-120"/>
                <a:ea typeface="微軟正黑體" pitchFamily="34" charset="-120"/>
              </a:rPr>
              <a:t>聖埃斯皮裡托州</a:t>
            </a:r>
            <a:endParaRPr kumimoji="0" lang="zh-TW" altLang="en-US" sz="2215" b="1" dirty="0">
              <a:solidFill>
                <a:srgbClr val="00A09B"/>
              </a:solidFill>
              <a:latin typeface="Calibri"/>
              <a:ea typeface="新細明體"/>
            </a:endParaRPr>
          </a:p>
        </p:txBody>
      </p:sp>
      <p:sp>
        <p:nvSpPr>
          <p:cNvPr id="19" name="標題 2"/>
          <p:cNvSpPr txBox="1">
            <a:spLocks/>
          </p:cNvSpPr>
          <p:nvPr/>
        </p:nvSpPr>
        <p:spPr bwMode="auto">
          <a:xfrm>
            <a:off x="6440033" y="3984786"/>
            <a:ext cx="1896746" cy="356031"/>
          </a:xfrm>
          <a:prstGeom prst="rect">
            <a:avLst/>
          </a:prstGeom>
          <a:noFill/>
          <a:ln w="9525">
            <a:noFill/>
            <a:miter lim="800000"/>
            <a:headEnd/>
            <a:tailEnd/>
          </a:ln>
          <a:effectLst>
            <a:glow rad="127000">
              <a:schemeClr val="bg1"/>
            </a:glow>
          </a:effectLst>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kumimoji="1" sz="4400" b="1">
                <a:solidFill>
                  <a:schemeClr val="tx1"/>
                </a:solidFill>
                <a:effectLst>
                  <a:glow rad="127000">
                    <a:schemeClr val="accent3">
                      <a:satMod val="175000"/>
                    </a:schemeClr>
                  </a:glow>
                </a:effectLst>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3600">
                <a:solidFill>
                  <a:srgbClr val="FFFFFF"/>
                </a:solidFill>
                <a:latin typeface="Arial" charset="0"/>
                <a:ea typeface="華康中圓體" pitchFamily="49" charset="-120"/>
              </a:defRPr>
            </a:lvl2pPr>
            <a:lvl3pPr algn="ctr" rtl="0" eaLnBrk="0" fontAlgn="base" hangingPunct="0">
              <a:spcBef>
                <a:spcPct val="0"/>
              </a:spcBef>
              <a:spcAft>
                <a:spcPct val="0"/>
              </a:spcAft>
              <a:defRPr kumimoji="1" sz="3600">
                <a:solidFill>
                  <a:srgbClr val="FFFFFF"/>
                </a:solidFill>
                <a:latin typeface="Arial" charset="0"/>
                <a:ea typeface="華康中圓體" pitchFamily="49" charset="-120"/>
              </a:defRPr>
            </a:lvl3pPr>
            <a:lvl4pPr algn="ctr" rtl="0" eaLnBrk="0" fontAlgn="base" hangingPunct="0">
              <a:spcBef>
                <a:spcPct val="0"/>
              </a:spcBef>
              <a:spcAft>
                <a:spcPct val="0"/>
              </a:spcAft>
              <a:defRPr kumimoji="1" sz="3600">
                <a:solidFill>
                  <a:srgbClr val="FFFFFF"/>
                </a:solidFill>
                <a:latin typeface="Arial" charset="0"/>
                <a:ea typeface="華康中圓體" pitchFamily="49" charset="-120"/>
              </a:defRPr>
            </a:lvl4pPr>
            <a:lvl5pPr algn="ctr" rtl="0" eaLnBrk="0" fontAlgn="base" hangingPunct="0">
              <a:spcBef>
                <a:spcPct val="0"/>
              </a:spcBef>
              <a:spcAft>
                <a:spcPct val="0"/>
              </a:spcAft>
              <a:defRPr kumimoji="1" sz="3600">
                <a:solidFill>
                  <a:srgbClr val="FFFFFF"/>
                </a:solidFill>
                <a:latin typeface="Arial" charset="0"/>
                <a:ea typeface="華康中圓體" pitchFamily="49" charset="-120"/>
              </a:defRPr>
            </a:lvl5pPr>
            <a:lvl6pPr marL="457200" algn="ctr" rtl="0" fontAlgn="base">
              <a:spcBef>
                <a:spcPct val="0"/>
              </a:spcBef>
              <a:spcAft>
                <a:spcPct val="0"/>
              </a:spcAft>
              <a:defRPr kumimoji="1" sz="3600">
                <a:solidFill>
                  <a:srgbClr val="FFFFFF"/>
                </a:solidFill>
                <a:latin typeface="Arial" charset="0"/>
                <a:ea typeface="華康中圓體" pitchFamily="49" charset="-120"/>
              </a:defRPr>
            </a:lvl6pPr>
            <a:lvl7pPr marL="914400" algn="ctr" rtl="0" fontAlgn="base">
              <a:spcBef>
                <a:spcPct val="0"/>
              </a:spcBef>
              <a:spcAft>
                <a:spcPct val="0"/>
              </a:spcAft>
              <a:defRPr kumimoji="1" sz="3600">
                <a:solidFill>
                  <a:srgbClr val="FFFFFF"/>
                </a:solidFill>
                <a:latin typeface="Arial" charset="0"/>
                <a:ea typeface="華康中圓體" pitchFamily="49" charset="-120"/>
              </a:defRPr>
            </a:lvl7pPr>
            <a:lvl8pPr marL="1371600" algn="ctr" rtl="0" fontAlgn="base">
              <a:spcBef>
                <a:spcPct val="0"/>
              </a:spcBef>
              <a:spcAft>
                <a:spcPct val="0"/>
              </a:spcAft>
              <a:defRPr kumimoji="1" sz="3600">
                <a:solidFill>
                  <a:srgbClr val="FFFFFF"/>
                </a:solidFill>
                <a:latin typeface="Arial" charset="0"/>
                <a:ea typeface="華康中圓體" pitchFamily="49" charset="-120"/>
              </a:defRPr>
            </a:lvl8pPr>
            <a:lvl9pPr marL="1828800" algn="ctr" rtl="0" fontAlgn="base">
              <a:spcBef>
                <a:spcPct val="0"/>
              </a:spcBef>
              <a:spcAft>
                <a:spcPct val="0"/>
              </a:spcAft>
              <a:defRPr kumimoji="1" sz="3600">
                <a:solidFill>
                  <a:srgbClr val="FFFFFF"/>
                </a:solidFill>
                <a:latin typeface="Arial" charset="0"/>
                <a:ea typeface="華康中圓體" pitchFamily="49" charset="-120"/>
              </a:defRPr>
            </a:lvl9pPr>
          </a:lstStyle>
          <a:p>
            <a:r>
              <a:rPr lang="zh-TW" altLang="en-US" sz="1846" kern="0" dirty="0">
                <a:solidFill>
                  <a:srgbClr val="000000"/>
                </a:solidFill>
                <a:effectLst>
                  <a:glow rad="114300">
                    <a:prstClr val="white"/>
                  </a:glow>
                </a:effectLst>
              </a:rPr>
              <a:t>聖埃斯皮裡托州</a:t>
            </a:r>
            <a:endParaRPr lang="zh-TW" altLang="en-US" sz="2215" kern="0" dirty="0">
              <a:solidFill>
                <a:srgbClr val="000000"/>
              </a:solidFill>
              <a:effectLst>
                <a:glow rad="114300">
                  <a:prstClr val="white"/>
                </a:glow>
              </a:effectLst>
            </a:endParaRPr>
          </a:p>
        </p:txBody>
      </p:sp>
      <p:sp>
        <p:nvSpPr>
          <p:cNvPr id="21" name="文本框 10"/>
          <p:cNvSpPr txBox="1"/>
          <p:nvPr/>
        </p:nvSpPr>
        <p:spPr>
          <a:xfrm>
            <a:off x="2248040" y="560445"/>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巴西連日暴雨</a:t>
            </a:r>
            <a:endParaRPr kumimoji="0" lang="en-US" altLang="zh-TW" sz="1600" b="1" dirty="0">
              <a:solidFill>
                <a:srgbClr val="9966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821186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4035" name="矩形 2"/>
          <p:cNvSpPr>
            <a:spLocks noChangeArrowheads="1"/>
          </p:cNvSpPr>
          <p:nvPr/>
        </p:nvSpPr>
        <p:spPr bwMode="auto">
          <a:xfrm>
            <a:off x="395288" y="1066800"/>
            <a:ext cx="84978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342900" indent="-342900" algn="just" fontAlgn="auto">
              <a:spcBef>
                <a:spcPts val="600"/>
              </a:spcBef>
              <a:spcAft>
                <a:spcPts val="0"/>
              </a:spcAft>
              <a:buFont typeface="Arial" panose="020B0604020202020204" pitchFamily="34" charset="0"/>
              <a:buChar char="•"/>
              <a:defRPr/>
            </a:pPr>
            <a:r>
              <a:rPr kumimoji="0" lang="zh-TW" altLang="en-US" sz="2400" dirty="0" smtClean="0">
                <a:solidFill>
                  <a:srgbClr val="000000"/>
                </a:solidFill>
                <a:latin typeface="微軟正黑體" pitchFamily="34" charset="-120"/>
                <a:ea typeface="微軟正黑體" pitchFamily="34" charset="-120"/>
              </a:rPr>
              <a:t>雨量過大。</a:t>
            </a:r>
            <a:endParaRPr kumimoji="0" lang="en-US" altLang="zh-TW" sz="2400" dirty="0" smtClean="0">
              <a:solidFill>
                <a:srgbClr val="000000"/>
              </a:solidFill>
              <a:latin typeface="微軟正黑體" pitchFamily="34" charset="-120"/>
              <a:ea typeface="微軟正黑體" pitchFamily="34" charset="-120"/>
            </a:endParaRPr>
          </a:p>
          <a:p>
            <a:pPr marL="342900" indent="-342900" algn="just" fontAlgn="auto">
              <a:spcBef>
                <a:spcPts val="600"/>
              </a:spcBef>
              <a:spcAft>
                <a:spcPts val="0"/>
              </a:spcAft>
              <a:buFont typeface="Arial" panose="020B0604020202020204" pitchFamily="34" charset="0"/>
              <a:buChar char="•"/>
              <a:defRPr/>
            </a:pPr>
            <a:r>
              <a:rPr kumimoji="0" lang="zh-TW" altLang="en-US" sz="2400" dirty="0" smtClean="0">
                <a:solidFill>
                  <a:srgbClr val="000000"/>
                </a:solidFill>
                <a:latin typeface="微軟正黑體" pitchFamily="34" charset="-120"/>
                <a:ea typeface="微軟正黑體" pitchFamily="34" charset="-120"/>
              </a:rPr>
              <a:t>大量泥沙淤積。</a:t>
            </a:r>
            <a:endParaRPr kumimoji="0" lang="en-US" altLang="zh-TW" sz="2400" dirty="0" smtClean="0">
              <a:solidFill>
                <a:srgbClr val="000000"/>
              </a:solidFill>
              <a:latin typeface="微軟正黑體" pitchFamily="34" charset="-120"/>
              <a:ea typeface="微軟正黑體" pitchFamily="34" charset="-120"/>
            </a:endParaRPr>
          </a:p>
          <a:p>
            <a:pPr marL="342900" indent="-342900" algn="just" fontAlgn="auto">
              <a:spcBef>
                <a:spcPts val="600"/>
              </a:spcBef>
              <a:spcAft>
                <a:spcPts val="0"/>
              </a:spcAft>
              <a:buFont typeface="Arial" panose="020B0604020202020204" pitchFamily="34" charset="0"/>
              <a:buChar char="•"/>
              <a:defRPr/>
            </a:pPr>
            <a:r>
              <a:rPr kumimoji="0" lang="zh-TW" altLang="en-US" sz="2400" dirty="0" smtClean="0">
                <a:solidFill>
                  <a:srgbClr val="000000"/>
                </a:solidFill>
                <a:latin typeface="微軟正黑體" pitchFamily="34" charset="-120"/>
                <a:ea typeface="微軟正黑體" pitchFamily="34" charset="-120"/>
              </a:rPr>
              <a:t>雨水下水道排水系統排水不及。</a:t>
            </a:r>
            <a:endParaRPr kumimoji="0" lang="en-US" altLang="zh-TW" sz="2400" dirty="0" smtClean="0">
              <a:solidFill>
                <a:srgbClr val="000000"/>
              </a:solidFill>
              <a:latin typeface="微軟正黑體" pitchFamily="34" charset="-120"/>
              <a:ea typeface="微軟正黑體" pitchFamily="34" charset="-120"/>
            </a:endParaRPr>
          </a:p>
          <a:p>
            <a:pPr algn="just" fontAlgn="auto">
              <a:spcBef>
                <a:spcPts val="600"/>
              </a:spcBef>
              <a:spcAft>
                <a:spcPts val="0"/>
              </a:spcAft>
              <a:defRPr/>
            </a:pPr>
            <a:endParaRPr kumimoji="0" lang="en-US" altLang="zh-TW" sz="2400" dirty="0" smtClean="0">
              <a:solidFill>
                <a:srgbClr val="000000"/>
              </a:solidFill>
              <a:latin typeface="微軟正黑體" pitchFamily="34" charset="-120"/>
              <a:ea typeface="微軟正黑體" pitchFamily="34" charset="-120"/>
            </a:endParaRPr>
          </a:p>
        </p:txBody>
      </p:sp>
      <p:sp>
        <p:nvSpPr>
          <p:cNvPr id="44036"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A53E327F-C5BA-42FA-ABE1-6649C035774A}" type="slidenum">
              <a:rPr kumimoji="0" lang="zh-TW" altLang="en-US">
                <a:solidFill>
                  <a:srgbClr val="262626"/>
                </a:solidFill>
                <a:latin typeface="Arial Unicode MS" panose="020B0604020202020204" pitchFamily="34" charset="-120"/>
                <a:ea typeface="Arial Unicode MS" panose="020B0604020202020204" pitchFamily="34" charset="-120"/>
              </a:rPr>
              <a:pPr/>
              <a:t>40</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44037" name="Picture 7" descr="View image on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63" y="2820988"/>
            <a:ext cx="420052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矩形 2"/>
          <p:cNvSpPr>
            <a:spLocks noChangeArrowheads="1"/>
          </p:cNvSpPr>
          <p:nvPr/>
        </p:nvSpPr>
        <p:spPr bwMode="auto">
          <a:xfrm>
            <a:off x="4953000" y="6216650"/>
            <a:ext cx="4191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:https://twitter.com/JoyReidTVNZ/status/440988737002946562/photo/1</a:t>
            </a:r>
            <a:endParaRPr lang="zh-TW" altLang="en-US" sz="800">
              <a:solidFill>
                <a:prstClr val="black"/>
              </a:solidFill>
              <a:latin typeface="微軟正黑體" panose="020B0604030504040204" pitchFamily="34" charset="-120"/>
              <a:ea typeface="微軟正黑體" panose="020B0604030504040204" pitchFamily="34" charset="-120"/>
            </a:endParaRPr>
          </a:p>
        </p:txBody>
      </p:sp>
      <p:pic>
        <p:nvPicPr>
          <p:cNvPr id="44039" name="圖片 3"/>
          <p:cNvPicPr>
            <a:picLocks noChangeAspect="1"/>
          </p:cNvPicPr>
          <p:nvPr/>
        </p:nvPicPr>
        <p:blipFill>
          <a:blip r:embed="rId3">
            <a:extLst>
              <a:ext uri="{28A0092B-C50C-407E-A947-70E740481C1C}">
                <a14:useLocalDpi xmlns:a14="http://schemas.microsoft.com/office/drawing/2010/main" val="0"/>
              </a:ext>
            </a:extLst>
          </a:blip>
          <a:srcRect l="18646" t="19778" r="20898" b="10001"/>
          <a:stretch>
            <a:fillRect/>
          </a:stretch>
        </p:blipFill>
        <p:spPr bwMode="auto">
          <a:xfrm>
            <a:off x="184150" y="2820988"/>
            <a:ext cx="46005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文字方塊 11"/>
          <p:cNvSpPr txBox="1">
            <a:spLocks noChangeArrowheads="1"/>
          </p:cNvSpPr>
          <p:nvPr/>
        </p:nvSpPr>
        <p:spPr bwMode="auto">
          <a:xfrm>
            <a:off x="6340475" y="5969000"/>
            <a:ext cx="1108075"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道路泥沙淤積</a:t>
            </a:r>
          </a:p>
        </p:txBody>
      </p:sp>
      <p:sp>
        <p:nvSpPr>
          <p:cNvPr id="44041" name="文字方塊 11"/>
          <p:cNvSpPr txBox="1">
            <a:spLocks noChangeArrowheads="1"/>
          </p:cNvSpPr>
          <p:nvPr/>
        </p:nvSpPr>
        <p:spPr bwMode="auto">
          <a:xfrm>
            <a:off x="1981200" y="5997575"/>
            <a:ext cx="141605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排水系統排水不及</a:t>
            </a:r>
          </a:p>
        </p:txBody>
      </p:sp>
    </p:spTree>
    <p:extLst>
      <p:ext uri="{BB962C8B-B14F-4D97-AF65-F5344CB8AC3E}">
        <p14:creationId xmlns:p14="http://schemas.microsoft.com/office/powerpoint/2010/main" val="947027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5059" name="矩形 2"/>
          <p:cNvSpPr>
            <a:spLocks noChangeArrowheads="1"/>
          </p:cNvSpPr>
          <p:nvPr/>
        </p:nvSpPr>
        <p:spPr bwMode="auto">
          <a:xfrm>
            <a:off x="398463" y="1639888"/>
            <a:ext cx="84978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加強泥沙淤積清除工程。</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提高排水系統之設計與規劃。</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加強防洪相關知識。</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a:solidFill>
                  <a:srgbClr val="000000"/>
                </a:solidFill>
                <a:latin typeface="微軟正黑體" panose="020B0604030504040204" pitchFamily="34" charset="-120"/>
                <a:ea typeface="微軟正黑體" panose="020B0604030504040204" pitchFamily="34" charset="-120"/>
              </a:rPr>
              <a:t>於平日做好疏散避難規劃。</a:t>
            </a:r>
            <a:endParaRPr kumimoji="0" lang="en-US" altLang="zh-TW" sz="240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endParaRPr kumimoji="0" lang="zh-TW" altLang="zh-TW" sz="2400">
              <a:solidFill>
                <a:srgbClr val="000000"/>
              </a:solidFill>
              <a:latin typeface="微軟正黑體" panose="020B0604030504040204" pitchFamily="34" charset="-120"/>
              <a:ea typeface="微軟正黑體" panose="020B0604030504040204" pitchFamily="34" charset="-120"/>
            </a:endParaRPr>
          </a:p>
        </p:txBody>
      </p:sp>
      <p:sp>
        <p:nvSpPr>
          <p:cNvPr id="45060"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FEF9FD63-99C3-4DC1-AB34-F01BCC9F3A03}" type="slidenum">
              <a:rPr kumimoji="0" lang="zh-TW" altLang="en-US">
                <a:solidFill>
                  <a:srgbClr val="262626"/>
                </a:solidFill>
                <a:latin typeface="Arial Unicode MS" panose="020B0604020202020204" pitchFamily="34" charset="-120"/>
                <a:ea typeface="Arial Unicode MS" panose="020B0604020202020204" pitchFamily="34" charset="-120"/>
              </a:rPr>
              <a:pPr/>
              <a:t>41</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450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9638"/>
            <a:ext cx="49530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矩形 8"/>
          <p:cNvSpPr>
            <a:spLocks noChangeArrowheads="1"/>
          </p:cNvSpPr>
          <p:nvPr/>
        </p:nvSpPr>
        <p:spPr bwMode="auto">
          <a:xfrm>
            <a:off x="111125" y="6154738"/>
            <a:ext cx="317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endParaRPr lang="en-US" altLang="zh-TW" sz="80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lang="en-US" altLang="zh-TW" sz="800">
                <a:solidFill>
                  <a:prstClr val="black"/>
                </a:solidFill>
                <a:latin typeface="微軟正黑體" panose="020B0604030504040204" pitchFamily="34" charset="-120"/>
                <a:ea typeface="微軟正黑體" panose="020B0604030504040204" pitchFamily="34" charset="-120"/>
              </a:rPr>
              <a:t>http://www.wuda.gov.cn/hwj/hwj/tpxw/38c7e52c-9ca5-4367-a1c6-01d7913af0f0.shtml</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45063" name="矩形 2"/>
          <p:cNvSpPr>
            <a:spLocks noChangeArrowheads="1"/>
          </p:cNvSpPr>
          <p:nvPr/>
        </p:nvSpPr>
        <p:spPr bwMode="auto">
          <a:xfrm>
            <a:off x="609600" y="685800"/>
            <a:ext cx="82835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pPr>
            <a:r>
              <a:rPr kumimoji="0" lang="zh-TW" altLang="en-US" sz="2400">
                <a:solidFill>
                  <a:srgbClr val="000000"/>
                </a:solidFill>
                <a:latin typeface="微軟正黑體" panose="020B0604030504040204" pitchFamily="34" charset="-120"/>
                <a:ea typeface="微軟正黑體" panose="020B0604030504040204" pitchFamily="34" charset="-120"/>
              </a:rPr>
              <a:t>        紐西蘭政府於第一時間</a:t>
            </a:r>
            <a:r>
              <a:rPr kumimoji="0" lang="zh-TW" altLang="en-US" sz="2400">
                <a:solidFill>
                  <a:srgbClr val="FF0000"/>
                </a:solidFill>
                <a:latin typeface="微軟正黑體" panose="020B0604030504040204" pitchFamily="34" charset="-120"/>
                <a:ea typeface="微軟正黑體" panose="020B0604030504040204" pitchFamily="34" charset="-120"/>
              </a:rPr>
              <a:t>緊急疏散</a:t>
            </a:r>
            <a:r>
              <a:rPr kumimoji="0" lang="zh-TW" altLang="en-US" sz="2400">
                <a:solidFill>
                  <a:srgbClr val="000000"/>
                </a:solidFill>
                <a:latin typeface="微軟正黑體" panose="020B0604030504040204" pitchFamily="34" charset="-120"/>
                <a:ea typeface="微軟正黑體" panose="020B0604030504040204" pitchFamily="34" charset="-120"/>
              </a:rPr>
              <a:t>當地民眾，因此並未造成人員傷亡，由此可知</a:t>
            </a:r>
            <a:r>
              <a:rPr kumimoji="0" lang="en-US" altLang="zh-TW" sz="2400">
                <a:solidFill>
                  <a:srgbClr val="000000"/>
                </a:solidFill>
                <a:latin typeface="微軟正黑體" panose="020B0604030504040204" pitchFamily="34" charset="-120"/>
                <a:ea typeface="微軟正黑體" panose="020B0604030504040204" pitchFamily="34" charset="-120"/>
              </a:rPr>
              <a:t>:</a:t>
            </a:r>
          </a:p>
          <a:p>
            <a:pPr algn="just" fontAlgn="auto">
              <a:spcBef>
                <a:spcPts val="600"/>
              </a:spcBef>
              <a:spcAft>
                <a:spcPts val="0"/>
              </a:spcAft>
            </a:pPr>
            <a:endParaRPr kumimoji="0" lang="en-US" altLang="zh-TW" sz="2400">
              <a:solidFill>
                <a:srgbClr val="000000"/>
              </a:solidFill>
              <a:latin typeface="微軟正黑體" panose="020B0604030504040204" pitchFamily="34" charset="-120"/>
              <a:ea typeface="微軟正黑體" panose="020B0604030504040204" pitchFamily="34" charset="-120"/>
            </a:endParaRPr>
          </a:p>
        </p:txBody>
      </p:sp>
      <p:pic>
        <p:nvPicPr>
          <p:cNvPr id="45064" name="Picture 9" descr="排水工人正在清理下水井，以保证雨后排水顺畅"/>
          <p:cNvPicPr>
            <a:picLocks noChangeAspect="1" noChangeArrowheads="1"/>
          </p:cNvPicPr>
          <p:nvPr/>
        </p:nvPicPr>
        <p:blipFill>
          <a:blip r:embed="rId3">
            <a:extLst>
              <a:ext uri="{28A0092B-C50C-407E-A947-70E740481C1C}">
                <a14:useLocalDpi xmlns:a14="http://schemas.microsoft.com/office/drawing/2010/main" val="0"/>
              </a:ext>
            </a:extLst>
          </a:blip>
          <a:srcRect r="19705" b="16124"/>
          <a:stretch>
            <a:fillRect/>
          </a:stretch>
        </p:blipFill>
        <p:spPr bwMode="auto">
          <a:xfrm>
            <a:off x="5072063" y="3429000"/>
            <a:ext cx="388461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矩形 8"/>
          <p:cNvSpPr>
            <a:spLocks noChangeArrowheads="1"/>
          </p:cNvSpPr>
          <p:nvPr/>
        </p:nvSpPr>
        <p:spPr bwMode="auto">
          <a:xfrm>
            <a:off x="5424488" y="6173788"/>
            <a:ext cx="317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a:solidFill>
                  <a:prstClr val="black"/>
                </a:solidFill>
                <a:latin typeface="微軟正黑體" panose="020B0604030504040204" pitchFamily="34" charset="-120"/>
                <a:ea typeface="微軟正黑體" panose="020B0604030504040204" pitchFamily="34" charset="-120"/>
              </a:rPr>
              <a:t>資料來源</a:t>
            </a:r>
            <a:r>
              <a:rPr lang="en-US" altLang="zh-TW" sz="800">
                <a:solidFill>
                  <a:prstClr val="black"/>
                </a:solidFill>
                <a:latin typeface="微軟正黑體" panose="020B0604030504040204" pitchFamily="34" charset="-120"/>
                <a:ea typeface="微軟正黑體" panose="020B0604030504040204" pitchFamily="34" charset="-120"/>
              </a:rPr>
              <a:t>http://news.xwh.cn/news/system/2013/06/29/010367228.shtml</a:t>
            </a:r>
            <a:endParaRPr lang="zh-TW" altLang="en-US" sz="800">
              <a:solidFill>
                <a:prstClr val="black"/>
              </a:solidFill>
              <a:latin typeface="微軟正黑體" panose="020B0604030504040204" pitchFamily="34" charset="-120"/>
              <a:ea typeface="微軟正黑體" panose="020B0604030504040204" pitchFamily="34" charset="-120"/>
            </a:endParaRPr>
          </a:p>
        </p:txBody>
      </p:sp>
      <p:sp>
        <p:nvSpPr>
          <p:cNvPr id="45066" name="文字方塊 11"/>
          <p:cNvSpPr txBox="1">
            <a:spLocks noChangeArrowheads="1"/>
          </p:cNvSpPr>
          <p:nvPr/>
        </p:nvSpPr>
        <p:spPr bwMode="auto">
          <a:xfrm>
            <a:off x="3819525" y="6200775"/>
            <a:ext cx="1414463"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a:solidFill>
                  <a:prstClr val="black"/>
                </a:solidFill>
              </a:rPr>
              <a:t>定期清洗排水系統</a:t>
            </a:r>
          </a:p>
        </p:txBody>
      </p:sp>
    </p:spTree>
    <p:extLst>
      <p:ext uri="{BB962C8B-B14F-4D97-AF65-F5344CB8AC3E}">
        <p14:creationId xmlns:p14="http://schemas.microsoft.com/office/powerpoint/2010/main" val="3283439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p:nvPr/>
        </p:nvSpPr>
        <p:spPr>
          <a:xfrm>
            <a:off x="307975" y="2513013"/>
            <a:ext cx="288925" cy="287337"/>
          </a:xfrm>
          <a:prstGeom prst="ellipse">
            <a:avLst/>
          </a:prstGeom>
          <a:gradFill>
            <a:gsLst>
              <a:gs pos="0">
                <a:srgbClr val="799AD5"/>
              </a:gs>
              <a:gs pos="50000">
                <a:srgbClr val="3C70CB"/>
              </a:gs>
              <a:gs pos="100000">
                <a:srgbClr val="2E61BA"/>
              </a:gs>
            </a:gsLst>
            <a:lin ang="5400000" scaled="0"/>
          </a:gradFill>
          <a:ln w="9525" cap="flat">
            <a:solidFill>
              <a:schemeClr val="accent5"/>
            </a:solidFill>
            <a:prstDash val="solid"/>
            <a:miter/>
            <a:headEnd type="none" w="med" len="med"/>
            <a:tailEnd type="none" w="med" len="med"/>
          </a:ln>
        </p:spPr>
        <p:txBody>
          <a:bodyPr lIns="91425" tIns="45700" rIns="91425" bIns="45700" anchor="ctr"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sp>
        <p:nvSpPr>
          <p:cNvPr id="331" name="Shape 331"/>
          <p:cNvSpPr/>
          <p:nvPr/>
        </p:nvSpPr>
        <p:spPr>
          <a:xfrm>
            <a:off x="576262" y="2889250"/>
            <a:ext cx="179386" cy="179388"/>
          </a:xfrm>
          <a:prstGeom prst="ellipse">
            <a:avLst/>
          </a:prstGeom>
          <a:gradFill>
            <a:gsLst>
              <a:gs pos="0">
                <a:srgbClr val="799AD5"/>
              </a:gs>
              <a:gs pos="50000">
                <a:srgbClr val="3C70CB"/>
              </a:gs>
              <a:gs pos="100000">
                <a:srgbClr val="2E61BA"/>
              </a:gs>
            </a:gsLst>
            <a:lin ang="5400000" scaled="0"/>
          </a:gradFill>
          <a:ln w="9525" cap="flat">
            <a:solidFill>
              <a:schemeClr val="accent5"/>
            </a:solidFill>
            <a:prstDash val="solid"/>
            <a:miter/>
            <a:headEnd type="none" w="med" len="med"/>
            <a:tailEnd type="none" w="med" len="med"/>
          </a:ln>
        </p:spPr>
        <p:txBody>
          <a:bodyPr lIns="91425" tIns="45700" rIns="91425" bIns="45700" anchor="ctr"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sp>
        <p:nvSpPr>
          <p:cNvPr id="332" name="Shape 332"/>
          <p:cNvSpPr txBox="1"/>
          <p:nvPr/>
        </p:nvSpPr>
        <p:spPr>
          <a:xfrm>
            <a:off x="425750" y="2371526"/>
            <a:ext cx="8538737" cy="2431434"/>
          </a:xfrm>
          <a:prstGeom prst="rect">
            <a:avLst/>
          </a:prstGeom>
          <a:noFill/>
          <a:ln>
            <a:noFill/>
          </a:ln>
        </p:spPr>
        <p:txBody>
          <a:bodyPr lIns="91425" tIns="45700" rIns="91425" bIns="45700" anchor="t" anchorCtr="0">
            <a:noAutofit/>
          </a:bodyPr>
          <a:lstStyle/>
          <a:p>
            <a:pPr algn="r" fontAlgn="auto">
              <a:spcBef>
                <a:spcPts val="0"/>
              </a:spcBef>
              <a:spcAft>
                <a:spcPts val="0"/>
              </a:spcAft>
              <a:buSzPct val="25000"/>
            </a:pPr>
            <a:r>
              <a:rPr kumimoji="0" lang="zh-TW" altLang="en-US" sz="4400" b="1" kern="0" cap="small" dirty="0">
                <a:solidFill>
                  <a:srgbClr val="17171F"/>
                </a:solidFill>
                <a:latin typeface="Arial"/>
                <a:ea typeface="Arial"/>
                <a:cs typeface="Arial"/>
                <a:sym typeface="Arial"/>
                <a:rtl val="0"/>
              </a:rPr>
              <a:t>國際重大災害應變分析</a:t>
            </a:r>
          </a:p>
          <a:p>
            <a:pPr algn="r" fontAlgn="auto">
              <a:spcBef>
                <a:spcPts val="1200"/>
              </a:spcBef>
              <a:spcAft>
                <a:spcPts val="0"/>
              </a:spcAft>
              <a:buSzPct val="25000"/>
            </a:pPr>
            <a:r>
              <a:rPr kumimoji="0" lang="en-US" altLang="zh-TW" sz="4400" b="1" kern="0" dirty="0">
                <a:solidFill>
                  <a:srgbClr val="0070C0"/>
                </a:solidFill>
                <a:latin typeface="Arial"/>
                <a:ea typeface="Arial"/>
                <a:cs typeface="Arial"/>
                <a:sym typeface="Arial"/>
                <a:rtl val="0"/>
              </a:rPr>
              <a:t>3</a:t>
            </a:r>
            <a:r>
              <a:rPr kumimoji="0" lang="zh-TW" altLang="en-US" sz="4400" b="1" kern="0" dirty="0">
                <a:solidFill>
                  <a:srgbClr val="0070C0"/>
                </a:solidFill>
                <a:latin typeface="Arial"/>
                <a:ea typeface="Arial"/>
                <a:cs typeface="Arial"/>
                <a:sym typeface="Arial"/>
                <a:rtl val="0"/>
              </a:rPr>
              <a:t>月美國華盛頓</a:t>
            </a:r>
            <a:r>
              <a:rPr kumimoji="0" lang="zh-TW" altLang="en-US" sz="4400" b="1" kern="0" dirty="0" smtClean="0">
                <a:solidFill>
                  <a:srgbClr val="0070C0"/>
                </a:solidFill>
                <a:latin typeface="Arial"/>
                <a:ea typeface="Arial"/>
                <a:cs typeface="Arial"/>
                <a:sym typeface="Arial"/>
                <a:rtl val="0"/>
              </a:rPr>
              <a:t>州坡地災害事件</a:t>
            </a:r>
            <a:endParaRPr kumimoji="0" lang="zh-TW" altLang="en-US" sz="4400" b="1" kern="0" dirty="0">
              <a:solidFill>
                <a:srgbClr val="0070C0"/>
              </a:solidFill>
              <a:latin typeface="Arial"/>
              <a:ea typeface="Arial"/>
              <a:cs typeface="Arial"/>
              <a:sym typeface="Arial"/>
              <a:rtl val="0"/>
            </a:endParaRPr>
          </a:p>
          <a:p>
            <a:pPr algn="r" fontAlgn="auto">
              <a:spcBef>
                <a:spcPts val="1200"/>
              </a:spcBef>
              <a:spcAft>
                <a:spcPts val="0"/>
              </a:spcAft>
              <a:buSzPct val="25000"/>
            </a:pPr>
            <a:r>
              <a:rPr kumimoji="0" lang="en-US" altLang="zh-TW" sz="4400" b="1" kern="0" dirty="0">
                <a:solidFill>
                  <a:srgbClr val="0070C0"/>
                </a:solidFill>
                <a:latin typeface="Arial"/>
                <a:ea typeface="Arial"/>
                <a:cs typeface="Arial"/>
                <a:sym typeface="Arial"/>
                <a:rtl val="0"/>
              </a:rPr>
              <a:t>4</a:t>
            </a:r>
            <a:r>
              <a:rPr kumimoji="0" lang="zh-TW" altLang="en-US" sz="4400" b="1" kern="0" dirty="0">
                <a:solidFill>
                  <a:srgbClr val="0070C0"/>
                </a:solidFill>
                <a:latin typeface="Arial"/>
                <a:ea typeface="Arial"/>
                <a:cs typeface="Arial"/>
                <a:sym typeface="Arial"/>
                <a:rtl val="0"/>
              </a:rPr>
              <a:t>月智利地震事件</a:t>
            </a:r>
          </a:p>
        </p:txBody>
      </p:sp>
      <p:sp>
        <p:nvSpPr>
          <p:cNvPr id="333" name="Shape 333"/>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Tree>
    <p:extLst>
      <p:ext uri="{BB962C8B-B14F-4D97-AF65-F5344CB8AC3E}">
        <p14:creationId xmlns:p14="http://schemas.microsoft.com/office/powerpoint/2010/main" val="2496889308"/>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p:cNvPicPr preferRelativeResize="0"/>
          <p:nvPr/>
        </p:nvPicPr>
        <p:blipFill rotWithShape="1">
          <a:blip r:embed="rId3"/>
          <a:srcRect/>
          <a:stretch/>
        </p:blipFill>
        <p:spPr>
          <a:xfrm>
            <a:off x="3412489" y="2804548"/>
            <a:ext cx="5274310" cy="3501389"/>
          </a:xfrm>
          <a:prstGeom prst="rect">
            <a:avLst/>
          </a:prstGeom>
          <a:noFill/>
          <a:ln>
            <a:noFill/>
          </a:ln>
        </p:spPr>
      </p:pic>
      <p:sp>
        <p:nvSpPr>
          <p:cNvPr id="339" name="Shape 339"/>
          <p:cNvSpPr txBox="1"/>
          <p:nvPr/>
        </p:nvSpPr>
        <p:spPr>
          <a:xfrm>
            <a:off x="0" y="22225"/>
            <a:ext cx="6400799" cy="493713"/>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事</a:t>
            </a:r>
            <a:r>
              <a:rPr kumimoji="0" lang="zh-TW" altLang="en-US" sz="3600" b="1" kern="0">
                <a:solidFill>
                  <a:srgbClr val="000000"/>
                </a:solidFill>
                <a:latin typeface="Arial"/>
                <a:ea typeface="Arial"/>
                <a:cs typeface="Arial"/>
                <a:sym typeface="Arial"/>
                <a:rtl val="0"/>
              </a:rPr>
              <a:t> </a:t>
            </a:r>
            <a:r>
              <a:rPr kumimoji="0" lang="zh-TW" altLang="en-US" sz="3600" b="1" kern="0">
                <a:solidFill>
                  <a:srgbClr val="FFFFFF"/>
                </a:solidFill>
                <a:latin typeface="Arial"/>
                <a:ea typeface="Arial"/>
                <a:cs typeface="Arial"/>
                <a:sym typeface="Arial"/>
                <a:rtl val="0"/>
              </a:rPr>
              <a:t>件 描 述</a:t>
            </a:r>
          </a:p>
        </p:txBody>
      </p:sp>
      <p:sp>
        <p:nvSpPr>
          <p:cNvPr id="340" name="Shape 340"/>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341" name="Shape 341"/>
          <p:cNvSpPr txBox="1"/>
          <p:nvPr/>
        </p:nvSpPr>
        <p:spPr>
          <a:xfrm>
            <a:off x="77788" y="609229"/>
            <a:ext cx="8856662" cy="2092324"/>
          </a:xfrm>
          <a:prstGeom prst="rect">
            <a:avLst/>
          </a:prstGeom>
          <a:noFill/>
          <a:ln>
            <a:noFill/>
          </a:ln>
        </p:spPr>
        <p:txBody>
          <a:bodyPr lIns="91425" tIns="45700" rIns="91425" bIns="45700" anchor="t" anchorCtr="0">
            <a:noAutofit/>
          </a:bodyPr>
          <a:lstStyle/>
          <a:p>
            <a:pPr marL="285750" indent="-285750" algn="just"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時間： </a:t>
            </a:r>
            <a:r>
              <a:rPr kumimoji="0" lang="en-US" altLang="zh-TW" sz="2400" b="1" kern="0" dirty="0">
                <a:solidFill>
                  <a:srgbClr val="75952C"/>
                </a:solidFill>
                <a:latin typeface="Arial"/>
                <a:ea typeface="Arial"/>
                <a:cs typeface="Arial"/>
                <a:sym typeface="Arial"/>
                <a:rtl val="0"/>
              </a:rPr>
              <a:t>2014</a:t>
            </a:r>
            <a:r>
              <a:rPr kumimoji="0" lang="zh-TW" altLang="en-US" sz="2400" b="1" kern="0" dirty="0">
                <a:solidFill>
                  <a:srgbClr val="75952C"/>
                </a:solidFill>
                <a:latin typeface="Arial"/>
                <a:ea typeface="Arial"/>
                <a:cs typeface="Arial"/>
                <a:sym typeface="Arial"/>
                <a:rtl val="0"/>
              </a:rPr>
              <a:t>年</a:t>
            </a:r>
            <a:r>
              <a:rPr kumimoji="0" lang="en-US" altLang="zh-TW" sz="2400" b="1" kern="0" dirty="0">
                <a:solidFill>
                  <a:srgbClr val="75952C"/>
                </a:solidFill>
                <a:latin typeface="Arial"/>
                <a:ea typeface="Arial"/>
                <a:cs typeface="Arial"/>
                <a:sym typeface="Arial"/>
                <a:rtl val="0"/>
              </a:rPr>
              <a:t>3</a:t>
            </a:r>
            <a:r>
              <a:rPr kumimoji="0" lang="zh-TW" altLang="en-US" sz="2400" b="1" kern="0" dirty="0">
                <a:solidFill>
                  <a:srgbClr val="75952C"/>
                </a:solidFill>
                <a:latin typeface="Arial"/>
                <a:ea typeface="Arial"/>
                <a:cs typeface="Arial"/>
                <a:sym typeface="Arial"/>
                <a:rtl val="0"/>
              </a:rPr>
              <a:t>月</a:t>
            </a:r>
            <a:r>
              <a:rPr kumimoji="0" lang="en-US" altLang="zh-TW" sz="2400" b="1" kern="0" dirty="0">
                <a:solidFill>
                  <a:srgbClr val="75952C"/>
                </a:solidFill>
                <a:latin typeface="Arial"/>
                <a:ea typeface="Arial"/>
                <a:cs typeface="Arial"/>
                <a:sym typeface="Arial"/>
                <a:rtl val="0"/>
              </a:rPr>
              <a:t>22</a:t>
            </a:r>
            <a:r>
              <a:rPr kumimoji="0" lang="zh-TW" altLang="en-US" sz="2400" b="1" kern="0" dirty="0">
                <a:solidFill>
                  <a:srgbClr val="75952C"/>
                </a:solidFill>
                <a:latin typeface="Arial"/>
                <a:ea typeface="Arial"/>
                <a:cs typeface="Arial"/>
                <a:sym typeface="Arial"/>
                <a:rtl val="0"/>
              </a:rPr>
              <a:t>日</a:t>
            </a:r>
          </a:p>
          <a:p>
            <a:pPr marL="285750" indent="-28575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地點：美國華盛頓州史諾霍米須郡歐索</a:t>
            </a:r>
            <a:r>
              <a:rPr kumimoji="0" lang="zh-TW" altLang="en-US" sz="2400" kern="0" dirty="0" smtClean="0">
                <a:solidFill>
                  <a:srgbClr val="000000"/>
                </a:solidFill>
                <a:latin typeface="Arial"/>
                <a:ea typeface="Arial"/>
                <a:cs typeface="Arial"/>
                <a:sym typeface="Arial"/>
                <a:rtl val="0"/>
              </a:rPr>
              <a:t>小鎮。</a:t>
            </a:r>
            <a:endParaRPr kumimoji="0" lang="zh-TW" altLang="en-US" sz="2400" kern="0" dirty="0">
              <a:solidFill>
                <a:srgbClr val="000000"/>
              </a:solidFill>
              <a:latin typeface="Arial"/>
              <a:ea typeface="Arial"/>
              <a:cs typeface="Arial"/>
              <a:sym typeface="Arial"/>
              <a:rtl val="0"/>
            </a:endParaRPr>
          </a:p>
          <a:p>
            <a:pPr marL="285750" indent="-28575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事件描述：由於當地</a:t>
            </a:r>
            <a:r>
              <a:rPr kumimoji="0" lang="zh-TW" altLang="en-US" sz="2400" b="1" kern="0" dirty="0">
                <a:solidFill>
                  <a:srgbClr val="FF0000"/>
                </a:solidFill>
                <a:latin typeface="Arial"/>
                <a:ea typeface="Arial"/>
                <a:cs typeface="Arial"/>
                <a:sym typeface="Arial"/>
                <a:rtl val="0"/>
              </a:rPr>
              <a:t>連日豪雨</a:t>
            </a:r>
            <a:r>
              <a:rPr kumimoji="0" lang="zh-TW" altLang="en-US" sz="2400" kern="0" dirty="0">
                <a:solidFill>
                  <a:srgbClr val="000000"/>
                </a:solidFill>
                <a:latin typeface="Arial"/>
                <a:ea typeface="Arial"/>
                <a:cs typeface="Arial"/>
                <a:sym typeface="Arial"/>
                <a:rtl val="0"/>
              </a:rPr>
              <a:t>，導致</a:t>
            </a:r>
            <a:r>
              <a:rPr kumimoji="0" lang="zh-TW" altLang="en-US" sz="2400" b="1" kern="0" dirty="0">
                <a:solidFill>
                  <a:srgbClr val="FF0000"/>
                </a:solidFill>
                <a:latin typeface="Arial"/>
                <a:ea typeface="Arial"/>
                <a:cs typeface="Arial"/>
                <a:sym typeface="Arial"/>
                <a:rtl val="0"/>
              </a:rPr>
              <a:t>山坡地土石鬆軟</a:t>
            </a:r>
            <a:r>
              <a:rPr kumimoji="0" lang="zh-TW" altLang="en-US" sz="2400" kern="0" dirty="0">
                <a:solidFill>
                  <a:srgbClr val="000000"/>
                </a:solidFill>
                <a:latin typeface="Arial"/>
                <a:ea typeface="Arial"/>
                <a:cs typeface="Arial"/>
                <a:sym typeface="Arial"/>
                <a:rtl val="0"/>
              </a:rPr>
              <a:t>，含水量飽和，造成</a:t>
            </a:r>
            <a:r>
              <a:rPr kumimoji="0" lang="en-US" altLang="zh-TW" sz="2400" kern="0" dirty="0">
                <a:solidFill>
                  <a:srgbClr val="000000"/>
                </a:solidFill>
                <a:latin typeface="Arial"/>
                <a:ea typeface="Arial"/>
                <a:cs typeface="Arial"/>
                <a:sym typeface="Arial"/>
                <a:rtl val="0"/>
              </a:rPr>
              <a:t>1300</a:t>
            </a:r>
            <a:r>
              <a:rPr kumimoji="0" lang="zh-TW" altLang="en-US" sz="2400" kern="0" dirty="0">
                <a:solidFill>
                  <a:srgbClr val="000000"/>
                </a:solidFill>
                <a:latin typeface="Arial"/>
                <a:ea typeface="Arial"/>
                <a:cs typeface="Arial"/>
                <a:sym typeface="Arial"/>
                <a:rtl val="0"/>
              </a:rPr>
              <a:t>多公尺寬的山頭瞬間崩垮，</a:t>
            </a:r>
            <a:r>
              <a:rPr kumimoji="0" lang="zh-TW" altLang="en-US" sz="2400" b="1" kern="0" dirty="0">
                <a:solidFill>
                  <a:srgbClr val="FF0000"/>
                </a:solidFill>
                <a:latin typeface="Arial"/>
                <a:ea typeface="Arial"/>
                <a:cs typeface="Arial"/>
                <a:sym typeface="Arial"/>
                <a:rtl val="0"/>
              </a:rPr>
              <a:t>土石由山坡滑落</a:t>
            </a:r>
            <a:r>
              <a:rPr kumimoji="0" lang="zh-TW" altLang="en-US" sz="2400" b="1" kern="0" dirty="0" smtClean="0">
                <a:solidFill>
                  <a:srgbClr val="FF0000"/>
                </a:solidFill>
                <a:latin typeface="Arial"/>
                <a:ea typeface="Arial"/>
                <a:cs typeface="Arial"/>
                <a:sym typeface="Arial"/>
                <a:rtl val="0"/>
              </a:rPr>
              <a:t>，影響</a:t>
            </a:r>
            <a:r>
              <a:rPr kumimoji="0" lang="en-US" altLang="zh-TW" sz="2400" b="1" kern="0" dirty="0" smtClean="0">
                <a:solidFill>
                  <a:srgbClr val="FF0000"/>
                </a:solidFill>
                <a:latin typeface="Arial"/>
                <a:ea typeface="Arial"/>
                <a:cs typeface="Arial"/>
                <a:sym typeface="Arial"/>
                <a:rtl val="0"/>
              </a:rPr>
              <a:t>259</a:t>
            </a:r>
            <a:r>
              <a:rPr kumimoji="0" lang="zh-TW" altLang="en-US" sz="2400" b="1" kern="0" dirty="0">
                <a:solidFill>
                  <a:srgbClr val="FF0000"/>
                </a:solidFill>
                <a:latin typeface="Arial"/>
                <a:ea typeface="Arial"/>
                <a:cs typeface="Arial"/>
                <a:sym typeface="Arial"/>
                <a:rtl val="0"/>
              </a:rPr>
              <a:t>公頃的土地</a:t>
            </a:r>
            <a:r>
              <a:rPr kumimoji="0" lang="zh-TW" altLang="en-US" sz="2400" kern="0" dirty="0">
                <a:solidFill>
                  <a:srgbClr val="000000"/>
                </a:solidFill>
                <a:latin typeface="Arial"/>
                <a:ea typeface="Arial"/>
                <a:cs typeface="Arial"/>
                <a:sym typeface="Arial"/>
                <a:rtl val="0"/>
              </a:rPr>
              <a:t>。</a:t>
            </a:r>
          </a:p>
        </p:txBody>
      </p:sp>
      <p:sp>
        <p:nvSpPr>
          <p:cNvPr id="342" name="Shape 342"/>
          <p:cNvSpPr/>
          <p:nvPr/>
        </p:nvSpPr>
        <p:spPr>
          <a:xfrm>
            <a:off x="13586792" y="6012307"/>
            <a:ext cx="108011" cy="72008"/>
          </a:xfrm>
          <a:prstGeom prst="ellipse">
            <a:avLst/>
          </a:prstGeom>
          <a:noFill/>
          <a:ln w="9525" cap="flat">
            <a:solidFill>
              <a:srgbClr val="FF0000"/>
            </a:solidFill>
            <a:prstDash val="solid"/>
            <a:miter/>
            <a:headEnd type="none" w="med" len="med"/>
            <a:tailEnd type="none" w="med" len="med"/>
          </a:ln>
        </p:spPr>
        <p:txBody>
          <a:bodyPr lIns="91425" tIns="45700" rIns="91425" bIns="45700" anchor="ctr"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sp>
        <p:nvSpPr>
          <p:cNvPr id="343" name="Shape 343"/>
          <p:cNvSpPr/>
          <p:nvPr/>
        </p:nvSpPr>
        <p:spPr>
          <a:xfrm>
            <a:off x="398462" y="5956755"/>
            <a:ext cx="2801936" cy="215443"/>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800" kern="0">
                <a:solidFill>
                  <a:srgbClr val="000000"/>
                </a:solidFill>
                <a:latin typeface="Arial"/>
                <a:ea typeface="Arial"/>
                <a:cs typeface="Arial"/>
                <a:sym typeface="Arial"/>
                <a:rtl val="0"/>
              </a:rPr>
              <a:t>資料來源</a:t>
            </a:r>
            <a:r>
              <a:rPr kumimoji="0" lang="en-US" altLang="zh-TW" sz="800" kern="0">
                <a:solidFill>
                  <a:srgbClr val="000000"/>
                </a:solidFill>
                <a:latin typeface="Arial"/>
                <a:ea typeface="Arial"/>
                <a:cs typeface="Arial"/>
                <a:sym typeface="Arial"/>
                <a:rtl val="0"/>
              </a:rPr>
              <a:t>:NASA Global Climate Change</a:t>
            </a:r>
          </a:p>
        </p:txBody>
      </p:sp>
      <p:sp>
        <p:nvSpPr>
          <p:cNvPr id="344" name="Shape 344"/>
          <p:cNvSpPr/>
          <p:nvPr/>
        </p:nvSpPr>
        <p:spPr>
          <a:xfrm>
            <a:off x="3429000" y="6324600"/>
            <a:ext cx="5418138" cy="215443"/>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800" kern="0">
                <a:solidFill>
                  <a:srgbClr val="000000"/>
                </a:solidFill>
                <a:latin typeface="Arial"/>
                <a:ea typeface="Arial"/>
                <a:cs typeface="Arial"/>
                <a:sym typeface="Arial"/>
                <a:rtl val="0"/>
              </a:rPr>
              <a:t>資料來源</a:t>
            </a:r>
            <a:r>
              <a:rPr kumimoji="0" lang="en-US" altLang="zh-TW" sz="800" kern="0">
                <a:solidFill>
                  <a:srgbClr val="000000"/>
                </a:solidFill>
                <a:latin typeface="Arial"/>
                <a:ea typeface="Arial"/>
                <a:cs typeface="Arial"/>
                <a:sym typeface="Arial"/>
                <a:rtl val="0"/>
              </a:rPr>
              <a:t>:WA State Patrol</a:t>
            </a:r>
          </a:p>
        </p:txBody>
      </p:sp>
      <p:pic>
        <p:nvPicPr>
          <p:cNvPr id="345" name="Shape 345"/>
          <p:cNvPicPr preferRelativeResize="0"/>
          <p:nvPr/>
        </p:nvPicPr>
        <p:blipFill rotWithShape="1">
          <a:blip r:embed="rId4"/>
          <a:srcRect l="37011" t="13504" r="22882" b="16399"/>
          <a:stretch/>
        </p:blipFill>
        <p:spPr>
          <a:xfrm>
            <a:off x="38876" y="2799696"/>
            <a:ext cx="3237723" cy="3182620"/>
          </a:xfrm>
          <a:prstGeom prst="rect">
            <a:avLst/>
          </a:prstGeom>
          <a:noFill/>
          <a:ln>
            <a:noFill/>
          </a:ln>
        </p:spPr>
      </p:pic>
    </p:spTree>
    <p:extLst>
      <p:ext uri="{BB962C8B-B14F-4D97-AF65-F5344CB8AC3E}">
        <p14:creationId xmlns:p14="http://schemas.microsoft.com/office/powerpoint/2010/main" val="2174737109"/>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災 </a:t>
            </a:r>
            <a:r>
              <a:rPr kumimoji="0" lang="zh-TW" altLang="en-US" sz="3600" b="1" kern="0">
                <a:solidFill>
                  <a:srgbClr val="FFFFFF"/>
                </a:solidFill>
                <a:latin typeface="Arial"/>
                <a:ea typeface="Arial"/>
                <a:cs typeface="Arial"/>
                <a:sym typeface="Arial"/>
                <a:rtl val="0"/>
              </a:rPr>
              <a:t>情 描 述</a:t>
            </a:r>
          </a:p>
        </p:txBody>
      </p:sp>
      <p:sp>
        <p:nvSpPr>
          <p:cNvPr id="351" name="Shape 351"/>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352" name="Shape 352"/>
          <p:cNvSpPr/>
          <p:nvPr/>
        </p:nvSpPr>
        <p:spPr>
          <a:xfrm>
            <a:off x="53975" y="-1393825"/>
            <a:ext cx="4381500" cy="2914649"/>
          </a:xfrm>
          <a:prstGeom prst="rect">
            <a:avLst/>
          </a:prstGeom>
          <a:noFill/>
          <a:ln>
            <a:noFill/>
          </a:ln>
        </p:spPr>
        <p:txBody>
          <a:bodyPr lIns="91425" tIns="45700" rIns="91425" bIns="45700" anchor="t"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sp>
        <p:nvSpPr>
          <p:cNvPr id="353" name="Shape 353"/>
          <p:cNvSpPr/>
          <p:nvPr/>
        </p:nvSpPr>
        <p:spPr>
          <a:xfrm>
            <a:off x="53975" y="-1393825"/>
            <a:ext cx="4381500" cy="2914649"/>
          </a:xfrm>
          <a:prstGeom prst="rect">
            <a:avLst/>
          </a:prstGeom>
          <a:noFill/>
          <a:ln>
            <a:noFill/>
          </a:ln>
        </p:spPr>
        <p:txBody>
          <a:bodyPr lIns="91425" tIns="45700" rIns="91425" bIns="45700" anchor="t"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pic>
        <p:nvPicPr>
          <p:cNvPr id="4" name="圖片 3"/>
          <p:cNvPicPr>
            <a:picLocks noChangeAspect="1"/>
          </p:cNvPicPr>
          <p:nvPr/>
        </p:nvPicPr>
        <p:blipFill rotWithShape="1">
          <a:blip r:embed="rId3"/>
          <a:srcRect l="29535" t="15013" r="13372" b="14702"/>
          <a:stretch/>
        </p:blipFill>
        <p:spPr>
          <a:xfrm>
            <a:off x="0" y="3848209"/>
            <a:ext cx="4435475" cy="3071409"/>
          </a:xfrm>
          <a:prstGeom prst="rect">
            <a:avLst/>
          </a:prstGeom>
        </p:spPr>
      </p:pic>
      <p:pic>
        <p:nvPicPr>
          <p:cNvPr id="5" name="圖片 4"/>
          <p:cNvPicPr>
            <a:picLocks noChangeAspect="1"/>
          </p:cNvPicPr>
          <p:nvPr/>
        </p:nvPicPr>
        <p:blipFill rotWithShape="1">
          <a:blip r:embed="rId4"/>
          <a:srcRect l="29302" t="15633" r="13372" b="14703"/>
          <a:stretch/>
        </p:blipFill>
        <p:spPr>
          <a:xfrm>
            <a:off x="4572000" y="3794337"/>
            <a:ext cx="4572000" cy="3125282"/>
          </a:xfrm>
          <a:prstGeom prst="rect">
            <a:avLst/>
          </a:prstGeom>
        </p:spPr>
      </p:pic>
      <p:sp>
        <p:nvSpPr>
          <p:cNvPr id="24" name="Shape 341"/>
          <p:cNvSpPr txBox="1"/>
          <p:nvPr/>
        </p:nvSpPr>
        <p:spPr>
          <a:xfrm>
            <a:off x="1168999" y="4511543"/>
            <a:ext cx="1287124" cy="443114"/>
          </a:xfrm>
          <a:prstGeom prst="rect">
            <a:avLst/>
          </a:prstGeom>
          <a:noFill/>
          <a:ln>
            <a:noFill/>
          </a:ln>
        </p:spPr>
        <p:txBody>
          <a:bodyPr lIns="91425" tIns="45700" rIns="91425" bIns="45700" anchor="t" anchorCtr="0">
            <a:noAutofit/>
          </a:bodyPr>
          <a:lstStyle/>
          <a:p>
            <a:pPr algn="just" fontAlgn="auto">
              <a:spcBef>
                <a:spcPts val="0"/>
              </a:spcBef>
              <a:spcAft>
                <a:spcPts val="0"/>
              </a:spcAft>
              <a:buClr>
                <a:srgbClr val="000000"/>
              </a:buClr>
              <a:buSzPct val="100000"/>
            </a:pPr>
            <a:r>
              <a:rPr kumimoji="0" lang="zh-TW" altLang="en-US" sz="2000" b="1" kern="0" dirty="0" smtClean="0">
                <a:solidFill>
                  <a:srgbClr val="FFFFFF"/>
                </a:solidFill>
                <a:latin typeface="Arial"/>
                <a:cs typeface="Arial"/>
                <a:sym typeface="Arial"/>
                <a:rtl val="0"/>
              </a:rPr>
              <a:t>土石下</a:t>
            </a:r>
            <a:r>
              <a:rPr kumimoji="0" lang="zh-TW" altLang="en-US" sz="2000" b="1" kern="0" dirty="0">
                <a:solidFill>
                  <a:srgbClr val="FFFFFF"/>
                </a:solidFill>
                <a:latin typeface="Arial"/>
                <a:cs typeface="Arial"/>
                <a:sym typeface="Arial"/>
                <a:rtl val="0"/>
              </a:rPr>
              <a:t>滑</a:t>
            </a:r>
          </a:p>
        </p:txBody>
      </p:sp>
      <p:sp>
        <p:nvSpPr>
          <p:cNvPr id="25" name="Shape 341"/>
          <p:cNvSpPr txBox="1"/>
          <p:nvPr/>
        </p:nvSpPr>
        <p:spPr>
          <a:xfrm>
            <a:off x="842578" y="5450017"/>
            <a:ext cx="1001298" cy="366656"/>
          </a:xfrm>
          <a:prstGeom prst="rect">
            <a:avLst/>
          </a:prstGeom>
          <a:noFill/>
          <a:ln>
            <a:noFill/>
          </a:ln>
        </p:spPr>
        <p:txBody>
          <a:bodyPr lIns="91425" tIns="45700" rIns="91425" bIns="45700" anchor="t" anchorCtr="0">
            <a:noAutofit/>
          </a:bodyPr>
          <a:lstStyle/>
          <a:p>
            <a:pPr fontAlgn="auto">
              <a:spcBef>
                <a:spcPts val="0"/>
              </a:spcBef>
              <a:spcAft>
                <a:spcPts val="0"/>
              </a:spcAft>
              <a:buClr>
                <a:srgbClr val="000000"/>
              </a:buClr>
              <a:buSzPct val="100000"/>
            </a:pPr>
            <a:r>
              <a:rPr kumimoji="0" lang="zh-TW" altLang="en-US" sz="2000" b="1" kern="0" dirty="0" smtClean="0">
                <a:solidFill>
                  <a:srgbClr val="FFFFFF"/>
                </a:solidFill>
                <a:latin typeface="Arial"/>
                <a:cs typeface="Arial"/>
                <a:sym typeface="Arial"/>
                <a:rtl val="0"/>
              </a:rPr>
              <a:t>住宅區</a:t>
            </a:r>
            <a:endParaRPr kumimoji="0" lang="zh-TW" altLang="en-US" sz="2000" b="1" kern="0" dirty="0">
              <a:solidFill>
                <a:srgbClr val="FFFFFF"/>
              </a:solidFill>
              <a:latin typeface="Arial"/>
              <a:cs typeface="Arial"/>
              <a:sym typeface="Arial"/>
              <a:rtl val="0"/>
            </a:endParaRPr>
          </a:p>
        </p:txBody>
      </p:sp>
      <p:sp>
        <p:nvSpPr>
          <p:cNvPr id="26" name="Shape 341"/>
          <p:cNvSpPr txBox="1"/>
          <p:nvPr/>
        </p:nvSpPr>
        <p:spPr>
          <a:xfrm>
            <a:off x="5156791" y="4410673"/>
            <a:ext cx="1734807" cy="443114"/>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000000"/>
              </a:buClr>
              <a:buSzPct val="100000"/>
            </a:pPr>
            <a:r>
              <a:rPr kumimoji="0" lang="zh-TW" altLang="en-US" sz="2000" b="1" kern="0" dirty="0" smtClean="0">
                <a:solidFill>
                  <a:srgbClr val="FFFFFF"/>
                </a:solidFill>
                <a:latin typeface="Arial"/>
                <a:cs typeface="Arial"/>
                <a:sym typeface="Arial"/>
                <a:rtl val="0"/>
              </a:rPr>
              <a:t>產生坡地災</a:t>
            </a:r>
            <a:r>
              <a:rPr kumimoji="0" lang="zh-TW" altLang="en-US" sz="2000" b="1" kern="0" dirty="0">
                <a:solidFill>
                  <a:srgbClr val="FFFFFF"/>
                </a:solidFill>
                <a:latin typeface="Arial"/>
                <a:cs typeface="Arial"/>
                <a:sym typeface="Arial"/>
                <a:rtl val="0"/>
              </a:rPr>
              <a:t>害</a:t>
            </a:r>
          </a:p>
        </p:txBody>
      </p:sp>
      <p:sp>
        <p:nvSpPr>
          <p:cNvPr id="27" name="Shape 341"/>
          <p:cNvSpPr txBox="1"/>
          <p:nvPr/>
        </p:nvSpPr>
        <p:spPr>
          <a:xfrm>
            <a:off x="5399501" y="5356978"/>
            <a:ext cx="1001298" cy="366656"/>
          </a:xfrm>
          <a:prstGeom prst="rect">
            <a:avLst/>
          </a:prstGeom>
          <a:noFill/>
          <a:ln>
            <a:noFill/>
          </a:ln>
        </p:spPr>
        <p:txBody>
          <a:bodyPr lIns="91425" tIns="45700" rIns="91425" bIns="45700" anchor="t" anchorCtr="0">
            <a:noAutofit/>
          </a:bodyPr>
          <a:lstStyle/>
          <a:p>
            <a:pPr fontAlgn="auto">
              <a:spcBef>
                <a:spcPts val="0"/>
              </a:spcBef>
              <a:spcAft>
                <a:spcPts val="0"/>
              </a:spcAft>
              <a:buClr>
                <a:srgbClr val="000000"/>
              </a:buClr>
              <a:buSzPct val="100000"/>
            </a:pPr>
            <a:r>
              <a:rPr kumimoji="0" lang="zh-TW" altLang="en-US" sz="2000" b="1" kern="0" dirty="0" smtClean="0">
                <a:solidFill>
                  <a:srgbClr val="FFFFFF"/>
                </a:solidFill>
                <a:latin typeface="Arial"/>
                <a:cs typeface="Arial"/>
                <a:sym typeface="Arial"/>
                <a:rtl val="0"/>
              </a:rPr>
              <a:t>住宅區</a:t>
            </a:r>
            <a:endParaRPr kumimoji="0" lang="zh-TW" altLang="en-US" sz="2000" b="1" kern="0" dirty="0">
              <a:solidFill>
                <a:srgbClr val="FFFFFF"/>
              </a:solidFill>
              <a:latin typeface="Arial"/>
              <a:cs typeface="Arial"/>
              <a:sym typeface="Arial"/>
              <a:rtl val="0"/>
            </a:endParaRPr>
          </a:p>
        </p:txBody>
      </p:sp>
      <p:sp>
        <p:nvSpPr>
          <p:cNvPr id="28" name="Shape 341"/>
          <p:cNvSpPr txBox="1"/>
          <p:nvPr/>
        </p:nvSpPr>
        <p:spPr>
          <a:xfrm>
            <a:off x="72579" y="732063"/>
            <a:ext cx="4548225" cy="1332754"/>
          </a:xfrm>
          <a:prstGeom prst="rect">
            <a:avLst/>
          </a:prstGeom>
          <a:noFill/>
          <a:ln>
            <a:noFill/>
          </a:ln>
        </p:spPr>
        <p:txBody>
          <a:bodyPr lIns="91425" tIns="45700" rIns="91425" bIns="45700" anchor="t" anchorCtr="0">
            <a:noAutofit/>
          </a:bodyPr>
          <a:lstStyle/>
          <a:p>
            <a:pPr marL="285750" indent="-285750" algn="just" fontAlgn="auto">
              <a:spcBef>
                <a:spcPts val="0"/>
              </a:spcBef>
              <a:spcAft>
                <a:spcPts val="0"/>
              </a:spcAft>
              <a:buClr>
                <a:srgbClr val="000000"/>
              </a:buClr>
              <a:buSzPct val="100000"/>
              <a:buFont typeface="Arial"/>
              <a:buChar char="•"/>
            </a:pPr>
            <a:r>
              <a:rPr kumimoji="0" lang="zh-TW" altLang="en-US" sz="2400" kern="0" dirty="0" smtClean="0">
                <a:solidFill>
                  <a:srgbClr val="000000"/>
                </a:solidFill>
                <a:latin typeface="Arial"/>
                <a:cs typeface="Arial"/>
                <a:sym typeface="Arial"/>
                <a:rtl val="0"/>
              </a:rPr>
              <a:t>災害發生</a:t>
            </a:r>
            <a:r>
              <a:rPr kumimoji="0" lang="zh-TW" altLang="en-US" sz="2400" kern="0" dirty="0">
                <a:solidFill>
                  <a:srgbClr val="000000"/>
                </a:solidFill>
                <a:latin typeface="Arial"/>
                <a:cs typeface="Arial"/>
                <a:sym typeface="Arial"/>
                <a:rtl val="0"/>
              </a:rPr>
              <a:t>過程</a:t>
            </a:r>
            <a:r>
              <a:rPr kumimoji="0" lang="zh-TW" altLang="en-US" sz="2400" kern="0" dirty="0" smtClean="0">
                <a:solidFill>
                  <a:srgbClr val="000000"/>
                </a:solidFill>
                <a:latin typeface="Arial"/>
                <a:cs typeface="Arial"/>
                <a:sym typeface="Arial"/>
                <a:rtl val="0"/>
              </a:rPr>
              <a:t>圖</a:t>
            </a:r>
            <a:endParaRPr kumimoji="0" lang="en-US" altLang="zh-TW" sz="2400" kern="0" dirty="0" smtClean="0">
              <a:solidFill>
                <a:srgbClr val="000000"/>
              </a:solidFill>
              <a:latin typeface="Arial"/>
              <a:cs typeface="Arial"/>
              <a:sym typeface="Arial"/>
              <a:rtl val="0"/>
            </a:endParaRPr>
          </a:p>
          <a:p>
            <a:pPr algn="just" fontAlgn="auto">
              <a:spcBef>
                <a:spcPts val="0"/>
              </a:spcBef>
              <a:spcAft>
                <a:spcPts val="0"/>
              </a:spcAft>
              <a:buClr>
                <a:srgbClr val="000000"/>
              </a:buClr>
              <a:buSzPct val="100000"/>
            </a:pPr>
            <a:r>
              <a:rPr kumimoji="0" lang="zh-TW" altLang="en-US" sz="2400" kern="0" dirty="0" smtClean="0">
                <a:solidFill>
                  <a:srgbClr val="000000"/>
                </a:solidFill>
                <a:latin typeface="Arial"/>
                <a:ea typeface="Arial"/>
                <a:cs typeface="Arial"/>
                <a:sym typeface="Arial"/>
                <a:rtl val="0"/>
              </a:rPr>
              <a:t>雨水滲透→</a:t>
            </a:r>
            <a:r>
              <a:rPr kumimoji="0" lang="zh-TW" altLang="en-US" sz="2400" kern="0" dirty="0" smtClean="0">
                <a:solidFill>
                  <a:srgbClr val="000000"/>
                </a:solidFill>
                <a:latin typeface="Arial"/>
                <a:cs typeface="Arial"/>
                <a:sym typeface="Arial"/>
                <a:rtl val="0"/>
              </a:rPr>
              <a:t>土石下滑</a:t>
            </a:r>
            <a:r>
              <a:rPr kumimoji="0" lang="zh-TW" altLang="en-US" sz="2400" kern="0" dirty="0">
                <a:solidFill>
                  <a:srgbClr val="000000"/>
                </a:solidFill>
                <a:latin typeface="Arial"/>
                <a:cs typeface="Arial"/>
                <a:sym typeface="Arial"/>
                <a:rtl val="0"/>
              </a:rPr>
              <a:t>→</a:t>
            </a:r>
            <a:r>
              <a:rPr kumimoji="0" lang="zh-TW" altLang="en-US" sz="2400" kern="0" dirty="0" smtClean="0">
                <a:solidFill>
                  <a:srgbClr val="000000"/>
                </a:solidFill>
                <a:latin typeface="Arial"/>
                <a:ea typeface="Arial"/>
                <a:cs typeface="Arial"/>
                <a:sym typeface="Arial"/>
                <a:rtl val="0"/>
              </a:rPr>
              <a:t>坡地災害產生</a:t>
            </a:r>
            <a:endParaRPr kumimoji="0" lang="zh-TW" altLang="en-US" sz="2400" kern="0" dirty="0">
              <a:solidFill>
                <a:srgbClr val="000000"/>
              </a:solidFill>
              <a:latin typeface="Arial"/>
              <a:ea typeface="Arial"/>
              <a:cs typeface="Arial"/>
              <a:sym typeface="Arial"/>
              <a:rtl val="0"/>
            </a:endParaRPr>
          </a:p>
        </p:txBody>
      </p:sp>
      <p:grpSp>
        <p:nvGrpSpPr>
          <p:cNvPr id="6" name="群組 5"/>
          <p:cNvGrpSpPr/>
          <p:nvPr/>
        </p:nvGrpSpPr>
        <p:grpSpPr>
          <a:xfrm>
            <a:off x="4604113" y="581778"/>
            <a:ext cx="4806134" cy="3266431"/>
            <a:chOff x="0" y="581778"/>
            <a:chExt cx="4806134" cy="3266431"/>
          </a:xfrm>
        </p:grpSpPr>
        <p:grpSp>
          <p:nvGrpSpPr>
            <p:cNvPr id="3" name="群組 2"/>
            <p:cNvGrpSpPr/>
            <p:nvPr/>
          </p:nvGrpSpPr>
          <p:grpSpPr>
            <a:xfrm>
              <a:off x="0" y="581778"/>
              <a:ext cx="4435475" cy="3191064"/>
              <a:chOff x="690079" y="852122"/>
              <a:chExt cx="4518025" cy="3250454"/>
            </a:xfrm>
          </p:grpSpPr>
          <p:pic>
            <p:nvPicPr>
              <p:cNvPr id="2" name="圖片 1"/>
              <p:cNvPicPr>
                <a:picLocks noChangeAspect="1"/>
              </p:cNvPicPr>
              <p:nvPr/>
            </p:nvPicPr>
            <p:blipFill rotWithShape="1">
              <a:blip r:embed="rId5"/>
              <a:srcRect l="31780" t="14786" r="13779" b="14370"/>
              <a:stretch/>
            </p:blipFill>
            <p:spPr>
              <a:xfrm>
                <a:off x="690079" y="852122"/>
                <a:ext cx="4518025" cy="3250454"/>
              </a:xfrm>
              <a:prstGeom prst="rect">
                <a:avLst/>
              </a:prstGeom>
            </p:spPr>
          </p:pic>
          <p:sp>
            <p:nvSpPr>
              <p:cNvPr id="19" name="Shape 341"/>
              <p:cNvSpPr txBox="1"/>
              <p:nvPr/>
            </p:nvSpPr>
            <p:spPr>
              <a:xfrm>
                <a:off x="1761698" y="1374842"/>
                <a:ext cx="2078782" cy="451361"/>
              </a:xfrm>
              <a:prstGeom prst="rect">
                <a:avLst/>
              </a:prstGeom>
              <a:noFill/>
              <a:ln>
                <a:noFill/>
              </a:ln>
            </p:spPr>
            <p:txBody>
              <a:bodyPr lIns="91425" tIns="45700" rIns="91425" bIns="45700" anchor="t" anchorCtr="0">
                <a:noAutofit/>
              </a:bodyPr>
              <a:lstStyle/>
              <a:p>
                <a:pPr algn="just" fontAlgn="auto">
                  <a:spcBef>
                    <a:spcPts val="0"/>
                  </a:spcBef>
                  <a:spcAft>
                    <a:spcPts val="0"/>
                  </a:spcAft>
                  <a:buClr>
                    <a:srgbClr val="000000"/>
                  </a:buClr>
                  <a:buSzPct val="100000"/>
                </a:pPr>
                <a:r>
                  <a:rPr kumimoji="0" lang="zh-TW" altLang="en-US" sz="2000" b="1" kern="0" dirty="0" smtClean="0">
                    <a:solidFill>
                      <a:srgbClr val="FFFFFF"/>
                    </a:solidFill>
                    <a:latin typeface="Arial"/>
                    <a:cs typeface="Arial"/>
                    <a:sym typeface="Arial"/>
                    <a:rtl val="0"/>
                  </a:rPr>
                  <a:t>雨水滲透土壤</a:t>
                </a:r>
                <a:endParaRPr kumimoji="0" lang="zh-TW" altLang="en-US" sz="2000" b="1" kern="0" dirty="0">
                  <a:solidFill>
                    <a:srgbClr val="FFFFFF"/>
                  </a:solidFill>
                  <a:latin typeface="Arial"/>
                  <a:cs typeface="Arial"/>
                  <a:sym typeface="Arial"/>
                  <a:rtl val="0"/>
                </a:endParaRPr>
              </a:p>
            </p:txBody>
          </p:sp>
          <p:sp>
            <p:nvSpPr>
              <p:cNvPr id="20" name="Shape 341"/>
              <p:cNvSpPr txBox="1"/>
              <p:nvPr/>
            </p:nvSpPr>
            <p:spPr>
              <a:xfrm>
                <a:off x="1548338" y="2417429"/>
                <a:ext cx="1019933" cy="373480"/>
              </a:xfrm>
              <a:prstGeom prst="rect">
                <a:avLst/>
              </a:prstGeom>
              <a:noFill/>
              <a:ln>
                <a:noFill/>
              </a:ln>
            </p:spPr>
            <p:txBody>
              <a:bodyPr lIns="91425" tIns="45700" rIns="91425" bIns="45700" anchor="t" anchorCtr="0">
                <a:noAutofit/>
              </a:bodyPr>
              <a:lstStyle/>
              <a:p>
                <a:pPr fontAlgn="auto">
                  <a:spcBef>
                    <a:spcPts val="0"/>
                  </a:spcBef>
                  <a:spcAft>
                    <a:spcPts val="0"/>
                  </a:spcAft>
                  <a:buClr>
                    <a:srgbClr val="000000"/>
                  </a:buClr>
                  <a:buSzPct val="100000"/>
                </a:pPr>
                <a:r>
                  <a:rPr kumimoji="0" lang="zh-TW" altLang="en-US" sz="2000" b="1" kern="0" dirty="0" smtClean="0">
                    <a:solidFill>
                      <a:srgbClr val="FFFFFF"/>
                    </a:solidFill>
                    <a:latin typeface="Arial"/>
                    <a:cs typeface="Arial"/>
                    <a:sym typeface="Arial"/>
                    <a:rtl val="0"/>
                  </a:rPr>
                  <a:t>住宅區</a:t>
                </a:r>
                <a:endParaRPr kumimoji="0" lang="zh-TW" altLang="en-US" sz="2000" b="1" kern="0" dirty="0">
                  <a:solidFill>
                    <a:srgbClr val="FFFFFF"/>
                  </a:solidFill>
                  <a:latin typeface="Arial"/>
                  <a:cs typeface="Arial"/>
                  <a:sym typeface="Arial"/>
                  <a:rtl val="0"/>
                </a:endParaRPr>
              </a:p>
            </p:txBody>
          </p:sp>
        </p:grpSp>
        <p:sp>
          <p:nvSpPr>
            <p:cNvPr id="29" name="Shape 341"/>
            <p:cNvSpPr txBox="1"/>
            <p:nvPr/>
          </p:nvSpPr>
          <p:spPr>
            <a:xfrm>
              <a:off x="4064815" y="3354632"/>
              <a:ext cx="741319" cy="493577"/>
            </a:xfrm>
            <a:prstGeom prst="rect">
              <a:avLst/>
            </a:prstGeom>
            <a:noFill/>
            <a:ln>
              <a:noFill/>
            </a:ln>
          </p:spPr>
          <p:txBody>
            <a:bodyPr lIns="91425" tIns="45700" rIns="91425" bIns="45700" anchor="t" anchorCtr="0">
              <a:noAutofit/>
            </a:bodyPr>
            <a:lstStyle/>
            <a:p>
              <a:pPr algn="just" fontAlgn="auto">
                <a:spcBef>
                  <a:spcPts val="0"/>
                </a:spcBef>
                <a:spcAft>
                  <a:spcPts val="0"/>
                </a:spcAft>
                <a:buClr>
                  <a:srgbClr val="000000"/>
                </a:buClr>
                <a:buSzPct val="100000"/>
              </a:pPr>
              <a:r>
                <a:rPr kumimoji="0" lang="en-US" altLang="zh-TW" sz="2000" b="1" kern="0" dirty="0" smtClean="0">
                  <a:solidFill>
                    <a:srgbClr val="FFFFFF"/>
                  </a:solidFill>
                  <a:latin typeface="Arial"/>
                  <a:cs typeface="Arial"/>
                  <a:sym typeface="Arial"/>
                  <a:rtl val="0"/>
                </a:rPr>
                <a:t>1</a:t>
              </a:r>
              <a:endParaRPr kumimoji="0" lang="zh-TW" altLang="en-US" sz="2000" b="1" kern="0" dirty="0">
                <a:solidFill>
                  <a:srgbClr val="FFFFFF"/>
                </a:solidFill>
                <a:latin typeface="Arial"/>
                <a:cs typeface="Arial"/>
                <a:sym typeface="Arial"/>
                <a:rtl val="0"/>
              </a:endParaRPr>
            </a:p>
          </p:txBody>
        </p:sp>
      </p:grpSp>
      <p:sp>
        <p:nvSpPr>
          <p:cNvPr id="30" name="Shape 341"/>
          <p:cNvSpPr txBox="1"/>
          <p:nvPr/>
        </p:nvSpPr>
        <p:spPr>
          <a:xfrm>
            <a:off x="4015194" y="6420362"/>
            <a:ext cx="741319" cy="493577"/>
          </a:xfrm>
          <a:prstGeom prst="rect">
            <a:avLst/>
          </a:prstGeom>
          <a:noFill/>
          <a:ln>
            <a:noFill/>
          </a:ln>
        </p:spPr>
        <p:txBody>
          <a:bodyPr lIns="91425" tIns="45700" rIns="91425" bIns="45700" anchor="t" anchorCtr="0">
            <a:noAutofit/>
          </a:bodyPr>
          <a:lstStyle/>
          <a:p>
            <a:pPr algn="just" fontAlgn="auto">
              <a:spcBef>
                <a:spcPts val="0"/>
              </a:spcBef>
              <a:spcAft>
                <a:spcPts val="0"/>
              </a:spcAft>
              <a:buClr>
                <a:srgbClr val="000000"/>
              </a:buClr>
              <a:buSzPct val="100000"/>
            </a:pPr>
            <a:r>
              <a:rPr kumimoji="0" lang="en-US" altLang="zh-TW" sz="2000" b="1" kern="0" dirty="0" smtClean="0">
                <a:solidFill>
                  <a:srgbClr val="FFFFFF"/>
                </a:solidFill>
                <a:latin typeface="Arial"/>
                <a:cs typeface="Arial"/>
                <a:sym typeface="Arial"/>
                <a:rtl val="0"/>
              </a:rPr>
              <a:t>2</a:t>
            </a:r>
            <a:endParaRPr kumimoji="0" lang="zh-TW" altLang="en-US" sz="2000" b="1" kern="0" dirty="0">
              <a:solidFill>
                <a:srgbClr val="FFFFFF"/>
              </a:solidFill>
              <a:latin typeface="Arial"/>
              <a:cs typeface="Arial"/>
              <a:sym typeface="Arial"/>
              <a:rtl val="0"/>
            </a:endParaRPr>
          </a:p>
        </p:txBody>
      </p:sp>
      <p:sp>
        <p:nvSpPr>
          <p:cNvPr id="31" name="Shape 341"/>
          <p:cNvSpPr txBox="1"/>
          <p:nvPr/>
        </p:nvSpPr>
        <p:spPr>
          <a:xfrm>
            <a:off x="8677647" y="6474687"/>
            <a:ext cx="741319" cy="493577"/>
          </a:xfrm>
          <a:prstGeom prst="rect">
            <a:avLst/>
          </a:prstGeom>
          <a:noFill/>
          <a:ln>
            <a:noFill/>
          </a:ln>
        </p:spPr>
        <p:txBody>
          <a:bodyPr lIns="91425" tIns="45700" rIns="91425" bIns="45700" anchor="t" anchorCtr="0">
            <a:noAutofit/>
          </a:bodyPr>
          <a:lstStyle/>
          <a:p>
            <a:pPr algn="just" fontAlgn="auto">
              <a:spcBef>
                <a:spcPts val="0"/>
              </a:spcBef>
              <a:spcAft>
                <a:spcPts val="0"/>
              </a:spcAft>
              <a:buClr>
                <a:srgbClr val="000000"/>
              </a:buClr>
              <a:buSzPct val="100000"/>
            </a:pPr>
            <a:r>
              <a:rPr kumimoji="0" lang="en-US" altLang="zh-TW" sz="2000" b="1" kern="0" dirty="0" smtClean="0">
                <a:solidFill>
                  <a:srgbClr val="FFFFFF"/>
                </a:solidFill>
                <a:latin typeface="Arial"/>
                <a:cs typeface="Arial"/>
                <a:sym typeface="Arial"/>
                <a:rtl val="0"/>
              </a:rPr>
              <a:t>3</a:t>
            </a:r>
            <a:endParaRPr kumimoji="0" lang="zh-TW" altLang="en-US" sz="2000" b="1" kern="0" dirty="0">
              <a:solidFill>
                <a:srgbClr val="FFFFFF"/>
              </a:solidFill>
              <a:latin typeface="Arial"/>
              <a:cs typeface="Arial"/>
              <a:sym typeface="Arial"/>
              <a:rtl val="0"/>
            </a:endParaRPr>
          </a:p>
        </p:txBody>
      </p:sp>
      <p:sp>
        <p:nvSpPr>
          <p:cNvPr id="7" name="向下箭號 6"/>
          <p:cNvSpPr/>
          <p:nvPr/>
        </p:nvSpPr>
        <p:spPr>
          <a:xfrm>
            <a:off x="7529830" y="732063"/>
            <a:ext cx="375920" cy="8059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400" kern="0">
              <a:solidFill>
                <a:srgbClr val="FFFFFF"/>
              </a:solidFill>
              <a:sym typeface="Arial"/>
              <a:rtl val="0"/>
            </a:endParaRPr>
          </a:p>
        </p:txBody>
      </p:sp>
      <p:sp>
        <p:nvSpPr>
          <p:cNvPr id="8" name="向下箭號 7"/>
          <p:cNvSpPr/>
          <p:nvPr/>
        </p:nvSpPr>
        <p:spPr>
          <a:xfrm rot="3802032">
            <a:off x="7456458" y="4108544"/>
            <a:ext cx="360896" cy="1301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400" kern="0">
              <a:solidFill>
                <a:srgbClr val="FFFFFF"/>
              </a:solidFill>
              <a:sym typeface="Arial"/>
              <a:rtl val="0"/>
            </a:endParaRPr>
          </a:p>
        </p:txBody>
      </p:sp>
      <p:sp>
        <p:nvSpPr>
          <p:cNvPr id="23" name="向下箭號 22"/>
          <p:cNvSpPr/>
          <p:nvPr/>
        </p:nvSpPr>
        <p:spPr>
          <a:xfrm rot="3802032">
            <a:off x="2732488" y="4224252"/>
            <a:ext cx="360896" cy="1301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sz="1400" kern="0">
              <a:solidFill>
                <a:srgbClr val="FFFFFF"/>
              </a:solidFill>
              <a:sym typeface="Arial"/>
              <a:rtl val="0"/>
            </a:endParaRPr>
          </a:p>
        </p:txBody>
      </p:sp>
    </p:spTree>
    <p:extLst>
      <p:ext uri="{BB962C8B-B14F-4D97-AF65-F5344CB8AC3E}">
        <p14:creationId xmlns:p14="http://schemas.microsoft.com/office/powerpoint/2010/main" val="4234919705"/>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災 </a:t>
            </a:r>
            <a:r>
              <a:rPr kumimoji="0" lang="zh-TW" altLang="en-US" sz="3600" b="1" kern="0">
                <a:solidFill>
                  <a:srgbClr val="FFFFFF"/>
                </a:solidFill>
                <a:latin typeface="Arial"/>
                <a:ea typeface="Arial"/>
                <a:cs typeface="Arial"/>
                <a:sym typeface="Arial"/>
                <a:rtl val="0"/>
              </a:rPr>
              <a:t>情 描 述</a:t>
            </a:r>
          </a:p>
        </p:txBody>
      </p:sp>
      <p:sp>
        <p:nvSpPr>
          <p:cNvPr id="371" name="Shape 371"/>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372" name="Shape 372"/>
          <p:cNvSpPr txBox="1"/>
          <p:nvPr/>
        </p:nvSpPr>
        <p:spPr>
          <a:xfrm>
            <a:off x="0" y="381000"/>
            <a:ext cx="8932863" cy="3046988"/>
          </a:xfrm>
          <a:prstGeom prst="rect">
            <a:avLst/>
          </a:prstGeom>
          <a:noFill/>
          <a:ln>
            <a:noFill/>
          </a:ln>
        </p:spPr>
        <p:txBody>
          <a:bodyPr lIns="91425" tIns="45700" rIns="91425" bIns="45700" anchor="t" anchorCtr="0">
            <a:noAutofit/>
          </a:bodyPr>
          <a:lstStyle/>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
土石覆蓋</a:t>
            </a:r>
            <a:r>
              <a:rPr kumimoji="0" lang="zh-TW" altLang="en-US" sz="2400" b="1" kern="0" dirty="0">
                <a:solidFill>
                  <a:srgbClr val="FF0000"/>
                </a:solidFill>
                <a:latin typeface="Arial"/>
                <a:ea typeface="Arial"/>
                <a:cs typeface="Arial"/>
                <a:sym typeface="Arial"/>
                <a:rtl val="0"/>
              </a:rPr>
              <a:t>厚度達</a:t>
            </a:r>
            <a:r>
              <a:rPr kumimoji="0" lang="en-US" altLang="zh-TW" sz="2400" b="1" kern="0" dirty="0">
                <a:solidFill>
                  <a:srgbClr val="FF0000"/>
                </a:solidFill>
                <a:latin typeface="Arial"/>
                <a:ea typeface="Arial"/>
                <a:cs typeface="Arial"/>
                <a:sym typeface="Arial"/>
                <a:rtl val="0"/>
              </a:rPr>
              <a:t>12</a:t>
            </a:r>
            <a:r>
              <a:rPr kumimoji="0" lang="zh-TW" altLang="en-US" sz="2400" b="1" kern="0" dirty="0">
                <a:solidFill>
                  <a:srgbClr val="FF0000"/>
                </a:solidFill>
                <a:latin typeface="Arial"/>
                <a:ea typeface="Arial"/>
                <a:cs typeface="Arial"/>
                <a:sym typeface="Arial"/>
                <a:rtl val="0"/>
              </a:rPr>
              <a:t>公尺深</a:t>
            </a:r>
            <a:r>
              <a:rPr kumimoji="0" lang="zh-TW" altLang="en-US" sz="2400" b="1" kern="0" dirty="0">
                <a:solidFill>
                  <a:srgbClr val="000000"/>
                </a:solidFill>
                <a:latin typeface="Arial"/>
                <a:ea typeface="Arial"/>
                <a:cs typeface="Arial"/>
                <a:sym typeface="Arial"/>
                <a:rtl val="0"/>
              </a:rPr>
              <a:t>；</a:t>
            </a:r>
            <a:r>
              <a:rPr kumimoji="0" lang="zh-TW" altLang="en-US" sz="2400" b="1" kern="0" dirty="0">
                <a:solidFill>
                  <a:srgbClr val="FF0000"/>
                </a:solidFill>
                <a:latin typeface="Arial"/>
                <a:ea typeface="Arial"/>
                <a:cs typeface="Arial"/>
                <a:sym typeface="Arial"/>
                <a:rtl val="0"/>
              </a:rPr>
              <a:t>國道</a:t>
            </a:r>
            <a:r>
              <a:rPr kumimoji="0" lang="en-US" altLang="zh-TW" sz="2400" b="1" kern="0" dirty="0">
                <a:solidFill>
                  <a:srgbClr val="FF0000"/>
                </a:solidFill>
                <a:latin typeface="Arial"/>
                <a:ea typeface="Arial"/>
                <a:cs typeface="Arial"/>
                <a:sym typeface="Arial"/>
                <a:rtl val="0"/>
              </a:rPr>
              <a:t>530</a:t>
            </a:r>
            <a:r>
              <a:rPr kumimoji="0" lang="zh-TW" altLang="en-US" sz="2400" b="1" kern="0" dirty="0">
                <a:solidFill>
                  <a:srgbClr val="FF0000"/>
                </a:solidFill>
                <a:latin typeface="Arial"/>
                <a:ea typeface="Arial"/>
                <a:cs typeface="Arial"/>
                <a:sym typeface="Arial"/>
                <a:rtl val="0"/>
              </a:rPr>
              <a:t>號</a:t>
            </a:r>
            <a:r>
              <a:rPr kumimoji="0" lang="zh-TW" altLang="en-US" sz="2400" kern="0" dirty="0">
                <a:solidFill>
                  <a:srgbClr val="000000"/>
                </a:solidFill>
                <a:latin typeface="Arial"/>
                <a:ea typeface="Arial"/>
                <a:cs typeface="Arial"/>
                <a:sym typeface="Arial"/>
                <a:rtl val="0"/>
              </a:rPr>
              <a:t>以及</a:t>
            </a:r>
            <a:r>
              <a:rPr kumimoji="0" lang="zh-TW" altLang="en-US" sz="2400" b="1" kern="0" dirty="0">
                <a:solidFill>
                  <a:srgbClr val="FF0000"/>
                </a:solidFill>
                <a:latin typeface="Arial"/>
                <a:ea typeface="Arial"/>
                <a:cs typeface="Arial"/>
                <a:sym typeface="Arial"/>
                <a:rtl val="0"/>
              </a:rPr>
              <a:t>斯蒂拉瓜密什河被土石掩埋</a:t>
            </a:r>
            <a:r>
              <a:rPr kumimoji="0" lang="zh-TW" altLang="en-US" sz="2400" kern="0" dirty="0">
                <a:solidFill>
                  <a:srgbClr val="000000"/>
                </a:solidFill>
                <a:latin typeface="Arial"/>
                <a:ea typeface="Arial"/>
                <a:cs typeface="Arial"/>
                <a:sym typeface="Arial"/>
                <a:rtl val="0"/>
              </a:rPr>
              <a:t>。</a:t>
            </a:r>
          </a:p>
          <a:p>
            <a:pPr marL="342900" indent="-342900" fontAlgn="auto">
              <a:spcBef>
                <a:spcPts val="0"/>
              </a:spcBef>
              <a:spcAft>
                <a:spcPts val="0"/>
              </a:spcAft>
              <a:buClr>
                <a:srgbClr val="000000"/>
              </a:buClr>
              <a:buSzPct val="100000"/>
              <a:buFont typeface="Arial"/>
              <a:buChar char="•"/>
            </a:pPr>
            <a:r>
              <a:rPr kumimoji="0" lang="zh-TW" altLang="en-US" sz="2400" kern="0" dirty="0" smtClean="0">
                <a:solidFill>
                  <a:srgbClr val="000000"/>
                </a:solidFill>
                <a:latin typeface="Arial"/>
                <a:cs typeface="Arial"/>
                <a:sym typeface="Arial"/>
                <a:rtl val="0"/>
              </a:rPr>
              <a:t>坡地災</a:t>
            </a:r>
            <a:r>
              <a:rPr kumimoji="0" lang="zh-TW" altLang="en-US" sz="2400" kern="0" dirty="0">
                <a:solidFill>
                  <a:srgbClr val="000000"/>
                </a:solidFill>
                <a:latin typeface="Arial"/>
                <a:cs typeface="Arial"/>
                <a:sym typeface="Arial"/>
                <a:rtl val="0"/>
              </a:rPr>
              <a:t>害</a:t>
            </a:r>
            <a:r>
              <a:rPr kumimoji="0" lang="zh-TW" altLang="en-US" sz="2400" kern="0" dirty="0" smtClean="0">
                <a:solidFill>
                  <a:srgbClr val="000000"/>
                </a:solidFill>
                <a:latin typeface="Arial"/>
                <a:ea typeface="Arial"/>
                <a:cs typeface="Arial"/>
                <a:sym typeface="Arial"/>
                <a:rtl val="0"/>
              </a:rPr>
              <a:t>造成</a:t>
            </a:r>
            <a:r>
              <a:rPr kumimoji="0" lang="en-US" altLang="zh-TW" sz="2400" b="1" kern="0" dirty="0">
                <a:solidFill>
                  <a:srgbClr val="FF0000"/>
                </a:solidFill>
                <a:latin typeface="Arial"/>
                <a:ea typeface="Arial"/>
                <a:cs typeface="Arial"/>
                <a:sym typeface="Arial"/>
                <a:rtl val="0"/>
              </a:rPr>
              <a:t>41</a:t>
            </a:r>
            <a:r>
              <a:rPr kumimoji="0" lang="zh-TW" altLang="en-US" sz="2400" b="1" kern="0" dirty="0">
                <a:solidFill>
                  <a:srgbClr val="FF0000"/>
                </a:solidFill>
                <a:latin typeface="Arial"/>
                <a:ea typeface="Arial"/>
                <a:cs typeface="Arial"/>
                <a:sym typeface="Arial"/>
                <a:rtl val="0"/>
              </a:rPr>
              <a:t>人死亡，</a:t>
            </a:r>
            <a:r>
              <a:rPr kumimoji="0" lang="en-US" altLang="zh-TW" sz="2400" b="1" kern="0" dirty="0">
                <a:solidFill>
                  <a:srgbClr val="FF0000"/>
                </a:solidFill>
                <a:latin typeface="Arial"/>
                <a:ea typeface="Arial"/>
                <a:cs typeface="Arial"/>
                <a:sym typeface="Arial"/>
                <a:rtl val="0"/>
              </a:rPr>
              <a:t>2</a:t>
            </a:r>
            <a:r>
              <a:rPr kumimoji="0" lang="zh-TW" altLang="en-US" sz="2400" b="1" kern="0" dirty="0">
                <a:solidFill>
                  <a:srgbClr val="FF0000"/>
                </a:solidFill>
                <a:latin typeface="Arial"/>
                <a:ea typeface="Arial"/>
                <a:cs typeface="Arial"/>
                <a:sym typeface="Arial"/>
                <a:rtl val="0"/>
              </a:rPr>
              <a:t>人以上失蹤，多人受傷，</a:t>
            </a:r>
            <a:r>
              <a:rPr kumimoji="0" lang="en-US" altLang="zh-TW" sz="2400" b="1" kern="0" dirty="0">
                <a:solidFill>
                  <a:srgbClr val="FF0000"/>
                </a:solidFill>
                <a:latin typeface="Arial"/>
                <a:ea typeface="Arial"/>
                <a:cs typeface="Arial"/>
                <a:sym typeface="Arial"/>
                <a:rtl val="0"/>
              </a:rPr>
              <a:t>49</a:t>
            </a:r>
            <a:r>
              <a:rPr kumimoji="0" lang="zh-TW" altLang="en-US" sz="2400" b="1" kern="0" dirty="0">
                <a:solidFill>
                  <a:srgbClr val="FF0000"/>
                </a:solidFill>
                <a:latin typeface="Arial"/>
                <a:ea typeface="Arial"/>
                <a:cs typeface="Arial"/>
                <a:sym typeface="Arial"/>
                <a:rtl val="0"/>
              </a:rPr>
              <a:t>間民宅損毀</a:t>
            </a:r>
            <a:r>
              <a:rPr kumimoji="0" lang="zh-TW" altLang="en-US" sz="2400" kern="0" dirty="0">
                <a:solidFill>
                  <a:srgbClr val="000000"/>
                </a:solidFill>
                <a:latin typeface="Arial"/>
                <a:ea typeface="Arial"/>
                <a:cs typeface="Arial"/>
                <a:sym typeface="Arial"/>
                <a:rtl val="0"/>
              </a:rPr>
              <a:t>，多部汽車嚴重變形。</a:t>
            </a:r>
          </a:p>
          <a:p>
            <a:pPr fontAlgn="auto">
              <a:spcBef>
                <a:spcPts val="0"/>
              </a:spcBef>
              <a:spcAft>
                <a:spcPts val="0"/>
              </a:spcAft>
            </a:pPr>
            <a:endParaRPr kumimoji="0" lang="zh-TW" altLang="en-US" sz="2400" kern="0" dirty="0">
              <a:solidFill>
                <a:srgbClr val="000000"/>
              </a:solidFill>
              <a:latin typeface="Arial"/>
              <a:ea typeface="Arial"/>
              <a:cs typeface="Arial"/>
              <a:sym typeface="Arial"/>
              <a:rtl val="0"/>
            </a:endParaRPr>
          </a:p>
        </p:txBody>
      </p:sp>
      <p:pic>
        <p:nvPicPr>
          <p:cNvPr id="373" name="Shape 373"/>
          <p:cNvPicPr preferRelativeResize="0"/>
          <p:nvPr/>
        </p:nvPicPr>
        <p:blipFill rotWithShape="1">
          <a:blip r:embed="rId3"/>
          <a:srcRect/>
          <a:stretch/>
        </p:blipFill>
        <p:spPr>
          <a:xfrm>
            <a:off x="332189" y="2702560"/>
            <a:ext cx="4226559" cy="2962703"/>
          </a:xfrm>
          <a:prstGeom prst="rect">
            <a:avLst/>
          </a:prstGeom>
          <a:noFill/>
          <a:ln>
            <a:noFill/>
          </a:ln>
        </p:spPr>
      </p:pic>
      <p:pic>
        <p:nvPicPr>
          <p:cNvPr id="374" name="Shape 374"/>
          <p:cNvPicPr preferRelativeResize="0"/>
          <p:nvPr/>
        </p:nvPicPr>
        <p:blipFill rotWithShape="1">
          <a:blip r:embed="rId4"/>
          <a:srcRect/>
          <a:stretch/>
        </p:blipFill>
        <p:spPr>
          <a:xfrm>
            <a:off x="4881026" y="2702560"/>
            <a:ext cx="3992047" cy="3046553"/>
          </a:xfrm>
          <a:prstGeom prst="rect">
            <a:avLst/>
          </a:prstGeom>
          <a:noFill/>
          <a:ln>
            <a:noFill/>
          </a:ln>
        </p:spPr>
      </p:pic>
      <p:sp>
        <p:nvSpPr>
          <p:cNvPr id="375" name="Shape 375"/>
          <p:cNvSpPr/>
          <p:nvPr/>
        </p:nvSpPr>
        <p:spPr>
          <a:xfrm>
            <a:off x="0" y="6596389"/>
            <a:ext cx="7391399"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a:solidFill>
                  <a:srgbClr val="000000"/>
                </a:solidFill>
                <a:latin typeface="Arial"/>
                <a:ea typeface="Arial"/>
                <a:cs typeface="Arial"/>
                <a:sym typeface="Arial"/>
                <a:rtl val="0"/>
              </a:rPr>
              <a:t>資料來源</a:t>
            </a:r>
            <a:r>
              <a:rPr kumimoji="0" lang="en-US" altLang="zh-TW" sz="1100" kern="0">
                <a:solidFill>
                  <a:srgbClr val="000000"/>
                </a:solidFill>
                <a:latin typeface="Arial"/>
                <a:ea typeface="Arial"/>
                <a:cs typeface="Arial"/>
                <a:sym typeface="Arial"/>
                <a:rtl val="0"/>
              </a:rPr>
              <a:t>http://www.seattlepi.com/local/slideshow/Oso-mudslide-destroys-homes-lives-82646/photo-6077591.php</a:t>
            </a:r>
          </a:p>
        </p:txBody>
      </p:sp>
      <p:sp>
        <p:nvSpPr>
          <p:cNvPr id="8" name="Shape 414"/>
          <p:cNvSpPr txBox="1"/>
          <p:nvPr/>
        </p:nvSpPr>
        <p:spPr>
          <a:xfrm>
            <a:off x="3525521" y="5398494"/>
            <a:ext cx="1033228" cy="266284"/>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房屋沖毀</a:t>
            </a:r>
            <a:endParaRPr kumimoji="0" lang="zh-TW" altLang="en-US" sz="1600" b="1" kern="0" dirty="0">
              <a:solidFill>
                <a:srgbClr val="000000"/>
              </a:solidFill>
              <a:latin typeface="Arial"/>
              <a:cs typeface="Arial"/>
              <a:sym typeface="Arial"/>
              <a:rtl val="0"/>
            </a:endParaRPr>
          </a:p>
        </p:txBody>
      </p:sp>
      <p:sp>
        <p:nvSpPr>
          <p:cNvPr id="9" name="Shape 414"/>
          <p:cNvSpPr txBox="1"/>
          <p:nvPr/>
        </p:nvSpPr>
        <p:spPr>
          <a:xfrm>
            <a:off x="7813041" y="5445760"/>
            <a:ext cx="1089928" cy="303353"/>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家具毀</a:t>
            </a:r>
            <a:r>
              <a:rPr kumimoji="0" lang="zh-TW" altLang="en-US" sz="1600" b="1" kern="0" dirty="0">
                <a:solidFill>
                  <a:srgbClr val="000000"/>
                </a:solidFill>
                <a:latin typeface="Arial"/>
                <a:cs typeface="Arial"/>
                <a:sym typeface="Arial"/>
                <a:rtl val="0"/>
              </a:rPr>
              <a:t>壞</a:t>
            </a:r>
            <a:endParaRPr kumimoji="0" lang="zh-TW" altLang="zh-TW" sz="1600" b="1"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3358719253"/>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政 </a:t>
            </a:r>
            <a:r>
              <a:rPr kumimoji="0" lang="zh-TW" altLang="en-US" sz="3600" b="1" kern="0">
                <a:solidFill>
                  <a:srgbClr val="FFFFFF"/>
                </a:solidFill>
                <a:latin typeface="Arial"/>
                <a:ea typeface="Arial"/>
                <a:cs typeface="Arial"/>
                <a:sym typeface="Arial"/>
                <a:rtl val="0"/>
              </a:rPr>
              <a:t>府 應 變 作 為</a:t>
            </a:r>
          </a:p>
        </p:txBody>
      </p:sp>
      <p:sp>
        <p:nvSpPr>
          <p:cNvPr id="381" name="Shape 381"/>
          <p:cNvSpPr/>
          <p:nvPr/>
        </p:nvSpPr>
        <p:spPr>
          <a:xfrm>
            <a:off x="0" y="762000"/>
            <a:ext cx="8982074" cy="2462212"/>
          </a:xfrm>
          <a:prstGeom prst="rect">
            <a:avLst/>
          </a:prstGeom>
          <a:noFill/>
          <a:ln>
            <a:noFill/>
          </a:ln>
        </p:spPr>
        <p:txBody>
          <a:bodyPr lIns="91425" tIns="45700" rIns="91425" bIns="45700" anchor="t" anchorCtr="0">
            <a:noAutofit/>
          </a:bodyPr>
          <a:lstStyle/>
          <a:p>
            <a:pPr marL="342900" indent="-342900" algn="just" fontAlgn="auto">
              <a:spcBef>
                <a:spcPts val="0"/>
              </a:spcBef>
              <a:spcAft>
                <a:spcPts val="0"/>
              </a:spcAft>
              <a:buClr>
                <a:srgbClr val="FF0000"/>
              </a:buClr>
              <a:buSzPct val="100000"/>
              <a:buFont typeface="Arial"/>
              <a:buChar char="•"/>
            </a:pPr>
            <a:r>
              <a:rPr kumimoji="0" lang="zh-TW" altLang="en-US" sz="2400" b="1" kern="0" dirty="0">
                <a:solidFill>
                  <a:srgbClr val="FF0000"/>
                </a:solidFill>
                <a:latin typeface="Arial"/>
                <a:ea typeface="Arial"/>
                <a:cs typeface="Arial"/>
                <a:sym typeface="Arial"/>
                <a:rtl val="0"/>
              </a:rPr>
              <a:t>出動</a:t>
            </a:r>
            <a:r>
              <a:rPr kumimoji="0" lang="en-US" altLang="zh-TW" sz="2400" b="1" kern="0" dirty="0">
                <a:solidFill>
                  <a:srgbClr val="FF0000"/>
                </a:solidFill>
                <a:latin typeface="Arial"/>
                <a:ea typeface="Arial"/>
                <a:cs typeface="Arial"/>
                <a:sym typeface="Arial"/>
                <a:rtl val="0"/>
              </a:rPr>
              <a:t>200</a:t>
            </a:r>
            <a:r>
              <a:rPr kumimoji="0" lang="zh-TW" altLang="en-US" sz="2400" b="1" kern="0" dirty="0">
                <a:solidFill>
                  <a:srgbClr val="FF0000"/>
                </a:solidFill>
                <a:latin typeface="Arial"/>
                <a:ea typeface="Arial"/>
                <a:cs typeface="Arial"/>
                <a:sym typeface="Arial"/>
                <a:rtl val="0"/>
              </a:rPr>
              <a:t>名搜救人員</a:t>
            </a:r>
            <a:r>
              <a:rPr kumimoji="0" lang="zh-TW" altLang="en-US" sz="2400" kern="0" dirty="0">
                <a:solidFill>
                  <a:srgbClr val="000000"/>
                </a:solidFill>
                <a:latin typeface="Arial"/>
                <a:ea typeface="Arial"/>
                <a:cs typeface="Arial"/>
                <a:sym typeface="Arial"/>
                <a:rtl val="0"/>
              </a:rPr>
              <a:t>，動用搜索犬、聲納儀器、氣墊船以及直升機協助搜索。</a:t>
            </a: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預期可能再發生洪水</a:t>
            </a:r>
            <a:r>
              <a:rPr kumimoji="0" lang="zh-TW" altLang="en-US" sz="2400" kern="0" dirty="0" smtClean="0">
                <a:solidFill>
                  <a:srgbClr val="000000"/>
                </a:solidFill>
                <a:latin typeface="Arial"/>
                <a:ea typeface="Arial"/>
                <a:cs typeface="Arial"/>
                <a:sym typeface="Arial"/>
                <a:rtl val="0"/>
              </a:rPr>
              <a:t>，</a:t>
            </a:r>
            <a:r>
              <a:rPr kumimoji="0" lang="zh-TW" altLang="en-US" sz="2400" kern="0" dirty="0" smtClean="0">
                <a:solidFill>
                  <a:srgbClr val="000000"/>
                </a:solidFill>
                <a:latin typeface="Arial"/>
                <a:cs typeface="Arial"/>
                <a:sym typeface="Arial"/>
                <a:rtl val="0"/>
              </a:rPr>
              <a:t>坡地災</a:t>
            </a:r>
            <a:r>
              <a:rPr kumimoji="0" lang="zh-TW" altLang="en-US" sz="2400" kern="0" dirty="0">
                <a:solidFill>
                  <a:srgbClr val="000000"/>
                </a:solidFill>
                <a:latin typeface="Arial"/>
                <a:cs typeface="Arial"/>
                <a:sym typeface="Arial"/>
                <a:rtl val="0"/>
              </a:rPr>
              <a:t>害</a:t>
            </a:r>
            <a:r>
              <a:rPr kumimoji="0" lang="zh-TW" altLang="en-US" sz="2400" kern="0" dirty="0" smtClean="0">
                <a:solidFill>
                  <a:srgbClr val="000000"/>
                </a:solidFill>
                <a:latin typeface="Arial"/>
                <a:ea typeface="Arial"/>
                <a:cs typeface="Arial"/>
                <a:sym typeface="Arial"/>
                <a:rtl val="0"/>
              </a:rPr>
              <a:t>再度</a:t>
            </a:r>
            <a:r>
              <a:rPr kumimoji="0" lang="zh-TW" altLang="en-US" sz="2400" kern="0" dirty="0">
                <a:solidFill>
                  <a:srgbClr val="000000"/>
                </a:solidFill>
                <a:latin typeface="Arial"/>
                <a:ea typeface="Arial"/>
                <a:cs typeface="Arial"/>
                <a:sym typeface="Arial"/>
                <a:rtl val="0"/>
              </a:rPr>
              <a:t>爆發機率高，美國總統歐巴馬已宣佈</a:t>
            </a:r>
            <a:r>
              <a:rPr kumimoji="0" lang="zh-TW" altLang="en-US" sz="2400" b="1" kern="0" dirty="0">
                <a:solidFill>
                  <a:srgbClr val="FF0000"/>
                </a:solidFill>
                <a:latin typeface="Arial"/>
                <a:ea typeface="Arial"/>
                <a:cs typeface="Arial"/>
                <a:sym typeface="Arial"/>
                <a:rtl val="0"/>
              </a:rPr>
              <a:t>華盛頓州進入緊急狀態</a:t>
            </a:r>
            <a:r>
              <a:rPr kumimoji="0" lang="zh-TW" altLang="en-US" sz="2400" kern="0" dirty="0">
                <a:solidFill>
                  <a:srgbClr val="000000"/>
                </a:solidFill>
                <a:latin typeface="Arial"/>
                <a:ea typeface="Arial"/>
                <a:cs typeface="Arial"/>
                <a:sym typeface="Arial"/>
                <a:rtl val="0"/>
              </a:rPr>
              <a:t>。</a:t>
            </a: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西雅圖支會</a:t>
            </a:r>
            <a:r>
              <a:rPr kumimoji="0" lang="zh-TW" altLang="en-US" sz="2400" b="1" kern="0" dirty="0">
                <a:solidFill>
                  <a:srgbClr val="FF0000"/>
                </a:solidFill>
                <a:latin typeface="Arial"/>
                <a:ea typeface="Arial"/>
                <a:cs typeface="Arial"/>
                <a:sym typeface="Arial"/>
                <a:rtl val="0"/>
              </a:rPr>
              <a:t>慈濟志工</a:t>
            </a:r>
            <a:r>
              <a:rPr kumimoji="0" lang="zh-TW" altLang="en-US" sz="2400" b="1" kern="0" dirty="0" smtClean="0">
                <a:solidFill>
                  <a:srgbClr val="FF0000"/>
                </a:solidFill>
                <a:latin typeface="Arial"/>
                <a:ea typeface="Arial"/>
                <a:cs typeface="Arial"/>
                <a:sym typeface="Arial"/>
                <a:rtl val="0"/>
              </a:rPr>
              <a:t>前往災區</a:t>
            </a:r>
            <a:r>
              <a:rPr kumimoji="0" lang="zh-TW" altLang="en-US" sz="2400" b="1" kern="0" dirty="0">
                <a:solidFill>
                  <a:srgbClr val="FF0000"/>
                </a:solidFill>
                <a:latin typeface="Arial"/>
                <a:ea typeface="Arial"/>
                <a:cs typeface="Arial"/>
                <a:sym typeface="Arial"/>
                <a:rtl val="0"/>
              </a:rPr>
              <a:t>勘災</a:t>
            </a:r>
            <a:r>
              <a:rPr kumimoji="0" lang="zh-TW" altLang="en-US" sz="2400" kern="0" dirty="0">
                <a:solidFill>
                  <a:srgbClr val="000000"/>
                </a:solidFill>
                <a:latin typeface="Arial"/>
                <a:ea typeface="Arial"/>
                <a:cs typeface="Arial"/>
                <a:sym typeface="Arial"/>
                <a:rtl val="0"/>
              </a:rPr>
              <a:t>，並拜會紅十字會人員瞭解災情。</a:t>
            </a:r>
          </a:p>
        </p:txBody>
      </p:sp>
      <p:sp>
        <p:nvSpPr>
          <p:cNvPr id="382" name="Shape 382"/>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pic>
        <p:nvPicPr>
          <p:cNvPr id="383" name="Shape 383"/>
          <p:cNvPicPr preferRelativeResize="0"/>
          <p:nvPr/>
        </p:nvPicPr>
        <p:blipFill rotWithShape="1">
          <a:blip r:embed="rId3"/>
          <a:srcRect/>
          <a:stretch/>
        </p:blipFill>
        <p:spPr>
          <a:xfrm>
            <a:off x="233362" y="3290678"/>
            <a:ext cx="4338636" cy="3058687"/>
          </a:xfrm>
          <a:prstGeom prst="rect">
            <a:avLst/>
          </a:prstGeom>
          <a:noFill/>
          <a:ln>
            <a:noFill/>
          </a:ln>
        </p:spPr>
      </p:pic>
      <p:pic>
        <p:nvPicPr>
          <p:cNvPr id="384" name="Shape 384"/>
          <p:cNvPicPr preferRelativeResize="0"/>
          <p:nvPr/>
        </p:nvPicPr>
        <p:blipFill rotWithShape="1">
          <a:blip r:embed="rId4"/>
          <a:srcRect/>
          <a:stretch/>
        </p:blipFill>
        <p:spPr>
          <a:xfrm>
            <a:off x="4871720" y="3290678"/>
            <a:ext cx="4010659" cy="3033922"/>
          </a:xfrm>
          <a:prstGeom prst="rect">
            <a:avLst/>
          </a:prstGeom>
          <a:noFill/>
          <a:ln>
            <a:noFill/>
          </a:ln>
        </p:spPr>
      </p:pic>
      <p:sp>
        <p:nvSpPr>
          <p:cNvPr id="385" name="Shape 385"/>
          <p:cNvSpPr/>
          <p:nvPr/>
        </p:nvSpPr>
        <p:spPr>
          <a:xfrm>
            <a:off x="0" y="6596389"/>
            <a:ext cx="7391399"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a:solidFill>
                  <a:srgbClr val="000000"/>
                </a:solidFill>
                <a:latin typeface="Arial"/>
                <a:ea typeface="Arial"/>
                <a:cs typeface="Arial"/>
                <a:sym typeface="Arial"/>
                <a:rtl val="0"/>
              </a:rPr>
              <a:t>資料來源美國西雅圖支會、</a:t>
            </a:r>
            <a:r>
              <a:rPr kumimoji="0" lang="en-US" altLang="zh-TW" sz="1100" kern="0">
                <a:solidFill>
                  <a:srgbClr val="000000"/>
                </a:solidFill>
                <a:latin typeface="Arial"/>
                <a:ea typeface="Arial"/>
                <a:cs typeface="Arial"/>
                <a:sym typeface="Arial"/>
                <a:rtl val="0"/>
              </a:rPr>
              <a:t>Mark Harrison/The Seattle Times/AP</a:t>
            </a:r>
          </a:p>
        </p:txBody>
      </p:sp>
    </p:spTree>
    <p:extLst>
      <p:ext uri="{BB962C8B-B14F-4D97-AF65-F5344CB8AC3E}">
        <p14:creationId xmlns:p14="http://schemas.microsoft.com/office/powerpoint/2010/main" val="1386759566"/>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致</a:t>
            </a:r>
            <a:r>
              <a:rPr kumimoji="0" lang="zh-TW" altLang="en-US" sz="3600" b="1" kern="0">
                <a:solidFill>
                  <a:srgbClr val="FFFFFF"/>
                </a:solidFill>
                <a:latin typeface="Arial"/>
                <a:ea typeface="Arial"/>
                <a:cs typeface="Arial"/>
                <a:sym typeface="Arial"/>
                <a:rtl val="0"/>
              </a:rPr>
              <a:t>災原因研判</a:t>
            </a:r>
          </a:p>
        </p:txBody>
      </p:sp>
      <p:sp>
        <p:nvSpPr>
          <p:cNvPr id="391" name="Shape 391"/>
          <p:cNvSpPr/>
          <p:nvPr/>
        </p:nvSpPr>
        <p:spPr>
          <a:xfrm>
            <a:off x="395287" y="907309"/>
            <a:ext cx="8497886" cy="2165500"/>
          </a:xfrm>
          <a:prstGeom prst="rect">
            <a:avLst/>
          </a:prstGeom>
          <a:noFill/>
          <a:ln>
            <a:noFill/>
          </a:ln>
        </p:spPr>
        <p:txBody>
          <a:bodyPr lIns="91425" tIns="45700" rIns="91425" bIns="45700" anchor="t" anchorCtr="0">
            <a:noAutofit/>
          </a:bodyPr>
          <a:lstStyle/>
          <a:p>
            <a:pPr marL="342900" indent="-342900" algn="just"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連日豪雨、</a:t>
            </a:r>
            <a:r>
              <a:rPr kumimoji="0" lang="zh-TW" altLang="en-US" sz="2400" b="1" kern="0" dirty="0">
                <a:solidFill>
                  <a:srgbClr val="FF0000"/>
                </a:solidFill>
                <a:latin typeface="Arial"/>
                <a:ea typeface="Arial"/>
                <a:cs typeface="Arial"/>
                <a:sym typeface="Arial"/>
                <a:rtl val="0"/>
              </a:rPr>
              <a:t>含水量飽和，導致山坡地土石滑</a:t>
            </a:r>
            <a:r>
              <a:rPr kumimoji="0" lang="zh-TW" altLang="en-US" sz="2400" b="1" kern="0" dirty="0" smtClean="0">
                <a:solidFill>
                  <a:srgbClr val="FF0000"/>
                </a:solidFill>
                <a:latin typeface="Arial"/>
                <a:ea typeface="Arial"/>
                <a:cs typeface="Arial"/>
                <a:sym typeface="Arial"/>
                <a:rtl val="0"/>
              </a:rPr>
              <a:t>落。</a:t>
            </a:r>
            <a:endParaRPr kumimoji="0" lang="zh-TW" altLang="en-US" sz="2400" b="1" kern="0" dirty="0">
              <a:solidFill>
                <a:srgbClr val="FF0000"/>
              </a:solidFill>
              <a:latin typeface="Arial"/>
              <a:ea typeface="Arial"/>
              <a:cs typeface="Arial"/>
              <a:sym typeface="Arial"/>
              <a:rtl val="0"/>
            </a:endParaRP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長期忽略災害發生的</a:t>
            </a:r>
            <a:r>
              <a:rPr kumimoji="0" lang="zh-TW" altLang="en-US" sz="2400" kern="0" dirty="0" smtClean="0">
                <a:solidFill>
                  <a:srgbClr val="000000"/>
                </a:solidFill>
                <a:latin typeface="Arial"/>
                <a:ea typeface="Arial"/>
                <a:cs typeface="Arial"/>
                <a:sym typeface="Arial"/>
                <a:rtl val="0"/>
              </a:rPr>
              <a:t>可能性</a:t>
            </a:r>
            <a:r>
              <a:rPr kumimoji="0" lang="en-US" altLang="zh-TW" sz="2400" kern="0" dirty="0" smtClean="0">
                <a:solidFill>
                  <a:srgbClr val="000000"/>
                </a:solidFill>
                <a:latin typeface="Arial"/>
                <a:ea typeface="Arial"/>
                <a:cs typeface="Arial"/>
                <a:sym typeface="Arial"/>
                <a:rtl val="0"/>
              </a:rPr>
              <a:t>(</a:t>
            </a:r>
            <a:r>
              <a:rPr kumimoji="0" lang="zh-TW" altLang="zh-TW" sz="2400" b="1" kern="0" dirty="0" smtClean="0">
                <a:solidFill>
                  <a:srgbClr val="FF0000"/>
                </a:solidFill>
                <a:latin typeface="Arial"/>
                <a:cs typeface="Arial"/>
                <a:sym typeface="Arial"/>
                <a:rtl val="0"/>
              </a:rPr>
              <a:t>1999</a:t>
            </a:r>
            <a:r>
              <a:rPr kumimoji="0" lang="en-US" altLang="zh-TW" sz="2400" b="1" kern="0" dirty="0" smtClean="0">
                <a:solidFill>
                  <a:srgbClr val="FF0000"/>
                </a:solidFill>
                <a:latin typeface="Arial"/>
                <a:cs typeface="Arial"/>
                <a:sym typeface="Arial"/>
                <a:rtl val="0"/>
              </a:rPr>
              <a:t>~</a:t>
            </a:r>
            <a:r>
              <a:rPr kumimoji="0" lang="zh-TW" altLang="zh-TW" sz="2400" b="1" kern="0" dirty="0" smtClean="0">
                <a:solidFill>
                  <a:srgbClr val="FF0000"/>
                </a:solidFill>
                <a:latin typeface="Arial"/>
                <a:cs typeface="Arial"/>
                <a:sym typeface="Arial"/>
                <a:rtl val="0"/>
              </a:rPr>
              <a:t>2010年</a:t>
            </a:r>
            <a:r>
              <a:rPr kumimoji="0" lang="zh-TW" altLang="zh-TW" sz="2400" b="1" kern="0" dirty="0">
                <a:solidFill>
                  <a:srgbClr val="FF0000"/>
                </a:solidFill>
                <a:latin typeface="Arial"/>
                <a:cs typeface="Arial"/>
                <a:sym typeface="Arial"/>
                <a:rtl val="0"/>
              </a:rPr>
              <a:t>學者曾警告該處可能發生大規模地質災害</a:t>
            </a:r>
            <a:r>
              <a:rPr kumimoji="0" lang="zh-TW" altLang="zh-TW" sz="2400" b="1" kern="0" dirty="0" smtClean="0">
                <a:solidFill>
                  <a:srgbClr val="FF0000"/>
                </a:solidFill>
                <a:latin typeface="Arial"/>
                <a:cs typeface="Arial"/>
                <a:sym typeface="Arial"/>
                <a:rtl val="0"/>
              </a:rPr>
              <a:t>。2006年</a:t>
            </a:r>
            <a:r>
              <a:rPr kumimoji="0" lang="zh-TW" altLang="en-US" sz="2400" b="1" kern="0" dirty="0" smtClean="0">
                <a:solidFill>
                  <a:srgbClr val="FF0000"/>
                </a:solidFill>
                <a:latin typeface="Arial"/>
                <a:cs typeface="Arial"/>
                <a:sym typeface="Arial"/>
                <a:rtl val="0"/>
              </a:rPr>
              <a:t>曾發</a:t>
            </a:r>
            <a:r>
              <a:rPr kumimoji="0" lang="zh-TW" altLang="en-US" sz="2400" b="1" kern="0" dirty="0">
                <a:solidFill>
                  <a:srgbClr val="FF0000"/>
                </a:solidFill>
                <a:latin typeface="Arial"/>
                <a:cs typeface="Arial"/>
                <a:sym typeface="Arial"/>
                <a:rtl val="0"/>
              </a:rPr>
              <a:t>生</a:t>
            </a:r>
            <a:r>
              <a:rPr kumimoji="0" lang="zh-TW" altLang="zh-TW" sz="2400" b="1" kern="0" dirty="0" smtClean="0">
                <a:solidFill>
                  <a:srgbClr val="FF0000"/>
                </a:solidFill>
                <a:latin typeface="Arial"/>
                <a:cs typeface="Arial"/>
                <a:sym typeface="Arial"/>
                <a:rtl val="0"/>
              </a:rPr>
              <a:t>土</a:t>
            </a:r>
            <a:r>
              <a:rPr kumimoji="0" lang="zh-TW" altLang="zh-TW" sz="2400" b="1" kern="0" dirty="0">
                <a:solidFill>
                  <a:srgbClr val="FF0000"/>
                </a:solidFill>
                <a:latin typeface="Arial"/>
                <a:cs typeface="Arial"/>
                <a:sym typeface="Arial"/>
                <a:rtl val="0"/>
              </a:rPr>
              <a:t>石崩塌</a:t>
            </a:r>
            <a:r>
              <a:rPr kumimoji="0" lang="zh-TW" altLang="zh-TW" sz="2400" kern="0" dirty="0" smtClean="0">
                <a:solidFill>
                  <a:srgbClr val="000000"/>
                </a:solidFill>
                <a:latin typeface="Arial"/>
                <a:cs typeface="Arial"/>
                <a:sym typeface="Arial"/>
                <a:rtl val="0"/>
              </a:rPr>
              <a:t>。</a:t>
            </a:r>
            <a:r>
              <a:rPr kumimoji="0" lang="en-US" altLang="zh-TW" sz="2400" kern="0" dirty="0" smtClean="0">
                <a:solidFill>
                  <a:srgbClr val="000000"/>
                </a:solidFill>
                <a:latin typeface="Arial"/>
                <a:ea typeface="Arial"/>
                <a:cs typeface="Arial"/>
                <a:sym typeface="Arial"/>
                <a:rtl val="0"/>
              </a:rPr>
              <a:t>)</a:t>
            </a:r>
            <a:endParaRPr kumimoji="0" lang="zh-TW" altLang="en-US" sz="2400" kern="0" dirty="0">
              <a:solidFill>
                <a:srgbClr val="000000"/>
              </a:solidFill>
              <a:latin typeface="Arial"/>
              <a:ea typeface="Arial"/>
              <a:cs typeface="Arial"/>
              <a:sym typeface="Arial"/>
              <a:rtl val="0"/>
            </a:endParaRPr>
          </a:p>
          <a:p>
            <a:pPr marL="342900" indent="-342900" algn="just" fontAlgn="auto">
              <a:spcBef>
                <a:spcPts val="600"/>
              </a:spcBef>
              <a:spcAft>
                <a:spcPts val="0"/>
              </a:spcAft>
              <a:buClr>
                <a:srgbClr val="000000"/>
              </a:buClr>
              <a:buSzPct val="100000"/>
              <a:buFont typeface="Arial"/>
              <a:buChar char="•"/>
            </a:pPr>
            <a:r>
              <a:rPr kumimoji="0" lang="zh-TW" altLang="en-US" sz="2400" kern="0" dirty="0" smtClean="0">
                <a:solidFill>
                  <a:srgbClr val="000000"/>
                </a:solidFill>
                <a:latin typeface="Arial"/>
                <a:ea typeface="Arial"/>
                <a:cs typeface="Arial"/>
                <a:sym typeface="Arial"/>
                <a:rtl val="0"/>
              </a:rPr>
              <a:t>郡政府</a:t>
            </a:r>
            <a:r>
              <a:rPr kumimoji="0" lang="zh-TW" altLang="en-US" sz="2400" b="1" kern="0" dirty="0">
                <a:solidFill>
                  <a:srgbClr val="FF0000"/>
                </a:solidFill>
                <a:latin typeface="Arial"/>
                <a:ea typeface="Arial"/>
                <a:cs typeface="Arial"/>
                <a:sym typeface="Arial"/>
                <a:rtl val="0"/>
              </a:rPr>
              <a:t>允許建設公司在潛勢地區建造</a:t>
            </a:r>
            <a:r>
              <a:rPr kumimoji="0" lang="zh-TW" altLang="en-US" sz="2400" b="1" kern="0" dirty="0" smtClean="0">
                <a:solidFill>
                  <a:srgbClr val="FF0000"/>
                </a:solidFill>
                <a:latin typeface="Arial"/>
                <a:ea typeface="Arial"/>
                <a:cs typeface="Arial"/>
                <a:sym typeface="Arial"/>
                <a:rtl val="0"/>
              </a:rPr>
              <a:t>住宅</a:t>
            </a:r>
            <a:r>
              <a:rPr kumimoji="0" lang="en-US" altLang="zh-TW" sz="2400" kern="0" dirty="0" smtClean="0">
                <a:solidFill>
                  <a:srgbClr val="000000"/>
                </a:solidFill>
                <a:latin typeface="Arial"/>
                <a:ea typeface="Arial"/>
                <a:cs typeface="Arial"/>
                <a:sym typeface="Arial"/>
                <a:rtl val="0"/>
              </a:rPr>
              <a:t>(2006</a:t>
            </a:r>
            <a:r>
              <a:rPr kumimoji="0" lang="zh-TW" altLang="en-US" sz="2400" kern="0" dirty="0" smtClean="0">
                <a:solidFill>
                  <a:srgbClr val="000000"/>
                </a:solidFill>
                <a:latin typeface="Arial"/>
                <a:ea typeface="Arial"/>
                <a:cs typeface="Arial"/>
                <a:sym typeface="Arial"/>
                <a:rtl val="0"/>
              </a:rPr>
              <a:t>年政府對建築僅核發洪水災害許可證</a:t>
            </a:r>
            <a:r>
              <a:rPr kumimoji="0" lang="en-US" altLang="zh-TW" sz="2400" kern="0" dirty="0" smtClean="0">
                <a:solidFill>
                  <a:srgbClr val="000000"/>
                </a:solidFill>
                <a:latin typeface="Arial"/>
                <a:ea typeface="Arial"/>
                <a:cs typeface="Arial"/>
                <a:sym typeface="Arial"/>
                <a:rtl val="0"/>
              </a:rPr>
              <a:t>)</a:t>
            </a:r>
            <a:r>
              <a:rPr kumimoji="0" lang="zh-TW" altLang="en-US" sz="2400" kern="0" dirty="0" smtClean="0">
                <a:solidFill>
                  <a:srgbClr val="000000"/>
                </a:solidFill>
                <a:latin typeface="Arial"/>
                <a:ea typeface="Arial"/>
                <a:cs typeface="Arial"/>
                <a:sym typeface="Arial"/>
                <a:rtl val="0"/>
              </a:rPr>
              <a:t>。</a:t>
            </a:r>
            <a:endParaRPr kumimoji="0" lang="zh-TW" altLang="en-US" sz="2400" kern="0" dirty="0">
              <a:solidFill>
                <a:srgbClr val="000000"/>
              </a:solidFill>
              <a:latin typeface="Arial"/>
              <a:ea typeface="Arial"/>
              <a:cs typeface="Arial"/>
              <a:sym typeface="Arial"/>
              <a:rtl val="0"/>
            </a:endParaRPr>
          </a:p>
        </p:txBody>
      </p:sp>
      <p:sp>
        <p:nvSpPr>
          <p:cNvPr id="392" name="Shape 392"/>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dirty="0">
                <a:solidFill>
                  <a:srgbClr val="000000"/>
                </a:solidFill>
              </a:rPr>
              <a:t> </a:t>
            </a:r>
          </a:p>
        </p:txBody>
      </p:sp>
      <p:pic>
        <p:nvPicPr>
          <p:cNvPr id="2" name="圖片 1"/>
          <p:cNvPicPr>
            <a:picLocks noChangeAspect="1"/>
          </p:cNvPicPr>
          <p:nvPr/>
        </p:nvPicPr>
        <p:blipFill rotWithShape="1">
          <a:blip r:embed="rId3"/>
          <a:srcRect l="10884" t="31950" r="47193" b="20176"/>
          <a:stretch/>
        </p:blipFill>
        <p:spPr>
          <a:xfrm>
            <a:off x="144378" y="3288298"/>
            <a:ext cx="4776185" cy="3068053"/>
          </a:xfrm>
          <a:prstGeom prst="rect">
            <a:avLst/>
          </a:prstGeom>
        </p:spPr>
      </p:pic>
      <p:pic>
        <p:nvPicPr>
          <p:cNvPr id="3" name="圖片 2"/>
          <p:cNvPicPr>
            <a:picLocks noChangeAspect="1"/>
          </p:cNvPicPr>
          <p:nvPr/>
        </p:nvPicPr>
        <p:blipFill rotWithShape="1">
          <a:blip r:embed="rId4"/>
          <a:srcRect l="5876" t="26024" r="49334" b="14717"/>
          <a:stretch/>
        </p:blipFill>
        <p:spPr>
          <a:xfrm>
            <a:off x="4984732" y="3288298"/>
            <a:ext cx="4030931" cy="2999873"/>
          </a:xfrm>
          <a:prstGeom prst="rect">
            <a:avLst/>
          </a:prstGeom>
        </p:spPr>
      </p:pic>
      <p:sp>
        <p:nvSpPr>
          <p:cNvPr id="7" name="Shape 414"/>
          <p:cNvSpPr txBox="1"/>
          <p:nvPr/>
        </p:nvSpPr>
        <p:spPr>
          <a:xfrm>
            <a:off x="6285377" y="3765279"/>
            <a:ext cx="997737" cy="341500"/>
          </a:xfrm>
          <a:prstGeom prst="rect">
            <a:avLst/>
          </a:prstGeom>
          <a:solidFill>
            <a:schemeClr val="accent1">
              <a:lumMod val="20000"/>
              <a:lumOff val="80000"/>
            </a:schemeClr>
          </a:solidFill>
          <a:ln>
            <a:noFill/>
          </a:ln>
        </p:spPr>
        <p:txBody>
          <a:bodyPr lIns="91425" tIns="45700" rIns="91425" bIns="45700" anchor="t" anchorCtr="0">
            <a:noAutofit/>
          </a:bodyPr>
          <a:lstStyle/>
          <a:p>
            <a:pPr algn="ct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住宅區</a:t>
            </a:r>
            <a:endParaRPr kumimoji="0" lang="zh-TW" altLang="en-US" sz="1600" b="1" kern="0" dirty="0">
              <a:solidFill>
                <a:srgbClr val="000000"/>
              </a:solidFill>
              <a:latin typeface="Arial"/>
              <a:cs typeface="Arial"/>
              <a:sym typeface="Arial"/>
              <a:rtl val="0"/>
            </a:endParaRPr>
          </a:p>
        </p:txBody>
      </p:sp>
      <p:sp>
        <p:nvSpPr>
          <p:cNvPr id="8" name="Shape 414"/>
          <p:cNvSpPr txBox="1"/>
          <p:nvPr/>
        </p:nvSpPr>
        <p:spPr>
          <a:xfrm>
            <a:off x="6501328" y="5654767"/>
            <a:ext cx="997737" cy="341500"/>
          </a:xfrm>
          <a:prstGeom prst="rect">
            <a:avLst/>
          </a:prstGeom>
          <a:solidFill>
            <a:schemeClr val="accent1">
              <a:lumMod val="20000"/>
              <a:lumOff val="80000"/>
            </a:schemeClr>
          </a:solidFill>
          <a:ln>
            <a:noFill/>
          </a:ln>
        </p:spPr>
        <p:txBody>
          <a:bodyPr lIns="91425" tIns="45700" rIns="91425" bIns="45700" anchor="t" anchorCtr="0">
            <a:noAutofit/>
          </a:bodyPr>
          <a:lstStyle/>
          <a:p>
            <a:pPr algn="ct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坡地上方</a:t>
            </a:r>
            <a:endParaRPr kumimoji="0" lang="zh-TW" altLang="en-US" sz="1600" b="1" kern="0" dirty="0">
              <a:solidFill>
                <a:srgbClr val="000000"/>
              </a:solidFill>
              <a:latin typeface="Arial"/>
              <a:cs typeface="Arial"/>
              <a:sym typeface="Arial"/>
              <a:rtl val="0"/>
            </a:endParaRPr>
          </a:p>
        </p:txBody>
      </p:sp>
      <p:sp>
        <p:nvSpPr>
          <p:cNvPr id="9" name="Shape 414"/>
          <p:cNvSpPr txBox="1"/>
          <p:nvPr/>
        </p:nvSpPr>
        <p:spPr>
          <a:xfrm>
            <a:off x="3840480" y="6079353"/>
            <a:ext cx="1063039" cy="276998"/>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道路阻斷</a:t>
            </a:r>
            <a:endParaRPr kumimoji="0" lang="zh-TW" altLang="en-US" sz="1600" b="1"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2613757709"/>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小</a:t>
            </a:r>
            <a:r>
              <a:rPr kumimoji="0" lang="zh-TW" altLang="en-US" sz="3600" b="1" kern="0">
                <a:solidFill>
                  <a:srgbClr val="FFFFFF"/>
                </a:solidFill>
                <a:latin typeface="Arial"/>
                <a:ea typeface="Arial"/>
                <a:cs typeface="Arial"/>
                <a:sym typeface="Arial"/>
                <a:rtl val="0"/>
              </a:rPr>
              <a:t>結</a:t>
            </a:r>
          </a:p>
        </p:txBody>
      </p:sp>
      <p:sp>
        <p:nvSpPr>
          <p:cNvPr id="398" name="Shape 398"/>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dirty="0" smtClean="0">
                <a:solidFill>
                  <a:srgbClr val="000000"/>
                </a:solidFill>
              </a:rPr>
              <a:t> </a:t>
            </a:r>
            <a:endParaRPr lang="zh-TW" altLang="en-US" dirty="0">
              <a:solidFill>
                <a:srgbClr val="000000"/>
              </a:solidFill>
            </a:endParaRPr>
          </a:p>
        </p:txBody>
      </p:sp>
      <p:sp>
        <p:nvSpPr>
          <p:cNvPr id="399" name="Shape 399"/>
          <p:cNvSpPr/>
          <p:nvPr/>
        </p:nvSpPr>
        <p:spPr>
          <a:xfrm>
            <a:off x="152548" y="780127"/>
            <a:ext cx="8497888" cy="1277273"/>
          </a:xfrm>
          <a:prstGeom prst="rect">
            <a:avLst/>
          </a:prstGeom>
          <a:noFill/>
          <a:ln>
            <a:noFill/>
          </a:ln>
        </p:spPr>
        <p:txBody>
          <a:bodyPr lIns="91425" tIns="45700" rIns="91425" bIns="45700" anchor="t" anchorCtr="0">
            <a:noAutofit/>
          </a:bodyPr>
          <a:lstStyle/>
          <a:p>
            <a:pPr marL="342900" indent="-342900" algn="just" fontAlgn="auto">
              <a:spcBef>
                <a:spcPts val="0"/>
              </a:spcBef>
              <a:spcAft>
                <a:spcPts val="0"/>
              </a:spcAft>
              <a:buClr>
                <a:srgbClr val="000000"/>
              </a:buClr>
              <a:buSzPct val="100000"/>
              <a:buFont typeface="Arial"/>
              <a:buChar char="•"/>
            </a:pPr>
            <a:r>
              <a:rPr kumimoji="0" lang="zh-TW" altLang="en-US" sz="2400" kern="0" dirty="0" smtClean="0">
                <a:solidFill>
                  <a:srgbClr val="000000"/>
                </a:solidFill>
                <a:latin typeface="Arial"/>
                <a:ea typeface="Arial"/>
                <a:cs typeface="Arial"/>
                <a:sym typeface="Arial"/>
                <a:rtl val="0"/>
              </a:rPr>
              <a:t>由</a:t>
            </a:r>
            <a:r>
              <a:rPr kumimoji="0" lang="zh-TW" altLang="en-US" sz="2400" kern="0" dirty="0">
                <a:solidFill>
                  <a:srgbClr val="000000"/>
                </a:solidFill>
                <a:latin typeface="Arial"/>
                <a:ea typeface="Arial"/>
                <a:cs typeface="Arial"/>
                <a:sym typeface="Arial"/>
                <a:rtl val="0"/>
              </a:rPr>
              <a:t>其他區域非受災的家庭，</a:t>
            </a:r>
            <a:r>
              <a:rPr kumimoji="0" lang="zh-TW" altLang="en-US" sz="2400" kern="0" dirty="0" smtClean="0">
                <a:solidFill>
                  <a:srgbClr val="000000"/>
                </a:solidFill>
                <a:latin typeface="Arial"/>
                <a:ea typeface="Arial"/>
                <a:cs typeface="Arial"/>
                <a:sym typeface="Arial"/>
                <a:rtl val="0"/>
              </a:rPr>
              <a:t>提供收容協助</a:t>
            </a:r>
            <a:r>
              <a:rPr kumimoji="0" lang="zh-TW" altLang="en-US" sz="2400" kern="0" dirty="0">
                <a:solidFill>
                  <a:srgbClr val="000000"/>
                </a:solidFill>
                <a:latin typeface="Arial"/>
                <a:ea typeface="Arial"/>
                <a:cs typeface="Arial"/>
                <a:sym typeface="Arial"/>
                <a:rtl val="0"/>
              </a:rPr>
              <a:t>。</a:t>
            </a: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在</a:t>
            </a:r>
            <a:r>
              <a:rPr kumimoji="0" lang="zh-TW" altLang="en-US" sz="2400" kern="0" dirty="0" smtClean="0">
                <a:solidFill>
                  <a:srgbClr val="000000"/>
                </a:solidFill>
                <a:latin typeface="Arial"/>
                <a:ea typeface="Arial"/>
                <a:cs typeface="Arial"/>
                <a:sym typeface="Arial"/>
                <a:rtl val="0"/>
              </a:rPr>
              <a:t>災害高潛</a:t>
            </a:r>
            <a:r>
              <a:rPr kumimoji="0" lang="zh-TW" altLang="en-US" sz="2400" kern="0" dirty="0">
                <a:solidFill>
                  <a:srgbClr val="000000"/>
                </a:solidFill>
                <a:latin typeface="Arial"/>
                <a:ea typeface="Arial"/>
                <a:cs typeface="Arial"/>
                <a:sym typeface="Arial"/>
                <a:rtl val="0"/>
              </a:rPr>
              <a:t>勢的區域劃定禁限建規定，</a:t>
            </a:r>
            <a:r>
              <a:rPr kumimoji="0" lang="zh-TW" altLang="en-US" sz="2400" kern="0" dirty="0" smtClean="0">
                <a:solidFill>
                  <a:srgbClr val="000000"/>
                </a:solidFill>
                <a:latin typeface="Arial"/>
                <a:ea typeface="Arial"/>
                <a:cs typeface="Arial"/>
                <a:sym typeface="Arial"/>
                <a:rtl val="0"/>
              </a:rPr>
              <a:t>並</a:t>
            </a:r>
            <a:r>
              <a:rPr kumimoji="0" lang="zh-TW" altLang="en-US" sz="2400" kern="0" dirty="0" smtClean="0">
                <a:solidFill>
                  <a:srgbClr val="000000"/>
                </a:solidFill>
                <a:latin typeface="Arial"/>
                <a:cs typeface="Arial"/>
                <a:sym typeface="Arial"/>
                <a:rtl val="0"/>
              </a:rPr>
              <a:t>教</a:t>
            </a:r>
            <a:r>
              <a:rPr kumimoji="0" lang="zh-TW" altLang="en-US" sz="2400" kern="0" dirty="0">
                <a:solidFill>
                  <a:srgbClr val="000000"/>
                </a:solidFill>
                <a:latin typeface="Arial"/>
                <a:cs typeface="Arial"/>
                <a:sym typeface="Arial"/>
                <a:rtl val="0"/>
              </a:rPr>
              <a:t>育</a:t>
            </a:r>
            <a:r>
              <a:rPr kumimoji="0" lang="zh-TW" altLang="en-US" sz="2400" kern="0" dirty="0" smtClean="0">
                <a:solidFill>
                  <a:srgbClr val="000000"/>
                </a:solidFill>
                <a:latin typeface="Arial"/>
                <a:ea typeface="Arial"/>
                <a:cs typeface="Arial"/>
                <a:sym typeface="Arial"/>
                <a:rtl val="0"/>
              </a:rPr>
              <a:t>區</a:t>
            </a:r>
            <a:r>
              <a:rPr kumimoji="0" lang="zh-TW" altLang="en-US" sz="2400" kern="0" dirty="0">
                <a:solidFill>
                  <a:srgbClr val="000000"/>
                </a:solidFill>
                <a:latin typeface="Arial"/>
                <a:ea typeface="Arial"/>
                <a:cs typeface="Arial"/>
                <a:sym typeface="Arial"/>
                <a:rtl val="0"/>
              </a:rPr>
              <a:t>內民眾</a:t>
            </a:r>
            <a:r>
              <a:rPr kumimoji="0" lang="zh-TW" altLang="en-US" sz="2400" kern="0" dirty="0">
                <a:solidFill>
                  <a:srgbClr val="FF0000"/>
                </a:solidFill>
                <a:latin typeface="Arial"/>
                <a:ea typeface="Arial"/>
                <a:cs typeface="Arial"/>
                <a:sym typeface="Arial"/>
                <a:rtl val="0"/>
              </a:rPr>
              <a:t>疏散撤離的概念</a:t>
            </a:r>
            <a:r>
              <a:rPr kumimoji="0" lang="zh-TW" altLang="en-US" sz="2400" kern="0" dirty="0">
                <a:solidFill>
                  <a:srgbClr val="000000"/>
                </a:solidFill>
                <a:latin typeface="Arial"/>
                <a:ea typeface="Arial"/>
                <a:cs typeface="Arial"/>
                <a:sym typeface="Arial"/>
                <a:rtl val="0"/>
              </a:rPr>
              <a:t>。</a:t>
            </a:r>
          </a:p>
        </p:txBody>
      </p:sp>
      <p:pic>
        <p:nvPicPr>
          <p:cNvPr id="400" name="Shape 400"/>
          <p:cNvPicPr preferRelativeResize="0"/>
          <p:nvPr/>
        </p:nvPicPr>
        <p:blipFill rotWithShape="1">
          <a:blip r:embed="rId3"/>
          <a:srcRect/>
          <a:stretch/>
        </p:blipFill>
        <p:spPr>
          <a:xfrm>
            <a:off x="4648200" y="2456188"/>
            <a:ext cx="4002237" cy="2573011"/>
          </a:xfrm>
          <a:prstGeom prst="rect">
            <a:avLst/>
          </a:prstGeom>
          <a:noFill/>
          <a:ln>
            <a:noFill/>
          </a:ln>
        </p:spPr>
      </p:pic>
      <p:pic>
        <p:nvPicPr>
          <p:cNvPr id="401" name="Shape 401"/>
          <p:cNvPicPr preferRelativeResize="0"/>
          <p:nvPr/>
        </p:nvPicPr>
        <p:blipFill rotWithShape="1">
          <a:blip r:embed="rId4"/>
          <a:srcRect/>
          <a:stretch/>
        </p:blipFill>
        <p:spPr>
          <a:xfrm>
            <a:off x="533400" y="2362200"/>
            <a:ext cx="3809999" cy="2895600"/>
          </a:xfrm>
          <a:prstGeom prst="rect">
            <a:avLst/>
          </a:prstGeom>
          <a:noFill/>
          <a:ln>
            <a:noFill/>
          </a:ln>
        </p:spPr>
      </p:pic>
      <p:sp>
        <p:nvSpPr>
          <p:cNvPr id="402" name="Shape 402"/>
          <p:cNvSpPr/>
          <p:nvPr/>
        </p:nvSpPr>
        <p:spPr>
          <a:xfrm>
            <a:off x="0" y="6596389"/>
            <a:ext cx="7391399"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a:solidFill>
                  <a:srgbClr val="000000"/>
                </a:solidFill>
                <a:latin typeface="Arial"/>
                <a:ea typeface="Arial"/>
                <a:cs typeface="Arial"/>
                <a:sym typeface="Arial"/>
                <a:rtl val="0"/>
              </a:rPr>
              <a:t>資料來源</a:t>
            </a:r>
            <a:r>
              <a:rPr kumimoji="0" lang="en-US" altLang="zh-TW" sz="1100" kern="0">
                <a:solidFill>
                  <a:srgbClr val="000000"/>
                </a:solidFill>
                <a:latin typeface="Arial"/>
                <a:ea typeface="Arial"/>
                <a:cs typeface="Arial"/>
                <a:sym typeface="Arial"/>
                <a:rtl val="0"/>
              </a:rPr>
              <a:t>U.S. Army National Guard</a:t>
            </a:r>
            <a:r>
              <a:rPr kumimoji="0" lang="zh-TW" altLang="en-US" sz="1100" kern="0">
                <a:solidFill>
                  <a:srgbClr val="000000"/>
                </a:solidFill>
                <a:latin typeface="Arial"/>
                <a:ea typeface="Arial"/>
                <a:cs typeface="Arial"/>
                <a:sym typeface="Arial"/>
                <a:rtl val="0"/>
              </a:rPr>
              <a:t>、</a:t>
            </a:r>
            <a:r>
              <a:rPr kumimoji="0" lang="en-US" altLang="zh-TW" sz="1100" kern="0">
                <a:solidFill>
                  <a:srgbClr val="000000"/>
                </a:solidFill>
                <a:latin typeface="Arial"/>
                <a:ea typeface="Arial"/>
                <a:cs typeface="Arial"/>
                <a:sym typeface="Arial"/>
                <a:rtl val="0"/>
              </a:rPr>
              <a:t>JC Sevcik</a:t>
            </a:r>
          </a:p>
        </p:txBody>
      </p:sp>
      <p:sp>
        <p:nvSpPr>
          <p:cNvPr id="8" name="Shape 414"/>
          <p:cNvSpPr txBox="1"/>
          <p:nvPr/>
        </p:nvSpPr>
        <p:spPr>
          <a:xfrm>
            <a:off x="3251200" y="4937761"/>
            <a:ext cx="1092199" cy="326080"/>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a:solidFill>
                  <a:srgbClr val="000000"/>
                </a:solidFill>
                <a:latin typeface="Arial"/>
                <a:cs typeface="Arial"/>
                <a:sym typeface="Arial"/>
                <a:rtl val="0"/>
              </a:rPr>
              <a:t>搜</a:t>
            </a:r>
            <a:r>
              <a:rPr kumimoji="0" lang="zh-TW" altLang="en-US" sz="1600" b="1" kern="0" dirty="0" smtClean="0">
                <a:solidFill>
                  <a:srgbClr val="000000"/>
                </a:solidFill>
                <a:latin typeface="Arial"/>
                <a:cs typeface="Arial"/>
                <a:sym typeface="Arial"/>
                <a:rtl val="0"/>
              </a:rPr>
              <a:t>救行動</a:t>
            </a:r>
            <a:endParaRPr kumimoji="0" lang="zh-TW" altLang="en-US" sz="1600" b="1" kern="0" dirty="0">
              <a:solidFill>
                <a:srgbClr val="000000"/>
              </a:solidFill>
              <a:latin typeface="Arial"/>
              <a:cs typeface="Arial"/>
              <a:sym typeface="Arial"/>
              <a:rtl val="0"/>
            </a:endParaRPr>
          </a:p>
        </p:txBody>
      </p:sp>
      <p:sp>
        <p:nvSpPr>
          <p:cNvPr id="9" name="Shape 414"/>
          <p:cNvSpPr txBox="1"/>
          <p:nvPr/>
        </p:nvSpPr>
        <p:spPr>
          <a:xfrm>
            <a:off x="6309360" y="4734560"/>
            <a:ext cx="2341076" cy="308622"/>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收救行動：出動收救犬</a:t>
            </a:r>
            <a:endParaRPr kumimoji="0" lang="zh-TW" altLang="en-US" sz="1600" b="1"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3358384006"/>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p:nvPr/>
        </p:nvSpPr>
        <p:spPr>
          <a:xfrm>
            <a:off x="0" y="22225"/>
            <a:ext cx="6400799" cy="493713"/>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事</a:t>
            </a:r>
            <a:r>
              <a:rPr kumimoji="0" lang="zh-TW" altLang="en-US" sz="3600" b="1" kern="0">
                <a:solidFill>
                  <a:srgbClr val="000000"/>
                </a:solidFill>
                <a:latin typeface="Arial"/>
                <a:ea typeface="Arial"/>
                <a:cs typeface="Arial"/>
                <a:sym typeface="Arial"/>
                <a:rtl val="0"/>
              </a:rPr>
              <a:t> </a:t>
            </a:r>
            <a:r>
              <a:rPr kumimoji="0" lang="zh-TW" altLang="en-US" sz="3600" b="1" kern="0">
                <a:solidFill>
                  <a:srgbClr val="FFFFFF"/>
                </a:solidFill>
                <a:latin typeface="Arial"/>
                <a:ea typeface="Arial"/>
                <a:cs typeface="Arial"/>
                <a:sym typeface="Arial"/>
                <a:rtl val="0"/>
              </a:rPr>
              <a:t>件 描 述</a:t>
            </a:r>
          </a:p>
        </p:txBody>
      </p:sp>
      <p:sp>
        <p:nvSpPr>
          <p:cNvPr id="408" name="Shape 408"/>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409" name="Shape 409"/>
          <p:cNvSpPr txBox="1"/>
          <p:nvPr/>
        </p:nvSpPr>
        <p:spPr>
          <a:xfrm>
            <a:off x="179388" y="757237"/>
            <a:ext cx="8856662" cy="2015935"/>
          </a:xfrm>
          <a:prstGeom prst="rect">
            <a:avLst/>
          </a:prstGeom>
          <a:noFill/>
          <a:ln>
            <a:noFill/>
          </a:ln>
        </p:spPr>
        <p:txBody>
          <a:bodyPr lIns="91425" tIns="45700" rIns="91425" bIns="45700" anchor="t" anchorCtr="0">
            <a:noAutofit/>
          </a:bodyPr>
          <a:lstStyle/>
          <a:p>
            <a:pPr marL="285750" indent="-285750" algn="just"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時間： </a:t>
            </a:r>
            <a:r>
              <a:rPr kumimoji="0" lang="en-US" altLang="zh-TW" sz="2400" b="1" kern="0" dirty="0">
                <a:solidFill>
                  <a:srgbClr val="75952C"/>
                </a:solidFill>
                <a:latin typeface="Arial"/>
                <a:ea typeface="Arial"/>
                <a:cs typeface="Arial"/>
                <a:sym typeface="Arial"/>
                <a:rtl val="0"/>
              </a:rPr>
              <a:t>2014</a:t>
            </a:r>
            <a:r>
              <a:rPr kumimoji="0" lang="zh-TW" altLang="en-US" sz="2400" b="1" kern="0" dirty="0">
                <a:solidFill>
                  <a:srgbClr val="75952C"/>
                </a:solidFill>
                <a:latin typeface="Arial"/>
                <a:ea typeface="Arial"/>
                <a:cs typeface="Arial"/>
                <a:sym typeface="Arial"/>
                <a:rtl val="0"/>
              </a:rPr>
              <a:t>年</a:t>
            </a:r>
            <a:r>
              <a:rPr kumimoji="0" lang="en-US" altLang="zh-TW" sz="2400" b="1" kern="0" dirty="0">
                <a:solidFill>
                  <a:srgbClr val="75952C"/>
                </a:solidFill>
                <a:latin typeface="Arial"/>
                <a:ea typeface="Arial"/>
                <a:cs typeface="Arial"/>
                <a:sym typeface="Arial"/>
                <a:rtl val="0"/>
              </a:rPr>
              <a:t>4</a:t>
            </a:r>
            <a:r>
              <a:rPr kumimoji="0" lang="zh-TW" altLang="en-US" sz="2400" b="1" kern="0" dirty="0">
                <a:solidFill>
                  <a:srgbClr val="75952C"/>
                </a:solidFill>
                <a:latin typeface="Arial"/>
                <a:ea typeface="Arial"/>
                <a:cs typeface="Arial"/>
                <a:sym typeface="Arial"/>
                <a:rtl val="0"/>
              </a:rPr>
              <a:t>月</a:t>
            </a:r>
            <a:r>
              <a:rPr kumimoji="0" lang="en-US" altLang="zh-TW" sz="2400" b="1" kern="0" dirty="0">
                <a:solidFill>
                  <a:srgbClr val="75952C"/>
                </a:solidFill>
                <a:latin typeface="Arial"/>
                <a:ea typeface="Arial"/>
                <a:cs typeface="Arial"/>
                <a:sym typeface="Arial"/>
                <a:rtl val="0"/>
              </a:rPr>
              <a:t>1</a:t>
            </a:r>
            <a:r>
              <a:rPr kumimoji="0" lang="zh-TW" altLang="en-US" sz="2400" b="1" kern="0" dirty="0">
                <a:solidFill>
                  <a:srgbClr val="75952C"/>
                </a:solidFill>
                <a:latin typeface="Arial"/>
                <a:ea typeface="Arial"/>
                <a:cs typeface="Arial"/>
                <a:sym typeface="Arial"/>
                <a:rtl val="0"/>
              </a:rPr>
              <a:t>日</a:t>
            </a:r>
            <a:r>
              <a:rPr kumimoji="0" lang="en-US" altLang="zh-TW" sz="2400" b="1" kern="0" dirty="0">
                <a:solidFill>
                  <a:srgbClr val="75952C"/>
                </a:solidFill>
                <a:latin typeface="Arial"/>
                <a:ea typeface="Arial"/>
                <a:cs typeface="Arial"/>
                <a:sym typeface="Arial"/>
                <a:rtl val="0"/>
              </a:rPr>
              <a:t>20</a:t>
            </a:r>
            <a:r>
              <a:rPr kumimoji="0" lang="zh-TW" altLang="en-US" sz="2400" b="1" kern="0" dirty="0">
                <a:solidFill>
                  <a:srgbClr val="75952C"/>
                </a:solidFill>
                <a:latin typeface="Arial"/>
                <a:ea typeface="Arial"/>
                <a:cs typeface="Arial"/>
                <a:sym typeface="Arial"/>
                <a:rtl val="0"/>
              </a:rPr>
              <a:t>時</a:t>
            </a:r>
            <a:r>
              <a:rPr kumimoji="0" lang="en-US" altLang="zh-TW" sz="2400" b="1" kern="0" dirty="0">
                <a:solidFill>
                  <a:srgbClr val="75952C"/>
                </a:solidFill>
                <a:latin typeface="Arial"/>
                <a:ea typeface="Arial"/>
                <a:cs typeface="Arial"/>
                <a:sym typeface="Arial"/>
                <a:rtl val="0"/>
              </a:rPr>
              <a:t>46</a:t>
            </a:r>
            <a:r>
              <a:rPr kumimoji="0" lang="zh-TW" altLang="en-US" sz="2400" b="1" kern="0" dirty="0">
                <a:solidFill>
                  <a:srgbClr val="75952C"/>
                </a:solidFill>
                <a:latin typeface="Arial"/>
                <a:ea typeface="Arial"/>
                <a:cs typeface="Arial"/>
                <a:sym typeface="Arial"/>
                <a:rtl val="0"/>
              </a:rPr>
              <a:t>分</a:t>
            </a:r>
            <a:r>
              <a:rPr kumimoji="0" lang="en-US" altLang="zh-TW" sz="2400" b="1" kern="0" dirty="0">
                <a:solidFill>
                  <a:srgbClr val="75952C"/>
                </a:solidFill>
                <a:latin typeface="Arial"/>
                <a:ea typeface="Arial"/>
                <a:cs typeface="Arial"/>
                <a:sym typeface="Arial"/>
                <a:rtl val="0"/>
              </a:rPr>
              <a:t>(</a:t>
            </a:r>
            <a:r>
              <a:rPr kumimoji="0" lang="zh-TW" altLang="en-US" sz="2400" b="1" kern="0" dirty="0">
                <a:solidFill>
                  <a:srgbClr val="75952C"/>
                </a:solidFill>
                <a:latin typeface="Arial"/>
                <a:ea typeface="Arial"/>
                <a:cs typeface="Arial"/>
                <a:sym typeface="Arial"/>
                <a:rtl val="0"/>
              </a:rPr>
              <a:t>智利時間</a:t>
            </a:r>
            <a:r>
              <a:rPr kumimoji="0" lang="en-US" altLang="zh-TW" sz="2400" b="1" kern="0" dirty="0">
                <a:solidFill>
                  <a:srgbClr val="75952C"/>
                </a:solidFill>
                <a:latin typeface="Arial"/>
                <a:ea typeface="Arial"/>
                <a:cs typeface="Arial"/>
                <a:sym typeface="Arial"/>
                <a:rtl val="0"/>
              </a:rPr>
              <a:t>)</a:t>
            </a:r>
          </a:p>
          <a:p>
            <a:pPr marL="285750" indent="-28575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地點：智利西北港口城市伊基克西北</a:t>
            </a:r>
            <a:r>
              <a:rPr kumimoji="0" lang="en-US" altLang="zh-TW" sz="2400" kern="0" dirty="0">
                <a:solidFill>
                  <a:srgbClr val="000000"/>
                </a:solidFill>
                <a:latin typeface="Arial"/>
                <a:ea typeface="Arial"/>
                <a:cs typeface="Arial"/>
                <a:sym typeface="Arial"/>
                <a:rtl val="0"/>
              </a:rPr>
              <a:t>95</a:t>
            </a:r>
            <a:r>
              <a:rPr kumimoji="0" lang="zh-TW" altLang="en-US" sz="2400" kern="0" dirty="0">
                <a:solidFill>
                  <a:srgbClr val="000000"/>
                </a:solidFill>
                <a:latin typeface="Arial"/>
                <a:ea typeface="Arial"/>
                <a:cs typeface="Arial"/>
                <a:sym typeface="Arial"/>
                <a:rtl val="0"/>
              </a:rPr>
              <a:t>公里</a:t>
            </a:r>
            <a:r>
              <a:rPr kumimoji="0" lang="en-US" altLang="zh-TW" sz="2400" kern="0" dirty="0">
                <a:solidFill>
                  <a:srgbClr val="000000"/>
                </a:solidFill>
                <a:latin typeface="Arial"/>
                <a:ea typeface="Arial"/>
                <a:cs typeface="Arial"/>
                <a:sym typeface="Arial"/>
                <a:rtl val="0"/>
              </a:rPr>
              <a:t>(19.8°S, 70.8°W)</a:t>
            </a:r>
            <a:r>
              <a:rPr kumimoji="0" lang="zh-TW" altLang="en-US" sz="2400" kern="0" dirty="0">
                <a:solidFill>
                  <a:srgbClr val="000000"/>
                </a:solidFill>
                <a:latin typeface="Arial"/>
                <a:ea typeface="Arial"/>
                <a:cs typeface="Arial"/>
                <a:sym typeface="Arial"/>
                <a:rtl val="0"/>
              </a:rPr>
              <a:t>事件描述：智利發生</a:t>
            </a:r>
            <a:r>
              <a:rPr kumimoji="0" lang="zh-TW" altLang="en-US" sz="2400" kern="0" dirty="0">
                <a:solidFill>
                  <a:srgbClr val="FF0000"/>
                </a:solidFill>
                <a:latin typeface="Arial"/>
                <a:ea typeface="Arial"/>
                <a:cs typeface="Arial"/>
                <a:sym typeface="Arial"/>
                <a:rtl val="0"/>
              </a:rPr>
              <a:t>規模</a:t>
            </a:r>
            <a:r>
              <a:rPr kumimoji="0" lang="en-US" altLang="zh-TW" sz="2400" kern="0" dirty="0">
                <a:solidFill>
                  <a:srgbClr val="FF0000"/>
                </a:solidFill>
                <a:latin typeface="Arial"/>
                <a:ea typeface="Arial"/>
                <a:cs typeface="Arial"/>
                <a:sym typeface="Arial"/>
                <a:rtl val="0"/>
              </a:rPr>
              <a:t>8.2</a:t>
            </a:r>
            <a:r>
              <a:rPr kumimoji="0" lang="zh-TW" altLang="en-US" sz="2400" kern="0" dirty="0">
                <a:solidFill>
                  <a:srgbClr val="FF0000"/>
                </a:solidFill>
                <a:latin typeface="Arial"/>
                <a:ea typeface="Arial"/>
                <a:cs typeface="Arial"/>
                <a:sym typeface="Arial"/>
                <a:rtl val="0"/>
              </a:rPr>
              <a:t>強震</a:t>
            </a:r>
            <a:r>
              <a:rPr kumimoji="0" lang="en-US" altLang="zh-TW" sz="2400" kern="0" dirty="0">
                <a:solidFill>
                  <a:srgbClr val="000000"/>
                </a:solidFill>
                <a:latin typeface="Arial"/>
                <a:ea typeface="Arial"/>
                <a:cs typeface="Arial"/>
                <a:sym typeface="Arial"/>
                <a:rtl val="0"/>
              </a:rPr>
              <a:t>(</a:t>
            </a:r>
            <a:r>
              <a:rPr kumimoji="0" lang="zh-TW" altLang="en-US" sz="2400" kern="0" dirty="0">
                <a:solidFill>
                  <a:srgbClr val="000000"/>
                </a:solidFill>
                <a:latin typeface="Arial"/>
                <a:ea typeface="Arial"/>
                <a:cs typeface="Arial"/>
                <a:sym typeface="Arial"/>
                <a:rtl val="0"/>
              </a:rPr>
              <a:t>智利官方：規模</a:t>
            </a:r>
            <a:r>
              <a:rPr kumimoji="0" lang="en-US" altLang="zh-TW" sz="2400" kern="0" dirty="0">
                <a:solidFill>
                  <a:srgbClr val="000000"/>
                </a:solidFill>
                <a:latin typeface="Arial"/>
                <a:ea typeface="Arial"/>
                <a:cs typeface="Arial"/>
                <a:sym typeface="Arial"/>
                <a:rtl val="0"/>
              </a:rPr>
              <a:t>8.3</a:t>
            </a:r>
            <a:r>
              <a:rPr kumimoji="0" lang="zh-TW" altLang="en-US" sz="2400" kern="0" dirty="0">
                <a:solidFill>
                  <a:srgbClr val="000000"/>
                </a:solidFill>
                <a:latin typeface="Arial"/>
                <a:ea typeface="Arial"/>
                <a:cs typeface="Arial"/>
                <a:sym typeface="Arial"/>
                <a:rtl val="0"/>
              </a:rPr>
              <a:t>，美國官方：規模</a:t>
            </a:r>
            <a:r>
              <a:rPr kumimoji="0" lang="en-US" altLang="zh-TW" sz="2400" kern="0" dirty="0">
                <a:solidFill>
                  <a:srgbClr val="000000"/>
                </a:solidFill>
                <a:latin typeface="Arial"/>
                <a:ea typeface="Arial"/>
                <a:cs typeface="Arial"/>
                <a:sym typeface="Arial"/>
                <a:rtl val="0"/>
              </a:rPr>
              <a:t>8.2)</a:t>
            </a:r>
            <a:r>
              <a:rPr kumimoji="0" lang="zh-TW" altLang="en-US" sz="2400" kern="0" dirty="0">
                <a:solidFill>
                  <a:srgbClr val="000000"/>
                </a:solidFill>
                <a:latin typeface="Arial"/>
                <a:ea typeface="Arial"/>
                <a:cs typeface="Arial"/>
                <a:sym typeface="Arial"/>
                <a:rtl val="0"/>
              </a:rPr>
              <a:t>，震源深度僅有</a:t>
            </a:r>
            <a:r>
              <a:rPr kumimoji="0" lang="en-US" altLang="zh-TW" sz="2400" kern="0" dirty="0">
                <a:solidFill>
                  <a:srgbClr val="FF0000"/>
                </a:solidFill>
                <a:latin typeface="Arial"/>
                <a:ea typeface="Arial"/>
                <a:cs typeface="Arial"/>
                <a:sym typeface="Arial"/>
                <a:rtl val="0"/>
              </a:rPr>
              <a:t>20.1</a:t>
            </a:r>
            <a:r>
              <a:rPr kumimoji="0" lang="zh-TW" altLang="en-US" sz="2400" kern="0" dirty="0">
                <a:solidFill>
                  <a:srgbClr val="FF0000"/>
                </a:solidFill>
                <a:latin typeface="Arial"/>
                <a:ea typeface="Arial"/>
                <a:cs typeface="Arial"/>
                <a:sym typeface="Arial"/>
                <a:rtl val="0"/>
              </a:rPr>
              <a:t>公里的極淺地震</a:t>
            </a:r>
            <a:r>
              <a:rPr kumimoji="0" lang="zh-TW" altLang="en-US" sz="2400" kern="0" dirty="0">
                <a:solidFill>
                  <a:srgbClr val="000000"/>
                </a:solidFill>
                <a:latin typeface="Arial"/>
                <a:ea typeface="Arial"/>
                <a:cs typeface="Arial"/>
                <a:sym typeface="Arial"/>
                <a:rtl val="0"/>
              </a:rPr>
              <a:t>。引發智利北部</a:t>
            </a:r>
            <a:r>
              <a:rPr kumimoji="0" lang="en-US" altLang="zh-TW" sz="2400" kern="0" dirty="0">
                <a:solidFill>
                  <a:srgbClr val="FF0000"/>
                </a:solidFill>
                <a:latin typeface="Arial"/>
                <a:ea typeface="Arial"/>
                <a:cs typeface="Arial"/>
                <a:sym typeface="Arial"/>
                <a:rtl val="0"/>
              </a:rPr>
              <a:t>2.11</a:t>
            </a:r>
            <a:r>
              <a:rPr kumimoji="0" lang="zh-TW" altLang="en-US" sz="2400" kern="0" dirty="0">
                <a:solidFill>
                  <a:srgbClr val="FF0000"/>
                </a:solidFill>
                <a:latin typeface="Arial"/>
                <a:ea typeface="Arial"/>
                <a:cs typeface="Arial"/>
                <a:sym typeface="Arial"/>
                <a:rtl val="0"/>
              </a:rPr>
              <a:t>公尺高</a:t>
            </a:r>
            <a:r>
              <a:rPr kumimoji="0" lang="zh-TW" altLang="en-US" sz="2400" kern="0" dirty="0" smtClean="0">
                <a:solidFill>
                  <a:srgbClr val="FF0000"/>
                </a:solidFill>
                <a:latin typeface="Arial"/>
                <a:ea typeface="Arial"/>
                <a:cs typeface="Arial"/>
                <a:sym typeface="Arial"/>
                <a:rtl val="0"/>
              </a:rPr>
              <a:t>的海嘯</a:t>
            </a:r>
            <a:r>
              <a:rPr kumimoji="0" lang="en-US" altLang="zh-TW" sz="2400" kern="0" dirty="0" smtClean="0">
                <a:solidFill>
                  <a:srgbClr val="FF0000"/>
                </a:solidFill>
                <a:latin typeface="Arial"/>
                <a:ea typeface="Arial"/>
                <a:cs typeface="Arial"/>
                <a:sym typeface="Arial"/>
                <a:rtl val="0"/>
              </a:rPr>
              <a:t>(</a:t>
            </a:r>
            <a:r>
              <a:rPr kumimoji="0" lang="zh-TW" altLang="en-US" sz="2400" kern="0" dirty="0" smtClean="0">
                <a:solidFill>
                  <a:srgbClr val="FF0000"/>
                </a:solidFill>
                <a:latin typeface="Arial"/>
                <a:ea typeface="Arial"/>
                <a:cs typeface="Arial"/>
                <a:sym typeface="Arial"/>
                <a:rtl val="0"/>
              </a:rPr>
              <a:t>約</a:t>
            </a:r>
            <a:r>
              <a:rPr kumimoji="0" lang="en-US" altLang="zh-TW" sz="2400" kern="0" dirty="0" smtClean="0">
                <a:solidFill>
                  <a:srgbClr val="FF0000"/>
                </a:solidFill>
                <a:latin typeface="Arial"/>
                <a:ea typeface="Arial"/>
                <a:cs typeface="Arial"/>
                <a:sym typeface="Arial"/>
                <a:rtl val="0"/>
              </a:rPr>
              <a:t>24</a:t>
            </a:r>
            <a:r>
              <a:rPr kumimoji="0" lang="zh-TW" altLang="en-US" sz="2400" kern="0" dirty="0" smtClean="0">
                <a:solidFill>
                  <a:srgbClr val="FF0000"/>
                </a:solidFill>
                <a:latin typeface="Arial"/>
                <a:ea typeface="Arial"/>
                <a:cs typeface="Arial"/>
                <a:sym typeface="Arial"/>
                <a:rtl val="0"/>
              </a:rPr>
              <a:t>小時至台灣，後取消警報</a:t>
            </a:r>
            <a:r>
              <a:rPr kumimoji="0" lang="en-US" altLang="zh-TW" sz="2400" kern="0" dirty="0" smtClean="0">
                <a:solidFill>
                  <a:srgbClr val="FF0000"/>
                </a:solidFill>
                <a:latin typeface="Arial"/>
                <a:ea typeface="Arial"/>
                <a:cs typeface="Arial"/>
                <a:sym typeface="Arial"/>
                <a:rtl val="0"/>
              </a:rPr>
              <a:t>)</a:t>
            </a:r>
            <a:r>
              <a:rPr kumimoji="0" lang="zh-TW" altLang="en-US" sz="2400" kern="0" dirty="0" smtClean="0">
                <a:solidFill>
                  <a:srgbClr val="000000"/>
                </a:solidFill>
                <a:latin typeface="Arial"/>
                <a:ea typeface="Arial"/>
                <a:cs typeface="Arial"/>
                <a:sym typeface="Arial"/>
                <a:rtl val="0"/>
              </a:rPr>
              <a:t>。</a:t>
            </a:r>
            <a:endParaRPr kumimoji="0" lang="zh-TW" altLang="en-US" sz="2400" kern="0" dirty="0">
              <a:solidFill>
                <a:srgbClr val="000000"/>
              </a:solidFill>
              <a:latin typeface="Arial"/>
              <a:ea typeface="Arial"/>
              <a:cs typeface="Arial"/>
              <a:sym typeface="Arial"/>
              <a:rtl val="0"/>
            </a:endParaRPr>
          </a:p>
        </p:txBody>
      </p:sp>
      <p:sp>
        <p:nvSpPr>
          <p:cNvPr id="410" name="Shape 410"/>
          <p:cNvSpPr/>
          <p:nvPr/>
        </p:nvSpPr>
        <p:spPr>
          <a:xfrm>
            <a:off x="13586792" y="6012307"/>
            <a:ext cx="108011" cy="72008"/>
          </a:xfrm>
          <a:prstGeom prst="ellipse">
            <a:avLst/>
          </a:prstGeom>
          <a:noFill/>
          <a:ln w="9525" cap="flat">
            <a:solidFill>
              <a:srgbClr val="FF0000"/>
            </a:solidFill>
            <a:prstDash val="solid"/>
            <a:miter/>
            <a:headEnd type="none" w="med" len="med"/>
            <a:tailEnd type="none" w="med" len="med"/>
          </a:ln>
        </p:spPr>
        <p:txBody>
          <a:bodyPr lIns="91425" tIns="45700" rIns="91425" bIns="45700" anchor="ctr"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pic>
        <p:nvPicPr>
          <p:cNvPr id="411" name="Shape 411"/>
          <p:cNvPicPr preferRelativeResize="0"/>
          <p:nvPr/>
        </p:nvPicPr>
        <p:blipFill rotWithShape="1">
          <a:blip r:embed="rId3"/>
          <a:srcRect l="4902" t="2923" r="8577" b="3131"/>
          <a:stretch/>
        </p:blipFill>
        <p:spPr>
          <a:xfrm>
            <a:off x="0" y="2696974"/>
            <a:ext cx="3263991" cy="4161026"/>
          </a:xfrm>
          <a:prstGeom prst="rect">
            <a:avLst/>
          </a:prstGeom>
          <a:noFill/>
          <a:ln>
            <a:noFill/>
          </a:ln>
        </p:spPr>
      </p:pic>
      <p:pic>
        <p:nvPicPr>
          <p:cNvPr id="412" name="Shape 412"/>
          <p:cNvPicPr preferRelativeResize="0"/>
          <p:nvPr/>
        </p:nvPicPr>
        <p:blipFill rotWithShape="1">
          <a:blip r:embed="rId4"/>
          <a:srcRect/>
          <a:stretch/>
        </p:blipFill>
        <p:spPr>
          <a:xfrm>
            <a:off x="3921760" y="2693669"/>
            <a:ext cx="3735070" cy="3859529"/>
          </a:xfrm>
          <a:prstGeom prst="rect">
            <a:avLst/>
          </a:prstGeom>
          <a:noFill/>
          <a:ln>
            <a:noFill/>
          </a:ln>
        </p:spPr>
      </p:pic>
      <p:sp>
        <p:nvSpPr>
          <p:cNvPr id="413" name="Shape 413"/>
          <p:cNvSpPr txBox="1"/>
          <p:nvPr/>
        </p:nvSpPr>
        <p:spPr>
          <a:xfrm>
            <a:off x="7453630" y="5894127"/>
            <a:ext cx="1667014" cy="367044"/>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a:solidFill>
                  <a:srgbClr val="000000"/>
                </a:solidFill>
                <a:latin typeface="Arial"/>
                <a:ea typeface="Arial"/>
                <a:cs typeface="Arial"/>
                <a:sym typeface="Arial"/>
                <a:rtl val="0"/>
              </a:rPr>
              <a:t>海嘯推進時間線</a:t>
            </a:r>
          </a:p>
        </p:txBody>
      </p:sp>
      <p:sp>
        <p:nvSpPr>
          <p:cNvPr id="414" name="Shape 414"/>
          <p:cNvSpPr txBox="1"/>
          <p:nvPr/>
        </p:nvSpPr>
        <p:spPr>
          <a:xfrm>
            <a:off x="2438400" y="5863296"/>
            <a:ext cx="1066800" cy="287509"/>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a:solidFill>
                  <a:srgbClr val="000000"/>
                </a:solidFill>
                <a:latin typeface="Arial"/>
                <a:ea typeface="Arial"/>
                <a:cs typeface="Arial"/>
                <a:sym typeface="Arial"/>
                <a:rtl val="0"/>
              </a:rPr>
              <a:t>等震度圖</a:t>
            </a:r>
          </a:p>
        </p:txBody>
      </p:sp>
      <p:sp>
        <p:nvSpPr>
          <p:cNvPr id="415" name="Shape 415"/>
          <p:cNvSpPr/>
          <p:nvPr/>
        </p:nvSpPr>
        <p:spPr>
          <a:xfrm>
            <a:off x="4267200" y="6575367"/>
            <a:ext cx="3200399"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a:solidFill>
                  <a:srgbClr val="000000"/>
                </a:solidFill>
                <a:latin typeface="Arial"/>
                <a:ea typeface="Arial"/>
                <a:cs typeface="Arial"/>
                <a:sym typeface="Arial"/>
                <a:rtl val="0"/>
              </a:rPr>
              <a:t>資料來源美國地質勘探局</a:t>
            </a:r>
            <a:r>
              <a:rPr kumimoji="0" lang="en-US" altLang="zh-TW" sz="1100" kern="0">
                <a:solidFill>
                  <a:srgbClr val="000000"/>
                </a:solidFill>
                <a:latin typeface="Arial"/>
                <a:ea typeface="Arial"/>
                <a:cs typeface="Arial"/>
                <a:sym typeface="Arial"/>
                <a:rtl val="0"/>
              </a:rPr>
              <a:t>(USGA)</a:t>
            </a:r>
            <a:r>
              <a:rPr kumimoji="0" lang="zh-TW" altLang="en-US" sz="1100" kern="0">
                <a:solidFill>
                  <a:srgbClr val="000000"/>
                </a:solidFill>
                <a:latin typeface="Arial"/>
                <a:ea typeface="Arial"/>
                <a:cs typeface="Arial"/>
                <a:sym typeface="Arial"/>
                <a:rtl val="0"/>
              </a:rPr>
              <a:t>、騰訊新聞網</a:t>
            </a:r>
          </a:p>
        </p:txBody>
      </p:sp>
    </p:spTree>
    <p:extLst>
      <p:ext uri="{BB962C8B-B14F-4D97-AF65-F5344CB8AC3E}">
        <p14:creationId xmlns:p14="http://schemas.microsoft.com/office/powerpoint/2010/main" val="1620822738"/>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99986" y="58120"/>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災情描述</a:t>
            </a:r>
          </a:p>
        </p:txBody>
      </p:sp>
      <p:sp>
        <p:nvSpPr>
          <p:cNvPr id="3" name="矩形 2"/>
          <p:cNvSpPr/>
          <p:nvPr/>
        </p:nvSpPr>
        <p:spPr>
          <a:xfrm>
            <a:off x="163922" y="1518593"/>
            <a:ext cx="3971498" cy="1937069"/>
          </a:xfrm>
          <a:prstGeom prst="rect">
            <a:avLst/>
          </a:prstGeom>
        </p:spPr>
        <p:txBody>
          <a:bodyPr wrap="square">
            <a:spAutoFit/>
          </a:bodyPr>
          <a:lstStyle/>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暴雨從</a:t>
            </a:r>
            <a:r>
              <a:rPr kumimoji="0" lang="en-US" altLang="zh-TW" sz="2031" dirty="0">
                <a:solidFill>
                  <a:prstClr val="black"/>
                </a:solidFill>
                <a:latin typeface="微軟正黑體" pitchFamily="34" charset="-120"/>
                <a:ea typeface="微軟正黑體" pitchFamily="34" charset="-120"/>
              </a:rPr>
              <a:t>10</a:t>
            </a:r>
            <a:r>
              <a:rPr kumimoji="0" lang="zh-TW" altLang="en-US" sz="2031" dirty="0">
                <a:solidFill>
                  <a:prstClr val="black"/>
                </a:solidFill>
                <a:latin typeface="微軟正黑體" pitchFamily="34" charset="-120"/>
                <a:ea typeface="微軟正黑體" pitchFamily="34" charset="-120"/>
              </a:rPr>
              <a:t>月份已開始，但</a:t>
            </a:r>
            <a:r>
              <a:rPr kumimoji="0" lang="en-US" altLang="zh-TW" sz="2031" dirty="0">
                <a:solidFill>
                  <a:prstClr val="black"/>
                </a:solidFill>
                <a:latin typeface="微軟正黑體" pitchFamily="34" charset="-120"/>
                <a:ea typeface="微軟正黑體" pitchFamily="34" charset="-120"/>
              </a:rPr>
              <a:t>12</a:t>
            </a:r>
            <a:r>
              <a:rPr kumimoji="0" lang="zh-TW" altLang="en-US" sz="2031" dirty="0">
                <a:solidFill>
                  <a:prstClr val="black"/>
                </a:solidFill>
                <a:latin typeface="微軟正黑體" pitchFamily="34" charset="-120"/>
                <a:ea typeface="微軟正黑體" pitchFamily="34" charset="-120"/>
              </a:rPr>
              <a:t>月突然加劇。</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因暴雨發生多</a:t>
            </a:r>
            <a:r>
              <a:rPr kumimoji="0" lang="zh-TW" altLang="en-US" sz="2031" dirty="0" smtClean="0">
                <a:solidFill>
                  <a:prstClr val="black"/>
                </a:solidFill>
                <a:latin typeface="微軟正黑體" pitchFamily="34" charset="-120"/>
                <a:ea typeface="微軟正黑體" pitchFamily="34" charset="-120"/>
              </a:rPr>
              <a:t>處</a:t>
            </a:r>
            <a:r>
              <a:rPr kumimoji="0" lang="zh-TW" altLang="en-US" sz="2031" b="1" dirty="0" smtClean="0">
                <a:solidFill>
                  <a:srgbClr val="FF0000"/>
                </a:solidFill>
                <a:latin typeface="微軟正黑體" pitchFamily="34" charset="-120"/>
                <a:ea typeface="微軟正黑體" pitchFamily="34" charset="-120"/>
              </a:rPr>
              <a:t>崩塌</a:t>
            </a:r>
            <a:r>
              <a:rPr kumimoji="0" lang="zh-TW" altLang="en-US" sz="2031" dirty="0" smtClean="0">
                <a:solidFill>
                  <a:prstClr val="black"/>
                </a:solidFill>
                <a:latin typeface="微軟正黑體" pitchFamily="34" charset="-120"/>
                <a:ea typeface="微軟正黑體" pitchFamily="34" charset="-120"/>
              </a:rPr>
              <a:t>。</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造成</a:t>
            </a:r>
            <a:r>
              <a:rPr kumimoji="0" lang="en-US" altLang="zh-TW" sz="2031" b="1" dirty="0">
                <a:solidFill>
                  <a:srgbClr val="CC0000"/>
                </a:solidFill>
                <a:latin typeface="微軟正黑體" pitchFamily="34" charset="-120"/>
                <a:ea typeface="微軟正黑體" pitchFamily="34" charset="-120"/>
              </a:rPr>
              <a:t>17</a:t>
            </a:r>
            <a:r>
              <a:rPr kumimoji="0" lang="zh-TW" altLang="en-US" sz="2031" b="1" dirty="0">
                <a:solidFill>
                  <a:srgbClr val="CC0000"/>
                </a:solidFill>
                <a:latin typeface="微軟正黑體" pitchFamily="34" charset="-120"/>
                <a:ea typeface="微軟正黑體" pitchFamily="34" charset="-120"/>
              </a:rPr>
              <a:t>人死亡，</a:t>
            </a:r>
            <a:r>
              <a:rPr kumimoji="0" lang="en-US" altLang="zh-TW" sz="2031" b="1" dirty="0">
                <a:solidFill>
                  <a:srgbClr val="CC0000"/>
                </a:solidFill>
                <a:latin typeface="微軟正黑體" pitchFamily="34" charset="-120"/>
                <a:ea typeface="微軟正黑體" pitchFamily="34" charset="-120"/>
              </a:rPr>
              <a:t>4,000</a:t>
            </a:r>
            <a:r>
              <a:rPr kumimoji="0" lang="zh-TW" altLang="en-US" sz="2031" b="1" dirty="0">
                <a:solidFill>
                  <a:srgbClr val="CC0000"/>
                </a:solidFill>
                <a:latin typeface="微軟正黑體" pitchFamily="34" charset="-120"/>
                <a:ea typeface="微軟正黑體" pitchFamily="34" charset="-120"/>
              </a:rPr>
              <a:t>多人被迫疏散。</a:t>
            </a:r>
            <a:endParaRPr kumimoji="0" lang="en-US" altLang="zh-TW" sz="2031" b="1" dirty="0">
              <a:solidFill>
                <a:srgbClr val="CC0000"/>
              </a:solidFill>
              <a:latin typeface="微軟正黑體" pitchFamily="34" charset="-120"/>
              <a:ea typeface="微軟正黑體" pitchFamily="34" charset="-120"/>
            </a:endParaRPr>
          </a:p>
        </p:txBody>
      </p:sp>
      <p:pic>
        <p:nvPicPr>
          <p:cNvPr id="5" name="圖片 4"/>
          <p:cNvPicPr>
            <a:picLocks noChangeAspect="1"/>
          </p:cNvPicPr>
          <p:nvPr/>
        </p:nvPicPr>
        <p:blipFill rotWithShape="1">
          <a:blip r:embed="rId3"/>
          <a:srcRect l="12537" t="16883" b="9091"/>
          <a:stretch/>
        </p:blipFill>
        <p:spPr>
          <a:xfrm>
            <a:off x="4293538" y="1301995"/>
            <a:ext cx="4815840" cy="4918700"/>
          </a:xfrm>
          <a:prstGeom prst="rect">
            <a:avLst/>
          </a:prstGeom>
        </p:spPr>
      </p:pic>
      <p:sp>
        <p:nvSpPr>
          <p:cNvPr id="17" name="矩形 16"/>
          <p:cNvSpPr/>
          <p:nvPr/>
        </p:nvSpPr>
        <p:spPr>
          <a:xfrm>
            <a:off x="144510" y="1085397"/>
            <a:ext cx="2170787" cy="433196"/>
          </a:xfrm>
          <a:prstGeom prst="rect">
            <a:avLst/>
          </a:prstGeom>
        </p:spPr>
        <p:txBody>
          <a:bodyPr wrap="none">
            <a:spAutoFit/>
          </a:bodyPr>
          <a:lstStyle/>
          <a:p>
            <a:pPr fontAlgn="auto">
              <a:spcBef>
                <a:spcPts val="0"/>
              </a:spcBef>
              <a:spcAft>
                <a:spcPts val="0"/>
              </a:spcAft>
            </a:pPr>
            <a:r>
              <a:rPr kumimoji="0" lang="zh-TW" altLang="en-US" sz="2215" b="1" dirty="0">
                <a:solidFill>
                  <a:srgbClr val="00A09B"/>
                </a:solidFill>
                <a:latin typeface="微軟正黑體" pitchFamily="34" charset="-120"/>
                <a:ea typeface="微軟正黑體" pitchFamily="34" charset="-120"/>
              </a:rPr>
              <a:t>米納斯吉拉斯州</a:t>
            </a:r>
            <a:endParaRPr kumimoji="0" lang="zh-TW" altLang="en-US" sz="2215" b="1" dirty="0">
              <a:solidFill>
                <a:srgbClr val="00A09B"/>
              </a:solidFill>
              <a:latin typeface="Calibri"/>
              <a:ea typeface="新細明體"/>
            </a:endParaRPr>
          </a:p>
        </p:txBody>
      </p:sp>
      <p:grpSp>
        <p:nvGrpSpPr>
          <p:cNvPr id="18" name="Group 17"/>
          <p:cNvGrpSpPr>
            <a:grpSpLocks/>
          </p:cNvGrpSpPr>
          <p:nvPr/>
        </p:nvGrpSpPr>
        <p:grpSpPr bwMode="auto">
          <a:xfrm>
            <a:off x="8071190" y="3628407"/>
            <a:ext cx="332345" cy="474288"/>
            <a:chOff x="4109864" y="2500313"/>
            <a:chExt cx="1078086" cy="1537898"/>
          </a:xfrm>
          <a:effectLst>
            <a:outerShdw blurRad="63500" sx="102000" sy="102000" algn="ctr" rotWithShape="0">
              <a:prstClr val="black">
                <a:alpha val="0"/>
              </a:prstClr>
            </a:outerShdw>
          </a:effectLst>
        </p:grpSpPr>
        <p:grpSp>
          <p:nvGrpSpPr>
            <p:cNvPr id="20" name="Group 4"/>
            <p:cNvGrpSpPr>
              <a:grpSpLocks/>
            </p:cNvGrpSpPr>
            <p:nvPr/>
          </p:nvGrpSpPr>
          <p:grpSpPr bwMode="auto">
            <a:xfrm>
              <a:off x="4109864" y="3335127"/>
              <a:ext cx="703376" cy="703084"/>
              <a:chOff x="5524674" y="1413200"/>
              <a:chExt cx="703376" cy="703084"/>
            </a:xfrm>
          </p:grpSpPr>
          <p:sp>
            <p:nvSpPr>
              <p:cNvPr id="25" name="Oval 687"/>
              <p:cNvSpPr/>
              <p:nvPr/>
            </p:nvSpPr>
            <p:spPr>
              <a:xfrm>
                <a:off x="5524674" y="1413200"/>
                <a:ext cx="703376" cy="703084"/>
              </a:xfrm>
              <a:prstGeom prst="ellipse">
                <a:avLst/>
              </a:prstGeom>
              <a:gradFill>
                <a:gsLst>
                  <a:gs pos="0">
                    <a:srgbClr val="C00000"/>
                  </a:gs>
                  <a:gs pos="100000">
                    <a:srgbClr val="FF0000"/>
                  </a:gs>
                </a:gsLst>
                <a:lin ang="5400000" scaled="0"/>
              </a:gradFill>
              <a:ln w="3175" cap="flat" cmpd="sng" algn="ctr">
                <a:solidFill>
                  <a:srgbClr val="FF0000"/>
                </a:solidFill>
                <a:prstDash val="solid"/>
              </a:ln>
              <a:effectLst>
                <a:outerShdw blurRad="63500" sx="102000" sy="102000" algn="ctr" rotWithShape="0">
                  <a:prstClr val="black">
                    <a:alpha val="34000"/>
                  </a:prstClr>
                </a:outerShdw>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sp>
            <p:nvSpPr>
              <p:cNvPr id="26" name="Oval 688"/>
              <p:cNvSpPr/>
              <p:nvPr/>
            </p:nvSpPr>
            <p:spPr>
              <a:xfrm>
                <a:off x="5627879" y="1516361"/>
                <a:ext cx="496967" cy="496762"/>
              </a:xfrm>
              <a:prstGeom prst="ellipse">
                <a:avLst/>
              </a:prstGeom>
              <a:gradFill>
                <a:gsLst>
                  <a:gs pos="0">
                    <a:sysClr val="window" lastClr="FFFFFF"/>
                  </a:gs>
                  <a:gs pos="100000">
                    <a:sysClr val="window" lastClr="FFFFFF">
                      <a:lumMod val="85000"/>
                    </a:sysClr>
                  </a:gs>
                </a:gsLst>
                <a:lin ang="5400000" scaled="0"/>
              </a:gra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sp>
            <p:nvSpPr>
              <p:cNvPr id="27" name="Oval 689"/>
              <p:cNvSpPr/>
              <p:nvPr/>
            </p:nvSpPr>
            <p:spPr>
              <a:xfrm>
                <a:off x="5766013" y="1651265"/>
                <a:ext cx="228637" cy="226955"/>
              </a:xfrm>
              <a:prstGeom prst="ellipse">
                <a:avLst/>
              </a:prstGeom>
              <a:gradFill>
                <a:gsLst>
                  <a:gs pos="0">
                    <a:srgbClr val="C00000"/>
                  </a:gs>
                  <a:gs pos="100000">
                    <a:srgbClr val="FF0000"/>
                  </a:gs>
                </a:gsLst>
                <a:lin ang="5400000" scaled="0"/>
              </a:gradFill>
              <a:ln w="3175" cap="flat" cmpd="sng" algn="ctr">
                <a:solidFill>
                  <a:srgbClr val="FF0000"/>
                </a:solidFill>
                <a:prstDash val="solid"/>
              </a:ln>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grpSp>
        <p:sp>
          <p:nvSpPr>
            <p:cNvPr id="21" name="Freeform 57"/>
            <p:cNvSpPr>
              <a:spLocks/>
            </p:cNvSpPr>
            <p:nvPr/>
          </p:nvSpPr>
          <p:spPr bwMode="auto">
            <a:xfrm rot="15813706" flipH="1" flipV="1">
              <a:off x="4658487" y="3156412"/>
              <a:ext cx="255522" cy="803404"/>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ysClr val="windowText" lastClr="000000">
                <a:lumMod val="95000"/>
                <a:lumOff val="5000"/>
                <a:alpha val="25000"/>
              </a:sysClr>
            </a:solidFill>
            <a:ln w="9525">
              <a:noFill/>
              <a:round/>
              <a:headEnd/>
              <a:tailEnd/>
            </a:ln>
            <a:effectLst/>
          </p:spPr>
          <p:txBody>
            <a:bodyPr/>
            <a:lstStyle/>
            <a:p>
              <a:pPr fontAlgn="auto">
                <a:spcBef>
                  <a:spcPts val="0"/>
                </a:spcBef>
                <a:spcAft>
                  <a:spcPts val="0"/>
                </a:spcAft>
                <a:defRPr/>
              </a:pPr>
              <a:endParaRPr kumimoji="0" lang="id-ID" sz="1662" kern="0">
                <a:solidFill>
                  <a:sysClr val="windowText" lastClr="000000"/>
                </a:solidFill>
                <a:latin typeface="Calibri"/>
                <a:cs typeface="Arial" charset="0"/>
              </a:endParaRPr>
            </a:p>
          </p:txBody>
        </p:sp>
        <p:grpSp>
          <p:nvGrpSpPr>
            <p:cNvPr id="22" name="Group 133"/>
            <p:cNvGrpSpPr>
              <a:grpSpLocks/>
            </p:cNvGrpSpPr>
            <p:nvPr/>
          </p:nvGrpSpPr>
          <p:grpSpPr bwMode="auto">
            <a:xfrm flipH="1">
              <a:off x="4435355" y="2500313"/>
              <a:ext cx="650979" cy="1241111"/>
              <a:chOff x="7001096" y="2143116"/>
              <a:chExt cx="1000276" cy="1833550"/>
            </a:xfrm>
          </p:grpSpPr>
          <p:sp>
            <p:nvSpPr>
              <p:cNvPr id="23" name="Freeform 57"/>
              <p:cNvSpPr>
                <a:spLocks/>
              </p:cNvSpPr>
              <p:nvPr/>
            </p:nvSpPr>
            <p:spPr bwMode="auto">
              <a:xfrm>
                <a:off x="7001096" y="2143116"/>
                <a:ext cx="1000276" cy="1833550"/>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gradFill>
                <a:gsLst>
                  <a:gs pos="0">
                    <a:srgbClr val="1F497D">
                      <a:lumMod val="50000"/>
                    </a:srgbClr>
                  </a:gs>
                  <a:gs pos="67000">
                    <a:srgbClr val="002060"/>
                  </a:gs>
                </a:gsLst>
                <a:lin ang="5400000" scaled="0"/>
              </a:gradFill>
              <a:ln w="9525">
                <a:noFill/>
                <a:round/>
                <a:headEnd/>
                <a:tailEnd/>
              </a:ln>
              <a:effectLst/>
            </p:spPr>
            <p:txBody>
              <a:bodyPr/>
              <a:lstStyle/>
              <a:p>
                <a:pPr fontAlgn="auto">
                  <a:spcBef>
                    <a:spcPts val="0"/>
                  </a:spcBef>
                  <a:spcAft>
                    <a:spcPts val="0"/>
                  </a:spcAft>
                  <a:defRPr/>
                </a:pPr>
                <a:endParaRPr kumimoji="0" lang="id-ID" sz="1662" kern="0">
                  <a:solidFill>
                    <a:sysClr val="windowText" lastClr="000000"/>
                  </a:solidFill>
                  <a:latin typeface="Calibri"/>
                  <a:cs typeface="Arial" charset="0"/>
                </a:endParaRPr>
              </a:p>
            </p:txBody>
          </p:sp>
          <p:sp>
            <p:nvSpPr>
              <p:cNvPr id="24" name="Oval 686"/>
              <p:cNvSpPr/>
              <p:nvPr/>
            </p:nvSpPr>
            <p:spPr>
              <a:xfrm flipV="1">
                <a:off x="7128300" y="2206820"/>
                <a:ext cx="687491" cy="623788"/>
              </a:xfrm>
              <a:prstGeom prst="ellipse">
                <a:avLst/>
              </a:prstGeom>
              <a:gradFill>
                <a:gsLst>
                  <a:gs pos="15000">
                    <a:srgbClr val="4F81BD">
                      <a:tint val="66000"/>
                      <a:satMod val="160000"/>
                      <a:alpha val="13000"/>
                    </a:srgbClr>
                  </a:gs>
                  <a:gs pos="100000">
                    <a:srgbClr val="4F81BD">
                      <a:tint val="44500"/>
                      <a:satMod val="160000"/>
                      <a:alpha val="59000"/>
                    </a:srgbClr>
                  </a:gs>
                  <a:gs pos="100000">
                    <a:srgbClr val="4F81BD">
                      <a:tint val="23500"/>
                      <a:satMod val="160000"/>
                      <a:alpha val="41000"/>
                    </a:srgbClr>
                  </a:gs>
                  <a:gs pos="100000">
                    <a:srgbClr val="4F81BD">
                      <a:tint val="23500"/>
                      <a:satMod val="160000"/>
                      <a:alpha val="0"/>
                    </a:srgbClr>
                  </a:gs>
                </a:gsLst>
                <a:lin ang="5400000" scaled="1"/>
              </a:gradFill>
              <a:ln w="25400" cap="flat" cmpd="sng" algn="ctr">
                <a:noFill/>
                <a:prstDash val="solid"/>
              </a:ln>
              <a:effectLst/>
            </p:spPr>
            <p:txBody>
              <a:bodyPr anchor="ctr"/>
              <a:lstStyle>
                <a:lvl1pPr eaLnBrk="0" hangingPunct="0">
                  <a:defRPr sz="2400">
                    <a:solidFill>
                      <a:schemeClr val="tx1"/>
                    </a:solidFill>
                    <a:latin typeface="Calibri" pitchFamily="-109" charset="0"/>
                    <a:cs typeface="Arial" charset="0"/>
                  </a:defRPr>
                </a:lvl1pPr>
                <a:lvl2pPr marL="37931725" indent="-37474525" eaLnBrk="0" hangingPunct="0">
                  <a:defRPr sz="2400">
                    <a:solidFill>
                      <a:schemeClr val="tx1"/>
                    </a:solidFill>
                    <a:latin typeface="Calibri" pitchFamily="-109" charset="0"/>
                    <a:cs typeface="Arial" charset="0"/>
                  </a:defRPr>
                </a:lvl2pPr>
                <a:lvl3pPr eaLnBrk="0" hangingPunct="0">
                  <a:defRPr sz="2400">
                    <a:solidFill>
                      <a:schemeClr val="tx1"/>
                    </a:solidFill>
                    <a:latin typeface="Calibri" pitchFamily="-109" charset="0"/>
                    <a:cs typeface="Arial" charset="0"/>
                  </a:defRPr>
                </a:lvl3pPr>
                <a:lvl4pPr eaLnBrk="0" hangingPunct="0">
                  <a:defRPr sz="2400">
                    <a:solidFill>
                      <a:schemeClr val="tx1"/>
                    </a:solidFill>
                    <a:latin typeface="Calibri" pitchFamily="-109" charset="0"/>
                    <a:cs typeface="Arial" charset="0"/>
                  </a:defRPr>
                </a:lvl4pPr>
                <a:lvl5pPr eaLnBrk="0" hangingPunct="0">
                  <a:defRPr sz="2400">
                    <a:solidFill>
                      <a:schemeClr val="tx1"/>
                    </a:solidFill>
                    <a:latin typeface="Calibri" pitchFamily="-109" charset="0"/>
                    <a:cs typeface="Arial" charset="0"/>
                  </a:defRPr>
                </a:lvl5pPr>
                <a:lvl6pPr marL="457200" eaLnBrk="0" fontAlgn="base" hangingPunct="0">
                  <a:spcBef>
                    <a:spcPct val="0"/>
                  </a:spcBef>
                  <a:spcAft>
                    <a:spcPct val="0"/>
                  </a:spcAft>
                  <a:defRPr sz="2400">
                    <a:solidFill>
                      <a:schemeClr val="tx1"/>
                    </a:solidFill>
                    <a:latin typeface="Calibri" pitchFamily="-109" charset="0"/>
                    <a:cs typeface="Arial" charset="0"/>
                  </a:defRPr>
                </a:lvl6pPr>
                <a:lvl7pPr marL="914400" eaLnBrk="0" fontAlgn="base" hangingPunct="0">
                  <a:spcBef>
                    <a:spcPct val="0"/>
                  </a:spcBef>
                  <a:spcAft>
                    <a:spcPct val="0"/>
                  </a:spcAft>
                  <a:defRPr sz="2400">
                    <a:solidFill>
                      <a:schemeClr val="tx1"/>
                    </a:solidFill>
                    <a:latin typeface="Calibri" pitchFamily="-109" charset="0"/>
                    <a:cs typeface="Arial" charset="0"/>
                  </a:defRPr>
                </a:lvl7pPr>
                <a:lvl8pPr marL="1371600" eaLnBrk="0" fontAlgn="base" hangingPunct="0">
                  <a:spcBef>
                    <a:spcPct val="0"/>
                  </a:spcBef>
                  <a:spcAft>
                    <a:spcPct val="0"/>
                  </a:spcAft>
                  <a:defRPr sz="2400">
                    <a:solidFill>
                      <a:schemeClr val="tx1"/>
                    </a:solidFill>
                    <a:latin typeface="Calibri" pitchFamily="-109" charset="0"/>
                    <a:cs typeface="Arial" charset="0"/>
                  </a:defRPr>
                </a:lvl8pPr>
                <a:lvl9pPr marL="1828800" eaLnBrk="0" fontAlgn="base" hangingPunct="0">
                  <a:spcBef>
                    <a:spcPct val="0"/>
                  </a:spcBef>
                  <a:spcAft>
                    <a:spcPct val="0"/>
                  </a:spcAft>
                  <a:defRPr sz="2400">
                    <a:solidFill>
                      <a:schemeClr val="tx1"/>
                    </a:solidFill>
                    <a:latin typeface="Calibri" pitchFamily="-109" charset="0"/>
                    <a:cs typeface="Arial" charset="0"/>
                  </a:defRPr>
                </a:lvl9pPr>
              </a:lstStyle>
              <a:p>
                <a:pPr algn="ctr" eaLnBrk="1" fontAlgn="auto" hangingPunct="1">
                  <a:spcBef>
                    <a:spcPts val="0"/>
                  </a:spcBef>
                  <a:spcAft>
                    <a:spcPts val="0"/>
                  </a:spcAft>
                  <a:defRPr/>
                </a:pPr>
                <a:endParaRPr kumimoji="0" lang="nb-NO" sz="1662" kern="0">
                  <a:solidFill>
                    <a:srgbClr val="FFFFFF"/>
                  </a:solidFill>
                </a:endParaRPr>
              </a:p>
            </p:txBody>
          </p:sp>
        </p:grpSp>
      </p:grpSp>
      <p:sp>
        <p:nvSpPr>
          <p:cNvPr id="28" name="標題 2"/>
          <p:cNvSpPr txBox="1">
            <a:spLocks/>
          </p:cNvSpPr>
          <p:nvPr/>
        </p:nvSpPr>
        <p:spPr bwMode="auto">
          <a:xfrm>
            <a:off x="5834910" y="3834199"/>
            <a:ext cx="2343306" cy="405726"/>
          </a:xfrm>
          <a:prstGeom prst="rect">
            <a:avLst/>
          </a:prstGeom>
          <a:noFill/>
          <a:ln w="9525">
            <a:noFill/>
            <a:miter lim="800000"/>
            <a:headEnd/>
            <a:tailEnd/>
          </a:ln>
          <a:effectLst>
            <a:glow rad="127000">
              <a:schemeClr val="bg1"/>
            </a:glow>
          </a:effectLst>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kumimoji="1" sz="4400" b="1">
                <a:solidFill>
                  <a:schemeClr val="tx1"/>
                </a:solidFill>
                <a:effectLst>
                  <a:glow rad="127000">
                    <a:schemeClr val="accent3">
                      <a:satMod val="175000"/>
                    </a:schemeClr>
                  </a:glow>
                </a:effectLst>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3600">
                <a:solidFill>
                  <a:srgbClr val="FFFFFF"/>
                </a:solidFill>
                <a:latin typeface="Arial" charset="0"/>
                <a:ea typeface="華康中圓體" pitchFamily="49" charset="-120"/>
              </a:defRPr>
            </a:lvl2pPr>
            <a:lvl3pPr algn="ctr" rtl="0" eaLnBrk="0" fontAlgn="base" hangingPunct="0">
              <a:spcBef>
                <a:spcPct val="0"/>
              </a:spcBef>
              <a:spcAft>
                <a:spcPct val="0"/>
              </a:spcAft>
              <a:defRPr kumimoji="1" sz="3600">
                <a:solidFill>
                  <a:srgbClr val="FFFFFF"/>
                </a:solidFill>
                <a:latin typeface="Arial" charset="0"/>
                <a:ea typeface="華康中圓體" pitchFamily="49" charset="-120"/>
              </a:defRPr>
            </a:lvl3pPr>
            <a:lvl4pPr algn="ctr" rtl="0" eaLnBrk="0" fontAlgn="base" hangingPunct="0">
              <a:spcBef>
                <a:spcPct val="0"/>
              </a:spcBef>
              <a:spcAft>
                <a:spcPct val="0"/>
              </a:spcAft>
              <a:defRPr kumimoji="1" sz="3600">
                <a:solidFill>
                  <a:srgbClr val="FFFFFF"/>
                </a:solidFill>
                <a:latin typeface="Arial" charset="0"/>
                <a:ea typeface="華康中圓體" pitchFamily="49" charset="-120"/>
              </a:defRPr>
            </a:lvl4pPr>
            <a:lvl5pPr algn="ctr" rtl="0" eaLnBrk="0" fontAlgn="base" hangingPunct="0">
              <a:spcBef>
                <a:spcPct val="0"/>
              </a:spcBef>
              <a:spcAft>
                <a:spcPct val="0"/>
              </a:spcAft>
              <a:defRPr kumimoji="1" sz="3600">
                <a:solidFill>
                  <a:srgbClr val="FFFFFF"/>
                </a:solidFill>
                <a:latin typeface="Arial" charset="0"/>
                <a:ea typeface="華康中圓體" pitchFamily="49" charset="-120"/>
              </a:defRPr>
            </a:lvl5pPr>
            <a:lvl6pPr marL="457200" algn="ctr" rtl="0" fontAlgn="base">
              <a:spcBef>
                <a:spcPct val="0"/>
              </a:spcBef>
              <a:spcAft>
                <a:spcPct val="0"/>
              </a:spcAft>
              <a:defRPr kumimoji="1" sz="3600">
                <a:solidFill>
                  <a:srgbClr val="FFFFFF"/>
                </a:solidFill>
                <a:latin typeface="Arial" charset="0"/>
                <a:ea typeface="華康中圓體" pitchFamily="49" charset="-120"/>
              </a:defRPr>
            </a:lvl6pPr>
            <a:lvl7pPr marL="914400" algn="ctr" rtl="0" fontAlgn="base">
              <a:spcBef>
                <a:spcPct val="0"/>
              </a:spcBef>
              <a:spcAft>
                <a:spcPct val="0"/>
              </a:spcAft>
              <a:defRPr kumimoji="1" sz="3600">
                <a:solidFill>
                  <a:srgbClr val="FFFFFF"/>
                </a:solidFill>
                <a:latin typeface="Arial" charset="0"/>
                <a:ea typeface="華康中圓體" pitchFamily="49" charset="-120"/>
              </a:defRPr>
            </a:lvl7pPr>
            <a:lvl8pPr marL="1371600" algn="ctr" rtl="0" fontAlgn="base">
              <a:spcBef>
                <a:spcPct val="0"/>
              </a:spcBef>
              <a:spcAft>
                <a:spcPct val="0"/>
              </a:spcAft>
              <a:defRPr kumimoji="1" sz="3600">
                <a:solidFill>
                  <a:srgbClr val="FFFFFF"/>
                </a:solidFill>
                <a:latin typeface="Arial" charset="0"/>
                <a:ea typeface="華康中圓體" pitchFamily="49" charset="-120"/>
              </a:defRPr>
            </a:lvl8pPr>
            <a:lvl9pPr marL="1828800" algn="ctr" rtl="0" fontAlgn="base">
              <a:spcBef>
                <a:spcPct val="0"/>
              </a:spcBef>
              <a:spcAft>
                <a:spcPct val="0"/>
              </a:spcAft>
              <a:defRPr kumimoji="1" sz="3600">
                <a:solidFill>
                  <a:srgbClr val="FFFFFF"/>
                </a:solidFill>
                <a:latin typeface="Arial" charset="0"/>
                <a:ea typeface="華康中圓體" pitchFamily="49" charset="-120"/>
              </a:defRPr>
            </a:lvl9pPr>
          </a:lstStyle>
          <a:p>
            <a:r>
              <a:rPr lang="zh-TW" altLang="en-US" sz="2215" kern="0" dirty="0">
                <a:solidFill>
                  <a:srgbClr val="000000"/>
                </a:solidFill>
                <a:effectLst>
                  <a:glow rad="114300">
                    <a:prstClr val="white"/>
                  </a:glow>
                </a:effectLst>
              </a:rPr>
              <a:t>米納斯吉拉斯州</a:t>
            </a:r>
          </a:p>
        </p:txBody>
      </p:sp>
      <p:pic>
        <p:nvPicPr>
          <p:cNvPr id="7" name="圖片 6"/>
          <p:cNvPicPr>
            <a:picLocks noChangeAspect="1"/>
          </p:cNvPicPr>
          <p:nvPr/>
        </p:nvPicPr>
        <p:blipFill>
          <a:blip r:embed="rId4"/>
          <a:stretch>
            <a:fillRect/>
          </a:stretch>
        </p:blipFill>
        <p:spPr>
          <a:xfrm>
            <a:off x="319819" y="3729640"/>
            <a:ext cx="3738918" cy="2491055"/>
          </a:xfrm>
          <a:prstGeom prst="rect">
            <a:avLst/>
          </a:prstGeom>
        </p:spPr>
      </p:pic>
      <p:sp>
        <p:nvSpPr>
          <p:cNvPr id="30" name="文本框 10"/>
          <p:cNvSpPr txBox="1"/>
          <p:nvPr/>
        </p:nvSpPr>
        <p:spPr>
          <a:xfrm>
            <a:off x="2248040" y="519056"/>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巴西連日暴雨</a:t>
            </a:r>
            <a:endParaRPr kumimoji="0" lang="en-US" altLang="zh-TW" sz="1600" b="1" dirty="0">
              <a:solidFill>
                <a:srgbClr val="9966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90016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災 </a:t>
            </a:r>
            <a:r>
              <a:rPr kumimoji="0" lang="zh-TW" altLang="en-US" sz="3600" b="1" kern="0">
                <a:solidFill>
                  <a:srgbClr val="FFFFFF"/>
                </a:solidFill>
                <a:latin typeface="Arial"/>
                <a:ea typeface="Arial"/>
                <a:cs typeface="Arial"/>
                <a:sym typeface="Arial"/>
                <a:rtl val="0"/>
              </a:rPr>
              <a:t>情 描 述</a:t>
            </a:r>
          </a:p>
        </p:txBody>
      </p:sp>
      <p:sp>
        <p:nvSpPr>
          <p:cNvPr id="421" name="Shape 421"/>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422" name="Shape 422"/>
          <p:cNvSpPr txBox="1"/>
          <p:nvPr/>
        </p:nvSpPr>
        <p:spPr>
          <a:xfrm>
            <a:off x="9525" y="692150"/>
            <a:ext cx="9134475" cy="3416319"/>
          </a:xfrm>
          <a:prstGeom prst="rect">
            <a:avLst/>
          </a:prstGeom>
          <a:noFill/>
          <a:ln>
            <a:noFill/>
          </a:ln>
        </p:spPr>
        <p:txBody>
          <a:bodyPr lIns="91425" tIns="45700" rIns="91425" bIns="45700" anchor="t" anchorCtr="0">
            <a:noAutofit/>
          </a:bodyPr>
          <a:lstStyle/>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海嘯對震源附近</a:t>
            </a:r>
            <a:r>
              <a:rPr kumimoji="0" lang="zh-TW" altLang="en-US" sz="2400" b="1" kern="0" dirty="0">
                <a:solidFill>
                  <a:srgbClr val="FF0000"/>
                </a:solidFill>
                <a:latin typeface="Arial"/>
                <a:ea typeface="Arial"/>
                <a:cs typeface="Arial"/>
                <a:sym typeface="Arial"/>
                <a:rtl val="0"/>
              </a:rPr>
              <a:t>沿海地區產生嚴重破壞</a:t>
            </a:r>
            <a:r>
              <a:rPr kumimoji="0" lang="zh-TW" altLang="en-US" sz="2400" kern="0" dirty="0">
                <a:solidFill>
                  <a:srgbClr val="000000"/>
                </a:solidFill>
                <a:latin typeface="Arial"/>
                <a:ea typeface="Arial"/>
                <a:cs typeface="Arial"/>
                <a:sym typeface="Arial"/>
                <a:rtl val="0"/>
              </a:rPr>
              <a:t>。</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強震引發的</a:t>
            </a:r>
            <a:r>
              <a:rPr kumimoji="0" lang="zh-TW" altLang="en-US" sz="2400" b="1" kern="0" dirty="0">
                <a:solidFill>
                  <a:srgbClr val="FF0000"/>
                </a:solidFill>
                <a:latin typeface="Arial"/>
                <a:ea typeface="Arial"/>
                <a:cs typeface="Arial"/>
                <a:sym typeface="Arial"/>
                <a:rtl val="0"/>
              </a:rPr>
              <a:t>山崩阻斷部分道路</a:t>
            </a:r>
            <a:r>
              <a:rPr kumimoji="0" lang="zh-TW" altLang="en-US" sz="2400" kern="0" dirty="0">
                <a:solidFill>
                  <a:srgbClr val="000000"/>
                </a:solidFill>
                <a:latin typeface="Arial"/>
                <a:ea typeface="Arial"/>
                <a:cs typeface="Arial"/>
                <a:sym typeface="Arial"/>
                <a:rtl val="0"/>
              </a:rPr>
              <a:t>，其他塌方堵住了道路和高速公路以及</a:t>
            </a:r>
            <a:r>
              <a:rPr kumimoji="0" lang="zh-TW" altLang="en-US" sz="2400" b="1" kern="0" dirty="0">
                <a:solidFill>
                  <a:srgbClr val="FF0000"/>
                </a:solidFill>
                <a:latin typeface="Arial"/>
                <a:ea typeface="Arial"/>
                <a:cs typeface="Arial"/>
                <a:sym typeface="Arial"/>
                <a:rtl val="0"/>
              </a:rPr>
              <a:t>房屋倒塌情形</a:t>
            </a:r>
            <a:r>
              <a:rPr kumimoji="0" lang="zh-TW" altLang="en-US" sz="2400" kern="0" dirty="0">
                <a:solidFill>
                  <a:srgbClr val="000000"/>
                </a:solidFill>
                <a:latin typeface="Arial"/>
                <a:ea typeface="Arial"/>
                <a:cs typeface="Arial"/>
                <a:sym typeface="Arial"/>
                <a:rtl val="0"/>
              </a:rPr>
              <a:t>。</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其他災情</a:t>
            </a:r>
          </a:p>
          <a:p>
            <a:pPr marL="609600" indent="-342900" fontAlgn="auto">
              <a:spcBef>
                <a:spcPts val="0"/>
              </a:spcBef>
              <a:spcAft>
                <a:spcPts val="0"/>
              </a:spcAft>
              <a:buClr>
                <a:srgbClr val="000000"/>
              </a:buClr>
              <a:buSzPct val="100000"/>
              <a:buFont typeface="Arial" panose="020B0604020202020204" pitchFamily="34" charset="0"/>
              <a:buChar char="•"/>
            </a:pPr>
            <a:r>
              <a:rPr kumimoji="0" lang="zh-TW" altLang="en-US" sz="2400" kern="0" dirty="0">
                <a:solidFill>
                  <a:srgbClr val="000000"/>
                </a:solidFill>
                <a:latin typeface="Arial"/>
                <a:ea typeface="Arial"/>
                <a:cs typeface="Arial"/>
                <a:sym typeface="Arial"/>
                <a:rtl val="0"/>
              </a:rPr>
              <a:t>機場與市區電力、電信中斷</a:t>
            </a:r>
          </a:p>
          <a:p>
            <a:pPr marL="609600" indent="-342900" fontAlgn="auto">
              <a:spcBef>
                <a:spcPts val="0"/>
              </a:spcBef>
              <a:spcAft>
                <a:spcPts val="0"/>
              </a:spcAft>
              <a:buClr>
                <a:srgbClr val="000000"/>
              </a:buClr>
              <a:buSzPct val="100000"/>
              <a:buFont typeface="Arial" panose="020B0604020202020204" pitchFamily="34" charset="0"/>
              <a:buChar char="•"/>
            </a:pPr>
            <a:r>
              <a:rPr kumimoji="0" lang="zh-TW" altLang="en-US" sz="2400" kern="0" dirty="0" smtClean="0">
                <a:solidFill>
                  <a:srgbClr val="000000"/>
                </a:solidFill>
                <a:latin typeface="Arial"/>
                <a:ea typeface="Arial"/>
                <a:cs typeface="Arial"/>
                <a:sym typeface="Arial"/>
                <a:rtl val="0"/>
              </a:rPr>
              <a:t>火災</a:t>
            </a:r>
            <a:r>
              <a:rPr kumimoji="0" lang="en-US" altLang="zh-TW" sz="2400" kern="0" dirty="0">
                <a:solidFill>
                  <a:srgbClr val="000000"/>
                </a:solidFill>
                <a:latin typeface="Arial"/>
                <a:ea typeface="Arial"/>
                <a:cs typeface="Arial"/>
                <a:sym typeface="Arial"/>
                <a:rtl val="0"/>
              </a:rPr>
              <a:t>(</a:t>
            </a:r>
            <a:r>
              <a:rPr kumimoji="0" lang="zh-TW" altLang="en-US" sz="2400" kern="0" dirty="0">
                <a:solidFill>
                  <a:srgbClr val="000000"/>
                </a:solidFill>
                <a:latin typeface="Arial"/>
                <a:ea typeface="Arial"/>
                <a:cs typeface="Arial"/>
                <a:sym typeface="Arial"/>
                <a:rtl val="0"/>
              </a:rPr>
              <a:t>港口船隻、商店</a:t>
            </a:r>
            <a:r>
              <a:rPr kumimoji="0" lang="en-US" altLang="zh-TW" sz="2400" kern="0" dirty="0">
                <a:solidFill>
                  <a:srgbClr val="000000"/>
                </a:solidFill>
                <a:latin typeface="Arial"/>
                <a:ea typeface="Arial"/>
                <a:cs typeface="Arial"/>
                <a:sym typeface="Arial"/>
                <a:rtl val="0"/>
              </a:rPr>
              <a:t>)</a:t>
            </a:r>
          </a:p>
          <a:p>
            <a:pPr marL="609600" indent="-342900" fontAlgn="auto">
              <a:spcBef>
                <a:spcPts val="0"/>
              </a:spcBef>
              <a:spcAft>
                <a:spcPts val="0"/>
              </a:spcAft>
              <a:buClr>
                <a:srgbClr val="000000"/>
              </a:buClr>
              <a:buSzPct val="100000"/>
              <a:buFont typeface="Arial" panose="020B0604020202020204" pitchFamily="34" charset="0"/>
              <a:buChar char="•"/>
            </a:pPr>
            <a:r>
              <a:rPr kumimoji="0" lang="zh-TW" altLang="en-US" sz="2400" kern="0" dirty="0" smtClean="0">
                <a:solidFill>
                  <a:srgbClr val="000000"/>
                </a:solidFill>
                <a:latin typeface="Arial"/>
                <a:ea typeface="Arial"/>
                <a:cs typeface="Arial"/>
                <a:sym typeface="Arial"/>
                <a:rtl val="0"/>
              </a:rPr>
              <a:t>搶劫</a:t>
            </a:r>
            <a:endParaRPr kumimoji="0" lang="zh-TW" altLang="en-US" sz="2400" kern="0" dirty="0">
              <a:solidFill>
                <a:srgbClr val="000000"/>
              </a:solidFill>
              <a:latin typeface="Arial"/>
              <a:ea typeface="Arial"/>
              <a:cs typeface="Arial"/>
              <a:sym typeface="Arial"/>
              <a:rtl val="0"/>
            </a:endParaRPr>
          </a:p>
        </p:txBody>
      </p:sp>
      <p:pic>
        <p:nvPicPr>
          <p:cNvPr id="423" name="Shape 423"/>
          <p:cNvPicPr preferRelativeResize="0"/>
          <p:nvPr/>
        </p:nvPicPr>
        <p:blipFill rotWithShape="1">
          <a:blip r:embed="rId3"/>
          <a:srcRect/>
          <a:stretch/>
        </p:blipFill>
        <p:spPr>
          <a:xfrm>
            <a:off x="3200399" y="4078144"/>
            <a:ext cx="2595056" cy="2392717"/>
          </a:xfrm>
          <a:prstGeom prst="rect">
            <a:avLst/>
          </a:prstGeom>
          <a:noFill/>
          <a:ln>
            <a:noFill/>
          </a:ln>
        </p:spPr>
      </p:pic>
      <p:pic>
        <p:nvPicPr>
          <p:cNvPr id="424" name="Shape 424"/>
          <p:cNvPicPr preferRelativeResize="0"/>
          <p:nvPr/>
        </p:nvPicPr>
        <p:blipFill rotWithShape="1">
          <a:blip r:embed="rId4"/>
          <a:srcRect l="23295" t="8682" r="6168" b="14469"/>
          <a:stretch/>
        </p:blipFill>
        <p:spPr>
          <a:xfrm>
            <a:off x="5877738" y="4076987"/>
            <a:ext cx="3266261" cy="2382880"/>
          </a:xfrm>
          <a:prstGeom prst="rect">
            <a:avLst/>
          </a:prstGeom>
          <a:noFill/>
          <a:ln>
            <a:noFill/>
          </a:ln>
        </p:spPr>
      </p:pic>
      <p:pic>
        <p:nvPicPr>
          <p:cNvPr id="425" name="Shape 425"/>
          <p:cNvPicPr preferRelativeResize="0"/>
          <p:nvPr/>
        </p:nvPicPr>
        <p:blipFill rotWithShape="1">
          <a:blip r:embed="rId5"/>
          <a:srcRect l="16960" t="13183" r="17907" b="18006"/>
          <a:stretch/>
        </p:blipFill>
        <p:spPr>
          <a:xfrm>
            <a:off x="50037" y="4097529"/>
            <a:ext cx="2988620" cy="2247882"/>
          </a:xfrm>
          <a:prstGeom prst="rect">
            <a:avLst/>
          </a:prstGeom>
          <a:noFill/>
          <a:ln>
            <a:noFill/>
          </a:ln>
        </p:spPr>
      </p:pic>
      <p:sp>
        <p:nvSpPr>
          <p:cNvPr id="426" name="Shape 426"/>
          <p:cNvSpPr/>
          <p:nvPr/>
        </p:nvSpPr>
        <p:spPr>
          <a:xfrm>
            <a:off x="66675" y="6575367"/>
            <a:ext cx="7400924"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a:solidFill>
                  <a:srgbClr val="000000"/>
                </a:solidFill>
                <a:latin typeface="Arial"/>
                <a:ea typeface="Arial"/>
                <a:cs typeface="Arial"/>
                <a:sym typeface="Arial"/>
                <a:rtl val="0"/>
              </a:rPr>
              <a:t>資料來源</a:t>
            </a:r>
            <a:r>
              <a:rPr kumimoji="0" lang="en-US" altLang="zh-TW" sz="1100" kern="0">
                <a:solidFill>
                  <a:srgbClr val="000000"/>
                </a:solidFill>
                <a:latin typeface="Arial"/>
                <a:ea typeface="Arial"/>
                <a:cs typeface="Arial"/>
                <a:sym typeface="Arial"/>
                <a:rtl val="0"/>
              </a:rPr>
              <a:t>BBC</a:t>
            </a:r>
            <a:r>
              <a:rPr kumimoji="0" lang="zh-TW" altLang="en-US" sz="1100" kern="0">
                <a:solidFill>
                  <a:srgbClr val="000000"/>
                </a:solidFill>
                <a:latin typeface="Arial"/>
                <a:ea typeface="Arial"/>
                <a:cs typeface="Arial"/>
                <a:sym typeface="Arial"/>
                <a:rtl val="0"/>
              </a:rPr>
              <a:t>、中新網、新華網、中央電視網、地球圖輯隊、新唐人電視台</a:t>
            </a:r>
          </a:p>
        </p:txBody>
      </p:sp>
      <p:sp>
        <p:nvSpPr>
          <p:cNvPr id="9" name="Shape 414"/>
          <p:cNvSpPr txBox="1"/>
          <p:nvPr/>
        </p:nvSpPr>
        <p:spPr>
          <a:xfrm>
            <a:off x="1228176" y="6153317"/>
            <a:ext cx="1850993" cy="317544"/>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海嘯造成船隻翻覆</a:t>
            </a:r>
            <a:endParaRPr kumimoji="0" lang="zh-TW" altLang="en-US" sz="1600" b="1" kern="0" dirty="0">
              <a:solidFill>
                <a:srgbClr val="000000"/>
              </a:solidFill>
              <a:latin typeface="Arial"/>
              <a:ea typeface="Arial"/>
              <a:cs typeface="Arial"/>
              <a:sym typeface="Arial"/>
              <a:rtl val="0"/>
            </a:endParaRPr>
          </a:p>
        </p:txBody>
      </p:sp>
      <p:sp>
        <p:nvSpPr>
          <p:cNvPr id="10" name="Shape 414"/>
          <p:cNvSpPr txBox="1"/>
          <p:nvPr/>
        </p:nvSpPr>
        <p:spPr>
          <a:xfrm>
            <a:off x="4555822" y="6169690"/>
            <a:ext cx="1273678" cy="315736"/>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商店街大火</a:t>
            </a:r>
            <a:endParaRPr kumimoji="0" lang="zh-TW" altLang="en-US" sz="1600" b="1" kern="0" dirty="0">
              <a:solidFill>
                <a:srgbClr val="000000"/>
              </a:solidFill>
              <a:latin typeface="Arial"/>
              <a:ea typeface="Arial"/>
              <a:cs typeface="Arial"/>
              <a:sym typeface="Arial"/>
              <a:rtl val="0"/>
            </a:endParaRPr>
          </a:p>
        </p:txBody>
      </p:sp>
      <p:sp>
        <p:nvSpPr>
          <p:cNvPr id="11" name="Shape 414"/>
          <p:cNvSpPr txBox="1"/>
          <p:nvPr/>
        </p:nvSpPr>
        <p:spPr>
          <a:xfrm>
            <a:off x="7133678" y="6153317"/>
            <a:ext cx="2061621" cy="296069"/>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車輛因山崩造</a:t>
            </a:r>
            <a:r>
              <a:rPr kumimoji="0" lang="zh-TW" altLang="en-US" sz="1600" b="1" kern="0" dirty="0">
                <a:solidFill>
                  <a:srgbClr val="000000"/>
                </a:solidFill>
                <a:latin typeface="Arial"/>
                <a:cs typeface="Arial"/>
                <a:sym typeface="Arial"/>
                <a:rtl val="0"/>
              </a:rPr>
              <a:t>成</a:t>
            </a:r>
            <a:r>
              <a:rPr kumimoji="0" lang="zh-TW" altLang="en-US" sz="1600" b="1" kern="0" dirty="0" smtClean="0">
                <a:solidFill>
                  <a:srgbClr val="000000"/>
                </a:solidFill>
                <a:latin typeface="Arial"/>
                <a:cs typeface="Arial"/>
                <a:sym typeface="Arial"/>
                <a:rtl val="0"/>
              </a:rPr>
              <a:t>掩埋</a:t>
            </a:r>
            <a:endParaRPr kumimoji="0" lang="zh-TW" altLang="en-US" sz="1600" b="1"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318569546"/>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災 </a:t>
            </a:r>
            <a:r>
              <a:rPr kumimoji="0" lang="zh-TW" altLang="en-US" sz="3600" b="1" kern="0">
                <a:solidFill>
                  <a:srgbClr val="FFFFFF"/>
                </a:solidFill>
                <a:latin typeface="Arial"/>
                <a:ea typeface="Arial"/>
                <a:cs typeface="Arial"/>
                <a:sym typeface="Arial"/>
                <a:rtl val="0"/>
              </a:rPr>
              <a:t>情 描 述</a:t>
            </a:r>
          </a:p>
        </p:txBody>
      </p:sp>
      <p:sp>
        <p:nvSpPr>
          <p:cNvPr id="432" name="Shape 432"/>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433" name="Shape 433"/>
          <p:cNvSpPr/>
          <p:nvPr/>
        </p:nvSpPr>
        <p:spPr>
          <a:xfrm>
            <a:off x="228600" y="685800"/>
            <a:ext cx="8534399" cy="830996"/>
          </a:xfrm>
          <a:prstGeom prst="rect">
            <a:avLst/>
          </a:prstGeom>
          <a:noFill/>
          <a:ln>
            <a:noFill/>
          </a:ln>
        </p:spPr>
        <p:txBody>
          <a:bodyPr lIns="91425" tIns="45700" rIns="91425" bIns="45700" anchor="t" anchorCtr="0">
            <a:noAutofit/>
          </a:bodyPr>
          <a:lstStyle/>
          <a:p>
            <a:pPr marL="342900" lvl="8" indent="-342900">
              <a:buClr>
                <a:srgbClr val="000000"/>
              </a:buClr>
              <a:buSzPct val="100000"/>
              <a:buFont typeface="Arial"/>
              <a:buChar char="•"/>
            </a:pPr>
            <a:r>
              <a:rPr kumimoji="0" lang="en-US" altLang="zh-TW" sz="2400" kern="0" dirty="0">
                <a:solidFill>
                  <a:srgbClr val="000000"/>
                </a:solidFill>
                <a:latin typeface="Arial"/>
                <a:ea typeface="Arial"/>
                <a:cs typeface="Arial"/>
                <a:sym typeface="Arial"/>
                <a:rtl val="0"/>
              </a:rPr>
              <a:t>4</a:t>
            </a:r>
            <a:r>
              <a:rPr kumimoji="0" lang="zh-TW" altLang="en-US" sz="2400" kern="0" dirty="0">
                <a:solidFill>
                  <a:srgbClr val="000000"/>
                </a:solidFill>
                <a:latin typeface="Arial"/>
                <a:ea typeface="Arial"/>
                <a:cs typeface="Arial"/>
                <a:sym typeface="Arial"/>
                <a:rtl val="0"/>
              </a:rPr>
              <a:t>月</a:t>
            </a:r>
            <a:r>
              <a:rPr kumimoji="0" lang="en-US" altLang="zh-TW" sz="2400" kern="0" dirty="0">
                <a:solidFill>
                  <a:srgbClr val="000000"/>
                </a:solidFill>
                <a:latin typeface="Arial"/>
                <a:ea typeface="Arial"/>
                <a:cs typeface="Arial"/>
                <a:sym typeface="Arial"/>
                <a:rtl val="0"/>
              </a:rPr>
              <a:t>2</a:t>
            </a:r>
            <a:r>
              <a:rPr kumimoji="0" lang="zh-TW" altLang="en-US" sz="2400" kern="0" dirty="0">
                <a:solidFill>
                  <a:srgbClr val="000000"/>
                </a:solidFill>
                <a:latin typeface="Arial"/>
                <a:ea typeface="Arial"/>
                <a:cs typeface="Arial"/>
                <a:sym typeface="Arial"/>
                <a:rtl val="0"/>
              </a:rPr>
              <a:t>日，智利宣布撤銷海嘯預警，地震造成的死亡</a:t>
            </a:r>
            <a:r>
              <a:rPr kumimoji="0" lang="zh-TW" altLang="en-US" sz="2400" b="1" kern="0" dirty="0">
                <a:solidFill>
                  <a:srgbClr val="FF0000"/>
                </a:solidFill>
                <a:latin typeface="Arial"/>
                <a:ea typeface="Arial"/>
                <a:cs typeface="Arial"/>
                <a:sym typeface="Arial"/>
                <a:rtl val="0"/>
              </a:rPr>
              <a:t>人數</a:t>
            </a:r>
            <a:r>
              <a:rPr kumimoji="0" lang="en-US" altLang="zh-TW" sz="2400" b="1" kern="0" dirty="0">
                <a:solidFill>
                  <a:srgbClr val="FF0000"/>
                </a:solidFill>
                <a:latin typeface="Arial"/>
                <a:ea typeface="Arial"/>
                <a:cs typeface="Arial"/>
                <a:sym typeface="Arial"/>
                <a:rtl val="0"/>
              </a:rPr>
              <a:t>6</a:t>
            </a:r>
            <a:r>
              <a:rPr kumimoji="0" lang="zh-TW" altLang="en-US" sz="2400" b="1" kern="0" dirty="0">
                <a:solidFill>
                  <a:srgbClr val="FF0000"/>
                </a:solidFill>
                <a:latin typeface="Arial"/>
                <a:ea typeface="Arial"/>
                <a:cs typeface="Arial"/>
                <a:sym typeface="Arial"/>
                <a:rtl val="0"/>
              </a:rPr>
              <a:t>人，</a:t>
            </a:r>
            <a:r>
              <a:rPr kumimoji="0" lang="en-US" altLang="zh-TW" sz="2400" b="1" kern="0" dirty="0">
                <a:solidFill>
                  <a:srgbClr val="FF0000"/>
                </a:solidFill>
                <a:latin typeface="Arial"/>
                <a:ea typeface="Arial"/>
                <a:cs typeface="Arial"/>
                <a:sym typeface="Arial"/>
                <a:rtl val="0"/>
              </a:rPr>
              <a:t>3</a:t>
            </a:r>
            <a:r>
              <a:rPr kumimoji="0" lang="zh-TW" altLang="en-US" sz="2400" b="1" kern="0" dirty="0">
                <a:solidFill>
                  <a:srgbClr val="FF0000"/>
                </a:solidFill>
                <a:latin typeface="Arial"/>
                <a:ea typeface="Arial"/>
                <a:cs typeface="Arial"/>
                <a:sym typeface="Arial"/>
                <a:rtl val="0"/>
              </a:rPr>
              <a:t>人重傷</a:t>
            </a:r>
            <a:r>
              <a:rPr kumimoji="0" lang="zh-TW" altLang="en-US" sz="2400" kern="0" dirty="0">
                <a:solidFill>
                  <a:srgbClr val="000000"/>
                </a:solidFill>
                <a:latin typeface="Arial"/>
                <a:ea typeface="Arial"/>
                <a:cs typeface="Arial"/>
                <a:sym typeface="Arial"/>
                <a:rtl val="0"/>
              </a:rPr>
              <a:t>，其死因包括心臟病發或被塌下的牆壓死。</a:t>
            </a:r>
          </a:p>
        </p:txBody>
      </p:sp>
      <p:pic>
        <p:nvPicPr>
          <p:cNvPr id="434" name="Shape 434"/>
          <p:cNvPicPr preferRelativeResize="0"/>
          <p:nvPr/>
        </p:nvPicPr>
        <p:blipFill rotWithShape="1">
          <a:blip r:embed="rId3"/>
          <a:srcRect r="12874"/>
          <a:stretch/>
        </p:blipFill>
        <p:spPr>
          <a:xfrm>
            <a:off x="4573825" y="1600200"/>
            <a:ext cx="3475037" cy="2243533"/>
          </a:xfrm>
          <a:prstGeom prst="rect">
            <a:avLst/>
          </a:prstGeom>
          <a:noFill/>
          <a:ln>
            <a:noFill/>
          </a:ln>
        </p:spPr>
      </p:pic>
      <p:pic>
        <p:nvPicPr>
          <p:cNvPr id="435" name="Shape 435"/>
          <p:cNvPicPr preferRelativeResize="0"/>
          <p:nvPr/>
        </p:nvPicPr>
        <p:blipFill rotWithShape="1">
          <a:blip r:embed="rId4"/>
          <a:srcRect l="22754" t="8039" r="5550" b="14790"/>
          <a:stretch/>
        </p:blipFill>
        <p:spPr>
          <a:xfrm>
            <a:off x="657462" y="1600200"/>
            <a:ext cx="3749945" cy="2266250"/>
          </a:xfrm>
          <a:prstGeom prst="rect">
            <a:avLst/>
          </a:prstGeom>
          <a:noFill/>
          <a:ln>
            <a:noFill/>
          </a:ln>
        </p:spPr>
      </p:pic>
      <p:pic>
        <p:nvPicPr>
          <p:cNvPr id="436" name="Shape 436"/>
          <p:cNvPicPr preferRelativeResize="0"/>
          <p:nvPr/>
        </p:nvPicPr>
        <p:blipFill rotWithShape="1">
          <a:blip r:embed="rId5"/>
          <a:srcRect/>
          <a:stretch/>
        </p:blipFill>
        <p:spPr>
          <a:xfrm>
            <a:off x="658812" y="4018851"/>
            <a:ext cx="3757400" cy="2438399"/>
          </a:xfrm>
          <a:prstGeom prst="rect">
            <a:avLst/>
          </a:prstGeom>
          <a:noFill/>
          <a:ln>
            <a:noFill/>
          </a:ln>
        </p:spPr>
      </p:pic>
      <p:pic>
        <p:nvPicPr>
          <p:cNvPr id="437" name="Shape 437"/>
          <p:cNvPicPr preferRelativeResize="0"/>
          <p:nvPr/>
        </p:nvPicPr>
        <p:blipFill rotWithShape="1">
          <a:blip r:embed="rId6"/>
          <a:srcRect/>
          <a:stretch/>
        </p:blipFill>
        <p:spPr>
          <a:xfrm>
            <a:off x="4573825" y="4106298"/>
            <a:ext cx="3579574" cy="2368611"/>
          </a:xfrm>
          <a:prstGeom prst="rect">
            <a:avLst/>
          </a:prstGeom>
          <a:noFill/>
          <a:ln>
            <a:noFill/>
          </a:ln>
        </p:spPr>
      </p:pic>
      <p:sp>
        <p:nvSpPr>
          <p:cNvPr id="438" name="Shape 438"/>
          <p:cNvSpPr/>
          <p:nvPr/>
        </p:nvSpPr>
        <p:spPr>
          <a:xfrm>
            <a:off x="66675" y="6575367"/>
            <a:ext cx="7400924"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dirty="0">
                <a:solidFill>
                  <a:srgbClr val="000000"/>
                </a:solidFill>
                <a:latin typeface="Arial"/>
                <a:ea typeface="Arial"/>
                <a:cs typeface="Arial"/>
                <a:sym typeface="Arial"/>
                <a:rtl val="0"/>
              </a:rPr>
              <a:t>資料來源</a:t>
            </a:r>
            <a:r>
              <a:rPr kumimoji="0" lang="en-US" altLang="zh-TW" sz="1100" kern="0" dirty="0">
                <a:solidFill>
                  <a:srgbClr val="000000"/>
                </a:solidFill>
                <a:latin typeface="Arial"/>
                <a:ea typeface="Arial"/>
                <a:cs typeface="Arial"/>
                <a:sym typeface="Arial"/>
                <a:rtl val="0"/>
              </a:rPr>
              <a:t>BBC</a:t>
            </a:r>
            <a:r>
              <a:rPr kumimoji="0" lang="zh-TW" altLang="en-US" sz="1100" kern="0" dirty="0">
                <a:solidFill>
                  <a:srgbClr val="000000"/>
                </a:solidFill>
                <a:latin typeface="Arial"/>
                <a:ea typeface="Arial"/>
                <a:cs typeface="Arial"/>
                <a:sym typeface="Arial"/>
                <a:rtl val="0"/>
              </a:rPr>
              <a:t>、中新網、新華網、中央電視網、地球圖輯隊、新唐人電視台、新浪網</a:t>
            </a:r>
          </a:p>
        </p:txBody>
      </p:sp>
      <p:sp>
        <p:nvSpPr>
          <p:cNvPr id="10" name="Shape 414"/>
          <p:cNvSpPr txBox="1"/>
          <p:nvPr/>
        </p:nvSpPr>
        <p:spPr>
          <a:xfrm>
            <a:off x="2906149" y="3611255"/>
            <a:ext cx="1503291" cy="255196"/>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港口船隻火災</a:t>
            </a:r>
            <a:endParaRPr kumimoji="0" lang="zh-TW" altLang="en-US" sz="1600" b="1" kern="0" dirty="0">
              <a:solidFill>
                <a:srgbClr val="000000"/>
              </a:solidFill>
              <a:latin typeface="Arial"/>
              <a:ea typeface="Arial"/>
              <a:cs typeface="Arial"/>
              <a:sym typeface="Arial"/>
              <a:rtl val="0"/>
            </a:endParaRPr>
          </a:p>
        </p:txBody>
      </p:sp>
      <p:sp>
        <p:nvSpPr>
          <p:cNvPr id="11" name="Shape 414"/>
          <p:cNvSpPr txBox="1"/>
          <p:nvPr/>
        </p:nvSpPr>
        <p:spPr>
          <a:xfrm>
            <a:off x="6583680" y="3502623"/>
            <a:ext cx="1457315" cy="339449"/>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民眾疏散形況</a:t>
            </a:r>
            <a:endParaRPr kumimoji="0" lang="zh-TW" altLang="en-US" sz="1600" b="1" kern="0" dirty="0">
              <a:solidFill>
                <a:srgbClr val="000000"/>
              </a:solidFill>
              <a:latin typeface="Arial"/>
              <a:cs typeface="Arial"/>
              <a:sym typeface="Arial"/>
              <a:rtl val="0"/>
            </a:endParaRPr>
          </a:p>
        </p:txBody>
      </p:sp>
      <p:sp>
        <p:nvSpPr>
          <p:cNvPr id="12" name="Shape 414"/>
          <p:cNvSpPr txBox="1"/>
          <p:nvPr/>
        </p:nvSpPr>
        <p:spPr>
          <a:xfrm>
            <a:off x="2540000" y="6092124"/>
            <a:ext cx="1877178" cy="365126"/>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地震造成道路斷裂</a:t>
            </a:r>
            <a:endParaRPr kumimoji="0" lang="zh-TW" altLang="en-US" sz="1600" b="1" kern="0" dirty="0">
              <a:solidFill>
                <a:srgbClr val="000000"/>
              </a:solidFill>
              <a:latin typeface="Arial"/>
              <a:cs typeface="Arial"/>
              <a:sym typeface="Arial"/>
              <a:rtl val="0"/>
            </a:endParaRPr>
          </a:p>
        </p:txBody>
      </p:sp>
      <p:sp>
        <p:nvSpPr>
          <p:cNvPr id="13" name="Shape 414"/>
          <p:cNvSpPr txBox="1"/>
          <p:nvPr/>
        </p:nvSpPr>
        <p:spPr>
          <a:xfrm>
            <a:off x="6116320" y="6092125"/>
            <a:ext cx="2058258" cy="382784"/>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cs typeface="Arial"/>
                <a:sym typeface="Arial"/>
                <a:rtl val="0"/>
              </a:rPr>
              <a:t>船隻因海嘯沖至路面</a:t>
            </a:r>
            <a:endParaRPr kumimoji="0" lang="zh-TW" altLang="en-US" sz="1600" b="1"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1548367518"/>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政 </a:t>
            </a:r>
            <a:r>
              <a:rPr kumimoji="0" lang="zh-TW" altLang="en-US" sz="3600" b="1" kern="0">
                <a:solidFill>
                  <a:srgbClr val="FFFFFF"/>
                </a:solidFill>
                <a:latin typeface="Arial"/>
                <a:ea typeface="Arial"/>
                <a:cs typeface="Arial"/>
                <a:sym typeface="Arial"/>
                <a:rtl val="0"/>
              </a:rPr>
              <a:t>府 應 變 作 為</a:t>
            </a:r>
          </a:p>
        </p:txBody>
      </p:sp>
      <p:sp>
        <p:nvSpPr>
          <p:cNvPr id="444" name="Shape 444"/>
          <p:cNvSpPr/>
          <p:nvPr/>
        </p:nvSpPr>
        <p:spPr>
          <a:xfrm>
            <a:off x="0" y="620712"/>
            <a:ext cx="8982074" cy="3046988"/>
          </a:xfrm>
          <a:prstGeom prst="rect">
            <a:avLst/>
          </a:prstGeom>
          <a:noFill/>
          <a:ln>
            <a:noFill/>
          </a:ln>
        </p:spPr>
        <p:txBody>
          <a:bodyPr lIns="91425" tIns="45700" rIns="91425" bIns="45700" anchor="t" anchorCtr="0">
            <a:noAutofit/>
          </a:bodyPr>
          <a:lstStyle/>
          <a:p>
            <a:pPr marL="342900" indent="-342900" algn="just"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海嘯預警與</a:t>
            </a:r>
            <a:r>
              <a:rPr kumimoji="0" lang="zh-TW" altLang="en-US" sz="2400" kern="0" dirty="0" smtClean="0">
                <a:solidFill>
                  <a:srgbClr val="000000"/>
                </a:solidFill>
                <a:latin typeface="Arial"/>
                <a:ea typeface="Arial"/>
                <a:cs typeface="Arial"/>
                <a:sym typeface="Arial"/>
                <a:rtl val="0"/>
              </a:rPr>
              <a:t>疏散</a:t>
            </a:r>
            <a:r>
              <a:rPr kumimoji="0" lang="zh-TW" altLang="zh-TW" sz="2400" kern="0" dirty="0" smtClean="0">
                <a:solidFill>
                  <a:srgbClr val="000000"/>
                </a:solidFill>
                <a:latin typeface="Arial"/>
                <a:cs typeface="Arial"/>
                <a:sym typeface="Arial"/>
                <a:rtl val="0"/>
              </a:rPr>
              <a:t>。</a:t>
            </a:r>
            <a:endParaRPr kumimoji="0" lang="zh-TW" altLang="en-US" sz="2400" kern="0" dirty="0">
              <a:solidFill>
                <a:srgbClr val="000000"/>
              </a:solidFill>
              <a:latin typeface="Arial"/>
              <a:ea typeface="Arial"/>
              <a:cs typeface="Arial"/>
              <a:sym typeface="Arial"/>
              <a:rtl val="0"/>
            </a:endParaRP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政府在沿海城市設置許多標識，指明</a:t>
            </a:r>
            <a:r>
              <a:rPr kumimoji="0" lang="zh-TW" altLang="en-US" sz="2400" b="1" kern="0" dirty="0">
                <a:solidFill>
                  <a:srgbClr val="FF0000"/>
                </a:solidFill>
                <a:latin typeface="Arial"/>
                <a:ea typeface="Arial"/>
                <a:cs typeface="Arial"/>
                <a:sym typeface="Arial"/>
                <a:rtl val="0"/>
              </a:rPr>
              <a:t>海嘯逃離路徑</a:t>
            </a:r>
            <a:r>
              <a:rPr kumimoji="0" lang="zh-TW" altLang="en-US" sz="2400" kern="0" dirty="0">
                <a:solidFill>
                  <a:srgbClr val="000000"/>
                </a:solidFill>
                <a:latin typeface="Arial"/>
                <a:ea typeface="Arial"/>
                <a:cs typeface="Arial"/>
                <a:sym typeface="Arial"/>
                <a:rtl val="0"/>
              </a:rPr>
              <a:t>。</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建立起了</a:t>
            </a:r>
            <a:r>
              <a:rPr kumimoji="0" lang="zh-TW" altLang="en-US" sz="2400" b="1" kern="0" dirty="0">
                <a:solidFill>
                  <a:srgbClr val="FF0000"/>
                </a:solidFill>
                <a:latin typeface="Arial"/>
                <a:ea typeface="Arial"/>
                <a:cs typeface="Arial"/>
                <a:sym typeface="Arial"/>
                <a:rtl val="0"/>
              </a:rPr>
              <a:t>智慧手機發佈警告</a:t>
            </a:r>
            <a:r>
              <a:rPr kumimoji="0" lang="zh-TW" altLang="en-US" sz="2400" kern="0" dirty="0">
                <a:solidFill>
                  <a:srgbClr val="000000"/>
                </a:solidFill>
                <a:latin typeface="Arial"/>
                <a:ea typeface="Arial"/>
                <a:cs typeface="Arial"/>
                <a:sym typeface="Arial"/>
                <a:rtl val="0"/>
              </a:rPr>
              <a:t>。</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政府下達了沿岸城市的</a:t>
            </a:r>
            <a:r>
              <a:rPr kumimoji="0" lang="zh-TW" altLang="en-US" sz="2400" b="1" kern="0" dirty="0">
                <a:solidFill>
                  <a:srgbClr val="FF0000"/>
                </a:solidFill>
                <a:latin typeface="Arial"/>
                <a:ea typeface="Arial"/>
                <a:cs typeface="Arial"/>
                <a:sym typeface="Arial"/>
                <a:rtl val="0"/>
              </a:rPr>
              <a:t>大規模撤離命令</a:t>
            </a:r>
            <a:r>
              <a:rPr kumimoji="0" lang="zh-TW" altLang="en-US" sz="2400" kern="0" dirty="0">
                <a:solidFill>
                  <a:srgbClr val="000000"/>
                </a:solidFill>
                <a:latin typeface="Arial"/>
                <a:ea typeface="Arial"/>
                <a:cs typeface="Arial"/>
                <a:sym typeface="Arial"/>
                <a:rtl val="0"/>
              </a:rPr>
              <a:t>，應急準備官員每半小時向公眾發佈災害評估資訊。 </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智利下令疏散沿海</a:t>
            </a:r>
            <a:r>
              <a:rPr kumimoji="0" lang="en-US" altLang="zh-TW" sz="2400" kern="0" dirty="0">
                <a:solidFill>
                  <a:srgbClr val="000000"/>
                </a:solidFill>
                <a:latin typeface="Arial"/>
                <a:ea typeface="Arial"/>
                <a:cs typeface="Arial"/>
                <a:sym typeface="Arial"/>
                <a:rtl val="0"/>
              </a:rPr>
              <a:t>90</a:t>
            </a:r>
            <a:r>
              <a:rPr kumimoji="0" lang="zh-TW" altLang="en-US" sz="2400" kern="0" dirty="0">
                <a:solidFill>
                  <a:srgbClr val="000000"/>
                </a:solidFill>
                <a:latin typeface="Arial"/>
                <a:ea typeface="Arial"/>
                <a:cs typeface="Arial"/>
                <a:sym typeface="Arial"/>
                <a:rtl val="0"/>
              </a:rPr>
              <a:t>萬名居民。</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駕駛汽車駛離沿岸，</a:t>
            </a:r>
            <a:r>
              <a:rPr kumimoji="0" lang="zh-TW" altLang="en-US" sz="2400" b="1" kern="0" dirty="0">
                <a:solidFill>
                  <a:srgbClr val="FF0000"/>
                </a:solidFill>
                <a:latin typeface="Arial"/>
                <a:ea typeface="Arial"/>
                <a:cs typeface="Arial"/>
                <a:sym typeface="Arial"/>
                <a:rtl val="0"/>
              </a:rPr>
              <a:t>道路上軍官和</a:t>
            </a:r>
            <a:r>
              <a:rPr kumimoji="0" lang="zh-TW" altLang="en-US" sz="2400" b="1" kern="0" dirty="0" smtClean="0">
                <a:solidFill>
                  <a:srgbClr val="FF0000"/>
                </a:solidFill>
                <a:latin typeface="Arial"/>
                <a:ea typeface="Arial"/>
                <a:cs typeface="Arial"/>
                <a:sym typeface="Arial"/>
                <a:rtl val="0"/>
              </a:rPr>
              <a:t>士兵指揮交通</a:t>
            </a:r>
            <a:r>
              <a:rPr kumimoji="0" lang="zh-TW" altLang="en-US" sz="2400" kern="0" dirty="0" smtClean="0">
                <a:solidFill>
                  <a:srgbClr val="000000"/>
                </a:solidFill>
                <a:latin typeface="Arial"/>
                <a:ea typeface="Arial"/>
                <a:cs typeface="Arial"/>
                <a:sym typeface="Arial"/>
                <a:rtl val="0"/>
              </a:rPr>
              <a:t>。</a:t>
            </a:r>
            <a:endParaRPr kumimoji="0" lang="zh-TW" altLang="en-US" sz="2400" kern="0" dirty="0">
              <a:solidFill>
                <a:srgbClr val="000000"/>
              </a:solidFill>
              <a:latin typeface="Arial"/>
              <a:ea typeface="Arial"/>
              <a:cs typeface="Arial"/>
              <a:sym typeface="Arial"/>
              <a:rtl val="0"/>
            </a:endParaRP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開設 </a:t>
            </a:r>
            <a:r>
              <a:rPr kumimoji="0" lang="en-US" altLang="zh-TW" sz="2400" kern="0" dirty="0">
                <a:solidFill>
                  <a:srgbClr val="000000"/>
                </a:solidFill>
                <a:latin typeface="Arial"/>
                <a:ea typeface="Arial"/>
                <a:cs typeface="Arial"/>
                <a:sym typeface="Arial"/>
                <a:rtl val="0"/>
              </a:rPr>
              <a:t>18 </a:t>
            </a:r>
            <a:r>
              <a:rPr kumimoji="0" lang="zh-TW" altLang="en-US" sz="2400" kern="0" dirty="0">
                <a:solidFill>
                  <a:srgbClr val="000000"/>
                </a:solidFill>
                <a:latin typeface="Arial"/>
                <a:ea typeface="Arial"/>
                <a:cs typeface="Arial"/>
                <a:sym typeface="Arial"/>
                <a:rtl val="0"/>
              </a:rPr>
              <a:t>個收容場所。</a:t>
            </a:r>
          </a:p>
        </p:txBody>
      </p:sp>
      <p:sp>
        <p:nvSpPr>
          <p:cNvPr id="445" name="Shape 445"/>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pic>
        <p:nvPicPr>
          <p:cNvPr id="6" name="Shape 453"/>
          <p:cNvPicPr preferRelativeResize="0"/>
          <p:nvPr/>
        </p:nvPicPr>
        <p:blipFill rotWithShape="1">
          <a:blip r:embed="rId3"/>
          <a:srcRect l="29421" t="11253" r="20090" b="22830"/>
          <a:stretch/>
        </p:blipFill>
        <p:spPr>
          <a:xfrm>
            <a:off x="6324600" y="3688966"/>
            <a:ext cx="2819400" cy="2064633"/>
          </a:xfrm>
          <a:prstGeom prst="rect">
            <a:avLst/>
          </a:prstGeom>
          <a:noFill/>
          <a:ln>
            <a:noFill/>
          </a:ln>
        </p:spPr>
      </p:pic>
      <p:pic>
        <p:nvPicPr>
          <p:cNvPr id="7" name="Shape 457"/>
          <p:cNvPicPr preferRelativeResize="0"/>
          <p:nvPr/>
        </p:nvPicPr>
        <p:blipFill rotWithShape="1">
          <a:blip r:embed="rId4"/>
          <a:srcRect l="14827" t="12218" r="27667" b="22186"/>
          <a:stretch/>
        </p:blipFill>
        <p:spPr>
          <a:xfrm>
            <a:off x="0" y="3688966"/>
            <a:ext cx="3142593" cy="2015616"/>
          </a:xfrm>
          <a:prstGeom prst="rect">
            <a:avLst/>
          </a:prstGeom>
          <a:noFill/>
          <a:ln>
            <a:noFill/>
          </a:ln>
        </p:spPr>
      </p:pic>
      <p:pic>
        <p:nvPicPr>
          <p:cNvPr id="8" name="Shape 458"/>
          <p:cNvPicPr preferRelativeResize="0"/>
          <p:nvPr/>
        </p:nvPicPr>
        <p:blipFill rotWithShape="1">
          <a:blip r:embed="rId5"/>
          <a:srcRect l="13381" t="12219" r="32188" b="22507"/>
          <a:stretch/>
        </p:blipFill>
        <p:spPr>
          <a:xfrm>
            <a:off x="3259132" y="3688966"/>
            <a:ext cx="2989267" cy="2015616"/>
          </a:xfrm>
          <a:prstGeom prst="rect">
            <a:avLst/>
          </a:prstGeom>
          <a:noFill/>
          <a:ln>
            <a:noFill/>
          </a:ln>
        </p:spPr>
      </p:pic>
      <p:sp>
        <p:nvSpPr>
          <p:cNvPr id="9" name="Shape 414"/>
          <p:cNvSpPr txBox="1"/>
          <p:nvPr/>
        </p:nvSpPr>
        <p:spPr>
          <a:xfrm>
            <a:off x="1452880" y="5394961"/>
            <a:ext cx="1689713" cy="309622"/>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依照避難指示牌</a:t>
            </a:r>
            <a:endParaRPr kumimoji="0" lang="en-US" altLang="zh-TW" sz="1600" b="1" kern="0" dirty="0" smtClean="0">
              <a:solidFill>
                <a:srgbClr val="000000"/>
              </a:solidFill>
              <a:latin typeface="Arial"/>
              <a:ea typeface="Arial"/>
              <a:cs typeface="Arial"/>
              <a:sym typeface="Arial"/>
              <a:rtl val="0"/>
            </a:endParaRPr>
          </a:p>
        </p:txBody>
      </p:sp>
      <p:sp>
        <p:nvSpPr>
          <p:cNvPr id="10" name="Shape 414"/>
          <p:cNvSpPr txBox="1"/>
          <p:nvPr/>
        </p:nvSpPr>
        <p:spPr>
          <a:xfrm>
            <a:off x="7251953" y="5394961"/>
            <a:ext cx="1892047" cy="358638"/>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特殊需求人口避難</a:t>
            </a:r>
            <a:endParaRPr kumimoji="0" lang="en-US" altLang="zh-TW" sz="1600" b="1" kern="0" dirty="0" smtClean="0">
              <a:solidFill>
                <a:srgbClr val="000000"/>
              </a:solidFill>
              <a:latin typeface="Arial"/>
              <a:ea typeface="Arial"/>
              <a:cs typeface="Arial"/>
              <a:sym typeface="Arial"/>
              <a:rtl val="0"/>
            </a:endParaRPr>
          </a:p>
        </p:txBody>
      </p:sp>
      <p:sp>
        <p:nvSpPr>
          <p:cNvPr id="11" name="Shape 414"/>
          <p:cNvSpPr txBox="1"/>
          <p:nvPr/>
        </p:nvSpPr>
        <p:spPr>
          <a:xfrm>
            <a:off x="5101292" y="5394961"/>
            <a:ext cx="1129388" cy="358638"/>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室內避難</a:t>
            </a:r>
            <a:endParaRPr kumimoji="0" lang="en-US" altLang="zh-TW" sz="1600" b="1" kern="0" dirty="0" smtClean="0">
              <a:solidFill>
                <a:srgbClr val="000000"/>
              </a:solidFill>
              <a:latin typeface="Arial"/>
              <a:ea typeface="Arial"/>
              <a:cs typeface="Arial"/>
              <a:sym typeface="Arial"/>
              <a:rtl val="0"/>
            </a:endParaRPr>
          </a:p>
        </p:txBody>
      </p:sp>
      <p:sp>
        <p:nvSpPr>
          <p:cNvPr id="12" name="Shape 438"/>
          <p:cNvSpPr/>
          <p:nvPr/>
        </p:nvSpPr>
        <p:spPr>
          <a:xfrm>
            <a:off x="66675" y="6575367"/>
            <a:ext cx="7400924"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dirty="0">
                <a:solidFill>
                  <a:srgbClr val="000000"/>
                </a:solidFill>
                <a:latin typeface="Arial"/>
                <a:ea typeface="Arial"/>
                <a:cs typeface="Arial"/>
                <a:sym typeface="Arial"/>
                <a:rtl val="0"/>
              </a:rPr>
              <a:t>資料來源</a:t>
            </a:r>
            <a:r>
              <a:rPr kumimoji="0" lang="en-US" altLang="zh-TW" sz="1100" kern="0" dirty="0">
                <a:solidFill>
                  <a:srgbClr val="000000"/>
                </a:solidFill>
                <a:latin typeface="Arial"/>
                <a:ea typeface="Arial"/>
                <a:cs typeface="Arial"/>
                <a:sym typeface="Arial"/>
                <a:rtl val="0"/>
              </a:rPr>
              <a:t>BBC</a:t>
            </a:r>
            <a:r>
              <a:rPr kumimoji="0" lang="zh-TW" altLang="en-US" sz="1100" kern="0" dirty="0">
                <a:solidFill>
                  <a:srgbClr val="000000"/>
                </a:solidFill>
                <a:latin typeface="Arial"/>
                <a:ea typeface="Arial"/>
                <a:cs typeface="Arial"/>
                <a:sym typeface="Arial"/>
                <a:rtl val="0"/>
              </a:rPr>
              <a:t>、中新網、新華網、中央電視網、地球圖輯隊、新唐人電視台、新浪網</a:t>
            </a:r>
          </a:p>
        </p:txBody>
      </p:sp>
    </p:spTree>
    <p:extLst>
      <p:ext uri="{BB962C8B-B14F-4D97-AF65-F5344CB8AC3E}">
        <p14:creationId xmlns:p14="http://schemas.microsoft.com/office/powerpoint/2010/main" val="3232290104"/>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政 </a:t>
            </a:r>
            <a:r>
              <a:rPr kumimoji="0" lang="zh-TW" altLang="en-US" sz="3600" b="1" kern="0">
                <a:solidFill>
                  <a:srgbClr val="FFFFFF"/>
                </a:solidFill>
                <a:latin typeface="Arial"/>
                <a:ea typeface="Arial"/>
                <a:cs typeface="Arial"/>
                <a:sym typeface="Arial"/>
                <a:rtl val="0"/>
              </a:rPr>
              <a:t>府 應 變 作 為</a:t>
            </a:r>
          </a:p>
        </p:txBody>
      </p:sp>
      <p:sp>
        <p:nvSpPr>
          <p:cNvPr id="445" name="Shape 445"/>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446" name="Shape 446"/>
          <p:cNvSpPr/>
          <p:nvPr/>
        </p:nvSpPr>
        <p:spPr>
          <a:xfrm>
            <a:off x="80963" y="952764"/>
            <a:ext cx="8982074" cy="1200329"/>
          </a:xfrm>
          <a:prstGeom prst="rect">
            <a:avLst/>
          </a:prstGeom>
          <a:noFill/>
          <a:ln>
            <a:noFill/>
          </a:ln>
        </p:spPr>
        <p:txBody>
          <a:bodyPr lIns="91425" tIns="45700" rIns="91425" bIns="45700" anchor="t" anchorCtr="0">
            <a:noAutofit/>
          </a:bodyPr>
          <a:lstStyle/>
          <a:p>
            <a:pPr marL="342900" indent="-342900" algn="just"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意外事件</a:t>
            </a:r>
          </a:p>
          <a:p>
            <a:pPr marL="342900" indent="-342900"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城市伊基克一座女子監獄因地震毀損，</a:t>
            </a:r>
            <a:r>
              <a:rPr kumimoji="0" lang="en-US" altLang="zh-TW" sz="2400" kern="0" dirty="0">
                <a:solidFill>
                  <a:srgbClr val="000000"/>
                </a:solidFill>
                <a:latin typeface="Arial"/>
                <a:ea typeface="Arial"/>
                <a:cs typeface="Arial"/>
                <a:sym typeface="Arial"/>
                <a:rtl val="0"/>
              </a:rPr>
              <a:t>300</a:t>
            </a:r>
            <a:r>
              <a:rPr kumimoji="0" lang="zh-TW" altLang="en-US" sz="2400" kern="0" dirty="0">
                <a:solidFill>
                  <a:srgbClr val="000000"/>
                </a:solidFill>
                <a:latin typeface="Arial"/>
                <a:ea typeface="Arial"/>
                <a:cs typeface="Arial"/>
                <a:sym typeface="Arial"/>
                <a:rtl val="0"/>
              </a:rPr>
              <a:t>名犯人逃出，智利政府已派遣約</a:t>
            </a:r>
            <a:r>
              <a:rPr kumimoji="0" lang="en-US" altLang="zh-TW" sz="2400" kern="0" dirty="0">
                <a:solidFill>
                  <a:srgbClr val="000000"/>
                </a:solidFill>
                <a:latin typeface="Arial"/>
                <a:ea typeface="Arial"/>
                <a:cs typeface="Arial"/>
                <a:sym typeface="Arial"/>
                <a:rtl val="0"/>
              </a:rPr>
              <a:t>100</a:t>
            </a:r>
            <a:r>
              <a:rPr kumimoji="0" lang="zh-TW" altLang="en-US" sz="2400" kern="0" dirty="0">
                <a:solidFill>
                  <a:srgbClr val="000000"/>
                </a:solidFill>
                <a:latin typeface="Arial"/>
                <a:ea typeface="Arial"/>
                <a:cs typeface="Arial"/>
                <a:sym typeface="Arial"/>
                <a:rtl val="0"/>
              </a:rPr>
              <a:t>名特種部隊成員前往事發地控制局面。</a:t>
            </a:r>
          </a:p>
        </p:txBody>
      </p:sp>
      <p:pic>
        <p:nvPicPr>
          <p:cNvPr id="6" name="Shape 454"/>
          <p:cNvPicPr preferRelativeResize="0"/>
          <p:nvPr/>
        </p:nvPicPr>
        <p:blipFill rotWithShape="1">
          <a:blip r:embed="rId3"/>
          <a:srcRect l="21852" t="7717" r="22481" b="17362"/>
          <a:stretch/>
        </p:blipFill>
        <p:spPr>
          <a:xfrm>
            <a:off x="6248400" y="2856404"/>
            <a:ext cx="2895600" cy="2186972"/>
          </a:xfrm>
          <a:prstGeom prst="rect">
            <a:avLst/>
          </a:prstGeom>
          <a:noFill/>
          <a:ln>
            <a:noFill/>
          </a:ln>
        </p:spPr>
      </p:pic>
      <p:pic>
        <p:nvPicPr>
          <p:cNvPr id="7" name="Shape 455"/>
          <p:cNvPicPr preferRelativeResize="0"/>
          <p:nvPr/>
        </p:nvPicPr>
        <p:blipFill rotWithShape="1">
          <a:blip r:embed="rId4"/>
          <a:srcRect/>
          <a:stretch/>
        </p:blipFill>
        <p:spPr>
          <a:xfrm>
            <a:off x="-21021" y="2856402"/>
            <a:ext cx="3257958" cy="2186972"/>
          </a:xfrm>
          <a:prstGeom prst="rect">
            <a:avLst/>
          </a:prstGeom>
          <a:noFill/>
          <a:ln>
            <a:noFill/>
          </a:ln>
        </p:spPr>
      </p:pic>
      <p:pic>
        <p:nvPicPr>
          <p:cNvPr id="8" name="Shape 456"/>
          <p:cNvPicPr preferRelativeResize="0"/>
          <p:nvPr/>
        </p:nvPicPr>
        <p:blipFill rotWithShape="1">
          <a:blip r:embed="rId5"/>
          <a:srcRect/>
          <a:stretch/>
        </p:blipFill>
        <p:spPr>
          <a:xfrm>
            <a:off x="3276600" y="2856402"/>
            <a:ext cx="2895600" cy="2173309"/>
          </a:xfrm>
          <a:prstGeom prst="rect">
            <a:avLst/>
          </a:prstGeom>
          <a:noFill/>
          <a:ln>
            <a:noFill/>
          </a:ln>
        </p:spPr>
      </p:pic>
      <p:sp>
        <p:nvSpPr>
          <p:cNvPr id="9" name="Shape 414"/>
          <p:cNvSpPr txBox="1"/>
          <p:nvPr/>
        </p:nvSpPr>
        <p:spPr>
          <a:xfrm>
            <a:off x="2164080" y="4797496"/>
            <a:ext cx="1057585" cy="245878"/>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高處避難</a:t>
            </a:r>
            <a:endParaRPr kumimoji="0" lang="en-US" altLang="zh-TW" sz="1600" b="1" kern="0" dirty="0" smtClean="0">
              <a:solidFill>
                <a:srgbClr val="000000"/>
              </a:solidFill>
              <a:latin typeface="Arial"/>
              <a:ea typeface="Arial"/>
              <a:cs typeface="Arial"/>
              <a:sym typeface="Arial"/>
              <a:rtl val="0"/>
            </a:endParaRPr>
          </a:p>
        </p:txBody>
      </p:sp>
      <p:sp>
        <p:nvSpPr>
          <p:cNvPr id="10" name="Shape 414"/>
          <p:cNvSpPr txBox="1"/>
          <p:nvPr/>
        </p:nvSpPr>
        <p:spPr>
          <a:xfrm>
            <a:off x="5114615" y="4797495"/>
            <a:ext cx="1057585" cy="245878"/>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高處避難</a:t>
            </a:r>
            <a:endParaRPr kumimoji="0" lang="en-US" altLang="zh-TW" sz="1600" b="1" kern="0" dirty="0" smtClean="0">
              <a:solidFill>
                <a:srgbClr val="000000"/>
              </a:solidFill>
              <a:latin typeface="Arial"/>
              <a:ea typeface="Arial"/>
              <a:cs typeface="Arial"/>
              <a:sym typeface="Arial"/>
              <a:rtl val="0"/>
            </a:endParaRPr>
          </a:p>
        </p:txBody>
      </p:sp>
      <p:sp>
        <p:nvSpPr>
          <p:cNvPr id="11" name="Shape 414"/>
          <p:cNvSpPr txBox="1"/>
          <p:nvPr/>
        </p:nvSpPr>
        <p:spPr>
          <a:xfrm>
            <a:off x="7689874" y="4811751"/>
            <a:ext cx="1443494" cy="230783"/>
          </a:xfrm>
          <a:prstGeom prst="rect">
            <a:avLst/>
          </a:prstGeom>
          <a:solidFill>
            <a:schemeClr val="bg1">
              <a:lumMod val="95000"/>
            </a:schemeClr>
          </a:solidFill>
          <a:ln>
            <a:noFill/>
          </a:ln>
        </p:spPr>
        <p:txBody>
          <a:bodyPr lIns="91425" tIns="45700" rIns="91425" bIns="45700" anchor="t" anchorCtr="0">
            <a:noAutofit/>
          </a:bodyPr>
          <a:lstStyle/>
          <a:p>
            <a:pPr fontAlgn="auto">
              <a:spcBef>
                <a:spcPts val="0"/>
              </a:spcBef>
              <a:spcAft>
                <a:spcPts val="0"/>
              </a:spcAft>
              <a:buSzPct val="25000"/>
            </a:pPr>
            <a:r>
              <a:rPr kumimoji="0" lang="zh-TW" altLang="en-US" sz="1600" b="1" kern="0" dirty="0" smtClean="0">
                <a:solidFill>
                  <a:srgbClr val="000000"/>
                </a:solidFill>
                <a:latin typeface="Arial"/>
                <a:ea typeface="Arial"/>
                <a:cs typeface="Arial"/>
                <a:sym typeface="Arial"/>
                <a:rtl val="0"/>
              </a:rPr>
              <a:t>避免偷竊事件</a:t>
            </a:r>
            <a:endParaRPr kumimoji="0" lang="en-US" altLang="zh-TW" sz="1600" b="1" kern="0" dirty="0" smtClean="0">
              <a:solidFill>
                <a:srgbClr val="000000"/>
              </a:solidFill>
              <a:latin typeface="Arial"/>
              <a:ea typeface="Arial"/>
              <a:cs typeface="Arial"/>
              <a:sym typeface="Arial"/>
              <a:rtl val="0"/>
            </a:endParaRPr>
          </a:p>
        </p:txBody>
      </p:sp>
      <p:sp>
        <p:nvSpPr>
          <p:cNvPr id="12" name="Shape 438"/>
          <p:cNvSpPr/>
          <p:nvPr/>
        </p:nvSpPr>
        <p:spPr>
          <a:xfrm>
            <a:off x="66675" y="6575367"/>
            <a:ext cx="7400924"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dirty="0">
                <a:solidFill>
                  <a:srgbClr val="000000"/>
                </a:solidFill>
                <a:latin typeface="Arial"/>
                <a:ea typeface="Arial"/>
                <a:cs typeface="Arial"/>
                <a:sym typeface="Arial"/>
                <a:rtl val="0"/>
              </a:rPr>
              <a:t>資料來源</a:t>
            </a:r>
            <a:r>
              <a:rPr kumimoji="0" lang="en-US" altLang="zh-TW" sz="1100" kern="0" dirty="0">
                <a:solidFill>
                  <a:srgbClr val="000000"/>
                </a:solidFill>
                <a:latin typeface="Arial"/>
                <a:ea typeface="Arial"/>
                <a:cs typeface="Arial"/>
                <a:sym typeface="Arial"/>
                <a:rtl val="0"/>
              </a:rPr>
              <a:t>BBC</a:t>
            </a:r>
            <a:r>
              <a:rPr kumimoji="0" lang="zh-TW" altLang="en-US" sz="1100" kern="0" dirty="0">
                <a:solidFill>
                  <a:srgbClr val="000000"/>
                </a:solidFill>
                <a:latin typeface="Arial"/>
                <a:ea typeface="Arial"/>
                <a:cs typeface="Arial"/>
                <a:sym typeface="Arial"/>
                <a:rtl val="0"/>
              </a:rPr>
              <a:t>、中新網、新華網、中央電視網、地球圖輯隊、新唐人電視台、新浪網</a:t>
            </a:r>
          </a:p>
        </p:txBody>
      </p:sp>
    </p:spTree>
    <p:extLst>
      <p:ext uri="{BB962C8B-B14F-4D97-AF65-F5344CB8AC3E}">
        <p14:creationId xmlns:p14="http://schemas.microsoft.com/office/powerpoint/2010/main" val="3279014481"/>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1"/>
          <p:cNvSpPr>
            <a:spLocks noGrp="1"/>
          </p:cNvSpPr>
          <p:nvPr>
            <p:ph type="sldNum" sz="quarter" idx="4294967295"/>
          </p:nvPr>
        </p:nvSpPr>
        <p:spPr bwMode="auto">
          <a:xfrm>
            <a:off x="70104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C9E26E6-6C14-4216-812E-D70578AB59D6}" type="slidenum">
              <a:rPr kumimoji="0" lang="zh-TW" altLang="en-US" smtClean="0">
                <a:solidFill>
                  <a:srgbClr val="262626"/>
                </a:solidFill>
                <a:latin typeface="Arial Unicode MS" panose="020B0604020202020204" pitchFamily="34" charset="-120"/>
                <a:ea typeface="Arial Unicode MS" panose="020B0604020202020204" pitchFamily="34" charset="-120"/>
              </a:rPr>
              <a:pPr/>
              <a:t>54</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pic>
        <p:nvPicPr>
          <p:cNvPr id="10243" name="圖片 2"/>
          <p:cNvPicPr>
            <a:picLocks noChangeAspect="1"/>
          </p:cNvPicPr>
          <p:nvPr/>
        </p:nvPicPr>
        <p:blipFill rotWithShape="1">
          <a:blip r:embed="rId2">
            <a:extLst>
              <a:ext uri="{28A0092B-C50C-407E-A947-70E740481C1C}">
                <a14:useLocalDpi xmlns:a14="http://schemas.microsoft.com/office/drawing/2010/main" val="0"/>
              </a:ext>
            </a:extLst>
          </a:blip>
          <a:srcRect l="22438" t="9801" r="24013" b="5452"/>
          <a:stretch/>
        </p:blipFill>
        <p:spPr bwMode="auto">
          <a:xfrm>
            <a:off x="1225550" y="966788"/>
            <a:ext cx="6481763" cy="576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矩形 3"/>
          <p:cNvSpPr>
            <a:spLocks noChangeArrowheads="1"/>
          </p:cNvSpPr>
          <p:nvPr/>
        </p:nvSpPr>
        <p:spPr bwMode="auto">
          <a:xfrm>
            <a:off x="611188" y="0"/>
            <a:ext cx="75584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auto">
              <a:spcBef>
                <a:spcPts val="0"/>
              </a:spcBef>
              <a:spcAft>
                <a:spcPts val="0"/>
              </a:spcAft>
            </a:pPr>
            <a:r>
              <a:rPr lang="zh-TW" altLang="zh-TW" sz="3200" b="1" kern="0" dirty="0">
                <a:solidFill>
                  <a:srgbClr val="FFFFFF"/>
                </a:solidFill>
                <a:latin typeface="微軟正黑體" panose="020B0604030504040204" pitchFamily="34" charset="-120"/>
                <a:ea typeface="微軟正黑體" panose="020B0604030504040204" pitchFamily="34" charset="-120"/>
                <a:cs typeface="Arial"/>
                <a:sym typeface="Arial"/>
                <a:rtl val="0"/>
              </a:rPr>
              <a:t>太平洋海嘯警報中心</a:t>
            </a:r>
            <a:endParaRPr lang="en-US" altLang="zh-TW" sz="3200" b="1" kern="0" dirty="0">
              <a:solidFill>
                <a:srgbClr val="FFFFFF"/>
              </a:solidFill>
              <a:latin typeface="微軟正黑體" panose="020B0604030504040204" pitchFamily="34" charset="-120"/>
              <a:ea typeface="微軟正黑體" panose="020B0604030504040204" pitchFamily="34" charset="-120"/>
              <a:cs typeface="Arial"/>
              <a:sym typeface="Arial"/>
              <a:rtl val="0"/>
            </a:endParaRPr>
          </a:p>
          <a:p>
            <a:pPr fontAlgn="auto">
              <a:spcBef>
                <a:spcPts val="0"/>
              </a:spcBef>
              <a:spcAft>
                <a:spcPts val="0"/>
              </a:spcAft>
            </a:pPr>
            <a:r>
              <a:rPr lang="en-US" altLang="zh-TW" sz="2800" b="1" kern="0" dirty="0">
                <a:solidFill>
                  <a:srgbClr val="000000"/>
                </a:solidFill>
                <a:latin typeface="微軟正黑體" panose="020B0604030504040204" pitchFamily="34" charset="-120"/>
                <a:ea typeface="微軟正黑體" panose="020B0604030504040204" pitchFamily="34" charset="-120"/>
                <a:cs typeface="Arial"/>
                <a:sym typeface="Arial"/>
                <a:rtl val="0"/>
              </a:rPr>
              <a:t>(http://ptwc.weather.gov/ptwc/index.php)</a:t>
            </a:r>
            <a:endParaRPr lang="zh-TW" altLang="en-US" sz="2800" kern="0" dirty="0">
              <a:solidFill>
                <a:srgbClr val="000000"/>
              </a:solidFill>
              <a:cs typeface="Arial"/>
              <a:sym typeface="Arial"/>
              <a:rtl val="0"/>
            </a:endParaRPr>
          </a:p>
        </p:txBody>
      </p:sp>
    </p:spTree>
    <p:extLst>
      <p:ext uri="{BB962C8B-B14F-4D97-AF65-F5344CB8AC3E}">
        <p14:creationId xmlns:p14="http://schemas.microsoft.com/office/powerpoint/2010/main" val="17625899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1"/>
          <p:cNvSpPr>
            <a:spLocks noGrp="1"/>
          </p:cNvSpPr>
          <p:nvPr>
            <p:ph type="sldNum" sz="quarter" idx="4294967295"/>
          </p:nvPr>
        </p:nvSpPr>
        <p:spPr bwMode="auto">
          <a:xfrm>
            <a:off x="70104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4123895-B2F7-4E4A-A8F3-7582EAFDA031}" type="slidenum">
              <a:rPr kumimoji="0" lang="zh-TW" altLang="en-US" smtClean="0">
                <a:solidFill>
                  <a:srgbClr val="262626"/>
                </a:solidFill>
                <a:latin typeface="Arial Unicode MS" panose="020B0604020202020204" pitchFamily="34" charset="-120"/>
                <a:ea typeface="Arial Unicode MS" panose="020B0604020202020204" pitchFamily="34" charset="-120"/>
              </a:rPr>
              <a:pPr/>
              <a:t>55</a:t>
            </a:fld>
            <a:endParaRPr kumimoji="0" lang="zh-TW" altLang="en-US" smtClean="0">
              <a:solidFill>
                <a:srgbClr val="262626"/>
              </a:solidFill>
              <a:latin typeface="Arial Unicode MS" panose="020B0604020202020204" pitchFamily="34" charset="-120"/>
              <a:ea typeface="Arial Unicode MS" panose="020B0604020202020204" pitchFamily="34" charset="-120"/>
            </a:endParaRPr>
          </a:p>
        </p:txBody>
      </p:sp>
      <p:pic>
        <p:nvPicPr>
          <p:cNvPr id="11267" name="圖片 2"/>
          <p:cNvPicPr>
            <a:picLocks noChangeAspect="1"/>
          </p:cNvPicPr>
          <p:nvPr/>
        </p:nvPicPr>
        <p:blipFill rotWithShape="1">
          <a:blip r:embed="rId2">
            <a:extLst>
              <a:ext uri="{28A0092B-C50C-407E-A947-70E740481C1C}">
                <a14:useLocalDpi xmlns:a14="http://schemas.microsoft.com/office/drawing/2010/main" val="0"/>
              </a:ext>
            </a:extLst>
          </a:blip>
          <a:srcRect t="28247" r="59837" b="7600"/>
          <a:stretch/>
        </p:blipFill>
        <p:spPr bwMode="auto">
          <a:xfrm>
            <a:off x="965834" y="553895"/>
            <a:ext cx="7619365" cy="68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a:spLocks noChangeArrowheads="1"/>
          </p:cNvSpPr>
          <p:nvPr/>
        </p:nvSpPr>
        <p:spPr bwMode="auto">
          <a:xfrm>
            <a:off x="611188" y="0"/>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auto">
              <a:spcBef>
                <a:spcPts val="0"/>
              </a:spcBef>
              <a:spcAft>
                <a:spcPts val="0"/>
              </a:spcAft>
            </a:pPr>
            <a:r>
              <a:rPr lang="zh-TW" altLang="zh-TW" sz="3200" b="1" kern="0" dirty="0">
                <a:solidFill>
                  <a:srgbClr val="FFFFFF"/>
                </a:solidFill>
                <a:latin typeface="微軟正黑體" panose="020B0604030504040204" pitchFamily="34" charset="-120"/>
                <a:ea typeface="微軟正黑體" panose="020B0604030504040204" pitchFamily="34" charset="-120"/>
                <a:cs typeface="Arial"/>
                <a:sym typeface="Arial"/>
                <a:rtl val="0"/>
              </a:rPr>
              <a:t>太平洋海嘯警報</a:t>
            </a:r>
            <a:r>
              <a:rPr lang="zh-TW" altLang="zh-TW" sz="3200" b="1" kern="0" dirty="0" smtClean="0">
                <a:solidFill>
                  <a:srgbClr val="FFFFFF"/>
                </a:solidFill>
                <a:latin typeface="微軟正黑體" panose="020B0604030504040204" pitchFamily="34" charset="-120"/>
                <a:ea typeface="微軟正黑體" panose="020B0604030504040204" pitchFamily="34" charset="-120"/>
                <a:cs typeface="Arial"/>
                <a:sym typeface="Arial"/>
                <a:rtl val="0"/>
              </a:rPr>
              <a:t>中心</a:t>
            </a:r>
            <a:r>
              <a:rPr lang="en-US" altLang="zh-TW" sz="3200" b="1" kern="0" dirty="0" smtClean="0">
                <a:solidFill>
                  <a:srgbClr val="FFFFFF"/>
                </a:solidFill>
                <a:latin typeface="微軟正黑體" panose="020B0604030504040204" pitchFamily="34" charset="-120"/>
                <a:ea typeface="微軟正黑體" panose="020B0604030504040204" pitchFamily="34" charset="-120"/>
                <a:cs typeface="Arial"/>
                <a:sym typeface="Arial"/>
                <a:rtl val="0"/>
              </a:rPr>
              <a:t>-</a:t>
            </a:r>
            <a:r>
              <a:rPr lang="zh-TW" altLang="en-US" sz="3200" b="1" kern="0" dirty="0" smtClean="0">
                <a:solidFill>
                  <a:srgbClr val="FFFFFF"/>
                </a:solidFill>
                <a:latin typeface="微軟正黑體" panose="020B0604030504040204" pitchFamily="34" charset="-120"/>
                <a:ea typeface="微軟正黑體" panose="020B0604030504040204" pitchFamily="34" charset="-120"/>
                <a:cs typeface="Arial"/>
                <a:sym typeface="Arial"/>
                <a:rtl val="0"/>
              </a:rPr>
              <a:t>警報單</a:t>
            </a:r>
            <a:endParaRPr lang="en-US" altLang="zh-TW" sz="3200" b="1" kern="0" dirty="0">
              <a:solidFill>
                <a:srgbClr val="FFFFFF"/>
              </a:solidFill>
              <a:latin typeface="微軟正黑體" panose="020B0604030504040204" pitchFamily="34" charset="-120"/>
              <a:ea typeface="微軟正黑體" panose="020B0604030504040204" pitchFamily="34" charset="-120"/>
              <a:cs typeface="Arial"/>
              <a:sym typeface="Arial"/>
              <a:rtl val="0"/>
            </a:endParaRPr>
          </a:p>
        </p:txBody>
      </p:sp>
      <p:sp>
        <p:nvSpPr>
          <p:cNvPr id="2" name="文字方塊 1"/>
          <p:cNvSpPr txBox="1"/>
          <p:nvPr/>
        </p:nvSpPr>
        <p:spPr>
          <a:xfrm>
            <a:off x="965834" y="3977511"/>
            <a:ext cx="6696074" cy="1323439"/>
          </a:xfrm>
          <a:prstGeom prst="rect">
            <a:avLst/>
          </a:prstGeom>
          <a:solidFill>
            <a:schemeClr val="bg1"/>
          </a:solidFill>
        </p:spPr>
        <p:txBody>
          <a:bodyPr wrap="square" rtlCol="0">
            <a:spAutoFit/>
          </a:bodyPr>
          <a:lstStyle/>
          <a:p>
            <a:pPr fontAlgn="auto">
              <a:spcBef>
                <a:spcPts val="0"/>
              </a:spcBef>
              <a:spcAft>
                <a:spcPts val="0"/>
              </a:spcAft>
            </a:pPr>
            <a:r>
              <a:rPr kumimoji="0" lang="zh-TW" altLang="en-US" sz="2000" b="1" kern="0" dirty="0" smtClean="0">
                <a:solidFill>
                  <a:srgbClr val="000000"/>
                </a:solidFill>
                <a:latin typeface="Arial"/>
                <a:cs typeface="Arial"/>
                <a:sym typeface="Arial"/>
                <a:rtl val="0"/>
              </a:rPr>
              <a:t>評估：</a:t>
            </a:r>
            <a:endParaRPr kumimoji="0" lang="en-US" altLang="zh-TW" sz="2000" b="1" kern="0" dirty="0" smtClean="0">
              <a:solidFill>
                <a:srgbClr val="000000"/>
              </a:solidFill>
              <a:latin typeface="Arial"/>
              <a:cs typeface="Arial"/>
              <a:sym typeface="Arial"/>
              <a:rtl val="0"/>
            </a:endParaRPr>
          </a:p>
          <a:p>
            <a:pPr fontAlgn="auto">
              <a:spcBef>
                <a:spcPts val="0"/>
              </a:spcBef>
              <a:spcAft>
                <a:spcPts val="0"/>
              </a:spcAft>
            </a:pPr>
            <a:r>
              <a:rPr kumimoji="0" lang="zh-TW" altLang="en-US" sz="2000" b="1" kern="0" dirty="0" smtClean="0">
                <a:solidFill>
                  <a:srgbClr val="000000"/>
                </a:solidFill>
                <a:latin typeface="Arial"/>
                <a:cs typeface="Arial"/>
                <a:sym typeface="Arial"/>
                <a:rtl val="0"/>
              </a:rPr>
              <a:t>由海水位知有海嘯產生，對震央附近的海岸線可能產生毀滅性的破壞</a:t>
            </a:r>
            <a:endParaRPr kumimoji="0" lang="en-US" altLang="zh-TW" sz="2000" b="1" kern="0" dirty="0" smtClean="0">
              <a:solidFill>
                <a:srgbClr val="000000"/>
              </a:solidFill>
              <a:latin typeface="Arial"/>
              <a:cs typeface="Arial"/>
              <a:sym typeface="Arial"/>
              <a:rtl val="0"/>
            </a:endParaRPr>
          </a:p>
          <a:p>
            <a:pPr fontAlgn="auto">
              <a:spcBef>
                <a:spcPts val="0"/>
              </a:spcBef>
              <a:spcAft>
                <a:spcPts val="0"/>
              </a:spcAft>
            </a:pPr>
            <a:r>
              <a:rPr kumimoji="0" lang="zh-TW" altLang="en-US" sz="2000" b="1" kern="0" dirty="0" smtClean="0">
                <a:solidFill>
                  <a:srgbClr val="000000"/>
                </a:solidFill>
                <a:latin typeface="Arial"/>
                <a:cs typeface="Arial"/>
                <a:sym typeface="Arial"/>
                <a:rtl val="0"/>
              </a:rPr>
              <a:t>太平洋其它地區無海嘯威脅小，但可能有小的海水位突變。</a:t>
            </a:r>
            <a:endParaRPr kumimoji="0" lang="zh-TW" altLang="en-US" sz="2000" b="1"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236878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p:nvPr/>
        </p:nvSpPr>
        <p:spPr>
          <a:xfrm>
            <a:off x="680485" y="11112"/>
            <a:ext cx="8878187"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pPr>
            <a:r>
              <a:rPr kumimoji="0" lang="zh-TW" altLang="en-US" sz="3600" b="1" kern="0" dirty="0">
                <a:solidFill>
                  <a:srgbClr val="FFFFFF"/>
                </a:solidFill>
                <a:latin typeface="Arial"/>
                <a:cs typeface="Arial"/>
                <a:sym typeface="Arial"/>
                <a:rtl val="0"/>
              </a:rPr>
              <a:t>中央氣象局海嘯</a:t>
            </a:r>
            <a:r>
              <a:rPr kumimoji="0" lang="zh-TW" altLang="en-US" sz="3600" b="1" kern="0" dirty="0" smtClean="0">
                <a:solidFill>
                  <a:srgbClr val="FFFFFF"/>
                </a:solidFill>
                <a:latin typeface="Arial"/>
                <a:cs typeface="Arial"/>
                <a:sym typeface="Arial"/>
                <a:rtl val="0"/>
              </a:rPr>
              <a:t>資訊</a:t>
            </a:r>
            <a:endParaRPr kumimoji="0" lang="zh-TW" altLang="en-US" sz="3600" b="1" kern="0" dirty="0">
              <a:solidFill>
                <a:srgbClr val="FFFFFF"/>
              </a:solidFill>
              <a:latin typeface="Arial"/>
              <a:cs typeface="Arial"/>
              <a:sym typeface="Arial"/>
              <a:rtl val="0"/>
            </a:endParaRPr>
          </a:p>
        </p:txBody>
      </p:sp>
      <p:sp>
        <p:nvSpPr>
          <p:cNvPr id="473" name="Shape 473"/>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pic>
        <p:nvPicPr>
          <p:cNvPr id="10" name="圖片 2"/>
          <p:cNvPicPr>
            <a:picLocks noChangeAspect="1"/>
          </p:cNvPicPr>
          <p:nvPr/>
        </p:nvPicPr>
        <p:blipFill rotWithShape="1">
          <a:blip r:embed="rId3">
            <a:extLst>
              <a:ext uri="{28A0092B-C50C-407E-A947-70E740481C1C}">
                <a14:useLocalDpi xmlns:a14="http://schemas.microsoft.com/office/drawing/2010/main" val="0"/>
              </a:ext>
            </a:extLst>
          </a:blip>
          <a:srcRect t="28664" r="75162" b="10402"/>
          <a:stretch/>
        </p:blipFill>
        <p:spPr bwMode="auto">
          <a:xfrm>
            <a:off x="0" y="673043"/>
            <a:ext cx="2489384" cy="343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6"/>
          <p:cNvGrpSpPr/>
          <p:nvPr/>
        </p:nvGrpSpPr>
        <p:grpSpPr>
          <a:xfrm>
            <a:off x="1584464" y="2390423"/>
            <a:ext cx="7468096" cy="4213577"/>
            <a:chOff x="2806996" y="3213383"/>
            <a:chExt cx="5752214" cy="3113433"/>
          </a:xfrm>
        </p:grpSpPr>
        <p:pic>
          <p:nvPicPr>
            <p:cNvPr id="8" name="Shape 476"/>
            <p:cNvPicPr preferRelativeResize="0"/>
            <p:nvPr/>
          </p:nvPicPr>
          <p:blipFill rotWithShape="1">
            <a:blip r:embed="rId4"/>
            <a:srcRect t="4941" b="10175"/>
            <a:stretch/>
          </p:blipFill>
          <p:spPr>
            <a:xfrm>
              <a:off x="2806996" y="3213383"/>
              <a:ext cx="5752214" cy="3113433"/>
            </a:xfrm>
            <a:prstGeom prst="rect">
              <a:avLst/>
            </a:prstGeom>
            <a:noFill/>
            <a:ln>
              <a:noFill/>
            </a:ln>
          </p:spPr>
        </p:pic>
        <p:sp>
          <p:nvSpPr>
            <p:cNvPr id="9" name="Shape 477"/>
            <p:cNvSpPr/>
            <p:nvPr/>
          </p:nvSpPr>
          <p:spPr>
            <a:xfrm>
              <a:off x="3843669" y="4870331"/>
              <a:ext cx="3997841" cy="148234"/>
            </a:xfrm>
            <a:prstGeom prst="rect">
              <a:avLst/>
            </a:prstGeom>
            <a:noFill/>
            <a:ln w="9525" cap="flat">
              <a:solidFill>
                <a:srgbClr val="FF0000"/>
              </a:solidFill>
              <a:prstDash val="solid"/>
              <a:miter/>
              <a:headEnd type="none" w="med" len="med"/>
              <a:tailEnd type="none" w="med" len="med"/>
            </a:ln>
          </p:spPr>
          <p:txBody>
            <a:bodyPr lIns="91425" tIns="45700" rIns="91425" bIns="45700" anchor="ctr" anchorCtr="0">
              <a:noAutofit/>
            </a:bodyPr>
            <a:lstStyle/>
            <a:p>
              <a:pPr fontAlgn="auto">
                <a:spcBef>
                  <a:spcPts val="0"/>
                </a:spcBef>
                <a:spcAft>
                  <a:spcPts val="0"/>
                </a:spcAft>
              </a:pPr>
              <a:endParaRPr kumimoji="0" sz="1400" kern="0">
                <a:solidFill>
                  <a:srgbClr val="000000"/>
                </a:solidFill>
                <a:latin typeface="Arial"/>
                <a:cs typeface="Arial"/>
                <a:sym typeface="Arial"/>
                <a:rtl val="0"/>
              </a:endParaRPr>
            </a:p>
          </p:txBody>
        </p:sp>
      </p:grpSp>
    </p:spTree>
    <p:extLst>
      <p:ext uri="{BB962C8B-B14F-4D97-AF65-F5344CB8AC3E}">
        <p14:creationId xmlns:p14="http://schemas.microsoft.com/office/powerpoint/2010/main" val="4288540113"/>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p:nvPr/>
        </p:nvSpPr>
        <p:spPr>
          <a:xfrm>
            <a:off x="680485" y="11112"/>
            <a:ext cx="8878187"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pPr>
            <a:r>
              <a:rPr kumimoji="0" lang="zh-TW" altLang="en-US" sz="3600" b="1" kern="0" dirty="0">
                <a:solidFill>
                  <a:srgbClr val="FFFFFF"/>
                </a:solidFill>
                <a:latin typeface="Arial"/>
                <a:cs typeface="Arial"/>
                <a:sym typeface="Arial"/>
                <a:rtl val="0"/>
              </a:rPr>
              <a:t>中央氣象局海嘯</a:t>
            </a:r>
            <a:r>
              <a:rPr kumimoji="0" lang="zh-TW" altLang="en-US" sz="3600" b="1" kern="0" dirty="0" smtClean="0">
                <a:solidFill>
                  <a:srgbClr val="FFFFFF"/>
                </a:solidFill>
                <a:latin typeface="Arial"/>
                <a:cs typeface="Arial"/>
                <a:sym typeface="Arial"/>
                <a:rtl val="0"/>
              </a:rPr>
              <a:t>資訊</a:t>
            </a:r>
            <a:endParaRPr kumimoji="0" lang="zh-TW" altLang="en-US" sz="3600" b="1" kern="0" dirty="0">
              <a:solidFill>
                <a:srgbClr val="FFFFFF"/>
              </a:solidFill>
              <a:latin typeface="Arial"/>
              <a:cs typeface="Arial"/>
              <a:sym typeface="Arial"/>
              <a:rtl val="0"/>
            </a:endParaRPr>
          </a:p>
        </p:txBody>
      </p:sp>
      <p:sp>
        <p:nvSpPr>
          <p:cNvPr id="473" name="Shape 473"/>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pic>
        <p:nvPicPr>
          <p:cNvPr id="13" name="圖片 2"/>
          <p:cNvPicPr>
            <a:picLocks noChangeAspect="1"/>
          </p:cNvPicPr>
          <p:nvPr/>
        </p:nvPicPr>
        <p:blipFill>
          <a:blip r:embed="rId3">
            <a:extLst>
              <a:ext uri="{28A0092B-C50C-407E-A947-70E740481C1C}">
                <a14:useLocalDpi xmlns:a14="http://schemas.microsoft.com/office/drawing/2010/main" val="0"/>
              </a:ext>
            </a:extLst>
          </a:blip>
          <a:srcRect t="2402" b="55600"/>
          <a:stretch>
            <a:fillRect/>
          </a:stretch>
        </p:blipFill>
        <p:spPr bwMode="auto">
          <a:xfrm>
            <a:off x="-10160" y="1434851"/>
            <a:ext cx="9144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3"/>
          <p:cNvPicPr>
            <a:picLocks noChangeAspect="1"/>
          </p:cNvPicPr>
          <p:nvPr/>
        </p:nvPicPr>
        <p:blipFill rotWithShape="1">
          <a:blip r:embed="rId4">
            <a:extLst>
              <a:ext uri="{28A0092B-C50C-407E-A947-70E740481C1C}">
                <a14:useLocalDpi xmlns:a14="http://schemas.microsoft.com/office/drawing/2010/main" val="0"/>
              </a:ext>
            </a:extLst>
          </a:blip>
          <a:srcRect t="10343" r="40526" b="62115"/>
          <a:stretch/>
        </p:blipFill>
        <p:spPr bwMode="auto">
          <a:xfrm>
            <a:off x="107434" y="3707537"/>
            <a:ext cx="8770753" cy="22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34043" y="597000"/>
            <a:ext cx="8836073" cy="584775"/>
          </a:xfrm>
          <a:prstGeom prst="rect">
            <a:avLst/>
          </a:prstGeom>
        </p:spPr>
        <p:txBody>
          <a:bodyPr wrap="none">
            <a:spAutoFit/>
          </a:bodyPr>
          <a:lstStyle/>
          <a:p>
            <a:pPr fontAlgn="auto">
              <a:spcBef>
                <a:spcPts val="0"/>
              </a:spcBef>
              <a:spcAft>
                <a:spcPts val="0"/>
              </a:spcAft>
              <a:buClr>
                <a:srgbClr val="0070C0"/>
              </a:buClr>
              <a:buSzPct val="25000"/>
            </a:pPr>
            <a:r>
              <a:rPr kumimoji="0" lang="en-US" altLang="zh-TW" sz="3200" b="1" kern="0" dirty="0">
                <a:solidFill>
                  <a:srgbClr val="0070C0"/>
                </a:solidFill>
                <a:latin typeface="Arial"/>
                <a:cs typeface="Arial"/>
                <a:sym typeface="Arial"/>
                <a:rtl val="0"/>
              </a:rPr>
              <a:t>http://www.cwb.gov.tw/V7/prevent/TSU.htm#</a:t>
            </a:r>
          </a:p>
        </p:txBody>
      </p:sp>
    </p:spTree>
    <p:extLst>
      <p:ext uri="{BB962C8B-B14F-4D97-AF65-F5344CB8AC3E}">
        <p14:creationId xmlns:p14="http://schemas.microsoft.com/office/powerpoint/2010/main" val="3799695947"/>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p:nvPr/>
        </p:nvSpPr>
        <p:spPr>
          <a:xfrm>
            <a:off x="0" y="11112"/>
            <a:ext cx="6400799" cy="495299"/>
          </a:xfrm>
          <a:prstGeom prst="rect">
            <a:avLst/>
          </a:prstGeom>
          <a:noFill/>
          <a:ln>
            <a:noFill/>
          </a:ln>
        </p:spPr>
        <p:txBody>
          <a:bodyPr lIns="91425" tIns="45700" rIns="91425" bIns="45700" anchor="t" anchorCtr="0">
            <a:noAutofit/>
          </a:bodyPr>
          <a:lstStyle/>
          <a:p>
            <a:pPr fontAlgn="auto">
              <a:spcBef>
                <a:spcPts val="0"/>
              </a:spcBef>
              <a:spcAft>
                <a:spcPts val="0"/>
              </a:spcAft>
              <a:buClr>
                <a:srgbClr val="0070C0"/>
              </a:buClr>
              <a:buSzPct val="25000"/>
              <a:buFont typeface="Arial"/>
              <a:buNone/>
            </a:pPr>
            <a:r>
              <a:rPr kumimoji="0" lang="zh-TW" altLang="en-US" sz="3600" b="1" kern="0">
                <a:solidFill>
                  <a:srgbClr val="0070C0"/>
                </a:solidFill>
                <a:latin typeface="Arial"/>
                <a:ea typeface="Arial"/>
                <a:cs typeface="Arial"/>
                <a:sym typeface="Arial"/>
                <a:rtl val="0"/>
              </a:rPr>
              <a:t>小</a:t>
            </a:r>
            <a:r>
              <a:rPr kumimoji="0" lang="zh-TW" altLang="en-US" sz="3600" b="1" kern="0">
                <a:solidFill>
                  <a:srgbClr val="FFFFFF"/>
                </a:solidFill>
                <a:latin typeface="Arial"/>
                <a:ea typeface="Arial"/>
                <a:cs typeface="Arial"/>
                <a:sym typeface="Arial"/>
                <a:rtl val="0"/>
              </a:rPr>
              <a:t>結</a:t>
            </a:r>
          </a:p>
        </p:txBody>
      </p:sp>
      <p:sp>
        <p:nvSpPr>
          <p:cNvPr id="472" name="Shape 472"/>
          <p:cNvSpPr/>
          <p:nvPr/>
        </p:nvSpPr>
        <p:spPr>
          <a:xfrm>
            <a:off x="-39686" y="609600"/>
            <a:ext cx="8497886" cy="2246769"/>
          </a:xfrm>
          <a:prstGeom prst="rect">
            <a:avLst/>
          </a:prstGeom>
          <a:noFill/>
          <a:ln>
            <a:noFill/>
          </a:ln>
        </p:spPr>
        <p:txBody>
          <a:bodyPr lIns="91425" tIns="45700" rIns="91425" bIns="45700" anchor="t" anchorCtr="0">
            <a:noAutofit/>
          </a:bodyPr>
          <a:lstStyle/>
          <a:p>
            <a:pPr marL="342900" indent="-342900" algn="just" fontAlgn="auto">
              <a:spcBef>
                <a:spcPts val="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明確的海嘯避難</a:t>
            </a:r>
            <a:r>
              <a:rPr kumimoji="0" lang="zh-TW" altLang="en-US" sz="2400" kern="0" dirty="0" smtClean="0">
                <a:solidFill>
                  <a:srgbClr val="000000"/>
                </a:solidFill>
                <a:latin typeface="Arial"/>
                <a:ea typeface="Arial"/>
                <a:cs typeface="Arial"/>
                <a:sym typeface="Arial"/>
                <a:rtl val="0"/>
              </a:rPr>
              <a:t>標示。</a:t>
            </a:r>
            <a:endParaRPr kumimoji="0" lang="zh-TW" altLang="en-US" sz="2400" kern="0" dirty="0">
              <a:solidFill>
                <a:srgbClr val="000000"/>
              </a:solidFill>
              <a:latin typeface="Arial"/>
              <a:ea typeface="Arial"/>
              <a:cs typeface="Arial"/>
              <a:sym typeface="Arial"/>
              <a:rtl val="0"/>
            </a:endParaRP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海嘯預警中以手機作為與民眾訊息傳遞的</a:t>
            </a:r>
            <a:r>
              <a:rPr kumimoji="0" lang="zh-TW" altLang="en-US" sz="2400" kern="0" dirty="0" smtClean="0">
                <a:solidFill>
                  <a:srgbClr val="000000"/>
                </a:solidFill>
                <a:latin typeface="Arial"/>
                <a:ea typeface="Arial"/>
                <a:cs typeface="Arial"/>
                <a:sym typeface="Arial"/>
                <a:rtl val="0"/>
              </a:rPr>
              <a:t>方法。</a:t>
            </a:r>
            <a:endParaRPr kumimoji="0" lang="zh-TW" altLang="en-US" sz="2400" kern="0" dirty="0">
              <a:solidFill>
                <a:srgbClr val="000000"/>
              </a:solidFill>
              <a:latin typeface="Arial"/>
              <a:ea typeface="Arial"/>
              <a:cs typeface="Arial"/>
              <a:sym typeface="Arial"/>
              <a:rtl val="0"/>
            </a:endParaRP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防災教育的落實。</a:t>
            </a: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疏散避難規劃。</a:t>
            </a:r>
          </a:p>
          <a:p>
            <a:pPr marL="342900" indent="-342900" algn="just" fontAlgn="auto">
              <a:spcBef>
                <a:spcPts val="600"/>
              </a:spcBef>
              <a:spcAft>
                <a:spcPts val="0"/>
              </a:spcAft>
              <a:buClr>
                <a:srgbClr val="000000"/>
              </a:buClr>
              <a:buSzPct val="100000"/>
              <a:buFont typeface="Arial"/>
              <a:buChar char="•"/>
            </a:pPr>
            <a:r>
              <a:rPr kumimoji="0" lang="zh-TW" altLang="en-US" sz="2400" kern="0" dirty="0">
                <a:solidFill>
                  <a:srgbClr val="000000"/>
                </a:solidFill>
                <a:latin typeface="Arial"/>
                <a:ea typeface="Arial"/>
                <a:cs typeface="Arial"/>
                <a:sym typeface="Arial"/>
                <a:rtl val="0"/>
              </a:rPr>
              <a:t>針對社經脆弱度人口做另外疏散規劃。</a:t>
            </a:r>
          </a:p>
        </p:txBody>
      </p:sp>
      <p:sp>
        <p:nvSpPr>
          <p:cNvPr id="473" name="Shape 473"/>
          <p:cNvSpPr txBox="1">
            <a:spLocks noGrp="1"/>
          </p:cNvSpPr>
          <p:nvPr>
            <p:ph type="sldNum" idx="4294967295"/>
          </p:nvPr>
        </p:nvSpPr>
        <p:spPr>
          <a:xfrm>
            <a:off x="6877050" y="6356351"/>
            <a:ext cx="2057400" cy="365125"/>
          </a:xfrm>
          <a:prstGeom prst="rect">
            <a:avLst/>
          </a:prstGeom>
          <a:noFill/>
          <a:ln>
            <a:noFill/>
          </a:ln>
        </p:spPr>
        <p:txBody>
          <a:bodyPr lIns="91425" tIns="45700" rIns="91425" bIns="45700" anchor="ctr" anchorCtr="0">
            <a:noAutofit/>
          </a:bodyPr>
          <a:lstStyle/>
          <a:p>
            <a:pPr>
              <a:buSzPct val="25000"/>
            </a:pPr>
            <a:r>
              <a:rPr lang="zh-TW" altLang="en-US">
                <a:solidFill>
                  <a:srgbClr val="000000"/>
                </a:solidFill>
              </a:rPr>
              <a:t> </a:t>
            </a:r>
          </a:p>
        </p:txBody>
      </p:sp>
      <p:sp>
        <p:nvSpPr>
          <p:cNvPr id="481" name="Shape 481"/>
          <p:cNvSpPr/>
          <p:nvPr/>
        </p:nvSpPr>
        <p:spPr>
          <a:xfrm>
            <a:off x="66674" y="6576575"/>
            <a:ext cx="7400924" cy="261609"/>
          </a:xfrm>
          <a:prstGeom prst="rect">
            <a:avLst/>
          </a:prstGeom>
          <a:noFill/>
          <a:ln>
            <a:noFill/>
          </a:ln>
        </p:spPr>
        <p:txBody>
          <a:bodyPr lIns="91425" tIns="45700" rIns="91425" bIns="45700" anchor="t" anchorCtr="0">
            <a:noAutofit/>
          </a:bodyPr>
          <a:lstStyle/>
          <a:p>
            <a:pPr fontAlgn="auto">
              <a:spcBef>
                <a:spcPts val="0"/>
              </a:spcBef>
              <a:spcAft>
                <a:spcPts val="0"/>
              </a:spcAft>
              <a:buSzPct val="25000"/>
            </a:pPr>
            <a:r>
              <a:rPr kumimoji="0" lang="zh-TW" altLang="en-US" sz="1100" kern="0" dirty="0">
                <a:solidFill>
                  <a:srgbClr val="000000"/>
                </a:solidFill>
                <a:latin typeface="Arial"/>
                <a:cs typeface="Arial"/>
                <a:sym typeface="Arial"/>
                <a:rtl val="0"/>
              </a:rPr>
              <a:t>資料來源中央氣象局</a:t>
            </a:r>
          </a:p>
        </p:txBody>
      </p:sp>
      <p:pic>
        <p:nvPicPr>
          <p:cNvPr id="12" name="Picture 2" descr="C:\Users\vovman\Documents\海嘯疏散避難路線圖\金山海嘯疏散避難路線_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63" y="2911423"/>
            <a:ext cx="4758055" cy="340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Documents and Settings\opbook\桌面\圖片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243" y="2983783"/>
            <a:ext cx="3107762" cy="323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2"/>
          <p:cNvSpPr>
            <a:spLocks noChangeArrowheads="1"/>
          </p:cNvSpPr>
          <p:nvPr/>
        </p:nvSpPr>
        <p:spPr bwMode="auto">
          <a:xfrm>
            <a:off x="4572000" y="6206828"/>
            <a:ext cx="5041900" cy="369332"/>
          </a:xfrm>
          <a:prstGeom prst="rect">
            <a:avLst/>
          </a:prstGeom>
          <a:noFill/>
          <a:ln>
            <a:noFill/>
          </a:ln>
          <a:extLst/>
        </p:spPr>
        <p:txBody>
          <a:bodyPr>
            <a:spAutoFit/>
          </a:bodyPr>
          <a:lstStyle/>
          <a:p>
            <a:pPr algn="ctr" eaLnBrk="0" fontAlgn="auto" hangingPunct="0">
              <a:spcBef>
                <a:spcPts val="0"/>
              </a:spcBef>
              <a:spcAft>
                <a:spcPts val="0"/>
              </a:spcAft>
              <a:defRPr/>
            </a:pPr>
            <a:r>
              <a:rPr kumimoji="0" lang="zh-TW" altLang="en-US" b="1" kern="0" dirty="0">
                <a:solidFill>
                  <a:srgbClr val="000000"/>
                </a:solidFill>
                <a:latin typeface="Arial"/>
                <a:cs typeface="Arial"/>
                <a:sym typeface="Arial"/>
                <a:rtl val="0"/>
              </a:rPr>
              <a:t>日本發佈海嘯警報時序</a:t>
            </a:r>
          </a:p>
        </p:txBody>
      </p:sp>
      <p:sp>
        <p:nvSpPr>
          <p:cNvPr id="15" name="矩形 2"/>
          <p:cNvSpPr>
            <a:spLocks noChangeArrowheads="1"/>
          </p:cNvSpPr>
          <p:nvPr/>
        </p:nvSpPr>
        <p:spPr bwMode="auto">
          <a:xfrm>
            <a:off x="408463" y="6173006"/>
            <a:ext cx="5041900" cy="369332"/>
          </a:xfrm>
          <a:prstGeom prst="rect">
            <a:avLst/>
          </a:prstGeom>
          <a:noFill/>
          <a:ln>
            <a:noFill/>
          </a:ln>
          <a:extLst/>
        </p:spPr>
        <p:txBody>
          <a:bodyPr>
            <a:spAutoFit/>
          </a:bodyPr>
          <a:lstStyle/>
          <a:p>
            <a:pPr algn="ctr" eaLnBrk="0" fontAlgn="auto" hangingPunct="0">
              <a:spcBef>
                <a:spcPts val="0"/>
              </a:spcBef>
              <a:spcAft>
                <a:spcPts val="0"/>
              </a:spcAft>
              <a:defRPr/>
            </a:pPr>
            <a:r>
              <a:rPr kumimoji="0" lang="zh-TW" altLang="en-US" b="1" kern="0" dirty="0" smtClean="0">
                <a:solidFill>
                  <a:srgbClr val="000000"/>
                </a:solidFill>
                <a:latin typeface="Arial"/>
                <a:cs typeface="Arial"/>
                <a:sym typeface="Arial"/>
                <a:rtl val="0"/>
              </a:rPr>
              <a:t>金山區海嘯避難圖</a:t>
            </a:r>
            <a:endParaRPr kumimoji="0" lang="zh-TW" altLang="en-US" b="1"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99565096"/>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13" name="文字方塊 12"/>
          <p:cNvSpPr txBox="1"/>
          <p:nvPr/>
        </p:nvSpPr>
        <p:spPr>
          <a:xfrm>
            <a:off x="425751" y="2371527"/>
            <a:ext cx="8538737" cy="2431435"/>
          </a:xfrm>
          <a:prstGeom prst="rect">
            <a:avLst/>
          </a:prstGeom>
          <a:noFill/>
        </p:spPr>
        <p:txBody>
          <a:bodyPr>
            <a:spAutoFit/>
          </a:bodyPr>
          <a:lstStyle/>
          <a:p>
            <a:pPr algn="r" fontAlgn="auto">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a:t>
            </a:r>
            <a:r>
              <a:rPr kumimoji="0" lang="zh-TW" altLang="en-US" sz="4400" b="1" cap="all" dirty="0" smtClean="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分析</a:t>
            </a:r>
            <a:endParaRPr kumimoji="0" lang="en-US" altLang="zh-TW" sz="4400" b="1" cap="all" dirty="0" smtClean="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smtClean="0">
                <a:solidFill>
                  <a:srgbClr val="0070C0"/>
                </a:solidFill>
                <a:latin typeface="微軟正黑體" pitchFamily="34" charset="-120"/>
                <a:ea typeface="微軟正黑體" pitchFamily="34" charset="-120"/>
              </a:rPr>
              <a:t>5</a:t>
            </a:r>
            <a:r>
              <a:rPr kumimoji="0" lang="zh-TW" altLang="zh-TW" sz="4400" b="1" dirty="0" smtClean="0">
                <a:solidFill>
                  <a:srgbClr val="0070C0"/>
                </a:solidFill>
                <a:latin typeface="微軟正黑體" pitchFamily="34" charset="-120"/>
                <a:ea typeface="微軟正黑體" pitchFamily="34" charset="-120"/>
              </a:rPr>
              <a:t>月</a:t>
            </a:r>
            <a:r>
              <a:rPr kumimoji="0" lang="zh-TW" altLang="en-US" sz="4400" b="1" dirty="0">
                <a:solidFill>
                  <a:srgbClr val="0070C0"/>
                </a:solidFill>
                <a:latin typeface="微軟正黑體" pitchFamily="34" charset="-120"/>
                <a:ea typeface="微軟正黑體" pitchFamily="34" charset="-120"/>
              </a:rPr>
              <a:t>泰北清萊</a:t>
            </a:r>
            <a:r>
              <a:rPr kumimoji="0" lang="zh-TW" altLang="en-US" sz="4400" b="1" dirty="0" smtClean="0">
                <a:solidFill>
                  <a:srgbClr val="0070C0"/>
                </a:solidFill>
                <a:latin typeface="微軟正黑體" pitchFamily="34" charset="-120"/>
                <a:ea typeface="微軟正黑體" pitchFamily="34" charset="-120"/>
              </a:rPr>
              <a:t>府地震</a:t>
            </a:r>
            <a:r>
              <a:rPr kumimoji="0" lang="zh-TW" altLang="zh-TW" sz="4400" b="1" dirty="0" smtClean="0">
                <a:solidFill>
                  <a:srgbClr val="0070C0"/>
                </a:solidFill>
                <a:latin typeface="微軟正黑體" pitchFamily="34" charset="-120"/>
                <a:ea typeface="微軟正黑體" pitchFamily="34" charset="-120"/>
              </a:rPr>
              <a:t>事件</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smtClean="0">
                <a:solidFill>
                  <a:srgbClr val="0070C0"/>
                </a:solidFill>
                <a:latin typeface="微軟正黑體" pitchFamily="34" charset="-120"/>
                <a:ea typeface="微軟正黑體" pitchFamily="34" charset="-120"/>
              </a:rPr>
              <a:t>5</a:t>
            </a:r>
            <a:r>
              <a:rPr kumimoji="0" lang="zh-TW" altLang="en-US" sz="4400" b="1" dirty="0" smtClean="0">
                <a:solidFill>
                  <a:srgbClr val="0070C0"/>
                </a:solidFill>
                <a:latin typeface="微軟正黑體" pitchFamily="34" charset="-120"/>
                <a:ea typeface="微軟正黑體" pitchFamily="34" charset="-120"/>
              </a:rPr>
              <a:t>月美國</a:t>
            </a:r>
            <a:r>
              <a:rPr kumimoji="0" lang="zh-TW" altLang="en-US" sz="4400" b="1" dirty="0">
                <a:solidFill>
                  <a:srgbClr val="0070C0"/>
                </a:solidFill>
                <a:latin typeface="微軟正黑體" pitchFamily="34" charset="-120"/>
                <a:ea typeface="微軟正黑體" pitchFamily="34" charset="-120"/>
              </a:rPr>
              <a:t>加</a:t>
            </a:r>
            <a:r>
              <a:rPr kumimoji="0" lang="zh-TW" altLang="en-US" sz="4400" b="1" dirty="0" smtClean="0">
                <a:solidFill>
                  <a:srgbClr val="0070C0"/>
                </a:solidFill>
                <a:latin typeface="微軟正黑體" pitchFamily="34" charset="-120"/>
                <a:ea typeface="微軟正黑體" pitchFamily="34" charset="-120"/>
              </a:rPr>
              <a:t>州火龍捲事件</a:t>
            </a:r>
            <a:endParaRPr kumimoji="0" lang="zh-TW" altLang="en-US" sz="4400" b="1" dirty="0">
              <a:solidFill>
                <a:srgbClr val="0070C0"/>
              </a:solidFill>
              <a:latin typeface="微軟正黑體" pitchFamily="34" charset="-120"/>
              <a:ea typeface="微軟正黑體" pitchFamily="34" charset="-120"/>
            </a:endParaRPr>
          </a:p>
        </p:txBody>
      </p:sp>
      <p:sp>
        <p:nvSpPr>
          <p:cNvPr id="31749"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05C424D4-0924-4B43-969C-444B9B2E3EF6}" type="slidenum">
              <a:rPr kumimoji="0" lang="zh-TW" altLang="en-US">
                <a:solidFill>
                  <a:srgbClr val="262626"/>
                </a:solidFill>
                <a:latin typeface="Arial Unicode MS" panose="020B0604020202020204" pitchFamily="34" charset="-120"/>
                <a:ea typeface="Arial Unicode MS" panose="020B0604020202020204" pitchFamily="34" charset="-120"/>
              </a:rPr>
              <a:pPr/>
              <a:t>59</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Tree>
    <p:extLst>
      <p:ext uri="{BB962C8B-B14F-4D97-AF65-F5344CB8AC3E}">
        <p14:creationId xmlns:p14="http://schemas.microsoft.com/office/powerpoint/2010/main" val="1161048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99986" y="68762"/>
            <a:ext cx="1415772"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1.2</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災情描述</a:t>
            </a:r>
          </a:p>
        </p:txBody>
      </p:sp>
      <p:sp>
        <p:nvSpPr>
          <p:cNvPr id="3" name="矩形 2"/>
          <p:cNvSpPr/>
          <p:nvPr/>
        </p:nvSpPr>
        <p:spPr>
          <a:xfrm>
            <a:off x="174191" y="1525903"/>
            <a:ext cx="3971498" cy="2844240"/>
          </a:xfrm>
          <a:prstGeom prst="rect">
            <a:avLst/>
          </a:prstGeom>
        </p:spPr>
        <p:txBody>
          <a:bodyPr wrap="square">
            <a:spAutoFit/>
          </a:bodyPr>
          <a:lstStyle/>
          <a:p>
            <a:pPr marL="316531" indent="-316531" algn="just" fontAlgn="auto">
              <a:spcBef>
                <a:spcPts val="0"/>
              </a:spcBef>
              <a:spcAft>
                <a:spcPts val="1108"/>
              </a:spcAft>
              <a:buFont typeface="Arial" pitchFamily="34" charset="0"/>
              <a:buChar char="•"/>
            </a:pPr>
            <a:r>
              <a:rPr kumimoji="0" lang="en-US" altLang="zh-TW" sz="2031" dirty="0">
                <a:solidFill>
                  <a:prstClr val="black"/>
                </a:solidFill>
                <a:latin typeface="微軟正黑體" pitchFamily="34" charset="-120"/>
                <a:ea typeface="微軟正黑體" pitchFamily="34" charset="-120"/>
              </a:rPr>
              <a:t>1</a:t>
            </a:r>
            <a:r>
              <a:rPr kumimoji="0" lang="zh-TW" altLang="en-US" sz="2031" dirty="0">
                <a:solidFill>
                  <a:prstClr val="black"/>
                </a:solidFill>
                <a:latin typeface="微軟正黑體" pitchFamily="34" charset="-120"/>
                <a:ea typeface="微軟正黑體" pitchFamily="34" charset="-120"/>
              </a:rPr>
              <a:t>小時降雨量達</a:t>
            </a:r>
            <a:r>
              <a:rPr kumimoji="0" lang="en-US" altLang="zh-TW" sz="2031" b="1" dirty="0">
                <a:solidFill>
                  <a:srgbClr val="CC0000"/>
                </a:solidFill>
                <a:latin typeface="微軟正黑體" pitchFamily="34" charset="-120"/>
                <a:ea typeface="微軟正黑體" pitchFamily="34" charset="-120"/>
              </a:rPr>
              <a:t>63mm</a:t>
            </a:r>
            <a:r>
              <a:rPr kumimoji="0" lang="zh-TW" altLang="en-US" sz="2031" dirty="0">
                <a:solidFill>
                  <a:prstClr val="black"/>
                </a:solidFill>
                <a:latin typeface="微軟正黑體" pitchFamily="34" charset="-120"/>
                <a:ea typeface="微軟正黑體" pitchFamily="34" charset="-120"/>
              </a:rPr>
              <a:t>。</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交通主要幹線淹水。</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勞工階級居住的郊區有多棟民宅倒塌。</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鐵路</a:t>
            </a:r>
            <a:r>
              <a:rPr kumimoji="0" lang="zh-TW" altLang="en-US" sz="2031" dirty="0" smtClean="0">
                <a:solidFill>
                  <a:prstClr val="black"/>
                </a:solidFill>
                <a:latin typeface="微軟正黑體" pitchFamily="34" charset="-120"/>
                <a:ea typeface="微軟正黑體" pitchFamily="34" charset="-120"/>
              </a:rPr>
              <a:t>與空中交通</a:t>
            </a:r>
            <a:r>
              <a:rPr kumimoji="0" lang="zh-TW" altLang="en-US" sz="2031" dirty="0">
                <a:solidFill>
                  <a:prstClr val="black"/>
                </a:solidFill>
                <a:latin typeface="微軟正黑體" pitchFamily="34" charset="-120"/>
                <a:ea typeface="微軟正黑體" pitchFamily="34" charset="-120"/>
              </a:rPr>
              <a:t>中斷。</a:t>
            </a:r>
            <a:endParaRPr kumimoji="0" lang="en-US" altLang="zh-TW" sz="2031" dirty="0">
              <a:solidFill>
                <a:prstClr val="black"/>
              </a:solidFill>
              <a:latin typeface="微軟正黑體" pitchFamily="34" charset="-120"/>
              <a:ea typeface="微軟正黑體" pitchFamily="34" charset="-120"/>
            </a:endParaRPr>
          </a:p>
          <a:p>
            <a:pPr marL="316531" indent="-316531" algn="just" fontAlgn="auto">
              <a:spcBef>
                <a:spcPts val="0"/>
              </a:spcBef>
              <a:spcAft>
                <a:spcPts val="1108"/>
              </a:spcAft>
              <a:buFont typeface="Arial" pitchFamily="34" charset="0"/>
              <a:buChar char="•"/>
            </a:pPr>
            <a:r>
              <a:rPr kumimoji="0" lang="zh-TW" altLang="en-US" sz="2031" dirty="0">
                <a:solidFill>
                  <a:prstClr val="black"/>
                </a:solidFill>
                <a:latin typeface="微軟正黑體" pitchFamily="34" charset="-120"/>
                <a:ea typeface="微軟正黑體" pitchFamily="34" charset="-120"/>
              </a:rPr>
              <a:t>大雨造成的混亂迫使市長要求居民留在家中，不要外出。</a:t>
            </a:r>
            <a:endParaRPr kumimoji="0" lang="en-US" altLang="zh-TW" sz="2031" dirty="0">
              <a:solidFill>
                <a:prstClr val="black"/>
              </a:solidFill>
              <a:latin typeface="微軟正黑體" pitchFamily="34" charset="-120"/>
              <a:ea typeface="微軟正黑體" pitchFamily="34" charset="-120"/>
            </a:endParaRPr>
          </a:p>
        </p:txBody>
      </p:sp>
      <p:pic>
        <p:nvPicPr>
          <p:cNvPr id="5" name="圖片 4"/>
          <p:cNvPicPr>
            <a:picLocks noChangeAspect="1"/>
          </p:cNvPicPr>
          <p:nvPr/>
        </p:nvPicPr>
        <p:blipFill rotWithShape="1">
          <a:blip r:embed="rId3"/>
          <a:srcRect l="12537" t="16883" b="9091"/>
          <a:stretch/>
        </p:blipFill>
        <p:spPr>
          <a:xfrm>
            <a:off x="4293538" y="1301995"/>
            <a:ext cx="4815840" cy="4918700"/>
          </a:xfrm>
          <a:prstGeom prst="rect">
            <a:avLst/>
          </a:prstGeom>
        </p:spPr>
      </p:pic>
      <p:sp>
        <p:nvSpPr>
          <p:cNvPr id="17" name="矩形 16"/>
          <p:cNvSpPr/>
          <p:nvPr/>
        </p:nvSpPr>
        <p:spPr>
          <a:xfrm>
            <a:off x="195570" y="1127233"/>
            <a:ext cx="1603324" cy="433196"/>
          </a:xfrm>
          <a:prstGeom prst="rect">
            <a:avLst/>
          </a:prstGeom>
        </p:spPr>
        <p:txBody>
          <a:bodyPr wrap="none">
            <a:spAutoFit/>
          </a:bodyPr>
          <a:lstStyle/>
          <a:p>
            <a:pPr fontAlgn="auto">
              <a:spcBef>
                <a:spcPts val="0"/>
              </a:spcBef>
              <a:spcAft>
                <a:spcPts val="0"/>
              </a:spcAft>
            </a:pPr>
            <a:r>
              <a:rPr kumimoji="0" lang="zh-TW" altLang="en-US" sz="2215" b="1" dirty="0">
                <a:solidFill>
                  <a:srgbClr val="00A09B"/>
                </a:solidFill>
                <a:latin typeface="微軟正黑體" pitchFamily="34" charset="-120"/>
                <a:ea typeface="微軟正黑體" pitchFamily="34" charset="-120"/>
              </a:rPr>
              <a:t>里約熱內盧</a:t>
            </a:r>
            <a:endParaRPr kumimoji="0" lang="zh-TW" altLang="en-US" sz="2215" b="1" dirty="0">
              <a:solidFill>
                <a:srgbClr val="00A09B"/>
              </a:solidFill>
              <a:latin typeface="Calibri"/>
              <a:ea typeface="新細明體"/>
            </a:endParaRPr>
          </a:p>
        </p:txBody>
      </p:sp>
      <p:grpSp>
        <p:nvGrpSpPr>
          <p:cNvPr id="18" name="Group 17"/>
          <p:cNvGrpSpPr>
            <a:grpSpLocks/>
          </p:cNvGrpSpPr>
          <p:nvPr/>
        </p:nvGrpSpPr>
        <p:grpSpPr bwMode="auto">
          <a:xfrm>
            <a:off x="7961915" y="4226627"/>
            <a:ext cx="332345" cy="474288"/>
            <a:chOff x="4109864" y="2500313"/>
            <a:chExt cx="1078086" cy="1537898"/>
          </a:xfrm>
          <a:effectLst>
            <a:outerShdw blurRad="63500" sx="102000" sy="102000" algn="ctr" rotWithShape="0">
              <a:prstClr val="black">
                <a:alpha val="0"/>
              </a:prstClr>
            </a:outerShdw>
          </a:effectLst>
        </p:grpSpPr>
        <p:grpSp>
          <p:nvGrpSpPr>
            <p:cNvPr id="20" name="Group 4"/>
            <p:cNvGrpSpPr>
              <a:grpSpLocks/>
            </p:cNvGrpSpPr>
            <p:nvPr/>
          </p:nvGrpSpPr>
          <p:grpSpPr bwMode="auto">
            <a:xfrm>
              <a:off x="4109864" y="3335127"/>
              <a:ext cx="703376" cy="703084"/>
              <a:chOff x="5524674" y="1413200"/>
              <a:chExt cx="703376" cy="703084"/>
            </a:xfrm>
          </p:grpSpPr>
          <p:sp>
            <p:nvSpPr>
              <p:cNvPr id="25" name="Oval 687"/>
              <p:cNvSpPr/>
              <p:nvPr/>
            </p:nvSpPr>
            <p:spPr>
              <a:xfrm>
                <a:off x="5524674" y="1413200"/>
                <a:ext cx="703376" cy="703084"/>
              </a:xfrm>
              <a:prstGeom prst="ellipse">
                <a:avLst/>
              </a:prstGeom>
              <a:gradFill>
                <a:gsLst>
                  <a:gs pos="0">
                    <a:srgbClr val="C00000"/>
                  </a:gs>
                  <a:gs pos="100000">
                    <a:srgbClr val="FF0000"/>
                  </a:gs>
                </a:gsLst>
                <a:lin ang="5400000" scaled="0"/>
              </a:gradFill>
              <a:ln w="3175" cap="flat" cmpd="sng" algn="ctr">
                <a:solidFill>
                  <a:srgbClr val="FF0000"/>
                </a:solidFill>
                <a:prstDash val="solid"/>
              </a:ln>
              <a:effectLst>
                <a:outerShdw blurRad="63500" sx="102000" sy="102000" algn="ctr" rotWithShape="0">
                  <a:prstClr val="black">
                    <a:alpha val="34000"/>
                  </a:prstClr>
                </a:outerShdw>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sp>
            <p:nvSpPr>
              <p:cNvPr id="26" name="Oval 688"/>
              <p:cNvSpPr/>
              <p:nvPr/>
            </p:nvSpPr>
            <p:spPr>
              <a:xfrm>
                <a:off x="5627879" y="1516361"/>
                <a:ext cx="496967" cy="496762"/>
              </a:xfrm>
              <a:prstGeom prst="ellipse">
                <a:avLst/>
              </a:prstGeom>
              <a:gradFill>
                <a:gsLst>
                  <a:gs pos="0">
                    <a:sysClr val="window" lastClr="FFFFFF"/>
                  </a:gs>
                  <a:gs pos="100000">
                    <a:sysClr val="window" lastClr="FFFFFF">
                      <a:lumMod val="85000"/>
                    </a:sysClr>
                  </a:gs>
                </a:gsLst>
                <a:lin ang="5400000" scaled="0"/>
              </a:gra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sp>
            <p:nvSpPr>
              <p:cNvPr id="27" name="Oval 689"/>
              <p:cNvSpPr/>
              <p:nvPr/>
            </p:nvSpPr>
            <p:spPr>
              <a:xfrm>
                <a:off x="5766013" y="1651265"/>
                <a:ext cx="228637" cy="226955"/>
              </a:xfrm>
              <a:prstGeom prst="ellipse">
                <a:avLst/>
              </a:prstGeom>
              <a:gradFill>
                <a:gsLst>
                  <a:gs pos="0">
                    <a:srgbClr val="C00000"/>
                  </a:gs>
                  <a:gs pos="100000">
                    <a:srgbClr val="FF0000"/>
                  </a:gs>
                </a:gsLst>
                <a:lin ang="5400000" scaled="0"/>
              </a:gradFill>
              <a:ln w="3175" cap="flat" cmpd="sng" algn="ctr">
                <a:solidFill>
                  <a:srgbClr val="FF0000"/>
                </a:solidFill>
                <a:prstDash val="solid"/>
              </a:ln>
              <a:effectLst/>
            </p:spPr>
            <p:txBody>
              <a:bodyPr anchor="ctr"/>
              <a:lstStyle/>
              <a:p>
                <a:pPr algn="ctr" fontAlgn="auto">
                  <a:spcBef>
                    <a:spcPts val="0"/>
                  </a:spcBef>
                  <a:spcAft>
                    <a:spcPts val="0"/>
                  </a:spcAft>
                  <a:defRPr/>
                </a:pPr>
                <a:endParaRPr kumimoji="0" lang="nb-NO" sz="1662" kern="0">
                  <a:solidFill>
                    <a:srgbClr val="FFFFFF"/>
                  </a:solidFill>
                  <a:latin typeface="Calibri"/>
                  <a:cs typeface="Arial" charset="0"/>
                </a:endParaRPr>
              </a:p>
            </p:txBody>
          </p:sp>
        </p:grpSp>
        <p:sp>
          <p:nvSpPr>
            <p:cNvPr id="21" name="Freeform 57"/>
            <p:cNvSpPr>
              <a:spLocks/>
            </p:cNvSpPr>
            <p:nvPr/>
          </p:nvSpPr>
          <p:spPr bwMode="auto">
            <a:xfrm rot="15813706" flipH="1" flipV="1">
              <a:off x="4658487" y="3156412"/>
              <a:ext cx="255522" cy="803404"/>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ysClr val="windowText" lastClr="000000">
                <a:lumMod val="95000"/>
                <a:lumOff val="5000"/>
                <a:alpha val="25000"/>
              </a:sysClr>
            </a:solidFill>
            <a:ln w="9525">
              <a:noFill/>
              <a:round/>
              <a:headEnd/>
              <a:tailEnd/>
            </a:ln>
            <a:effectLst/>
          </p:spPr>
          <p:txBody>
            <a:bodyPr/>
            <a:lstStyle/>
            <a:p>
              <a:pPr fontAlgn="auto">
                <a:spcBef>
                  <a:spcPts val="0"/>
                </a:spcBef>
                <a:spcAft>
                  <a:spcPts val="0"/>
                </a:spcAft>
                <a:defRPr/>
              </a:pPr>
              <a:endParaRPr kumimoji="0" lang="id-ID" sz="1662" kern="0">
                <a:solidFill>
                  <a:sysClr val="windowText" lastClr="000000"/>
                </a:solidFill>
                <a:latin typeface="Calibri"/>
                <a:cs typeface="Arial" charset="0"/>
              </a:endParaRPr>
            </a:p>
          </p:txBody>
        </p:sp>
        <p:grpSp>
          <p:nvGrpSpPr>
            <p:cNvPr id="22" name="Group 133"/>
            <p:cNvGrpSpPr>
              <a:grpSpLocks/>
            </p:cNvGrpSpPr>
            <p:nvPr/>
          </p:nvGrpSpPr>
          <p:grpSpPr bwMode="auto">
            <a:xfrm flipH="1">
              <a:off x="4435355" y="2500313"/>
              <a:ext cx="650979" cy="1241111"/>
              <a:chOff x="7001096" y="2143116"/>
              <a:chExt cx="1000276" cy="1833550"/>
            </a:xfrm>
          </p:grpSpPr>
          <p:sp>
            <p:nvSpPr>
              <p:cNvPr id="23" name="Freeform 57"/>
              <p:cNvSpPr>
                <a:spLocks/>
              </p:cNvSpPr>
              <p:nvPr/>
            </p:nvSpPr>
            <p:spPr bwMode="auto">
              <a:xfrm>
                <a:off x="7001096" y="2143116"/>
                <a:ext cx="1000276" cy="1833550"/>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gradFill>
                <a:gsLst>
                  <a:gs pos="0">
                    <a:srgbClr val="1F497D">
                      <a:lumMod val="50000"/>
                    </a:srgbClr>
                  </a:gs>
                  <a:gs pos="67000">
                    <a:srgbClr val="002060"/>
                  </a:gs>
                </a:gsLst>
                <a:lin ang="5400000" scaled="0"/>
              </a:gradFill>
              <a:ln w="9525">
                <a:noFill/>
                <a:round/>
                <a:headEnd/>
                <a:tailEnd/>
              </a:ln>
              <a:effectLst/>
            </p:spPr>
            <p:txBody>
              <a:bodyPr/>
              <a:lstStyle/>
              <a:p>
                <a:pPr fontAlgn="auto">
                  <a:spcBef>
                    <a:spcPts val="0"/>
                  </a:spcBef>
                  <a:spcAft>
                    <a:spcPts val="0"/>
                  </a:spcAft>
                  <a:defRPr/>
                </a:pPr>
                <a:endParaRPr kumimoji="0" lang="id-ID" sz="1662" kern="0">
                  <a:solidFill>
                    <a:sysClr val="windowText" lastClr="000000"/>
                  </a:solidFill>
                  <a:latin typeface="Calibri"/>
                  <a:cs typeface="Arial" charset="0"/>
                </a:endParaRPr>
              </a:p>
            </p:txBody>
          </p:sp>
          <p:sp>
            <p:nvSpPr>
              <p:cNvPr id="24" name="Oval 686"/>
              <p:cNvSpPr/>
              <p:nvPr/>
            </p:nvSpPr>
            <p:spPr>
              <a:xfrm flipV="1">
                <a:off x="7128300" y="2206820"/>
                <a:ext cx="687491" cy="623788"/>
              </a:xfrm>
              <a:prstGeom prst="ellipse">
                <a:avLst/>
              </a:prstGeom>
              <a:gradFill>
                <a:gsLst>
                  <a:gs pos="15000">
                    <a:srgbClr val="4F81BD">
                      <a:tint val="66000"/>
                      <a:satMod val="160000"/>
                      <a:alpha val="13000"/>
                    </a:srgbClr>
                  </a:gs>
                  <a:gs pos="100000">
                    <a:srgbClr val="4F81BD">
                      <a:tint val="44500"/>
                      <a:satMod val="160000"/>
                      <a:alpha val="59000"/>
                    </a:srgbClr>
                  </a:gs>
                  <a:gs pos="100000">
                    <a:srgbClr val="4F81BD">
                      <a:tint val="23500"/>
                      <a:satMod val="160000"/>
                      <a:alpha val="41000"/>
                    </a:srgbClr>
                  </a:gs>
                  <a:gs pos="100000">
                    <a:srgbClr val="4F81BD">
                      <a:tint val="23500"/>
                      <a:satMod val="160000"/>
                      <a:alpha val="0"/>
                    </a:srgbClr>
                  </a:gs>
                </a:gsLst>
                <a:lin ang="5400000" scaled="1"/>
              </a:gradFill>
              <a:ln w="25400" cap="flat" cmpd="sng" algn="ctr">
                <a:noFill/>
                <a:prstDash val="solid"/>
              </a:ln>
              <a:effectLst/>
            </p:spPr>
            <p:txBody>
              <a:bodyPr anchor="ctr"/>
              <a:lstStyle>
                <a:lvl1pPr eaLnBrk="0" hangingPunct="0">
                  <a:defRPr sz="2400">
                    <a:solidFill>
                      <a:schemeClr val="tx1"/>
                    </a:solidFill>
                    <a:latin typeface="Calibri" pitchFamily="-109" charset="0"/>
                    <a:cs typeface="Arial" charset="0"/>
                  </a:defRPr>
                </a:lvl1pPr>
                <a:lvl2pPr marL="37931725" indent="-37474525" eaLnBrk="0" hangingPunct="0">
                  <a:defRPr sz="2400">
                    <a:solidFill>
                      <a:schemeClr val="tx1"/>
                    </a:solidFill>
                    <a:latin typeface="Calibri" pitchFamily="-109" charset="0"/>
                    <a:cs typeface="Arial" charset="0"/>
                  </a:defRPr>
                </a:lvl2pPr>
                <a:lvl3pPr eaLnBrk="0" hangingPunct="0">
                  <a:defRPr sz="2400">
                    <a:solidFill>
                      <a:schemeClr val="tx1"/>
                    </a:solidFill>
                    <a:latin typeface="Calibri" pitchFamily="-109" charset="0"/>
                    <a:cs typeface="Arial" charset="0"/>
                  </a:defRPr>
                </a:lvl3pPr>
                <a:lvl4pPr eaLnBrk="0" hangingPunct="0">
                  <a:defRPr sz="2400">
                    <a:solidFill>
                      <a:schemeClr val="tx1"/>
                    </a:solidFill>
                    <a:latin typeface="Calibri" pitchFamily="-109" charset="0"/>
                    <a:cs typeface="Arial" charset="0"/>
                  </a:defRPr>
                </a:lvl4pPr>
                <a:lvl5pPr eaLnBrk="0" hangingPunct="0">
                  <a:defRPr sz="2400">
                    <a:solidFill>
                      <a:schemeClr val="tx1"/>
                    </a:solidFill>
                    <a:latin typeface="Calibri" pitchFamily="-109" charset="0"/>
                    <a:cs typeface="Arial" charset="0"/>
                  </a:defRPr>
                </a:lvl5pPr>
                <a:lvl6pPr marL="457200" eaLnBrk="0" fontAlgn="base" hangingPunct="0">
                  <a:spcBef>
                    <a:spcPct val="0"/>
                  </a:spcBef>
                  <a:spcAft>
                    <a:spcPct val="0"/>
                  </a:spcAft>
                  <a:defRPr sz="2400">
                    <a:solidFill>
                      <a:schemeClr val="tx1"/>
                    </a:solidFill>
                    <a:latin typeface="Calibri" pitchFamily="-109" charset="0"/>
                    <a:cs typeface="Arial" charset="0"/>
                  </a:defRPr>
                </a:lvl6pPr>
                <a:lvl7pPr marL="914400" eaLnBrk="0" fontAlgn="base" hangingPunct="0">
                  <a:spcBef>
                    <a:spcPct val="0"/>
                  </a:spcBef>
                  <a:spcAft>
                    <a:spcPct val="0"/>
                  </a:spcAft>
                  <a:defRPr sz="2400">
                    <a:solidFill>
                      <a:schemeClr val="tx1"/>
                    </a:solidFill>
                    <a:latin typeface="Calibri" pitchFamily="-109" charset="0"/>
                    <a:cs typeface="Arial" charset="0"/>
                  </a:defRPr>
                </a:lvl7pPr>
                <a:lvl8pPr marL="1371600" eaLnBrk="0" fontAlgn="base" hangingPunct="0">
                  <a:spcBef>
                    <a:spcPct val="0"/>
                  </a:spcBef>
                  <a:spcAft>
                    <a:spcPct val="0"/>
                  </a:spcAft>
                  <a:defRPr sz="2400">
                    <a:solidFill>
                      <a:schemeClr val="tx1"/>
                    </a:solidFill>
                    <a:latin typeface="Calibri" pitchFamily="-109" charset="0"/>
                    <a:cs typeface="Arial" charset="0"/>
                  </a:defRPr>
                </a:lvl8pPr>
                <a:lvl9pPr marL="1828800" eaLnBrk="0" fontAlgn="base" hangingPunct="0">
                  <a:spcBef>
                    <a:spcPct val="0"/>
                  </a:spcBef>
                  <a:spcAft>
                    <a:spcPct val="0"/>
                  </a:spcAft>
                  <a:defRPr sz="2400">
                    <a:solidFill>
                      <a:schemeClr val="tx1"/>
                    </a:solidFill>
                    <a:latin typeface="Calibri" pitchFamily="-109" charset="0"/>
                    <a:cs typeface="Arial" charset="0"/>
                  </a:defRPr>
                </a:lvl9pPr>
              </a:lstStyle>
              <a:p>
                <a:pPr algn="ctr" eaLnBrk="1" fontAlgn="auto" hangingPunct="1">
                  <a:spcBef>
                    <a:spcPts val="0"/>
                  </a:spcBef>
                  <a:spcAft>
                    <a:spcPts val="0"/>
                  </a:spcAft>
                  <a:defRPr/>
                </a:pPr>
                <a:endParaRPr kumimoji="0" lang="nb-NO" sz="1662" kern="0">
                  <a:solidFill>
                    <a:srgbClr val="FFFFFF"/>
                  </a:solidFill>
                </a:endParaRPr>
              </a:p>
            </p:txBody>
          </p:sp>
        </p:grpSp>
      </p:grpSp>
      <p:sp>
        <p:nvSpPr>
          <p:cNvPr id="28" name="標題 2"/>
          <p:cNvSpPr txBox="1">
            <a:spLocks/>
          </p:cNvSpPr>
          <p:nvPr/>
        </p:nvSpPr>
        <p:spPr bwMode="auto">
          <a:xfrm>
            <a:off x="6632537" y="4389017"/>
            <a:ext cx="1438366" cy="356031"/>
          </a:xfrm>
          <a:prstGeom prst="rect">
            <a:avLst/>
          </a:prstGeom>
          <a:noFill/>
          <a:ln w="9525">
            <a:noFill/>
            <a:miter lim="800000"/>
            <a:headEnd/>
            <a:tailEnd/>
          </a:ln>
          <a:effectLst>
            <a:glow rad="127000">
              <a:schemeClr val="bg1"/>
            </a:glow>
          </a:effectLst>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kumimoji="1" sz="4400" b="1">
                <a:solidFill>
                  <a:schemeClr val="tx1"/>
                </a:solidFill>
                <a:effectLst>
                  <a:glow rad="127000">
                    <a:schemeClr val="accent3">
                      <a:satMod val="175000"/>
                    </a:schemeClr>
                  </a:glow>
                </a:effectLst>
                <a:latin typeface="微軟正黑體" pitchFamily="34" charset="-120"/>
                <a:ea typeface="微軟正黑體" pitchFamily="34" charset="-120"/>
                <a:cs typeface="+mj-cs"/>
              </a:defRPr>
            </a:lvl1pPr>
            <a:lvl2pPr algn="ctr" rtl="0" eaLnBrk="0" fontAlgn="base" hangingPunct="0">
              <a:spcBef>
                <a:spcPct val="0"/>
              </a:spcBef>
              <a:spcAft>
                <a:spcPct val="0"/>
              </a:spcAft>
              <a:defRPr kumimoji="1" sz="3600">
                <a:solidFill>
                  <a:srgbClr val="FFFFFF"/>
                </a:solidFill>
                <a:latin typeface="Arial" charset="0"/>
                <a:ea typeface="華康中圓體" pitchFamily="49" charset="-120"/>
              </a:defRPr>
            </a:lvl2pPr>
            <a:lvl3pPr algn="ctr" rtl="0" eaLnBrk="0" fontAlgn="base" hangingPunct="0">
              <a:spcBef>
                <a:spcPct val="0"/>
              </a:spcBef>
              <a:spcAft>
                <a:spcPct val="0"/>
              </a:spcAft>
              <a:defRPr kumimoji="1" sz="3600">
                <a:solidFill>
                  <a:srgbClr val="FFFFFF"/>
                </a:solidFill>
                <a:latin typeface="Arial" charset="0"/>
                <a:ea typeface="華康中圓體" pitchFamily="49" charset="-120"/>
              </a:defRPr>
            </a:lvl3pPr>
            <a:lvl4pPr algn="ctr" rtl="0" eaLnBrk="0" fontAlgn="base" hangingPunct="0">
              <a:spcBef>
                <a:spcPct val="0"/>
              </a:spcBef>
              <a:spcAft>
                <a:spcPct val="0"/>
              </a:spcAft>
              <a:defRPr kumimoji="1" sz="3600">
                <a:solidFill>
                  <a:srgbClr val="FFFFFF"/>
                </a:solidFill>
                <a:latin typeface="Arial" charset="0"/>
                <a:ea typeface="華康中圓體" pitchFamily="49" charset="-120"/>
              </a:defRPr>
            </a:lvl4pPr>
            <a:lvl5pPr algn="ctr" rtl="0" eaLnBrk="0" fontAlgn="base" hangingPunct="0">
              <a:spcBef>
                <a:spcPct val="0"/>
              </a:spcBef>
              <a:spcAft>
                <a:spcPct val="0"/>
              </a:spcAft>
              <a:defRPr kumimoji="1" sz="3600">
                <a:solidFill>
                  <a:srgbClr val="FFFFFF"/>
                </a:solidFill>
                <a:latin typeface="Arial" charset="0"/>
                <a:ea typeface="華康中圓體" pitchFamily="49" charset="-120"/>
              </a:defRPr>
            </a:lvl5pPr>
            <a:lvl6pPr marL="457200" algn="ctr" rtl="0" fontAlgn="base">
              <a:spcBef>
                <a:spcPct val="0"/>
              </a:spcBef>
              <a:spcAft>
                <a:spcPct val="0"/>
              </a:spcAft>
              <a:defRPr kumimoji="1" sz="3600">
                <a:solidFill>
                  <a:srgbClr val="FFFFFF"/>
                </a:solidFill>
                <a:latin typeface="Arial" charset="0"/>
                <a:ea typeface="華康中圓體" pitchFamily="49" charset="-120"/>
              </a:defRPr>
            </a:lvl6pPr>
            <a:lvl7pPr marL="914400" algn="ctr" rtl="0" fontAlgn="base">
              <a:spcBef>
                <a:spcPct val="0"/>
              </a:spcBef>
              <a:spcAft>
                <a:spcPct val="0"/>
              </a:spcAft>
              <a:defRPr kumimoji="1" sz="3600">
                <a:solidFill>
                  <a:srgbClr val="FFFFFF"/>
                </a:solidFill>
                <a:latin typeface="Arial" charset="0"/>
                <a:ea typeface="華康中圓體" pitchFamily="49" charset="-120"/>
              </a:defRPr>
            </a:lvl7pPr>
            <a:lvl8pPr marL="1371600" algn="ctr" rtl="0" fontAlgn="base">
              <a:spcBef>
                <a:spcPct val="0"/>
              </a:spcBef>
              <a:spcAft>
                <a:spcPct val="0"/>
              </a:spcAft>
              <a:defRPr kumimoji="1" sz="3600">
                <a:solidFill>
                  <a:srgbClr val="FFFFFF"/>
                </a:solidFill>
                <a:latin typeface="Arial" charset="0"/>
                <a:ea typeface="華康中圓體" pitchFamily="49" charset="-120"/>
              </a:defRPr>
            </a:lvl8pPr>
            <a:lvl9pPr marL="1828800" algn="ctr" rtl="0" fontAlgn="base">
              <a:spcBef>
                <a:spcPct val="0"/>
              </a:spcBef>
              <a:spcAft>
                <a:spcPct val="0"/>
              </a:spcAft>
              <a:defRPr kumimoji="1" sz="3600">
                <a:solidFill>
                  <a:srgbClr val="FFFFFF"/>
                </a:solidFill>
                <a:latin typeface="Arial" charset="0"/>
                <a:ea typeface="華康中圓體" pitchFamily="49" charset="-120"/>
              </a:defRPr>
            </a:lvl9pPr>
          </a:lstStyle>
          <a:p>
            <a:r>
              <a:rPr lang="zh-TW" altLang="en-US" sz="1846" kern="0" dirty="0">
                <a:solidFill>
                  <a:srgbClr val="000000"/>
                </a:solidFill>
                <a:effectLst>
                  <a:glow rad="114300">
                    <a:prstClr val="white"/>
                  </a:glow>
                </a:effectLst>
              </a:rPr>
              <a:t>里約熱內盧</a:t>
            </a:r>
            <a:endParaRPr lang="zh-TW" altLang="en-US" sz="2215" kern="0" dirty="0">
              <a:solidFill>
                <a:srgbClr val="000000"/>
              </a:solidFill>
              <a:effectLst>
                <a:glow rad="114300">
                  <a:prstClr val="white"/>
                </a:glow>
              </a:effectLst>
            </a:endParaRPr>
          </a:p>
        </p:txBody>
      </p:sp>
      <p:pic>
        <p:nvPicPr>
          <p:cNvPr id="6" name="圖片 5"/>
          <p:cNvPicPr>
            <a:picLocks noChangeAspect="1"/>
          </p:cNvPicPr>
          <p:nvPr/>
        </p:nvPicPr>
        <p:blipFill>
          <a:blip r:embed="rId4" cstate="print"/>
          <a:stretch>
            <a:fillRect/>
          </a:stretch>
        </p:blipFill>
        <p:spPr>
          <a:xfrm>
            <a:off x="510396" y="4515899"/>
            <a:ext cx="3024639" cy="1704796"/>
          </a:xfrm>
          <a:prstGeom prst="rect">
            <a:avLst/>
          </a:prstGeom>
        </p:spPr>
      </p:pic>
      <p:sp>
        <p:nvSpPr>
          <p:cNvPr id="30" name="文本框 10"/>
          <p:cNvSpPr txBox="1"/>
          <p:nvPr/>
        </p:nvSpPr>
        <p:spPr>
          <a:xfrm>
            <a:off x="2248040" y="515362"/>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巴西連日暴雨</a:t>
            </a:r>
            <a:endParaRPr kumimoji="0" lang="en-US" altLang="zh-TW" sz="1600" b="1" dirty="0">
              <a:solidFill>
                <a:srgbClr val="9966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4811790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p:nvPr/>
        </p:nvPicPr>
        <p:blipFill>
          <a:blip r:embed="rId2" cstate="print">
            <a:extLst>
              <a:ext uri="{28A0092B-C50C-407E-A947-70E740481C1C}">
                <a14:useLocalDpi xmlns:a14="http://schemas.microsoft.com/office/drawing/2010/main" val="0"/>
              </a:ext>
            </a:extLst>
          </a:blip>
          <a:stretch>
            <a:fillRect/>
          </a:stretch>
        </p:blipFill>
        <p:spPr>
          <a:xfrm>
            <a:off x="4572000" y="3241285"/>
            <a:ext cx="4305498" cy="3227781"/>
          </a:xfrm>
          <a:prstGeom prst="rect">
            <a:avLst/>
          </a:prstGeom>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181" y="3295574"/>
            <a:ext cx="4047569" cy="3197580"/>
          </a:xfrm>
          <a:prstGeom prst="rect">
            <a:avLst/>
          </a:prstGeom>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xfrm>
            <a:off x="7086600"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1ACB84C-0AE2-465B-851F-F305D8F6511E}" type="slidenum">
              <a:rPr kumimoji="0" lang="zh-TW" altLang="en-US">
                <a:solidFill>
                  <a:srgbClr val="262626"/>
                </a:solidFill>
                <a:latin typeface="Arial Unicode MS" panose="020B0604020202020204" pitchFamily="34" charset="-120"/>
                <a:ea typeface="Arial Unicode MS" panose="020B0604020202020204" pitchFamily="34" charset="-120"/>
              </a:rPr>
              <a:pPr/>
              <a:t>60</a:t>
            </a:fld>
            <a:endParaRPr kumimoji="0" lang="zh-TW" altLang="en-US" dirty="0">
              <a:solidFill>
                <a:srgbClr val="262626"/>
              </a:solidFill>
              <a:latin typeface="Arial Unicode MS" panose="020B0604020202020204" pitchFamily="34" charset="-120"/>
              <a:ea typeface="Arial Unicode MS" panose="020B0604020202020204" pitchFamily="34" charset="-120"/>
            </a:endParaRPr>
          </a:p>
        </p:txBody>
      </p:sp>
      <p:sp>
        <p:nvSpPr>
          <p:cNvPr id="32772" name="文字方塊 4"/>
          <p:cNvSpPr txBox="1">
            <a:spLocks noChangeArrowheads="1"/>
          </p:cNvSpPr>
          <p:nvPr/>
        </p:nvSpPr>
        <p:spPr bwMode="auto">
          <a:xfrm>
            <a:off x="179388" y="757238"/>
            <a:ext cx="8507412"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dirty="0">
                <a:solidFill>
                  <a:srgbClr val="000000"/>
                </a:solidFill>
                <a:latin typeface="微軟正黑體" panose="020B0604030504040204" pitchFamily="34" charset="-120"/>
                <a:ea typeface="微軟正黑體" panose="020B0604030504040204" pitchFamily="34" charset="-120"/>
              </a:rPr>
              <a:t>時間：</a:t>
            </a:r>
            <a:r>
              <a:rPr kumimoji="0" lang="en-US" altLang="zh-TW" sz="2400" dirty="0">
                <a:solidFill>
                  <a:srgbClr val="000000"/>
                </a:solidFill>
                <a:latin typeface="微軟正黑體" panose="020B0604030504040204" pitchFamily="34" charset="-120"/>
                <a:ea typeface="微軟正黑體" panose="020B0604030504040204" pitchFamily="34" charset="-120"/>
              </a:rPr>
              <a:t> </a:t>
            </a:r>
            <a:r>
              <a:rPr kumimoji="0" lang="en-US" altLang="zh-TW" sz="2400" b="1" dirty="0">
                <a:solidFill>
                  <a:srgbClr val="75952C"/>
                </a:solidFill>
                <a:latin typeface="微軟正黑體" panose="020B0604030504040204" pitchFamily="34" charset="-120"/>
                <a:ea typeface="微軟正黑體" panose="020B0604030504040204" pitchFamily="34" charset="-120"/>
              </a:rPr>
              <a:t>2014</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年</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5</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月</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5</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日下午</a:t>
            </a:r>
            <a:r>
              <a:rPr kumimoji="0" lang="en-US" altLang="zh-TW" sz="2400" b="1" dirty="0">
                <a:solidFill>
                  <a:srgbClr val="75952C"/>
                </a:solidFill>
                <a:latin typeface="微軟正黑體" panose="020B0604030504040204" pitchFamily="34" charset="-120"/>
                <a:ea typeface="微軟正黑體" panose="020B0604030504040204" pitchFamily="34" charset="-120"/>
              </a:rPr>
              <a:t>6</a:t>
            </a:r>
            <a:r>
              <a:rPr kumimoji="0" lang="zh-TW" altLang="en-US" sz="2400" b="1" dirty="0">
                <a:solidFill>
                  <a:srgbClr val="75952C"/>
                </a:solidFill>
                <a:latin typeface="微軟正黑體" panose="020B0604030504040204" pitchFamily="34" charset="-120"/>
                <a:ea typeface="微軟正黑體" panose="020B0604030504040204" pitchFamily="34" charset="-120"/>
              </a:rPr>
              <a:t>時</a:t>
            </a:r>
            <a:r>
              <a:rPr kumimoji="0" lang="en-US" altLang="zh-TW" sz="2400" b="1" dirty="0">
                <a:solidFill>
                  <a:srgbClr val="75952C"/>
                </a:solidFill>
                <a:latin typeface="微軟正黑體" panose="020B0604030504040204" pitchFamily="34" charset="-120"/>
                <a:ea typeface="微軟正黑體" panose="020B0604030504040204" pitchFamily="34" charset="-120"/>
              </a:rPr>
              <a:t>08</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分</a:t>
            </a:r>
            <a:endParaRPr kumimoji="0" lang="en-US" altLang="zh-TW" sz="2400" b="1" dirty="0">
              <a:solidFill>
                <a:srgbClr val="75952C"/>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a:solidFill>
                  <a:srgbClr val="000000"/>
                </a:solidFill>
                <a:latin typeface="微軟正黑體" panose="020B0604030504040204" pitchFamily="34" charset="-120"/>
                <a:ea typeface="微軟正黑體" panose="020B0604030504040204" pitchFamily="34" charset="-120"/>
              </a:rPr>
              <a:t>地點：泰國清萊府攀縣距離美勞南方</a:t>
            </a:r>
            <a:r>
              <a:rPr kumimoji="0" lang="en-US" altLang="zh-TW" sz="2400" dirty="0">
                <a:solidFill>
                  <a:srgbClr val="000000"/>
                </a:solidFill>
                <a:latin typeface="微軟正黑體" panose="020B0604030504040204" pitchFamily="34" charset="-120"/>
                <a:ea typeface="微軟正黑體" panose="020B0604030504040204" pitchFamily="34" charset="-120"/>
              </a:rPr>
              <a:t>9</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公里</a:t>
            </a:r>
            <a:endParaRPr kumimoji="0"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a:solidFill>
                  <a:srgbClr val="000000"/>
                </a:solidFill>
                <a:latin typeface="微軟正黑體" panose="020B0604030504040204" pitchFamily="34" charset="-120"/>
                <a:ea typeface="微軟正黑體" panose="020B0604030504040204" pitchFamily="34" charset="-120"/>
              </a:rPr>
              <a:t>芮氏規模：</a:t>
            </a:r>
            <a:r>
              <a:rPr kumimoji="0" lang="en-US" altLang="zh-TW" sz="2400" dirty="0" smtClean="0">
                <a:solidFill>
                  <a:srgbClr val="000000"/>
                </a:solidFill>
                <a:latin typeface="微軟正黑體" panose="020B0604030504040204" pitchFamily="34" charset="-120"/>
                <a:ea typeface="微軟正黑體" panose="020B0604030504040204" pitchFamily="34" charset="-120"/>
              </a:rPr>
              <a:t>6.0</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；震</a:t>
            </a:r>
            <a:r>
              <a:rPr kumimoji="0" lang="zh-TW" altLang="en-US" sz="2400" dirty="0">
                <a:solidFill>
                  <a:srgbClr val="000000"/>
                </a:solidFill>
                <a:latin typeface="微軟正黑體" panose="020B0604030504040204" pitchFamily="34" charset="-120"/>
                <a:ea typeface="微軟正黑體" panose="020B0604030504040204" pitchFamily="34" charset="-120"/>
              </a:rPr>
              <a:t>央</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：清</a:t>
            </a:r>
            <a:r>
              <a:rPr kumimoji="0" lang="zh-TW" altLang="en-US" sz="2400" dirty="0">
                <a:solidFill>
                  <a:srgbClr val="000000"/>
                </a:solidFill>
                <a:latin typeface="微軟正黑體" panose="020B0604030504040204" pitchFamily="34" charset="-120"/>
                <a:ea typeface="微軟正黑體" panose="020B0604030504040204" pitchFamily="34" charset="-120"/>
              </a:rPr>
              <a:t>萊府攀</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縣</a:t>
            </a:r>
            <a:r>
              <a:rPr kumimoji="0" lang="zh-TW" altLang="en-US" sz="2400" dirty="0">
                <a:solidFill>
                  <a:srgbClr val="000000"/>
                </a:solidFill>
                <a:latin typeface="微軟正黑體" panose="020B0604030504040204" pitchFamily="34" charset="-120"/>
                <a:ea typeface="微軟正黑體" panose="020B0604030504040204" pitchFamily="34" charset="-120"/>
              </a:rPr>
              <a:t>；</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震源</a:t>
            </a:r>
            <a:r>
              <a:rPr kumimoji="0" lang="zh-TW" altLang="en-US" sz="2400" dirty="0">
                <a:solidFill>
                  <a:srgbClr val="000000"/>
                </a:solidFill>
                <a:latin typeface="微軟正黑體" panose="020B0604030504040204" pitchFamily="34" charset="-120"/>
                <a:ea typeface="微軟正黑體" panose="020B0604030504040204" pitchFamily="34" charset="-120"/>
              </a:rPr>
              <a:t>深度為</a:t>
            </a:r>
            <a:r>
              <a:rPr kumimoji="0" lang="en-US" altLang="zh-TW" sz="2400" dirty="0">
                <a:solidFill>
                  <a:srgbClr val="000000"/>
                </a:solidFill>
                <a:latin typeface="微軟正黑體" panose="020B0604030504040204" pitchFamily="34" charset="-120"/>
                <a:ea typeface="微軟正黑體" panose="020B0604030504040204" pitchFamily="34" charset="-120"/>
              </a:rPr>
              <a:t>7.4</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公里</a:t>
            </a:r>
            <a:endParaRPr kumimoji="0"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smtClean="0">
                <a:solidFill>
                  <a:srgbClr val="000000"/>
                </a:solidFill>
                <a:latin typeface="微軟正黑體" panose="020B0604030504040204" pitchFamily="34" charset="-120"/>
                <a:ea typeface="微軟正黑體" panose="020B0604030504040204" pitchFamily="34" charset="-120"/>
              </a:rPr>
              <a:t>事件描述：屬於</a:t>
            </a:r>
            <a:r>
              <a:rPr kumimoji="0" lang="zh-TW" altLang="en-US" sz="2400" dirty="0">
                <a:solidFill>
                  <a:srgbClr val="000000"/>
                </a:solidFill>
                <a:latin typeface="微軟正黑體" panose="020B0604030504040204" pitchFamily="34" charset="-120"/>
                <a:ea typeface="微軟正黑體" panose="020B0604030504040204" pitchFamily="34" charset="-120"/>
              </a:rPr>
              <a:t>淺層地震</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，由</a:t>
            </a:r>
            <a:r>
              <a:rPr kumimoji="0" lang="zh-TW" altLang="en-US" sz="2400" dirty="0" smtClean="0">
                <a:solidFill>
                  <a:srgbClr val="FF0000"/>
                </a:solidFill>
                <a:latin typeface="微軟正黑體" panose="020B0604030504040204" pitchFamily="34" charset="-120"/>
                <a:ea typeface="微軟正黑體" panose="020B0604030504040204" pitchFamily="34" charset="-120"/>
              </a:rPr>
              <a:t>帕</a:t>
            </a:r>
            <a:r>
              <a:rPr kumimoji="0" lang="zh-TW" altLang="en-US" sz="2400" dirty="0">
                <a:solidFill>
                  <a:srgbClr val="FF0000"/>
                </a:solidFill>
                <a:latin typeface="微軟正黑體" panose="020B0604030504040204" pitchFamily="34" charset="-120"/>
                <a:ea typeface="微軟正黑體" panose="020B0604030504040204" pitchFamily="34" charset="-120"/>
              </a:rPr>
              <a:t>夭斷層</a:t>
            </a:r>
            <a:r>
              <a:rPr kumimoji="0" lang="en-US" altLang="zh-TW" sz="2400" dirty="0">
                <a:solidFill>
                  <a:srgbClr val="FF0000"/>
                </a:solidFill>
                <a:latin typeface="微軟正黑體" panose="020B0604030504040204" pitchFamily="34" charset="-120"/>
                <a:ea typeface="微軟正黑體" panose="020B0604030504040204" pitchFamily="34" charset="-120"/>
              </a:rPr>
              <a:t>(</a:t>
            </a:r>
            <a:r>
              <a:rPr kumimoji="0" lang="en-US" altLang="zh-TW" sz="2400" dirty="0" err="1">
                <a:solidFill>
                  <a:srgbClr val="FF0000"/>
                </a:solidFill>
                <a:latin typeface="微軟正黑體" panose="020B0604030504040204" pitchFamily="34" charset="-120"/>
                <a:ea typeface="微軟正黑體" panose="020B0604030504040204" pitchFamily="34" charset="-120"/>
              </a:rPr>
              <a:t>Phayao</a:t>
            </a:r>
            <a:r>
              <a:rPr kumimoji="0" lang="en-US" altLang="zh-TW" sz="2400" dirty="0">
                <a:solidFill>
                  <a:srgbClr val="FF0000"/>
                </a:solidFill>
                <a:latin typeface="微軟正黑體" panose="020B0604030504040204" pitchFamily="34" charset="-120"/>
                <a:ea typeface="微軟正黑體" panose="020B0604030504040204" pitchFamily="34" charset="-120"/>
              </a:rPr>
              <a:t> fault line</a:t>
            </a:r>
            <a:r>
              <a:rPr kumimoji="0" lang="en-US" altLang="zh-TW" sz="2400" dirty="0" smtClean="0">
                <a:solidFill>
                  <a:srgbClr val="FF0000"/>
                </a:solidFill>
                <a:latin typeface="微軟正黑體" panose="020B0604030504040204" pitchFamily="34" charset="-120"/>
                <a:ea typeface="微軟正黑體" panose="020B0604030504040204" pitchFamily="34" charset="-120"/>
              </a:rPr>
              <a:t>)</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引發，</a:t>
            </a:r>
            <a:r>
              <a:rPr kumimoji="0" lang="en-US" altLang="zh-TW" sz="2400" dirty="0" smtClean="0">
                <a:solidFill>
                  <a:srgbClr val="000000"/>
                </a:solidFill>
                <a:latin typeface="微軟正黑體" panose="020B0604030504040204" pitchFamily="34" charset="-120"/>
                <a:ea typeface="微軟正黑體" panose="020B0604030504040204" pitchFamily="34" charset="-120"/>
              </a:rPr>
              <a:t>2012</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年新發現的斷層，因</a:t>
            </a:r>
            <a:r>
              <a:rPr kumimoji="0" lang="zh-TW" altLang="en-US" sz="2400" dirty="0" smtClean="0">
                <a:solidFill>
                  <a:srgbClr val="FF0000"/>
                </a:solidFill>
                <a:latin typeface="微軟正黑體" panose="020B0604030504040204" pitchFamily="34" charset="-120"/>
                <a:ea typeface="微軟正黑體" panose="020B0604030504040204" pitchFamily="34" charset="-120"/>
              </a:rPr>
              <a:t>地底</a:t>
            </a:r>
            <a:r>
              <a:rPr kumimoji="0" lang="zh-TW" altLang="en-US" sz="2400" dirty="0">
                <a:solidFill>
                  <a:srgbClr val="FF0000"/>
                </a:solidFill>
                <a:latin typeface="微軟正黑體" panose="020B0604030504040204" pitchFamily="34" charset="-120"/>
                <a:ea typeface="微軟正黑體" panose="020B0604030504040204" pitchFamily="34" charset="-120"/>
              </a:rPr>
              <a:t>能量累積已久</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，釋放「</a:t>
            </a:r>
            <a:r>
              <a:rPr kumimoji="0" lang="zh-TW" altLang="en-US" sz="2400" dirty="0">
                <a:solidFill>
                  <a:srgbClr val="000000"/>
                </a:solidFill>
                <a:latin typeface="微軟正黑體" panose="020B0604030504040204" pitchFamily="34" charset="-120"/>
                <a:ea typeface="微軟正黑體" panose="020B0604030504040204" pitchFamily="34" charset="-120"/>
              </a:rPr>
              <a:t>百年強震」的巨大</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能量。</a:t>
            </a:r>
            <a:endParaRPr kumimoji="0" lang="zh-TW" altLang="en-US" sz="2400" dirty="0">
              <a:solidFill>
                <a:srgbClr val="0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32778" name="矩形 11"/>
          <p:cNvSpPr>
            <a:spLocks noChangeArrowheads="1"/>
          </p:cNvSpPr>
          <p:nvPr/>
        </p:nvSpPr>
        <p:spPr bwMode="auto">
          <a:xfrm>
            <a:off x="307181" y="6331893"/>
            <a:ext cx="28019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smtClean="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曼谷</a:t>
            </a:r>
            <a:r>
              <a:rPr lang="zh-TW" altLang="en-US" sz="800" dirty="0">
                <a:solidFill>
                  <a:prstClr val="black"/>
                </a:solidFill>
                <a:latin typeface="微軟正黑體" panose="020B0604030504040204" pitchFamily="34" charset="-120"/>
                <a:ea typeface="微軟正黑體" panose="020B0604030504040204" pitchFamily="34" charset="-120"/>
              </a:rPr>
              <a:t>郵報（</a:t>
            </a:r>
            <a:r>
              <a:rPr lang="en-US" altLang="zh-TW" sz="800" dirty="0">
                <a:solidFill>
                  <a:prstClr val="black"/>
                </a:solidFill>
                <a:latin typeface="微軟正黑體" panose="020B0604030504040204" pitchFamily="34" charset="-120"/>
                <a:ea typeface="微軟正黑體" panose="020B0604030504040204" pitchFamily="34" charset="-120"/>
              </a:rPr>
              <a:t>Bangkok Post</a:t>
            </a:r>
            <a:r>
              <a:rPr lang="zh-TW" altLang="en-US" sz="800" dirty="0" smtClean="0">
                <a:solidFill>
                  <a:prstClr val="black"/>
                </a:solidFill>
                <a:latin typeface="微軟正黑體" panose="020B0604030504040204" pitchFamily="34" charset="-120"/>
                <a:ea typeface="微軟正黑體" panose="020B0604030504040204" pitchFamily="34" charset="-120"/>
              </a:rPr>
              <a:t>）</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sp>
        <p:nvSpPr>
          <p:cNvPr id="32784" name="矩形 9"/>
          <p:cNvSpPr>
            <a:spLocks noChangeArrowheads="1"/>
          </p:cNvSpPr>
          <p:nvPr/>
        </p:nvSpPr>
        <p:spPr bwMode="auto">
          <a:xfrm>
            <a:off x="4335462" y="6413956"/>
            <a:ext cx="4808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美國</a:t>
            </a:r>
            <a:r>
              <a:rPr lang="zh-TW" altLang="en-US" sz="800" dirty="0">
                <a:solidFill>
                  <a:prstClr val="black"/>
                </a:solidFill>
                <a:latin typeface="微軟正黑體" panose="020B0604030504040204" pitchFamily="34" charset="-120"/>
                <a:ea typeface="微軟正黑體" panose="020B0604030504040204" pitchFamily="34" charset="-120"/>
              </a:rPr>
              <a:t>地質調查局</a:t>
            </a:r>
            <a:r>
              <a:rPr lang="en-US" altLang="zh-TW" sz="800" dirty="0">
                <a:solidFill>
                  <a:prstClr val="black"/>
                </a:solidFill>
                <a:latin typeface="微軟正黑體" panose="020B0604030504040204" pitchFamily="34" charset="-120"/>
                <a:ea typeface="微軟正黑體" panose="020B0604030504040204" pitchFamily="34" charset="-120"/>
              </a:rPr>
              <a:t>(USGS</a:t>
            </a:r>
            <a:r>
              <a:rPr lang="en-US" altLang="zh-TW" sz="800" dirty="0" smtClean="0">
                <a:solidFill>
                  <a:prstClr val="black"/>
                </a:solidFill>
                <a:latin typeface="微軟正黑體" panose="020B0604030504040204" pitchFamily="34" charset="-120"/>
                <a:ea typeface="微軟正黑體" panose="020B0604030504040204" pitchFamily="34" charset="-120"/>
              </a:rPr>
              <a:t>)</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488306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p:nvPr/>
        </p:nvPicPr>
        <p:blipFill rotWithShape="1">
          <a:blip r:embed="rId2" cstate="print">
            <a:extLst>
              <a:ext uri="{28A0092B-C50C-407E-A947-70E740481C1C}">
                <a14:useLocalDpi xmlns:a14="http://schemas.microsoft.com/office/drawing/2010/main" val="0"/>
              </a:ext>
            </a:extLst>
          </a:blip>
          <a:srcRect l="5607" t="3527" r="6451" b="-469"/>
          <a:stretch/>
        </p:blipFill>
        <p:spPr bwMode="auto">
          <a:xfrm>
            <a:off x="5410200" y="2237736"/>
            <a:ext cx="3400567" cy="4391786"/>
          </a:xfrm>
          <a:prstGeom prst="rect">
            <a:avLst/>
          </a:prstGeom>
          <a:noFill/>
          <a:ln>
            <a:noFill/>
          </a:ln>
          <a:extLst>
            <a:ext uri="{53640926-AAD7-44D8-BBD7-CCE9431645EC}">
              <a14:shadowObscured xmlns:a14="http://schemas.microsoft.com/office/drawing/2010/main"/>
            </a:ext>
          </a:extLst>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1"/>
          <p:cNvSpPr>
            <a:spLocks noGrp="1"/>
          </p:cNvSpPr>
          <p:nvPr>
            <p:ph type="sldNum" sz="quarter" idx="10"/>
          </p:nvPr>
        </p:nvSpPr>
        <p:spPr bwMode="auto">
          <a:xfrm>
            <a:off x="7010400" y="641407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AA02BD1-1042-4640-977D-8B4234852AA8}" type="slidenum">
              <a:rPr kumimoji="0" lang="zh-TW" altLang="en-US">
                <a:solidFill>
                  <a:srgbClr val="262626"/>
                </a:solidFill>
                <a:latin typeface="Arial Unicode MS" panose="020B0604020202020204" pitchFamily="34" charset="-120"/>
                <a:ea typeface="Arial Unicode MS" panose="020B0604020202020204" pitchFamily="34" charset="-120"/>
              </a:rPr>
              <a:pPr/>
              <a:t>61</a:t>
            </a:fld>
            <a:endParaRPr kumimoji="0" lang="zh-TW" altLang="en-US" dirty="0">
              <a:solidFill>
                <a:srgbClr val="262626"/>
              </a:solidFill>
              <a:latin typeface="Arial Unicode MS" panose="020B0604020202020204" pitchFamily="34" charset="-120"/>
              <a:ea typeface="Arial Unicode MS" panose="020B0604020202020204" pitchFamily="34" charset="-120"/>
            </a:endParaRPr>
          </a:p>
        </p:txBody>
      </p:sp>
      <p:sp>
        <p:nvSpPr>
          <p:cNvPr id="33796" name="文字方塊 4"/>
          <p:cNvSpPr txBox="1">
            <a:spLocks noChangeArrowheads="1"/>
          </p:cNvSpPr>
          <p:nvPr/>
        </p:nvSpPr>
        <p:spPr bwMode="auto">
          <a:xfrm>
            <a:off x="287338" y="791795"/>
            <a:ext cx="8551862"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algn="just" fontAlgn="auto">
              <a:spcBef>
                <a:spcPts val="60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泰國北部都</a:t>
            </a:r>
            <a:r>
              <a:rPr lang="zh-TW" altLang="en-US" sz="2400" dirty="0">
                <a:solidFill>
                  <a:prstClr val="black"/>
                </a:solidFill>
                <a:latin typeface="微軟正黑體" panose="020B0604030504040204" pitchFamily="34" charset="-120"/>
                <a:ea typeface="微軟正黑體" panose="020B0604030504040204" pitchFamily="34" charset="-120"/>
              </a:rPr>
              <a:t>感覺到</a:t>
            </a:r>
            <a:r>
              <a:rPr lang="zh-TW" altLang="en-US" sz="2400" dirty="0" smtClean="0">
                <a:solidFill>
                  <a:prstClr val="black"/>
                </a:solidFill>
                <a:latin typeface="微軟正黑體" panose="020B0604030504040204" pitchFamily="34" charset="-120"/>
                <a:ea typeface="微軟正黑體" panose="020B0604030504040204" pitchFamily="34" charset="-120"/>
              </a:rPr>
              <a:t>地震震動</a:t>
            </a:r>
            <a:r>
              <a:rPr lang="zh-TW" altLang="en-US" sz="2400" dirty="0">
                <a:solidFill>
                  <a:prstClr val="black"/>
                </a:solidFill>
                <a:latin typeface="微軟正黑體" panose="020B0604030504040204" pitchFamily="34" charset="-120"/>
                <a:ea typeface="微軟正黑體" panose="020B0604030504040204" pitchFamily="34" charset="-120"/>
              </a:rPr>
              <a:t>，如清萊、清邁及南邦等府，</a:t>
            </a:r>
            <a:r>
              <a:rPr lang="zh-TW" altLang="en-US" sz="2400" dirty="0" smtClean="0">
                <a:solidFill>
                  <a:prstClr val="black"/>
                </a:solidFill>
                <a:latin typeface="微軟正黑體" panose="020B0604030504040204" pitchFamily="34" charset="-120"/>
                <a:ea typeface="微軟正黑體" panose="020B0604030504040204" pitchFamily="34" charset="-120"/>
              </a:rPr>
              <a:t>然而首都</a:t>
            </a:r>
            <a:r>
              <a:rPr lang="zh-TW" altLang="en-US" sz="2400" dirty="0">
                <a:solidFill>
                  <a:prstClr val="black"/>
                </a:solidFill>
                <a:latin typeface="微軟正黑體" panose="020B0604030504040204" pitchFamily="34" charset="-120"/>
                <a:ea typeface="微軟正黑體" panose="020B0604030504040204" pitchFamily="34" charset="-120"/>
              </a:rPr>
              <a:t>曼谷與</a:t>
            </a:r>
            <a:r>
              <a:rPr lang="zh-TW" altLang="en-US" sz="2400" dirty="0" smtClean="0">
                <a:solidFill>
                  <a:prstClr val="black"/>
                </a:solidFill>
                <a:latin typeface="微軟正黑體" panose="020B0604030504040204" pitchFamily="34" charset="-120"/>
                <a:ea typeface="微軟正黑體" panose="020B0604030504040204" pitchFamily="34" charset="-120"/>
              </a:rPr>
              <a:t>緬甸的仰光亦能</a:t>
            </a:r>
            <a:r>
              <a:rPr lang="zh-TW" altLang="en-US" sz="2400" dirty="0">
                <a:solidFill>
                  <a:prstClr val="black"/>
                </a:solidFill>
                <a:latin typeface="微軟正黑體" panose="020B0604030504040204" pitchFamily="34" charset="-120"/>
                <a:ea typeface="微軟正黑體" panose="020B0604030504040204" pitchFamily="34" charset="-120"/>
              </a:rPr>
              <a:t>感受到震動</a:t>
            </a:r>
            <a:r>
              <a:rPr lang="zh-TW" altLang="en-US" sz="2400" dirty="0" smtClean="0">
                <a:solidFill>
                  <a:prstClr val="black"/>
                </a:solidFill>
                <a:latin typeface="微軟正黑體" panose="020B0604030504040204" pitchFamily="34" charset="-120"/>
                <a:ea typeface="微軟正黑體" panose="020B0604030504040204" pitchFamily="34" charset="-120"/>
              </a:rPr>
              <a:t>搖晃。</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algn="just" fontAlgn="auto">
              <a:spcBef>
                <a:spcPts val="600"/>
              </a:spcBef>
              <a:spcAft>
                <a:spcPts val="0"/>
              </a:spcAft>
              <a:buClr>
                <a:schemeClr val="tx1"/>
              </a:buClr>
              <a:buFont typeface="Arial" panose="020B0604020202020204" pitchFamily="34" charset="0"/>
              <a:buChar char="•"/>
            </a:pPr>
            <a:r>
              <a:rPr lang="zh-TW" altLang="en-US" sz="2400" dirty="0" smtClean="0">
                <a:solidFill>
                  <a:srgbClr val="FF0000"/>
                </a:solidFill>
                <a:latin typeface="微軟正黑體" panose="020B0604030504040204" pitchFamily="34" charset="-120"/>
                <a:ea typeface="微軟正黑體" panose="020B0604030504040204" pitchFamily="34" charset="-120"/>
              </a:rPr>
              <a:t>此次</a:t>
            </a:r>
            <a:r>
              <a:rPr lang="zh-TW" altLang="en-US" sz="2400" dirty="0">
                <a:solidFill>
                  <a:srgbClr val="FF0000"/>
                </a:solidFill>
                <a:latin typeface="微軟正黑體" panose="020B0604030504040204" pitchFamily="34" charset="-120"/>
                <a:ea typeface="微軟正黑體" panose="020B0604030504040204" pitchFamily="34" charset="-120"/>
              </a:rPr>
              <a:t>地震造成</a:t>
            </a:r>
            <a:r>
              <a:rPr lang="en-US" altLang="zh-TW" sz="2400" dirty="0">
                <a:solidFill>
                  <a:srgbClr val="FF0000"/>
                </a:solidFill>
                <a:latin typeface="微軟正黑體" panose="020B0604030504040204" pitchFamily="34" charset="-120"/>
                <a:ea typeface="微軟正黑體" panose="020B0604030504040204" pitchFamily="34" charset="-120"/>
              </a:rPr>
              <a:t>1</a:t>
            </a:r>
            <a:r>
              <a:rPr lang="zh-TW" altLang="en-US" sz="2400" dirty="0">
                <a:solidFill>
                  <a:srgbClr val="FF0000"/>
                </a:solidFill>
                <a:latin typeface="微軟正黑體" panose="020B0604030504040204" pitchFamily="34" charset="-120"/>
                <a:ea typeface="微軟正黑體" panose="020B0604030504040204" pitchFamily="34" charset="-120"/>
              </a:rPr>
              <a:t>人死亡，</a:t>
            </a:r>
            <a:r>
              <a:rPr lang="en-US" altLang="zh-TW" sz="2400" dirty="0">
                <a:solidFill>
                  <a:srgbClr val="FF0000"/>
                </a:solidFill>
                <a:latin typeface="微軟正黑體" panose="020B0604030504040204" pitchFamily="34" charset="-120"/>
                <a:ea typeface="微軟正黑體" panose="020B0604030504040204" pitchFamily="34" charset="-120"/>
              </a:rPr>
              <a:t>25</a:t>
            </a:r>
            <a:r>
              <a:rPr lang="zh-TW" altLang="en-US" sz="2400" dirty="0">
                <a:solidFill>
                  <a:srgbClr val="FF0000"/>
                </a:solidFill>
                <a:latin typeface="微軟正黑體" panose="020B0604030504040204" pitchFamily="34" charset="-120"/>
                <a:ea typeface="微軟正黑體" panose="020B0604030504040204" pitchFamily="34" charset="-120"/>
              </a:rPr>
              <a:t>人受傷</a:t>
            </a:r>
            <a:r>
              <a:rPr lang="zh-TW" altLang="en-US" sz="2400" dirty="0">
                <a:solidFill>
                  <a:prstClr val="black"/>
                </a:solidFill>
                <a:latin typeface="微軟正黑體" panose="020B0604030504040204" pitchFamily="34" charset="-120"/>
                <a:ea typeface="微軟正黑體" panose="020B0604030504040204" pitchFamily="34" charset="-120"/>
              </a:rPr>
              <a:t>，這也是泰國北部的內陸近年來最強的一次地震</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kumimoji="0" lang="zh-TW" altLang="en-US" sz="2400" dirty="0">
              <a:solidFill>
                <a:srgbClr val="0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pic>
        <p:nvPicPr>
          <p:cNvPr id="33800" name="ImageForRache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9698" y="2843013"/>
            <a:ext cx="4572000" cy="313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文字方塊 1"/>
          <p:cNvSpPr txBox="1">
            <a:spLocks noChangeArrowheads="1"/>
          </p:cNvSpPr>
          <p:nvPr/>
        </p:nvSpPr>
        <p:spPr bwMode="auto">
          <a:xfrm>
            <a:off x="533400" y="6019800"/>
            <a:ext cx="4339650"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全</a:t>
            </a:r>
            <a:r>
              <a:rPr lang="zh-TW" altLang="en-US" sz="1200" dirty="0">
                <a:solidFill>
                  <a:prstClr val="black"/>
                </a:solidFill>
              </a:rPr>
              <a:t>白色的靈光寺是地區最熱門的旅遊景點之一，在地震中損壞</a:t>
            </a:r>
          </a:p>
        </p:txBody>
      </p:sp>
      <p:sp>
        <p:nvSpPr>
          <p:cNvPr id="11" name="矩形 11"/>
          <p:cNvSpPr>
            <a:spLocks noChangeArrowheads="1"/>
          </p:cNvSpPr>
          <p:nvPr/>
        </p:nvSpPr>
        <p:spPr bwMode="auto">
          <a:xfrm>
            <a:off x="5430672" y="6414078"/>
            <a:ext cx="28019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smtClean="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a:solidFill>
                  <a:prstClr val="black"/>
                </a:solidFill>
                <a:latin typeface="微軟正黑體" panose="020B0604030504040204" pitchFamily="34" charset="-120"/>
                <a:ea typeface="微軟正黑體" panose="020B0604030504040204" pitchFamily="34" charset="-120"/>
              </a:rPr>
              <a:t>美國地質調查局</a:t>
            </a:r>
            <a:r>
              <a:rPr lang="en-US" altLang="zh-TW" sz="800" dirty="0">
                <a:solidFill>
                  <a:prstClr val="black"/>
                </a:solidFill>
                <a:latin typeface="微軟正黑體" panose="020B0604030504040204" pitchFamily="34" charset="-120"/>
                <a:ea typeface="微軟正黑體" panose="020B0604030504040204" pitchFamily="34" charset="-120"/>
              </a:rPr>
              <a:t>(</a:t>
            </a:r>
            <a:r>
              <a:rPr lang="en-US" altLang="zh-TW" sz="800" dirty="0" smtClean="0">
                <a:solidFill>
                  <a:prstClr val="black"/>
                </a:solidFill>
                <a:latin typeface="微軟正黑體" panose="020B0604030504040204" pitchFamily="34" charset="-120"/>
                <a:ea typeface="微軟正黑體" panose="020B0604030504040204" pitchFamily="34" charset="-120"/>
              </a:rPr>
              <a:t>USGS)</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69460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62</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4820" name="矩形 7"/>
          <p:cNvSpPr>
            <a:spLocks noChangeArrowheads="1"/>
          </p:cNvSpPr>
          <p:nvPr/>
        </p:nvSpPr>
        <p:spPr bwMode="auto">
          <a:xfrm>
            <a:off x="0" y="68580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fontAlgn="auto">
              <a:spcBef>
                <a:spcPts val="0"/>
              </a:spcBef>
              <a:spcAft>
                <a:spcPts val="0"/>
              </a:spcAft>
              <a:buClr>
                <a:schemeClr val="tx1"/>
              </a:buClr>
              <a:buFont typeface="Arial" panose="020B0604020202020204" pitchFamily="34" charset="0"/>
              <a:buChar char="•"/>
            </a:pPr>
            <a:r>
              <a:rPr lang="zh-TW" altLang="en-US" sz="2400" dirty="0" smtClean="0">
                <a:solidFill>
                  <a:srgbClr val="FF0000"/>
                </a:solidFill>
                <a:latin typeface="微軟正黑體" panose="020B0604030504040204" pitchFamily="34" charset="-120"/>
                <a:ea typeface="微軟正黑體" panose="020B0604030504040204" pitchFamily="34" charset="-120"/>
              </a:rPr>
              <a:t>震央位處與</a:t>
            </a:r>
            <a:r>
              <a:rPr lang="zh-TW" altLang="en-US" sz="2400" dirty="0">
                <a:solidFill>
                  <a:srgbClr val="FF0000"/>
                </a:solidFill>
                <a:latin typeface="微軟正黑體" panose="020B0604030504040204" pitchFamily="34" charset="-120"/>
                <a:ea typeface="微軟正黑體" panose="020B0604030504040204" pitchFamily="34" charset="-120"/>
              </a:rPr>
              <a:t>緬甸、寮國</a:t>
            </a:r>
            <a:r>
              <a:rPr lang="zh-TW" altLang="en-US" sz="2400" dirty="0" smtClean="0">
                <a:solidFill>
                  <a:srgbClr val="FF0000"/>
                </a:solidFill>
                <a:latin typeface="微軟正黑體" panose="020B0604030504040204" pitchFamily="34" charset="-120"/>
                <a:ea typeface="微軟正黑體" panose="020B0604030504040204" pitchFamily="34" charset="-120"/>
              </a:rPr>
              <a:t>交界地方，為觀光旅遊勝地</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清</a:t>
            </a:r>
            <a:r>
              <a:rPr lang="zh-TW" altLang="en-US" sz="2400" dirty="0">
                <a:solidFill>
                  <a:prstClr val="black"/>
                </a:solidFill>
                <a:latin typeface="微軟正黑體" panose="020B0604030504040204" pitchFamily="34" charset="-120"/>
                <a:ea typeface="微軟正黑體" panose="020B0604030504040204" pitchFamily="34" charset="-120"/>
              </a:rPr>
              <a:t>萊府有一座巨大佛像在地震中受損，</a:t>
            </a:r>
            <a:r>
              <a:rPr lang="zh-TW" altLang="en-US" sz="2400" dirty="0" smtClean="0">
                <a:solidFill>
                  <a:prstClr val="black"/>
                </a:solidFill>
                <a:latin typeface="微軟正黑體" panose="020B0604030504040204" pitchFamily="34" charset="-120"/>
                <a:ea typeface="微軟正黑體" panose="020B0604030504040204" pitchFamily="34" charset="-120"/>
              </a:rPr>
              <a:t>佛陀頭部</a:t>
            </a:r>
            <a:r>
              <a:rPr lang="zh-TW" altLang="en-US" sz="2400" dirty="0">
                <a:solidFill>
                  <a:prstClr val="black"/>
                </a:solidFill>
                <a:latin typeface="微軟正黑體" panose="020B0604030504040204" pitchFamily="34" charset="-120"/>
                <a:ea typeface="微軟正黑體" panose="020B0604030504040204" pitchFamily="34" charset="-120"/>
              </a:rPr>
              <a:t>被震裂</a:t>
            </a:r>
            <a:r>
              <a:rPr lang="zh-TW" altLang="en-US" sz="2400" dirty="0" smtClean="0">
                <a:solidFill>
                  <a:prstClr val="black"/>
                </a:solidFill>
                <a:latin typeface="微軟正黑體" panose="020B0604030504040204" pitchFamily="34" charset="-120"/>
                <a:ea typeface="微軟正黑體" panose="020B0604030504040204" pitchFamily="34" charset="-120"/>
              </a:rPr>
              <a:t>掉地上。</a:t>
            </a:r>
            <a:endParaRPr lang="zh-TW" altLang="en-US" sz="2400" dirty="0">
              <a:solidFill>
                <a:prstClr val="black"/>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此次地震造成</a:t>
            </a:r>
            <a:r>
              <a:rPr lang="en-US" altLang="zh-TW" sz="2400" dirty="0" smtClean="0">
                <a:solidFill>
                  <a:prstClr val="black"/>
                </a:solidFill>
                <a:latin typeface="微軟正黑體" panose="020B0604030504040204" pitchFamily="34" charset="-120"/>
                <a:ea typeface="微軟正黑體" panose="020B0604030504040204" pitchFamily="34" charset="-120"/>
              </a:rPr>
              <a:t>1</a:t>
            </a:r>
            <a:r>
              <a:rPr lang="zh-TW" altLang="en-US" sz="2400" dirty="0">
                <a:solidFill>
                  <a:prstClr val="black"/>
                </a:solidFill>
                <a:latin typeface="微軟正黑體" panose="020B0604030504040204" pitchFamily="34" charset="-120"/>
                <a:ea typeface="微軟正黑體" panose="020B0604030504040204" pitchFamily="34" charset="-120"/>
              </a:rPr>
              <a:t>名八十三歲老婦，在住所被</a:t>
            </a:r>
            <a:r>
              <a:rPr lang="zh-TW" altLang="en-US" sz="2400" dirty="0" smtClean="0">
                <a:solidFill>
                  <a:prstClr val="black"/>
                </a:solidFill>
                <a:latin typeface="微軟正黑體" panose="020B0604030504040204" pitchFamily="34" charset="-120"/>
                <a:ea typeface="微軟正黑體" panose="020B0604030504040204" pitchFamily="34" charset="-120"/>
              </a:rPr>
              <a:t>跌落的</a:t>
            </a:r>
            <a:r>
              <a:rPr lang="zh-TW" altLang="en-US" sz="2400" dirty="0">
                <a:solidFill>
                  <a:prstClr val="black"/>
                </a:solidFill>
                <a:latin typeface="微軟正黑體" panose="020B0604030504040204" pitchFamily="34" charset="-120"/>
                <a:ea typeface="微軟正黑體" panose="020B0604030504040204" pitchFamily="34" charset="-120"/>
              </a:rPr>
              <a:t>磚塊砸傷倒地，其後傷重死亡</a:t>
            </a:r>
            <a:r>
              <a:rPr lang="zh-TW" altLang="en-US" sz="2400" dirty="0" smtClean="0">
                <a:solidFill>
                  <a:prstClr val="black"/>
                </a:solidFill>
                <a:latin typeface="微軟正黑體" panose="020B0604030504040204" pitchFamily="34" charset="-120"/>
                <a:ea typeface="微軟正黑體" panose="020B0604030504040204" pitchFamily="34" charset="-120"/>
              </a:rPr>
              <a:t>。其大部分</a:t>
            </a:r>
            <a:r>
              <a:rPr lang="zh-TW" altLang="en-US" sz="2400" dirty="0">
                <a:solidFill>
                  <a:prstClr val="black"/>
                </a:solidFill>
                <a:latin typeface="微軟正黑體" panose="020B0604030504040204" pitchFamily="34" charset="-120"/>
                <a:ea typeface="微軟正黑體" panose="020B0604030504040204" pitchFamily="34" charset="-120"/>
              </a:rPr>
              <a:t>傷者多是遭受屋內天花板及其他東西摔落而受到</a:t>
            </a:r>
            <a:r>
              <a:rPr lang="zh-TW" altLang="en-US" sz="2400" dirty="0" smtClean="0">
                <a:solidFill>
                  <a:prstClr val="black"/>
                </a:solidFill>
                <a:latin typeface="微軟正黑體" panose="020B0604030504040204" pitchFamily="34" charset="-120"/>
                <a:ea typeface="微軟正黑體" panose="020B0604030504040204" pitchFamily="34" charset="-120"/>
              </a:rPr>
              <a:t>傷害。</a:t>
            </a:r>
            <a:endParaRPr lang="zh-TW" altLang="en-US" sz="2400" dirty="0">
              <a:solidFill>
                <a:prstClr val="black"/>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Arial" panose="020B0604020202020204" pitchFamily="34" charset="0"/>
              <a:buChar char="•"/>
            </a:pP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sp>
        <p:nvSpPr>
          <p:cNvPr id="34821"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endParaRPr lang="zh-TW" altLang="en-US">
              <a:solidFill>
                <a:prstClr val="black"/>
              </a:solidFill>
            </a:endParaRPr>
          </a:p>
        </p:txBody>
      </p:sp>
      <p:sp>
        <p:nvSpPr>
          <p:cNvPr id="34822"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endParaRPr lang="zh-TW" altLang="en-US">
              <a:solidFill>
                <a:prstClr val="black"/>
              </a:solidFill>
            </a:endParaRPr>
          </a:p>
        </p:txBody>
      </p:sp>
      <p:sp>
        <p:nvSpPr>
          <p:cNvPr id="34823" name="矩形 9"/>
          <p:cNvSpPr>
            <a:spLocks noChangeArrowheads="1"/>
          </p:cNvSpPr>
          <p:nvPr/>
        </p:nvSpPr>
        <p:spPr bwMode="auto">
          <a:xfrm>
            <a:off x="228600" y="6338888"/>
            <a:ext cx="42592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latin typeface="微軟正黑體" panose="020B0604030504040204" pitchFamily="34" charset="-120"/>
                <a:ea typeface="微軟正黑體" panose="020B0604030504040204" pitchFamily="34" charset="-120"/>
              </a:rPr>
              <a:t>資料來源</a:t>
            </a:r>
            <a:r>
              <a:rPr lang="en-US" altLang="zh-TW" sz="800" dirty="0">
                <a:latin typeface="微軟正黑體" panose="020B0604030504040204" pitchFamily="34" charset="-120"/>
                <a:ea typeface="微軟正黑體" panose="020B0604030504040204" pitchFamily="34" charset="-120"/>
              </a:rPr>
              <a:t>:http://big5.chinanews.com:89/</a:t>
            </a:r>
            <a:r>
              <a:rPr lang="en-US" altLang="zh-TW" sz="800" dirty="0" err="1">
                <a:latin typeface="微軟正黑體" panose="020B0604030504040204" pitchFamily="34" charset="-120"/>
                <a:ea typeface="微軟正黑體" panose="020B0604030504040204" pitchFamily="34" charset="-120"/>
              </a:rPr>
              <a:t>gj</a:t>
            </a:r>
            <a:r>
              <a:rPr lang="en-US" altLang="zh-TW" sz="800" dirty="0">
                <a:latin typeface="微軟正黑體" panose="020B0604030504040204" pitchFamily="34" charset="-120"/>
                <a:ea typeface="微軟正黑體" panose="020B0604030504040204" pitchFamily="34" charset="-120"/>
              </a:rPr>
              <a:t>/2014/05-06/6140270.shtml</a:t>
            </a:r>
            <a:endParaRPr lang="zh-TW" altLang="en-US" sz="800" dirty="0">
              <a:latin typeface="微軟正黑體" panose="020B0604030504040204" pitchFamily="34" charset="-120"/>
              <a:ea typeface="微軟正黑體" panose="020B0604030504040204" pitchFamily="34" charset="-120"/>
            </a:endParaRPr>
          </a:p>
        </p:txBody>
      </p:sp>
      <p:pic>
        <p:nvPicPr>
          <p:cNvPr id="34824" name="Picture 1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2795" y="2895600"/>
            <a:ext cx="2590005" cy="345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文字方塊 12"/>
          <p:cNvSpPr txBox="1">
            <a:spLocks noChangeArrowheads="1"/>
          </p:cNvSpPr>
          <p:nvPr/>
        </p:nvSpPr>
        <p:spPr bwMode="auto">
          <a:xfrm>
            <a:off x="2667000" y="6047601"/>
            <a:ext cx="1415772"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當地酒店建物受損</a:t>
            </a:r>
            <a:endParaRPr lang="zh-TW" altLang="en-US" sz="1200" dirty="0">
              <a:solidFill>
                <a:prstClr val="black"/>
              </a:solidFill>
            </a:endParaRPr>
          </a:p>
        </p:txBody>
      </p:sp>
      <p:pic>
        <p:nvPicPr>
          <p:cNvPr id="3482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65813" y="2895600"/>
            <a:ext cx="2983673" cy="355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7" name="矩形 7"/>
          <p:cNvSpPr>
            <a:spLocks noChangeArrowheads="1"/>
          </p:cNvSpPr>
          <p:nvPr/>
        </p:nvSpPr>
        <p:spPr bwMode="auto">
          <a:xfrm>
            <a:off x="3810000" y="6302514"/>
            <a:ext cx="4953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smtClean="0">
                <a:latin typeface="微軟正黑體" panose="020B0604030504040204" pitchFamily="34" charset="-120"/>
                <a:ea typeface="微軟正黑體" panose="020B0604030504040204" pitchFamily="34" charset="-120"/>
              </a:rPr>
              <a:t>資料來源</a:t>
            </a:r>
            <a:r>
              <a:rPr lang="en-US" altLang="zh-TW" sz="800" dirty="0" smtClean="0">
                <a:latin typeface="微軟正黑體" panose="020B0604030504040204" pitchFamily="34" charset="-120"/>
                <a:ea typeface="微軟正黑體" panose="020B0604030504040204" pitchFamily="34" charset="-120"/>
              </a:rPr>
              <a:t>:</a:t>
            </a:r>
            <a:r>
              <a:rPr lang="zh-TW" altLang="en-US" sz="800" dirty="0" smtClean="0">
                <a:latin typeface="微軟正黑體" panose="020B0604030504040204" pitchFamily="34" charset="-120"/>
                <a:ea typeface="微軟正黑體" panose="020B0604030504040204" pitchFamily="34" charset="-120"/>
              </a:rPr>
              <a:t>中央新聞社</a:t>
            </a:r>
            <a:endParaRPr lang="zh-TW" altLang="en-US" sz="800" dirty="0">
              <a:latin typeface="微軟正黑體" panose="020B0604030504040204" pitchFamily="34" charset="-120"/>
              <a:ea typeface="微軟正黑體" panose="020B0604030504040204" pitchFamily="34" charset="-120"/>
            </a:endParaRPr>
          </a:p>
        </p:txBody>
      </p:sp>
      <p:sp>
        <p:nvSpPr>
          <p:cNvPr id="34828" name="文字方塊 15"/>
          <p:cNvSpPr txBox="1">
            <a:spLocks noChangeArrowheads="1"/>
          </p:cNvSpPr>
          <p:nvPr/>
        </p:nvSpPr>
        <p:spPr bwMode="auto">
          <a:xfrm>
            <a:off x="7238999" y="6132605"/>
            <a:ext cx="172354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佛陀的頭部遭震落災情</a:t>
            </a:r>
            <a:endParaRPr lang="zh-TW" altLang="en-US" sz="1200" dirty="0">
              <a:solidFill>
                <a:prstClr val="black"/>
              </a:solidFill>
            </a:endParaRPr>
          </a:p>
        </p:txBody>
      </p:sp>
    </p:spTree>
    <p:extLst>
      <p:ext uri="{BB962C8B-B14F-4D97-AF65-F5344CB8AC3E}">
        <p14:creationId xmlns:p14="http://schemas.microsoft.com/office/powerpoint/2010/main" val="1641156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63</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4820" name="矩形 7"/>
          <p:cNvSpPr>
            <a:spLocks noChangeArrowheads="1"/>
          </p:cNvSpPr>
          <p:nvPr/>
        </p:nvSpPr>
        <p:spPr bwMode="auto">
          <a:xfrm>
            <a:off x="0" y="815876"/>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fontAlgn="auto">
              <a:spcBef>
                <a:spcPts val="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清</a:t>
            </a:r>
            <a:r>
              <a:rPr lang="zh-TW" altLang="en-US" sz="2400" dirty="0">
                <a:solidFill>
                  <a:prstClr val="black"/>
                </a:solidFill>
                <a:latin typeface="微軟正黑體" panose="020B0604030504040204" pitchFamily="34" charset="-120"/>
                <a:ea typeface="微軟正黑體" panose="020B0604030504040204" pitchFamily="34" charset="-120"/>
              </a:rPr>
              <a:t>萊府攀縣</a:t>
            </a:r>
            <a:r>
              <a:rPr lang="zh-TW" altLang="en-US" sz="2400" dirty="0">
                <a:solidFill>
                  <a:srgbClr val="FF0000"/>
                </a:solidFill>
                <a:latin typeface="微軟正黑體" panose="020B0604030504040204" pitchFamily="34" charset="-120"/>
                <a:ea typeface="微軟正黑體" panose="020B0604030504040204" pitchFamily="34" charset="-120"/>
              </a:rPr>
              <a:t>半徑</a:t>
            </a:r>
            <a:r>
              <a:rPr lang="en-US" altLang="zh-TW" sz="2400" dirty="0" smtClean="0">
                <a:solidFill>
                  <a:srgbClr val="FF0000"/>
                </a:solidFill>
                <a:latin typeface="微軟正黑體" panose="020B0604030504040204" pitchFamily="34" charset="-120"/>
                <a:ea typeface="微軟正黑體" panose="020B0604030504040204" pitchFamily="34" charset="-120"/>
              </a:rPr>
              <a:t>24</a:t>
            </a:r>
            <a:r>
              <a:rPr lang="zh-TW" altLang="en-US" sz="2400" dirty="0" smtClean="0">
                <a:solidFill>
                  <a:srgbClr val="FF0000"/>
                </a:solidFill>
                <a:latin typeface="微軟正黑體" panose="020B0604030504040204" pitchFamily="34" charset="-120"/>
                <a:ea typeface="微軟正黑體" panose="020B0604030504040204" pitchFamily="34" charset="-120"/>
              </a:rPr>
              <a:t>公里</a:t>
            </a:r>
            <a:r>
              <a:rPr lang="zh-TW" altLang="en-US" sz="2400" dirty="0" smtClean="0">
                <a:solidFill>
                  <a:prstClr val="black"/>
                </a:solidFill>
                <a:latin typeface="微軟正黑體" panose="020B0604030504040204" pitchFamily="34" charset="-120"/>
                <a:ea typeface="微軟正黑體" panose="020B0604030504040204" pitchFamily="34" charset="-120"/>
              </a:rPr>
              <a:t>所</a:t>
            </a:r>
            <a:r>
              <a:rPr lang="zh-TW" altLang="en-US" sz="2400" dirty="0">
                <a:solidFill>
                  <a:prstClr val="black"/>
                </a:solidFill>
                <a:latin typeface="微軟正黑體" panose="020B0604030504040204" pitchFamily="34" charset="-120"/>
                <a:ea typeface="微軟正黑體" panose="020B0604030504040204" pitchFamily="34" charset="-120"/>
              </a:rPr>
              <a:t>涵蓋範圍的建築物、道路、能源及通信</a:t>
            </a:r>
            <a:r>
              <a:rPr lang="zh-TW" altLang="en-US" sz="2400" dirty="0" smtClean="0">
                <a:solidFill>
                  <a:prstClr val="black"/>
                </a:solidFill>
                <a:latin typeface="微軟正黑體" panose="020B0604030504040204" pitchFamily="34" charset="-120"/>
                <a:ea typeface="微軟正黑體" panose="020B0604030504040204" pitchFamily="34" charset="-120"/>
              </a:rPr>
              <a:t>等系統。</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受影響</a:t>
            </a:r>
            <a:r>
              <a:rPr lang="zh-TW" altLang="en-US" sz="2400" dirty="0" smtClean="0">
                <a:solidFill>
                  <a:prstClr val="black"/>
                </a:solidFill>
                <a:latin typeface="微軟正黑體" panose="020B0604030504040204" pitchFamily="34" charset="-120"/>
                <a:ea typeface="微軟正黑體" panose="020B0604030504040204" pitchFamily="34" charset="-120"/>
              </a:rPr>
              <a:t>範圍</a:t>
            </a:r>
            <a:r>
              <a:rPr lang="zh-TW" altLang="en-US" sz="2400" dirty="0">
                <a:solidFill>
                  <a:prstClr val="black"/>
                </a:solidFill>
                <a:latin typeface="微軟正黑體" panose="020B0604030504040204" pitchFamily="34" charset="-120"/>
                <a:ea typeface="微軟正黑體" panose="020B0604030504040204" pitchFamily="34" charset="-120"/>
              </a:rPr>
              <a:t>計有</a:t>
            </a:r>
            <a:r>
              <a:rPr lang="en-US" altLang="zh-TW" sz="2400" dirty="0" smtClean="0">
                <a:solidFill>
                  <a:prstClr val="black"/>
                </a:solidFill>
                <a:latin typeface="微軟正黑體" panose="020B0604030504040204" pitchFamily="34" charset="-120"/>
                <a:ea typeface="微軟正黑體" panose="020B0604030504040204" pitchFamily="34" charset="-120"/>
              </a:rPr>
              <a:t>:</a:t>
            </a:r>
            <a:r>
              <a:rPr lang="en-US" altLang="zh-TW" sz="2400" dirty="0" smtClean="0">
                <a:solidFill>
                  <a:srgbClr val="FF0000"/>
                </a:solidFill>
                <a:latin typeface="微軟正黑體" panose="020B0604030504040204" pitchFamily="34" charset="-120"/>
                <a:ea typeface="微軟正黑體" panose="020B0604030504040204" pitchFamily="34" charset="-120"/>
              </a:rPr>
              <a:t>7</a:t>
            </a:r>
            <a:r>
              <a:rPr lang="zh-TW" altLang="en-US" sz="2400" dirty="0" smtClean="0">
                <a:solidFill>
                  <a:prstClr val="black"/>
                </a:solidFill>
                <a:latin typeface="微軟正黑體" panose="020B0604030504040204" pitchFamily="34" charset="-120"/>
                <a:ea typeface="微軟正黑體" panose="020B0604030504040204" pitchFamily="34" charset="-120"/>
              </a:rPr>
              <a:t>個地區</a:t>
            </a:r>
            <a:r>
              <a:rPr lang="zh-TW" altLang="en-US" sz="2400" dirty="0" smtClean="0">
                <a:solidFill>
                  <a:srgbClr val="FF0000"/>
                </a:solidFill>
                <a:latin typeface="微軟正黑體" panose="020B0604030504040204" pitchFamily="34" charset="-120"/>
                <a:ea typeface="微軟正黑體" panose="020B0604030504040204" pitchFamily="34" charset="-120"/>
              </a:rPr>
              <a:t>、</a:t>
            </a:r>
            <a:r>
              <a:rPr lang="en-US" altLang="zh-TW" sz="2400" dirty="0" smtClean="0">
                <a:solidFill>
                  <a:srgbClr val="FF0000"/>
                </a:solidFill>
                <a:latin typeface="微軟正黑體" panose="020B0604030504040204" pitchFamily="34" charset="-120"/>
                <a:ea typeface="微軟正黑體" panose="020B0604030504040204" pitchFamily="34" charset="-120"/>
              </a:rPr>
              <a:t>610</a:t>
            </a:r>
            <a:r>
              <a:rPr lang="zh-TW" altLang="en-US" sz="2400" dirty="0" smtClean="0">
                <a:solidFill>
                  <a:prstClr val="black"/>
                </a:solidFill>
                <a:latin typeface="微軟正黑體" panose="020B0604030504040204" pitchFamily="34" charset="-120"/>
                <a:ea typeface="微軟正黑體" panose="020B0604030504040204" pitchFamily="34" charset="-120"/>
              </a:rPr>
              <a:t>個村莊、</a:t>
            </a:r>
            <a:r>
              <a:rPr lang="en-US" altLang="zh-TW" sz="2400" dirty="0" smtClean="0">
                <a:solidFill>
                  <a:srgbClr val="FF0000"/>
                </a:solidFill>
                <a:latin typeface="微軟正黑體" panose="020B0604030504040204" pitchFamily="34" charset="-120"/>
                <a:ea typeface="微軟正黑體" panose="020B0604030504040204" pitchFamily="34" charset="-120"/>
              </a:rPr>
              <a:t>8,500</a:t>
            </a:r>
            <a:r>
              <a:rPr lang="zh-TW" altLang="en-US" sz="2400" dirty="0" smtClean="0">
                <a:solidFill>
                  <a:prstClr val="black"/>
                </a:solidFill>
                <a:latin typeface="微軟正黑體" panose="020B0604030504040204" pitchFamily="34" charset="-120"/>
                <a:ea typeface="微軟正黑體" panose="020B0604030504040204" pitchFamily="34" charset="-120"/>
              </a:rPr>
              <a:t>戶房屋 </a:t>
            </a:r>
            <a:r>
              <a:rPr lang="en-US" altLang="zh-TW" sz="2400" dirty="0" smtClean="0">
                <a:solidFill>
                  <a:prstClr val="black"/>
                </a:solidFill>
                <a:latin typeface="微軟正黑體" panose="020B0604030504040204" pitchFamily="34" charset="-120"/>
                <a:ea typeface="微軟正黑體" panose="020B0604030504040204" pitchFamily="34" charset="-120"/>
              </a:rPr>
              <a:t>(</a:t>
            </a:r>
            <a:r>
              <a:rPr lang="en-US" altLang="zh-TW" sz="2400" dirty="0" smtClean="0">
                <a:solidFill>
                  <a:srgbClr val="FF0000"/>
                </a:solidFill>
                <a:latin typeface="微軟正黑體" panose="020B0604030504040204" pitchFamily="34" charset="-120"/>
                <a:ea typeface="微軟正黑體" panose="020B0604030504040204" pitchFamily="34" charset="-120"/>
              </a:rPr>
              <a:t>46</a:t>
            </a:r>
            <a:r>
              <a:rPr lang="zh-TW" altLang="en-US" sz="2400" dirty="0">
                <a:solidFill>
                  <a:prstClr val="black"/>
                </a:solidFill>
                <a:latin typeface="微軟正黑體" panose="020B0604030504040204" pitchFamily="34" charset="-120"/>
                <a:ea typeface="微軟正黑體" panose="020B0604030504040204" pitchFamily="34" charset="-120"/>
              </a:rPr>
              <a:t>棟</a:t>
            </a:r>
            <a:r>
              <a:rPr lang="zh-TW" altLang="en-US" sz="2400" dirty="0" smtClean="0">
                <a:solidFill>
                  <a:prstClr val="black"/>
                </a:solidFill>
                <a:latin typeface="微軟正黑體" panose="020B0604030504040204" pitchFamily="34" charset="-120"/>
                <a:ea typeface="微軟正黑體" panose="020B0604030504040204" pitchFamily="34" charset="-120"/>
              </a:rPr>
              <a:t>房屋全毀</a:t>
            </a:r>
            <a:r>
              <a:rPr lang="en-US" altLang="zh-TW"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en-US" altLang="zh-TW" sz="2400" dirty="0" smtClean="0">
                <a:solidFill>
                  <a:srgbClr val="FF0000"/>
                </a:solidFill>
                <a:latin typeface="微軟正黑體" panose="020B0604030504040204" pitchFamily="34" charset="-120"/>
                <a:ea typeface="微軟正黑體" panose="020B0604030504040204" pitchFamily="34" charset="-120"/>
              </a:rPr>
              <a:t>99</a:t>
            </a:r>
            <a:r>
              <a:rPr lang="zh-TW" altLang="en-US" sz="2400" dirty="0">
                <a:solidFill>
                  <a:prstClr val="black"/>
                </a:solidFill>
                <a:latin typeface="微軟正黑體" panose="020B0604030504040204" pitchFamily="34" charset="-120"/>
                <a:ea typeface="微軟正黑體" panose="020B0604030504040204" pitchFamily="34" charset="-120"/>
              </a:rPr>
              <a:t>間佛教寺廟、</a:t>
            </a:r>
            <a:r>
              <a:rPr lang="en-US" altLang="zh-TW" sz="2400" dirty="0">
                <a:solidFill>
                  <a:srgbClr val="FF0000"/>
                </a:solidFill>
                <a:latin typeface="微軟正黑體" panose="020B0604030504040204" pitchFamily="34" charset="-120"/>
                <a:ea typeface="微軟正黑體" panose="020B0604030504040204" pitchFamily="34" charset="-120"/>
              </a:rPr>
              <a:t>7</a:t>
            </a:r>
            <a:r>
              <a:rPr lang="zh-TW" altLang="en-US" sz="2400" dirty="0">
                <a:solidFill>
                  <a:prstClr val="black"/>
                </a:solidFill>
                <a:latin typeface="微軟正黑體" panose="020B0604030504040204" pitchFamily="34" charset="-120"/>
                <a:ea typeface="微軟正黑體" panose="020B0604030504040204" pitchFamily="34" charset="-120"/>
              </a:rPr>
              <a:t>間基督教堂、</a:t>
            </a:r>
            <a:r>
              <a:rPr lang="en-US" altLang="zh-TW" sz="2400" dirty="0">
                <a:solidFill>
                  <a:srgbClr val="FF0000"/>
                </a:solidFill>
                <a:latin typeface="微軟正黑體" panose="020B0604030504040204" pitchFamily="34" charset="-120"/>
                <a:ea typeface="微軟正黑體" panose="020B0604030504040204" pitchFamily="34" charset="-120"/>
              </a:rPr>
              <a:t>47</a:t>
            </a:r>
            <a:r>
              <a:rPr lang="zh-TW" altLang="en-US" sz="2400" dirty="0">
                <a:solidFill>
                  <a:prstClr val="black"/>
                </a:solidFill>
                <a:latin typeface="微軟正黑體" panose="020B0604030504040204" pitchFamily="34" charset="-120"/>
                <a:ea typeface="微軟正黑體" panose="020B0604030504040204" pitchFamily="34" charset="-120"/>
              </a:rPr>
              <a:t>所學校、</a:t>
            </a:r>
            <a:r>
              <a:rPr lang="en-US" altLang="zh-TW" sz="2400" dirty="0">
                <a:solidFill>
                  <a:srgbClr val="FF0000"/>
                </a:solidFill>
                <a:latin typeface="微軟正黑體" panose="020B0604030504040204" pitchFamily="34" charset="-120"/>
                <a:ea typeface="微軟正黑體" panose="020B0604030504040204" pitchFamily="34" charset="-120"/>
              </a:rPr>
              <a:t>5</a:t>
            </a:r>
            <a:r>
              <a:rPr lang="zh-TW" altLang="en-US" sz="2400" dirty="0">
                <a:solidFill>
                  <a:prstClr val="black"/>
                </a:solidFill>
                <a:latin typeface="微軟正黑體" panose="020B0604030504040204" pitchFamily="34" charset="-120"/>
                <a:ea typeface="微軟正黑體" panose="020B0604030504040204" pitchFamily="34" charset="-120"/>
              </a:rPr>
              <a:t>處政府機關、</a:t>
            </a:r>
            <a:r>
              <a:rPr lang="en-US" altLang="zh-TW" sz="2400" dirty="0">
                <a:solidFill>
                  <a:srgbClr val="FF0000"/>
                </a:solidFill>
                <a:latin typeface="微軟正黑體" panose="020B0604030504040204" pitchFamily="34" charset="-120"/>
                <a:ea typeface="微軟正黑體" panose="020B0604030504040204" pitchFamily="34" charset="-120"/>
              </a:rPr>
              <a:t>7</a:t>
            </a:r>
            <a:r>
              <a:rPr lang="zh-TW" altLang="en-US" sz="2400" dirty="0">
                <a:solidFill>
                  <a:prstClr val="black"/>
                </a:solidFill>
                <a:latin typeface="微軟正黑體" panose="020B0604030504040204" pitchFamily="34" charset="-120"/>
                <a:ea typeface="微軟正黑體" panose="020B0604030504040204" pitchFamily="34" charset="-120"/>
              </a:rPr>
              <a:t>家醫院</a:t>
            </a:r>
            <a:r>
              <a:rPr lang="en-US" altLang="zh-TW" sz="2400" dirty="0">
                <a:solidFill>
                  <a:prstClr val="black"/>
                </a:solidFill>
                <a:latin typeface="微軟正黑體" panose="020B0604030504040204" pitchFamily="34" charset="-120"/>
                <a:ea typeface="微軟正黑體" panose="020B0604030504040204" pitchFamily="34" charset="-120"/>
              </a:rPr>
              <a:t>(5</a:t>
            </a:r>
            <a:r>
              <a:rPr lang="zh-TW" altLang="en-US" sz="2400" dirty="0">
                <a:solidFill>
                  <a:prstClr val="black"/>
                </a:solidFill>
                <a:latin typeface="微軟正黑體" panose="020B0604030504040204" pitchFamily="34" charset="-120"/>
                <a:ea typeface="微軟正黑體" panose="020B0604030504040204" pitchFamily="34" charset="-120"/>
              </a:rPr>
              <a:t>家輕微損害、</a:t>
            </a:r>
            <a:r>
              <a:rPr lang="en-US" altLang="zh-TW" sz="2400" dirty="0">
                <a:solidFill>
                  <a:prstClr val="black"/>
                </a:solidFill>
                <a:latin typeface="微軟正黑體" panose="020B0604030504040204" pitchFamily="34" charset="-120"/>
                <a:ea typeface="微軟正黑體" panose="020B0604030504040204" pitchFamily="34" charset="-120"/>
              </a:rPr>
              <a:t>2</a:t>
            </a:r>
            <a:r>
              <a:rPr lang="zh-TW" altLang="en-US" sz="2400" dirty="0" smtClean="0">
                <a:solidFill>
                  <a:prstClr val="black"/>
                </a:solidFill>
                <a:latin typeface="微軟正黑體" panose="020B0604030504040204" pitchFamily="34" charset="-120"/>
                <a:ea typeface="微軟正黑體" panose="020B0604030504040204" pitchFamily="34" charset="-120"/>
              </a:rPr>
              <a:t>家嚴重</a:t>
            </a:r>
            <a:r>
              <a:rPr lang="zh-TW" altLang="en-US" sz="2400" dirty="0">
                <a:solidFill>
                  <a:prstClr val="black"/>
                </a:solidFill>
                <a:latin typeface="微軟正黑體" panose="020B0604030504040204" pitchFamily="34" charset="-120"/>
                <a:ea typeface="微軟正黑體" panose="020B0604030504040204" pitchFamily="34" charset="-120"/>
              </a:rPr>
              <a:t>損壞</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a:t>
            </a:r>
            <a:r>
              <a:rPr lang="en-US" altLang="zh-TW" sz="2400" dirty="0">
                <a:solidFill>
                  <a:srgbClr val="FF0000"/>
                </a:solidFill>
                <a:latin typeface="微軟正黑體" panose="020B0604030504040204" pitchFamily="34" charset="-120"/>
                <a:ea typeface="微軟正黑體" panose="020B0604030504040204" pitchFamily="34" charset="-120"/>
              </a:rPr>
              <a:t>4</a:t>
            </a:r>
            <a:r>
              <a:rPr lang="zh-TW" altLang="en-US" sz="2400" dirty="0">
                <a:solidFill>
                  <a:prstClr val="black"/>
                </a:solidFill>
                <a:latin typeface="微軟正黑體" panose="020B0604030504040204" pitchFamily="34" charset="-120"/>
                <a:ea typeface="微軟正黑體" panose="020B0604030504040204" pitchFamily="34" charset="-120"/>
              </a:rPr>
              <a:t>座</a:t>
            </a:r>
            <a:r>
              <a:rPr lang="zh-TW" altLang="en-US" sz="2400" dirty="0" smtClean="0">
                <a:solidFill>
                  <a:prstClr val="black"/>
                </a:solidFill>
                <a:latin typeface="微軟正黑體" panose="020B0604030504040204" pitchFamily="34" charset="-120"/>
                <a:ea typeface="微軟正黑體" panose="020B0604030504040204" pitchFamily="34" charset="-120"/>
              </a:rPr>
              <a:t>橋梁及</a:t>
            </a:r>
            <a:r>
              <a:rPr lang="en-US" altLang="zh-TW" sz="2400" dirty="0">
                <a:solidFill>
                  <a:srgbClr val="FF0000"/>
                </a:solidFill>
                <a:latin typeface="微軟正黑體" panose="020B0604030504040204" pitchFamily="34" charset="-120"/>
                <a:ea typeface="微軟正黑體" panose="020B0604030504040204" pitchFamily="34" charset="-120"/>
              </a:rPr>
              <a:t>5</a:t>
            </a:r>
            <a:r>
              <a:rPr lang="zh-TW" altLang="en-US" sz="2400" dirty="0">
                <a:solidFill>
                  <a:prstClr val="black"/>
                </a:solidFill>
                <a:latin typeface="微軟正黑體" panose="020B0604030504040204" pitchFamily="34" charset="-120"/>
                <a:ea typeface="微軟正黑體" panose="020B0604030504040204" pitchFamily="34" charset="-120"/>
              </a:rPr>
              <a:t>條</a:t>
            </a:r>
            <a:r>
              <a:rPr lang="zh-TW" altLang="en-US" sz="2400" dirty="0" smtClean="0">
                <a:solidFill>
                  <a:prstClr val="black"/>
                </a:solidFill>
                <a:latin typeface="微軟正黑體" panose="020B0604030504040204" pitchFamily="34" charset="-120"/>
                <a:ea typeface="微軟正黑體" panose="020B0604030504040204" pitchFamily="34" charset="-120"/>
              </a:rPr>
              <a:t>道路。</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泰國當局憂心餘震</a:t>
            </a:r>
            <a:r>
              <a:rPr lang="zh-TW" altLang="en-US" sz="2400" dirty="0">
                <a:solidFill>
                  <a:prstClr val="black"/>
                </a:solidFill>
                <a:latin typeface="微軟正黑體" panose="020B0604030504040204" pitchFamily="34" charset="-120"/>
                <a:ea typeface="微軟正黑體" panose="020B0604030504040204" pitchFamily="34" charset="-120"/>
              </a:rPr>
              <a:t>不斷</a:t>
            </a:r>
            <a:r>
              <a:rPr lang="zh-TW" altLang="en-US" sz="2400" dirty="0" smtClean="0">
                <a:solidFill>
                  <a:prstClr val="black"/>
                </a:solidFill>
                <a:latin typeface="微軟正黑體" panose="020B0604030504040204" pitchFamily="34" charset="-120"/>
                <a:ea typeface="微軟正黑體" panose="020B0604030504040204" pitchFamily="34" charset="-120"/>
              </a:rPr>
              <a:t>，會加劇原已</a:t>
            </a:r>
            <a:r>
              <a:rPr lang="zh-TW" altLang="en-US" sz="2400" dirty="0">
                <a:solidFill>
                  <a:prstClr val="black"/>
                </a:solidFill>
                <a:latin typeface="微軟正黑體" panose="020B0604030504040204" pitchFamily="34" charset="-120"/>
                <a:ea typeface="微軟正黑體" panose="020B0604030504040204" pitchFamily="34" charset="-120"/>
              </a:rPr>
              <a:t>受損的</a:t>
            </a:r>
            <a:r>
              <a:rPr lang="zh-TW" altLang="en-US" sz="2400" dirty="0" smtClean="0">
                <a:solidFill>
                  <a:prstClr val="black"/>
                </a:solidFill>
                <a:latin typeface="微軟正黑體" panose="020B0604030504040204" pitchFamily="34" charset="-120"/>
                <a:ea typeface="微軟正黑體" panose="020B0604030504040204" pitchFamily="34" charset="-120"/>
              </a:rPr>
              <a:t>建築結構倒塌</a:t>
            </a:r>
            <a:r>
              <a:rPr lang="zh-TW" altLang="en-US" sz="2400" dirty="0">
                <a:solidFill>
                  <a:prstClr val="black"/>
                </a:solidFill>
                <a:latin typeface="微軟正黑體" panose="020B0604030504040204" pitchFamily="34" charset="-120"/>
                <a:ea typeface="微軟正黑體" panose="020B0604030504040204" pitchFamily="34" charset="-120"/>
              </a:rPr>
              <a:t>。</a:t>
            </a:r>
          </a:p>
        </p:txBody>
      </p:sp>
      <p:sp>
        <p:nvSpPr>
          <p:cNvPr id="34823" name="矩形 9"/>
          <p:cNvSpPr>
            <a:spLocks noChangeArrowheads="1"/>
          </p:cNvSpPr>
          <p:nvPr/>
        </p:nvSpPr>
        <p:spPr bwMode="auto">
          <a:xfrm>
            <a:off x="228600" y="6338888"/>
            <a:ext cx="42592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latin typeface="微軟正黑體" panose="020B0604030504040204" pitchFamily="34" charset="-120"/>
                <a:ea typeface="微軟正黑體" panose="020B0604030504040204" pitchFamily="34" charset="-120"/>
              </a:rPr>
              <a:t>資料來源</a:t>
            </a:r>
            <a:r>
              <a:rPr lang="en-US" altLang="zh-TW" sz="800" dirty="0">
                <a:latin typeface="微軟正黑體" panose="020B0604030504040204" pitchFamily="34" charset="-120"/>
                <a:ea typeface="微軟正黑體" panose="020B0604030504040204" pitchFamily="34" charset="-120"/>
              </a:rPr>
              <a:t>:http://bigstory.ap.org/article/strong-quake-shakes-</a:t>
            </a:r>
            <a:r>
              <a:rPr lang="en-US" altLang="zh-TW" sz="800" dirty="0" err="1">
                <a:latin typeface="微軟正黑體" panose="020B0604030504040204" pitchFamily="34" charset="-120"/>
                <a:ea typeface="微軟正黑體" panose="020B0604030504040204" pitchFamily="34" charset="-120"/>
              </a:rPr>
              <a:t>thailand</a:t>
            </a:r>
            <a:r>
              <a:rPr lang="en-US" altLang="zh-TW" sz="800" dirty="0">
                <a:latin typeface="微軟正黑體" panose="020B0604030504040204" pitchFamily="34" charset="-120"/>
                <a:ea typeface="微軟正黑體" panose="020B0604030504040204" pitchFamily="34" charset="-120"/>
              </a:rPr>
              <a:t>-</a:t>
            </a:r>
            <a:r>
              <a:rPr lang="en-US" altLang="zh-TW" sz="800" dirty="0" err="1">
                <a:latin typeface="微軟正黑體" panose="020B0604030504040204" pitchFamily="34" charset="-120"/>
                <a:ea typeface="微軟正黑體" panose="020B0604030504040204" pitchFamily="34" charset="-120"/>
              </a:rPr>
              <a:t>myanmar</a:t>
            </a:r>
            <a:endParaRPr lang="zh-TW" altLang="en-US" sz="800" dirty="0">
              <a:latin typeface="微軟正黑體" panose="020B0604030504040204" pitchFamily="34" charset="-120"/>
              <a:ea typeface="微軟正黑體" panose="020B0604030504040204" pitchFamily="34" charset="-120"/>
            </a:endParaRPr>
          </a:p>
        </p:txBody>
      </p:sp>
      <p:pic>
        <p:nvPicPr>
          <p:cNvPr id="34824" name="Picture 1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599" y="3363456"/>
            <a:ext cx="4206875" cy="297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文字方塊 12"/>
          <p:cNvSpPr txBox="1">
            <a:spLocks noChangeArrowheads="1"/>
          </p:cNvSpPr>
          <p:nvPr/>
        </p:nvSpPr>
        <p:spPr bwMode="auto">
          <a:xfrm>
            <a:off x="1770340" y="6037941"/>
            <a:ext cx="1569660"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當地路面出現大裂縫</a:t>
            </a:r>
            <a:endParaRPr lang="zh-TW" altLang="en-US" sz="1200" dirty="0">
              <a:solidFill>
                <a:prstClr val="black"/>
              </a:solidFill>
            </a:endParaRPr>
          </a:p>
        </p:txBody>
      </p:sp>
      <p:pic>
        <p:nvPicPr>
          <p:cNvPr id="3482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11852" y="3385422"/>
            <a:ext cx="4355042" cy="2862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7" name="矩形 7"/>
          <p:cNvSpPr>
            <a:spLocks noChangeArrowheads="1"/>
          </p:cNvSpPr>
          <p:nvPr/>
        </p:nvSpPr>
        <p:spPr bwMode="auto">
          <a:xfrm>
            <a:off x="4724400" y="6338752"/>
            <a:ext cx="381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latin typeface="微軟正黑體" panose="020B0604030504040204" pitchFamily="34" charset="-120"/>
                <a:ea typeface="微軟正黑體" panose="020B0604030504040204" pitchFamily="34" charset="-120"/>
              </a:rPr>
              <a:t>資料來源</a:t>
            </a:r>
            <a:r>
              <a:rPr lang="en-US" altLang="zh-TW" sz="800" dirty="0" smtClean="0">
                <a:latin typeface="微軟正黑體" panose="020B0604030504040204" pitchFamily="34" charset="-120"/>
                <a:ea typeface="微軟正黑體" panose="020B0604030504040204" pitchFamily="34" charset="-120"/>
              </a:rPr>
              <a:t>:http</a:t>
            </a:r>
            <a:r>
              <a:rPr lang="en-US" altLang="zh-TW" sz="800" dirty="0">
                <a:latin typeface="微軟正黑體" panose="020B0604030504040204" pitchFamily="34" charset="-120"/>
                <a:ea typeface="微軟正黑體" panose="020B0604030504040204" pitchFamily="34" charset="-120"/>
              </a:rPr>
              <a:t>://www.channelnewsasia.com/news/asiapacific/6-0-magnitude-quake/1095548.html</a:t>
            </a:r>
            <a:endParaRPr lang="zh-TW" altLang="en-US" sz="800" dirty="0">
              <a:latin typeface="微軟正黑體" panose="020B0604030504040204" pitchFamily="34" charset="-120"/>
              <a:ea typeface="微軟正黑體" panose="020B0604030504040204" pitchFamily="34" charset="-120"/>
            </a:endParaRPr>
          </a:p>
        </p:txBody>
      </p:sp>
      <p:sp>
        <p:nvSpPr>
          <p:cNvPr id="34828" name="文字方塊 15"/>
          <p:cNvSpPr txBox="1">
            <a:spLocks noChangeArrowheads="1"/>
          </p:cNvSpPr>
          <p:nvPr/>
        </p:nvSpPr>
        <p:spPr bwMode="auto">
          <a:xfrm>
            <a:off x="7120116" y="6019800"/>
            <a:ext cx="1261884"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寺廟外屋頂倒塌</a:t>
            </a:r>
            <a:endParaRPr lang="zh-TW" altLang="en-US" sz="1200" dirty="0">
              <a:solidFill>
                <a:prstClr val="black"/>
              </a:solidFill>
            </a:endParaRPr>
          </a:p>
        </p:txBody>
      </p:sp>
    </p:spTree>
    <p:extLst>
      <p:ext uri="{BB962C8B-B14F-4D97-AF65-F5344CB8AC3E}">
        <p14:creationId xmlns:p14="http://schemas.microsoft.com/office/powerpoint/2010/main" val="15032315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矩形 2"/>
          <p:cNvSpPr>
            <a:spLocks noChangeArrowheads="1"/>
          </p:cNvSpPr>
          <p:nvPr/>
        </p:nvSpPr>
        <p:spPr bwMode="auto">
          <a:xfrm>
            <a:off x="0" y="762000"/>
            <a:ext cx="879157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泰政府內閣召開</a:t>
            </a:r>
            <a:r>
              <a:rPr lang="zh-TW" altLang="en-US" sz="2400" dirty="0">
                <a:solidFill>
                  <a:prstClr val="black"/>
                </a:solidFill>
                <a:latin typeface="微軟正黑體" panose="020B0604030504040204" pitchFamily="34" charset="-120"/>
                <a:ea typeface="微軟正黑體" panose="020B0604030504040204" pitchFamily="34" charset="-120"/>
              </a:rPr>
              <a:t>緊急會議，任命副</a:t>
            </a:r>
            <a:r>
              <a:rPr lang="zh-TW" altLang="en-US" sz="2400" dirty="0" smtClean="0">
                <a:solidFill>
                  <a:prstClr val="black"/>
                </a:solidFill>
                <a:latin typeface="微軟正黑體" panose="020B0604030504040204" pitchFamily="34" charset="-120"/>
                <a:ea typeface="微軟正黑體" panose="020B0604030504040204" pitchFamily="34" charset="-120"/>
              </a:rPr>
              <a:t>總理擔任地震</a:t>
            </a:r>
            <a:r>
              <a:rPr lang="zh-TW" altLang="en-US" sz="2400" dirty="0">
                <a:solidFill>
                  <a:prstClr val="black"/>
                </a:solidFill>
                <a:latin typeface="微軟正黑體" panose="020B0604030504040204" pitchFamily="34" charset="-120"/>
                <a:ea typeface="微軟正黑體" panose="020B0604030504040204" pitchFamily="34" charset="-120"/>
              </a:rPr>
              <a:t>救助委員會主席</a:t>
            </a:r>
            <a:r>
              <a:rPr lang="zh-TW" altLang="en-US" sz="2400" dirty="0" smtClean="0">
                <a:solidFill>
                  <a:prstClr val="black"/>
                </a:solidFill>
                <a:latin typeface="微軟正黑體" panose="020B0604030504040204" pitchFamily="34" charset="-120"/>
                <a:ea typeface="微軟正黑體" panose="020B0604030504040204" pitchFamily="34" charset="-120"/>
              </a:rPr>
              <a:t>。其內政、國防、財政、交通、資源與環境、衛生、</a:t>
            </a:r>
            <a:r>
              <a:rPr lang="zh-TW" altLang="en-US" sz="2400" dirty="0">
                <a:solidFill>
                  <a:prstClr val="black"/>
                </a:solidFill>
                <a:latin typeface="微軟正黑體" panose="020B0604030504040204" pitchFamily="34" charset="-120"/>
                <a:ea typeface="微軟正黑體" panose="020B0604030504040204" pitchFamily="34" charset="-120"/>
              </a:rPr>
              <a:t>農業部、國家預算局負責任副主席，全力</a:t>
            </a:r>
            <a:r>
              <a:rPr lang="zh-TW" altLang="en-US" sz="2400" dirty="0" smtClean="0">
                <a:solidFill>
                  <a:prstClr val="black"/>
                </a:solidFill>
                <a:latin typeface="微軟正黑體" panose="020B0604030504040204" pitchFamily="34" charset="-120"/>
                <a:ea typeface="微軟正黑體" panose="020B0604030504040204" pitchFamily="34" charset="-120"/>
              </a:rPr>
              <a:t>展開震後救災</a:t>
            </a:r>
            <a:r>
              <a:rPr lang="zh-TW" altLang="en-US" sz="2400" dirty="0">
                <a:solidFill>
                  <a:prstClr val="black"/>
                </a:solidFill>
                <a:latin typeface="微軟正黑體" panose="020B0604030504040204" pitchFamily="34" charset="-120"/>
                <a:ea typeface="微軟正黑體" panose="020B0604030504040204" pitchFamily="34" charset="-120"/>
              </a:rPr>
              <a:t>工作</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Clr>
                <a:schemeClr val="tx1"/>
              </a:buClr>
              <a:buFont typeface="Arial" panose="020B0604020202020204" pitchFamily="34" charset="0"/>
              <a:buChar char="•"/>
            </a:pPr>
            <a:r>
              <a:rPr lang="zh-TW" altLang="en-US" sz="2400" dirty="0">
                <a:solidFill>
                  <a:srgbClr val="FF0000"/>
                </a:solidFill>
                <a:latin typeface="微軟正黑體" panose="020B0604030504040204" pitchFamily="34" charset="-120"/>
                <a:ea typeface="微軟正黑體" panose="020B0604030504040204" pitchFamily="34" charset="-120"/>
              </a:rPr>
              <a:t>泰</a:t>
            </a:r>
            <a:r>
              <a:rPr lang="zh-TW" altLang="en-US" sz="2400" dirty="0" smtClean="0">
                <a:solidFill>
                  <a:srgbClr val="FF0000"/>
                </a:solidFill>
                <a:latin typeface="微軟正黑體" panose="020B0604030504040204" pitchFamily="34" charset="-120"/>
                <a:ea typeface="微軟正黑體" panose="020B0604030504040204" pitchFamily="34" charset="-120"/>
              </a:rPr>
              <a:t>軍方投入</a:t>
            </a:r>
            <a:r>
              <a:rPr lang="en-US" altLang="zh-TW" sz="2400" dirty="0" smtClean="0">
                <a:solidFill>
                  <a:srgbClr val="FF0000"/>
                </a:solidFill>
                <a:latin typeface="微軟正黑體" panose="020B0604030504040204" pitchFamily="34" charset="-120"/>
                <a:ea typeface="微軟正黑體" panose="020B0604030504040204" pitchFamily="34" charset="-120"/>
              </a:rPr>
              <a:t>19</a:t>
            </a:r>
            <a:r>
              <a:rPr lang="zh-TW" altLang="en-US" sz="2400" dirty="0" smtClean="0">
                <a:solidFill>
                  <a:srgbClr val="FF0000"/>
                </a:solidFill>
                <a:latin typeface="微軟正黑體" panose="020B0604030504040204" pitchFamily="34" charset="-120"/>
                <a:ea typeface="微軟正黑體" panose="020B0604030504040204" pitchFamily="34" charset="-120"/>
              </a:rPr>
              <a:t>個單位</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srgbClr val="FF0000"/>
                </a:solidFill>
                <a:latin typeface="微軟正黑體" panose="020B0604030504040204" pitchFamily="34" charset="-120"/>
                <a:ea typeface="微軟正黑體" panose="020B0604030504040204" pitchFamily="34" charset="-120"/>
              </a:rPr>
              <a:t>軍醫與軍車，於清萊府成立軍方指揮中心</a:t>
            </a:r>
            <a:r>
              <a:rPr lang="zh-TW" altLang="en-US" sz="2400" dirty="0" smtClean="0">
                <a:solidFill>
                  <a:prstClr val="black"/>
                </a:solidFill>
                <a:latin typeface="微軟正黑體" panose="020B0604030504040204" pitchFamily="34" charset="-120"/>
                <a:ea typeface="微軟正黑體" panose="020B0604030504040204" pitchFamily="34" charset="-120"/>
              </a:rPr>
              <a:t>，與警方</a:t>
            </a:r>
            <a:r>
              <a:rPr lang="zh-TW" altLang="en-US" sz="2400" dirty="0">
                <a:solidFill>
                  <a:prstClr val="black"/>
                </a:solidFill>
                <a:latin typeface="微軟正黑體" panose="020B0604030504040204" pitchFamily="34" charset="-120"/>
                <a:ea typeface="微軟正黑體" panose="020B0604030504040204" pitchFamily="34" charset="-120"/>
              </a:rPr>
              <a:t>共同協助地方政府救災</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en-US" altLang="zh-TW" sz="2400" dirty="0" smtClean="0">
                <a:solidFill>
                  <a:prstClr val="black"/>
                </a:solidFill>
                <a:latin typeface="微軟正黑體" panose="020B0604030504040204" pitchFamily="34" charset="-120"/>
                <a:ea typeface="微軟正黑體" panose="020B0604030504040204" pitchFamily="34" charset="-120"/>
              </a:rPr>
              <a:t>18</a:t>
            </a:r>
            <a:r>
              <a:rPr lang="zh-TW" altLang="en-US" sz="2400" dirty="0">
                <a:solidFill>
                  <a:prstClr val="black"/>
                </a:solidFill>
                <a:latin typeface="微軟正黑體" panose="020B0604030504040204" pitchFamily="34" charset="-120"/>
                <a:ea typeface="微軟正黑體" panose="020B0604030504040204" pitchFamily="34" charset="-120"/>
              </a:rPr>
              <a:t>家企業機構投入賑災部協助災民。 </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smtClean="0">
                <a:solidFill>
                  <a:srgbClr val="000000"/>
                </a:solidFill>
                <a:latin typeface="微軟正黑體" panose="020B0604030504040204" pitchFamily="34" charset="-120"/>
                <a:ea typeface="微軟正黑體" panose="020B0604030504040204" pitchFamily="34" charset="-120"/>
              </a:rPr>
              <a:t>震</a:t>
            </a:r>
            <a:r>
              <a:rPr kumimoji="0" lang="zh-TW" altLang="en-US" sz="2400" dirty="0">
                <a:solidFill>
                  <a:srgbClr val="000000"/>
                </a:solidFill>
                <a:latin typeface="微軟正黑體" panose="020B0604030504040204" pitchFamily="34" charset="-120"/>
                <a:ea typeface="微軟正黑體" panose="020B0604030504040204" pitchFamily="34" charset="-120"/>
              </a:rPr>
              <a:t>後泰國礦產資源</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廳密切</a:t>
            </a:r>
            <a:r>
              <a:rPr kumimoji="0" lang="zh-TW" altLang="en-US" sz="2400" dirty="0">
                <a:solidFill>
                  <a:srgbClr val="000000"/>
                </a:solidFill>
                <a:latin typeface="微軟正黑體" panose="020B0604030504040204" pitchFamily="34" charset="-120"/>
                <a:ea typeface="微軟正黑體" panose="020B0604030504040204" pitchFamily="34" charset="-120"/>
              </a:rPr>
              <a:t>監測在北部地區的</a:t>
            </a:r>
            <a:r>
              <a:rPr kumimoji="0" lang="en-US" altLang="zh-TW" sz="2400" dirty="0">
                <a:solidFill>
                  <a:srgbClr val="000000"/>
                </a:solidFill>
                <a:latin typeface="微軟正黑體" panose="020B0604030504040204" pitchFamily="34" charset="-120"/>
                <a:ea typeface="微軟正黑體" panose="020B0604030504040204" pitchFamily="34" charset="-120"/>
              </a:rPr>
              <a:t>5</a:t>
            </a:r>
            <a:r>
              <a:rPr kumimoji="0" lang="zh-TW" altLang="en-US" sz="2400" dirty="0">
                <a:solidFill>
                  <a:srgbClr val="000000"/>
                </a:solidFill>
                <a:latin typeface="微軟正黑體" panose="020B0604030504040204" pitchFamily="34" charset="-120"/>
                <a:ea typeface="微軟正黑體" panose="020B0604030504040204" pitchFamily="34" charset="-120"/>
              </a:rPr>
              <a:t>條斷層</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線。</a:t>
            </a:r>
            <a:endParaRPr kumimoji="0" lang="en-US" altLang="zh-TW" sz="2400" dirty="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a:solidFill>
                  <a:srgbClr val="000000"/>
                </a:solidFill>
                <a:latin typeface="微軟正黑體" panose="020B0604030504040204" pitchFamily="34" charset="-120"/>
                <a:ea typeface="微軟正黑體" panose="020B0604030504040204" pitchFamily="34" charset="-120"/>
              </a:rPr>
              <a:t>泰國北部地區當地醫院精神健康支援隊被</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召喚幫助</a:t>
            </a:r>
            <a:r>
              <a:rPr kumimoji="0" lang="zh-TW" altLang="en-US" sz="2400" dirty="0">
                <a:solidFill>
                  <a:srgbClr val="000000"/>
                </a:solidFill>
                <a:latin typeface="微軟正黑體" panose="020B0604030504040204" pitchFamily="34" charset="-120"/>
                <a:ea typeface="微軟正黑體" panose="020B0604030504040204" pitchFamily="34" charset="-120"/>
              </a:rPr>
              <a:t>地震災民應對</a:t>
            </a:r>
            <a:r>
              <a:rPr kumimoji="0" lang="zh-TW" altLang="en-US" sz="2400" dirty="0">
                <a:solidFill>
                  <a:srgbClr val="FF0000"/>
                </a:solidFill>
                <a:latin typeface="微軟正黑體" panose="020B0604030504040204" pitchFamily="34" charset="-120"/>
                <a:ea typeface="微軟正黑體" panose="020B0604030504040204" pitchFamily="34" charset="-120"/>
              </a:rPr>
              <a:t>創傷後壓力心理障礙症（</a:t>
            </a:r>
            <a:r>
              <a:rPr kumimoji="0" lang="en-US" altLang="zh-TW" sz="2400" dirty="0">
                <a:solidFill>
                  <a:srgbClr val="FF0000"/>
                </a:solidFill>
                <a:latin typeface="微軟正黑體" panose="020B0604030504040204" pitchFamily="34" charset="-120"/>
                <a:ea typeface="微軟正黑體" panose="020B0604030504040204" pitchFamily="34" charset="-120"/>
              </a:rPr>
              <a:t>PTSD</a:t>
            </a:r>
            <a:r>
              <a:rPr kumimoji="0" lang="zh-TW" altLang="en-US" sz="2400" dirty="0" smtClean="0">
                <a:solidFill>
                  <a:srgbClr val="FF0000"/>
                </a:solidFill>
                <a:latin typeface="微軟正黑體" panose="020B0604030504040204" pitchFamily="34" charset="-120"/>
                <a:ea typeface="微軟正黑體" panose="020B0604030504040204" pitchFamily="34" charset="-120"/>
              </a:rPr>
              <a:t>）</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a:t>
            </a:r>
            <a:endParaRPr kumimoji="0" lang="en-US" altLang="zh-TW" sz="2400" dirty="0">
              <a:solidFill>
                <a:srgbClr val="000000"/>
              </a:solidFill>
              <a:latin typeface="微軟正黑體" panose="020B0604030504040204" pitchFamily="34" charset="-120"/>
              <a:ea typeface="微軟正黑體" panose="020B0604030504040204" pitchFamily="34" charset="-120"/>
            </a:endParaRPr>
          </a:p>
        </p:txBody>
      </p:sp>
      <p:sp>
        <p:nvSpPr>
          <p:cNvPr id="36868"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29D305A-3BE8-4010-95A9-996DE308D106}" type="slidenum">
              <a:rPr kumimoji="0" lang="zh-TW" altLang="en-US">
                <a:solidFill>
                  <a:srgbClr val="262626"/>
                </a:solidFill>
                <a:latin typeface="Arial Unicode MS" panose="020B0604020202020204" pitchFamily="34" charset="-120"/>
                <a:ea typeface="Arial Unicode MS" panose="020B0604020202020204" pitchFamily="34" charset="-120"/>
              </a:rPr>
              <a:pPr/>
              <a:t>64</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36869" name="Picture 1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1980" y="4573786"/>
            <a:ext cx="2740819" cy="205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4">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06636" y="4573786"/>
            <a:ext cx="4184939" cy="201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矩形 6"/>
          <p:cNvSpPr>
            <a:spLocks noChangeArrowheads="1"/>
          </p:cNvSpPr>
          <p:nvPr/>
        </p:nvSpPr>
        <p:spPr bwMode="auto">
          <a:xfrm>
            <a:off x="3683794" y="6589702"/>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a:solidFill>
                  <a:prstClr val="black"/>
                </a:solidFill>
              </a:rPr>
              <a:t>http://www.tmd.go.th/relatelink.php</a:t>
            </a:r>
            <a:endParaRPr lang="zh-TW" altLang="en-US" sz="800" dirty="0">
              <a:solidFill>
                <a:prstClr val="black"/>
              </a:solidFill>
            </a:endParaRPr>
          </a:p>
        </p:txBody>
      </p:sp>
      <p:sp>
        <p:nvSpPr>
          <p:cNvPr id="36874" name="文字方塊 9"/>
          <p:cNvSpPr txBox="1">
            <a:spLocks noChangeArrowheads="1"/>
          </p:cNvSpPr>
          <p:nvPr/>
        </p:nvSpPr>
        <p:spPr bwMode="auto">
          <a:xfrm>
            <a:off x="7068026" y="6337300"/>
            <a:ext cx="172354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當局協助醫院病患撤離</a:t>
            </a:r>
            <a:endParaRPr lang="zh-TW" altLang="en-US" sz="1200" dirty="0">
              <a:solidFill>
                <a:prstClr val="black"/>
              </a:solidFill>
            </a:endParaRPr>
          </a:p>
        </p:txBody>
      </p:sp>
      <p:sp>
        <p:nvSpPr>
          <p:cNvPr id="36875" name="文字方塊 10"/>
          <p:cNvSpPr txBox="1">
            <a:spLocks noChangeArrowheads="1"/>
          </p:cNvSpPr>
          <p:nvPr/>
        </p:nvSpPr>
        <p:spPr bwMode="auto">
          <a:xfrm>
            <a:off x="1177925" y="6337300"/>
            <a:ext cx="1107996"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緊急避難行動</a:t>
            </a:r>
            <a:endParaRPr lang="zh-TW" altLang="en-US" sz="1200" dirty="0">
              <a:solidFill>
                <a:prstClr val="black"/>
              </a:solidFill>
            </a:endParaRPr>
          </a:p>
        </p:txBody>
      </p:sp>
    </p:spTree>
    <p:extLst>
      <p:ext uri="{BB962C8B-B14F-4D97-AF65-F5344CB8AC3E}">
        <p14:creationId xmlns:p14="http://schemas.microsoft.com/office/powerpoint/2010/main" val="40820763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矩形 2"/>
          <p:cNvSpPr>
            <a:spLocks noChangeArrowheads="1"/>
          </p:cNvSpPr>
          <p:nvPr/>
        </p:nvSpPr>
        <p:spPr bwMode="auto">
          <a:xfrm>
            <a:off x="228600" y="1139825"/>
            <a:ext cx="8497888"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smtClean="0">
                <a:latin typeface="微軟正黑體" panose="020B0604030504040204" pitchFamily="34" charset="-120"/>
                <a:ea typeface="微軟正黑體" panose="020B0604030504040204" pitchFamily="34" charset="-120"/>
              </a:rPr>
              <a:t>帕</a:t>
            </a:r>
            <a:r>
              <a:rPr lang="zh-TW" altLang="en-US" sz="2400" dirty="0">
                <a:latin typeface="微軟正黑體" panose="020B0604030504040204" pitchFamily="34" charset="-120"/>
                <a:ea typeface="微軟正黑體" panose="020B0604030504040204" pitchFamily="34" charset="-120"/>
              </a:rPr>
              <a:t>夭斷層累積能量</a:t>
            </a:r>
            <a:r>
              <a:rPr lang="zh-TW" altLang="en-US" sz="2400" dirty="0" smtClean="0">
                <a:latin typeface="微軟正黑體" panose="020B0604030504040204" pitchFamily="34" charset="-120"/>
                <a:ea typeface="微軟正黑體" panose="020B0604030504040204" pitchFamily="34" charset="-120"/>
              </a:rPr>
              <a:t>釋放。</a:t>
            </a:r>
            <a:endParaRPr lang="en-US" altLang="zh-TW" sz="2400" dirty="0" smtClean="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latin typeface="微軟正黑體" panose="020B0604030504040204" pitchFamily="34" charset="-120"/>
                <a:ea typeface="微軟正黑體" panose="020B0604030504040204" pitchFamily="34" charset="-120"/>
              </a:rPr>
              <a:t>建築物</a:t>
            </a:r>
            <a:r>
              <a:rPr lang="zh-TW" altLang="en-US" sz="2400" dirty="0">
                <a:latin typeface="微軟正黑體" panose="020B0604030504040204" pitchFamily="34" charset="-120"/>
                <a:ea typeface="微軟正黑體" panose="020B0604030504040204" pitchFamily="34" charset="-120"/>
              </a:rPr>
              <a:t>、道路</a:t>
            </a:r>
            <a:r>
              <a:rPr lang="zh-TW" altLang="en-US" sz="2400" dirty="0" smtClean="0">
                <a:latin typeface="微軟正黑體" panose="020B0604030504040204" pitchFamily="34" charset="-120"/>
                <a:ea typeface="微軟正黑體" panose="020B0604030504040204" pitchFamily="34" charset="-120"/>
              </a:rPr>
              <a:t>多數設施造成損壞。</a:t>
            </a:r>
            <a:endParaRPr lang="en-US" altLang="zh-TW" sz="2400" dirty="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solidFill>
                  <a:srgbClr val="FF0000"/>
                </a:solidFill>
                <a:latin typeface="微軟正黑體" panose="020B0604030504040204" pitchFamily="34" charset="-120"/>
                <a:ea typeface="微軟正黑體" panose="020B0604030504040204" pitchFamily="34" charset="-120"/>
              </a:rPr>
              <a:t>長期</a:t>
            </a:r>
            <a:r>
              <a:rPr lang="zh-TW" altLang="en-US" sz="2400" dirty="0">
                <a:solidFill>
                  <a:srgbClr val="FF0000"/>
                </a:solidFill>
                <a:latin typeface="微軟正黑體" panose="020B0604030504040204" pitchFamily="34" charset="-120"/>
                <a:ea typeface="微軟正黑體" panose="020B0604030504040204" pitchFamily="34" charset="-120"/>
              </a:rPr>
              <a:t>忽略災害發生的</a:t>
            </a:r>
            <a:r>
              <a:rPr lang="zh-TW" altLang="en-US" sz="2400" dirty="0" smtClean="0">
                <a:solidFill>
                  <a:srgbClr val="FF0000"/>
                </a:solidFill>
                <a:latin typeface="微軟正黑體" panose="020B0604030504040204" pitchFamily="34" charset="-120"/>
                <a:ea typeface="微軟正黑體" panose="020B0604030504040204" pitchFamily="34" charset="-120"/>
              </a:rPr>
              <a:t>可能性。</a:t>
            </a:r>
            <a:endParaRPr lang="en-US" altLang="zh-TW" sz="2400" dirty="0" smtClean="0">
              <a:solidFill>
                <a:srgbClr val="FF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latin typeface="微軟正黑體" panose="020B0604030504040204" pitchFamily="34" charset="-120"/>
                <a:ea typeface="微軟正黑體" panose="020B0604030504040204" pitchFamily="34" charset="-120"/>
              </a:rPr>
              <a:t>為</a:t>
            </a:r>
            <a:r>
              <a:rPr lang="zh-TW" altLang="en-US" sz="2400" dirty="0">
                <a:latin typeface="微軟正黑體" panose="020B0604030504040204" pitchFamily="34" charset="-120"/>
                <a:ea typeface="微軟正黑體" panose="020B0604030504040204" pitchFamily="34" charset="-120"/>
              </a:rPr>
              <a:t>防範強震造成房屋損壞，應強化</a:t>
            </a:r>
            <a:r>
              <a:rPr lang="zh-TW" altLang="en-US" sz="2400" dirty="0" smtClean="0">
                <a:latin typeface="微軟正黑體" panose="020B0604030504040204" pitchFamily="34" charset="-120"/>
                <a:ea typeface="微軟正黑體" panose="020B0604030504040204" pitchFamily="34" charset="-120"/>
              </a:rPr>
              <a:t>房屋構造</a:t>
            </a:r>
            <a:r>
              <a:rPr lang="zh-TW" altLang="en-US" sz="2400" dirty="0">
                <a:latin typeface="微軟正黑體" panose="020B0604030504040204" pitchFamily="34" charset="-120"/>
                <a:ea typeface="微軟正黑體" panose="020B0604030504040204" pitchFamily="34" charset="-120"/>
              </a:rPr>
              <a:t>和抗震</a:t>
            </a:r>
            <a:r>
              <a:rPr lang="zh-TW" altLang="en-US" sz="2400" dirty="0" smtClean="0">
                <a:latin typeface="微軟正黑體" panose="020B0604030504040204" pitchFamily="34" charset="-120"/>
                <a:ea typeface="微軟正黑體" panose="020B0604030504040204" pitchFamily="34" charset="-120"/>
              </a:rPr>
              <a:t>能力。</a:t>
            </a:r>
            <a:endParaRPr lang="en-US" altLang="zh-TW" sz="2400" dirty="0" smtClean="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latin typeface="微軟正黑體" panose="020B0604030504040204" pitchFamily="34" charset="-120"/>
                <a:ea typeface="微軟正黑體" panose="020B0604030504040204" pitchFamily="34" charset="-120"/>
              </a:rPr>
              <a:t>平時</a:t>
            </a:r>
            <a:r>
              <a:rPr lang="zh-TW" altLang="en-US" sz="2400" dirty="0">
                <a:latin typeface="微軟正黑體" panose="020B0604030504040204" pitchFamily="34" charset="-120"/>
                <a:ea typeface="微軟正黑體" panose="020B0604030504040204" pitchFamily="34" charset="-120"/>
              </a:rPr>
              <a:t>應做好擬訂物資儲備機制，並與民間簽訂民生物資及機具相關開口</a:t>
            </a:r>
            <a:r>
              <a:rPr lang="zh-TW" altLang="en-US" sz="2400" dirty="0" smtClean="0">
                <a:latin typeface="微軟正黑體" panose="020B0604030504040204" pitchFamily="34" charset="-120"/>
                <a:ea typeface="微軟正黑體" panose="020B0604030504040204" pitchFamily="34" charset="-120"/>
              </a:rPr>
              <a:t>合約。</a:t>
            </a:r>
            <a:endParaRPr lang="en-US" altLang="zh-TW" sz="2400" dirty="0" smtClean="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solidFill>
                  <a:srgbClr val="FF0000"/>
                </a:solidFill>
                <a:latin typeface="微軟正黑體" panose="020B0604030504040204" pitchFamily="34" charset="-120"/>
                <a:ea typeface="微軟正黑體" panose="020B0604030504040204" pitchFamily="34" charset="-120"/>
              </a:rPr>
              <a:t>防災</a:t>
            </a:r>
            <a:r>
              <a:rPr lang="zh-TW" altLang="en-US" sz="2400" dirty="0">
                <a:solidFill>
                  <a:srgbClr val="FF0000"/>
                </a:solidFill>
                <a:latin typeface="微軟正黑體" panose="020B0604030504040204" pitchFamily="34" charset="-120"/>
                <a:ea typeface="微軟正黑體" panose="020B0604030504040204" pitchFamily="34" charset="-120"/>
              </a:rPr>
              <a:t>教育的落實</a:t>
            </a:r>
            <a:r>
              <a:rPr lang="zh-TW" altLang="en-US" sz="2400" dirty="0">
                <a:latin typeface="微軟正黑體" panose="020B0604030504040204" pitchFamily="34" charset="-120"/>
                <a:ea typeface="微軟正黑體" panose="020B0604030504040204" pitchFamily="34" charset="-120"/>
              </a:rPr>
              <a:t>，平時應加強宣導社區防災之重要性，培養民眾防救災</a:t>
            </a:r>
            <a:r>
              <a:rPr lang="zh-TW" altLang="en-US" sz="2400" dirty="0" smtClean="0">
                <a:latin typeface="微軟正黑體" panose="020B0604030504040204" pitchFamily="34" charset="-120"/>
                <a:ea typeface="微軟正黑體" panose="020B0604030504040204" pitchFamily="34" charset="-120"/>
              </a:rPr>
              <a:t>意識。</a:t>
            </a:r>
            <a:endParaRPr lang="en-US" altLang="zh-TW" sz="2400" dirty="0">
              <a:latin typeface="微軟正黑體" panose="020B0604030504040204" pitchFamily="34" charset="-120"/>
              <a:ea typeface="微軟正黑體" panose="020B0604030504040204" pitchFamily="34" charset="-120"/>
            </a:endParaRPr>
          </a:p>
        </p:txBody>
      </p:sp>
      <p:sp>
        <p:nvSpPr>
          <p:cNvPr id="37892"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5DB4AE6-A817-4700-BAFC-613600C131DE}" type="slidenum">
              <a:rPr kumimoji="0" lang="zh-TW" altLang="en-US">
                <a:solidFill>
                  <a:srgbClr val="262626"/>
                </a:solidFill>
                <a:latin typeface="Arial Unicode MS" panose="020B0604020202020204" pitchFamily="34" charset="-120"/>
                <a:ea typeface="Arial Unicode MS" panose="020B0604020202020204" pitchFamily="34" charset="-120"/>
              </a:rPr>
              <a:pPr/>
              <a:t>65</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Tree>
    <p:extLst>
      <p:ext uri="{BB962C8B-B14F-4D97-AF65-F5344CB8AC3E}">
        <p14:creationId xmlns:p14="http://schemas.microsoft.com/office/powerpoint/2010/main" val="14066105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1ACB84C-0AE2-465B-851F-F305D8F6511E}" type="slidenum">
              <a:rPr kumimoji="0" lang="zh-TW" altLang="en-US">
                <a:solidFill>
                  <a:srgbClr val="262626"/>
                </a:solidFill>
                <a:latin typeface="Arial Unicode MS" panose="020B0604020202020204" pitchFamily="34" charset="-120"/>
                <a:ea typeface="Arial Unicode MS" panose="020B0604020202020204" pitchFamily="34" charset="-120"/>
              </a:rPr>
              <a:pPr/>
              <a:t>66</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2772" name="文字方塊 4"/>
          <p:cNvSpPr txBox="1">
            <a:spLocks noChangeArrowheads="1"/>
          </p:cNvSpPr>
          <p:nvPr/>
        </p:nvSpPr>
        <p:spPr bwMode="auto">
          <a:xfrm>
            <a:off x="179388" y="757238"/>
            <a:ext cx="885666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時間：</a:t>
            </a:r>
            <a:r>
              <a:rPr lang="en-US" altLang="zh-TW" sz="2400" dirty="0">
                <a:solidFill>
                  <a:prstClr val="black"/>
                </a:solidFill>
                <a:latin typeface="微軟正黑體" panose="020B0604030504040204" pitchFamily="34" charset="-120"/>
                <a:ea typeface="微軟正黑體" panose="020B0604030504040204" pitchFamily="34" charset="-120"/>
              </a:rPr>
              <a:t> </a:t>
            </a:r>
            <a:r>
              <a:rPr kumimoji="0" lang="en-US" altLang="zh-TW" sz="2400" b="1" dirty="0">
                <a:solidFill>
                  <a:srgbClr val="75952C"/>
                </a:solidFill>
                <a:latin typeface="微軟正黑體" panose="020B0604030504040204" pitchFamily="34" charset="-120"/>
                <a:ea typeface="微軟正黑體" panose="020B0604030504040204" pitchFamily="34" charset="-120"/>
              </a:rPr>
              <a:t>2014</a:t>
            </a:r>
            <a:r>
              <a:rPr kumimoji="0" lang="zh-TW" altLang="en-US" sz="2400" b="1" dirty="0">
                <a:solidFill>
                  <a:srgbClr val="75952C"/>
                </a:solidFill>
                <a:latin typeface="微軟正黑體" panose="020B0604030504040204" pitchFamily="34" charset="-120"/>
                <a:ea typeface="微軟正黑體" panose="020B0604030504040204" pitchFamily="34" charset="-120"/>
              </a:rPr>
              <a:t>年</a:t>
            </a:r>
            <a:r>
              <a:rPr kumimoji="0" lang="en-US" altLang="zh-TW" sz="2400" b="1" dirty="0">
                <a:solidFill>
                  <a:srgbClr val="75952C"/>
                </a:solidFill>
                <a:latin typeface="微軟正黑體" panose="020B0604030504040204" pitchFamily="34" charset="-120"/>
                <a:ea typeface="微軟正黑體" panose="020B0604030504040204" pitchFamily="34" charset="-120"/>
              </a:rPr>
              <a:t>5</a:t>
            </a:r>
            <a:r>
              <a:rPr kumimoji="0" lang="zh-TW" altLang="en-US" sz="2400" b="1" dirty="0">
                <a:solidFill>
                  <a:srgbClr val="75952C"/>
                </a:solidFill>
                <a:latin typeface="微軟正黑體" panose="020B0604030504040204" pitchFamily="34" charset="-120"/>
                <a:ea typeface="微軟正黑體" panose="020B0604030504040204" pitchFamily="34" charset="-120"/>
              </a:rPr>
              <a:t>月</a:t>
            </a:r>
            <a:r>
              <a:rPr kumimoji="0" lang="en-US" altLang="zh-TW" sz="2400" b="1" dirty="0">
                <a:solidFill>
                  <a:srgbClr val="75952C"/>
                </a:solidFill>
                <a:latin typeface="微軟正黑體" panose="020B0604030504040204" pitchFamily="34" charset="-120"/>
                <a:ea typeface="微軟正黑體" panose="020B0604030504040204" pitchFamily="34" charset="-120"/>
              </a:rPr>
              <a:t>14</a:t>
            </a:r>
            <a:r>
              <a:rPr kumimoji="0" lang="zh-TW" altLang="en-US" sz="2400" b="1" dirty="0">
                <a:solidFill>
                  <a:srgbClr val="75952C"/>
                </a:solidFill>
                <a:latin typeface="微軟正黑體" panose="020B0604030504040204" pitchFamily="34" charset="-120"/>
                <a:ea typeface="微軟正黑體" panose="020B0604030504040204" pitchFamily="34" charset="-120"/>
              </a:rPr>
              <a:t>日</a:t>
            </a:r>
            <a:endParaRPr kumimoji="0" lang="en-US" altLang="zh-TW" sz="2400" b="1" dirty="0">
              <a:solidFill>
                <a:srgbClr val="75952C"/>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地點：美國南加州聖地牙哥市</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事件描述：正值炎熱乾燥且風勢強勁的南加州</a:t>
            </a:r>
            <a:r>
              <a:rPr lang="zh-TW" altLang="en-US" sz="2400" dirty="0" smtClean="0">
                <a:solidFill>
                  <a:prstClr val="black"/>
                </a:solidFill>
                <a:latin typeface="微軟正黑體" panose="020B0604030504040204" pitchFamily="34" charset="-120"/>
                <a:ea typeface="微軟正黑體" panose="020B0604030504040204" pitchFamily="34" charset="-120"/>
              </a:rPr>
              <a:t>，由於</a:t>
            </a:r>
            <a:r>
              <a:rPr lang="zh-TW" altLang="en-US" sz="2400" dirty="0">
                <a:solidFill>
                  <a:prstClr val="black"/>
                </a:solidFill>
                <a:latin typeface="微軟正黑體" panose="020B0604030504040204" pitchFamily="34" charset="-120"/>
                <a:ea typeface="微軟正黑體" panose="020B0604030504040204" pitchFamily="34" charset="-120"/>
              </a:rPr>
              <a:t>高溫氣候突發生森林野火災害，兇</a:t>
            </a:r>
            <a:r>
              <a:rPr lang="zh-TW" altLang="en-US" sz="2400" dirty="0" smtClean="0">
                <a:solidFill>
                  <a:prstClr val="black"/>
                </a:solidFill>
                <a:latin typeface="微軟正黑體" panose="020B0604030504040204" pitchFamily="34" charset="-120"/>
                <a:ea typeface="微軟正黑體" panose="020B0604030504040204" pitchFamily="34" charset="-120"/>
              </a:rPr>
              <a:t>猛火勢</a:t>
            </a:r>
            <a:r>
              <a:rPr lang="zh-TW" altLang="en-US" sz="2400" dirty="0">
                <a:solidFill>
                  <a:prstClr val="black"/>
                </a:solidFill>
                <a:latin typeface="微軟正黑體" panose="020B0604030504040204" pitchFamily="34" charset="-120"/>
                <a:ea typeface="微軟正黑體" panose="020B0604030504040204" pitchFamily="34" charset="-120"/>
              </a:rPr>
              <a:t>遇上</a:t>
            </a:r>
            <a:r>
              <a:rPr lang="zh-TW" altLang="en-US" sz="2400" dirty="0" smtClean="0">
                <a:solidFill>
                  <a:prstClr val="black"/>
                </a:solidFill>
                <a:latin typeface="微軟正黑體" panose="020B0604030504040204" pitchFamily="34" charset="-120"/>
                <a:ea typeface="微軟正黑體" panose="020B0604030504040204" pitchFamily="34" charset="-120"/>
              </a:rPr>
              <a:t>強勁龍捲風</a:t>
            </a:r>
            <a:r>
              <a:rPr lang="zh-TW" altLang="en-US" sz="2400" dirty="0">
                <a:solidFill>
                  <a:prstClr val="black"/>
                </a:solidFill>
                <a:latin typeface="微軟正黑體" panose="020B0604030504040204" pitchFamily="34" charset="-120"/>
                <a:ea typeface="微軟正黑體" panose="020B0604030504040204" pitchFamily="34" charset="-120"/>
              </a:rPr>
              <a:t>，形成「火龍捲」</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srgbClr val="FF0000"/>
                </a:solidFill>
                <a:latin typeface="微軟正黑體" panose="020B0604030504040204" pitchFamily="34" charset="-120"/>
                <a:ea typeface="微軟正黑體" panose="020B0604030504040204" pitchFamily="34" charset="-120"/>
              </a:rPr>
              <a:t>造成</a:t>
            </a:r>
            <a:r>
              <a:rPr lang="en-US" altLang="zh-TW" sz="2400" dirty="0" smtClean="0">
                <a:solidFill>
                  <a:srgbClr val="FF0000"/>
                </a:solidFill>
                <a:latin typeface="微軟正黑體" panose="020B0604030504040204" pitchFamily="34" charset="-120"/>
                <a:ea typeface="微軟正黑體" panose="020B0604030504040204" pitchFamily="34" charset="-120"/>
              </a:rPr>
              <a:t>1</a:t>
            </a:r>
            <a:r>
              <a:rPr lang="zh-TW" altLang="en-US" sz="2400" dirty="0" smtClean="0">
                <a:solidFill>
                  <a:srgbClr val="FF0000"/>
                </a:solidFill>
                <a:latin typeface="微軟正黑體" panose="020B0604030504040204" pitchFamily="34" charset="-120"/>
                <a:ea typeface="微軟正黑體" panose="020B0604030504040204" pitchFamily="34" charset="-120"/>
              </a:rPr>
              <a:t>人</a:t>
            </a:r>
            <a:r>
              <a:rPr lang="zh-TW" altLang="en-US" sz="2400" dirty="0">
                <a:solidFill>
                  <a:srgbClr val="FF0000"/>
                </a:solidFill>
                <a:latin typeface="微軟正黑體" panose="020B0604030504040204" pitchFamily="34" charset="-120"/>
                <a:ea typeface="微軟正黑體" panose="020B0604030504040204" pitchFamily="34" charset="-120"/>
              </a:rPr>
              <a:t>傷亡、</a:t>
            </a:r>
            <a:r>
              <a:rPr lang="en-US" altLang="zh-TW" sz="2400" dirty="0">
                <a:solidFill>
                  <a:srgbClr val="FF0000"/>
                </a:solidFill>
                <a:latin typeface="微軟正黑體" panose="020B0604030504040204" pitchFamily="34" charset="-120"/>
                <a:ea typeface="微軟正黑體" panose="020B0604030504040204" pitchFamily="34" charset="-120"/>
              </a:rPr>
              <a:t>30</a:t>
            </a:r>
            <a:r>
              <a:rPr lang="zh-TW" altLang="en-US" sz="2400" dirty="0">
                <a:solidFill>
                  <a:srgbClr val="FF0000"/>
                </a:solidFill>
                <a:latin typeface="微軟正黑體" panose="020B0604030504040204" pitchFamily="34" charset="-120"/>
                <a:ea typeface="微軟正黑體" panose="020B0604030504040204" pitchFamily="34" charset="-120"/>
              </a:rPr>
              <a:t>多戶民宅燒毀</a:t>
            </a:r>
            <a:r>
              <a:rPr lang="zh-TW" altLang="en-US" sz="2400" dirty="0">
                <a:solidFill>
                  <a:prstClr val="black"/>
                </a:solidFill>
                <a:latin typeface="微軟正黑體" panose="020B0604030504040204" pitchFamily="34" charset="-120"/>
                <a:ea typeface="微軟正黑體" panose="020B0604030504040204" pitchFamily="34" charset="-120"/>
              </a:rPr>
              <a:t>，火勢</a:t>
            </a:r>
            <a:r>
              <a:rPr lang="zh-TW" altLang="en-US" sz="2400" dirty="0" smtClean="0">
                <a:solidFill>
                  <a:prstClr val="black"/>
                </a:solidFill>
                <a:latin typeface="微軟正黑體" panose="020B0604030504040204" pitchFamily="34" charset="-120"/>
                <a:ea typeface="微軟正黑體" panose="020B0604030504040204" pitchFamily="34" charset="-120"/>
              </a:rPr>
              <a:t>漸漸控制</a:t>
            </a:r>
            <a:r>
              <a:rPr lang="zh-TW" altLang="en-US" sz="2400" dirty="0">
                <a:solidFill>
                  <a:prstClr val="black"/>
                </a:solidFill>
                <a:latin typeface="微軟正黑體" panose="020B0604030504040204" pitchFamily="34" charset="-120"/>
                <a:ea typeface="微軟正黑體" panose="020B0604030504040204" pitchFamily="34" charset="-120"/>
              </a:rPr>
              <a:t>中。</a:t>
            </a: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9" name="矩形 8"/>
          <p:cNvSpPr/>
          <p:nvPr/>
        </p:nvSpPr>
        <p:spPr>
          <a:xfrm>
            <a:off x="76200" y="6488668"/>
            <a:ext cx="2286000" cy="369332"/>
          </a:xfrm>
          <a:prstGeom prst="rect">
            <a:avLst/>
          </a:prstGeom>
        </p:spPr>
        <p:txBody>
          <a:bodyPr wrap="square">
            <a:spAutoFit/>
          </a:bodyPr>
          <a:lstStyle/>
          <a:p>
            <a:r>
              <a:rPr lang="zh-TW" altLang="en-US" dirty="0" smtClean="0"/>
              <a:t>資料來源：</a:t>
            </a:r>
            <a:r>
              <a:rPr lang="en-US" altLang="zh-TW" dirty="0" err="1" smtClean="0"/>
              <a:t>Youtube</a:t>
            </a:r>
            <a:endParaRPr lang="zh-TW" altLang="en-US" dirty="0"/>
          </a:p>
        </p:txBody>
      </p:sp>
      <p:pic>
        <p:nvPicPr>
          <p:cNvPr id="2" name="Fire tornado in California- 'Firenado' caught on camera as wildfires ravage San Dieg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895975"/>
            <a:ext cx="6096000" cy="3429000"/>
          </a:xfrm>
          <a:prstGeom prst="rect">
            <a:avLst/>
          </a:prstGeom>
        </p:spPr>
      </p:pic>
    </p:spTree>
    <p:extLst>
      <p:ext uri="{BB962C8B-B14F-4D97-AF65-F5344CB8AC3E}">
        <p14:creationId xmlns:p14="http://schemas.microsoft.com/office/powerpoint/2010/main" val="1383150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1"/>
          <p:cNvSpPr>
            <a:spLocks noGrp="1"/>
          </p:cNvSpPr>
          <p:nvPr>
            <p:ph type="sldNum" sz="quarter" idx="10"/>
          </p:nvPr>
        </p:nvSpPr>
        <p:spPr bwMode="auto">
          <a:xfrm>
            <a:off x="7010400" y="6035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AA02BD1-1042-4640-977D-8B4234852AA8}" type="slidenum">
              <a:rPr kumimoji="0" lang="zh-TW" altLang="en-US">
                <a:solidFill>
                  <a:srgbClr val="262626"/>
                </a:solidFill>
                <a:latin typeface="Arial Unicode MS" panose="020B0604020202020204" pitchFamily="34" charset="-120"/>
                <a:ea typeface="Arial Unicode MS" panose="020B0604020202020204" pitchFamily="34" charset="-120"/>
              </a:rPr>
              <a:pPr/>
              <a:t>67</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3796" name="文字方塊 4"/>
          <p:cNvSpPr txBox="1">
            <a:spLocks noChangeArrowheads="1"/>
          </p:cNvSpPr>
          <p:nvPr/>
        </p:nvSpPr>
        <p:spPr bwMode="auto">
          <a:xfrm>
            <a:off x="76200" y="1066800"/>
            <a:ext cx="8856662"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美國南加州近日以來出現</a:t>
            </a:r>
            <a:r>
              <a:rPr lang="zh-TW" altLang="en-US" sz="2400" dirty="0">
                <a:solidFill>
                  <a:srgbClr val="FF0000"/>
                </a:solidFill>
                <a:latin typeface="微軟正黑體" panose="020B0604030504040204" pitchFamily="34" charset="-120"/>
                <a:ea typeface="微軟正黑體" panose="020B0604030504040204" pitchFamily="34" charset="-120"/>
              </a:rPr>
              <a:t>攝氏</a:t>
            </a:r>
            <a:r>
              <a:rPr lang="en-US" altLang="zh-TW" sz="2400" dirty="0">
                <a:solidFill>
                  <a:srgbClr val="FF0000"/>
                </a:solidFill>
                <a:latin typeface="微軟正黑體" panose="020B0604030504040204" pitchFamily="34" charset="-120"/>
                <a:ea typeface="微軟正黑體" panose="020B0604030504040204" pitchFamily="34" charset="-120"/>
              </a:rPr>
              <a:t>37</a:t>
            </a:r>
            <a:r>
              <a:rPr lang="zh-TW" altLang="en-US" sz="2400" dirty="0">
                <a:solidFill>
                  <a:srgbClr val="FF0000"/>
                </a:solidFill>
                <a:latin typeface="微軟正黑體" panose="020B0604030504040204" pitchFamily="34" charset="-120"/>
                <a:ea typeface="微軟正黑體" panose="020B0604030504040204" pitchFamily="34" charset="-120"/>
              </a:rPr>
              <a:t>度</a:t>
            </a:r>
            <a:r>
              <a:rPr lang="zh-TW" altLang="en-US" sz="2400" dirty="0" smtClean="0">
                <a:solidFill>
                  <a:srgbClr val="FF0000"/>
                </a:solidFill>
                <a:latin typeface="微軟正黑體" panose="020B0604030504040204" pitchFamily="34" charset="-120"/>
                <a:ea typeface="微軟正黑體" panose="020B0604030504040204" pitchFamily="34" charset="-120"/>
              </a:rPr>
              <a:t>以上</a:t>
            </a:r>
            <a:r>
              <a:rPr lang="zh-TW" altLang="en-US" sz="2400" dirty="0" smtClean="0">
                <a:solidFill>
                  <a:prstClr val="black"/>
                </a:solidFill>
                <a:latin typeface="微軟正黑體" panose="020B0604030504040204" pitchFamily="34" charset="-120"/>
                <a:ea typeface="微軟正黑體" panose="020B0604030504040204" pitchFamily="34" charset="-120"/>
              </a:rPr>
              <a:t>高溫</a:t>
            </a:r>
            <a:r>
              <a:rPr lang="zh-TW" altLang="en-US" sz="2400" dirty="0">
                <a:solidFill>
                  <a:prstClr val="black"/>
                </a:solidFill>
                <a:latin typeface="微軟正黑體" panose="020B0604030504040204" pitchFamily="34" charset="-120"/>
                <a:ea typeface="微軟正黑體" panose="020B0604030504040204" pitchFamily="34" charset="-120"/>
              </a:rPr>
              <a:t>、已持續三年以來炎熱且乾燥之氣候，再加上聖塔安娜焚風，災害不斷</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algn="just" fontAlgn="auto">
              <a:spcBef>
                <a:spcPts val="60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此次</a:t>
            </a:r>
            <a:r>
              <a:rPr lang="zh-TW" altLang="en-US" sz="2400" dirty="0">
                <a:solidFill>
                  <a:prstClr val="black"/>
                </a:solidFill>
                <a:latin typeface="微軟正黑體" panose="020B0604030504040204" pitchFamily="34" charset="-120"/>
                <a:ea typeface="微軟正黑體" panose="020B0604030504040204" pitchFamily="34" charset="-120"/>
              </a:rPr>
              <a:t>森林大火</a:t>
            </a:r>
            <a:r>
              <a:rPr lang="zh-TW" altLang="en-US" sz="2400" dirty="0" smtClean="0">
                <a:solidFill>
                  <a:prstClr val="black"/>
                </a:solidFill>
                <a:latin typeface="微軟正黑體" panose="020B0604030504040204" pitchFamily="34" charset="-120"/>
                <a:ea typeface="微軟正黑體" panose="020B0604030504040204" pitchFamily="34" charset="-120"/>
              </a:rPr>
              <a:t>產生巨大</a:t>
            </a:r>
            <a:r>
              <a:rPr lang="zh-TW" altLang="en-US" sz="2400" dirty="0">
                <a:solidFill>
                  <a:prstClr val="black"/>
                </a:solidFill>
                <a:latin typeface="微軟正黑體" panose="020B0604030504040204" pitchFamily="34" charset="-120"/>
                <a:ea typeface="微軟正黑體" panose="020B0604030504040204" pitchFamily="34" charset="-120"/>
              </a:rPr>
              <a:t>濃煙直通天際，大氣渦旋加上炙熱空氣助長</a:t>
            </a:r>
            <a:r>
              <a:rPr lang="zh-TW" altLang="en-US" sz="2400" dirty="0">
                <a:solidFill>
                  <a:srgbClr val="FF0000"/>
                </a:solidFill>
                <a:latin typeface="微軟正黑體" panose="020B0604030504040204" pitchFamily="34" charset="-120"/>
                <a:ea typeface="微軟正黑體" panose="020B0604030504040204" pitchFamily="34" charset="-120"/>
              </a:rPr>
              <a:t>火舌以漏斗狀向上竄升</a:t>
            </a:r>
            <a:r>
              <a:rPr lang="zh-TW" altLang="en-US" sz="2400" dirty="0">
                <a:solidFill>
                  <a:prstClr val="black"/>
                </a:solidFill>
                <a:latin typeface="微軟正黑體" panose="020B0604030504040204" pitchFamily="34" charset="-120"/>
                <a:ea typeface="微軟正黑體" panose="020B0604030504040204" pitchFamily="34" charset="-120"/>
              </a:rPr>
              <a:t>，形成壯觀的火龍捲。</a:t>
            </a: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pic>
        <p:nvPicPr>
          <p:cNvPr id="2051" name="Picture 3" descr="C:\Users\EASON\Desktop\000453n6jngjvwsvwc9f8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95600"/>
            <a:ext cx="4090988" cy="307468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a:spLocks noChangeArrowheads="1"/>
          </p:cNvSpPr>
          <p:nvPr/>
        </p:nvSpPr>
        <p:spPr bwMode="auto">
          <a:xfrm>
            <a:off x="6178777" y="5961205"/>
            <a:ext cx="1493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000" dirty="0">
                <a:solidFill>
                  <a:prstClr val="black"/>
                </a:solidFill>
                <a:latin typeface="標楷體" pitchFamily="65" charset="-120"/>
              </a:rPr>
              <a:t>資料來源</a:t>
            </a:r>
            <a:r>
              <a:rPr lang="en-US" altLang="zh-TW" sz="1000" dirty="0" smtClean="0">
                <a:solidFill>
                  <a:prstClr val="black"/>
                </a:solidFill>
                <a:latin typeface="標楷體" pitchFamily="65" charset="-120"/>
              </a:rPr>
              <a:t>:</a:t>
            </a:r>
            <a:r>
              <a:rPr lang="zh-TW" altLang="en-US" sz="1000" dirty="0" smtClean="0">
                <a:solidFill>
                  <a:prstClr val="black"/>
                </a:solidFill>
                <a:latin typeface="標楷體" pitchFamily="65" charset="-120"/>
              </a:rPr>
              <a:t>華視新聞網</a:t>
            </a:r>
            <a:endParaRPr lang="zh-TW" altLang="en-US" sz="1000" dirty="0">
              <a:solidFill>
                <a:prstClr val="black"/>
              </a:solidFill>
              <a:latin typeface="標楷體" pitchFamily="65" charset="-120"/>
            </a:endParaRPr>
          </a:p>
        </p:txBody>
      </p:sp>
      <p:pic>
        <p:nvPicPr>
          <p:cNvPr id="8" name="Picture 2" descr="C:\Users\EASON\Desktop\000453n6jngjvwsvwc9f8j.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2895601"/>
            <a:ext cx="4267201" cy="306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015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DC376C7A-2526-48A8-BC0F-19E0BB2886CD}" type="slidenum">
              <a:rPr lang="zh-TW" altLang="en-US" smtClean="0">
                <a:solidFill>
                  <a:srgbClr val="44546A">
                    <a:lumMod val="50000"/>
                  </a:srgbClr>
                </a:solidFill>
              </a:rPr>
              <a:pPr/>
              <a:t>68</a:t>
            </a:fld>
            <a:endParaRPr lang="zh-TW" altLang="en-US">
              <a:solidFill>
                <a:srgbClr val="44546A">
                  <a:lumMod val="50000"/>
                </a:srgbClr>
              </a:solidFill>
            </a:endParaRPr>
          </a:p>
        </p:txBody>
      </p:sp>
      <p:sp>
        <p:nvSpPr>
          <p:cNvPr id="3"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火</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龍捲原理</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 name="矩形 2"/>
          <p:cNvSpPr>
            <a:spLocks noChangeArrowheads="1"/>
          </p:cNvSpPr>
          <p:nvPr/>
        </p:nvSpPr>
        <p:spPr bwMode="auto">
          <a:xfrm>
            <a:off x="304800" y="762000"/>
            <a:ext cx="849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a:buFont typeface="Arial"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火龍捲實際上</a:t>
            </a:r>
            <a:r>
              <a:rPr lang="zh-TW" altLang="en-US" sz="2400" dirty="0" smtClean="0">
                <a:solidFill>
                  <a:prstClr val="black"/>
                </a:solidFill>
                <a:latin typeface="微軟正黑體" panose="020B0604030504040204" pitchFamily="34" charset="-120"/>
                <a:ea typeface="微軟正黑體" panose="020B0604030504040204" pitchFamily="34" charset="-120"/>
              </a:rPr>
              <a:t>是</a:t>
            </a:r>
            <a:r>
              <a:rPr lang="zh-TW" altLang="en-US" sz="2400" dirty="0" smtClean="0">
                <a:solidFill>
                  <a:srgbClr val="FF0000"/>
                </a:solidFill>
                <a:latin typeface="微軟正黑體" panose="020B0604030504040204" pitchFamily="34" charset="-120"/>
                <a:ea typeface="微軟正黑體" panose="020B0604030504040204" pitchFamily="34" charset="-120"/>
              </a:rPr>
              <a:t>地表的水平風帶動形成水平旋轉</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srgbClr val="FF0000"/>
                </a:solidFill>
                <a:latin typeface="微軟正黑體" panose="020B0604030504040204" pitchFamily="34" charset="-120"/>
                <a:ea typeface="微軟正黑體" panose="020B0604030504040204" pitchFamily="34" charset="-120"/>
              </a:rPr>
              <a:t>而當熱氣流向上時，水平旋轉變為垂直旋轉而形成火龍捲</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p:txBody>
      </p:sp>
      <p:pic>
        <p:nvPicPr>
          <p:cNvPr id="5" name="Picture 2"/>
          <p:cNvPicPr>
            <a:picLocks noChangeAspect="1" noChangeArrowheads="1"/>
          </p:cNvPicPr>
          <p:nvPr/>
        </p:nvPicPr>
        <p:blipFill>
          <a:blip r:embed="rId3" cstate="print"/>
          <a:srcRect/>
          <a:stretch>
            <a:fillRect/>
          </a:stretch>
        </p:blipFill>
        <p:spPr bwMode="auto">
          <a:xfrm>
            <a:off x="3429000" y="3429000"/>
            <a:ext cx="2641600" cy="1485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248400" y="3429000"/>
            <a:ext cx="2624000" cy="14760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248400" y="5181600"/>
            <a:ext cx="2624000" cy="14760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3429000" y="5181600"/>
            <a:ext cx="2624000" cy="1476000"/>
          </a:xfrm>
          <a:prstGeom prst="rect">
            <a:avLst/>
          </a:prstGeom>
          <a:noFill/>
          <a:ln w="9525">
            <a:noFill/>
            <a:miter lim="800000"/>
            <a:headEnd/>
            <a:tailEnd/>
          </a:ln>
        </p:spPr>
      </p:pic>
      <p:sp>
        <p:nvSpPr>
          <p:cNvPr id="11" name="矩形 10"/>
          <p:cNvSpPr>
            <a:spLocks noChangeArrowheads="1"/>
          </p:cNvSpPr>
          <p:nvPr/>
        </p:nvSpPr>
        <p:spPr bwMode="auto">
          <a:xfrm>
            <a:off x="1524000" y="6248400"/>
            <a:ext cx="1493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000" dirty="0">
                <a:solidFill>
                  <a:prstClr val="black"/>
                </a:solidFill>
                <a:latin typeface="標楷體" pitchFamily="65" charset="-120"/>
              </a:rPr>
              <a:t>資料來源</a:t>
            </a:r>
            <a:r>
              <a:rPr lang="en-US" altLang="zh-TW" sz="1000" dirty="0" smtClean="0">
                <a:solidFill>
                  <a:prstClr val="black"/>
                </a:solidFill>
                <a:latin typeface="標楷體" pitchFamily="65" charset="-120"/>
              </a:rPr>
              <a:t>:</a:t>
            </a:r>
            <a:r>
              <a:rPr lang="en-US" altLang="zh-TW" sz="1000" dirty="0" err="1" smtClean="0">
                <a:solidFill>
                  <a:prstClr val="black"/>
                </a:solidFill>
                <a:latin typeface="標楷體" pitchFamily="65" charset="-120"/>
              </a:rPr>
              <a:t>TOMONews</a:t>
            </a:r>
            <a:endParaRPr lang="zh-TW" altLang="en-US" sz="1000" dirty="0">
              <a:solidFill>
                <a:prstClr val="black"/>
              </a:solidFill>
              <a:latin typeface="標楷體" pitchFamily="65" charset="-120"/>
            </a:endParaRPr>
          </a:p>
        </p:txBody>
      </p:sp>
      <p:sp>
        <p:nvSpPr>
          <p:cNvPr id="12" name="向右箭號 11"/>
          <p:cNvSpPr/>
          <p:nvPr/>
        </p:nvSpPr>
        <p:spPr>
          <a:xfrm>
            <a:off x="5867400" y="4038600"/>
            <a:ext cx="533400" cy="3810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下箭號 12"/>
          <p:cNvSpPr/>
          <p:nvPr/>
        </p:nvSpPr>
        <p:spPr>
          <a:xfrm>
            <a:off x="7391400" y="4800600"/>
            <a:ext cx="381000" cy="5334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左箭號 14"/>
          <p:cNvSpPr/>
          <p:nvPr/>
        </p:nvSpPr>
        <p:spPr>
          <a:xfrm>
            <a:off x="5867400" y="5715000"/>
            <a:ext cx="533400" cy="3810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2"/>
          <p:cNvSpPr>
            <a:spLocks noChangeArrowheads="1"/>
          </p:cNvSpPr>
          <p:nvPr/>
        </p:nvSpPr>
        <p:spPr bwMode="auto">
          <a:xfrm>
            <a:off x="304800" y="1512600"/>
            <a:ext cx="8497888"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a:buFont typeface="Arial"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由</a:t>
            </a:r>
            <a:r>
              <a:rPr lang="zh-TW" altLang="en-US" sz="2400" dirty="0">
                <a:solidFill>
                  <a:prstClr val="black"/>
                </a:solidFill>
                <a:latin typeface="微軟正黑體" panose="020B0604030504040204" pitchFamily="34" charset="-120"/>
                <a:ea typeface="微軟正黑體" panose="020B0604030504040204" pitchFamily="34" charset="-120"/>
              </a:rPr>
              <a:t>火和旋轉的空氣，不斷從外吸收新鮮的氧氣到其核心</a:t>
            </a:r>
            <a:r>
              <a:rPr lang="zh-TW" altLang="en-US" sz="2400" dirty="0" smtClean="0">
                <a:solidFill>
                  <a:prstClr val="black"/>
                </a:solidFill>
                <a:latin typeface="微軟正黑體" panose="020B0604030504040204" pitchFamily="34" charset="-120"/>
                <a:ea typeface="微軟正黑體" panose="020B0604030504040204" pitchFamily="34" charset="-120"/>
              </a:rPr>
              <a:t>，核心</a:t>
            </a:r>
            <a:r>
              <a:rPr lang="zh-TW" altLang="en-US" sz="2400" dirty="0">
                <a:solidFill>
                  <a:prstClr val="black"/>
                </a:solidFill>
                <a:latin typeface="微軟正黑體" panose="020B0604030504040204" pitchFamily="34" charset="-120"/>
                <a:ea typeface="微軟正黑體" panose="020B0604030504040204" pitchFamily="34" charset="-120"/>
              </a:rPr>
              <a:t>溫度可高達攝氏上千度。</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gn="just">
              <a:buFont typeface="Arial"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火龍捲一般移動相當緩慢，</a:t>
            </a:r>
            <a:r>
              <a:rPr lang="zh-TW" altLang="en-US" sz="2400" dirty="0" smtClean="0">
                <a:solidFill>
                  <a:prstClr val="black"/>
                </a:solidFill>
                <a:latin typeface="微軟正黑體" panose="020B0604030504040204" pitchFamily="34" charset="-120"/>
                <a:ea typeface="微軟正黑體" panose="020B0604030504040204" pitchFamily="34" charset="-120"/>
              </a:rPr>
              <a:t>行走路徑</a:t>
            </a:r>
            <a:r>
              <a:rPr lang="zh-TW" altLang="en-US" sz="2400" dirty="0">
                <a:solidFill>
                  <a:prstClr val="black"/>
                </a:solidFill>
                <a:latin typeface="微軟正黑體" panose="020B0604030504040204" pitchFamily="34" charset="-120"/>
                <a:ea typeface="微軟正黑體" panose="020B0604030504040204" pitchFamily="34" charset="-120"/>
              </a:rPr>
              <a:t>上遇到的物體將迅速被點燃，以每小時將近</a:t>
            </a:r>
            <a:r>
              <a:rPr lang="en-US" altLang="zh-TW" sz="2400" dirty="0">
                <a:solidFill>
                  <a:prstClr val="black"/>
                </a:solidFill>
                <a:latin typeface="微軟正黑體" panose="020B0604030504040204" pitchFamily="34" charset="-120"/>
                <a:ea typeface="微軟正黑體" panose="020B0604030504040204" pitchFamily="34" charset="-120"/>
              </a:rPr>
              <a:t>160</a:t>
            </a:r>
            <a:r>
              <a:rPr lang="zh-TW" altLang="en-US" sz="2400" dirty="0">
                <a:solidFill>
                  <a:prstClr val="black"/>
                </a:solidFill>
                <a:latin typeface="微軟正黑體" panose="020B0604030504040204" pitchFamily="34" charset="-120"/>
                <a:ea typeface="微軟正黑體" panose="020B0604030504040204" pitchFamily="34" charset="-120"/>
              </a:rPr>
              <a:t>公里之風速，可把燃燒中的碎片投擲到其周圍環境，且火龍捲一般可以持續個多小時</a:t>
            </a:r>
            <a:r>
              <a:rPr lang="zh-TW" altLang="en-US" sz="2400" dirty="0" smtClean="0">
                <a:solidFill>
                  <a:prstClr val="black"/>
                </a:solidFill>
                <a:latin typeface="微軟正黑體" panose="020B0604030504040204" pitchFamily="34" charset="-120"/>
                <a:ea typeface="微軟正黑體" panose="020B0604030504040204" pitchFamily="34" charset="-120"/>
              </a:rPr>
              <a:t>，且</a:t>
            </a:r>
            <a:r>
              <a:rPr lang="zh-TW" altLang="en-US" sz="2400" dirty="0">
                <a:solidFill>
                  <a:prstClr val="black"/>
                </a:solidFill>
                <a:latin typeface="微軟正黑體" panose="020B0604030504040204" pitchFamily="34" charset="-120"/>
                <a:ea typeface="微軟正黑體" panose="020B0604030504040204" pitchFamily="34" charset="-120"/>
              </a:rPr>
              <a:t>往往不能直接</a:t>
            </a:r>
            <a:r>
              <a:rPr lang="zh-TW" altLang="en-US" sz="2400" dirty="0" smtClean="0">
                <a:solidFill>
                  <a:prstClr val="black"/>
                </a:solidFill>
                <a:latin typeface="微軟正黑體" panose="020B0604030504040204" pitchFamily="34" charset="-120"/>
                <a:ea typeface="微軟正黑體" panose="020B0604030504040204" pitchFamily="34" charset="-120"/>
              </a:rPr>
              <a:t>撲滅。</a:t>
            </a:r>
            <a:endParaRPr lang="zh-TW" altLang="en-US" sz="2400" dirty="0">
              <a:solidFill>
                <a:prstClr val="black"/>
              </a:solidFill>
              <a:latin typeface="微軟正黑體" panose="020B0604030504040204" pitchFamily="34" charset="-120"/>
              <a:ea typeface="微軟正黑體" panose="020B0604030504040204" pitchFamily="34" charset="-120"/>
            </a:endParaRPr>
          </a:p>
          <a:p>
            <a:pPr fontAlgn="auto">
              <a:spcBef>
                <a:spcPts val="600"/>
              </a:spcBef>
              <a:spcAft>
                <a:spcPts val="0"/>
              </a:spcAft>
              <a:buFont typeface="Arial" panose="020B0604020202020204" pitchFamily="34" charset="0"/>
              <a:buChar char="•"/>
            </a:pPr>
            <a:endParaRPr kumimoji="0" lang="en-US" altLang="zh-TW" sz="2400" dirty="0">
              <a:solidFill>
                <a:srgbClr val="000000"/>
              </a:solidFill>
              <a:latin typeface="標楷體" pitchFamily="65" charset="-120"/>
            </a:endParaRPr>
          </a:p>
        </p:txBody>
      </p:sp>
    </p:spTree>
    <p:extLst>
      <p:ext uri="{BB962C8B-B14F-4D97-AF65-F5344CB8AC3E}">
        <p14:creationId xmlns:p14="http://schemas.microsoft.com/office/powerpoint/2010/main" val="260441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childTnLst>
                          </p:cTn>
                        </p:par>
                        <p:par>
                          <p:cTn id="13" fill="hold">
                            <p:stCondLst>
                              <p:cond delay="500"/>
                            </p:stCondLst>
                            <p:childTnLst>
                              <p:par>
                                <p:cTn id="14" presetID="3" presetClass="entr" presetSubtype="5"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linds(vertical)">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linds(horizontal)">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vertical)">
                                      <p:cBhvr>
                                        <p:cTn id="30" dur="500"/>
                                        <p:tgtEl>
                                          <p:spTgt spid="15"/>
                                        </p:tgtEl>
                                      </p:cBhvr>
                                    </p:animEffect>
                                  </p:childTnLst>
                                </p:cTn>
                              </p:par>
                            </p:childTnLst>
                          </p:cTn>
                        </p:par>
                        <p:par>
                          <p:cTn id="31" fill="hold">
                            <p:stCondLst>
                              <p:cond delay="500"/>
                            </p:stCondLst>
                            <p:childTnLst>
                              <p:par>
                                <p:cTn id="32" presetID="3" presetClass="entr" presetSubtype="5" fill="hold" nodeType="after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blinds(vertical)">
                                      <p:cBhvr>
                                        <p:cTn id="34" dur="500"/>
                                        <p:tgtEl>
                                          <p:spTgt spid="1029"/>
                                        </p:tgtEl>
                                      </p:cBhvr>
                                    </p:animEffect>
                                  </p:childTnLst>
                                </p:cTn>
                              </p:par>
                            </p:childTnLst>
                          </p:cTn>
                        </p:par>
                        <p:par>
                          <p:cTn id="35" fill="hold">
                            <p:stCondLst>
                              <p:cond delay="1000"/>
                            </p:stCondLst>
                            <p:childTnLst>
                              <p:par>
                                <p:cTn id="36" presetID="3" presetClass="entr" presetSubtype="1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69</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4820" name="矩形 7"/>
          <p:cNvSpPr>
            <a:spLocks noChangeArrowheads="1"/>
          </p:cNvSpPr>
          <p:nvPr/>
        </p:nvSpPr>
        <p:spPr bwMode="auto">
          <a:xfrm>
            <a:off x="0" y="9906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fontAlgn="auto">
              <a:spcBef>
                <a:spcPts val="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美國加州南部森林野火肆虐，</a:t>
            </a:r>
            <a:r>
              <a:rPr lang="zh-TW" altLang="en-US" sz="2400" dirty="0">
                <a:solidFill>
                  <a:srgbClr val="FF0000"/>
                </a:solidFill>
                <a:latin typeface="微軟正黑體" panose="020B0604030504040204" pitchFamily="34" charset="-120"/>
                <a:ea typeface="微軟正黑體" panose="020B0604030504040204" pitchFamily="34" charset="-120"/>
              </a:rPr>
              <a:t>加州政府已宣布進入緊急狀態，使得兩萬名居民需要緊急撤離</a:t>
            </a:r>
            <a:r>
              <a:rPr lang="zh-TW" altLang="en-US" sz="2400" dirty="0">
                <a:solidFill>
                  <a:prstClr val="black"/>
                </a:solidFill>
                <a:latin typeface="微軟正黑體" panose="020B0604030504040204" pitchFamily="34" charset="-120"/>
                <a:ea typeface="微軟正黑體" panose="020B0604030504040204" pitchFamily="34" charset="-120"/>
              </a:rPr>
              <a:t>，當地消防局緊急灌救</a:t>
            </a:r>
            <a:r>
              <a:rPr lang="zh-TW" altLang="en-US" sz="2400" dirty="0" smtClean="0">
                <a:solidFill>
                  <a:prstClr val="black"/>
                </a:solidFill>
                <a:latin typeface="微軟正黑體" panose="020B0604030504040204" pitchFamily="34" charset="-120"/>
                <a:ea typeface="微軟正黑體" panose="020B0604030504040204" pitchFamily="34" charset="-120"/>
              </a:rPr>
              <a:t>，陷入</a:t>
            </a:r>
            <a:r>
              <a:rPr lang="zh-TW" altLang="en-US" sz="2400" dirty="0">
                <a:solidFill>
                  <a:prstClr val="black"/>
                </a:solidFill>
                <a:latin typeface="微軟正黑體" panose="020B0604030504040204" pitchFamily="34" charset="-120"/>
                <a:ea typeface="微軟正黑體" panose="020B0604030504040204" pitchFamily="34" charset="-120"/>
              </a:rPr>
              <a:t>火海的山林面積，超過四千公頃。</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34823" name="矩形 9"/>
          <p:cNvSpPr>
            <a:spLocks noChangeArrowheads="1"/>
          </p:cNvSpPr>
          <p:nvPr/>
        </p:nvSpPr>
        <p:spPr bwMode="auto">
          <a:xfrm>
            <a:off x="3297141" y="5773192"/>
            <a:ext cx="1195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美國中文網</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pic>
        <p:nvPicPr>
          <p:cNvPr id="4098" name="Picture 2" descr="C:\Users\EASON\Desktop\000453n6jngjvwsvwc9f8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18" y="3124200"/>
            <a:ext cx="4344010" cy="252000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9"/>
          <p:cNvSpPr>
            <a:spLocks noChangeArrowheads="1"/>
          </p:cNvSpPr>
          <p:nvPr/>
        </p:nvSpPr>
        <p:spPr bwMode="auto">
          <a:xfrm>
            <a:off x="7529803" y="5773966"/>
            <a:ext cx="1195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美國中文網</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pic>
        <p:nvPicPr>
          <p:cNvPr id="4100" name="Picture 4" descr="C:\Users\EASON\Desktop\000453n6jngjvwsvwc9f8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546" y="3124200"/>
            <a:ext cx="3787975"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22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583865" y="1434932"/>
            <a:ext cx="8285255" cy="1927599"/>
            <a:chOff x="657827" y="1087869"/>
            <a:chExt cx="8975693" cy="2088232"/>
          </a:xfrm>
        </p:grpSpPr>
        <p:sp>
          <p:nvSpPr>
            <p:cNvPr id="12" name="Triangle rectangle 10"/>
            <p:cNvSpPr/>
            <p:nvPr/>
          </p:nvSpPr>
          <p:spPr>
            <a:xfrm rot="16200000" flipH="1">
              <a:off x="653852" y="1718546"/>
              <a:ext cx="309402" cy="301451"/>
            </a:xfrm>
            <a:prstGeom prst="rtTriangle">
              <a:avLst/>
            </a:prstGeom>
            <a:solidFill>
              <a:srgbClr val="008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662" dirty="0">
                <a:solidFill>
                  <a:prstClr val="white"/>
                </a:solidFill>
              </a:endParaRPr>
            </a:p>
          </p:txBody>
        </p:sp>
        <p:sp>
          <p:nvSpPr>
            <p:cNvPr id="13" name="矩形 12"/>
            <p:cNvSpPr/>
            <p:nvPr/>
          </p:nvSpPr>
          <p:spPr>
            <a:xfrm>
              <a:off x="815262" y="1087869"/>
              <a:ext cx="8818258" cy="208823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662">
                <a:solidFill>
                  <a:prstClr val="white"/>
                </a:solidFill>
              </a:endParaRPr>
            </a:p>
          </p:txBody>
        </p:sp>
        <p:sp>
          <p:nvSpPr>
            <p:cNvPr id="14" name="矩形 13"/>
            <p:cNvSpPr/>
            <p:nvPr/>
          </p:nvSpPr>
          <p:spPr>
            <a:xfrm>
              <a:off x="657828" y="1282523"/>
              <a:ext cx="8975692" cy="432048"/>
            </a:xfrm>
            <a:prstGeom prst="rect">
              <a:avLst/>
            </a:prstGeom>
            <a:solidFill>
              <a:srgbClr val="00A09B">
                <a:alpha val="96078"/>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zh-TW" altLang="en-US" sz="2215" b="1" dirty="0">
                  <a:solidFill>
                    <a:prstClr val="white"/>
                  </a:solidFill>
                  <a:latin typeface="微軟正黑體" pitchFamily="34" charset="-120"/>
                  <a:ea typeface="微軟正黑體" pitchFamily="34" charset="-120"/>
                </a:rPr>
                <a:t>致災原因</a:t>
              </a:r>
              <a:endParaRPr kumimoji="0" lang="zh-CN" altLang="en-US" sz="2215" b="1" dirty="0">
                <a:solidFill>
                  <a:prstClr val="white"/>
                </a:solidFill>
                <a:latin typeface="微軟正黑體" pitchFamily="34" charset="-120"/>
                <a:ea typeface="微軟正黑體" pitchFamily="34" charset="-120"/>
              </a:endParaRPr>
            </a:p>
          </p:txBody>
        </p:sp>
      </p:grpSp>
      <p:sp>
        <p:nvSpPr>
          <p:cNvPr id="15" name="矩形 5"/>
          <p:cNvSpPr>
            <a:spLocks noChangeArrowheads="1"/>
          </p:cNvSpPr>
          <p:nvPr/>
        </p:nvSpPr>
        <p:spPr bwMode="auto">
          <a:xfrm>
            <a:off x="748194" y="2160463"/>
            <a:ext cx="8011349" cy="110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16531" indent="-316531" algn="just" fontAlgn="auto">
              <a:spcBef>
                <a:spcPts val="554"/>
              </a:spcBef>
              <a:spcAft>
                <a:spcPts val="0"/>
              </a:spcAft>
              <a:buFont typeface="Arial" pitchFamily="34" charset="0"/>
              <a:buChar char="•"/>
            </a:pPr>
            <a:r>
              <a:rPr kumimoji="0" lang="zh-TW" altLang="en-US" sz="2031" dirty="0" smtClean="0">
                <a:solidFill>
                  <a:prstClr val="black">
                    <a:lumMod val="85000"/>
                    <a:lumOff val="15000"/>
                  </a:prstClr>
                </a:solidFill>
                <a:latin typeface="微軟正黑體" pitchFamily="34" charset="-120"/>
                <a:ea typeface="微軟正黑體" pitchFamily="34" charset="-120"/>
              </a:rPr>
              <a:t>巴西的地方</a:t>
            </a:r>
            <a:r>
              <a:rPr kumimoji="0" lang="zh-TW" altLang="en-US" sz="2031" dirty="0">
                <a:solidFill>
                  <a:prstClr val="black">
                    <a:lumMod val="85000"/>
                    <a:lumOff val="15000"/>
                  </a:prstClr>
                </a:solidFill>
                <a:latin typeface="微軟正黑體" pitchFamily="34" charset="-120"/>
                <a:ea typeface="微軟正黑體" pitchFamily="34" charset="-120"/>
              </a:rPr>
              <a:t>建設薄弱，許多</a:t>
            </a:r>
            <a:r>
              <a:rPr kumimoji="0" lang="zh-TW" altLang="en-US" sz="2031" dirty="0" smtClean="0">
                <a:solidFill>
                  <a:prstClr val="black">
                    <a:lumMod val="85000"/>
                    <a:lumOff val="15000"/>
                  </a:prstClr>
                </a:solidFill>
                <a:latin typeface="微軟正黑體" pitchFamily="34" charset="-120"/>
                <a:ea typeface="微軟正黑體" pitchFamily="34" charset="-120"/>
              </a:rPr>
              <a:t>地區</a:t>
            </a:r>
            <a:r>
              <a:rPr kumimoji="0" lang="zh-TW" altLang="en-US" sz="2031" b="1" dirty="0" smtClean="0">
                <a:solidFill>
                  <a:srgbClr val="CC0000"/>
                </a:solidFill>
                <a:latin typeface="微軟正黑體" pitchFamily="34" charset="-120"/>
                <a:ea typeface="微軟正黑體" pitchFamily="34" charset="-120"/>
              </a:rPr>
              <a:t>缺乏有效</a:t>
            </a:r>
            <a:r>
              <a:rPr kumimoji="0" lang="zh-TW" altLang="en-US" sz="2031" b="1" dirty="0">
                <a:solidFill>
                  <a:srgbClr val="CC0000"/>
                </a:solidFill>
                <a:latin typeface="微軟正黑體" pitchFamily="34" charset="-120"/>
                <a:ea typeface="微軟正黑體" pitchFamily="34" charset="-120"/>
              </a:rPr>
              <a:t>的排水設施</a:t>
            </a:r>
            <a:r>
              <a:rPr kumimoji="0" lang="zh-TW" altLang="en-US" sz="2031" dirty="0">
                <a:solidFill>
                  <a:prstClr val="black">
                    <a:lumMod val="85000"/>
                    <a:lumOff val="15000"/>
                  </a:prstClr>
                </a:solidFill>
                <a:latin typeface="微軟正黑體" pitchFamily="34" charset="-120"/>
                <a:ea typeface="微軟正黑體" pitchFamily="34" charset="-120"/>
              </a:rPr>
              <a:t>。因此每當暴雨來臨，難以及時排水導致淹水。</a:t>
            </a:r>
            <a:endParaRPr kumimoji="0" lang="en-US" altLang="zh-TW" sz="2031" dirty="0">
              <a:solidFill>
                <a:prstClr val="black">
                  <a:lumMod val="85000"/>
                  <a:lumOff val="15000"/>
                </a:prstClr>
              </a:solidFill>
              <a:latin typeface="微軟正黑體" pitchFamily="34" charset="-120"/>
              <a:ea typeface="微軟正黑體" pitchFamily="34" charset="-120"/>
            </a:endParaRPr>
          </a:p>
          <a:p>
            <a:pPr marL="316531" indent="-316531" algn="just" fontAlgn="auto">
              <a:spcBef>
                <a:spcPts val="554"/>
              </a:spcBef>
              <a:spcAft>
                <a:spcPts val="0"/>
              </a:spcAft>
              <a:buFont typeface="Arial" pitchFamily="34" charset="0"/>
              <a:buChar char="•"/>
            </a:pPr>
            <a:r>
              <a:rPr kumimoji="0" lang="zh-TW" altLang="en-US" sz="2031" dirty="0">
                <a:solidFill>
                  <a:prstClr val="black">
                    <a:lumMod val="85000"/>
                    <a:lumOff val="15000"/>
                  </a:prstClr>
                </a:solidFill>
                <a:latin typeface="微軟正黑體" pitchFamily="34" charset="-120"/>
                <a:ea typeface="微軟正黑體" pitchFamily="34" charset="-120"/>
              </a:rPr>
              <a:t>巴西國家太空署的一份地質調查指出，巴西約有</a:t>
            </a:r>
            <a:r>
              <a:rPr kumimoji="0" lang="en-US" altLang="zh-TW" sz="2031" b="1" dirty="0">
                <a:solidFill>
                  <a:srgbClr val="CC0000"/>
                </a:solidFill>
                <a:latin typeface="微軟正黑體" pitchFamily="34" charset="-120"/>
                <a:ea typeface="微軟正黑體" pitchFamily="34" charset="-120"/>
              </a:rPr>
              <a:t>300</a:t>
            </a:r>
            <a:r>
              <a:rPr kumimoji="0" lang="zh-TW" altLang="en-US" sz="2031" b="1" dirty="0">
                <a:solidFill>
                  <a:srgbClr val="CC0000"/>
                </a:solidFill>
                <a:latin typeface="微軟正黑體" pitchFamily="34" charset="-120"/>
                <a:ea typeface="微軟正黑體" pitchFamily="34" charset="-120"/>
              </a:rPr>
              <a:t>處易淹水地區</a:t>
            </a:r>
            <a:r>
              <a:rPr kumimoji="0" lang="zh-TW" altLang="en-US" sz="2031" dirty="0">
                <a:solidFill>
                  <a:prstClr val="black">
                    <a:lumMod val="85000"/>
                    <a:lumOff val="15000"/>
                  </a:prstClr>
                </a:solidFill>
                <a:latin typeface="微軟正黑體" pitchFamily="34" charset="-120"/>
                <a:ea typeface="微軟正黑體" pitchFamily="34" charset="-120"/>
              </a:rPr>
              <a:t>。</a:t>
            </a:r>
            <a:endParaRPr kumimoji="0" lang="en-US" altLang="zh-TW" sz="2031" dirty="0">
              <a:solidFill>
                <a:prstClr val="black">
                  <a:lumMod val="85000"/>
                  <a:lumOff val="15000"/>
                </a:prstClr>
              </a:solidFill>
              <a:latin typeface="微軟正黑體" pitchFamily="34" charset="-120"/>
              <a:ea typeface="微軟正黑體" pitchFamily="34" charset="-120"/>
            </a:endParaRPr>
          </a:p>
        </p:txBody>
      </p:sp>
      <p:grpSp>
        <p:nvGrpSpPr>
          <p:cNvPr id="16" name="群組 15"/>
          <p:cNvGrpSpPr/>
          <p:nvPr/>
        </p:nvGrpSpPr>
        <p:grpSpPr>
          <a:xfrm>
            <a:off x="584862" y="3628407"/>
            <a:ext cx="8285255" cy="2470468"/>
            <a:chOff x="657827" y="1087869"/>
            <a:chExt cx="8975693" cy="2676341"/>
          </a:xfrm>
        </p:grpSpPr>
        <p:sp>
          <p:nvSpPr>
            <p:cNvPr id="17" name="Triangle rectangle 10"/>
            <p:cNvSpPr/>
            <p:nvPr/>
          </p:nvSpPr>
          <p:spPr>
            <a:xfrm rot="16200000" flipH="1">
              <a:off x="653852" y="1718546"/>
              <a:ext cx="309402" cy="301451"/>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662" dirty="0">
                <a:solidFill>
                  <a:prstClr val="white"/>
                </a:solidFill>
              </a:endParaRPr>
            </a:p>
          </p:txBody>
        </p:sp>
        <p:sp>
          <p:nvSpPr>
            <p:cNvPr id="18" name="矩形 17"/>
            <p:cNvSpPr/>
            <p:nvPr/>
          </p:nvSpPr>
          <p:spPr>
            <a:xfrm>
              <a:off x="815262" y="1087869"/>
              <a:ext cx="8818258" cy="267634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662">
                <a:solidFill>
                  <a:prstClr val="white"/>
                </a:solidFill>
              </a:endParaRPr>
            </a:p>
          </p:txBody>
        </p:sp>
        <p:sp>
          <p:nvSpPr>
            <p:cNvPr id="19" name="矩形 18"/>
            <p:cNvSpPr/>
            <p:nvPr/>
          </p:nvSpPr>
          <p:spPr>
            <a:xfrm>
              <a:off x="657828" y="1282523"/>
              <a:ext cx="8975692" cy="432048"/>
            </a:xfrm>
            <a:prstGeom prst="rect">
              <a:avLst/>
            </a:prstGeom>
            <a:solidFill>
              <a:srgbClr val="6951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zh-TW" altLang="en-US" sz="2215" b="1" dirty="0">
                  <a:solidFill>
                    <a:prstClr val="white"/>
                  </a:solidFill>
                  <a:latin typeface="微軟正黑體" pitchFamily="34" charset="-120"/>
                  <a:ea typeface="微軟正黑體" pitchFamily="34" charset="-120"/>
                </a:rPr>
                <a:t>政府應變作為</a:t>
              </a:r>
              <a:endParaRPr kumimoji="0" lang="zh-CN" altLang="en-US" sz="2215" b="1" dirty="0">
                <a:solidFill>
                  <a:prstClr val="white"/>
                </a:solidFill>
                <a:latin typeface="微軟正黑體" pitchFamily="34" charset="-120"/>
                <a:ea typeface="微軟正黑體" pitchFamily="34" charset="-120"/>
              </a:endParaRPr>
            </a:p>
          </p:txBody>
        </p:sp>
      </p:grpSp>
      <p:sp>
        <p:nvSpPr>
          <p:cNvPr id="20" name="矩形 19"/>
          <p:cNvSpPr/>
          <p:nvPr/>
        </p:nvSpPr>
        <p:spPr>
          <a:xfrm>
            <a:off x="748194" y="4359565"/>
            <a:ext cx="5654535" cy="173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6531" indent="-316531" algn="just" fontAlgn="auto">
              <a:spcBef>
                <a:spcPts val="554"/>
              </a:spcBef>
              <a:spcAft>
                <a:spcPts val="0"/>
              </a:spcAft>
              <a:buFont typeface="Arial" pitchFamily="34" charset="0"/>
              <a:buChar char="•"/>
            </a:pPr>
            <a:r>
              <a:rPr kumimoji="0" lang="zh-TW" altLang="en-US" sz="2031" dirty="0">
                <a:solidFill>
                  <a:prstClr val="black">
                    <a:lumMod val="85000"/>
                    <a:lumOff val="15000"/>
                  </a:prstClr>
                </a:solidFill>
                <a:latin typeface="微軟正黑體" pitchFamily="34" charset="-120"/>
                <a:ea typeface="微軟正黑體" pitchFamily="34" charset="-120"/>
              </a:rPr>
              <a:t>巴西聯邦民防部門</a:t>
            </a:r>
            <a:r>
              <a:rPr kumimoji="0" lang="zh-TW" altLang="en-US" sz="2031" dirty="0" smtClean="0">
                <a:solidFill>
                  <a:prstClr val="black">
                    <a:lumMod val="85000"/>
                    <a:lumOff val="15000"/>
                  </a:prstClr>
                </a:solidFill>
                <a:latin typeface="微軟正黑體" pitchFamily="34" charset="-120"/>
                <a:ea typeface="微軟正黑體" pitchFamily="34" charset="-120"/>
              </a:rPr>
              <a:t>持續發布洪水</a:t>
            </a:r>
            <a:r>
              <a:rPr kumimoji="0" lang="zh-TW" altLang="en-US" sz="2031" dirty="0">
                <a:solidFill>
                  <a:prstClr val="black">
                    <a:lumMod val="85000"/>
                    <a:lumOff val="15000"/>
                  </a:prstClr>
                </a:solidFill>
                <a:latin typeface="微軟正黑體" pitchFamily="34" charset="-120"/>
                <a:ea typeface="微軟正黑體" pitchFamily="34" charset="-120"/>
              </a:rPr>
              <a:t>、土石流</a:t>
            </a:r>
            <a:r>
              <a:rPr kumimoji="0" lang="zh-TW" altLang="en-US" sz="2031" dirty="0" smtClean="0">
                <a:solidFill>
                  <a:prstClr val="black">
                    <a:lumMod val="85000"/>
                    <a:lumOff val="15000"/>
                  </a:prstClr>
                </a:solidFill>
                <a:latin typeface="微軟正黑體" pitchFamily="34" charset="-120"/>
                <a:ea typeface="微軟正黑體" pitchFamily="34" charset="-120"/>
              </a:rPr>
              <a:t>警報</a:t>
            </a:r>
            <a:endParaRPr kumimoji="0" lang="en-US" altLang="zh-TW" sz="2031" dirty="0">
              <a:solidFill>
                <a:prstClr val="black">
                  <a:lumMod val="85000"/>
                  <a:lumOff val="15000"/>
                </a:prstClr>
              </a:solidFill>
              <a:latin typeface="微軟正黑體" pitchFamily="34" charset="-120"/>
              <a:ea typeface="微軟正黑體" pitchFamily="34" charset="-120"/>
            </a:endParaRPr>
          </a:p>
          <a:p>
            <a:pPr marL="316531" indent="-316531" algn="just" fontAlgn="auto">
              <a:spcBef>
                <a:spcPts val="554"/>
              </a:spcBef>
              <a:spcAft>
                <a:spcPts val="0"/>
              </a:spcAft>
              <a:buFont typeface="Arial" pitchFamily="34" charset="0"/>
              <a:buChar char="•"/>
            </a:pPr>
            <a:r>
              <a:rPr kumimoji="0" lang="zh-TW" altLang="en-US" sz="2031" dirty="0">
                <a:solidFill>
                  <a:prstClr val="black">
                    <a:lumMod val="85000"/>
                    <a:lumOff val="15000"/>
                  </a:prstClr>
                </a:solidFill>
                <a:latin typeface="微軟正黑體" pitchFamily="34" charset="-120"/>
                <a:ea typeface="微軟正黑體" pitchFamily="34" charset="-120"/>
              </a:rPr>
              <a:t>疏散撤離居民。</a:t>
            </a:r>
            <a:endParaRPr kumimoji="0" lang="en-US" altLang="zh-TW" sz="2031" dirty="0">
              <a:solidFill>
                <a:prstClr val="black">
                  <a:lumMod val="85000"/>
                  <a:lumOff val="15000"/>
                </a:prstClr>
              </a:solidFill>
              <a:latin typeface="微軟正黑體" pitchFamily="34" charset="-120"/>
              <a:ea typeface="微軟正黑體" pitchFamily="34" charset="-120"/>
            </a:endParaRPr>
          </a:p>
          <a:p>
            <a:pPr marL="316531" indent="-316531" algn="just" fontAlgn="auto">
              <a:spcBef>
                <a:spcPts val="554"/>
              </a:spcBef>
              <a:spcAft>
                <a:spcPts val="0"/>
              </a:spcAft>
              <a:buFont typeface="Arial" pitchFamily="34" charset="0"/>
              <a:buChar char="•"/>
            </a:pPr>
            <a:r>
              <a:rPr kumimoji="0" lang="zh-TW" altLang="en-US" sz="2031" dirty="0">
                <a:solidFill>
                  <a:prstClr val="black">
                    <a:lumMod val="85000"/>
                    <a:lumOff val="15000"/>
                  </a:prstClr>
                </a:solidFill>
                <a:latin typeface="微軟正黑體" pitchFamily="34" charset="-120"/>
                <a:ea typeface="微軟正黑體" pitchFamily="34" charset="-120"/>
              </a:rPr>
              <a:t>政府宣佈所有受災地區進入</a:t>
            </a:r>
            <a:r>
              <a:rPr kumimoji="0" lang="zh-TW" altLang="en-US" sz="2031" b="1" dirty="0">
                <a:solidFill>
                  <a:srgbClr val="CC0000"/>
                </a:solidFill>
                <a:latin typeface="微軟正黑體" pitchFamily="34" charset="-120"/>
                <a:ea typeface="微軟正黑體" pitchFamily="34" charset="-120"/>
              </a:rPr>
              <a:t>緊急狀態</a:t>
            </a:r>
            <a:r>
              <a:rPr kumimoji="0" lang="zh-TW" altLang="en-US" sz="2031" dirty="0">
                <a:solidFill>
                  <a:prstClr val="black">
                    <a:lumMod val="85000"/>
                    <a:lumOff val="15000"/>
                  </a:prstClr>
                </a:solidFill>
                <a:latin typeface="微軟正黑體" pitchFamily="34" charset="-120"/>
                <a:ea typeface="微軟正黑體" pitchFamily="34" charset="-120"/>
              </a:rPr>
              <a:t>，並調集飲用水、寢具、基本食品、個人衛生清潔用品等</a:t>
            </a:r>
            <a:r>
              <a:rPr kumimoji="0" lang="zh-TW" altLang="en-US" sz="2031" b="1" dirty="0">
                <a:solidFill>
                  <a:srgbClr val="CC0000"/>
                </a:solidFill>
                <a:latin typeface="微軟正黑體" pitchFamily="34" charset="-120"/>
                <a:ea typeface="微軟正黑體" pitchFamily="34" charset="-120"/>
              </a:rPr>
              <a:t>物資發放</a:t>
            </a:r>
            <a:r>
              <a:rPr kumimoji="0" lang="zh-TW" altLang="en-US" sz="2031" dirty="0">
                <a:solidFill>
                  <a:prstClr val="black">
                    <a:lumMod val="85000"/>
                    <a:lumOff val="15000"/>
                  </a:prstClr>
                </a:solidFill>
                <a:latin typeface="微軟正黑體" pitchFamily="34" charset="-120"/>
                <a:ea typeface="微軟正黑體" pitchFamily="34" charset="-120"/>
              </a:rPr>
              <a:t>給災民。</a:t>
            </a:r>
          </a:p>
        </p:txBody>
      </p:sp>
      <p:sp>
        <p:nvSpPr>
          <p:cNvPr id="4" name="文字方塊 3"/>
          <p:cNvSpPr txBox="1"/>
          <p:nvPr/>
        </p:nvSpPr>
        <p:spPr>
          <a:xfrm>
            <a:off x="514024" y="140907"/>
            <a:ext cx="1731564" cy="774058"/>
          </a:xfrm>
          <a:prstGeom prst="rect">
            <a:avLst/>
          </a:prstGeom>
          <a:noFill/>
        </p:spPr>
        <p:txBody>
          <a:bodyPr wrap="none" rtlCol="0">
            <a:spAutoFit/>
          </a:bodyPr>
          <a:lstStyle/>
          <a:p>
            <a:pPr algn="ctr" fontAlgn="auto">
              <a:spcBef>
                <a:spcPts val="0"/>
              </a:spcBef>
              <a:spcAft>
                <a:spcPts val="0"/>
              </a:spcAft>
            </a:pPr>
            <a:r>
              <a:rPr kumimoji="0" lang="en-US" altLang="zh-TW" sz="2215" b="1" dirty="0">
                <a:solidFill>
                  <a:srgbClr val="996633"/>
                </a:solidFill>
                <a:latin typeface="微軟正黑體" panose="020B0604030504040204" pitchFamily="34" charset="-120"/>
                <a:ea typeface="微軟正黑體" panose="020B0604030504040204" pitchFamily="34" charset="-120"/>
              </a:rPr>
              <a:t>1.3</a:t>
            </a:r>
            <a:r>
              <a:rPr kumimoji="0" lang="zh-TW" altLang="en-US" sz="2215" b="1" dirty="0">
                <a:solidFill>
                  <a:srgbClr val="996633"/>
                </a:solidFill>
                <a:latin typeface="微軟正黑體" panose="020B0604030504040204" pitchFamily="34" charset="-120"/>
                <a:ea typeface="微軟正黑體" panose="020B0604030504040204" pitchFamily="34" charset="-120"/>
              </a:rPr>
              <a:t>致災原因</a:t>
            </a:r>
            <a:endParaRPr kumimoji="0" lang="en-US" altLang="zh-TW" sz="2215" b="1" dirty="0">
              <a:solidFill>
                <a:srgbClr val="996633"/>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2215" b="1" dirty="0">
                <a:solidFill>
                  <a:srgbClr val="996633"/>
                </a:solidFill>
                <a:latin typeface="微軟正黑體" panose="020B0604030504040204" pitchFamily="34" charset="-120"/>
                <a:ea typeface="微軟正黑體" panose="020B0604030504040204" pitchFamily="34" charset="-120"/>
              </a:rPr>
              <a:t>政府應變</a:t>
            </a:r>
          </a:p>
        </p:txBody>
      </p:sp>
      <p:sp>
        <p:nvSpPr>
          <p:cNvPr id="10" name="文本框 10"/>
          <p:cNvSpPr txBox="1"/>
          <p:nvPr/>
        </p:nvSpPr>
        <p:spPr>
          <a:xfrm>
            <a:off x="2245588" y="540443"/>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巴西連日暴雨</a:t>
            </a:r>
            <a:endParaRPr kumimoji="0" lang="en-US" altLang="zh-TW" sz="1600" b="1" dirty="0">
              <a:solidFill>
                <a:srgbClr val="996633"/>
              </a:solidFill>
              <a:latin typeface="微軟正黑體" pitchFamily="34" charset="-120"/>
              <a:ea typeface="微軟正黑體" pitchFamily="34" charset="-120"/>
            </a:endParaRPr>
          </a:p>
        </p:txBody>
      </p:sp>
      <p:pic>
        <p:nvPicPr>
          <p:cNvPr id="3" name="圖片 2"/>
          <p:cNvPicPr>
            <a:picLocks noChangeAspect="1"/>
          </p:cNvPicPr>
          <p:nvPr/>
        </p:nvPicPr>
        <p:blipFill rotWithShape="1">
          <a:blip r:embed="rId3"/>
          <a:srcRect l="6733" r="12444"/>
          <a:stretch/>
        </p:blipFill>
        <p:spPr>
          <a:xfrm>
            <a:off x="6435306" y="4368191"/>
            <a:ext cx="2372266" cy="1653046"/>
          </a:xfrm>
          <a:prstGeom prst="rect">
            <a:avLst/>
          </a:prstGeom>
        </p:spPr>
      </p:pic>
    </p:spTree>
    <p:extLst>
      <p:ext uri="{BB962C8B-B14F-4D97-AF65-F5344CB8AC3E}">
        <p14:creationId xmlns:p14="http://schemas.microsoft.com/office/powerpoint/2010/main" val="5724879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5843"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AD42A2C-722A-42AD-B775-52A46E1EA837}" type="slidenum">
              <a:rPr kumimoji="0" lang="zh-TW" altLang="en-US">
                <a:solidFill>
                  <a:srgbClr val="262626"/>
                </a:solidFill>
                <a:latin typeface="Arial Unicode MS" panose="020B0604020202020204" pitchFamily="34" charset="-120"/>
                <a:ea typeface="Arial Unicode MS" panose="020B0604020202020204" pitchFamily="34" charset="-120"/>
              </a:rPr>
              <a:pPr/>
              <a:t>70</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9" name="矩形 7"/>
          <p:cNvSpPr>
            <a:spLocks noChangeArrowheads="1"/>
          </p:cNvSpPr>
          <p:nvPr/>
        </p:nvSpPr>
        <p:spPr bwMode="auto">
          <a:xfrm>
            <a:off x="0" y="9906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algn="just" fontAlgn="auto">
              <a:spcBef>
                <a:spcPts val="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此次災情初步</a:t>
            </a:r>
            <a:r>
              <a:rPr lang="zh-TW" altLang="en-US" sz="2400" dirty="0">
                <a:solidFill>
                  <a:prstClr val="black"/>
                </a:solidFill>
                <a:latin typeface="微軟正黑體" panose="020B0604030504040204" pitchFamily="34" charset="-120"/>
                <a:ea typeface="微軟正黑體" panose="020B0604030504040204" pitchFamily="34" charset="-120"/>
              </a:rPr>
              <a:t>統計</a:t>
            </a:r>
            <a:r>
              <a:rPr lang="zh-TW" altLang="en-US" sz="2400" dirty="0">
                <a:latin typeface="微軟正黑體" panose="020B0604030504040204" pitchFamily="34" charset="-120"/>
                <a:ea typeface="微軟正黑體" panose="020B0604030504040204" pitchFamily="34" charset="-120"/>
              </a:rPr>
              <a:t>約有</a:t>
            </a:r>
            <a:r>
              <a:rPr lang="en-US" altLang="zh-TW" sz="2400" dirty="0">
                <a:latin typeface="微軟正黑體" panose="020B0604030504040204" pitchFamily="34" charset="-120"/>
                <a:ea typeface="微軟正黑體" panose="020B0604030504040204" pitchFamily="34" charset="-120"/>
              </a:rPr>
              <a:t>30</a:t>
            </a:r>
            <a:r>
              <a:rPr lang="zh-TW" altLang="en-US" sz="2400" dirty="0">
                <a:latin typeface="微軟正黑體" panose="020B0604030504040204" pitchFamily="34" charset="-120"/>
                <a:ea typeface="微軟正黑體" panose="020B0604030504040204" pitchFamily="34" charset="-120"/>
              </a:rPr>
              <a:t>多戶民宅焚毀</a:t>
            </a:r>
            <a:r>
              <a:rPr lang="zh-TW" altLang="en-US" sz="2400" dirty="0" smtClean="0">
                <a:solidFill>
                  <a:prstClr val="black"/>
                </a:solidFill>
                <a:latin typeface="微軟正黑體" panose="020B0604030504040204" pitchFamily="34" charset="-120"/>
                <a:ea typeface="微軟正黑體" panose="020B0604030504040204" pitchFamily="34" charset="-120"/>
              </a:rPr>
              <a:t>，當局出動</a:t>
            </a:r>
            <a:r>
              <a:rPr lang="zh-TW" altLang="en-US" sz="2400" dirty="0">
                <a:solidFill>
                  <a:prstClr val="black"/>
                </a:solidFill>
                <a:latin typeface="微軟正黑體" panose="020B0604030504040204" pitchFamily="34" charset="-120"/>
                <a:ea typeface="微軟正黑體" panose="020B0604030504040204" pitchFamily="34" charset="-120"/>
              </a:rPr>
              <a:t>上千名警消救援，數架消防飛機與消防直昇機加入滅火行動，礙於風勢及火勢過大，尚未控制火勢。</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pic>
        <p:nvPicPr>
          <p:cNvPr id="11" name="Picture 3" descr="C:\Users\EASON\Desktop\000453n6jngjvwsvwc9f8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9819" y="2590800"/>
            <a:ext cx="4275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9"/>
          <p:cNvSpPr>
            <a:spLocks noChangeArrowheads="1"/>
          </p:cNvSpPr>
          <p:nvPr/>
        </p:nvSpPr>
        <p:spPr bwMode="auto">
          <a:xfrm>
            <a:off x="3200400" y="5481266"/>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a:solidFill>
                  <a:prstClr val="black"/>
                </a:solidFill>
                <a:latin typeface="微軟正黑體" panose="020B0604030504040204" pitchFamily="34" charset="-120"/>
                <a:ea typeface="微軟正黑體" panose="020B0604030504040204" pitchFamily="34" charset="-120"/>
              </a:rPr>
              <a:t>美國中文網</a:t>
            </a:r>
          </a:p>
          <a:p>
            <a:pPr fontAlgn="auto">
              <a:spcBef>
                <a:spcPts val="0"/>
              </a:spcBef>
              <a:spcAft>
                <a:spcPts val="0"/>
              </a:spcAft>
            </a:pPr>
            <a:endParaRPr lang="zh-TW" altLang="en-US" sz="800" dirty="0">
              <a:solidFill>
                <a:prstClr val="black"/>
              </a:solidFill>
              <a:latin typeface="微軟正黑體" panose="020B0604030504040204" pitchFamily="34" charset="-120"/>
              <a:ea typeface="微軟正黑體" panose="020B0604030504040204" pitchFamily="34" charset="-120"/>
            </a:endParaRPr>
          </a:p>
        </p:txBody>
      </p:sp>
      <p:pic>
        <p:nvPicPr>
          <p:cNvPr id="3074" name="Picture 2" descr="C:\Users\EASON\Desktop\000453n6jngjvwsvwc9f8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61" y="2590800"/>
            <a:ext cx="4326439" cy="2880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9"/>
          <p:cNvSpPr>
            <a:spLocks noChangeArrowheads="1"/>
          </p:cNvSpPr>
          <p:nvPr/>
        </p:nvSpPr>
        <p:spPr bwMode="auto">
          <a:xfrm>
            <a:off x="7635619" y="5488992"/>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a:solidFill>
                  <a:prstClr val="black"/>
                </a:solidFill>
                <a:latin typeface="微軟正黑體" panose="020B0604030504040204" pitchFamily="34" charset="-120"/>
                <a:ea typeface="微軟正黑體" panose="020B0604030504040204" pitchFamily="34" charset="-120"/>
              </a:rPr>
              <a:t>美國中文網</a:t>
            </a:r>
          </a:p>
          <a:p>
            <a:pPr fontAlgn="auto">
              <a:spcBef>
                <a:spcPts val="0"/>
              </a:spcBef>
              <a:spcAft>
                <a:spcPts val="0"/>
              </a:spcAft>
            </a:pPr>
            <a:endParaRPr lang="zh-TW" altLang="en-US" sz="8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99449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矩形 2"/>
          <p:cNvSpPr>
            <a:spLocks noChangeArrowheads="1"/>
          </p:cNvSpPr>
          <p:nvPr/>
        </p:nvSpPr>
        <p:spPr bwMode="auto">
          <a:xfrm>
            <a:off x="0" y="762000"/>
            <a:ext cx="898207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加州政府立即宣布進入緊急狀態，並</a:t>
            </a:r>
            <a:r>
              <a:rPr lang="zh-TW" altLang="en-US" sz="2400" dirty="0">
                <a:solidFill>
                  <a:srgbClr val="FF0000"/>
                </a:solidFill>
                <a:latin typeface="微軟正黑體" panose="020B0604030504040204" pitchFamily="34" charset="-120"/>
                <a:ea typeface="微軟正黑體" panose="020B0604030504040204" pitchFamily="34" charset="-120"/>
              </a:rPr>
              <a:t>成立救災中心</a:t>
            </a:r>
            <a:r>
              <a:rPr lang="zh-TW" altLang="en-US" sz="2400" dirty="0">
                <a:solidFill>
                  <a:prstClr val="black"/>
                </a:solidFill>
                <a:latin typeface="微軟正黑體" panose="020B0604030504040204" pitchFamily="34" charset="-120"/>
                <a:ea typeface="微軟正黑體" panose="020B0604030504040204" pitchFamily="34" charset="-120"/>
              </a:rPr>
              <a:t>。</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Clr>
                <a:schemeClr val="tx1"/>
              </a:buClr>
              <a:buFont typeface="Arial" panose="020B0604020202020204" pitchFamily="34" charset="0"/>
              <a:buChar char="•"/>
            </a:pPr>
            <a:r>
              <a:rPr lang="zh-TW" altLang="en-US" sz="2400" dirty="0">
                <a:solidFill>
                  <a:srgbClr val="FF0000"/>
                </a:solidFill>
                <a:latin typeface="微軟正黑體" panose="020B0604030504040204" pitchFamily="34" charset="-120"/>
                <a:ea typeface="微軟正黑體" panose="020B0604030504040204" pitchFamily="34" charset="-120"/>
              </a:rPr>
              <a:t>疏散上萬居民</a:t>
            </a:r>
            <a:r>
              <a:rPr lang="zh-TW" altLang="en-US" sz="2400" dirty="0">
                <a:solidFill>
                  <a:prstClr val="black"/>
                </a:solidFill>
                <a:latin typeface="微軟正黑體" panose="020B0604030504040204" pitchFamily="34" charset="-120"/>
                <a:ea typeface="微軟正黑體" panose="020B0604030504040204" pitchFamily="34" charset="-120"/>
              </a:rPr>
              <a:t>，搭建臨時避難所安置災民。</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Clr>
                <a:schemeClr val="tx1"/>
              </a:buClr>
              <a:buFont typeface="Arial" panose="020B0604020202020204" pitchFamily="34" charset="0"/>
              <a:buChar char="•"/>
            </a:pPr>
            <a:r>
              <a:rPr lang="zh-TW" altLang="en-US" sz="2400" dirty="0">
                <a:solidFill>
                  <a:srgbClr val="FF0000"/>
                </a:solidFill>
                <a:latin typeface="微軟正黑體" panose="020B0604030504040204" pitchFamily="34" charset="-120"/>
                <a:ea typeface="微軟正黑體" panose="020B0604030504040204" pitchFamily="34" charset="-120"/>
              </a:rPr>
              <a:t>設置大量救火單位</a:t>
            </a:r>
            <a:r>
              <a:rPr lang="zh-TW" altLang="en-US" sz="2400" dirty="0">
                <a:solidFill>
                  <a:prstClr val="black"/>
                </a:solidFill>
                <a:latin typeface="微軟正黑體" panose="020B0604030504040204" pitchFamily="34" charset="-120"/>
                <a:ea typeface="微軟正黑體" panose="020B0604030504040204" pitchFamily="34" charset="-120"/>
              </a:rPr>
              <a:t>，並向國民自衛隊請求</a:t>
            </a:r>
            <a:r>
              <a:rPr lang="zh-TW" altLang="en-US" sz="2400" dirty="0">
                <a:solidFill>
                  <a:srgbClr val="FF0000"/>
                </a:solidFill>
                <a:latin typeface="微軟正黑體" panose="020B0604030504040204" pitchFamily="34" charset="-120"/>
                <a:ea typeface="微軟正黑體" panose="020B0604030504040204" pitchFamily="34" charset="-120"/>
              </a:rPr>
              <a:t>滅火直升機</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飛機支援</a:t>
            </a:r>
            <a:r>
              <a:rPr lang="zh-TW" altLang="en-US" sz="2400" dirty="0">
                <a:solidFill>
                  <a:prstClr val="black"/>
                </a:solidFill>
                <a:latin typeface="微軟正黑體" panose="020B0604030504040204" pitchFamily="34" charset="-120"/>
                <a:ea typeface="微軟正黑體" panose="020B0604030504040204" pitchFamily="34" charset="-120"/>
              </a:rPr>
              <a:t>。</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36868"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29D305A-3BE8-4010-95A9-996DE308D106}" type="slidenum">
              <a:rPr kumimoji="0" lang="zh-TW" altLang="en-US">
                <a:solidFill>
                  <a:srgbClr val="262626"/>
                </a:solidFill>
                <a:latin typeface="Arial Unicode MS" panose="020B0604020202020204" pitchFamily="34" charset="-120"/>
                <a:ea typeface="Arial Unicode MS" panose="020B0604020202020204" pitchFamily="34" charset="-120"/>
              </a:rPr>
              <a:pPr/>
              <a:t>71</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6873" name="矩形 6"/>
          <p:cNvSpPr>
            <a:spLocks noChangeArrowheads="1"/>
          </p:cNvSpPr>
          <p:nvPr/>
        </p:nvSpPr>
        <p:spPr bwMode="auto">
          <a:xfrm>
            <a:off x="7168200" y="6286266"/>
            <a:ext cx="1219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美國中文網</a:t>
            </a:r>
            <a:endParaRPr lang="zh-TW" altLang="en-US" sz="800" dirty="0">
              <a:solidFill>
                <a:prstClr val="black"/>
              </a:solidFill>
            </a:endParaRPr>
          </a:p>
        </p:txBody>
      </p:sp>
      <p:pic>
        <p:nvPicPr>
          <p:cNvPr id="6146" name="Picture 2" descr="C:\Users\EASON\Desktop\000453n6jngjvwsvwc9f8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442813"/>
            <a:ext cx="2520000" cy="3729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EASON\Desktop\000453n6jngjvwsvwc9f8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047506"/>
            <a:ext cx="3924590" cy="2520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6"/>
          <p:cNvSpPr>
            <a:spLocks noChangeArrowheads="1"/>
          </p:cNvSpPr>
          <p:nvPr/>
        </p:nvSpPr>
        <p:spPr bwMode="auto">
          <a:xfrm>
            <a:off x="3925170" y="5641910"/>
            <a:ext cx="11424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美國中文網</a:t>
            </a:r>
            <a:endParaRPr lang="zh-TW" altLang="en-US" sz="800" dirty="0">
              <a:solidFill>
                <a:prstClr val="black"/>
              </a:solidFill>
            </a:endParaRPr>
          </a:p>
        </p:txBody>
      </p:sp>
    </p:spTree>
    <p:extLst>
      <p:ext uri="{BB962C8B-B14F-4D97-AF65-F5344CB8AC3E}">
        <p14:creationId xmlns:p14="http://schemas.microsoft.com/office/powerpoint/2010/main" val="12955005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矩形 2"/>
          <p:cNvSpPr>
            <a:spLocks noChangeArrowheads="1"/>
          </p:cNvSpPr>
          <p:nvPr/>
        </p:nvSpPr>
        <p:spPr bwMode="auto">
          <a:xfrm>
            <a:off x="76200" y="1128694"/>
            <a:ext cx="8763000"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smtClean="0">
                <a:latin typeface="微軟正黑體" panose="020B0604030504040204" pitchFamily="34" charset="-120"/>
                <a:ea typeface="微軟正黑體" panose="020B0604030504040204" pitchFamily="34" charset="-120"/>
              </a:rPr>
              <a:t>氣候變遷異常，大自然</a:t>
            </a:r>
            <a:r>
              <a:rPr lang="zh-TW" altLang="en-US" sz="2400" dirty="0">
                <a:latin typeface="微軟正黑體" panose="020B0604030504040204" pitchFamily="34" charset="-120"/>
                <a:ea typeface="微軟正黑體" panose="020B0604030504040204" pitchFamily="34" charset="-120"/>
              </a:rPr>
              <a:t>災害無可避免，平時應多注意周遭環境</a:t>
            </a:r>
            <a:r>
              <a:rPr lang="zh-TW" altLang="en-US" sz="2400" dirty="0" smtClean="0">
                <a:latin typeface="微軟正黑體" panose="020B0604030504040204" pitchFamily="34" charset="-120"/>
                <a:ea typeface="微軟正黑體" panose="020B0604030504040204" pitchFamily="34" charset="-120"/>
              </a:rPr>
              <a:t>，</a:t>
            </a:r>
            <a:r>
              <a:rPr lang="zh-TW" altLang="en-US" sz="2400" dirty="0" smtClean="0">
                <a:solidFill>
                  <a:srgbClr val="FF0000"/>
                </a:solidFill>
                <a:latin typeface="微軟正黑體" panose="020B0604030504040204" pitchFamily="34" charset="-120"/>
                <a:ea typeface="微軟正黑體" panose="020B0604030504040204" pitchFamily="34" charset="-120"/>
              </a:rPr>
              <a:t>戶戶家</a:t>
            </a:r>
            <a:r>
              <a:rPr lang="zh-TW" altLang="en-US" sz="2400" dirty="0">
                <a:solidFill>
                  <a:srgbClr val="FF0000"/>
                </a:solidFill>
                <a:latin typeface="微軟正黑體" panose="020B0604030504040204" pitchFamily="34" charset="-120"/>
                <a:ea typeface="微軟正黑體" panose="020B0604030504040204" pitchFamily="34" charset="-120"/>
              </a:rPr>
              <a:t>中應配置緊急逃生包</a:t>
            </a:r>
            <a:r>
              <a:rPr lang="zh-TW" altLang="en-US" sz="2400" dirty="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以因應火龍捲所產生之突發事件。</a:t>
            </a:r>
            <a:endParaRPr lang="en-US" altLang="zh-TW" sz="2400" dirty="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當地政府</a:t>
            </a:r>
            <a:r>
              <a:rPr lang="zh-TW" altLang="en-US" sz="2400" dirty="0" smtClean="0">
                <a:latin typeface="微軟正黑體" panose="020B0604030504040204" pitchFamily="34" charset="-120"/>
                <a:ea typeface="微軟正黑體" panose="020B0604030504040204" pitchFamily="34" charset="-120"/>
              </a:rPr>
              <a:t>應針對</a:t>
            </a:r>
            <a:r>
              <a:rPr lang="zh-TW" altLang="en-US" sz="2400" dirty="0" smtClean="0">
                <a:solidFill>
                  <a:srgbClr val="FF0000"/>
                </a:solidFill>
                <a:latin typeface="微軟正黑體" panose="020B0604030504040204" pitchFamily="34" charset="-120"/>
                <a:ea typeface="微軟正黑體" panose="020B0604030504040204" pitchFamily="34" charset="-120"/>
              </a:rPr>
              <a:t>易受災區居民進行教育</a:t>
            </a:r>
            <a:r>
              <a:rPr lang="zh-TW" altLang="en-US" sz="2400" dirty="0">
                <a:solidFill>
                  <a:srgbClr val="FF0000"/>
                </a:solidFill>
                <a:latin typeface="微軟正黑體" panose="020B0604030504040204" pitchFamily="34" charset="-120"/>
                <a:ea typeface="微軟正黑體" panose="020B0604030504040204" pitchFamily="34" charset="-120"/>
              </a:rPr>
              <a:t>訓練</a:t>
            </a:r>
            <a:r>
              <a:rPr lang="zh-TW" altLang="en-US" sz="2400" dirty="0">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提升滅火</a:t>
            </a:r>
            <a:r>
              <a:rPr lang="zh-TW" altLang="en-US" sz="2400" dirty="0" smtClean="0">
                <a:solidFill>
                  <a:srgbClr val="FF0000"/>
                </a:solidFill>
                <a:latin typeface="微軟正黑體" panose="020B0604030504040204" pitchFamily="34" charset="-120"/>
                <a:ea typeface="微軟正黑體" panose="020B0604030504040204" pitchFamily="34" charset="-120"/>
              </a:rPr>
              <a:t>觀念與知識</a:t>
            </a:r>
            <a:r>
              <a:rPr lang="zh-TW" altLang="en-US" sz="2400" dirty="0" smtClean="0">
                <a:latin typeface="微軟正黑體" panose="020B0604030504040204" pitchFamily="34" charset="-120"/>
                <a:ea typeface="微軟正黑體" panose="020B0604030504040204" pitchFamily="34" charset="-120"/>
              </a:rPr>
              <a:t>，降低災害所造成之威脅</a:t>
            </a:r>
            <a:r>
              <a:rPr lang="zh-TW" altLang="en-US" sz="2400" dirty="0" smtClean="0">
                <a:latin typeface="標楷體" pitchFamily="65" charset="-120"/>
              </a:rPr>
              <a:t>。</a:t>
            </a:r>
            <a:endParaRPr kumimoji="0" lang="en-US" altLang="zh-TW" sz="2400" dirty="0">
              <a:latin typeface="標楷體" pitchFamily="65" charset="-120"/>
            </a:endParaRPr>
          </a:p>
        </p:txBody>
      </p:sp>
      <p:sp>
        <p:nvSpPr>
          <p:cNvPr id="37892"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5DB4AE6-A817-4700-BAFC-613600C131DE}" type="slidenum">
              <a:rPr kumimoji="0" lang="zh-TW" altLang="en-US">
                <a:solidFill>
                  <a:srgbClr val="262626"/>
                </a:solidFill>
                <a:latin typeface="Arial Unicode MS" panose="020B0604020202020204" pitchFamily="34" charset="-120"/>
                <a:ea typeface="Arial Unicode MS" panose="020B0604020202020204" pitchFamily="34" charset="-120"/>
              </a:rPr>
              <a:pPr/>
              <a:t>72</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7896" name="矩形 6"/>
          <p:cNvSpPr>
            <a:spLocks noChangeArrowheads="1"/>
          </p:cNvSpPr>
          <p:nvPr/>
        </p:nvSpPr>
        <p:spPr bwMode="auto">
          <a:xfrm>
            <a:off x="5029200" y="5778434"/>
            <a:ext cx="3886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資料來源</a:t>
            </a:r>
            <a:r>
              <a:rPr lang="en-US" altLang="zh-TW" sz="800" dirty="0">
                <a:solidFill>
                  <a:prstClr val="black"/>
                </a:solidFill>
                <a:latin typeface="微軟正黑體" panose="020B0604030504040204" pitchFamily="34" charset="-120"/>
                <a:ea typeface="微軟正黑體" panose="020B0604030504040204" pitchFamily="34" charset="-120"/>
              </a:rPr>
              <a:t>:</a:t>
            </a:r>
          </a:p>
          <a:p>
            <a:pPr fontAlgn="auto">
              <a:spcBef>
                <a:spcPts val="0"/>
              </a:spcBef>
              <a:spcAft>
                <a:spcPts val="0"/>
              </a:spcAft>
            </a:pPr>
            <a:r>
              <a:rPr lang="en-US" altLang="zh-TW" sz="800" dirty="0" smtClean="0">
                <a:solidFill>
                  <a:prstClr val="black"/>
                </a:solidFill>
                <a:latin typeface="微軟正黑體" panose="020B0604030504040204" pitchFamily="34" charset="-120"/>
                <a:ea typeface="微軟正黑體" panose="020B0604030504040204" pitchFamily="34" charset="-120"/>
              </a:rPr>
              <a:t>http</a:t>
            </a:r>
            <a:r>
              <a:rPr lang="en-US" altLang="zh-TW" sz="800" dirty="0">
                <a:solidFill>
                  <a:prstClr val="black"/>
                </a:solidFill>
                <a:latin typeface="微軟正黑體" panose="020B0604030504040204" pitchFamily="34" charset="-120"/>
                <a:ea typeface="微軟正黑體" panose="020B0604030504040204" pitchFamily="34" charset="-120"/>
              </a:rPr>
              <a:t>://blog.yam.com/ktpskids/article/72857774</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pic>
        <p:nvPicPr>
          <p:cNvPr id="5122" name="Picture 2" descr="C:\Users\EASON\Desktop\000453n6jngjvwsvwc9f8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014662"/>
            <a:ext cx="4875776" cy="273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372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kumimoji="0" lang="zh-TW" altLang="en-US">
              <a:solidFill>
                <a:srgbClr val="92B62E"/>
              </a:solidFill>
            </a:endParaRPr>
          </a:p>
        </p:txBody>
      </p:sp>
      <p:sp>
        <p:nvSpPr>
          <p:cNvPr id="13" name="文字方塊 12"/>
          <p:cNvSpPr txBox="1"/>
          <p:nvPr/>
        </p:nvSpPr>
        <p:spPr>
          <a:xfrm>
            <a:off x="425751" y="2371527"/>
            <a:ext cx="8538737" cy="2431435"/>
          </a:xfrm>
          <a:prstGeom prst="rect">
            <a:avLst/>
          </a:prstGeom>
          <a:noFill/>
        </p:spPr>
        <p:txBody>
          <a:bodyPr>
            <a:spAutoFit/>
          </a:bodyPr>
          <a:lstStyle/>
          <a:p>
            <a:pPr algn="r" fontAlgn="auto">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a:t>
            </a:r>
            <a:r>
              <a:rPr kumimoji="0" lang="zh-TW" altLang="en-US" sz="4400" b="1" cap="all" dirty="0" smtClean="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分析</a:t>
            </a:r>
            <a:endParaRPr kumimoji="0" lang="en-US" altLang="zh-TW" sz="4400" b="1" cap="all" dirty="0" smtClean="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smtClean="0">
                <a:solidFill>
                  <a:srgbClr val="0070C0"/>
                </a:solidFill>
                <a:latin typeface="微軟正黑體" pitchFamily="34" charset="-120"/>
                <a:ea typeface="微軟正黑體" pitchFamily="34" charset="-120"/>
              </a:rPr>
              <a:t>6</a:t>
            </a:r>
            <a:r>
              <a:rPr kumimoji="0" lang="zh-TW" altLang="zh-TW" sz="4400" b="1" dirty="0" smtClean="0">
                <a:solidFill>
                  <a:srgbClr val="0070C0"/>
                </a:solidFill>
                <a:latin typeface="微軟正黑體" pitchFamily="34" charset="-120"/>
                <a:ea typeface="微軟正黑體" pitchFamily="34" charset="-120"/>
              </a:rPr>
              <a:t>月</a:t>
            </a:r>
            <a:r>
              <a:rPr kumimoji="0" lang="zh-TW" altLang="en-US" sz="4400" b="1" dirty="0" smtClean="0">
                <a:solidFill>
                  <a:srgbClr val="0070C0"/>
                </a:solidFill>
                <a:latin typeface="微軟正黑體" pitchFamily="34" charset="-120"/>
                <a:ea typeface="微軟正黑體" pitchFamily="34" charset="-120"/>
              </a:rPr>
              <a:t>中國豪雨</a:t>
            </a:r>
            <a:r>
              <a:rPr kumimoji="0" lang="zh-TW" altLang="zh-TW" sz="4400" b="1" dirty="0" smtClean="0">
                <a:solidFill>
                  <a:srgbClr val="0070C0"/>
                </a:solidFill>
                <a:latin typeface="微軟正黑體" pitchFamily="34" charset="-120"/>
                <a:ea typeface="微軟正黑體" pitchFamily="34" charset="-120"/>
              </a:rPr>
              <a:t>事件</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smtClean="0">
                <a:solidFill>
                  <a:srgbClr val="0070C0"/>
                </a:solidFill>
                <a:latin typeface="微軟正黑體" pitchFamily="34" charset="-120"/>
                <a:ea typeface="微軟正黑體" pitchFamily="34" charset="-120"/>
              </a:rPr>
              <a:t>6</a:t>
            </a:r>
            <a:r>
              <a:rPr kumimoji="0" lang="zh-TW" altLang="en-US" sz="4400" b="1" dirty="0" smtClean="0">
                <a:solidFill>
                  <a:srgbClr val="0070C0"/>
                </a:solidFill>
                <a:latin typeface="微軟正黑體" pitchFamily="34" charset="-120"/>
                <a:ea typeface="微軟正黑體" pitchFamily="34" charset="-120"/>
              </a:rPr>
              <a:t>月阿富汗洪災事件</a:t>
            </a:r>
            <a:endParaRPr kumimoji="0" lang="zh-TW" altLang="en-US" sz="4400" b="1" dirty="0">
              <a:solidFill>
                <a:srgbClr val="0070C0"/>
              </a:solidFill>
              <a:latin typeface="微軟正黑體" pitchFamily="34" charset="-120"/>
              <a:ea typeface="微軟正黑體" pitchFamily="34" charset="-120"/>
            </a:endParaRPr>
          </a:p>
        </p:txBody>
      </p:sp>
      <p:sp>
        <p:nvSpPr>
          <p:cNvPr id="31749"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05C424D4-0924-4B43-969C-444B9B2E3EF6}" type="slidenum">
              <a:rPr kumimoji="0" lang="zh-TW" altLang="en-US">
                <a:solidFill>
                  <a:srgbClr val="262626"/>
                </a:solidFill>
                <a:latin typeface="Arial Unicode MS" panose="020B0604020202020204" pitchFamily="34" charset="-120"/>
                <a:ea typeface="Arial Unicode MS" panose="020B0604020202020204" pitchFamily="34" charset="-120"/>
              </a:rPr>
              <a:pPr/>
              <a:t>73</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Tree>
    <p:extLst>
      <p:ext uri="{BB962C8B-B14F-4D97-AF65-F5344CB8AC3E}">
        <p14:creationId xmlns:p14="http://schemas.microsoft.com/office/powerpoint/2010/main" val="125097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xfrm>
            <a:off x="7086600"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1ACB84C-0AE2-465B-851F-F305D8F6511E}" type="slidenum">
              <a:rPr kumimoji="0" lang="zh-TW" altLang="en-US">
                <a:solidFill>
                  <a:srgbClr val="262626"/>
                </a:solidFill>
                <a:latin typeface="Arial Unicode MS" panose="020B0604020202020204" pitchFamily="34" charset="-120"/>
                <a:ea typeface="Arial Unicode MS" panose="020B0604020202020204" pitchFamily="34" charset="-120"/>
              </a:rPr>
              <a:pPr/>
              <a:t>74</a:t>
            </a:fld>
            <a:endParaRPr kumimoji="0" lang="zh-TW" altLang="en-US" dirty="0">
              <a:solidFill>
                <a:srgbClr val="262626"/>
              </a:solidFill>
              <a:latin typeface="Arial Unicode MS" panose="020B0604020202020204" pitchFamily="34" charset="-120"/>
              <a:ea typeface="Arial Unicode MS" panose="020B0604020202020204" pitchFamily="34" charset="-120"/>
            </a:endParaRPr>
          </a:p>
        </p:txBody>
      </p:sp>
      <p:sp>
        <p:nvSpPr>
          <p:cNvPr id="32772" name="文字方塊 4"/>
          <p:cNvSpPr txBox="1">
            <a:spLocks noChangeArrowheads="1"/>
          </p:cNvSpPr>
          <p:nvPr/>
        </p:nvSpPr>
        <p:spPr bwMode="auto">
          <a:xfrm>
            <a:off x="179388" y="757238"/>
            <a:ext cx="850741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zh-TW" altLang="en-US" sz="2400" dirty="0">
                <a:solidFill>
                  <a:srgbClr val="000000"/>
                </a:solidFill>
                <a:latin typeface="微軟正黑體" panose="020B0604030504040204" pitchFamily="34" charset="-120"/>
                <a:ea typeface="微軟正黑體" panose="020B0604030504040204" pitchFamily="34" charset="-120"/>
              </a:rPr>
              <a:t>時間：</a:t>
            </a:r>
            <a:r>
              <a:rPr kumimoji="0" lang="en-US" altLang="zh-TW" sz="2400" dirty="0">
                <a:solidFill>
                  <a:srgbClr val="000000"/>
                </a:solidFill>
                <a:latin typeface="微軟正黑體" panose="020B0604030504040204" pitchFamily="34" charset="-120"/>
                <a:ea typeface="微軟正黑體" panose="020B0604030504040204" pitchFamily="34" charset="-120"/>
              </a:rPr>
              <a:t> </a:t>
            </a:r>
            <a:r>
              <a:rPr kumimoji="0" lang="en-US" altLang="zh-TW" sz="2400" b="1" dirty="0">
                <a:solidFill>
                  <a:srgbClr val="75952C"/>
                </a:solidFill>
                <a:latin typeface="微軟正黑體" panose="020B0604030504040204" pitchFamily="34" charset="-120"/>
                <a:ea typeface="微軟正黑體" panose="020B0604030504040204" pitchFamily="34" charset="-120"/>
              </a:rPr>
              <a:t>2014</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年</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6</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月</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3</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日</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~10</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日</a:t>
            </a:r>
            <a:endParaRPr kumimoji="0" lang="en-US" altLang="zh-TW" sz="2400" b="1" dirty="0">
              <a:solidFill>
                <a:srgbClr val="75952C"/>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a:solidFill>
                  <a:srgbClr val="000000"/>
                </a:solidFill>
                <a:latin typeface="微軟正黑體" panose="020B0604030504040204" pitchFamily="34" charset="-120"/>
                <a:ea typeface="微軟正黑體" panose="020B0604030504040204" pitchFamily="34" charset="-120"/>
              </a:rPr>
              <a:t>地點</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：中國福建</a:t>
            </a:r>
            <a:r>
              <a:rPr kumimoji="0" lang="zh-TW" altLang="en-US" sz="2400" dirty="0">
                <a:solidFill>
                  <a:srgbClr val="000000"/>
                </a:solidFill>
                <a:latin typeface="微軟正黑體" panose="020B0604030504040204" pitchFamily="34" charset="-120"/>
                <a:ea typeface="微軟正黑體" panose="020B0604030504040204" pitchFamily="34" charset="-120"/>
              </a:rPr>
              <a:t>、廣東、廣西、重慶、四川、貴州</a:t>
            </a:r>
            <a:r>
              <a:rPr kumimoji="0" lang="en-US" altLang="zh-TW" sz="2400" dirty="0">
                <a:solidFill>
                  <a:srgbClr val="000000"/>
                </a:solidFill>
                <a:latin typeface="微軟正黑體" panose="020B0604030504040204" pitchFamily="34" charset="-120"/>
                <a:ea typeface="微軟正黑體" panose="020B0604030504040204" pitchFamily="34" charset="-120"/>
              </a:rPr>
              <a:t>6</a:t>
            </a:r>
            <a:r>
              <a:rPr kumimoji="0" lang="zh-TW" altLang="en-US" sz="2400" dirty="0">
                <a:solidFill>
                  <a:srgbClr val="000000"/>
                </a:solidFill>
                <a:latin typeface="微軟正黑體" panose="020B0604030504040204" pitchFamily="34" charset="-120"/>
                <a:ea typeface="微軟正黑體" panose="020B0604030504040204" pitchFamily="34" charset="-120"/>
              </a:rPr>
              <a:t>省區市</a:t>
            </a:r>
            <a:endParaRPr kumimoji="0"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kumimoji="0" lang="zh-TW" altLang="en-US" sz="2400" dirty="0" smtClean="0">
                <a:solidFill>
                  <a:srgbClr val="000000"/>
                </a:solidFill>
                <a:latin typeface="微軟正黑體" panose="020B0604030504040204" pitchFamily="34" charset="-120"/>
                <a:ea typeface="微軟正黑體" panose="020B0604030504040204" pitchFamily="34" charset="-120"/>
              </a:rPr>
              <a:t>事件描述</a:t>
            </a:r>
            <a:r>
              <a:rPr kumimoji="0" lang="zh-TW" altLang="en-US" sz="2400" dirty="0">
                <a:solidFill>
                  <a:srgbClr val="000000"/>
                </a:solidFill>
                <a:latin typeface="微軟正黑體" panose="020B0604030504040204" pitchFamily="34" charset="-120"/>
                <a:ea typeface="微軟正黑體" panose="020B0604030504040204" pitchFamily="34" charset="-120"/>
              </a:rPr>
              <a:t>：中國大陸從端午後受到鋒面滯留</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影響，</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連日豪雨導致道路嚴重積水</a:t>
            </a:r>
            <a:r>
              <a:rPr kumimoji="0" lang="zh-TW" altLang="en-US" sz="2400" b="1" dirty="0">
                <a:solidFill>
                  <a:srgbClr val="FF0000"/>
                </a:solidFill>
                <a:latin typeface="微軟正黑體" panose="020B0604030504040204" pitchFamily="34" charset="-120"/>
                <a:ea typeface="微軟正黑體" panose="020B0604030504040204" pitchFamily="34" charset="-120"/>
              </a:rPr>
              <a:t>、中斷；多</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處</a:t>
            </a:r>
            <a:r>
              <a:rPr kumimoji="0" lang="zh-TW" altLang="en-US" sz="2400" b="1" dirty="0">
                <a:solidFill>
                  <a:srgbClr val="FF0000"/>
                </a:solidFill>
                <a:latin typeface="微軟正黑體" panose="020B0604030504040204" pitchFamily="34" charset="-120"/>
                <a:ea typeface="微軟正黑體" panose="020B0604030504040204" pitchFamily="34" charset="-120"/>
              </a:rPr>
              <a:t>山洪爆發；</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地基掏空等災情</a:t>
            </a:r>
            <a:r>
              <a:rPr kumimoji="0" lang="zh-TW" altLang="en-US" sz="2400" b="1" dirty="0" smtClean="0">
                <a:solidFill>
                  <a:srgbClr val="000000"/>
                </a:solidFill>
                <a:latin typeface="微軟正黑體" panose="020B0604030504040204" pitchFamily="34" charset="-120"/>
                <a:ea typeface="微軟正黑體" panose="020B0604030504040204" pitchFamily="34" charset="-120"/>
              </a:rPr>
              <a:t>。</a:t>
            </a:r>
            <a:endParaRPr kumimoji="0"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32778" name="矩形 11"/>
          <p:cNvSpPr>
            <a:spLocks noChangeArrowheads="1"/>
          </p:cNvSpPr>
          <p:nvPr/>
        </p:nvSpPr>
        <p:spPr bwMode="auto">
          <a:xfrm>
            <a:off x="307181" y="6331893"/>
            <a:ext cx="28019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smtClean="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:google map</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sp>
        <p:nvSpPr>
          <p:cNvPr id="32784" name="矩形 9"/>
          <p:cNvSpPr>
            <a:spLocks noChangeArrowheads="1"/>
          </p:cNvSpPr>
          <p:nvPr/>
        </p:nvSpPr>
        <p:spPr bwMode="auto">
          <a:xfrm>
            <a:off x="4335462" y="6341852"/>
            <a:ext cx="4808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中國氣象局</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pic>
        <p:nvPicPr>
          <p:cNvPr id="11" name="圖片 10"/>
          <p:cNvPicPr/>
          <p:nvPr/>
        </p:nvPicPr>
        <p:blipFill rotWithShape="1">
          <a:blip r:embed="rId2"/>
          <a:srcRect l="23166" t="19892" r="22142" b="16366"/>
          <a:stretch/>
        </p:blipFill>
        <p:spPr bwMode="auto">
          <a:xfrm>
            <a:off x="307181" y="2970861"/>
            <a:ext cx="3873500" cy="3239439"/>
          </a:xfrm>
          <a:prstGeom prst="rect">
            <a:avLst/>
          </a:prstGeom>
          <a:ln>
            <a:noFill/>
          </a:ln>
          <a:extLst>
            <a:ext uri="{53640926-AAD7-44D8-BBD7-CCE9431645EC}">
              <a14:shadowObscured xmlns:a14="http://schemas.microsoft.com/office/drawing/2010/main"/>
            </a:ext>
          </a:extLst>
        </p:spPr>
      </p:pic>
      <p:grpSp>
        <p:nvGrpSpPr>
          <p:cNvPr id="7" name="群組 6"/>
          <p:cNvGrpSpPr/>
          <p:nvPr/>
        </p:nvGrpSpPr>
        <p:grpSpPr>
          <a:xfrm>
            <a:off x="4343400" y="2988000"/>
            <a:ext cx="4448538" cy="3222300"/>
            <a:chOff x="4464000" y="2988000"/>
            <a:chExt cx="4320000" cy="3096000"/>
          </a:xfrm>
        </p:grpSpPr>
        <p:pic>
          <p:nvPicPr>
            <p:cNvPr id="1026" name="Picture 2" descr="sevp_ncc_rr20_sqhpj_err1_achn_l88_pb_201406170000000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7" t="716" r="412" b="-1038"/>
            <a:stretch/>
          </p:blipFill>
          <p:spPr bwMode="auto">
            <a:xfrm>
              <a:off x="4464000" y="2988000"/>
              <a:ext cx="4320000"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946233" y="3276600"/>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2" descr="sevp_ncc_rr20_sqhpj_err1_achn_l88_pb_201406170000000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504" t="9677" r="58449" b="85644"/>
            <a:stretch/>
          </p:blipFill>
          <p:spPr bwMode="auto">
            <a:xfrm>
              <a:off x="6950244" y="3264566"/>
              <a:ext cx="45719" cy="14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sevp_ncc_rr20_sqhpj_err1_achn_l88_pb_201406170000000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54" t="9677" r="54444" b="85644"/>
            <a:stretch/>
          </p:blipFill>
          <p:spPr bwMode="auto">
            <a:xfrm>
              <a:off x="6995963" y="3264565"/>
              <a:ext cx="48126" cy="14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645877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14019387012755819011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52800"/>
            <a:ext cx="4267200" cy="3191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1"/>
          <p:cNvSpPr>
            <a:spLocks noGrp="1"/>
          </p:cNvSpPr>
          <p:nvPr>
            <p:ph type="sldNum" sz="quarter" idx="10"/>
          </p:nvPr>
        </p:nvSpPr>
        <p:spPr bwMode="auto">
          <a:xfrm>
            <a:off x="7010400" y="641407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AA02BD1-1042-4640-977D-8B4234852AA8}" type="slidenum">
              <a:rPr kumimoji="0" lang="zh-TW" altLang="en-US">
                <a:solidFill>
                  <a:srgbClr val="262626"/>
                </a:solidFill>
                <a:latin typeface="Arial Unicode MS" panose="020B0604020202020204" pitchFamily="34" charset="-120"/>
                <a:ea typeface="Arial Unicode MS" panose="020B0604020202020204" pitchFamily="34" charset="-120"/>
              </a:rPr>
              <a:pPr/>
              <a:t>75</a:t>
            </a:fld>
            <a:endParaRPr kumimoji="0" lang="zh-TW" altLang="en-US" dirty="0">
              <a:solidFill>
                <a:srgbClr val="262626"/>
              </a:solidFill>
              <a:latin typeface="Arial Unicode MS" panose="020B0604020202020204" pitchFamily="34" charset="-120"/>
              <a:ea typeface="Arial Unicode MS" panose="020B0604020202020204" pitchFamily="34" charset="-120"/>
            </a:endParaRPr>
          </a:p>
        </p:txBody>
      </p:sp>
      <p:sp>
        <p:nvSpPr>
          <p:cNvPr id="33796" name="文字方塊 4"/>
          <p:cNvSpPr txBox="1">
            <a:spLocks noChangeArrowheads="1"/>
          </p:cNvSpPr>
          <p:nvPr/>
        </p:nvSpPr>
        <p:spPr bwMode="auto">
          <a:xfrm>
            <a:off x="287338" y="791795"/>
            <a:ext cx="8551862"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algn="just" fontAlgn="auto">
              <a:spcBef>
                <a:spcPts val="600"/>
              </a:spcBef>
              <a:spcAft>
                <a:spcPts val="0"/>
              </a:spcAft>
              <a:buFont typeface="Arial" panose="020B0604020202020204" pitchFamily="34" charset="0"/>
              <a:buChar char="•"/>
            </a:pPr>
            <a:r>
              <a:rPr lang="en-US" altLang="zh-TW" sz="2400" dirty="0">
                <a:solidFill>
                  <a:prstClr val="black"/>
                </a:solidFill>
                <a:latin typeface="微軟正黑體" panose="020B0604030504040204" pitchFamily="34" charset="-120"/>
                <a:ea typeface="微軟正黑體" panose="020B0604030504040204" pitchFamily="34" charset="-120"/>
              </a:rPr>
              <a:t>6</a:t>
            </a:r>
            <a:r>
              <a:rPr lang="zh-TW" altLang="en-US" sz="2400" dirty="0">
                <a:solidFill>
                  <a:prstClr val="black"/>
                </a:solidFill>
                <a:latin typeface="微軟正黑體" panose="020B0604030504040204" pitchFamily="34" charset="-120"/>
                <a:ea typeface="微軟正黑體" panose="020B0604030504040204" pitchFamily="34" charset="-120"/>
              </a:rPr>
              <a:t>個省區市中以廣西災情最為</a:t>
            </a:r>
            <a:r>
              <a:rPr lang="zh-TW" altLang="en-US" sz="2400" dirty="0" smtClean="0">
                <a:solidFill>
                  <a:prstClr val="black"/>
                </a:solidFill>
                <a:latin typeface="微軟正黑體" panose="020B0604030504040204" pitchFamily="34" charset="-120"/>
                <a:ea typeface="微軟正黑體" panose="020B0604030504040204" pitchFamily="34" charset="-120"/>
              </a:rPr>
              <a:t>嚴重，</a:t>
            </a:r>
            <a:r>
              <a:rPr lang="zh-TW" altLang="en-US" sz="2400" b="1" dirty="0" smtClean="0">
                <a:solidFill>
                  <a:srgbClr val="FF0000"/>
                </a:solidFill>
                <a:latin typeface="微軟正黑體" panose="020B0604030504040204" pitchFamily="34" charset="-120"/>
                <a:ea typeface="微軟正黑體" panose="020B0604030504040204" pitchFamily="34" charset="-120"/>
              </a:rPr>
              <a:t>廣西欽州</a:t>
            </a:r>
            <a:r>
              <a:rPr lang="en-US" altLang="zh-TW" sz="2400" b="1" dirty="0" smtClean="0">
                <a:solidFill>
                  <a:srgbClr val="FF0000"/>
                </a:solidFill>
                <a:latin typeface="微軟正黑體" panose="020B0604030504040204" pitchFamily="34" charset="-120"/>
                <a:ea typeface="微軟正黑體" panose="020B0604030504040204" pitchFamily="34" charset="-120"/>
              </a:rPr>
              <a:t>12</a:t>
            </a:r>
            <a:r>
              <a:rPr lang="zh-TW" altLang="en-US" sz="2400" b="1" dirty="0" smtClean="0">
                <a:solidFill>
                  <a:srgbClr val="FF0000"/>
                </a:solidFill>
                <a:latin typeface="微軟正黑體" panose="020B0604030504040204" pitchFamily="34" charset="-120"/>
                <a:ea typeface="微軟正黑體" panose="020B0604030504040204" pitchFamily="34" charset="-120"/>
              </a:rPr>
              <a:t>小時降雨量達</a:t>
            </a:r>
            <a:r>
              <a:rPr lang="en-US" altLang="zh-TW" sz="2400" b="1" dirty="0" smtClean="0">
                <a:solidFill>
                  <a:srgbClr val="FF0000"/>
                </a:solidFill>
                <a:latin typeface="微軟正黑體" panose="020B0604030504040204" pitchFamily="34" charset="-120"/>
                <a:ea typeface="微軟正黑體" panose="020B0604030504040204" pitchFamily="34" charset="-120"/>
              </a:rPr>
              <a:t>302.7mm</a:t>
            </a:r>
            <a:r>
              <a:rPr lang="en-US" altLang="zh-TW"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prstClr val="black"/>
                </a:solidFill>
                <a:latin typeface="微軟正黑體" panose="020B0604030504040204" pitchFamily="34" charset="-120"/>
                <a:ea typeface="微軟正黑體" panose="020B0604030504040204" pitchFamily="34" charset="-120"/>
              </a:rPr>
              <a:t>平均</a:t>
            </a:r>
            <a:r>
              <a:rPr lang="en-US" altLang="zh-TW" sz="2400" dirty="0" smtClean="0">
                <a:solidFill>
                  <a:prstClr val="black"/>
                </a:solidFill>
                <a:latin typeface="微軟正黑體" panose="020B0604030504040204" pitchFamily="34" charset="-120"/>
                <a:ea typeface="微軟正黑體" panose="020B0604030504040204" pitchFamily="34" charset="-120"/>
              </a:rPr>
              <a:t>6</a:t>
            </a:r>
            <a:r>
              <a:rPr lang="zh-TW" altLang="en-US" sz="2400" dirty="0" smtClean="0">
                <a:solidFill>
                  <a:prstClr val="black"/>
                </a:solidFill>
                <a:latin typeface="微軟正黑體" panose="020B0604030504040204" pitchFamily="34" charset="-120"/>
                <a:ea typeface="微軟正黑體" panose="020B0604030504040204" pitchFamily="34" charset="-120"/>
              </a:rPr>
              <a:t>月降雨量</a:t>
            </a:r>
            <a:r>
              <a:rPr lang="en-US" altLang="zh-TW" sz="2400" dirty="0" smtClean="0"/>
              <a:t>362.3mm</a:t>
            </a:r>
            <a:r>
              <a:rPr lang="en-US" altLang="zh-TW"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algn="just" fontAlgn="auto">
              <a:spcBef>
                <a:spcPts val="60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縣城</a:t>
            </a:r>
            <a:r>
              <a:rPr lang="zh-TW" altLang="en-US" sz="2400" dirty="0">
                <a:solidFill>
                  <a:prstClr val="black"/>
                </a:solidFill>
                <a:latin typeface="微軟正黑體" panose="020B0604030504040204" pitchFamily="34" charset="-120"/>
                <a:ea typeface="微軟正黑體" panose="020B0604030504040204" pitchFamily="34" charset="-120"/>
              </a:rPr>
              <a:t>道路嚴重積水，</a:t>
            </a:r>
            <a:r>
              <a:rPr lang="zh-TW" altLang="en-US" sz="2400" b="1" dirty="0">
                <a:solidFill>
                  <a:srgbClr val="FF0000"/>
                </a:solidFill>
                <a:latin typeface="微軟正黑體" panose="020B0604030504040204" pitchFamily="34" charset="-120"/>
                <a:ea typeface="微軟正黑體" panose="020B0604030504040204" pitchFamily="34" charset="-120"/>
              </a:rPr>
              <a:t>最深達</a:t>
            </a:r>
            <a:r>
              <a:rPr lang="en-US" altLang="zh-TW" sz="2400" b="1" dirty="0">
                <a:solidFill>
                  <a:srgbClr val="FF0000"/>
                </a:solidFill>
                <a:latin typeface="微軟正黑體" panose="020B0604030504040204" pitchFamily="34" charset="-120"/>
                <a:ea typeface="微軟正黑體" panose="020B0604030504040204" pitchFamily="34" charset="-120"/>
              </a:rPr>
              <a:t>1.8</a:t>
            </a:r>
            <a:r>
              <a:rPr lang="zh-TW" altLang="en-US" sz="2400" b="1" dirty="0" smtClean="0">
                <a:solidFill>
                  <a:srgbClr val="FF0000"/>
                </a:solidFill>
                <a:latin typeface="微軟正黑體" panose="020B0604030504040204" pitchFamily="34" charset="-120"/>
                <a:ea typeface="微軟正黑體" panose="020B0604030504040204" pitchFamily="34" charset="-120"/>
              </a:rPr>
              <a:t>公尺</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且有</a:t>
            </a:r>
            <a:r>
              <a:rPr lang="en-US" altLang="zh-TW" sz="2400" b="1" dirty="0">
                <a:solidFill>
                  <a:srgbClr val="FF0000"/>
                </a:solidFill>
                <a:latin typeface="微軟正黑體" panose="020B0604030504040204" pitchFamily="34" charset="-120"/>
                <a:ea typeface="微軟正黑體" panose="020B0604030504040204" pitchFamily="34" charset="-120"/>
              </a:rPr>
              <a:t>14</a:t>
            </a:r>
            <a:r>
              <a:rPr lang="zh-TW" altLang="en-US" sz="2400" b="1" dirty="0">
                <a:solidFill>
                  <a:srgbClr val="FF0000"/>
                </a:solidFill>
                <a:latin typeface="微軟正黑體" panose="020B0604030504040204" pitchFamily="34" charset="-120"/>
                <a:ea typeface="微軟正黑體" panose="020B0604030504040204" pitchFamily="34" charset="-120"/>
              </a:rPr>
              <a:t>個村道路中斷</a:t>
            </a:r>
            <a:r>
              <a:rPr lang="zh-TW" altLang="en-US" sz="2400" dirty="0">
                <a:solidFill>
                  <a:prstClr val="black"/>
                </a:solidFill>
                <a:latin typeface="微軟正黑體" panose="020B0604030504040204" pitchFamily="34" charset="-120"/>
                <a:ea typeface="微軟正黑體" panose="020B0604030504040204" pitchFamily="34" charset="-120"/>
              </a:rPr>
              <a:t>、學校停課，數萬人已連續</a:t>
            </a:r>
            <a:r>
              <a:rPr lang="zh-TW" altLang="en-US" sz="2400" b="1" dirty="0">
                <a:solidFill>
                  <a:srgbClr val="FF0000"/>
                </a:solidFill>
                <a:latin typeface="微軟正黑體" panose="020B0604030504040204" pitchFamily="34" charset="-120"/>
                <a:ea typeface="微軟正黑體" panose="020B0604030504040204" pitchFamily="34" charset="-120"/>
              </a:rPr>
              <a:t>多日停水停電</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algn="just" fontAlgn="auto">
              <a:spcBef>
                <a:spcPts val="600"/>
              </a:spcBef>
              <a:spcAft>
                <a:spcPts val="0"/>
              </a:spcAft>
              <a:buFont typeface="Arial" panose="020B0604020202020204" pitchFamily="34" charset="0"/>
              <a:buChar char="•"/>
            </a:pP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建築物遭洪水沖刷位移</a:t>
            </a:r>
            <a:r>
              <a:rPr kumimoji="0" lang="en-US" altLang="zh-TW" sz="2400" dirty="0" smtClean="0">
                <a:solidFill>
                  <a:srgbClr val="000000"/>
                </a:solidFill>
                <a:latin typeface="微軟正黑體" panose="020B0604030504040204" pitchFamily="34" charset="-120"/>
                <a:ea typeface="微軟正黑體" panose="020B0604030504040204" pitchFamily="34" charset="-120"/>
              </a:rPr>
              <a:t>80</a:t>
            </a:r>
            <a:r>
              <a:rPr kumimoji="0" lang="zh-TW" altLang="en-US" sz="2400" dirty="0">
                <a:solidFill>
                  <a:srgbClr val="000000"/>
                </a:solidFill>
                <a:latin typeface="微軟正黑體" panose="020B0604030504040204" pitchFamily="34" charset="-120"/>
                <a:ea typeface="微軟正黑體" panose="020B0604030504040204" pitchFamily="34" charset="-120"/>
              </a:rPr>
              <a:t>公尺</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，或是被沖至河川當中。</a:t>
            </a:r>
            <a:endParaRPr kumimoji="0" lang="en-US" altLang="zh-TW" sz="2400" dirty="0">
              <a:solidFill>
                <a:srgbClr val="000000"/>
              </a:solidFill>
              <a:latin typeface="微軟正黑體" panose="020B0604030504040204" pitchFamily="34" charset="-120"/>
              <a:ea typeface="微軟正黑體" panose="020B0604030504040204" pitchFamily="34" charset="-120"/>
            </a:endParaRPr>
          </a:p>
          <a:p>
            <a:pPr marL="342900" indent="-342900" algn="just" fontAlgn="auto">
              <a:spcBef>
                <a:spcPts val="600"/>
              </a:spcBef>
              <a:spcAft>
                <a:spcPts val="0"/>
              </a:spcAft>
              <a:buFont typeface="Arial" panose="020B0604020202020204" pitchFamily="34" charset="0"/>
              <a:buChar char="•"/>
            </a:pPr>
            <a:r>
              <a:rPr kumimoji="0" lang="zh-TW" altLang="en-US" sz="2400" dirty="0" smtClean="0">
                <a:solidFill>
                  <a:srgbClr val="000000"/>
                </a:solidFill>
                <a:latin typeface="微軟正黑體" panose="020B0604030504040204" pitchFamily="34" charset="-120"/>
                <a:ea typeface="微軟正黑體" panose="020B0604030504040204" pitchFamily="34" charset="-120"/>
              </a:rPr>
              <a:t>重慶市鐵路兩河口發生</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山坡岩體滑動，造成鐵路停駛</a:t>
            </a:r>
            <a:r>
              <a:rPr kumimoji="0" lang="zh-TW" altLang="en-US" sz="2400" dirty="0" smtClean="0">
                <a:solidFill>
                  <a:srgbClr val="000000"/>
                </a:solidFill>
                <a:latin typeface="微軟正黑體" panose="020B0604030504040204" pitchFamily="34" charset="-120"/>
                <a:ea typeface="微軟正黑體" panose="020B0604030504040204" pitchFamily="34" charset="-120"/>
              </a:rPr>
              <a:t>。</a:t>
            </a:r>
            <a:endParaRPr kumimoji="0" lang="zh-TW" altLang="en-US" sz="2400" dirty="0">
              <a:solidFill>
                <a:srgbClr val="000000"/>
              </a:solidFill>
              <a:latin typeface="微軟正黑體" panose="020B0604030504040204" pitchFamily="34" charset="-120"/>
              <a:ea typeface="微軟正黑體" panose="020B0604030504040204" pitchFamily="34" charset="-120"/>
            </a:endParaRPr>
          </a:p>
        </p:txBody>
      </p:sp>
      <p:sp>
        <p:nvSpPr>
          <p:cNvPr id="11" name="矩形 11"/>
          <p:cNvSpPr>
            <a:spLocks noChangeArrowheads="1"/>
          </p:cNvSpPr>
          <p:nvPr/>
        </p:nvSpPr>
        <p:spPr bwMode="auto">
          <a:xfrm>
            <a:off x="5430672" y="6557202"/>
            <a:ext cx="28019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smtClean="0">
                <a:solidFill>
                  <a:prstClr val="black"/>
                </a:solidFill>
                <a:latin typeface="微軟正黑體" panose="020B0604030504040204" pitchFamily="34" charset="-120"/>
                <a:ea typeface="微軟正黑體" panose="020B0604030504040204" pitchFamily="34" charset="-120"/>
              </a:rPr>
              <a:t>資料來源</a:t>
            </a:r>
            <a:r>
              <a:rPr lang="en-US" altLang="zh-TW" sz="800" dirty="0" smtClean="0">
                <a:solidFill>
                  <a:prstClr val="black"/>
                </a:solidFill>
                <a:latin typeface="微軟正黑體" panose="020B0604030504040204" pitchFamily="34" charset="-120"/>
                <a:ea typeface="微軟正黑體" panose="020B0604030504040204" pitchFamily="34" charset="-120"/>
              </a:rPr>
              <a:t>:</a:t>
            </a:r>
            <a:r>
              <a:rPr lang="zh-TW" altLang="en-US" sz="800" dirty="0" smtClean="0">
                <a:solidFill>
                  <a:prstClr val="black"/>
                </a:solidFill>
                <a:latin typeface="微軟正黑體" panose="020B0604030504040204" pitchFamily="34" charset="-120"/>
                <a:ea typeface="微軟正黑體" panose="020B0604030504040204" pitchFamily="34" charset="-120"/>
              </a:rPr>
              <a:t>民視新聞、中新網、</a:t>
            </a:r>
            <a:endParaRPr lang="zh-TW" altLang="en-US" sz="800" dirty="0">
              <a:solidFill>
                <a:prstClr val="black"/>
              </a:solidFill>
              <a:latin typeface="微軟正黑體" panose="020B0604030504040204" pitchFamily="34" charset="-120"/>
              <a:ea typeface="微軟正黑體" panose="020B0604030504040204" pitchFamily="34" charset="-12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30185" r="29271" b="15000"/>
          <a:stretch/>
        </p:blipFill>
        <p:spPr bwMode="auto">
          <a:xfrm>
            <a:off x="4571998" y="3352800"/>
            <a:ext cx="4292989" cy="312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a:spLocks noChangeArrowheads="1"/>
          </p:cNvSpPr>
          <p:nvPr/>
        </p:nvSpPr>
        <p:spPr bwMode="auto">
          <a:xfrm>
            <a:off x="4572988" y="6191436"/>
            <a:ext cx="3416320"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a:t>四川瀘州合江縣自懷鎮境內突降暴雨，山洪爆發</a:t>
            </a:r>
            <a:endParaRPr lang="zh-TW" altLang="en-US" sz="1200" dirty="0">
              <a:solidFill>
                <a:prstClr val="black"/>
              </a:solidFill>
            </a:endParaRPr>
          </a:p>
        </p:txBody>
      </p:sp>
    </p:spTree>
    <p:extLst>
      <p:ext uri="{BB962C8B-B14F-4D97-AF65-F5344CB8AC3E}">
        <p14:creationId xmlns:p14="http://schemas.microsoft.com/office/powerpoint/2010/main" val="8463579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user\Desktop\001fd04ceb6414e8eda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769" y="3200400"/>
            <a:ext cx="4359185" cy="28867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user\Desktop\MAIN201406040812000024873042909.jpg"/>
          <p:cNvPicPr>
            <a:picLocks noChangeAspect="1" noChangeArrowheads="1"/>
          </p:cNvPicPr>
          <p:nvPr/>
        </p:nvPicPr>
        <p:blipFill rotWithShape="1">
          <a:blip r:embed="rId4">
            <a:extLst>
              <a:ext uri="{28A0092B-C50C-407E-A947-70E740481C1C}">
                <a14:useLocalDpi xmlns:a14="http://schemas.microsoft.com/office/drawing/2010/main" val="0"/>
              </a:ext>
            </a:extLst>
          </a:blip>
          <a:srcRect t="9642" b="40546"/>
          <a:stretch/>
        </p:blipFill>
        <p:spPr bwMode="auto">
          <a:xfrm>
            <a:off x="73025" y="3200400"/>
            <a:ext cx="4346575" cy="288678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76</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4823" name="矩形 9"/>
          <p:cNvSpPr>
            <a:spLocks noChangeArrowheads="1"/>
          </p:cNvSpPr>
          <p:nvPr/>
        </p:nvSpPr>
        <p:spPr bwMode="auto">
          <a:xfrm>
            <a:off x="228600" y="6338888"/>
            <a:ext cx="42592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latin typeface="微軟正黑體" panose="020B0604030504040204" pitchFamily="34" charset="-120"/>
                <a:ea typeface="微軟正黑體" panose="020B0604030504040204" pitchFamily="34" charset="-120"/>
              </a:rPr>
              <a:t>資料</a:t>
            </a:r>
            <a:r>
              <a:rPr lang="zh-TW" altLang="en-US" sz="800" dirty="0" smtClean="0">
                <a:latin typeface="微軟正黑體" panose="020B0604030504040204" pitchFamily="34" charset="-120"/>
                <a:ea typeface="微軟正黑體" panose="020B0604030504040204" pitchFamily="34" charset="-120"/>
              </a:rPr>
              <a:t>來源：</a:t>
            </a:r>
            <a:r>
              <a:rPr lang="zh-TW" altLang="en-US" sz="800" dirty="0">
                <a:latin typeface="微軟正黑體" panose="020B0604030504040204" pitchFamily="34" charset="-120"/>
                <a:ea typeface="微軟正黑體" panose="020B0604030504040204" pitchFamily="34" charset="-120"/>
              </a:rPr>
              <a:t>人民網</a:t>
            </a:r>
            <a:endParaRPr lang="en-US" altLang="zh-TW" sz="800" dirty="0" smtClean="0">
              <a:latin typeface="微軟正黑體" panose="020B0604030504040204" pitchFamily="34" charset="-120"/>
              <a:ea typeface="微軟正黑體" panose="020B0604030504040204" pitchFamily="34" charset="-120"/>
            </a:endParaRPr>
          </a:p>
        </p:txBody>
      </p:sp>
      <p:sp>
        <p:nvSpPr>
          <p:cNvPr id="34825" name="文字方塊 12"/>
          <p:cNvSpPr txBox="1">
            <a:spLocks noChangeArrowheads="1"/>
          </p:cNvSpPr>
          <p:nvPr/>
        </p:nvSpPr>
        <p:spPr bwMode="auto">
          <a:xfrm>
            <a:off x="114181" y="6096000"/>
            <a:ext cx="1261884"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貴州省道路中斷</a:t>
            </a:r>
            <a:endParaRPr lang="zh-TW" altLang="en-US" sz="1200" dirty="0">
              <a:solidFill>
                <a:prstClr val="black"/>
              </a:solidFill>
            </a:endParaRPr>
          </a:p>
        </p:txBody>
      </p:sp>
      <p:sp>
        <p:nvSpPr>
          <p:cNvPr id="34827" name="矩形 7"/>
          <p:cNvSpPr>
            <a:spLocks noChangeArrowheads="1"/>
          </p:cNvSpPr>
          <p:nvPr/>
        </p:nvSpPr>
        <p:spPr bwMode="auto">
          <a:xfrm>
            <a:off x="4648200" y="6302514"/>
            <a:ext cx="4038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smtClean="0">
                <a:latin typeface="微軟正黑體" panose="020B0604030504040204" pitchFamily="34" charset="-120"/>
                <a:ea typeface="微軟正黑體" panose="020B0604030504040204" pitchFamily="34" charset="-120"/>
              </a:rPr>
              <a:t>資料來源</a:t>
            </a:r>
            <a:r>
              <a:rPr lang="en-US" altLang="zh-TW" sz="800" dirty="0" smtClean="0">
                <a:latin typeface="微軟正黑體" panose="020B0604030504040204" pitchFamily="34" charset="-120"/>
                <a:ea typeface="微軟正黑體" panose="020B0604030504040204" pitchFamily="34" charset="-120"/>
              </a:rPr>
              <a:t>:</a:t>
            </a:r>
            <a:r>
              <a:rPr lang="zh-TW" altLang="en-US" sz="800" dirty="0" smtClean="0">
                <a:latin typeface="微軟正黑體" panose="020B0604030504040204" pitchFamily="34" charset="-120"/>
                <a:ea typeface="微軟正黑體" panose="020B0604030504040204" pitchFamily="34" charset="-120"/>
              </a:rPr>
              <a:t>中國網</a:t>
            </a:r>
            <a:endParaRPr lang="zh-TW" altLang="en-US" sz="800" dirty="0">
              <a:latin typeface="微軟正黑體" panose="020B0604030504040204" pitchFamily="34" charset="-120"/>
              <a:ea typeface="微軟正黑體" panose="020B0604030504040204" pitchFamily="34" charset="-120"/>
            </a:endParaRPr>
          </a:p>
        </p:txBody>
      </p:sp>
      <p:sp>
        <p:nvSpPr>
          <p:cNvPr id="34828" name="文字方塊 15"/>
          <p:cNvSpPr txBox="1">
            <a:spLocks noChangeArrowheads="1"/>
          </p:cNvSpPr>
          <p:nvPr/>
        </p:nvSpPr>
        <p:spPr bwMode="auto">
          <a:xfrm>
            <a:off x="4448651" y="6096000"/>
            <a:ext cx="172354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t>暴雨侵襲，</a:t>
            </a:r>
            <a:r>
              <a:rPr lang="zh-TW" altLang="en-US" sz="1200" dirty="0"/>
              <a:t>作物</a:t>
            </a:r>
            <a:r>
              <a:rPr lang="zh-TW" altLang="en-US" sz="1200" dirty="0" smtClean="0"/>
              <a:t>被淹沒</a:t>
            </a:r>
            <a:endParaRPr lang="zh-TW" altLang="en-US" sz="1200"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309258769"/>
              </p:ext>
            </p:extLst>
          </p:nvPr>
        </p:nvGraphicFramePr>
        <p:xfrm>
          <a:off x="609600" y="762000"/>
          <a:ext cx="8153400" cy="2225040"/>
        </p:xfrm>
        <a:graphic>
          <a:graphicData uri="http://schemas.openxmlformats.org/drawingml/2006/table">
            <a:tbl>
              <a:tblPr firstRow="1" bandRow="1">
                <a:tableStyleId>{5C22544A-7EE6-4342-B048-85BDC9FD1C3A}</a:tableStyleId>
              </a:tblPr>
              <a:tblGrid>
                <a:gridCol w="3016758"/>
                <a:gridCol w="5136642"/>
              </a:tblGrid>
              <a:tr h="370840">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人員傷亡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建物與經濟損失</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340</a:t>
                      </a:r>
                      <a:r>
                        <a:rPr lang="zh-TW" altLang="en-US" sz="1800" dirty="0" smtClean="0">
                          <a:solidFill>
                            <a:schemeClr val="tx1"/>
                          </a:solidFill>
                          <a:latin typeface="微軟正黑體" panose="020B0604030504040204" pitchFamily="34" charset="-120"/>
                          <a:ea typeface="微軟正黑體" panose="020B0604030504040204" pitchFamily="34" charset="-120"/>
                        </a:rPr>
                        <a:t>萬人受災</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FF0000"/>
                          </a:solidFill>
                          <a:latin typeface="微軟正黑體" panose="020B0604030504040204" pitchFamily="34" charset="-120"/>
                          <a:ea typeface="微軟正黑體" panose="020B0604030504040204" pitchFamily="34" charset="-120"/>
                        </a:rPr>
                        <a:t>900</a:t>
                      </a:r>
                      <a:r>
                        <a:rPr lang="zh-TW" altLang="en-US" sz="1800" dirty="0" smtClean="0">
                          <a:solidFill>
                            <a:schemeClr val="tx1"/>
                          </a:solidFill>
                          <a:latin typeface="微軟正黑體" panose="020B0604030504040204" pitchFamily="34" charset="-120"/>
                          <a:ea typeface="微軟正黑體" panose="020B0604030504040204" pitchFamily="34" charset="-120"/>
                        </a:rPr>
                        <a:t>餘棟房屋倒塌</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r>
                        <a:rPr lang="en-US" altLang="zh-TW" sz="1800" b="1" dirty="0" smtClean="0">
                          <a:solidFill>
                            <a:srgbClr val="FF0000"/>
                          </a:solidFill>
                          <a:latin typeface="微軟正黑體" panose="020B0604030504040204" pitchFamily="34" charset="-120"/>
                          <a:ea typeface="微軟正黑體" panose="020B0604030504040204" pitchFamily="34" charset="-120"/>
                        </a:rPr>
                        <a:t>23.9</a:t>
                      </a:r>
                      <a:r>
                        <a:rPr lang="zh-TW" altLang="en-US" sz="1800" dirty="0" smtClean="0">
                          <a:solidFill>
                            <a:schemeClr val="tx1"/>
                          </a:solidFill>
                          <a:latin typeface="微軟正黑體" panose="020B0604030504040204" pitchFamily="34" charset="-120"/>
                          <a:ea typeface="微軟正黑體" panose="020B0604030504040204" pitchFamily="34" charset="-120"/>
                        </a:rPr>
                        <a:t>萬人被緊急遷移安置</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en-US" altLang="zh-TW" sz="1800" b="1" dirty="0" smtClean="0">
                          <a:solidFill>
                            <a:srgbClr val="FF0000"/>
                          </a:solidFill>
                          <a:latin typeface="微軟正黑體" panose="020B0604030504040204" pitchFamily="34" charset="-120"/>
                          <a:ea typeface="微軟正黑體" panose="020B0604030504040204" pitchFamily="34" charset="-120"/>
                        </a:rPr>
                        <a:t>5.5</a:t>
                      </a:r>
                      <a:r>
                        <a:rPr lang="zh-TW" altLang="en-US" sz="1800" b="1" dirty="0" smtClean="0">
                          <a:solidFill>
                            <a:srgbClr val="FF0000"/>
                          </a:solidFill>
                          <a:latin typeface="微軟正黑體" panose="020B0604030504040204" pitchFamily="34" charset="-120"/>
                          <a:ea typeface="微軟正黑體" panose="020B0604030504040204" pitchFamily="34" charset="-120"/>
                        </a:rPr>
                        <a:t>萬</a:t>
                      </a:r>
                      <a:r>
                        <a:rPr lang="zh-TW" altLang="en-US" sz="1800" dirty="0" smtClean="0">
                          <a:solidFill>
                            <a:schemeClr val="tx1"/>
                          </a:solidFill>
                          <a:latin typeface="微軟正黑體" panose="020B0604030504040204" pitchFamily="34" charset="-120"/>
                          <a:ea typeface="微軟正黑體" panose="020B0604030504040204" pitchFamily="34" charset="-120"/>
                        </a:rPr>
                        <a:t>棟受到不同程度損壞</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r>
                        <a:rPr lang="en-US" altLang="zh-TW" sz="1800" b="1" dirty="0" smtClean="0">
                          <a:solidFill>
                            <a:srgbClr val="FF0000"/>
                          </a:solidFill>
                          <a:latin typeface="微軟正黑體" panose="020B0604030504040204" pitchFamily="34" charset="-120"/>
                          <a:ea typeface="微軟正黑體" panose="020B0604030504040204" pitchFamily="34" charset="-120"/>
                        </a:rPr>
                        <a:t>11.6</a:t>
                      </a:r>
                      <a:r>
                        <a:rPr lang="zh-TW" altLang="en-US" sz="1800" dirty="0" smtClean="0">
                          <a:solidFill>
                            <a:schemeClr val="tx1"/>
                          </a:solidFill>
                          <a:latin typeface="微軟正黑體" panose="020B0604030504040204" pitchFamily="34" charset="-120"/>
                          <a:ea typeface="微軟正黑體" panose="020B0604030504040204" pitchFamily="34" charset="-120"/>
                        </a:rPr>
                        <a:t>萬人需要緊急生活救助</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農作物受災面積達</a:t>
                      </a:r>
                      <a:r>
                        <a:rPr lang="en-US" altLang="zh-TW" sz="1800" b="1" dirty="0" smtClean="0">
                          <a:solidFill>
                            <a:srgbClr val="FF0000"/>
                          </a:solidFill>
                          <a:latin typeface="微軟正黑體" panose="020B0604030504040204" pitchFamily="34" charset="-120"/>
                          <a:ea typeface="微軟正黑體" panose="020B0604030504040204" pitchFamily="34" charset="-120"/>
                        </a:rPr>
                        <a:t>14</a:t>
                      </a:r>
                      <a:r>
                        <a:rPr lang="zh-TW" altLang="en-US" sz="1800" b="1" dirty="0" smtClean="0">
                          <a:solidFill>
                            <a:srgbClr val="FF0000"/>
                          </a:solidFill>
                          <a:latin typeface="微軟正黑體" panose="020B0604030504040204" pitchFamily="34" charset="-120"/>
                          <a:ea typeface="微軟正黑體" panose="020B0604030504040204" pitchFamily="34" charset="-120"/>
                        </a:rPr>
                        <a:t>萬公頃</a:t>
                      </a:r>
                      <a:r>
                        <a:rPr lang="en-US" altLang="zh-TW" sz="1800" dirty="0" smtClean="0">
                          <a:solidFill>
                            <a:schemeClr val="tx1"/>
                          </a:solidFill>
                          <a:latin typeface="微軟正黑體" panose="020B0604030504040204" pitchFamily="34" charset="-120"/>
                          <a:ea typeface="微軟正黑體" panose="020B0604030504040204" pitchFamily="34" charset="-120"/>
                        </a:rPr>
                        <a:t>(</a:t>
                      </a:r>
                      <a:r>
                        <a:rPr lang="zh-TW" altLang="en-US" sz="1800" dirty="0" smtClean="0">
                          <a:solidFill>
                            <a:schemeClr val="tx1"/>
                          </a:solidFill>
                          <a:latin typeface="微軟正黑體" panose="020B0604030504040204" pitchFamily="34" charset="-120"/>
                          <a:ea typeface="微軟正黑體" panose="020B0604030504040204" pitchFamily="34" charset="-120"/>
                        </a:rPr>
                        <a:t>絕收</a:t>
                      </a:r>
                      <a:r>
                        <a:rPr lang="en-US" altLang="zh-TW" sz="1800" dirty="0" smtClean="0">
                          <a:solidFill>
                            <a:schemeClr val="tx1"/>
                          </a:solidFill>
                          <a:latin typeface="微軟正黑體" panose="020B0604030504040204" pitchFamily="34" charset="-120"/>
                          <a:ea typeface="微軟正黑體" panose="020B0604030504040204" pitchFamily="34" charset="-120"/>
                        </a:rPr>
                        <a:t>1.94</a:t>
                      </a:r>
                      <a:r>
                        <a:rPr lang="zh-TW" altLang="en-US" sz="1800" dirty="0" smtClean="0">
                          <a:solidFill>
                            <a:schemeClr val="tx1"/>
                          </a:solidFill>
                          <a:latin typeface="微軟正黑體" panose="020B0604030504040204" pitchFamily="34" charset="-120"/>
                          <a:ea typeface="微軟正黑體" panose="020B0604030504040204" pitchFamily="34" charset="-120"/>
                        </a:rPr>
                        <a:t>萬公頃</a:t>
                      </a:r>
                      <a:r>
                        <a:rPr lang="en-US" altLang="zh-TW" sz="1800" dirty="0" smtClean="0">
                          <a:solidFill>
                            <a:schemeClr val="tx1"/>
                          </a:solidFill>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r>
                        <a:rPr lang="en-US" altLang="zh-TW" sz="1800" b="1" dirty="0" smtClean="0">
                          <a:solidFill>
                            <a:srgbClr val="FF0000"/>
                          </a:solidFill>
                          <a:latin typeface="微軟正黑體" panose="020B0604030504040204" pitchFamily="34" charset="-120"/>
                          <a:ea typeface="微軟正黑體" panose="020B0604030504040204" pitchFamily="34" charset="-120"/>
                        </a:rPr>
                        <a:t>27</a:t>
                      </a:r>
                      <a:r>
                        <a:rPr lang="zh-TW" altLang="en-US" sz="1800" dirty="0" smtClean="0">
                          <a:solidFill>
                            <a:schemeClr val="tx1"/>
                          </a:solidFill>
                          <a:latin typeface="微軟正黑體" panose="020B0604030504040204" pitchFamily="34" charset="-120"/>
                          <a:ea typeface="微軟正黑體" panose="020B0604030504040204" pitchFamily="34" charset="-120"/>
                        </a:rPr>
                        <a:t>人死亡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微軟正黑體" panose="020B0604030504040204" pitchFamily="34" charset="-120"/>
                          <a:ea typeface="微軟正黑體" panose="020B0604030504040204" pitchFamily="34" charset="-120"/>
                        </a:rPr>
                        <a:t>直接經濟損失</a:t>
                      </a:r>
                      <a:r>
                        <a:rPr lang="en-US" altLang="zh-TW" sz="1800" b="1" dirty="0" smtClean="0">
                          <a:solidFill>
                            <a:srgbClr val="FF0000"/>
                          </a:solidFill>
                          <a:latin typeface="微軟正黑體" panose="020B0604030504040204" pitchFamily="34" charset="-120"/>
                          <a:ea typeface="微軟正黑體" panose="020B0604030504040204" pitchFamily="34" charset="-120"/>
                        </a:rPr>
                        <a:t>36.5</a:t>
                      </a:r>
                      <a:r>
                        <a:rPr lang="zh-TW" altLang="en-US" sz="1800" b="1" dirty="0" smtClean="0">
                          <a:solidFill>
                            <a:srgbClr val="FF0000"/>
                          </a:solidFill>
                          <a:latin typeface="微軟正黑體" panose="020B0604030504040204" pitchFamily="34" charset="-120"/>
                          <a:ea typeface="微軟正黑體" panose="020B0604030504040204" pitchFamily="34" charset="-120"/>
                        </a:rPr>
                        <a:t>億人民幣</a:t>
                      </a:r>
                      <a:r>
                        <a:rPr lang="zh-TW" altLang="en-US" sz="1800" dirty="0" smtClean="0">
                          <a:solidFill>
                            <a:schemeClr val="tx1"/>
                          </a:solidFill>
                          <a:latin typeface="微軟正黑體" panose="020B0604030504040204" pitchFamily="34" charset="-120"/>
                          <a:ea typeface="微軟正黑體" panose="020B0604030504040204" pitchFamily="34" charset="-120"/>
                        </a:rPr>
                        <a:t>（新台幣</a:t>
                      </a:r>
                      <a:r>
                        <a:rPr lang="en-US" altLang="zh-TW" sz="1800" dirty="0" smtClean="0">
                          <a:solidFill>
                            <a:schemeClr val="tx1"/>
                          </a:solidFill>
                          <a:latin typeface="微軟正黑體" panose="020B0604030504040204" pitchFamily="34" charset="-120"/>
                          <a:ea typeface="微軟正黑體" panose="020B0604030504040204" pitchFamily="34" charset="-120"/>
                        </a:rPr>
                        <a:t>175.2</a:t>
                      </a:r>
                      <a:r>
                        <a:rPr lang="zh-TW" altLang="en-US" sz="1800" dirty="0" smtClean="0">
                          <a:solidFill>
                            <a:schemeClr val="tx1"/>
                          </a:solidFill>
                          <a:latin typeface="微軟正黑體" panose="020B0604030504040204" pitchFamily="34" charset="-120"/>
                          <a:ea typeface="微軟正黑體" panose="020B0604030504040204" pitchFamily="34" charset="-120"/>
                        </a:rPr>
                        <a:t>億元）。</a:t>
                      </a:r>
                    </a:p>
                  </a:txBody>
                  <a:tcPr/>
                </a:tc>
              </a:tr>
              <a:tr h="370840">
                <a:tc>
                  <a:txBody>
                    <a:bodyPr/>
                    <a:lstStyle/>
                    <a:p>
                      <a:r>
                        <a:rPr lang="en-US" altLang="zh-TW" sz="1800" b="1" dirty="0" smtClean="0">
                          <a:solidFill>
                            <a:srgbClr val="FF0000"/>
                          </a:solidFill>
                          <a:latin typeface="微軟正黑體" panose="020B0604030504040204" pitchFamily="34" charset="-120"/>
                          <a:ea typeface="微軟正黑體" panose="020B0604030504040204" pitchFamily="34" charset="-120"/>
                        </a:rPr>
                        <a:t>2</a:t>
                      </a:r>
                      <a:r>
                        <a:rPr lang="zh-TW" altLang="en-US" sz="1800" dirty="0" smtClean="0">
                          <a:solidFill>
                            <a:schemeClr val="tx1"/>
                          </a:solidFill>
                          <a:latin typeface="微軟正黑體" panose="020B0604030504040204" pitchFamily="34" charset="-120"/>
                          <a:ea typeface="微軟正黑體" panose="020B0604030504040204" pitchFamily="34" charset="-120"/>
                        </a:rPr>
                        <a:t>人失蹤</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bl>
          </a:graphicData>
        </a:graphic>
      </p:graphicFrame>
    </p:spTree>
    <p:extLst>
      <p:ext uri="{BB962C8B-B14F-4D97-AF65-F5344CB8AC3E}">
        <p14:creationId xmlns:p14="http://schemas.microsoft.com/office/powerpoint/2010/main" val="4129523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user\Desktop\MAIN2014060507550000870185766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18520"/>
            <a:ext cx="4167187" cy="2857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矩形 2"/>
          <p:cNvSpPr>
            <a:spLocks noChangeArrowheads="1"/>
          </p:cNvSpPr>
          <p:nvPr/>
        </p:nvSpPr>
        <p:spPr bwMode="auto">
          <a:xfrm>
            <a:off x="0" y="762000"/>
            <a:ext cx="8991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封橋封路</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以網路通訊、廣播等方式</a:t>
            </a:r>
            <a:r>
              <a:rPr lang="zh-TW" altLang="en-US" sz="2400" b="1" dirty="0" smtClean="0">
                <a:solidFill>
                  <a:srgbClr val="FF0000"/>
                </a:solidFill>
                <a:latin typeface="微軟正黑體" panose="020B0604030504040204" pitchFamily="34" charset="-120"/>
                <a:ea typeface="微軟正黑體" panose="020B0604030504040204" pitchFamily="34" charset="-120"/>
              </a:rPr>
              <a:t>發布警戒，並通知民眾勿前往已淹水路段</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人員救助</a:t>
            </a:r>
            <a:r>
              <a:rPr lang="zh-TW" altLang="en-US" sz="2400" dirty="0" smtClean="0">
                <a:solidFill>
                  <a:prstClr val="black"/>
                </a:solidFill>
                <a:latin typeface="微軟正黑體" panose="020B0604030504040204" pitchFamily="34" charset="-120"/>
                <a:ea typeface="微軟正黑體" panose="020B0604030504040204" pitchFamily="34" charset="-120"/>
              </a:rPr>
              <a:t>：救難人員利用救生衣、逃生繩、橡皮艇、衝鋒舟等救援工具營救</a:t>
            </a:r>
            <a:r>
              <a:rPr lang="zh-TW" altLang="en-US" sz="2400" b="1" dirty="0" smtClean="0">
                <a:solidFill>
                  <a:srgbClr val="FF0000"/>
                </a:solidFill>
                <a:latin typeface="微軟正黑體" panose="020B0604030504040204" pitchFamily="34" charset="-120"/>
                <a:ea typeface="微軟正黑體" panose="020B0604030504040204" pitchFamily="34" charset="-120"/>
              </a:rPr>
              <a:t>受困村民並轉移至安全區域</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CN" altLang="en-US" sz="2400" b="1" dirty="0" smtClean="0">
                <a:solidFill>
                  <a:srgbClr val="FF0000"/>
                </a:solidFill>
                <a:latin typeface="微軟正黑體" panose="020B0604030504040204" pitchFamily="34" charset="-120"/>
                <a:ea typeface="微軟正黑體" panose="020B0604030504040204" pitchFamily="34" charset="-120"/>
              </a:rPr>
              <a:t>公路</a:t>
            </a:r>
            <a:r>
              <a:rPr lang="zh-TW" altLang="en-US" sz="2400" b="1" dirty="0" smtClean="0">
                <a:solidFill>
                  <a:srgbClr val="FF0000"/>
                </a:solidFill>
                <a:latin typeface="微軟正黑體" panose="020B0604030504040204" pitchFamily="34" charset="-120"/>
                <a:ea typeface="微軟正黑體" panose="020B0604030504040204" pitchFamily="34" charset="-120"/>
              </a:rPr>
              <a:t>復通</a:t>
            </a:r>
            <a:r>
              <a:rPr lang="zh-TW" altLang="en-US" sz="2400" dirty="0" smtClean="0">
                <a:solidFill>
                  <a:prstClr val="black"/>
                </a:solidFill>
                <a:latin typeface="微軟正黑體" panose="020B0604030504040204" pitchFamily="34" charset="-120"/>
                <a:ea typeface="微軟正黑體" panose="020B0604030504040204" pitchFamily="34" charset="-120"/>
              </a:rPr>
              <a:t>：中國各地方政府成立洪災綜合治理工作領導小組</a:t>
            </a:r>
            <a:r>
              <a:rPr lang="zh-TW" altLang="en-US" sz="2400" dirty="0">
                <a:solidFill>
                  <a:prstClr val="black"/>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進行排水、交通疏通等問題</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p:txBody>
      </p:sp>
      <p:sp>
        <p:nvSpPr>
          <p:cNvPr id="36868"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29D305A-3BE8-4010-95A9-996DE308D106}" type="slidenum">
              <a:rPr kumimoji="0" lang="zh-TW" altLang="en-US">
                <a:solidFill>
                  <a:srgbClr val="262626"/>
                </a:solidFill>
                <a:latin typeface="Arial Unicode MS" panose="020B0604020202020204" pitchFamily="34" charset="-120"/>
                <a:ea typeface="Arial Unicode MS" panose="020B0604020202020204" pitchFamily="34" charset="-120"/>
              </a:rPr>
              <a:pPr/>
              <a:t>77</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6873" name="矩形 6"/>
          <p:cNvSpPr>
            <a:spLocks noChangeArrowheads="1"/>
          </p:cNvSpPr>
          <p:nvPr/>
        </p:nvSpPr>
        <p:spPr bwMode="auto">
          <a:xfrm>
            <a:off x="3683794" y="6589702"/>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來源中新網</a:t>
            </a:r>
            <a:endParaRPr lang="zh-TW" altLang="en-US" sz="800" dirty="0">
              <a:solidFill>
                <a:prstClr val="black"/>
              </a:solidFill>
            </a:endParaRPr>
          </a:p>
        </p:txBody>
      </p:sp>
      <p:sp>
        <p:nvSpPr>
          <p:cNvPr id="36875" name="文字方塊 10"/>
          <p:cNvSpPr txBox="1">
            <a:spLocks noChangeArrowheads="1"/>
          </p:cNvSpPr>
          <p:nvPr/>
        </p:nvSpPr>
        <p:spPr bwMode="auto">
          <a:xfrm>
            <a:off x="228600" y="6198800"/>
            <a:ext cx="2031325"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重慶江津區廣播請民眾遠離</a:t>
            </a:r>
            <a:endParaRPr lang="zh-TW" altLang="en-US" sz="1200" dirty="0">
              <a:solidFill>
                <a:prstClr val="black"/>
              </a:solidFill>
            </a:endParaRPr>
          </a:p>
        </p:txBody>
      </p:sp>
      <p:pic>
        <p:nvPicPr>
          <p:cNvPr id="4098" name="Picture 2" descr="C:\Users\user\Desktop\MAIN2014060507550000722670798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627680"/>
            <a:ext cx="3810000" cy="2717426"/>
          </a:xfrm>
          <a:prstGeom prst="rect">
            <a:avLst/>
          </a:prstGeom>
          <a:noFill/>
          <a:extLst>
            <a:ext uri="{909E8E84-426E-40DD-AFC4-6F175D3DCCD1}">
              <a14:hiddenFill xmlns:a14="http://schemas.microsoft.com/office/drawing/2010/main">
                <a:solidFill>
                  <a:srgbClr val="FFFFFF"/>
                </a:solidFill>
              </a14:hiddenFill>
            </a:ext>
          </a:extLst>
        </p:spPr>
      </p:pic>
      <p:sp>
        <p:nvSpPr>
          <p:cNvPr id="36874" name="文字方塊 9"/>
          <p:cNvSpPr txBox="1">
            <a:spLocks noChangeArrowheads="1"/>
          </p:cNvSpPr>
          <p:nvPr/>
        </p:nvSpPr>
        <p:spPr bwMode="auto">
          <a:xfrm>
            <a:off x="4613564" y="6172200"/>
            <a:ext cx="1877437"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a:solidFill>
                  <a:prstClr val="black"/>
                </a:solidFill>
              </a:rPr>
              <a:t>重慶江津區協助</a:t>
            </a:r>
            <a:r>
              <a:rPr lang="zh-TW" altLang="en-US" sz="1200" dirty="0" smtClean="0">
                <a:solidFill>
                  <a:prstClr val="black"/>
                </a:solidFill>
              </a:rPr>
              <a:t>長者撤離</a:t>
            </a:r>
            <a:endParaRPr lang="zh-TW" altLang="en-US" sz="1200" dirty="0">
              <a:solidFill>
                <a:prstClr val="black"/>
              </a:solidFill>
            </a:endParaRPr>
          </a:p>
        </p:txBody>
      </p:sp>
    </p:spTree>
    <p:extLst>
      <p:ext uri="{BB962C8B-B14F-4D97-AF65-F5344CB8AC3E}">
        <p14:creationId xmlns:p14="http://schemas.microsoft.com/office/powerpoint/2010/main" val="17288977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矩形 2"/>
          <p:cNvSpPr>
            <a:spLocks noChangeArrowheads="1"/>
          </p:cNvSpPr>
          <p:nvPr/>
        </p:nvSpPr>
        <p:spPr bwMode="auto">
          <a:xfrm>
            <a:off x="228600" y="990600"/>
            <a:ext cx="849788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公共排水不良</a:t>
            </a:r>
            <a:r>
              <a:rPr lang="zh-TW" altLang="en-US" sz="2400" dirty="0" smtClean="0">
                <a:latin typeface="微軟正黑體" panose="020B0604030504040204" pitchFamily="34" charset="-120"/>
                <a:ea typeface="微軟正黑體" panose="020B0604030504040204" pitchFamily="34" charset="-120"/>
              </a:rPr>
              <a:t>：中國發布</a:t>
            </a:r>
            <a:r>
              <a:rPr lang="zh-TW" altLang="en-US" sz="2400" dirty="0">
                <a:latin typeface="微軟正黑體" panose="020B0604030504040204" pitchFamily="34" charset="-120"/>
                <a:ea typeface="微軟正黑體" panose="020B0604030504040204" pitchFamily="34" charset="-120"/>
              </a:rPr>
              <a:t>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關于加強城市地下管線建設管理的指導意見</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對</a:t>
            </a:r>
            <a:r>
              <a:rPr lang="zh-TW" altLang="en-US" sz="2400" dirty="0">
                <a:latin typeface="微軟正黑體" panose="020B0604030504040204" pitchFamily="34" charset="-120"/>
                <a:ea typeface="微軟正黑體" panose="020B0604030504040204" pitchFamily="34" charset="-120"/>
              </a:rPr>
              <a:t>今後</a:t>
            </a:r>
            <a:r>
              <a:rPr lang="en-US" altLang="zh-TW" sz="24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10</a:t>
            </a:r>
            <a:r>
              <a:rPr lang="zh-TW" altLang="en-US" sz="2400" dirty="0">
                <a:latin typeface="微軟正黑體" panose="020B0604030504040204" pitchFamily="34" charset="-120"/>
                <a:ea typeface="微軟正黑體" panose="020B0604030504040204" pitchFamily="34" charset="-120"/>
              </a:rPr>
              <a:t>年內各地城市的</a:t>
            </a:r>
            <a:r>
              <a:rPr lang="zh-TW" altLang="en-US" sz="2400" b="1" dirty="0">
                <a:solidFill>
                  <a:srgbClr val="FF0000"/>
                </a:solidFill>
                <a:latin typeface="微軟正黑體" panose="020B0604030504040204" pitchFamily="34" charset="-120"/>
                <a:ea typeface="微軟正黑體" panose="020B0604030504040204" pitchFamily="34" charset="-120"/>
              </a:rPr>
              <a:t>地下管網改造、規劃、建設，提出了具體目標和要求</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山坡地居民提早發布撤離作業</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規劃汽機車災時高地安置</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sp>
        <p:nvSpPr>
          <p:cNvPr id="37892"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5DB4AE6-A817-4700-BAFC-613600C131DE}" type="slidenum">
              <a:rPr kumimoji="0" lang="zh-TW" altLang="en-US">
                <a:solidFill>
                  <a:srgbClr val="262626"/>
                </a:solidFill>
                <a:latin typeface="Arial Unicode MS" panose="020B0604020202020204" pitchFamily="34" charset="-120"/>
                <a:ea typeface="Arial Unicode MS" panose="020B0604020202020204" pitchFamily="34" charset="-120"/>
              </a:rPr>
              <a:pPr/>
              <a:t>78</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5122" name="Picture 2" descr="C:\Users\user\Desktop\eca86bda374b1503453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31469"/>
            <a:ext cx="4114800" cy="27670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esktop\eca86bda374b15034532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267200" cy="277318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6"/>
          <p:cNvSpPr>
            <a:spLocks noChangeArrowheads="1"/>
          </p:cNvSpPr>
          <p:nvPr/>
        </p:nvSpPr>
        <p:spPr bwMode="auto">
          <a:xfrm>
            <a:off x="3683794" y="6324600"/>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來源：應廣網</a:t>
            </a:r>
            <a:endParaRPr lang="zh-TW" altLang="en-US" sz="800" dirty="0">
              <a:solidFill>
                <a:prstClr val="black"/>
              </a:solidFill>
            </a:endParaRPr>
          </a:p>
        </p:txBody>
      </p:sp>
      <p:sp>
        <p:nvSpPr>
          <p:cNvPr id="10" name="文字方塊 10"/>
          <p:cNvSpPr txBox="1">
            <a:spLocks noChangeArrowheads="1"/>
          </p:cNvSpPr>
          <p:nvPr/>
        </p:nvSpPr>
        <p:spPr bwMode="auto">
          <a:xfrm>
            <a:off x="228600" y="5905875"/>
            <a:ext cx="2185214"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廣西省救難人員前往山區救援</a:t>
            </a:r>
            <a:endParaRPr lang="zh-TW" altLang="en-US" sz="1200" dirty="0">
              <a:solidFill>
                <a:prstClr val="black"/>
              </a:solidFill>
            </a:endParaRPr>
          </a:p>
        </p:txBody>
      </p:sp>
      <p:sp>
        <p:nvSpPr>
          <p:cNvPr id="11" name="文字方塊 9"/>
          <p:cNvSpPr txBox="1">
            <a:spLocks noChangeArrowheads="1"/>
          </p:cNvSpPr>
          <p:nvPr/>
        </p:nvSpPr>
        <p:spPr bwMode="auto">
          <a:xfrm>
            <a:off x="4613564" y="5879275"/>
            <a:ext cx="2185214"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廣西省車輛因地基鬆軟而下陷</a:t>
            </a:r>
            <a:endParaRPr lang="zh-TW" altLang="en-US" sz="1200" dirty="0">
              <a:solidFill>
                <a:prstClr val="black"/>
              </a:solidFill>
            </a:endParaRPr>
          </a:p>
        </p:txBody>
      </p:sp>
    </p:spTree>
    <p:extLst>
      <p:ext uri="{BB962C8B-B14F-4D97-AF65-F5344CB8AC3E}">
        <p14:creationId xmlns:p14="http://schemas.microsoft.com/office/powerpoint/2010/main" val="18451411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1ACB84C-0AE2-465B-851F-F305D8F6511E}" type="slidenum">
              <a:rPr kumimoji="0" lang="zh-TW" altLang="en-US">
                <a:solidFill>
                  <a:srgbClr val="262626"/>
                </a:solidFill>
                <a:latin typeface="Arial Unicode MS" panose="020B0604020202020204" pitchFamily="34" charset="-120"/>
                <a:ea typeface="Arial Unicode MS" panose="020B0604020202020204" pitchFamily="34" charset="-120"/>
              </a:rPr>
              <a:pPr/>
              <a:t>79</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2772" name="文字方塊 4"/>
          <p:cNvSpPr txBox="1">
            <a:spLocks noChangeArrowheads="1"/>
          </p:cNvSpPr>
          <p:nvPr/>
        </p:nvSpPr>
        <p:spPr bwMode="auto">
          <a:xfrm>
            <a:off x="179388" y="757238"/>
            <a:ext cx="885666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時間：</a:t>
            </a:r>
            <a:r>
              <a:rPr lang="en-US" altLang="zh-TW" sz="2400" dirty="0">
                <a:solidFill>
                  <a:prstClr val="black"/>
                </a:solidFill>
                <a:latin typeface="微軟正黑體" panose="020B0604030504040204" pitchFamily="34" charset="-120"/>
                <a:ea typeface="微軟正黑體" panose="020B0604030504040204" pitchFamily="34" charset="-120"/>
              </a:rPr>
              <a:t> </a:t>
            </a:r>
            <a:r>
              <a:rPr kumimoji="0" lang="en-US" altLang="zh-TW" sz="2400" b="1" dirty="0">
                <a:solidFill>
                  <a:srgbClr val="75952C"/>
                </a:solidFill>
                <a:latin typeface="微軟正黑體" panose="020B0604030504040204" pitchFamily="34" charset="-120"/>
                <a:ea typeface="微軟正黑體" panose="020B0604030504040204" pitchFamily="34" charset="-120"/>
              </a:rPr>
              <a:t>2014</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年</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6</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月</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6</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日</a:t>
            </a:r>
            <a:endParaRPr kumimoji="0" lang="en-US" altLang="zh-TW" sz="2400" b="1" dirty="0">
              <a:solidFill>
                <a:srgbClr val="75952C"/>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地點：</a:t>
            </a:r>
            <a:r>
              <a:rPr lang="zh-TW" altLang="en-US" sz="2400" dirty="0" smtClean="0">
                <a:solidFill>
                  <a:prstClr val="black"/>
                </a:solidFill>
                <a:latin typeface="微軟正黑體" panose="020B0604030504040204" pitchFamily="34" charset="-120"/>
                <a:ea typeface="微軟正黑體" panose="020B0604030504040204" pitchFamily="34" charset="-120"/>
              </a:rPr>
              <a:t>阿富汗北部巴</a:t>
            </a:r>
            <a:r>
              <a:rPr lang="zh-TW" altLang="en-US" sz="2400" dirty="0">
                <a:solidFill>
                  <a:prstClr val="black"/>
                </a:solidFill>
                <a:latin typeface="微軟正黑體" panose="020B0604030504040204" pitchFamily="34" charset="-120"/>
                <a:ea typeface="微軟正黑體" panose="020B0604030504040204" pitchFamily="34" charset="-120"/>
              </a:rPr>
              <a:t>格蘭</a:t>
            </a:r>
            <a:r>
              <a:rPr lang="zh-TW" altLang="en-US" sz="2400" dirty="0" smtClean="0">
                <a:solidFill>
                  <a:prstClr val="black"/>
                </a:solidFill>
                <a:latin typeface="微軟正黑體" panose="020B0604030504040204" pitchFamily="34" charset="-120"/>
                <a:ea typeface="微軟正黑體" panose="020B0604030504040204" pitchFamily="34" charset="-120"/>
              </a:rPr>
              <a:t>省</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事件</a:t>
            </a:r>
            <a:r>
              <a:rPr lang="zh-TW" altLang="en-US" sz="2400" dirty="0">
                <a:solidFill>
                  <a:prstClr val="black"/>
                </a:solidFill>
                <a:latin typeface="微軟正黑體" panose="020B0604030504040204" pitchFamily="34" charset="-120"/>
                <a:ea typeface="微軟正黑體" panose="020B0604030504040204" pitchFamily="34" charset="-120"/>
              </a:rPr>
              <a:t>描述：阿富汗北部地區以山地為主，</a:t>
            </a:r>
            <a:r>
              <a:rPr lang="zh-TW" altLang="en-US" sz="2400" b="1" dirty="0">
                <a:solidFill>
                  <a:srgbClr val="FF0000"/>
                </a:solidFill>
                <a:latin typeface="微軟正黑體" panose="020B0604030504040204" pitchFamily="34" charset="-120"/>
                <a:ea typeface="微軟正黑體" panose="020B0604030504040204" pitchFamily="34" charset="-120"/>
              </a:rPr>
              <a:t>大量降雨容易引發洪災</a:t>
            </a:r>
            <a:r>
              <a:rPr lang="zh-TW" altLang="en-US" sz="2400" b="1" dirty="0" smtClean="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日夜間暴雨</a:t>
            </a:r>
            <a:r>
              <a:rPr lang="zh-TW" altLang="en-US" sz="2400" b="1" dirty="0" smtClean="0">
                <a:solidFill>
                  <a:srgbClr val="FF0000"/>
                </a:solidFill>
                <a:latin typeface="微軟正黑體" panose="020B0604030504040204" pitchFamily="34" charset="-120"/>
                <a:ea typeface="微軟正黑體" panose="020B0604030504040204" pitchFamily="34" charset="-120"/>
              </a:rPr>
              <a:t>引發</a:t>
            </a:r>
            <a:r>
              <a:rPr lang="zh-TW" altLang="en-US" sz="2400" b="1" dirty="0">
                <a:solidFill>
                  <a:srgbClr val="FF0000"/>
                </a:solidFill>
                <a:latin typeface="微軟正黑體" panose="020B0604030504040204" pitchFamily="34" charset="-120"/>
                <a:ea typeface="微軟正黑體" panose="020B0604030504040204" pitchFamily="34" charset="-120"/>
              </a:rPr>
              <a:t>岩體滑動</a:t>
            </a:r>
            <a:r>
              <a:rPr lang="zh-TW" altLang="en-US" sz="2400" b="1" dirty="0" smtClean="0">
                <a:solidFill>
                  <a:srgbClr val="FF0000"/>
                </a:solidFill>
                <a:latin typeface="微軟正黑體" panose="020B0604030504040204" pitchFamily="34" charset="-120"/>
                <a:ea typeface="微軟正黑體" panose="020B0604030504040204" pitchFamily="34" charset="-120"/>
              </a:rPr>
              <a:t>淹沒</a:t>
            </a:r>
            <a:r>
              <a:rPr lang="en-US" altLang="zh-TW" sz="2400" b="1" dirty="0" smtClean="0">
                <a:solidFill>
                  <a:srgbClr val="FF0000"/>
                </a:solidFill>
                <a:latin typeface="微軟正黑體" panose="020B0604030504040204" pitchFamily="34" charset="-120"/>
                <a:ea typeface="微軟正黑體" panose="020B0604030504040204" pitchFamily="34" charset="-120"/>
              </a:rPr>
              <a:t>4</a:t>
            </a:r>
            <a:r>
              <a:rPr lang="zh-TW" altLang="en-US" sz="2400" b="1" dirty="0" smtClean="0">
                <a:solidFill>
                  <a:srgbClr val="FF0000"/>
                </a:solidFill>
                <a:latin typeface="微軟正黑體" panose="020B0604030504040204" pitchFamily="34" charset="-120"/>
                <a:ea typeface="微軟正黑體" panose="020B0604030504040204" pitchFamily="34" charset="-120"/>
              </a:rPr>
              <a:t>個村莊。</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rgbClr val="FFFFFF"/>
              </a:solidFill>
            </a:endParaRPr>
          </a:p>
        </p:txBody>
      </p:sp>
      <p:sp>
        <p:nvSpPr>
          <p:cNvPr id="9" name="矩形 8"/>
          <p:cNvSpPr/>
          <p:nvPr/>
        </p:nvSpPr>
        <p:spPr>
          <a:xfrm>
            <a:off x="4954916" y="6403346"/>
            <a:ext cx="3810000" cy="369332"/>
          </a:xfrm>
          <a:prstGeom prst="rect">
            <a:avLst/>
          </a:prstGeom>
        </p:spPr>
        <p:txBody>
          <a:bodyPr wrap="square">
            <a:spAutoFit/>
          </a:bodyPr>
          <a:lstStyle/>
          <a:p>
            <a:r>
              <a:rPr lang="zh-TW" altLang="en-US" dirty="0" smtClean="0"/>
              <a:t>資料來源：</a:t>
            </a:r>
            <a:r>
              <a:rPr lang="en-US" altLang="zh-TW" dirty="0" smtClean="0"/>
              <a:t>google map, BBC</a:t>
            </a:r>
            <a:endParaRPr lang="zh-TW" altLang="en-US" dirty="0"/>
          </a:p>
        </p:txBody>
      </p:sp>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97" r="13276"/>
          <a:stretch/>
        </p:blipFill>
        <p:spPr bwMode="auto">
          <a:xfrm>
            <a:off x="0" y="2865885"/>
            <a:ext cx="4849812" cy="39067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25862" r="52586" b="51149"/>
          <a:stretch/>
        </p:blipFill>
        <p:spPr bwMode="auto">
          <a:xfrm>
            <a:off x="4978564" y="2865885"/>
            <a:ext cx="4099034" cy="236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a:spLocks noChangeArrowheads="1"/>
          </p:cNvSpPr>
          <p:nvPr/>
        </p:nvSpPr>
        <p:spPr bwMode="auto">
          <a:xfrm>
            <a:off x="0" y="6510182"/>
            <a:ext cx="1107996"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巴格蘭位置圖</a:t>
            </a:r>
            <a:endParaRPr lang="zh-TW" altLang="en-US" sz="1200" dirty="0">
              <a:solidFill>
                <a:prstClr val="black"/>
              </a:solidFill>
            </a:endParaRPr>
          </a:p>
        </p:txBody>
      </p:sp>
      <p:sp>
        <p:nvSpPr>
          <p:cNvPr id="12" name="文字方塊 9"/>
          <p:cNvSpPr txBox="1">
            <a:spLocks noChangeArrowheads="1"/>
          </p:cNvSpPr>
          <p:nvPr/>
        </p:nvSpPr>
        <p:spPr bwMode="auto">
          <a:xfrm>
            <a:off x="4978564" y="4953714"/>
            <a:ext cx="1107996"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岩體滑動照片</a:t>
            </a:r>
            <a:endParaRPr lang="zh-TW" altLang="en-US" sz="1200" dirty="0">
              <a:solidFill>
                <a:prstClr val="black"/>
              </a:solidFill>
            </a:endParaRPr>
          </a:p>
        </p:txBody>
      </p:sp>
      <p:pic>
        <p:nvPicPr>
          <p:cNvPr id="13" name="Picture 2" descr="C:\Users\user\Desktop\afghanistan-landsl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9688" y="4953714"/>
            <a:ext cx="2073866" cy="15564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34" t="27607" r="20287" b="28013"/>
          <a:stretch/>
        </p:blipFill>
        <p:spPr bwMode="auto">
          <a:xfrm>
            <a:off x="2835166" y="5481609"/>
            <a:ext cx="2025869" cy="13001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4618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83557" y="58120"/>
            <a:ext cx="800220" cy="830997"/>
          </a:xfrm>
          <a:prstGeom prst="rect">
            <a:avLst/>
          </a:prstGeom>
          <a:noFill/>
        </p:spPr>
        <p:txBody>
          <a:bodyPr wrap="none" rtlCol="0">
            <a:spAutoFit/>
          </a:bodyPr>
          <a:lstStyle/>
          <a:p>
            <a:pPr algn="ctr" fontAlgn="auto">
              <a:spcBef>
                <a:spcPts val="0"/>
              </a:spcBef>
              <a:spcAft>
                <a:spcPts val="0"/>
              </a:spcAft>
            </a:pPr>
            <a:r>
              <a:rPr kumimoji="0" lang="en-US" altLang="zh-TW" sz="2400" b="1" dirty="0">
                <a:solidFill>
                  <a:srgbClr val="996633"/>
                </a:solidFill>
                <a:latin typeface="微軟正黑體" panose="020B0604030504040204" pitchFamily="34" charset="-120"/>
                <a:ea typeface="微軟正黑體" panose="020B0604030504040204" pitchFamily="34" charset="-120"/>
              </a:rPr>
              <a:t>1.4</a:t>
            </a:r>
          </a:p>
          <a:p>
            <a:pPr algn="ctr" fontAlgn="auto">
              <a:spcBef>
                <a:spcPts val="0"/>
              </a:spcBef>
              <a:spcAft>
                <a:spcPts val="0"/>
              </a:spcAft>
            </a:pPr>
            <a:r>
              <a:rPr kumimoji="0" lang="zh-TW" altLang="en-US" sz="2400" b="1" dirty="0">
                <a:solidFill>
                  <a:srgbClr val="996633"/>
                </a:solidFill>
                <a:latin typeface="微軟正黑體" panose="020B0604030504040204" pitchFamily="34" charset="-120"/>
                <a:ea typeface="微軟正黑體" panose="020B0604030504040204" pitchFamily="34" charset="-120"/>
              </a:rPr>
              <a:t>小結</a:t>
            </a:r>
          </a:p>
        </p:txBody>
      </p:sp>
      <p:sp>
        <p:nvSpPr>
          <p:cNvPr id="4" name="矩形 3"/>
          <p:cNvSpPr/>
          <p:nvPr/>
        </p:nvSpPr>
        <p:spPr>
          <a:xfrm>
            <a:off x="242812" y="1167276"/>
            <a:ext cx="8441553" cy="2232662"/>
          </a:xfrm>
          <a:prstGeom prst="rect">
            <a:avLst/>
          </a:prstGeom>
        </p:spPr>
        <p:txBody>
          <a:bodyPr wrap="square">
            <a:spAutoFit/>
          </a:bodyPr>
          <a:lstStyle/>
          <a:p>
            <a:pPr marL="316531" indent="-316531" algn="just" fontAlgn="auto">
              <a:spcBef>
                <a:spcPts val="0"/>
              </a:spcBef>
              <a:spcAft>
                <a:spcPts val="1662"/>
              </a:spcAft>
              <a:buFont typeface="Arial" panose="020B0604020202020204" pitchFamily="34" charset="0"/>
              <a:buChar char="•"/>
            </a:pPr>
            <a:r>
              <a:rPr kumimoji="0" lang="zh-TW" altLang="en-US" sz="2215" dirty="0">
                <a:solidFill>
                  <a:prstClr val="black"/>
                </a:solidFill>
                <a:latin typeface="微軟正黑體" panose="020B0604030504040204" pitchFamily="34" charset="-120"/>
                <a:ea typeface="微軟正黑體" panose="020B0604030504040204" pitchFamily="34" charset="-120"/>
              </a:rPr>
              <a:t>巴西位於南半球，</a:t>
            </a:r>
            <a:r>
              <a:rPr kumimoji="0" lang="en-US" altLang="zh-TW" sz="2215" dirty="0">
                <a:solidFill>
                  <a:prstClr val="black"/>
                </a:solidFill>
                <a:latin typeface="微軟正黑體" panose="020B0604030504040204" pitchFamily="34" charset="-120"/>
                <a:ea typeface="微軟正黑體" panose="020B0604030504040204" pitchFamily="34" charset="-120"/>
              </a:rPr>
              <a:t>12</a:t>
            </a:r>
            <a:r>
              <a:rPr kumimoji="0" lang="zh-TW" altLang="en-US" sz="2215" dirty="0">
                <a:solidFill>
                  <a:prstClr val="black"/>
                </a:solidFill>
                <a:latin typeface="微軟正黑體" panose="020B0604030504040204" pitchFamily="34" charset="-120"/>
                <a:ea typeface="微軟正黑體" panose="020B0604030504040204" pitchFamily="34" charset="-120"/>
              </a:rPr>
              <a:t>月亦屬雨季的一個月份，但這場大雨強度凸顯長久以來，外界對於濱海城市的憂慮：</a:t>
            </a:r>
            <a:endParaRPr kumimoji="0" lang="en-US" altLang="zh-TW" sz="2215" dirty="0">
              <a:solidFill>
                <a:prstClr val="black"/>
              </a:solidFill>
              <a:latin typeface="微軟正黑體" panose="020B0604030504040204" pitchFamily="34" charset="-120"/>
              <a:ea typeface="微軟正黑體" panose="020B0604030504040204" pitchFamily="34" charset="-120"/>
            </a:endParaRPr>
          </a:p>
          <a:p>
            <a:pPr marL="738572" lvl="1" indent="-316531" algn="just" fontAlgn="auto">
              <a:spcBef>
                <a:spcPts val="0"/>
              </a:spcBef>
              <a:spcAft>
                <a:spcPts val="1662"/>
              </a:spcAft>
              <a:buFont typeface="Arial" panose="020B0604020202020204" pitchFamily="34" charset="0"/>
              <a:buChar char="•"/>
            </a:pPr>
            <a:r>
              <a:rPr kumimoji="0" lang="zh-TW" altLang="en-US" sz="2215" b="1" dirty="0" smtClean="0">
                <a:solidFill>
                  <a:srgbClr val="CC0000"/>
                </a:solidFill>
                <a:latin typeface="微軟正黑體" panose="020B0604030504040204" pitchFamily="34" charset="-120"/>
                <a:ea typeface="微軟正黑體" panose="020B0604030504040204" pitchFamily="34" charset="-120"/>
              </a:rPr>
              <a:t>開發缺乏規劃與</a:t>
            </a:r>
            <a:r>
              <a:rPr kumimoji="0" lang="zh-TW" altLang="en-US" sz="2215" b="1" dirty="0">
                <a:solidFill>
                  <a:srgbClr val="CC0000"/>
                </a:solidFill>
                <a:latin typeface="微軟正黑體" panose="020B0604030504040204" pitchFamily="34" charset="-120"/>
                <a:ea typeface="微軟正黑體" panose="020B0604030504040204" pitchFamily="34" charset="-120"/>
              </a:rPr>
              <a:t>公共監督不足</a:t>
            </a:r>
            <a:r>
              <a:rPr kumimoji="0" lang="zh-TW" altLang="en-US" sz="2215" dirty="0">
                <a:solidFill>
                  <a:prstClr val="black"/>
                </a:solidFill>
                <a:latin typeface="微軟正黑體" panose="020B0604030504040204" pitchFamily="34" charset="-120"/>
                <a:ea typeface="微軟正黑體" panose="020B0604030504040204" pitchFamily="34" charset="-120"/>
              </a:rPr>
              <a:t>，導致數十年來，山區與大海之間的洪泛區開發毫無章法。</a:t>
            </a:r>
            <a:endParaRPr kumimoji="0" lang="en-US" altLang="zh-TW" sz="2215" dirty="0">
              <a:solidFill>
                <a:prstClr val="black"/>
              </a:solidFill>
              <a:latin typeface="微軟正黑體" panose="020B0604030504040204" pitchFamily="34" charset="-120"/>
              <a:ea typeface="微軟正黑體" panose="020B0604030504040204" pitchFamily="34" charset="-120"/>
            </a:endParaRPr>
          </a:p>
          <a:p>
            <a:pPr marL="316531" lvl="1" indent="-316531" algn="just" fontAlgn="auto">
              <a:spcBef>
                <a:spcPts val="0"/>
              </a:spcBef>
              <a:spcAft>
                <a:spcPts val="1662"/>
              </a:spcAft>
              <a:buFont typeface="Arial" panose="020B0604020202020204" pitchFamily="34" charset="0"/>
              <a:buChar char="•"/>
            </a:pPr>
            <a:r>
              <a:rPr kumimoji="0" lang="zh-TW" altLang="en-US" sz="2215" dirty="0">
                <a:solidFill>
                  <a:prstClr val="black"/>
                </a:solidFill>
                <a:latin typeface="微軟正黑體" panose="020B0604030504040204" pitchFamily="34" charset="-120"/>
                <a:ea typeface="微軟正黑體" panose="020B0604030504040204" pitchFamily="34" charset="-120"/>
              </a:rPr>
              <a:t>新開發案應採</a:t>
            </a:r>
            <a:r>
              <a:rPr kumimoji="0" lang="zh-TW" altLang="en-US" sz="2215" b="1" dirty="0">
                <a:solidFill>
                  <a:srgbClr val="CC0000"/>
                </a:solidFill>
                <a:latin typeface="微軟正黑體" panose="020B0604030504040204" pitchFamily="34" charset="-120"/>
                <a:ea typeface="微軟正黑體" panose="020B0604030504040204" pitchFamily="34" charset="-120"/>
              </a:rPr>
              <a:t>綠建築基地保水</a:t>
            </a:r>
            <a:r>
              <a:rPr kumimoji="0" lang="zh-TW" altLang="en-US" sz="2215" dirty="0">
                <a:solidFill>
                  <a:prstClr val="black"/>
                </a:solidFill>
                <a:latin typeface="微軟正黑體" panose="020B0604030504040204" pitchFamily="34" charset="-120"/>
                <a:ea typeface="微軟正黑體" panose="020B0604030504040204" pitchFamily="34" charset="-120"/>
              </a:rPr>
              <a:t>，配合都市更新獎勵</a:t>
            </a:r>
            <a:r>
              <a:rPr kumimoji="0" lang="zh-TW" altLang="en-US" sz="2215" b="1" dirty="0">
                <a:solidFill>
                  <a:srgbClr val="CC0000"/>
                </a:solidFill>
                <a:latin typeface="微軟正黑體" panose="020B0604030504040204" pitchFamily="34" charset="-120"/>
                <a:ea typeface="微軟正黑體" panose="020B0604030504040204" pitchFamily="34" charset="-120"/>
              </a:rPr>
              <a:t>滯洪池規劃</a:t>
            </a:r>
            <a:r>
              <a:rPr kumimoji="0" lang="zh-TW" altLang="en-US" sz="2215" dirty="0">
                <a:solidFill>
                  <a:prstClr val="black"/>
                </a:solidFill>
                <a:latin typeface="微軟正黑體" panose="020B0604030504040204" pitchFamily="34" charset="-120"/>
                <a:ea typeface="微軟正黑體" panose="020B0604030504040204" pitchFamily="34" charset="-120"/>
              </a:rPr>
              <a:t>。</a:t>
            </a:r>
            <a:endParaRPr kumimoji="0" lang="en-US" altLang="zh-TW" sz="2215" dirty="0">
              <a:solidFill>
                <a:prstClr val="black"/>
              </a:solidFill>
              <a:latin typeface="微軟正黑體" panose="020B0604030504040204" pitchFamily="34" charset="-120"/>
              <a:ea typeface="微軟正黑體" panose="020B0604030504040204" pitchFamily="34" charset="-120"/>
            </a:endParaRPr>
          </a:p>
        </p:txBody>
      </p:sp>
      <p:sp>
        <p:nvSpPr>
          <p:cNvPr id="6" name="文本框 10"/>
          <p:cNvSpPr txBox="1"/>
          <p:nvPr/>
        </p:nvSpPr>
        <p:spPr>
          <a:xfrm>
            <a:off x="2236880" y="543351"/>
            <a:ext cx="4453418" cy="338554"/>
          </a:xfrm>
          <a:prstGeom prst="rect">
            <a:avLst/>
          </a:prstGeom>
          <a:noFill/>
        </p:spPr>
        <p:txBody>
          <a:bodyPr wrap="square" rtlCol="0">
            <a:spAutoFit/>
          </a:bodyPr>
          <a:lstStyle/>
          <a:p>
            <a:pPr fontAlgn="auto">
              <a:spcBef>
                <a:spcPts val="0"/>
              </a:spcBef>
              <a:spcAft>
                <a:spcPts val="0"/>
              </a:spcAft>
            </a:pPr>
            <a:r>
              <a:rPr kumimoji="0" lang="zh-TW" altLang="en-US" sz="1600" b="1" dirty="0">
                <a:solidFill>
                  <a:srgbClr val="996633"/>
                </a:solidFill>
                <a:latin typeface="微軟正黑體" pitchFamily="34" charset="-120"/>
                <a:ea typeface="微軟正黑體" pitchFamily="34" charset="-120"/>
              </a:rPr>
              <a:t>國際重大災害應變分析</a:t>
            </a:r>
            <a:r>
              <a:rPr kumimoji="0" lang="en-US" altLang="zh-TW" sz="1600" b="1" dirty="0">
                <a:solidFill>
                  <a:srgbClr val="996633"/>
                </a:solidFill>
                <a:latin typeface="微軟正黑體" pitchFamily="34" charset="-120"/>
                <a:ea typeface="微軟正黑體" pitchFamily="34" charset="-120"/>
              </a:rPr>
              <a:t>-</a:t>
            </a:r>
            <a:r>
              <a:rPr kumimoji="0" lang="zh-TW" altLang="en-US" sz="1600" b="1" dirty="0">
                <a:solidFill>
                  <a:srgbClr val="996633"/>
                </a:solidFill>
                <a:latin typeface="微軟正黑體" pitchFamily="34" charset="-120"/>
                <a:ea typeface="微軟正黑體" pitchFamily="34" charset="-120"/>
              </a:rPr>
              <a:t>巴西連日暴雨</a:t>
            </a:r>
            <a:endParaRPr kumimoji="0" lang="en-US" altLang="zh-TW" sz="1600" b="1" dirty="0">
              <a:solidFill>
                <a:srgbClr val="996633"/>
              </a:solidFill>
              <a:latin typeface="微軟正黑體" pitchFamily="34" charset="-120"/>
              <a:ea typeface="微軟正黑體" pitchFamily="34" charset="-120"/>
            </a:endParaRPr>
          </a:p>
        </p:txBody>
      </p:sp>
      <p:pic>
        <p:nvPicPr>
          <p:cNvPr id="7" name="圖片 6"/>
          <p:cNvPicPr>
            <a:picLocks noChangeAspect="1"/>
          </p:cNvPicPr>
          <p:nvPr/>
        </p:nvPicPr>
        <p:blipFill>
          <a:blip r:embed="rId3"/>
          <a:stretch>
            <a:fillRect/>
          </a:stretch>
        </p:blipFill>
        <p:spPr>
          <a:xfrm>
            <a:off x="52114" y="4027221"/>
            <a:ext cx="3068515" cy="2039815"/>
          </a:xfrm>
          <a:prstGeom prst="rect">
            <a:avLst/>
          </a:prstGeom>
        </p:spPr>
      </p:pic>
      <p:pic>
        <p:nvPicPr>
          <p:cNvPr id="8" name="圖片 7"/>
          <p:cNvPicPr>
            <a:picLocks noChangeAspect="1"/>
          </p:cNvPicPr>
          <p:nvPr/>
        </p:nvPicPr>
        <p:blipFill>
          <a:blip r:embed="rId4"/>
          <a:stretch>
            <a:fillRect/>
          </a:stretch>
        </p:blipFill>
        <p:spPr>
          <a:xfrm>
            <a:off x="3242622" y="4027221"/>
            <a:ext cx="3059723" cy="2039815"/>
          </a:xfrm>
          <a:prstGeom prst="rect">
            <a:avLst/>
          </a:prstGeom>
        </p:spPr>
      </p:pic>
      <p:pic>
        <p:nvPicPr>
          <p:cNvPr id="10" name="圖片 9"/>
          <p:cNvPicPr>
            <a:picLocks noChangeAspect="1"/>
          </p:cNvPicPr>
          <p:nvPr/>
        </p:nvPicPr>
        <p:blipFill rotWithShape="1">
          <a:blip r:embed="rId5"/>
          <a:srcRect r="26183"/>
          <a:stretch/>
        </p:blipFill>
        <p:spPr>
          <a:xfrm>
            <a:off x="6424337" y="4027221"/>
            <a:ext cx="2667549" cy="2039815"/>
          </a:xfrm>
          <a:prstGeom prst="rect">
            <a:avLst/>
          </a:prstGeom>
        </p:spPr>
      </p:pic>
    </p:spTree>
    <p:extLst>
      <p:ext uri="{BB962C8B-B14F-4D97-AF65-F5344CB8AC3E}">
        <p14:creationId xmlns:p14="http://schemas.microsoft.com/office/powerpoint/2010/main" val="26442358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1ACB84C-0AE2-465B-851F-F305D8F6511E}" type="slidenum">
              <a:rPr kumimoji="0" lang="zh-TW" altLang="en-US">
                <a:solidFill>
                  <a:srgbClr val="262626"/>
                </a:solidFill>
                <a:latin typeface="Arial Unicode MS" panose="020B0604020202020204" pitchFamily="34" charset="-120"/>
                <a:ea typeface="Arial Unicode MS" panose="020B0604020202020204" pitchFamily="34" charset="-120"/>
              </a:rPr>
              <a:pPr/>
              <a:t>80</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729897646"/>
              </p:ext>
            </p:extLst>
          </p:nvPr>
        </p:nvGraphicFramePr>
        <p:xfrm>
          <a:off x="533400" y="609600"/>
          <a:ext cx="8229600" cy="2869882"/>
        </p:xfrm>
        <a:graphic>
          <a:graphicData uri="http://schemas.openxmlformats.org/drawingml/2006/table">
            <a:tbl>
              <a:tblPr firstRow="1" bandRow="1">
                <a:tableStyleId>{5C22544A-7EE6-4342-B048-85BDC9FD1C3A}</a:tableStyleId>
              </a:tblPr>
              <a:tblGrid>
                <a:gridCol w="990600"/>
                <a:gridCol w="2311400"/>
                <a:gridCol w="2311400"/>
                <a:gridCol w="2616200"/>
              </a:tblGrid>
              <a:tr h="304800">
                <a:tc gridSpan="4">
                  <a:txBody>
                    <a:bodyPr/>
                    <a:lstStyle/>
                    <a:p>
                      <a:r>
                        <a:rPr kumimoji="1" lang="en-US" altLang="zh-TW" sz="1800" kern="1200" dirty="0" smtClean="0">
                          <a:solidFill>
                            <a:srgbClr val="FF0000"/>
                          </a:solidFill>
                          <a:latin typeface="微軟正黑體" panose="020B0604030504040204" pitchFamily="34" charset="-120"/>
                          <a:ea typeface="微軟正黑體" panose="020B0604030504040204" pitchFamily="34" charset="-120"/>
                          <a:cs typeface="+mn-cs"/>
                        </a:rPr>
                        <a:t>2014</a:t>
                      </a:r>
                      <a:r>
                        <a:rPr kumimoji="1" lang="zh-TW" altLang="en-US" sz="1800" kern="1200" dirty="0" smtClean="0">
                          <a:solidFill>
                            <a:srgbClr val="FF0000"/>
                          </a:solidFill>
                          <a:latin typeface="微軟正黑體" panose="020B0604030504040204" pitchFamily="34" charset="-120"/>
                          <a:ea typeface="微軟正黑體" panose="020B0604030504040204" pitchFamily="34" charset="-120"/>
                          <a:cs typeface="+mn-cs"/>
                        </a:rPr>
                        <a:t>年暴雨造成阿富汗岩體滑動與洪災</a:t>
                      </a:r>
                      <a:endParaRPr kumimoji="1" lang="zh-TW" altLang="en-US" sz="1800" kern="1200" dirty="0">
                        <a:solidFill>
                          <a:srgbClr val="FF0000"/>
                        </a:solidFill>
                        <a:latin typeface="微軟正黑體" panose="020B0604030504040204" pitchFamily="34" charset="-120"/>
                        <a:ea typeface="微軟正黑體" panose="020B0604030504040204" pitchFamily="34" charset="-120"/>
                        <a:cs typeface="+mn-cs"/>
                      </a:endParaRPr>
                    </a:p>
                  </a:txBody>
                  <a:tcPr>
                    <a:solidFill>
                      <a:schemeClr val="accent1">
                        <a:lumMod val="60000"/>
                        <a:lumOff val="40000"/>
                      </a:schemeClr>
                    </a:solidFill>
                  </a:tcPr>
                </a:tc>
                <a:tc hMerge="1">
                  <a:txBody>
                    <a:bodyPr/>
                    <a:lstStyle/>
                    <a:p>
                      <a:endParaRPr kumimoji="1" lang="zh-TW" altLang="en-US" sz="24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chemeClr val="accent1">
                        <a:lumMod val="40000"/>
                        <a:lumOff val="60000"/>
                      </a:schemeClr>
                    </a:solidFill>
                  </a:tcPr>
                </a:tc>
                <a:tc hMerge="1">
                  <a:txBody>
                    <a:bodyPr/>
                    <a:lstStyle/>
                    <a:p>
                      <a:endParaRPr kumimoji="1" lang="zh-TW" altLang="en-US" sz="24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chemeClr val="accent1">
                        <a:lumMod val="40000"/>
                        <a:lumOff val="60000"/>
                      </a:schemeClr>
                    </a:solidFill>
                  </a:tcPr>
                </a:tc>
                <a:tc hMerge="1">
                  <a:txBody>
                    <a:bodyPr/>
                    <a:lstStyle/>
                    <a:p>
                      <a:endParaRPr kumimoji="1" lang="zh-TW" altLang="en-US" sz="24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chemeClr val="accent1">
                        <a:lumMod val="40000"/>
                        <a:lumOff val="60000"/>
                      </a:schemeClr>
                    </a:solidFill>
                  </a:tcPr>
                </a:tc>
              </a:tr>
              <a:tr h="401002">
                <a:tc>
                  <a:txBody>
                    <a:bodyPr/>
                    <a:lstStyle/>
                    <a:p>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時間</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chemeClr val="accent1">
                        <a:lumMod val="60000"/>
                        <a:lumOff val="40000"/>
                      </a:schemeClr>
                    </a:solidFill>
                  </a:tcPr>
                </a:tc>
                <a:tc>
                  <a:txBody>
                    <a:bodyPr/>
                    <a:lstStyle/>
                    <a:p>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4</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月</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24~30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日</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rgbClr val="D2DEEF"/>
                    </a:solidFill>
                  </a:tcPr>
                </a:tc>
                <a:tc>
                  <a:txBody>
                    <a:bodyPr/>
                    <a:lstStyle/>
                    <a:p>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5</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月</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2</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日</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rgbClr val="D2DEEF"/>
                    </a:solidFill>
                  </a:tcPr>
                </a:tc>
                <a:tc>
                  <a:txBody>
                    <a:bodyPr/>
                    <a:lstStyle/>
                    <a:p>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6</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月</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6</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日</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rgbClr val="D2DEEF"/>
                    </a:solidFill>
                  </a:tcPr>
                </a:tc>
              </a:tr>
              <a:tr h="778933">
                <a:tc>
                  <a:txBody>
                    <a:bodyPr/>
                    <a:lstStyle/>
                    <a:p>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地點</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chemeClr val="accent1">
                        <a:lumMod val="60000"/>
                        <a:lumOff val="40000"/>
                      </a:schemeClr>
                    </a:solidFill>
                  </a:tcPr>
                </a:tc>
                <a:tc>
                  <a:txBody>
                    <a:bodyPr/>
                    <a:lstStyle/>
                    <a:p>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朱茲詹省、法里亞布省、薩爾普勒省等</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10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個省份</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tc>
                <a:tc>
                  <a:txBody>
                    <a:bodyPr/>
                    <a:lstStyle/>
                    <a:p>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巴達赫尚省</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tc>
                <a:tc>
                  <a:txBody>
                    <a:bodyPr/>
                    <a:lstStyle/>
                    <a:p>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巴格蘭省</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tc>
              </a:tr>
              <a:tr h="778933">
                <a:tc>
                  <a:txBody>
                    <a:bodyPr/>
                    <a:lstStyle/>
                    <a:p>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影響</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chemeClr val="accent1">
                        <a:lumMod val="60000"/>
                        <a:lumOff val="40000"/>
                      </a:schemeClr>
                    </a:solidFill>
                  </a:tcPr>
                </a:tc>
                <a:tc>
                  <a:txBody>
                    <a:bodyPr/>
                    <a:lstStyle/>
                    <a:p>
                      <a:pPr marL="342900" indent="-342900">
                        <a:buFont typeface="Wingdings" panose="05000000000000000000" pitchFamily="2" charset="2"/>
                        <a:buChar char="l"/>
                      </a:pP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受災人數超過</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67,000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人</a:t>
                      </a:r>
                      <a:endPar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endParaRPr>
                    </a:p>
                    <a:p>
                      <a:pPr marL="342900" indent="-342900">
                        <a:buFont typeface="Wingdings" panose="05000000000000000000" pitchFamily="2" charset="2"/>
                        <a:buChar char="l"/>
                      </a:pP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150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人死亡</a:t>
                      </a:r>
                      <a:endPar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endParaRPr>
                    </a:p>
                    <a:p>
                      <a:pPr marL="342900" indent="-342900">
                        <a:buFont typeface="Wingdings" panose="05000000000000000000" pitchFamily="2" charset="2"/>
                        <a:buChar char="l"/>
                      </a:pP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3,500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棟房屋損毀</a:t>
                      </a:r>
                    </a:p>
                  </a:txBody>
                  <a:tcPr>
                    <a:solidFill>
                      <a:srgbClr val="D2DEEF"/>
                    </a:solidFill>
                  </a:tcPr>
                </a:tc>
                <a:tc>
                  <a:txBody>
                    <a:bodyPr/>
                    <a:lstStyle/>
                    <a:p>
                      <a:pPr marL="342900" indent="-342900">
                        <a:buFont typeface="Wingdings" panose="05000000000000000000" pitchFamily="2" charset="2"/>
                        <a:buChar char="l"/>
                      </a:pP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至少</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300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人死亡</a:t>
                      </a:r>
                      <a:endPar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endParaRPr>
                    </a:p>
                    <a:p>
                      <a:pPr marL="342900" indent="-342900">
                        <a:buFont typeface="Wingdings" panose="05000000000000000000" pitchFamily="2" charset="2"/>
                        <a:buChar char="l"/>
                      </a:pP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約</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300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棟房屋損毀</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rgbClr val="D2DEEF"/>
                    </a:solidFill>
                  </a:tcPr>
                </a:tc>
                <a:tc>
                  <a:txBody>
                    <a:bodyPr/>
                    <a:lstStyle/>
                    <a:p>
                      <a:pPr marL="342900" indent="-342900">
                        <a:buFont typeface="Wingdings" panose="05000000000000000000" pitchFamily="2" charset="2"/>
                        <a:buChar char="l"/>
                      </a:pP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數千人受災</a:t>
                      </a:r>
                      <a:endPar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endParaRPr>
                    </a:p>
                    <a:p>
                      <a:pPr marL="342900" indent="-342900">
                        <a:buFont typeface="Wingdings" panose="05000000000000000000" pitchFamily="2" charset="2"/>
                        <a:buChar char="l"/>
                      </a:pP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至少</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400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人死亡</a:t>
                      </a:r>
                      <a:endPar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endParaRPr>
                    </a:p>
                    <a:p>
                      <a:pPr marL="342900" indent="-342900">
                        <a:buFont typeface="Wingdings" panose="05000000000000000000" pitchFamily="2" charset="2"/>
                        <a:buChar char="l"/>
                      </a:pP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約</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2000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人失蹤</a:t>
                      </a:r>
                      <a:r>
                        <a:rPr kumimoji="1" lang="en-US" altLang="zh-TW" sz="1800" kern="1200" dirty="0" smtClean="0">
                          <a:solidFill>
                            <a:prstClr val="black"/>
                          </a:solidFill>
                          <a:latin typeface="微軟正黑體" panose="020B0604030504040204" pitchFamily="34" charset="-120"/>
                          <a:ea typeface="微軟正黑體" panose="020B0604030504040204" pitchFamily="34" charset="-120"/>
                          <a:cs typeface="+mn-cs"/>
                        </a:rPr>
                        <a:t>850</a:t>
                      </a:r>
                      <a:r>
                        <a:rPr kumimoji="1" lang="zh-TW" altLang="en-US" sz="1800" kern="1200" dirty="0" smtClean="0">
                          <a:solidFill>
                            <a:prstClr val="black"/>
                          </a:solidFill>
                          <a:latin typeface="微軟正黑體" panose="020B0604030504040204" pitchFamily="34" charset="-120"/>
                          <a:ea typeface="微軟正黑體" panose="020B0604030504040204" pitchFamily="34" charset="-120"/>
                          <a:cs typeface="+mn-cs"/>
                        </a:rPr>
                        <a:t>棟房屋完全被損毀</a:t>
                      </a:r>
                      <a:endParaRPr kumimoji="1" lang="zh-TW" altLang="en-US" sz="1800" kern="1200" dirty="0">
                        <a:solidFill>
                          <a:prstClr val="black"/>
                        </a:solidFill>
                        <a:latin typeface="微軟正黑體" panose="020B0604030504040204" pitchFamily="34" charset="-120"/>
                        <a:ea typeface="微軟正黑體" panose="020B0604030504040204" pitchFamily="34" charset="-120"/>
                        <a:cs typeface="+mn-cs"/>
                      </a:endParaRPr>
                    </a:p>
                  </a:txBody>
                  <a:tcPr>
                    <a:solidFill>
                      <a:srgbClr val="D2DEEF"/>
                    </a:solidFill>
                  </a:tcPr>
                </a:tc>
              </a:tr>
            </a:tbl>
          </a:graphicData>
        </a:graphic>
      </p:graphicFrame>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27" t="18238" r="17500" b="18927"/>
          <a:stretch/>
        </p:blipFill>
        <p:spPr bwMode="auto">
          <a:xfrm>
            <a:off x="4419600" y="3429000"/>
            <a:ext cx="421850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9"/>
          <p:cNvSpPr txBox="1">
            <a:spLocks noChangeArrowheads="1"/>
          </p:cNvSpPr>
          <p:nvPr/>
        </p:nvSpPr>
        <p:spPr bwMode="auto">
          <a:xfrm>
            <a:off x="4451131" y="6327650"/>
            <a:ext cx="2031325"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岩體滑動與洪災較嚴重省分</a:t>
            </a:r>
            <a:endParaRPr lang="zh-TW" altLang="en-US" sz="12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469" y="3505200"/>
            <a:ext cx="4202573" cy="2794648"/>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9"/>
          <p:cNvSpPr txBox="1">
            <a:spLocks noChangeArrowheads="1"/>
          </p:cNvSpPr>
          <p:nvPr/>
        </p:nvSpPr>
        <p:spPr bwMode="auto">
          <a:xfrm>
            <a:off x="152400" y="6276201"/>
            <a:ext cx="2056973"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r>
              <a:rPr lang="en-US" altLang="zh-TW" sz="1200" dirty="0" smtClean="0">
                <a:solidFill>
                  <a:prstClr val="black"/>
                </a:solidFill>
                <a:latin typeface="微軟正黑體" panose="020B0604030504040204" pitchFamily="34" charset="-120"/>
                <a:ea typeface="微軟正黑體" panose="020B0604030504040204" pitchFamily="34" charset="-120"/>
              </a:rPr>
              <a:t>5</a:t>
            </a:r>
            <a:r>
              <a:rPr lang="zh-TW" altLang="en-US" sz="1200" dirty="0" smtClean="0">
                <a:solidFill>
                  <a:prstClr val="black"/>
                </a:solidFill>
                <a:latin typeface="微軟正黑體" panose="020B0604030504040204" pitchFamily="34" charset="-120"/>
                <a:ea typeface="微軟正黑體" panose="020B0604030504040204" pitchFamily="34" charset="-120"/>
              </a:rPr>
              <a:t>月</a:t>
            </a:r>
            <a:r>
              <a:rPr lang="en-US" altLang="zh-TW" sz="1200" dirty="0" smtClean="0">
                <a:solidFill>
                  <a:prstClr val="black"/>
                </a:solidFill>
                <a:latin typeface="微軟正黑體" panose="020B0604030504040204" pitchFamily="34" charset="-120"/>
                <a:ea typeface="微軟正黑體" panose="020B0604030504040204" pitchFamily="34" charset="-120"/>
              </a:rPr>
              <a:t>2</a:t>
            </a:r>
            <a:r>
              <a:rPr lang="zh-TW" altLang="en-US" sz="1200" dirty="0" smtClean="0">
                <a:solidFill>
                  <a:prstClr val="black"/>
                </a:solidFill>
                <a:latin typeface="微軟正黑體" panose="020B0604030504040204" pitchFamily="34" charset="-120"/>
                <a:ea typeface="微軟正黑體" panose="020B0604030504040204" pitchFamily="34" charset="-120"/>
              </a:rPr>
              <a:t>日巴</a:t>
            </a:r>
            <a:r>
              <a:rPr lang="zh-TW" altLang="en-US" sz="1200" dirty="0">
                <a:solidFill>
                  <a:prstClr val="black"/>
                </a:solidFill>
                <a:latin typeface="微軟正黑體" panose="020B0604030504040204" pitchFamily="34" charset="-120"/>
                <a:ea typeface="微軟正黑體" panose="020B0604030504040204" pitchFamily="34" charset="-120"/>
              </a:rPr>
              <a:t>達赫尚</a:t>
            </a:r>
            <a:r>
              <a:rPr lang="zh-TW" altLang="en-US" sz="1200" dirty="0" smtClean="0">
                <a:solidFill>
                  <a:prstClr val="black"/>
                </a:solidFill>
                <a:latin typeface="微軟正黑體" panose="020B0604030504040204" pitchFamily="34" charset="-120"/>
                <a:ea typeface="微軟正黑體" panose="020B0604030504040204" pitchFamily="34" charset="-120"/>
              </a:rPr>
              <a:t>省受災情形</a:t>
            </a:r>
            <a:endParaRPr lang="zh-TW" altLang="en-US" sz="1200" dirty="0">
              <a:solidFill>
                <a:prstClr val="black"/>
              </a:solidFill>
              <a:latin typeface="微軟正黑體" panose="020B0604030504040204" pitchFamily="34" charset="-120"/>
              <a:ea typeface="微軟正黑體" panose="020B0604030504040204" pitchFamily="34" charset="-120"/>
            </a:endParaRPr>
          </a:p>
        </p:txBody>
      </p:sp>
      <p:sp>
        <p:nvSpPr>
          <p:cNvPr id="18" name="矩形 6"/>
          <p:cNvSpPr>
            <a:spLocks noChangeArrowheads="1"/>
          </p:cNvSpPr>
          <p:nvPr/>
        </p:nvSpPr>
        <p:spPr bwMode="auto">
          <a:xfrm>
            <a:off x="60434" y="6519446"/>
            <a:ext cx="6934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a:solidFill>
                  <a:prstClr val="black"/>
                </a:solidFill>
                <a:latin typeface="微軟正黑體" panose="020B0604030504040204" pitchFamily="34" charset="-120"/>
                <a:ea typeface="微軟正黑體" panose="020B0604030504040204" pitchFamily="34" charset="-120"/>
                <a:hlinkClick r:id="rId4"/>
              </a:rPr>
              <a:t>http://www.theatlantic.com/infocus/2014/05/massive-landslide-buries-remote-afghan-village/100729</a:t>
            </a:r>
            <a:r>
              <a:rPr lang="en-US" altLang="zh-TW" sz="800" dirty="0" smtClean="0">
                <a:solidFill>
                  <a:prstClr val="black"/>
                </a:solidFill>
                <a:latin typeface="微軟正黑體" panose="020B0604030504040204" pitchFamily="34" charset="-120"/>
                <a:ea typeface="微軟正黑體" panose="020B0604030504040204" pitchFamily="34" charset="-120"/>
                <a:hlinkClick r:id="rId4"/>
              </a:rPr>
              <a:t>/</a:t>
            </a:r>
            <a:r>
              <a:rPr lang="zh-TW" altLang="en-US" sz="800" dirty="0" smtClean="0">
                <a:solidFill>
                  <a:prstClr val="black"/>
                </a:solidFill>
                <a:latin typeface="微軟正黑體" panose="020B0604030504040204" pitchFamily="34" charset="-120"/>
                <a:ea typeface="微軟正黑體" panose="020B0604030504040204" pitchFamily="34" charset="-120"/>
                <a:hlinkClick r:id="rId4"/>
              </a:rPr>
              <a:t>、</a:t>
            </a:r>
            <a:r>
              <a:rPr lang="en-US" altLang="zh-TW" sz="800" dirty="0">
                <a:solidFill>
                  <a:prstClr val="black"/>
                </a:solidFill>
                <a:latin typeface="微軟正黑體" panose="020B0604030504040204" pitchFamily="34" charset="-120"/>
                <a:ea typeface="微軟正黑體" panose="020B0604030504040204" pitchFamily="34" charset="-120"/>
                <a:hlinkClick r:id="rId4"/>
              </a:rPr>
              <a:t>http://</a:t>
            </a:r>
            <a:r>
              <a:rPr lang="en-US" altLang="zh-TW" sz="800" dirty="0" smtClean="0">
                <a:solidFill>
                  <a:prstClr val="black"/>
                </a:solidFill>
                <a:latin typeface="微軟正黑體" panose="020B0604030504040204" pitchFamily="34" charset="-120"/>
                <a:ea typeface="微軟正黑體" panose="020B0604030504040204" pitchFamily="34" charset="-120"/>
                <a:hlinkClick r:id="rId4"/>
              </a:rPr>
              <a:t>reliefweb.int/disaster/ff-2014-000060-afg</a:t>
            </a:r>
            <a:r>
              <a:rPr lang="zh-TW" altLang="en-US" sz="800" dirty="0" smtClean="0">
                <a:solidFill>
                  <a:prstClr val="black"/>
                </a:solidFill>
                <a:latin typeface="微軟正黑體" panose="020B0604030504040204" pitchFamily="34" charset="-120"/>
                <a:ea typeface="微軟正黑體" panose="020B0604030504040204" pitchFamily="34" charset="-120"/>
                <a:hlinkClick r:id="rId4"/>
              </a:rPr>
              <a:t>、</a:t>
            </a:r>
            <a:r>
              <a:rPr lang="en-US" altLang="zh-TW" sz="800" dirty="0">
                <a:solidFill>
                  <a:prstClr val="black"/>
                </a:solidFill>
                <a:latin typeface="微軟正黑體" panose="020B0604030504040204" pitchFamily="34" charset="-120"/>
                <a:ea typeface="微軟正黑體" panose="020B0604030504040204" pitchFamily="34" charset="-120"/>
              </a:rPr>
              <a:t> </a:t>
            </a:r>
            <a:r>
              <a:rPr lang="en-US" altLang="zh-TW" sz="800" dirty="0" err="1" smtClean="0">
                <a:solidFill>
                  <a:prstClr val="black"/>
                </a:solidFill>
                <a:latin typeface="微軟正黑體" panose="020B0604030504040204" pitchFamily="34" charset="-120"/>
                <a:ea typeface="微軟正黑體" panose="020B0604030504040204" pitchFamily="34" charset="-120"/>
              </a:rPr>
              <a:t>Gppg;e</a:t>
            </a:r>
            <a:r>
              <a:rPr lang="en-US" altLang="zh-TW" sz="800" dirty="0" smtClean="0">
                <a:solidFill>
                  <a:prstClr val="black"/>
                </a:solidFill>
                <a:latin typeface="微軟正黑體" panose="020B0604030504040204" pitchFamily="34" charset="-120"/>
                <a:ea typeface="微軟正黑體" panose="020B0604030504040204" pitchFamily="34" charset="-120"/>
              </a:rPr>
              <a:t> map</a:t>
            </a:r>
          </a:p>
        </p:txBody>
      </p:sp>
    </p:spTree>
    <p:extLst>
      <p:ext uri="{BB962C8B-B14F-4D97-AF65-F5344CB8AC3E}">
        <p14:creationId xmlns:p14="http://schemas.microsoft.com/office/powerpoint/2010/main" val="2629992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1"/>
          <p:cNvSpPr>
            <a:spLocks noGrp="1"/>
          </p:cNvSpPr>
          <p:nvPr>
            <p:ph type="sldNum" sz="quarter" idx="10"/>
          </p:nvPr>
        </p:nvSpPr>
        <p:spPr bwMode="auto">
          <a:xfrm>
            <a:off x="7010400" y="551138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AA02BD1-1042-4640-977D-8B4234852AA8}" type="slidenum">
              <a:rPr kumimoji="0" lang="zh-TW" altLang="en-US">
                <a:solidFill>
                  <a:srgbClr val="262626"/>
                </a:solidFill>
                <a:latin typeface="Arial Unicode MS" panose="020B0604020202020204" pitchFamily="34" charset="-120"/>
                <a:ea typeface="Arial Unicode MS" panose="020B0604020202020204" pitchFamily="34" charset="-120"/>
              </a:rPr>
              <a:pPr/>
              <a:t>81</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12" name="矩形 11"/>
          <p:cNvSpPr>
            <a:spLocks noChangeArrowheads="1"/>
          </p:cNvSpPr>
          <p:nvPr/>
        </p:nvSpPr>
        <p:spPr bwMode="auto">
          <a:xfrm>
            <a:off x="6178777" y="6535579"/>
            <a:ext cx="1493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000" dirty="0">
                <a:solidFill>
                  <a:prstClr val="black"/>
                </a:solidFill>
                <a:latin typeface="標楷體" pitchFamily="65" charset="-120"/>
              </a:rPr>
              <a:t>資料來源</a:t>
            </a:r>
            <a:r>
              <a:rPr lang="en-US" altLang="zh-TW" sz="1000" dirty="0" smtClean="0">
                <a:solidFill>
                  <a:prstClr val="black"/>
                </a:solidFill>
                <a:latin typeface="標楷體" pitchFamily="65" charset="-120"/>
              </a:rPr>
              <a:t>:</a:t>
            </a:r>
            <a:r>
              <a:rPr lang="zh-TW" altLang="en-US" sz="1000" dirty="0" smtClean="0">
                <a:solidFill>
                  <a:prstClr val="black"/>
                </a:solidFill>
                <a:latin typeface="標楷體" pitchFamily="65" charset="-120"/>
              </a:rPr>
              <a:t>華視新聞網</a:t>
            </a:r>
            <a:endParaRPr lang="zh-TW" altLang="en-US" sz="1000" dirty="0">
              <a:solidFill>
                <a:prstClr val="black"/>
              </a:solidFill>
              <a:latin typeface="標楷體" pitchFamily="65" charset="-120"/>
            </a:endParaRPr>
          </a:p>
        </p:txBody>
      </p:sp>
      <p:pic>
        <p:nvPicPr>
          <p:cNvPr id="7170" name="Picture 2" descr="C:\Users\user\Desktop\_75374347_753743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08710"/>
            <a:ext cx="501226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Desktop\Wardak_flood_8647272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971800"/>
            <a:ext cx="3827462" cy="2870597"/>
          </a:xfrm>
          <a:prstGeom prst="rect">
            <a:avLst/>
          </a:prstGeom>
          <a:noFill/>
          <a:extLst>
            <a:ext uri="{909E8E84-426E-40DD-AFC4-6F175D3DCCD1}">
              <a14:hiddenFill xmlns:a14="http://schemas.microsoft.com/office/drawing/2010/main">
                <a:solidFill>
                  <a:srgbClr val="FFFFFF"/>
                </a:solidFill>
              </a14:hiddenFill>
            </a:ext>
          </a:extLst>
        </p:spPr>
      </p:pic>
      <p:sp>
        <p:nvSpPr>
          <p:cNvPr id="33796" name="文字方塊 4"/>
          <p:cNvSpPr txBox="1">
            <a:spLocks noChangeArrowheads="1"/>
          </p:cNvSpPr>
          <p:nvPr/>
        </p:nvSpPr>
        <p:spPr bwMode="auto">
          <a:xfrm>
            <a:off x="76200" y="990600"/>
            <a:ext cx="885666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algn="just" fontAlgn="auto">
              <a:spcBef>
                <a:spcPts val="60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豪雨導致洪水和岩體滑動，</a:t>
            </a:r>
            <a:r>
              <a:rPr lang="zh-TW" altLang="en-US" sz="2400" b="1" dirty="0" smtClean="0">
                <a:solidFill>
                  <a:srgbClr val="FF0000"/>
                </a:solidFill>
                <a:latin typeface="微軟正黑體" panose="020B0604030504040204" pitchFamily="34" charset="-120"/>
                <a:ea typeface="微軟正黑體" panose="020B0604030504040204" pitchFamily="34" charset="-120"/>
              </a:rPr>
              <a:t>該區房屋特性難以成為避難場所</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重災區距離當地首府只有</a:t>
            </a:r>
            <a:r>
              <a:rPr lang="en-US" altLang="zh-TW" sz="2400" dirty="0">
                <a:solidFill>
                  <a:prstClr val="black"/>
                </a:solidFill>
                <a:latin typeface="微軟正黑體" panose="020B0604030504040204" pitchFamily="34" charset="-120"/>
                <a:ea typeface="微軟正黑體" panose="020B0604030504040204" pitchFamily="34" charset="-120"/>
              </a:rPr>
              <a:t>140</a:t>
            </a:r>
            <a:r>
              <a:rPr lang="zh-TW" altLang="en-US" sz="2400" dirty="0">
                <a:solidFill>
                  <a:prstClr val="black"/>
                </a:solidFill>
                <a:latin typeface="微軟正黑體" panose="020B0604030504040204" pitchFamily="34" charset="-120"/>
                <a:ea typeface="微軟正黑體" panose="020B0604030504040204" pitchFamily="34" charset="-120"/>
              </a:rPr>
              <a:t>多公里，但是山路崎嶇，</a:t>
            </a:r>
            <a:r>
              <a:rPr lang="zh-TW" altLang="en-US" sz="2400" dirty="0" smtClean="0">
                <a:solidFill>
                  <a:prstClr val="black"/>
                </a:solidFill>
                <a:latin typeface="微軟正黑體" panose="020B0604030504040204" pitchFamily="34" charset="-120"/>
                <a:ea typeface="微軟正黑體" panose="020B0604030504040204" pitchFamily="34" charset="-120"/>
              </a:rPr>
              <a:t>開車需、</a:t>
            </a:r>
            <a:r>
              <a:rPr lang="en-US" altLang="zh-TW" sz="2400" dirty="0">
                <a:solidFill>
                  <a:prstClr val="black"/>
                </a:solidFill>
                <a:latin typeface="微軟正黑體" panose="020B0604030504040204" pitchFamily="34" charset="-120"/>
                <a:ea typeface="微軟正黑體" panose="020B0604030504040204" pitchFamily="34" charset="-120"/>
              </a:rPr>
              <a:t>9</a:t>
            </a:r>
            <a:r>
              <a:rPr lang="zh-TW" altLang="en-US" sz="2400" dirty="0">
                <a:solidFill>
                  <a:prstClr val="black"/>
                </a:solidFill>
                <a:latin typeface="微軟正黑體" panose="020B0604030504040204" pitchFamily="34" charset="-120"/>
                <a:ea typeface="微軟正黑體" panose="020B0604030504040204" pitchFamily="34" charset="-120"/>
              </a:rPr>
              <a:t>個小時才能抵達，因此</a:t>
            </a:r>
            <a:r>
              <a:rPr lang="zh-TW" altLang="en-US" sz="2400" b="1" dirty="0">
                <a:solidFill>
                  <a:srgbClr val="FF0000"/>
                </a:solidFill>
                <a:latin typeface="微軟正黑體" panose="020B0604030504040204" pitchFamily="34" charset="-120"/>
                <a:ea typeface="微軟正黑體" panose="020B0604030504040204" pitchFamily="34" charset="-120"/>
              </a:rPr>
              <a:t>救災行動嚴重受阻只進行物資空投</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11" name="矩形 6"/>
          <p:cNvSpPr>
            <a:spLocks noChangeArrowheads="1"/>
          </p:cNvSpPr>
          <p:nvPr/>
        </p:nvSpPr>
        <p:spPr bwMode="auto">
          <a:xfrm>
            <a:off x="3683794" y="6324600"/>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smtClean="0">
                <a:solidFill>
                  <a:prstClr val="black"/>
                </a:solidFill>
                <a:latin typeface="微軟正黑體" panose="020B0604030504040204" pitchFamily="34" charset="-120"/>
                <a:ea typeface="微軟正黑體" panose="020B0604030504040204" pitchFamily="34" charset="-120"/>
              </a:rPr>
              <a:t>BBC</a:t>
            </a:r>
            <a:r>
              <a:rPr lang="zh-TW" altLang="en-US" sz="800" dirty="0" smtClean="0">
                <a:solidFill>
                  <a:prstClr val="black"/>
                </a:solidFill>
                <a:latin typeface="微軟正黑體" panose="020B0604030504040204" pitchFamily="34" charset="-120"/>
                <a:ea typeface="微軟正黑體" panose="020B0604030504040204" pitchFamily="34" charset="-120"/>
              </a:rPr>
              <a:t>、</a:t>
            </a:r>
            <a:r>
              <a:rPr lang="en-US" altLang="zh-TW" sz="800" dirty="0" err="1" smtClean="0">
                <a:solidFill>
                  <a:prstClr val="black"/>
                </a:solidFill>
                <a:latin typeface="微軟正黑體" panose="020B0604030504040204" pitchFamily="34" charset="-120"/>
                <a:ea typeface="微軟正黑體" panose="020B0604030504040204" pitchFamily="34" charset="-120"/>
              </a:rPr>
              <a:t>Wakht</a:t>
            </a:r>
            <a:r>
              <a:rPr lang="zh-TW" altLang="en-US" sz="800" dirty="0" smtClean="0">
                <a:solidFill>
                  <a:prstClr val="black"/>
                </a:solidFill>
                <a:latin typeface="微軟正黑體" panose="020B0604030504040204" pitchFamily="34" charset="-120"/>
                <a:ea typeface="微軟正黑體" panose="020B0604030504040204" pitchFamily="34" charset="-120"/>
              </a:rPr>
              <a:t>新聞機構</a:t>
            </a:r>
            <a:endParaRPr lang="zh-TW" altLang="en-US" sz="800" dirty="0">
              <a:solidFill>
                <a:prstClr val="black"/>
              </a:solidFill>
            </a:endParaRPr>
          </a:p>
        </p:txBody>
      </p:sp>
      <p:sp>
        <p:nvSpPr>
          <p:cNvPr id="13" name="文字方塊 10"/>
          <p:cNvSpPr txBox="1">
            <a:spLocks noChangeArrowheads="1"/>
          </p:cNvSpPr>
          <p:nvPr/>
        </p:nvSpPr>
        <p:spPr bwMode="auto">
          <a:xfrm>
            <a:off x="0" y="5599510"/>
            <a:ext cx="172354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挖掘被土石掩埋的居民</a:t>
            </a:r>
            <a:endParaRPr lang="zh-TW" altLang="en-US" sz="1200" dirty="0">
              <a:solidFill>
                <a:prstClr val="black"/>
              </a:solidFill>
            </a:endParaRPr>
          </a:p>
        </p:txBody>
      </p:sp>
      <p:sp>
        <p:nvSpPr>
          <p:cNvPr id="14" name="文字方塊 9"/>
          <p:cNvSpPr txBox="1">
            <a:spLocks noChangeArrowheads="1"/>
          </p:cNvSpPr>
          <p:nvPr/>
        </p:nvSpPr>
        <p:spPr bwMode="auto">
          <a:xfrm>
            <a:off x="5105400" y="5599510"/>
            <a:ext cx="1107996"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洪水沖毀房舍</a:t>
            </a:r>
            <a:endParaRPr lang="zh-TW" altLang="en-US" sz="1200" dirty="0">
              <a:solidFill>
                <a:prstClr val="black"/>
              </a:solidFill>
            </a:endParaRPr>
          </a:p>
        </p:txBody>
      </p:sp>
    </p:spTree>
    <p:extLst>
      <p:ext uri="{BB962C8B-B14F-4D97-AF65-F5344CB8AC3E}">
        <p14:creationId xmlns:p14="http://schemas.microsoft.com/office/powerpoint/2010/main" val="1633832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user\Desktop\flood-300x1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0"/>
            <a:ext cx="4354286"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82</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34820" name="矩形 7"/>
          <p:cNvSpPr>
            <a:spLocks noChangeArrowheads="1"/>
          </p:cNvSpPr>
          <p:nvPr/>
        </p:nvSpPr>
        <p:spPr bwMode="auto">
          <a:xfrm>
            <a:off x="0" y="990600"/>
            <a:ext cx="8991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marL="342900" indent="-342900" fontAlgn="auto">
              <a:spcBef>
                <a:spcPts val="0"/>
              </a:spcBef>
              <a:spcAft>
                <a:spcPts val="0"/>
              </a:spcAft>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阿富汗自然災害管理委員會</a:t>
            </a:r>
            <a:r>
              <a:rPr lang="en-US" altLang="zh-TW" sz="2400" dirty="0" smtClean="0">
                <a:solidFill>
                  <a:prstClr val="black"/>
                </a:solidFill>
                <a:latin typeface="微軟正黑體" panose="020B0604030504040204" pitchFamily="34" charset="-120"/>
                <a:ea typeface="微軟正黑體" panose="020B0604030504040204" pitchFamily="34" charset="-120"/>
              </a:rPr>
              <a:t>(ANDMA)</a:t>
            </a:r>
            <a:r>
              <a:rPr lang="zh-TW" altLang="en-US" sz="2400" dirty="0" smtClean="0">
                <a:solidFill>
                  <a:prstClr val="black"/>
                </a:solidFill>
                <a:latin typeface="微軟正黑體" panose="020B0604030504040204" pitchFamily="34" charset="-120"/>
                <a:ea typeface="微軟正黑體" panose="020B0604030504040204" pitchFamily="34" charset="-120"/>
              </a:rPr>
              <a:t>說明目前</a:t>
            </a:r>
            <a:r>
              <a:rPr lang="zh-TW" altLang="en-US" sz="2400" b="1" dirty="0" smtClean="0">
                <a:solidFill>
                  <a:srgbClr val="FF0000"/>
                </a:solidFill>
                <a:latin typeface="微軟正黑體" panose="020B0604030504040204" pitchFamily="34" charset="-120"/>
                <a:ea typeface="微軟正黑體" panose="020B0604030504040204" pitchFamily="34" charset="-120"/>
              </a:rPr>
              <a:t>至少</a:t>
            </a:r>
            <a:r>
              <a:rPr lang="en-US" altLang="zh-TW" sz="2400" b="1" dirty="0" smtClean="0">
                <a:solidFill>
                  <a:srgbClr val="FF0000"/>
                </a:solidFill>
                <a:latin typeface="微軟正黑體" panose="020B0604030504040204" pitchFamily="34" charset="-120"/>
                <a:ea typeface="微軟正黑體" panose="020B0604030504040204" pitchFamily="34" charset="-120"/>
              </a:rPr>
              <a:t>400</a:t>
            </a:r>
            <a:r>
              <a:rPr lang="zh-TW" altLang="en-US" sz="2400" b="1" dirty="0" smtClean="0">
                <a:solidFill>
                  <a:srgbClr val="FF0000"/>
                </a:solidFill>
                <a:latin typeface="微軟正黑體" panose="020B0604030504040204" pitchFamily="34" charset="-120"/>
                <a:ea typeface="微軟正黑體" panose="020B0604030504040204" pitchFamily="34" charset="-120"/>
              </a:rPr>
              <a:t>人死亡</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約</a:t>
            </a:r>
            <a:r>
              <a:rPr lang="en-US" altLang="zh-TW" sz="2400" b="1" dirty="0" smtClean="0">
                <a:solidFill>
                  <a:srgbClr val="FF0000"/>
                </a:solidFill>
                <a:latin typeface="微軟正黑體" panose="020B0604030504040204" pitchFamily="34" charset="-120"/>
                <a:ea typeface="微軟正黑體" panose="020B0604030504040204" pitchFamily="34" charset="-120"/>
              </a:rPr>
              <a:t>2000</a:t>
            </a:r>
            <a:r>
              <a:rPr lang="zh-TW" altLang="en-US" sz="2400" b="1" dirty="0" smtClean="0">
                <a:solidFill>
                  <a:srgbClr val="FF0000"/>
                </a:solidFill>
                <a:latin typeface="微軟正黑體" panose="020B0604030504040204" pitchFamily="34" charset="-120"/>
                <a:ea typeface="微軟正黑體" panose="020B0604030504040204" pitchFamily="34" charset="-120"/>
              </a:rPr>
              <a:t>人失蹤</a:t>
            </a:r>
            <a:r>
              <a:rPr lang="zh-TW" altLang="en-US" sz="2400" dirty="0" smtClean="0">
                <a:solidFill>
                  <a:prstClr val="black"/>
                </a:solidFill>
                <a:latin typeface="微軟正黑體" panose="020B0604030504040204" pitchFamily="34" charset="-120"/>
                <a:ea typeface="微軟正黑體" panose="020B0604030504040204" pitchFamily="34" charset="-120"/>
              </a:rPr>
              <a:t>，數千人受災。洪災導致岩體滑動</a:t>
            </a:r>
            <a:r>
              <a:rPr lang="zh-TW" altLang="en-US" sz="2400" b="1" dirty="0" smtClean="0">
                <a:solidFill>
                  <a:srgbClr val="FF0000"/>
                </a:solidFill>
                <a:latin typeface="微軟正黑體" panose="020B0604030504040204" pitchFamily="34" charset="-120"/>
                <a:ea typeface="微軟正黑體" panose="020B0604030504040204" pitchFamily="34" charset="-120"/>
              </a:rPr>
              <a:t>淹沒</a:t>
            </a:r>
            <a:r>
              <a:rPr lang="en-US" altLang="zh-TW" sz="2400" b="1" dirty="0" smtClean="0">
                <a:solidFill>
                  <a:srgbClr val="FF0000"/>
                </a:solidFill>
                <a:latin typeface="微軟正黑體" panose="020B0604030504040204" pitchFamily="34" charset="-120"/>
                <a:ea typeface="微軟正黑體" panose="020B0604030504040204" pitchFamily="34" charset="-120"/>
              </a:rPr>
              <a:t>4</a:t>
            </a:r>
            <a:r>
              <a:rPr lang="zh-TW" altLang="en-US" sz="2400" b="1" dirty="0" smtClean="0">
                <a:solidFill>
                  <a:srgbClr val="FF0000"/>
                </a:solidFill>
                <a:latin typeface="微軟正黑體" panose="020B0604030504040204" pitchFamily="34" charset="-120"/>
                <a:ea typeface="微軟正黑體" panose="020B0604030504040204" pitchFamily="34" charset="-120"/>
              </a:rPr>
              <a:t>個村莊</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en-US" altLang="zh-TW" sz="2400" b="1" dirty="0" smtClean="0">
                <a:solidFill>
                  <a:srgbClr val="FF0000"/>
                </a:solidFill>
                <a:latin typeface="微軟正黑體" panose="020B0604030504040204" pitchFamily="34" charset="-120"/>
                <a:ea typeface="微軟正黑體" panose="020B0604030504040204" pitchFamily="34" charset="-120"/>
              </a:rPr>
              <a:t>850</a:t>
            </a:r>
            <a:r>
              <a:rPr lang="zh-TW" altLang="en-US" sz="2400" b="1" dirty="0">
                <a:solidFill>
                  <a:srgbClr val="FF0000"/>
                </a:solidFill>
                <a:latin typeface="微軟正黑體" panose="020B0604030504040204" pitchFamily="34" charset="-120"/>
                <a:ea typeface="微軟正黑體" panose="020B0604030504040204" pitchFamily="34" charset="-120"/>
              </a:rPr>
              <a:t>棟房屋完全被摧毀</a:t>
            </a:r>
            <a:r>
              <a:rPr lang="zh-TW" altLang="en-US" sz="2400" b="1" dirty="0" smtClean="0">
                <a:solidFill>
                  <a:prstClr val="black"/>
                </a:solidFill>
                <a:latin typeface="微軟正黑體" panose="020B0604030504040204" pitchFamily="34" charset="-120"/>
                <a:ea typeface="微軟正黑體" panose="020B0604030504040204" pitchFamily="34" charset="-120"/>
              </a:rPr>
              <a:t>，</a:t>
            </a:r>
            <a:r>
              <a:rPr lang="en-US" altLang="zh-TW" sz="2400" b="1" dirty="0" smtClean="0">
                <a:solidFill>
                  <a:srgbClr val="FF0000"/>
                </a:solidFill>
                <a:latin typeface="微軟正黑體" panose="020B0604030504040204" pitchFamily="34" charset="-120"/>
                <a:ea typeface="微軟正黑體" panose="020B0604030504040204" pitchFamily="34" charset="-120"/>
              </a:rPr>
              <a:t>1</a:t>
            </a:r>
            <a:r>
              <a:rPr lang="zh-TW" altLang="en-US" sz="2400" b="1" dirty="0" smtClean="0">
                <a:solidFill>
                  <a:srgbClr val="FF0000"/>
                </a:solidFill>
                <a:latin typeface="微軟正黑體" panose="020B0604030504040204" pitchFamily="34" charset="-120"/>
                <a:ea typeface="微軟正黑體" panose="020B0604030504040204" pitchFamily="34" charset="-120"/>
              </a:rPr>
              <a:t>千多</a:t>
            </a:r>
            <a:r>
              <a:rPr lang="zh-TW" altLang="en-US" sz="2400" b="1" dirty="0">
                <a:solidFill>
                  <a:srgbClr val="FF0000"/>
                </a:solidFill>
                <a:latin typeface="微軟正黑體" panose="020B0604030504040204" pitchFamily="34" charset="-120"/>
                <a:ea typeface="微軟正黑體" panose="020B0604030504040204" pitchFamily="34" charset="-120"/>
              </a:rPr>
              <a:t>棟民房毀損</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受災地區的公路已被洪水沖斷</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多</a:t>
            </a:r>
            <a:r>
              <a:rPr lang="zh-TW" altLang="en-US" sz="2400" b="1" dirty="0">
                <a:solidFill>
                  <a:srgbClr val="FF0000"/>
                </a:solidFill>
                <a:latin typeface="微軟正黑體" panose="020B0604030504040204" pitchFamily="34" charset="-120"/>
                <a:ea typeface="微軟正黑體" panose="020B0604030504040204" pitchFamily="34" charset="-120"/>
              </a:rPr>
              <a:t>處農田損毀，數千隻牲畜死亡</a:t>
            </a:r>
            <a:r>
              <a:rPr lang="zh-TW" altLang="en-US" sz="2400" dirty="0">
                <a:solidFill>
                  <a:prstClr val="black"/>
                </a:solidFill>
                <a:latin typeface="微軟正黑體" panose="020B0604030504040204" pitchFamily="34" charset="-120"/>
                <a:ea typeface="微軟正黑體" panose="020B0604030504040204" pitchFamily="34" charset="-120"/>
              </a:rPr>
              <a:t>。混濁的洪水導致無飲用水可用。</a:t>
            </a:r>
            <a:r>
              <a:rPr lang="zh-TW" altLang="en-US" sz="2400" b="1" dirty="0">
                <a:solidFill>
                  <a:srgbClr val="FF0000"/>
                </a:solidFill>
                <a:latin typeface="微軟正黑體" panose="020B0604030504040204" pitchFamily="34" charset="-120"/>
                <a:ea typeface="微軟正黑體" panose="020B0604030504040204" pitchFamily="34" charset="-120"/>
              </a:rPr>
              <a:t>受災民眾缺乏水、食物與住所</a:t>
            </a:r>
            <a:r>
              <a:rPr lang="zh-TW" altLang="en-US" sz="2400" dirty="0">
                <a:solidFill>
                  <a:prstClr val="black"/>
                </a:solidFill>
                <a:latin typeface="微軟正黑體" panose="020B0604030504040204" pitchFamily="34" charset="-120"/>
                <a:ea typeface="微軟正黑體" panose="020B0604030504040204" pitchFamily="34" charset="-120"/>
              </a:rPr>
              <a:t>。</a:t>
            </a:r>
            <a:endParaRPr lang="en-US" altLang="zh-TW" sz="2400" dirty="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pic>
        <p:nvPicPr>
          <p:cNvPr id="8195" name="Picture 3" descr="C:\Users\user\Desktop\af2014061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29000"/>
            <a:ext cx="4506896" cy="300272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6"/>
          <p:cNvSpPr>
            <a:spLocks noChangeArrowheads="1"/>
          </p:cNvSpPr>
          <p:nvPr/>
        </p:nvSpPr>
        <p:spPr bwMode="auto">
          <a:xfrm>
            <a:off x="5415748" y="6637301"/>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來源：國際移民組織、</a:t>
            </a:r>
            <a:endParaRPr lang="zh-TW" altLang="en-US" sz="800" dirty="0">
              <a:solidFill>
                <a:prstClr val="black"/>
              </a:solidFill>
            </a:endParaRPr>
          </a:p>
        </p:txBody>
      </p:sp>
      <p:sp>
        <p:nvSpPr>
          <p:cNvPr id="12" name="文字方塊 10"/>
          <p:cNvSpPr txBox="1">
            <a:spLocks noChangeArrowheads="1"/>
          </p:cNvSpPr>
          <p:nvPr/>
        </p:nvSpPr>
        <p:spPr bwMode="auto">
          <a:xfrm>
            <a:off x="105251" y="6154721"/>
            <a:ext cx="80021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房屋損毀</a:t>
            </a:r>
            <a:endParaRPr lang="zh-TW" altLang="en-US" sz="1200" dirty="0">
              <a:solidFill>
                <a:prstClr val="black"/>
              </a:solidFill>
            </a:endParaRPr>
          </a:p>
        </p:txBody>
      </p:sp>
      <p:sp>
        <p:nvSpPr>
          <p:cNvPr id="13" name="文字方塊 9"/>
          <p:cNvSpPr txBox="1">
            <a:spLocks noChangeArrowheads="1"/>
          </p:cNvSpPr>
          <p:nvPr/>
        </p:nvSpPr>
        <p:spPr bwMode="auto">
          <a:xfrm>
            <a:off x="4343400" y="6159976"/>
            <a:ext cx="1261884"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居民住家被沖毀</a:t>
            </a:r>
            <a:endParaRPr lang="zh-TW" altLang="en-US" sz="1200" dirty="0">
              <a:solidFill>
                <a:prstClr val="black"/>
              </a:solidFill>
            </a:endParaRPr>
          </a:p>
        </p:txBody>
      </p:sp>
    </p:spTree>
    <p:extLst>
      <p:ext uri="{BB962C8B-B14F-4D97-AF65-F5344CB8AC3E}">
        <p14:creationId xmlns:p14="http://schemas.microsoft.com/office/powerpoint/2010/main" val="13617582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88DF01B-728C-4DE3-86DD-F2FBE871E594}" type="slidenum">
              <a:rPr kumimoji="0" lang="zh-TW" altLang="en-US">
                <a:solidFill>
                  <a:srgbClr val="262626"/>
                </a:solidFill>
                <a:latin typeface="Arial Unicode MS" panose="020B0604020202020204" pitchFamily="34" charset="-120"/>
                <a:ea typeface="Arial Unicode MS" panose="020B0604020202020204" pitchFamily="34" charset="-120"/>
              </a:rPr>
              <a:pPr/>
              <a:t>83</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sp>
        <p:nvSpPr>
          <p:cNvPr id="11" name="矩形 6"/>
          <p:cNvSpPr>
            <a:spLocks noChangeArrowheads="1"/>
          </p:cNvSpPr>
          <p:nvPr/>
        </p:nvSpPr>
        <p:spPr bwMode="auto">
          <a:xfrm>
            <a:off x="5415748" y="6637301"/>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a:t>
            </a:r>
            <a:r>
              <a:rPr lang="zh-TW" altLang="en-US" sz="800" dirty="0" smtClean="0">
                <a:solidFill>
                  <a:prstClr val="black"/>
                </a:solidFill>
                <a:latin typeface="微軟正黑體" panose="020B0604030504040204" pitchFamily="34" charset="-120"/>
                <a:ea typeface="微軟正黑體" panose="020B0604030504040204" pitchFamily="34" charset="-120"/>
              </a:rPr>
              <a:t>來源：</a:t>
            </a:r>
            <a:r>
              <a:rPr lang="en-US" altLang="zh-TW" sz="800" dirty="0" smtClean="0">
                <a:solidFill>
                  <a:prstClr val="black"/>
                </a:solidFill>
                <a:latin typeface="微軟正黑體" panose="020B0604030504040204" pitchFamily="34" charset="-120"/>
                <a:ea typeface="微軟正黑體" panose="020B0604030504040204" pitchFamily="34" charset="-120"/>
              </a:rPr>
              <a:t>BBC</a:t>
            </a:r>
            <a:endParaRPr lang="zh-TW" altLang="en-US" sz="800" dirty="0">
              <a:solidFill>
                <a:prstClr val="black"/>
              </a:solidFill>
            </a:endParaRPr>
          </a:p>
        </p:txBody>
      </p:sp>
      <p:pic>
        <p:nvPicPr>
          <p:cNvPr id="4" name="BBC News   Afghanistan flash floods kill dozen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600200"/>
            <a:ext cx="8128000" cy="4572000"/>
          </a:xfrm>
          <a:prstGeom prst="rect">
            <a:avLst/>
          </a:prstGeom>
        </p:spPr>
      </p:pic>
      <p:sp>
        <p:nvSpPr>
          <p:cNvPr id="6" name="文字方塊 4"/>
          <p:cNvSpPr txBox="1">
            <a:spLocks noChangeArrowheads="1"/>
          </p:cNvSpPr>
          <p:nvPr/>
        </p:nvSpPr>
        <p:spPr bwMode="auto">
          <a:xfrm>
            <a:off x="152400" y="909935"/>
            <a:ext cx="8856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kumimoji="0" lang="en-US" altLang="zh-TW" sz="2400" b="1" dirty="0" smtClean="0">
                <a:solidFill>
                  <a:srgbClr val="75952C"/>
                </a:solidFill>
                <a:latin typeface="微軟正黑體" panose="020B0604030504040204" pitchFamily="34" charset="-120"/>
                <a:ea typeface="微軟正黑體" panose="020B0604030504040204" pitchFamily="34" charset="-120"/>
              </a:rPr>
              <a:t>2014</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年</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6</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月</a:t>
            </a:r>
            <a:r>
              <a:rPr kumimoji="0" lang="en-US" altLang="zh-TW" sz="2400" b="1" dirty="0" smtClean="0">
                <a:solidFill>
                  <a:srgbClr val="75952C"/>
                </a:solidFill>
                <a:latin typeface="微軟正黑體" panose="020B0604030504040204" pitchFamily="34" charset="-120"/>
                <a:ea typeface="微軟正黑體" panose="020B0604030504040204" pitchFamily="34" charset="-120"/>
              </a:rPr>
              <a:t>6</a:t>
            </a:r>
            <a:r>
              <a:rPr kumimoji="0" lang="zh-TW" altLang="en-US" sz="2400" b="1" dirty="0" smtClean="0">
                <a:solidFill>
                  <a:srgbClr val="75952C"/>
                </a:solidFill>
                <a:latin typeface="微軟正黑體" panose="020B0604030504040204" pitchFamily="34" charset="-120"/>
                <a:ea typeface="微軟正黑體" panose="020B0604030504040204" pitchFamily="34" charset="-120"/>
              </a:rPr>
              <a:t>日</a:t>
            </a:r>
            <a:r>
              <a:rPr lang="zh-TW" altLang="en-US" sz="2400" dirty="0" smtClean="0">
                <a:solidFill>
                  <a:prstClr val="black"/>
                </a:solidFill>
                <a:latin typeface="微軟正黑體" panose="020B0604030504040204" pitchFamily="34" charset="-120"/>
                <a:ea typeface="微軟正黑體" panose="020B0604030504040204" pitchFamily="34" charset="-120"/>
              </a:rPr>
              <a:t>阿富汗北部巴</a:t>
            </a:r>
            <a:r>
              <a:rPr lang="zh-TW" altLang="en-US" sz="2400" dirty="0">
                <a:solidFill>
                  <a:prstClr val="black"/>
                </a:solidFill>
                <a:latin typeface="微軟正黑體" panose="020B0604030504040204" pitchFamily="34" charset="-120"/>
                <a:ea typeface="微軟正黑體" panose="020B0604030504040204" pitchFamily="34" charset="-120"/>
              </a:rPr>
              <a:t>格蘭</a:t>
            </a:r>
            <a:r>
              <a:rPr lang="zh-TW" altLang="en-US" sz="2400" dirty="0" smtClean="0">
                <a:solidFill>
                  <a:prstClr val="black"/>
                </a:solidFill>
                <a:latin typeface="微軟正黑體" panose="020B0604030504040204" pitchFamily="34" charset="-120"/>
                <a:ea typeface="微軟正黑體" panose="020B0604030504040204" pitchFamily="34" charset="-120"/>
              </a:rPr>
              <a:t>省</a:t>
            </a:r>
            <a:r>
              <a:rPr lang="zh-TW" altLang="en-US" sz="2400" dirty="0">
                <a:solidFill>
                  <a:prstClr val="black"/>
                </a:solidFill>
                <a:latin typeface="微軟正黑體" panose="020B0604030504040204" pitchFamily="34" charset="-120"/>
                <a:ea typeface="微軟正黑體" panose="020B0604030504040204" pitchFamily="34" charset="-120"/>
              </a:rPr>
              <a:t>受</a:t>
            </a:r>
            <a:r>
              <a:rPr lang="zh-TW" altLang="en-US" sz="2400" dirty="0" smtClean="0">
                <a:solidFill>
                  <a:prstClr val="black"/>
                </a:solidFill>
                <a:latin typeface="微軟正黑體" panose="020B0604030504040204" pitchFamily="34" charset="-120"/>
                <a:ea typeface="微軟正黑體" panose="020B0604030504040204" pitchFamily="34" charset="-120"/>
              </a:rPr>
              <a:t>災情形</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7228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矩形 2"/>
          <p:cNvSpPr>
            <a:spLocks noChangeArrowheads="1"/>
          </p:cNvSpPr>
          <p:nvPr/>
        </p:nvSpPr>
        <p:spPr bwMode="auto">
          <a:xfrm>
            <a:off x="0" y="762000"/>
            <a:ext cx="898207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阿富汗</a:t>
            </a:r>
            <a:r>
              <a:rPr lang="zh-TW" altLang="en-US" sz="2400" dirty="0" smtClean="0">
                <a:solidFill>
                  <a:prstClr val="black"/>
                </a:solidFill>
                <a:latin typeface="微軟正黑體" panose="020B0604030504040204" pitchFamily="34" charset="-120"/>
                <a:ea typeface="微軟正黑體" panose="020B0604030504040204" pitchFamily="34" charset="-120"/>
              </a:rPr>
              <a:t>總統，已指派</a:t>
            </a:r>
            <a:r>
              <a:rPr lang="zh-TW" altLang="en-US" sz="2400" dirty="0">
                <a:solidFill>
                  <a:prstClr val="black"/>
                </a:solidFill>
                <a:latin typeface="微軟正黑體" panose="020B0604030504040204" pitchFamily="34" charset="-120"/>
                <a:ea typeface="微軟正黑體" panose="020B0604030504040204" pitchFamily="34" charset="-120"/>
              </a:rPr>
              <a:t>成立了一個</a:t>
            </a:r>
            <a:r>
              <a:rPr lang="zh-TW" altLang="en-US" sz="2400" b="1" dirty="0">
                <a:solidFill>
                  <a:srgbClr val="FF0000"/>
                </a:solidFill>
                <a:latin typeface="微軟正黑體" panose="020B0604030504040204" pitchFamily="34" charset="-120"/>
                <a:ea typeface="微軟正黑體" panose="020B0604030504040204" pitchFamily="34" charset="-120"/>
              </a:rPr>
              <a:t>特別政府委員會</a:t>
            </a:r>
            <a:r>
              <a:rPr lang="zh-TW" altLang="en-US" sz="2400" dirty="0">
                <a:solidFill>
                  <a:prstClr val="black"/>
                </a:solidFill>
                <a:latin typeface="微軟正黑體" panose="020B0604030504040204" pitchFamily="34" charset="-120"/>
                <a:ea typeface="微軟正黑體" panose="020B0604030504040204" pitchFamily="34" charset="-120"/>
              </a:rPr>
              <a:t>，以增加對災區的救援</a:t>
            </a:r>
            <a:r>
              <a:rPr lang="zh-TW" altLang="en-US" sz="2400" dirty="0" smtClean="0">
                <a:solidFill>
                  <a:prstClr val="black"/>
                </a:solidFill>
                <a:latin typeface="微軟正黑體" panose="020B0604030504040204" pitchFamily="34" charset="-120"/>
                <a:ea typeface="微軟正黑體" panose="020B0604030504040204" pitchFamily="34" charset="-120"/>
              </a:rPr>
              <a:t>力量。</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阿富汗自然災害管理委員會</a:t>
            </a:r>
            <a:r>
              <a:rPr lang="en-US" altLang="zh-TW" sz="2400" dirty="0">
                <a:solidFill>
                  <a:prstClr val="black"/>
                </a:solidFill>
                <a:latin typeface="微軟正黑體" panose="020B0604030504040204" pitchFamily="34" charset="-120"/>
                <a:ea typeface="微軟正黑體" panose="020B0604030504040204" pitchFamily="34" charset="-120"/>
              </a:rPr>
              <a:t>(ANDMA</a:t>
            </a:r>
            <a:r>
              <a:rPr lang="en-US" altLang="zh-TW" sz="2400" dirty="0" smtClean="0">
                <a:solidFill>
                  <a:prstClr val="black"/>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將儲備物資送往災區</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b="1" dirty="0">
                <a:solidFill>
                  <a:srgbClr val="FF0000"/>
                </a:solidFill>
                <a:latin typeface="微軟正黑體" panose="020B0604030504040204" pitchFamily="34" charset="-120"/>
                <a:ea typeface="微軟正黑體" panose="020B0604030504040204" pitchFamily="34" charset="-120"/>
              </a:rPr>
              <a:t>警方與居民協力尋找失蹤</a:t>
            </a:r>
            <a:r>
              <a:rPr lang="zh-TW" altLang="en-US" sz="2400" b="1" dirty="0" smtClean="0">
                <a:solidFill>
                  <a:srgbClr val="FF0000"/>
                </a:solidFill>
                <a:latin typeface="微軟正黑體" panose="020B0604030504040204" pitchFamily="34" charset="-120"/>
                <a:ea typeface="微軟正黑體" panose="020B0604030504040204" pitchFamily="34" charset="-120"/>
              </a:rPr>
              <a:t>者</a:t>
            </a:r>
            <a:r>
              <a:rPr lang="zh-TW" altLang="en-US" sz="2400" dirty="0" smtClean="0">
                <a:solidFill>
                  <a:prstClr val="black"/>
                </a:solidFill>
                <a:latin typeface="微軟正黑體" panose="020B0604030504040204" pitchFamily="34" charset="-120"/>
                <a:ea typeface="微軟正黑體" panose="020B0604030504040204" pitchFamily="34" charset="-120"/>
              </a:rPr>
              <a:t>。</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sp>
        <p:nvSpPr>
          <p:cNvPr id="36868"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C29D305A-3BE8-4010-95A9-996DE308D106}" type="slidenum">
              <a:rPr kumimoji="0" lang="zh-TW" altLang="en-US">
                <a:solidFill>
                  <a:srgbClr val="262626"/>
                </a:solidFill>
                <a:latin typeface="Arial Unicode MS" panose="020B0604020202020204" pitchFamily="34" charset="-120"/>
                <a:ea typeface="Arial Unicode MS" panose="020B0604020202020204" pitchFamily="34" charset="-120"/>
              </a:rPr>
              <a:pPr/>
              <a:t>84</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9218" name="Picture 2" descr="C:\Users\user\Desktop\640_41267855fc2fdceb153f18c7f4e420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4" y="3733800"/>
            <a:ext cx="4514306" cy="272415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10"/>
          <p:cNvSpPr txBox="1">
            <a:spLocks noChangeArrowheads="1"/>
          </p:cNvSpPr>
          <p:nvPr/>
        </p:nvSpPr>
        <p:spPr bwMode="auto">
          <a:xfrm>
            <a:off x="105251" y="6154721"/>
            <a:ext cx="1569660"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總統候選人災區訪視</a:t>
            </a:r>
            <a:endParaRPr lang="zh-TW" altLang="en-US" sz="1200" dirty="0">
              <a:solidFill>
                <a:prstClr val="black"/>
              </a:solidFill>
            </a:endParaRPr>
          </a:p>
        </p:txBody>
      </p:sp>
      <p:pic>
        <p:nvPicPr>
          <p:cNvPr id="9219" name="Picture 3" descr="C:\Users\user\Desktop\Afghan-victims-of-flash-f-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740" y="3733800"/>
            <a:ext cx="4187825" cy="2512695"/>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0"/>
          <p:cNvSpPr txBox="1">
            <a:spLocks noChangeArrowheads="1"/>
          </p:cNvSpPr>
          <p:nvPr/>
        </p:nvSpPr>
        <p:spPr bwMode="auto">
          <a:xfrm>
            <a:off x="4831140" y="6180951"/>
            <a:ext cx="172354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警方與居民尋找失蹤者</a:t>
            </a:r>
            <a:endParaRPr lang="zh-TW" altLang="en-US" sz="1200" dirty="0">
              <a:solidFill>
                <a:prstClr val="black"/>
              </a:solidFill>
            </a:endParaRPr>
          </a:p>
        </p:txBody>
      </p:sp>
    </p:spTree>
    <p:extLst>
      <p:ext uri="{BB962C8B-B14F-4D97-AF65-F5344CB8AC3E}">
        <p14:creationId xmlns:p14="http://schemas.microsoft.com/office/powerpoint/2010/main" val="31133306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user\Desktop\_60842018_015016884-1.jpg"/>
          <p:cNvPicPr>
            <a:picLocks noChangeAspect="1" noChangeArrowheads="1"/>
          </p:cNvPicPr>
          <p:nvPr/>
        </p:nvPicPr>
        <p:blipFill rotWithShape="1">
          <a:blip r:embed="rId2">
            <a:extLst>
              <a:ext uri="{28A0092B-C50C-407E-A947-70E740481C1C}">
                <a14:useLocalDpi xmlns:a14="http://schemas.microsoft.com/office/drawing/2010/main" val="0"/>
              </a:ext>
            </a:extLst>
          </a:blip>
          <a:srcRect r="24323"/>
          <a:stretch/>
        </p:blipFill>
        <p:spPr bwMode="auto">
          <a:xfrm>
            <a:off x="4724400" y="3352801"/>
            <a:ext cx="4114800" cy="3058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1" name="矩形 2"/>
          <p:cNvSpPr>
            <a:spLocks noChangeArrowheads="1"/>
          </p:cNvSpPr>
          <p:nvPr/>
        </p:nvSpPr>
        <p:spPr bwMode="auto">
          <a:xfrm>
            <a:off x="76200" y="1128694"/>
            <a:ext cx="8763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建物強度與設施不足以減緩災害</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政府無提供適當的教育支持人民對災難的認識與調適</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pPr algn="just" fontAlgn="auto">
              <a:spcBef>
                <a:spcPts val="600"/>
              </a:spcBef>
              <a:spcAft>
                <a:spcPts val="0"/>
              </a:spcAft>
              <a:buFont typeface="Arial" panose="020B0604020202020204" pitchFamily="34" charset="0"/>
              <a:buChar char="•"/>
            </a:pPr>
            <a:r>
              <a:rPr lang="zh-TW" altLang="en-US" sz="2400" dirty="0" smtClean="0">
                <a:latin typeface="微軟正黑體" panose="020B0604030504040204" pitchFamily="34" charset="-120"/>
                <a:ea typeface="微軟正黑體" panose="020B0604030504040204" pitchFamily="34" charset="-120"/>
              </a:rPr>
              <a:t>受災地區與救援人員、</a:t>
            </a:r>
            <a:r>
              <a:rPr lang="zh-TW" altLang="en-US" sz="2400" b="1" dirty="0" smtClean="0">
                <a:solidFill>
                  <a:srgbClr val="FF0000"/>
                </a:solidFill>
                <a:latin typeface="微軟正黑體" panose="020B0604030504040204" pitchFamily="34" charset="-120"/>
                <a:ea typeface="微軟正黑體" panose="020B0604030504040204" pitchFamily="34" charset="-120"/>
              </a:rPr>
              <a:t>設施距離過遠，難以立即提供支援</a:t>
            </a:r>
            <a:r>
              <a:rPr lang="zh-TW" altLang="en-US" sz="2400" dirty="0" smtClean="0">
                <a:latin typeface="微軟正黑體" panose="020B0604030504040204" pitchFamily="34" charset="-120"/>
                <a:ea typeface="微軟正黑體" panose="020B0604030504040204" pitchFamily="34" charset="-120"/>
              </a:rPr>
              <a:t>。</a:t>
            </a:r>
            <a:endParaRPr kumimoji="0" lang="en-US" altLang="zh-TW" sz="2400" dirty="0">
              <a:latin typeface="標楷體" pitchFamily="65" charset="-120"/>
            </a:endParaRPr>
          </a:p>
        </p:txBody>
      </p:sp>
      <p:sp>
        <p:nvSpPr>
          <p:cNvPr id="37892"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5DB4AE6-A817-4700-BAFC-613600C131DE}" type="slidenum">
              <a:rPr kumimoji="0" lang="zh-TW" altLang="en-US">
                <a:solidFill>
                  <a:srgbClr val="262626"/>
                </a:solidFill>
                <a:latin typeface="Arial Unicode MS" panose="020B0604020202020204" pitchFamily="34" charset="-120"/>
                <a:ea typeface="Arial Unicode MS" panose="020B0604020202020204" pitchFamily="34" charset="-120"/>
              </a:rPr>
              <a:pPr/>
              <a:t>85</a:t>
            </a:fld>
            <a:endParaRPr kumimoji="0" lang="zh-TW" altLang="en-US">
              <a:solidFill>
                <a:srgbClr val="262626"/>
              </a:solidFill>
              <a:latin typeface="Arial Unicode MS" panose="020B0604020202020204" pitchFamily="34" charset="-120"/>
              <a:ea typeface="Arial Unicode MS" panose="020B0604020202020204" pitchFamily="34" charset="-120"/>
            </a:endParaRPr>
          </a:p>
        </p:txBody>
      </p:sp>
      <p:pic>
        <p:nvPicPr>
          <p:cNvPr id="10242" name="Picture 2" descr="C:\Users\user\Desktop\floods-north-disaster.jpg"/>
          <p:cNvPicPr>
            <a:picLocks noChangeAspect="1" noChangeArrowheads="1"/>
          </p:cNvPicPr>
          <p:nvPr/>
        </p:nvPicPr>
        <p:blipFill rotWithShape="1">
          <a:blip r:embed="rId3">
            <a:extLst>
              <a:ext uri="{28A0092B-C50C-407E-A947-70E740481C1C}">
                <a14:useLocalDpi xmlns:a14="http://schemas.microsoft.com/office/drawing/2010/main" val="0"/>
              </a:ext>
            </a:extLst>
          </a:blip>
          <a:srcRect r="27761"/>
          <a:stretch/>
        </p:blipFill>
        <p:spPr bwMode="auto">
          <a:xfrm>
            <a:off x="76200" y="3352800"/>
            <a:ext cx="4508974" cy="3058478"/>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0"/>
          <p:cNvSpPr txBox="1">
            <a:spLocks noChangeArrowheads="1"/>
          </p:cNvSpPr>
          <p:nvPr/>
        </p:nvSpPr>
        <p:spPr bwMode="auto">
          <a:xfrm>
            <a:off x="105251" y="6154721"/>
            <a:ext cx="800219"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農田損毀</a:t>
            </a:r>
            <a:endParaRPr lang="zh-TW" altLang="en-US" sz="1200" dirty="0">
              <a:solidFill>
                <a:prstClr val="black"/>
              </a:solidFill>
            </a:endParaRPr>
          </a:p>
        </p:txBody>
      </p:sp>
      <p:sp>
        <p:nvSpPr>
          <p:cNvPr id="9" name="矩形 6"/>
          <p:cNvSpPr>
            <a:spLocks noChangeArrowheads="1"/>
          </p:cNvSpPr>
          <p:nvPr/>
        </p:nvSpPr>
        <p:spPr bwMode="auto">
          <a:xfrm>
            <a:off x="5415748" y="6637301"/>
            <a:ext cx="236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800" dirty="0">
                <a:solidFill>
                  <a:prstClr val="black"/>
                </a:solidFill>
                <a:latin typeface="微軟正黑體" panose="020B0604030504040204" pitchFamily="34" charset="-120"/>
                <a:ea typeface="微軟正黑體" panose="020B0604030504040204" pitchFamily="34" charset="-120"/>
              </a:rPr>
              <a:t>資料來源：迪拉瓦爾</a:t>
            </a:r>
            <a:r>
              <a:rPr lang="en-US" altLang="zh-TW" sz="800" dirty="0" err="1" smtClean="0">
                <a:solidFill>
                  <a:prstClr val="black"/>
                </a:solidFill>
                <a:latin typeface="微軟正黑體" panose="020B0604030504040204" pitchFamily="34" charset="-120"/>
                <a:ea typeface="微軟正黑體" panose="020B0604030504040204" pitchFamily="34" charset="-120"/>
              </a:rPr>
              <a:t>Sherzai</a:t>
            </a:r>
            <a:r>
              <a:rPr lang="zh-TW" altLang="en-US" sz="800" dirty="0" smtClean="0">
                <a:solidFill>
                  <a:prstClr val="black"/>
                </a:solidFill>
                <a:latin typeface="微軟正黑體" panose="020B0604030504040204" pitchFamily="34" charset="-120"/>
                <a:ea typeface="微軟正黑體" panose="020B0604030504040204" pitchFamily="34" charset="-120"/>
              </a:rPr>
              <a:t>、</a:t>
            </a:r>
            <a:r>
              <a:rPr lang="en-US" altLang="zh-TW" sz="800" dirty="0" smtClean="0">
                <a:solidFill>
                  <a:prstClr val="black"/>
                </a:solidFill>
                <a:latin typeface="微軟正黑體" panose="020B0604030504040204" pitchFamily="34" charset="-120"/>
                <a:ea typeface="微軟正黑體" panose="020B0604030504040204" pitchFamily="34" charset="-120"/>
              </a:rPr>
              <a:t>BBC</a:t>
            </a:r>
            <a:endParaRPr lang="zh-TW" altLang="en-US" sz="800" dirty="0">
              <a:solidFill>
                <a:prstClr val="black"/>
              </a:solidFill>
            </a:endParaRPr>
          </a:p>
        </p:txBody>
      </p:sp>
      <p:sp>
        <p:nvSpPr>
          <p:cNvPr id="10" name="文字方塊 10"/>
          <p:cNvSpPr txBox="1">
            <a:spLocks noChangeArrowheads="1"/>
          </p:cNvSpPr>
          <p:nvPr/>
        </p:nvSpPr>
        <p:spPr bwMode="auto">
          <a:xfrm>
            <a:off x="4733925" y="6146767"/>
            <a:ext cx="1415772" cy="276999"/>
          </a:xfrm>
          <a:prstGeom prst="rect">
            <a:avLst/>
          </a:prstGeom>
          <a:solidFill>
            <a:schemeClr val="accent1">
              <a:lumMod val="40000"/>
              <a:lumOff val="60000"/>
            </a:schemeClr>
          </a:solidFill>
          <a:ln>
            <a:noFill/>
          </a:ln>
          <a:extLst/>
        </p:spPr>
        <p:txBody>
          <a:bodyPr wrap="none">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fontAlgn="auto">
              <a:spcBef>
                <a:spcPts val="0"/>
              </a:spcBef>
              <a:spcAft>
                <a:spcPts val="0"/>
              </a:spcAft>
            </a:pPr>
            <a:r>
              <a:rPr lang="zh-TW" altLang="en-US" sz="1200" dirty="0" smtClean="0">
                <a:solidFill>
                  <a:prstClr val="black"/>
                </a:solidFill>
              </a:rPr>
              <a:t>建築物被土石掩埋</a:t>
            </a:r>
            <a:endParaRPr lang="zh-TW" altLang="en-US" sz="1200" dirty="0">
              <a:solidFill>
                <a:prstClr val="black"/>
              </a:solidFill>
            </a:endParaRPr>
          </a:p>
        </p:txBody>
      </p:sp>
    </p:spTree>
    <p:extLst>
      <p:ext uri="{BB962C8B-B14F-4D97-AF65-F5344CB8AC3E}">
        <p14:creationId xmlns:p14="http://schemas.microsoft.com/office/powerpoint/2010/main" val="27909476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3" name="文字方塊 12"/>
          <p:cNvSpPr txBox="1"/>
          <p:nvPr/>
        </p:nvSpPr>
        <p:spPr>
          <a:xfrm>
            <a:off x="425751" y="2371527"/>
            <a:ext cx="8538737" cy="2431435"/>
          </a:xfrm>
          <a:prstGeom prst="rect">
            <a:avLst/>
          </a:prstGeom>
          <a:noFill/>
        </p:spPr>
        <p:txBody>
          <a:bodyPr>
            <a:spAutoFit/>
          </a:bodyPr>
          <a:lstStyle/>
          <a:p>
            <a:pPr algn="r" eaLnBrk="1" fontAlgn="auto" hangingPunct="1">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6</a:t>
            </a:r>
            <a:r>
              <a:rPr kumimoji="0" lang="zh-TW" altLang="en-US" sz="4400" b="1" dirty="0">
                <a:solidFill>
                  <a:srgbClr val="0070C0"/>
                </a:solidFill>
                <a:latin typeface="微軟正黑體" pitchFamily="34" charset="-120"/>
                <a:ea typeface="微軟正黑體" pitchFamily="34" charset="-120"/>
              </a:rPr>
              <a:t>月印度洪災事件</a:t>
            </a: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7</a:t>
            </a:r>
            <a:r>
              <a:rPr kumimoji="0" lang="zh-TW" altLang="zh-TW" sz="4400" b="1" dirty="0">
                <a:solidFill>
                  <a:srgbClr val="0070C0"/>
                </a:solidFill>
                <a:latin typeface="微軟正黑體" pitchFamily="34" charset="-120"/>
                <a:ea typeface="微軟正黑體" pitchFamily="34" charset="-120"/>
              </a:rPr>
              <a:t>月</a:t>
            </a:r>
            <a:r>
              <a:rPr kumimoji="0" lang="zh-TW" altLang="en-US" sz="4400" b="1" dirty="0">
                <a:solidFill>
                  <a:srgbClr val="0070C0"/>
                </a:solidFill>
                <a:latin typeface="微軟正黑體" pitchFamily="34" charset="-120"/>
                <a:ea typeface="微軟正黑體" pitchFamily="34" charset="-120"/>
              </a:rPr>
              <a:t>日本浣熊颱風</a:t>
            </a:r>
            <a:r>
              <a:rPr kumimoji="0" lang="zh-TW" altLang="zh-TW" sz="4400" b="1" dirty="0">
                <a:solidFill>
                  <a:srgbClr val="0070C0"/>
                </a:solidFill>
                <a:latin typeface="微軟正黑體" pitchFamily="34" charset="-120"/>
                <a:ea typeface="微軟正黑體" pitchFamily="34" charset="-120"/>
              </a:rPr>
              <a:t>事件</a:t>
            </a:r>
            <a:endParaRPr kumimoji="0" lang="en-US" altLang="zh-TW" sz="4400" b="1" dirty="0">
              <a:solidFill>
                <a:srgbClr val="0070C0"/>
              </a:solidFill>
              <a:latin typeface="微軟正黑體" pitchFamily="34" charset="-120"/>
              <a:ea typeface="微軟正黑體" pitchFamily="34" charset="-120"/>
            </a:endParaRPr>
          </a:p>
        </p:txBody>
      </p:sp>
      <p:sp>
        <p:nvSpPr>
          <p:cNvPr id="31749"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374FE8F-CC79-490F-B79E-8B70D975B18A}" type="slidenum">
              <a:rPr kumimoji="0" lang="zh-TW" altLang="en-US" smtClean="0">
                <a:solidFill>
                  <a:srgbClr val="262626"/>
                </a:solidFill>
                <a:latin typeface="Arial Unicode MS" pitchFamily="34" charset="-120"/>
                <a:ea typeface="Arial Unicode MS" pitchFamily="34" charset="-120"/>
              </a:rPr>
              <a:pPr/>
              <a:t>86</a:t>
            </a:fld>
            <a:endParaRPr kumimoji="0" lang="zh-TW" altLang="en-US" smtClean="0">
              <a:solidFill>
                <a:srgbClr val="262626"/>
              </a:solidFill>
              <a:latin typeface="Arial Unicode MS" pitchFamily="34" charset="-120"/>
              <a:ea typeface="Arial Unicode MS" pitchFamily="34" charset="-120"/>
            </a:endParaRPr>
          </a:p>
        </p:txBody>
      </p:sp>
    </p:spTree>
    <p:extLst>
      <p:ext uri="{BB962C8B-B14F-4D97-AF65-F5344CB8AC3E}">
        <p14:creationId xmlns:p14="http://schemas.microsoft.com/office/powerpoint/2010/main" val="34562727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14638"/>
            <a:ext cx="8166100"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2772"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6E9DA8CF-F1E6-4DBA-8B39-B0C715F2C0A4}" type="slidenum">
              <a:rPr kumimoji="0" lang="zh-TW" altLang="en-US" smtClean="0">
                <a:solidFill>
                  <a:srgbClr val="262626"/>
                </a:solidFill>
                <a:latin typeface="Arial Unicode MS" pitchFamily="34" charset="-120"/>
                <a:ea typeface="Arial Unicode MS" pitchFamily="34" charset="-120"/>
              </a:rPr>
              <a:pPr/>
              <a:t>87</a:t>
            </a:fld>
            <a:endParaRPr kumimoji="0" lang="zh-TW" altLang="en-US" smtClean="0">
              <a:solidFill>
                <a:srgbClr val="262626"/>
              </a:solidFill>
              <a:latin typeface="Arial Unicode MS" pitchFamily="34" charset="-120"/>
              <a:ea typeface="Arial Unicode MS" pitchFamily="34" charset="-120"/>
            </a:endParaRPr>
          </a:p>
        </p:txBody>
      </p:sp>
      <p:sp>
        <p:nvSpPr>
          <p:cNvPr id="32773" name="文字方塊 4"/>
          <p:cNvSpPr txBox="1">
            <a:spLocks noChangeArrowheads="1"/>
          </p:cNvSpPr>
          <p:nvPr/>
        </p:nvSpPr>
        <p:spPr bwMode="auto">
          <a:xfrm>
            <a:off x="82550" y="757238"/>
            <a:ext cx="88566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000000"/>
                </a:solidFill>
                <a:latin typeface="微軟正黑體" pitchFamily="34" charset="-120"/>
                <a:ea typeface="微軟正黑體" pitchFamily="34" charset="-120"/>
              </a:rPr>
              <a:t>6</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26</a:t>
            </a:r>
            <a:r>
              <a:rPr kumimoji="0" lang="zh-TW" altLang="en-US" sz="2400" b="1">
                <a:solidFill>
                  <a:srgbClr val="000000"/>
                </a:solidFill>
                <a:latin typeface="微軟正黑體" pitchFamily="34" charset="-120"/>
                <a:ea typeface="微軟正黑體" pitchFamily="34" charset="-120"/>
              </a:rPr>
              <a:t>日</a:t>
            </a:r>
            <a:endParaRPr kumimoji="0" lang="en-US" altLang="zh-TW" sz="2400" b="1">
              <a:solidFill>
                <a:srgbClr val="75952C"/>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地點：印度東北部</a:t>
            </a:r>
            <a:r>
              <a:rPr kumimoji="0" lang="zh-TW" altLang="en-US" sz="2400" b="1">
                <a:solidFill>
                  <a:srgbClr val="FF0000"/>
                </a:solidFill>
                <a:latin typeface="微軟正黑體" pitchFamily="34" charset="-120"/>
                <a:ea typeface="微軟正黑體" pitchFamily="34" charset="-120"/>
              </a:rPr>
              <a:t>阿薩姆邦</a:t>
            </a:r>
            <a:r>
              <a:rPr kumimoji="0" lang="en-US" altLang="zh-TW" sz="2400" b="1">
                <a:solidFill>
                  <a:srgbClr val="000000"/>
                </a:solidFill>
                <a:latin typeface="微軟正黑體" pitchFamily="34" charset="-120"/>
                <a:ea typeface="微軟正黑體" pitchFamily="34" charset="-120"/>
              </a:rPr>
              <a:t>(Assam)</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事件描述：印度東北部</a:t>
            </a:r>
            <a:r>
              <a:rPr kumimoji="0" lang="en-US" altLang="zh-TW" sz="2400" b="1">
                <a:solidFill>
                  <a:srgbClr val="FF0000"/>
                </a:solidFill>
                <a:latin typeface="微軟正黑體" pitchFamily="34" charset="-120"/>
                <a:ea typeface="微軟正黑體" pitchFamily="34" charset="-120"/>
              </a:rPr>
              <a:t>26</a:t>
            </a:r>
            <a:r>
              <a:rPr kumimoji="0" lang="zh-TW" altLang="en-US" sz="2400" b="1">
                <a:solidFill>
                  <a:srgbClr val="FF0000"/>
                </a:solidFill>
                <a:latin typeface="微軟正黑體" pitchFamily="34" charset="-120"/>
                <a:ea typeface="微軟正黑體" pitchFamily="34" charset="-120"/>
              </a:rPr>
              <a:t>日</a:t>
            </a:r>
            <a:r>
              <a:rPr kumimoji="0" lang="zh-TW" altLang="en-US" sz="2400" b="1">
                <a:solidFill>
                  <a:srgbClr val="000000"/>
                </a:solidFill>
                <a:latin typeface="微軟正黑體" pitchFamily="34" charset="-120"/>
                <a:ea typeface="微軟正黑體" pitchFamily="34" charset="-120"/>
              </a:rPr>
              <a:t>晚間遭到</a:t>
            </a:r>
            <a:r>
              <a:rPr kumimoji="0" lang="zh-TW" altLang="en-US" sz="2400" b="1">
                <a:solidFill>
                  <a:srgbClr val="FF0000"/>
                </a:solidFill>
                <a:latin typeface="微軟正黑體" pitchFamily="34" charset="-120"/>
                <a:ea typeface="微軟正黑體" pitchFamily="34" charset="-120"/>
              </a:rPr>
              <a:t>季風暴雨</a:t>
            </a:r>
            <a:r>
              <a:rPr kumimoji="0" lang="zh-TW" altLang="en-US" sz="2400" b="1">
                <a:solidFill>
                  <a:srgbClr val="000000"/>
                </a:solidFill>
                <a:latin typeface="微軟正黑體" pitchFamily="34" charset="-120"/>
                <a:ea typeface="微軟正黑體" pitchFamily="34" charset="-120"/>
              </a:rPr>
              <a:t>侵襲，水淹及膝，使阿薩姆邦各地傳出災情，雖然雨勢到</a:t>
            </a:r>
            <a:r>
              <a:rPr kumimoji="0" lang="en-US" altLang="zh-TW" sz="2400" b="1">
                <a:solidFill>
                  <a:srgbClr val="000000"/>
                </a:solidFill>
                <a:latin typeface="微軟正黑體" pitchFamily="34" charset="-120"/>
                <a:ea typeface="微軟正黑體" pitchFamily="34" charset="-120"/>
              </a:rPr>
              <a:t>27</a:t>
            </a:r>
            <a:r>
              <a:rPr kumimoji="0" lang="zh-TW" altLang="en-US" sz="2400" b="1">
                <a:solidFill>
                  <a:srgbClr val="000000"/>
                </a:solidFill>
                <a:latin typeface="微軟正黑體" pitchFamily="34" charset="-120"/>
                <a:ea typeface="微軟正黑體" pitchFamily="34" charset="-120"/>
              </a:rPr>
              <a:t>日已有緩和跡象，但仍下著大雨。</a:t>
            </a:r>
          </a:p>
          <a:p>
            <a:pPr algn="just" eaLnBrk="1" hangingPunct="1">
              <a:spcBef>
                <a:spcPts val="600"/>
              </a:spcBef>
              <a:buFont typeface="Arial" pitchFamily="34" charset="0"/>
              <a:buChar char="•"/>
            </a:pPr>
            <a:endParaRPr kumimoji="0" lang="zh-TW" altLang="en-US" sz="2400" b="1">
              <a:solidFill>
                <a:srgbClr val="000000"/>
              </a:solidFill>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32777" name="矩形 9"/>
          <p:cNvSpPr>
            <a:spLocks noChangeArrowheads="1"/>
          </p:cNvSpPr>
          <p:nvPr/>
        </p:nvSpPr>
        <p:spPr bwMode="auto">
          <a:xfrm>
            <a:off x="685800" y="6642100"/>
            <a:ext cx="5418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gogole map</a:t>
            </a:r>
          </a:p>
        </p:txBody>
      </p:sp>
      <p:sp>
        <p:nvSpPr>
          <p:cNvPr id="32778" name="AutoShape 19" descr="http://gb.cri.cn/mmsource/images/2014/06/28/82/1092094341428137470.jpg"/>
          <p:cNvSpPr>
            <a:spLocks noChangeAspect="1" noChangeArrowheads="1"/>
          </p:cNvSpPr>
          <p:nvPr/>
        </p:nvSpPr>
        <p:spPr bwMode="auto">
          <a:xfrm>
            <a:off x="63500" y="-136525"/>
            <a:ext cx="89535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2779" name="文字方塊 18"/>
          <p:cNvSpPr txBox="1">
            <a:spLocks noChangeArrowheads="1"/>
          </p:cNvSpPr>
          <p:nvPr/>
        </p:nvSpPr>
        <p:spPr bwMode="auto">
          <a:xfrm>
            <a:off x="3886200" y="6216650"/>
            <a:ext cx="144780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微軟正黑體" pitchFamily="34" charset="-120"/>
                <a:ea typeface="微軟正黑體" pitchFamily="34" charset="-120"/>
              </a:rPr>
              <a:t>阿薩姆邦地理位置</a:t>
            </a:r>
          </a:p>
        </p:txBody>
      </p:sp>
    </p:spTree>
    <p:extLst>
      <p:ext uri="{BB962C8B-B14F-4D97-AF65-F5344CB8AC3E}">
        <p14:creationId xmlns:p14="http://schemas.microsoft.com/office/powerpoint/2010/main" val="20598359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379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3AD59E-22A3-4AC5-9CB6-AFAEF439205F}" type="slidenum">
              <a:rPr kumimoji="0" lang="zh-TW" altLang="en-US" smtClean="0">
                <a:solidFill>
                  <a:srgbClr val="262626"/>
                </a:solidFill>
                <a:latin typeface="Arial Unicode MS" pitchFamily="34" charset="-120"/>
                <a:ea typeface="Arial Unicode MS" pitchFamily="34" charset="-120"/>
              </a:rPr>
              <a:pPr/>
              <a:t>88</a:t>
            </a:fld>
            <a:endParaRPr kumimoji="0" lang="zh-TW" altLang="en-US" smtClean="0">
              <a:solidFill>
                <a:srgbClr val="262626"/>
              </a:solidFill>
              <a:latin typeface="Arial Unicode MS" pitchFamily="34" charset="-120"/>
              <a:ea typeface="Arial Unicode MS" pitchFamily="34" charset="-120"/>
            </a:endParaRPr>
          </a:p>
        </p:txBody>
      </p:sp>
      <p:sp>
        <p:nvSpPr>
          <p:cNvPr id="3379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p>
        </p:txBody>
      </p:sp>
      <p:sp>
        <p:nvSpPr>
          <p:cNvPr id="33797"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3798"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ea typeface="標楷體" pitchFamily="65" charset="-120"/>
            </a:endParaRPr>
          </a:p>
        </p:txBody>
      </p:sp>
      <p:sp>
        <p:nvSpPr>
          <p:cNvPr id="33799" name="文字方塊 12"/>
          <p:cNvSpPr txBox="1">
            <a:spLocks noChangeArrowheads="1"/>
          </p:cNvSpPr>
          <p:nvPr/>
        </p:nvSpPr>
        <p:spPr bwMode="auto">
          <a:xfrm>
            <a:off x="1776413" y="5816600"/>
            <a:ext cx="1414462"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微軟正黑體" pitchFamily="34" charset="-120"/>
                <a:ea typeface="微軟正黑體" pitchFamily="34" charset="-120"/>
              </a:rPr>
              <a:t>居民涉水通過街道</a:t>
            </a:r>
          </a:p>
        </p:txBody>
      </p:sp>
      <p:sp>
        <p:nvSpPr>
          <p:cNvPr id="33800" name="矩形 7"/>
          <p:cNvSpPr>
            <a:spLocks noChangeArrowheads="1"/>
          </p:cNvSpPr>
          <p:nvPr/>
        </p:nvSpPr>
        <p:spPr bwMode="auto">
          <a:xfrm>
            <a:off x="8001000" y="6157913"/>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資料來源：中新網</a:t>
            </a:r>
          </a:p>
        </p:txBody>
      </p:sp>
      <p:sp>
        <p:nvSpPr>
          <p:cNvPr id="33801" name="文字方塊 15"/>
          <p:cNvSpPr txBox="1">
            <a:spLocks noChangeArrowheads="1"/>
          </p:cNvSpPr>
          <p:nvPr/>
        </p:nvSpPr>
        <p:spPr bwMode="auto">
          <a:xfrm>
            <a:off x="6248400" y="5842000"/>
            <a:ext cx="1416050"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微軟正黑體" pitchFamily="34" charset="-120"/>
                <a:ea typeface="微軟正黑體" pitchFamily="34" charset="-120"/>
              </a:rPr>
              <a:t>道路淹水無法逃離</a:t>
            </a:r>
          </a:p>
        </p:txBody>
      </p:sp>
      <p:sp>
        <p:nvSpPr>
          <p:cNvPr id="33802" name="文字方塊 9"/>
          <p:cNvSpPr txBox="1">
            <a:spLocks noChangeArrowheads="1"/>
          </p:cNvSpPr>
          <p:nvPr/>
        </p:nvSpPr>
        <p:spPr bwMode="auto">
          <a:xfrm>
            <a:off x="0" y="381000"/>
            <a:ext cx="8932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Arial" pitchFamily="34" charset="0"/>
              <a:buChar char="•"/>
            </a:pPr>
            <a:endParaRPr lang="en-US" altLang="zh-TW" sz="2400">
              <a:latin typeface="微軟正黑體" pitchFamily="34" charset="-120"/>
              <a:ea typeface="微軟正黑體" pitchFamily="34" charset="-120"/>
            </a:endParaRPr>
          </a:p>
          <a:p>
            <a:pPr>
              <a:buFont typeface="Arial" pitchFamily="34" charset="0"/>
              <a:buChar char="•"/>
            </a:pPr>
            <a:r>
              <a:rPr lang="zh-TW" altLang="en-US" sz="2400" b="1">
                <a:latin typeface="微軟正黑體" pitchFamily="34" charset="-120"/>
                <a:ea typeface="微軟正黑體" pitchFamily="34" charset="-120"/>
                <a:cs typeface="新細明體" pitchFamily="18" charset="-120"/>
              </a:rPr>
              <a:t>此次暴雨造成</a:t>
            </a:r>
            <a:r>
              <a:rPr lang="en-US" altLang="zh-TW" sz="2400" b="1">
                <a:solidFill>
                  <a:srgbClr val="FF0000"/>
                </a:solidFill>
                <a:latin typeface="微軟正黑體" pitchFamily="34" charset="-120"/>
                <a:ea typeface="微軟正黑體" pitchFamily="34" charset="-120"/>
                <a:cs typeface="新細明體" pitchFamily="18" charset="-120"/>
              </a:rPr>
              <a:t>11</a:t>
            </a:r>
            <a:r>
              <a:rPr lang="zh-TW" altLang="en-US" sz="2400" b="1">
                <a:solidFill>
                  <a:srgbClr val="FF0000"/>
                </a:solidFill>
                <a:latin typeface="微軟正黑體" pitchFamily="34" charset="-120"/>
                <a:ea typeface="微軟正黑體" pitchFamily="34" charset="-120"/>
                <a:cs typeface="新細明體" pitchFamily="18" charset="-120"/>
              </a:rPr>
              <a:t>人死亡</a:t>
            </a:r>
            <a:r>
              <a:rPr lang="zh-TW" altLang="en-US" sz="2400" b="1">
                <a:latin typeface="微軟正黑體" pitchFamily="34" charset="-120"/>
                <a:ea typeface="微軟正黑體" pitchFamily="34" charset="-120"/>
                <a:cs typeface="新細明體" pitchFamily="18" charset="-120"/>
              </a:rPr>
              <a:t>，並有許多人因</a:t>
            </a:r>
            <a:r>
              <a:rPr lang="zh-TW" altLang="en-US" sz="2400" b="1">
                <a:solidFill>
                  <a:srgbClr val="FF0000"/>
                </a:solidFill>
                <a:latin typeface="微軟正黑體" pitchFamily="34" charset="-120"/>
                <a:ea typeface="微軟正黑體" pitchFamily="34" charset="-120"/>
                <a:cs typeface="新細明體" pitchFamily="18" charset="-120"/>
              </a:rPr>
              <a:t>暴雨和土石流</a:t>
            </a:r>
            <a:r>
              <a:rPr lang="zh-TW" altLang="en-US" sz="2400" b="1">
                <a:latin typeface="微軟正黑體" pitchFamily="34" charset="-120"/>
                <a:ea typeface="微軟正黑體" pitchFamily="34" charset="-120"/>
                <a:cs typeface="新細明體" pitchFamily="18" charset="-120"/>
              </a:rPr>
              <a:t>沖毀房屋而無家可歸。</a:t>
            </a:r>
            <a:endParaRPr lang="en-US" altLang="zh-TW" sz="2400" b="1">
              <a:latin typeface="微軟正黑體" pitchFamily="34" charset="-120"/>
              <a:ea typeface="微軟正黑體" pitchFamily="34" charset="-120"/>
              <a:cs typeface="新細明體" pitchFamily="18" charset="-120"/>
            </a:endParaRPr>
          </a:p>
          <a:p>
            <a:pPr>
              <a:buFont typeface="Arial" pitchFamily="34" charset="0"/>
              <a:buChar char="•"/>
            </a:pPr>
            <a:r>
              <a:rPr lang="zh-TW" altLang="en-US" sz="2400" b="1">
                <a:latin typeface="微軟正黑體" pitchFamily="34" charset="-120"/>
                <a:ea typeface="微軟正黑體" pitchFamily="34" charset="-120"/>
              </a:rPr>
              <a:t>阿薩姆省首府</a:t>
            </a:r>
            <a:r>
              <a:rPr lang="zh-TW" altLang="en-US" sz="2400" b="1">
                <a:solidFill>
                  <a:srgbClr val="FF0000"/>
                </a:solidFill>
                <a:latin typeface="微軟正黑體" pitchFamily="34" charset="-120"/>
                <a:ea typeface="微軟正黑體" pitchFamily="34" charset="-120"/>
              </a:rPr>
              <a:t>古瓦哈提</a:t>
            </a:r>
            <a:r>
              <a:rPr lang="en-US" altLang="zh-TW" sz="2400" b="1">
                <a:latin typeface="微軟正黑體" pitchFamily="34" charset="-120"/>
                <a:ea typeface="微軟正黑體" pitchFamily="34" charset="-120"/>
              </a:rPr>
              <a:t>(Gauhati)</a:t>
            </a:r>
            <a:r>
              <a:rPr lang="zh-TW" altLang="en-US" sz="2400" b="1">
                <a:latin typeface="微軟正黑體" pitchFamily="34" charset="-120"/>
                <a:ea typeface="微軟正黑體" pitchFamily="34" charset="-120"/>
              </a:rPr>
              <a:t>的居民，面臨暴雨造成的洪災侵襲，</a:t>
            </a:r>
            <a:r>
              <a:rPr lang="zh-TW" altLang="en-US" sz="2400" b="1">
                <a:solidFill>
                  <a:srgbClr val="FF0000"/>
                </a:solidFill>
                <a:latin typeface="微軟正黑體" pitchFamily="34" charset="-120"/>
                <a:ea typeface="微軟正黑體" pitchFamily="34" charset="-120"/>
              </a:rPr>
              <a:t>水深及膝</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a:buFont typeface="Arial" pitchFamily="34" charset="0"/>
              <a:buChar char="•"/>
            </a:pPr>
            <a:r>
              <a:rPr lang="zh-TW" altLang="en-US" sz="2400" b="1">
                <a:latin typeface="微軟正黑體" pitchFamily="34" charset="-120"/>
                <a:ea typeface="微軟正黑體" pitchFamily="34" charset="-120"/>
              </a:rPr>
              <a:t>當地</a:t>
            </a:r>
            <a:r>
              <a:rPr lang="zh-TW" altLang="en-US" sz="2400" b="1">
                <a:solidFill>
                  <a:srgbClr val="FF0000"/>
                </a:solidFill>
                <a:latin typeface="微軟正黑體" pitchFamily="34" charset="-120"/>
                <a:ea typeface="微軟正黑體" pitchFamily="34" charset="-120"/>
              </a:rPr>
              <a:t>農作物</a:t>
            </a:r>
            <a:r>
              <a:rPr lang="zh-TW" altLang="en-US" sz="2400" b="1">
                <a:latin typeface="微軟正黑體" pitchFamily="34" charset="-120"/>
                <a:ea typeface="微軟正黑體" pitchFamily="34" charset="-120"/>
              </a:rPr>
              <a:t>受洪水影響</a:t>
            </a:r>
            <a:r>
              <a:rPr lang="zh-TW" altLang="en-US" sz="2400" b="1">
                <a:solidFill>
                  <a:srgbClr val="FF0000"/>
                </a:solidFill>
                <a:latin typeface="微軟正黑體" pitchFamily="34" charset="-120"/>
                <a:ea typeface="微軟正黑體" pitchFamily="34" charset="-120"/>
              </a:rPr>
              <a:t>損失慘重</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p:txBody>
      </p:sp>
      <p:pic>
        <p:nvPicPr>
          <p:cNvPr id="3380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2819400"/>
            <a:ext cx="415290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2819400"/>
            <a:ext cx="43910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0066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4819"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5865F1A-F0B5-4F1A-A3A0-CF55EC4616CA}" type="slidenum">
              <a:rPr kumimoji="0" lang="zh-TW" altLang="en-US" smtClean="0">
                <a:solidFill>
                  <a:srgbClr val="262626"/>
                </a:solidFill>
                <a:latin typeface="Arial Unicode MS" pitchFamily="34" charset="-120"/>
                <a:ea typeface="Arial Unicode MS" pitchFamily="34" charset="-120"/>
              </a:rPr>
              <a:pPr/>
              <a:t>89</a:t>
            </a:fld>
            <a:endParaRPr kumimoji="0" lang="zh-TW" altLang="en-US" smtClean="0">
              <a:solidFill>
                <a:srgbClr val="262626"/>
              </a:solidFill>
              <a:latin typeface="Arial Unicode MS" pitchFamily="34" charset="-120"/>
              <a:ea typeface="Arial Unicode MS" pitchFamily="34" charset="-120"/>
            </a:endParaRPr>
          </a:p>
        </p:txBody>
      </p:sp>
      <p:sp>
        <p:nvSpPr>
          <p:cNvPr id="34820" name="矩形 6"/>
          <p:cNvSpPr>
            <a:spLocks noChangeArrowheads="1"/>
          </p:cNvSpPr>
          <p:nvPr/>
        </p:nvSpPr>
        <p:spPr bwMode="auto">
          <a:xfrm>
            <a:off x="152400" y="6273800"/>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資料來：源中新網</a:t>
            </a:r>
          </a:p>
        </p:txBody>
      </p:sp>
      <p:sp>
        <p:nvSpPr>
          <p:cNvPr id="34821" name="文字方塊 9"/>
          <p:cNvSpPr txBox="1">
            <a:spLocks noChangeArrowheads="1"/>
          </p:cNvSpPr>
          <p:nvPr/>
        </p:nvSpPr>
        <p:spPr bwMode="auto">
          <a:xfrm>
            <a:off x="0" y="511175"/>
            <a:ext cx="8932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buFont typeface="Arial" pitchFamily="34" charset="0"/>
              <a:buChar char="•"/>
            </a:pPr>
            <a:endParaRPr lang="en-US" altLang="zh-TW" sz="2400">
              <a:latin typeface="微軟正黑體" pitchFamily="34" charset="-120"/>
              <a:ea typeface="微軟正黑體" pitchFamily="34" charset="-120"/>
            </a:endParaRPr>
          </a:p>
          <a:p>
            <a:pPr>
              <a:buFont typeface="Arial" pitchFamily="34" charset="0"/>
              <a:buChar char="•"/>
            </a:pPr>
            <a:r>
              <a:rPr lang="zh-TW" altLang="en-US" sz="2400" b="1">
                <a:latin typeface="微軟正黑體" pitchFamily="34" charset="-120"/>
                <a:ea typeface="微軟正黑體" pitchFamily="34" charset="-120"/>
              </a:rPr>
              <a:t>印度政府立即出動</a:t>
            </a:r>
            <a:r>
              <a:rPr lang="zh-TW" altLang="en-US" sz="2400" b="1">
                <a:solidFill>
                  <a:srgbClr val="FF0000"/>
                </a:solidFill>
                <a:latin typeface="微軟正黑體" pitchFamily="34" charset="-120"/>
                <a:ea typeface="微軟正黑體" pitchFamily="34" charset="-120"/>
              </a:rPr>
              <a:t>橡皮艇</a:t>
            </a:r>
            <a:r>
              <a:rPr lang="zh-TW" altLang="en-US" sz="2400" b="1">
                <a:latin typeface="微軟正黑體" pitchFamily="34" charset="-120"/>
                <a:ea typeface="微軟正黑體" pitchFamily="34" charset="-120"/>
              </a:rPr>
              <a:t>及</a:t>
            </a:r>
            <a:r>
              <a:rPr lang="zh-TW" altLang="en-US" sz="2400" b="1">
                <a:solidFill>
                  <a:srgbClr val="FF0000"/>
                </a:solidFill>
                <a:latin typeface="微軟正黑體" pitchFamily="34" charset="-120"/>
                <a:ea typeface="微軟正黑體" pitchFamily="34" charset="-120"/>
              </a:rPr>
              <a:t>木筏</a:t>
            </a:r>
            <a:r>
              <a:rPr lang="zh-TW" altLang="en-US" sz="2400" b="1">
                <a:latin typeface="微軟正黑體" pitchFamily="34" charset="-120"/>
                <a:ea typeface="微軟正黑體" pitchFamily="34" charset="-120"/>
              </a:rPr>
              <a:t>緊急疏散當地區民。</a:t>
            </a:r>
            <a:endParaRPr lang="en-US" altLang="zh-TW" sz="2400" b="1">
              <a:latin typeface="微軟正黑體" pitchFamily="34" charset="-120"/>
              <a:ea typeface="微軟正黑體" pitchFamily="34" charset="-120"/>
            </a:endParaRPr>
          </a:p>
          <a:p>
            <a:pPr>
              <a:buFont typeface="Arial" pitchFamily="34" charset="0"/>
              <a:buChar char="•"/>
            </a:pPr>
            <a:r>
              <a:rPr lang="en-US" altLang="zh-TW" sz="2400" b="1">
                <a:latin typeface="微軟正黑體" pitchFamily="34" charset="-120"/>
                <a:ea typeface="微軟正黑體" pitchFamily="34" charset="-120"/>
              </a:rPr>
              <a:t>Gauhati</a:t>
            </a:r>
            <a:r>
              <a:rPr lang="zh-TW" altLang="en-US" sz="2400" b="1">
                <a:latin typeface="微軟正黑體" pitchFamily="34" charset="-120"/>
                <a:ea typeface="微軟正黑體" pitchFamily="34" charset="-120"/>
              </a:rPr>
              <a:t>政府下令當天</a:t>
            </a:r>
            <a:r>
              <a:rPr lang="zh-TW" altLang="en-US" sz="2400" b="1">
                <a:solidFill>
                  <a:srgbClr val="FF0000"/>
                </a:solidFill>
                <a:latin typeface="微軟正黑體" pitchFamily="34" charset="-120"/>
                <a:ea typeface="微軟正黑體" pitchFamily="34" charset="-120"/>
              </a:rPr>
              <a:t>學校停止上課</a:t>
            </a:r>
            <a:r>
              <a:rPr lang="zh-TW" altLang="en-US" sz="2400" b="1">
                <a:latin typeface="微軟正黑體" pitchFamily="34" charset="-120"/>
                <a:ea typeface="微軟正黑體" pitchFamily="34" charset="-120"/>
              </a:rPr>
              <a:t>。</a:t>
            </a:r>
            <a:endParaRPr lang="en-US" altLang="zh-TW" sz="2400" b="1">
              <a:solidFill>
                <a:srgbClr val="FF0000"/>
              </a:solidFill>
              <a:latin typeface="微軟正黑體" pitchFamily="34" charset="-120"/>
              <a:ea typeface="微軟正黑體" pitchFamily="34" charset="-120"/>
            </a:endParaRPr>
          </a:p>
          <a:p>
            <a:pPr>
              <a:buFont typeface="Arial" pitchFamily="34" charset="0"/>
              <a:buChar char="•"/>
            </a:pPr>
            <a:r>
              <a:rPr lang="zh-TW" altLang="en-US" sz="2400" b="1">
                <a:latin typeface="微軟正黑體" pitchFamily="34" charset="-120"/>
                <a:ea typeface="微軟正黑體" pitchFamily="34" charset="-120"/>
              </a:rPr>
              <a:t>印度政府趕忙將</a:t>
            </a:r>
            <a:r>
              <a:rPr lang="zh-TW" altLang="en-US" sz="2400" b="1">
                <a:solidFill>
                  <a:srgbClr val="FF0000"/>
                </a:solidFill>
                <a:latin typeface="微軟正黑體" pitchFamily="34" charset="-120"/>
                <a:ea typeface="微軟正黑體" pitchFamily="34" charset="-120"/>
              </a:rPr>
              <a:t>飲水和各項後援物資送到受災區。</a:t>
            </a:r>
            <a:endParaRPr lang="en-US" altLang="zh-TW" sz="2400" b="1">
              <a:solidFill>
                <a:srgbClr val="FF0000"/>
              </a:solidFill>
              <a:latin typeface="微軟正黑體" pitchFamily="34" charset="-120"/>
              <a:ea typeface="微軟正黑體" pitchFamily="34" charset="-120"/>
            </a:endParaRPr>
          </a:p>
          <a:p>
            <a:pPr>
              <a:buFont typeface="Arial" pitchFamily="34" charset="0"/>
              <a:buChar char="•"/>
            </a:pPr>
            <a:endParaRPr lang="en-US" altLang="zh-TW" sz="2400">
              <a:solidFill>
                <a:srgbClr val="FF0000"/>
              </a:solidFill>
              <a:latin typeface="微軟正黑體" pitchFamily="34" charset="-120"/>
              <a:ea typeface="微軟正黑體" pitchFamily="34" charset="-120"/>
            </a:endParaRPr>
          </a:p>
          <a:p>
            <a:pPr>
              <a:buFont typeface="Arial" pitchFamily="34" charset="0"/>
              <a:buChar char="•"/>
            </a:pPr>
            <a:endParaRPr lang="en-US" altLang="zh-TW" sz="2400">
              <a:solidFill>
                <a:srgbClr val="FF0000"/>
              </a:solidFill>
              <a:latin typeface="微軟正黑體" pitchFamily="34" charset="-120"/>
              <a:ea typeface="微軟正黑體" pitchFamily="34" charset="-120"/>
            </a:endParaRPr>
          </a:p>
        </p:txBody>
      </p:sp>
      <p:pic>
        <p:nvPicPr>
          <p:cNvPr id="3482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46325"/>
            <a:ext cx="4389438"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3" name="文字方塊 12"/>
          <p:cNvSpPr txBox="1">
            <a:spLocks noChangeArrowheads="1"/>
          </p:cNvSpPr>
          <p:nvPr/>
        </p:nvSpPr>
        <p:spPr bwMode="auto">
          <a:xfrm>
            <a:off x="3581400" y="5688013"/>
            <a:ext cx="1108075" cy="2778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微軟正黑體" pitchFamily="34" charset="-120"/>
                <a:ea typeface="微軟正黑體" pitchFamily="34" charset="-120"/>
              </a:rPr>
              <a:t>前往災區救援</a:t>
            </a:r>
          </a:p>
        </p:txBody>
      </p:sp>
      <p:pic>
        <p:nvPicPr>
          <p:cNvPr id="34824" name="Picture 9" descr="http://www.toledoblade.com/image/2014/06/28/670x_b1_a4-3_cCM_z_cTR/India-Flooding-ra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54263"/>
            <a:ext cx="43735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66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3666107" y="4027221"/>
            <a:ext cx="4628153" cy="603691"/>
          </a:xfrm>
          <a:prstGeom prst="rect">
            <a:avLst/>
          </a:prstGeom>
          <a:noFill/>
        </p:spPr>
        <p:txBody>
          <a:bodyPr wrap="square">
            <a:spAutoFit/>
          </a:bodyPr>
          <a:lstStyle/>
          <a:p>
            <a:pPr algn="r" fontAlgn="auto">
              <a:spcBef>
                <a:spcPts val="0"/>
              </a:spcBef>
              <a:spcAft>
                <a:spcPts val="0"/>
              </a:spcAft>
              <a:defRPr/>
            </a:pPr>
            <a:r>
              <a:rPr kumimoji="0" lang="zh-TW" altLang="en-US" sz="3323"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英國暴風雨事件</a:t>
            </a:r>
            <a:endParaRPr kumimoji="0" lang="zh-CN" altLang="en-US" sz="3323"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本框 24"/>
          <p:cNvSpPr txBox="1"/>
          <p:nvPr/>
        </p:nvSpPr>
        <p:spPr>
          <a:xfrm>
            <a:off x="3442028" y="3894283"/>
            <a:ext cx="562660" cy="859466"/>
          </a:xfrm>
          <a:prstGeom prst="rect">
            <a:avLst/>
          </a:prstGeom>
          <a:noFill/>
        </p:spPr>
        <p:txBody>
          <a:bodyPr wrap="square" rtlCol="0">
            <a:spAutoFit/>
          </a:bodyPr>
          <a:lstStyle/>
          <a:p>
            <a:pPr fontAlgn="auto">
              <a:spcBef>
                <a:spcPts val="0"/>
              </a:spcBef>
              <a:spcAft>
                <a:spcPts val="0"/>
              </a:spcAft>
            </a:pPr>
            <a:r>
              <a:rPr kumimoji="0" lang="en-US" altLang="zh-TW" sz="4985" dirty="0">
                <a:solidFill>
                  <a:prstClr val="white"/>
                </a:solidFill>
                <a:ea typeface="微軟正黑體" panose="020B0604030504040204" pitchFamily="34" charset="-120"/>
                <a:cs typeface="Arial" panose="020B0604020202020204" pitchFamily="34" charset="0"/>
              </a:rPr>
              <a:t>2.</a:t>
            </a:r>
            <a:endParaRPr kumimoji="0" lang="zh-CN" altLang="en-US" sz="4985" dirty="0">
              <a:solidFill>
                <a:prstClr val="white"/>
              </a:solidFill>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1001649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1819275"/>
            <a:ext cx="5791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5844"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82578C3-00DE-4F42-AEBB-1BDC95F338B4}" type="slidenum">
              <a:rPr kumimoji="0" lang="zh-TW" altLang="en-US" smtClean="0">
                <a:solidFill>
                  <a:srgbClr val="262626"/>
                </a:solidFill>
                <a:latin typeface="Arial Unicode MS" pitchFamily="34" charset="-120"/>
                <a:ea typeface="Arial Unicode MS" pitchFamily="34" charset="-120"/>
              </a:rPr>
              <a:pPr/>
              <a:t>90</a:t>
            </a:fld>
            <a:endParaRPr kumimoji="0" lang="zh-TW" altLang="en-US" smtClean="0">
              <a:solidFill>
                <a:srgbClr val="262626"/>
              </a:solidFill>
              <a:latin typeface="Arial Unicode MS" pitchFamily="34" charset="-120"/>
              <a:ea typeface="Arial Unicode MS" pitchFamily="34" charset="-120"/>
            </a:endParaRPr>
          </a:p>
        </p:txBody>
      </p:sp>
      <p:sp>
        <p:nvSpPr>
          <p:cNvPr id="35845" name="文字方塊 11"/>
          <p:cNvSpPr txBox="1">
            <a:spLocks noChangeArrowheads="1"/>
          </p:cNvSpPr>
          <p:nvPr/>
        </p:nvSpPr>
        <p:spPr bwMode="auto">
          <a:xfrm>
            <a:off x="4284663" y="6453188"/>
            <a:ext cx="137160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en-US" altLang="zh-TW" sz="1200">
                <a:latin typeface="微軟正黑體" pitchFamily="34" charset="-120"/>
                <a:ea typeface="微軟正黑體" pitchFamily="34" charset="-120"/>
              </a:rPr>
              <a:t>2014</a:t>
            </a:r>
            <a:r>
              <a:rPr lang="zh-TW" altLang="en-US" sz="1200">
                <a:latin typeface="微軟正黑體" pitchFamily="34" charset="-120"/>
                <a:ea typeface="微軟正黑體" pitchFamily="34" charset="-120"/>
              </a:rPr>
              <a:t>年季風走向</a:t>
            </a:r>
          </a:p>
        </p:txBody>
      </p:sp>
      <p:sp>
        <p:nvSpPr>
          <p:cNvPr id="35846" name="矩形 2"/>
          <p:cNvSpPr>
            <a:spLocks noChangeArrowheads="1"/>
          </p:cNvSpPr>
          <p:nvPr/>
        </p:nvSpPr>
        <p:spPr bwMode="auto">
          <a:xfrm>
            <a:off x="46038" y="663575"/>
            <a:ext cx="8883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a:latin typeface="微軟正黑體" pitchFamily="34" charset="-120"/>
                <a:ea typeface="微軟正黑體" pitchFamily="34" charset="-120"/>
              </a:rPr>
              <a:t>        </a:t>
            </a:r>
            <a:r>
              <a:rPr lang="zh-TW" altLang="en-US" sz="2400" b="1">
                <a:latin typeface="微軟正黑體" pitchFamily="34" charset="-120"/>
                <a:ea typeface="微軟正黑體" pitchFamily="34" charset="-120"/>
              </a:rPr>
              <a:t>季風對印度的影響一般從</a:t>
            </a:r>
            <a:r>
              <a:rPr lang="zh-TW" altLang="en-US" sz="2400" b="1">
                <a:solidFill>
                  <a:srgbClr val="FF0000"/>
                </a:solidFill>
                <a:latin typeface="微軟正黑體" pitchFamily="34" charset="-120"/>
                <a:ea typeface="微軟正黑體" pitchFamily="34" charset="-120"/>
              </a:rPr>
              <a:t>每年６月初持續到９月末</a:t>
            </a:r>
            <a:r>
              <a:rPr lang="zh-TW" altLang="en-US" sz="2400" b="1">
                <a:latin typeface="微軟正黑體" pitchFamily="34" charset="-120"/>
                <a:ea typeface="微軟正黑體" pitchFamily="34" charset="-120"/>
              </a:rPr>
              <a:t>，帶來的雨水佔印度全年雨量８０％以上。如季風帶來的雨量適宜，會帶動印度經濟迅速增長，雨量過大則成為</a:t>
            </a:r>
            <a:r>
              <a:rPr lang="zh-TW" altLang="en-US" sz="2400" b="1">
                <a:solidFill>
                  <a:srgbClr val="FF0000"/>
                </a:solidFill>
                <a:latin typeface="微軟正黑體" pitchFamily="34" charset="-120"/>
                <a:ea typeface="微軟正黑體" pitchFamily="34" charset="-120"/>
              </a:rPr>
              <a:t>洪災</a:t>
            </a:r>
            <a:r>
              <a:rPr lang="zh-TW" altLang="en-US" sz="2400" b="1">
                <a:latin typeface="微軟正黑體" pitchFamily="34" charset="-120"/>
                <a:ea typeface="微軟正黑體" pitchFamily="34" charset="-120"/>
              </a:rPr>
              <a:t>。</a:t>
            </a:r>
          </a:p>
        </p:txBody>
      </p:sp>
      <p:sp>
        <p:nvSpPr>
          <p:cNvPr id="35847" name="文字方塊 11"/>
          <p:cNvSpPr txBox="1">
            <a:spLocks noChangeArrowheads="1"/>
          </p:cNvSpPr>
          <p:nvPr/>
        </p:nvSpPr>
        <p:spPr bwMode="auto">
          <a:xfrm>
            <a:off x="5597525" y="2514600"/>
            <a:ext cx="658813" cy="2159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實際走向</a:t>
            </a:r>
          </a:p>
        </p:txBody>
      </p:sp>
      <p:sp>
        <p:nvSpPr>
          <p:cNvPr id="35848" name="文字方塊 12"/>
          <p:cNvSpPr txBox="1">
            <a:spLocks noChangeArrowheads="1"/>
          </p:cNvSpPr>
          <p:nvPr/>
        </p:nvSpPr>
        <p:spPr bwMode="auto">
          <a:xfrm>
            <a:off x="6786563" y="2514600"/>
            <a:ext cx="604837" cy="2159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正常走向</a:t>
            </a:r>
          </a:p>
        </p:txBody>
      </p:sp>
      <p:sp>
        <p:nvSpPr>
          <p:cNvPr id="35849" name="矩形 6"/>
          <p:cNvSpPr>
            <a:spLocks noChangeArrowheads="1"/>
          </p:cNvSpPr>
          <p:nvPr/>
        </p:nvSpPr>
        <p:spPr bwMode="auto">
          <a:xfrm>
            <a:off x="107950" y="6562725"/>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資料來源：印度氣象部</a:t>
            </a:r>
            <a:endParaRPr lang="en-US" altLang="zh-TW" sz="800">
              <a:latin typeface="微軟正黑體" pitchFamily="34" charset="-120"/>
              <a:ea typeface="微軟正黑體" pitchFamily="34" charset="-120"/>
            </a:endParaRPr>
          </a:p>
        </p:txBody>
      </p:sp>
      <p:sp>
        <p:nvSpPr>
          <p:cNvPr id="3" name="橢圓 2"/>
          <p:cNvSpPr/>
          <p:nvPr/>
        </p:nvSpPr>
        <p:spPr>
          <a:xfrm>
            <a:off x="5630863" y="3521075"/>
            <a:ext cx="7620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2234689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686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CCF37B7-D675-419D-BB07-A3D5C68BA5C9}" type="slidenum">
              <a:rPr kumimoji="0" lang="zh-TW" altLang="en-US" smtClean="0">
                <a:solidFill>
                  <a:srgbClr val="262626"/>
                </a:solidFill>
                <a:latin typeface="Arial Unicode MS" pitchFamily="34" charset="-120"/>
                <a:ea typeface="Arial Unicode MS" pitchFamily="34" charset="-120"/>
              </a:rPr>
              <a:pPr/>
              <a:t>91</a:t>
            </a:fld>
            <a:endParaRPr kumimoji="0" lang="zh-TW" altLang="en-US" smtClean="0">
              <a:solidFill>
                <a:srgbClr val="262626"/>
              </a:solidFill>
              <a:latin typeface="Arial Unicode MS" pitchFamily="34" charset="-120"/>
              <a:ea typeface="Arial Unicode MS" pitchFamily="34" charset="-120"/>
            </a:endParaRPr>
          </a:p>
        </p:txBody>
      </p:sp>
      <p:sp>
        <p:nvSpPr>
          <p:cNvPr id="36868" name="矩形 6"/>
          <p:cNvSpPr>
            <a:spLocks noChangeArrowheads="1"/>
          </p:cNvSpPr>
          <p:nvPr/>
        </p:nvSpPr>
        <p:spPr bwMode="auto">
          <a:xfrm>
            <a:off x="17463" y="6248400"/>
            <a:ext cx="3886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 </a:t>
            </a:r>
            <a:r>
              <a:rPr lang="zh-TW" altLang="en-US" sz="800">
                <a:latin typeface="微軟正黑體" pitchFamily="34" charset="-120"/>
                <a:ea typeface="微軟正黑體" pitchFamily="34" charset="-120"/>
              </a:rPr>
              <a:t>新華網</a:t>
            </a:r>
          </a:p>
        </p:txBody>
      </p:sp>
      <p:sp>
        <p:nvSpPr>
          <p:cNvPr id="36869" name="文字方塊 18"/>
          <p:cNvSpPr txBox="1">
            <a:spLocks noChangeArrowheads="1"/>
          </p:cNvSpPr>
          <p:nvPr/>
        </p:nvSpPr>
        <p:spPr bwMode="auto">
          <a:xfrm>
            <a:off x="3903663" y="5791200"/>
            <a:ext cx="144780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微軟正黑體" pitchFamily="34" charset="-120"/>
                <a:ea typeface="微軟正黑體" pitchFamily="34" charset="-120"/>
              </a:rPr>
              <a:t>印度救災物資發放</a:t>
            </a:r>
          </a:p>
        </p:txBody>
      </p:sp>
      <p:sp>
        <p:nvSpPr>
          <p:cNvPr id="9" name="文字方塊 9"/>
          <p:cNvSpPr txBox="1">
            <a:spLocks noChangeArrowheads="1"/>
          </p:cNvSpPr>
          <p:nvPr/>
        </p:nvSpPr>
        <p:spPr bwMode="auto">
          <a:xfrm>
            <a:off x="0" y="381000"/>
            <a:ext cx="89328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buFont typeface="Arial" pitchFamily="34" charset="0"/>
              <a:buChar char="•"/>
              <a:defRPr/>
            </a:pPr>
            <a:endParaRPr lang="en-US" altLang="zh-TW" sz="2400" dirty="0">
              <a:latin typeface="微軟正黑體" pitchFamily="34" charset="-120"/>
              <a:ea typeface="微軟正黑體" pitchFamily="34" charset="-120"/>
            </a:endParaRPr>
          </a:p>
          <a:p>
            <a:pPr marL="0" indent="0">
              <a:defRPr/>
            </a:pPr>
            <a:r>
              <a:rPr lang="zh-TW" altLang="en-US" sz="2400" b="1" dirty="0" smtClean="0">
                <a:latin typeface="微軟正黑體" pitchFamily="34" charset="-120"/>
                <a:ea typeface="微軟正黑體" pitchFamily="34" charset="-120"/>
              </a:rPr>
              <a:t>        地方政府雖於災時緊急調度救災物資至災區但仍不足，因此引發居民憤怒，由此可知：</a:t>
            </a:r>
            <a:endParaRPr lang="en-US" altLang="zh-TW" sz="2400" b="1" dirty="0" smtClean="0">
              <a:latin typeface="微軟正黑體" pitchFamily="34" charset="-120"/>
              <a:ea typeface="微軟正黑體" pitchFamily="34" charset="-120"/>
            </a:endParaRPr>
          </a:p>
          <a:p>
            <a:pPr marL="0" indent="0">
              <a:defRPr/>
            </a:pPr>
            <a:endParaRPr lang="en-US" altLang="zh-TW" sz="2400" b="1" dirty="0" smtClean="0">
              <a:latin typeface="微軟正黑體" pitchFamily="34" charset="-120"/>
              <a:ea typeface="微軟正黑體" pitchFamily="34" charset="-120"/>
            </a:endParaRPr>
          </a:p>
          <a:p>
            <a:pPr>
              <a:buFont typeface="Arial" pitchFamily="34" charset="0"/>
              <a:buChar char="•"/>
              <a:defRPr/>
            </a:pPr>
            <a:r>
              <a:rPr lang="zh-TW" altLang="en-US" sz="2400" b="1" dirty="0" smtClean="0">
                <a:latin typeface="微軟正黑體" pitchFamily="34" charset="-120"/>
                <a:ea typeface="微軟正黑體" pitchFamily="34" charset="-120"/>
              </a:rPr>
              <a:t>平時應做好</a:t>
            </a:r>
            <a:r>
              <a:rPr lang="zh-TW" altLang="en-US" sz="2400" b="1" dirty="0" smtClean="0">
                <a:solidFill>
                  <a:srgbClr val="FF0000"/>
                </a:solidFill>
                <a:latin typeface="微軟正黑體" pitchFamily="34" charset="-120"/>
                <a:ea typeface="微軟正黑體" pitchFamily="34" charset="-120"/>
              </a:rPr>
              <a:t>物資儲備能量</a:t>
            </a:r>
            <a:r>
              <a:rPr lang="zh-TW" altLang="en-US" sz="2400" b="1" dirty="0" smtClean="0">
                <a:latin typeface="微軟正黑體" pitchFamily="34" charset="-120"/>
                <a:ea typeface="微軟正黑體" pitchFamily="34" charset="-120"/>
              </a:rPr>
              <a:t>。</a:t>
            </a:r>
            <a:endParaRPr lang="en-US" altLang="zh-TW" sz="2400" b="1" dirty="0" smtClean="0">
              <a:latin typeface="微軟正黑體" pitchFamily="34" charset="-120"/>
              <a:ea typeface="微軟正黑體" pitchFamily="34" charset="-120"/>
            </a:endParaRPr>
          </a:p>
          <a:p>
            <a:pPr>
              <a:buFont typeface="Arial" pitchFamily="34" charset="0"/>
              <a:buChar char="•"/>
              <a:defRPr/>
            </a:pPr>
            <a:r>
              <a:rPr lang="zh-TW" altLang="en-US" sz="2400" b="1" dirty="0">
                <a:latin typeface="微軟正黑體" pitchFamily="34" charset="-120"/>
                <a:ea typeface="微軟正黑體" pitchFamily="34" charset="-120"/>
              </a:rPr>
              <a:t>提高居民</a:t>
            </a:r>
            <a:r>
              <a:rPr lang="zh-TW" altLang="en-US" sz="2400" b="1" dirty="0">
                <a:solidFill>
                  <a:srgbClr val="FF0000"/>
                </a:solidFill>
                <a:latin typeface="微軟正黑體" pitchFamily="34" charset="-120"/>
                <a:ea typeface="微軟正黑體" pitchFamily="34" charset="-120"/>
              </a:rPr>
              <a:t>防救災意識</a:t>
            </a:r>
            <a:r>
              <a:rPr lang="zh-TW" altLang="en-US" sz="2400" b="1" dirty="0" smtClean="0">
                <a:latin typeface="微軟正黑體" pitchFamily="34" charset="-120"/>
                <a:ea typeface="微軟正黑體" pitchFamily="34" charset="-120"/>
              </a:rPr>
              <a:t>。</a:t>
            </a:r>
            <a:endParaRPr lang="en-US" altLang="zh-TW" sz="2400" b="1" dirty="0" smtClean="0">
              <a:latin typeface="微軟正黑體" pitchFamily="34" charset="-120"/>
              <a:ea typeface="微軟正黑體" pitchFamily="34" charset="-120"/>
            </a:endParaRPr>
          </a:p>
          <a:p>
            <a:pPr marL="0" indent="0">
              <a:defRPr/>
            </a:pPr>
            <a:endParaRPr lang="en-US" altLang="zh-TW" sz="2400" b="1" dirty="0">
              <a:solidFill>
                <a:srgbClr val="FF0000"/>
              </a:solidFill>
              <a:latin typeface="微軟正黑體" pitchFamily="34" charset="-120"/>
              <a:ea typeface="微軟正黑體" pitchFamily="34" charset="-120"/>
            </a:endParaRPr>
          </a:p>
          <a:p>
            <a:pPr>
              <a:buFont typeface="Arial" pitchFamily="34" charset="0"/>
              <a:buChar char="•"/>
              <a:defRPr/>
            </a:pPr>
            <a:endParaRPr lang="en-US" altLang="zh-TW" sz="2400" dirty="0">
              <a:solidFill>
                <a:srgbClr val="FF0000"/>
              </a:solidFill>
              <a:latin typeface="微軟正黑體" pitchFamily="34" charset="-120"/>
              <a:ea typeface="微軟正黑體" pitchFamily="34" charset="-120"/>
            </a:endParaRPr>
          </a:p>
          <a:p>
            <a:pPr>
              <a:buFont typeface="Arial" pitchFamily="34" charset="0"/>
              <a:buChar char="•"/>
              <a:defRPr/>
            </a:pPr>
            <a:endParaRPr lang="en-US" altLang="zh-TW" sz="2400" dirty="0">
              <a:solidFill>
                <a:srgbClr val="FF0000"/>
              </a:solidFill>
              <a:latin typeface="微軟正黑體" pitchFamily="34" charset="-120"/>
              <a:ea typeface="微軟正黑體" pitchFamily="34" charset="-120"/>
            </a:endParaRPr>
          </a:p>
        </p:txBody>
      </p:sp>
      <p:pic>
        <p:nvPicPr>
          <p:cNvPr id="36871" name="Picture 11" descr="http://chinese.wsj.com/pictures/photo/20110624/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822575"/>
            <a:ext cx="43418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3" descr="1月5日，在印度泰米爾納德邦首府欽奈的印度紅十字會分會，志願者們在整理募集到的各種衣物。海嘯災難發生後，印度紅十字會全力投入救災工作，目前已經籌集到數十噸的救災物資和250萬盧比的救災款。 新華社記者 江亞平 攝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2822575"/>
            <a:ext cx="44513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5956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4" descr="https://fbcdn-sphotos-g-a.akamaihd.net/hphotos-ak-xaf1/t1.0-9/10516845_729082183822216_8965078399846184_n.jpg"/>
          <p:cNvPicPr>
            <a:picLocks noChangeAspect="1" noChangeArrowheads="1"/>
          </p:cNvPicPr>
          <p:nvPr/>
        </p:nvPicPr>
        <p:blipFill>
          <a:blip r:embed="rId2">
            <a:extLst>
              <a:ext uri="{28A0092B-C50C-407E-A947-70E740481C1C}">
                <a14:useLocalDpi xmlns:a14="http://schemas.microsoft.com/office/drawing/2010/main" val="0"/>
              </a:ext>
            </a:extLst>
          </a:blip>
          <a:srcRect r="34035"/>
          <a:stretch>
            <a:fillRect/>
          </a:stretch>
        </p:blipFill>
        <p:spPr bwMode="auto">
          <a:xfrm>
            <a:off x="5638800" y="2770188"/>
            <a:ext cx="3246438"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7892"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CE75FF7-C7E0-4568-AC53-33AB19A5CA8E}" type="slidenum">
              <a:rPr kumimoji="0" lang="zh-TW" altLang="en-US" smtClean="0">
                <a:solidFill>
                  <a:srgbClr val="262626"/>
                </a:solidFill>
                <a:latin typeface="Arial Unicode MS" pitchFamily="34" charset="-120"/>
                <a:ea typeface="Arial Unicode MS" pitchFamily="34" charset="-120"/>
              </a:rPr>
              <a:pPr/>
              <a:t>92</a:t>
            </a:fld>
            <a:endParaRPr kumimoji="0" lang="zh-TW" altLang="en-US" smtClean="0">
              <a:solidFill>
                <a:srgbClr val="262626"/>
              </a:solidFill>
              <a:latin typeface="Arial Unicode MS" pitchFamily="34" charset="-120"/>
              <a:ea typeface="Arial Unicode MS" pitchFamily="34" charset="-120"/>
            </a:endParaRPr>
          </a:p>
        </p:txBody>
      </p:sp>
      <p:sp>
        <p:nvSpPr>
          <p:cNvPr id="37893" name="文字方塊 4"/>
          <p:cNvSpPr txBox="1">
            <a:spLocks noChangeArrowheads="1"/>
          </p:cNvSpPr>
          <p:nvPr/>
        </p:nvSpPr>
        <p:spPr bwMode="auto">
          <a:xfrm>
            <a:off x="179388" y="757238"/>
            <a:ext cx="885666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時間：</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000000"/>
                </a:solidFill>
                <a:latin typeface="微軟正黑體" pitchFamily="34" charset="-120"/>
                <a:ea typeface="微軟正黑體" pitchFamily="34" charset="-120"/>
              </a:rPr>
              <a:t>7</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 </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地點：日本</a:t>
            </a:r>
            <a:r>
              <a:rPr kumimoji="0" lang="zh-TW" altLang="en-US" sz="2400" b="1">
                <a:solidFill>
                  <a:srgbClr val="FF0000"/>
                </a:solidFill>
                <a:latin typeface="微軟正黑體" pitchFamily="34" charset="-120"/>
                <a:ea typeface="微軟正黑體" pitchFamily="34" charset="-120"/>
              </a:rPr>
              <a:t>沖繩、九州及關東地區</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事件描述：關島海面熱帶性低氣壓增強，於</a:t>
            </a:r>
            <a:r>
              <a:rPr kumimoji="0" lang="en-US" altLang="zh-TW" sz="2400" b="1">
                <a:solidFill>
                  <a:srgbClr val="000000"/>
                </a:solidFill>
                <a:latin typeface="微軟正黑體" pitchFamily="34" charset="-120"/>
                <a:ea typeface="微軟正黑體" pitchFamily="34" charset="-120"/>
              </a:rPr>
              <a:t>2014</a:t>
            </a:r>
            <a:r>
              <a:rPr kumimoji="0" lang="zh-TW" altLang="en-US" sz="2400" b="1">
                <a:solidFill>
                  <a:srgbClr val="000000"/>
                </a:solidFill>
                <a:latin typeface="微軟正黑體" pitchFamily="34" charset="-120"/>
                <a:ea typeface="微軟正黑體" pitchFamily="34" charset="-120"/>
              </a:rPr>
              <a:t>年</a:t>
            </a:r>
            <a:r>
              <a:rPr kumimoji="0" lang="en-US" altLang="zh-TW" sz="2400" b="1">
                <a:solidFill>
                  <a:srgbClr val="000000"/>
                </a:solidFill>
                <a:latin typeface="微軟正黑體" pitchFamily="34" charset="-120"/>
                <a:ea typeface="微軟正黑體" pitchFamily="34" charset="-120"/>
              </a:rPr>
              <a:t>7</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4</a:t>
            </a:r>
            <a:r>
              <a:rPr kumimoji="0" lang="zh-TW" altLang="en-US" sz="2400" b="1">
                <a:solidFill>
                  <a:srgbClr val="000000"/>
                </a:solidFill>
                <a:latin typeface="微軟正黑體" pitchFamily="34" charset="-120"/>
                <a:ea typeface="微軟正黑體" pitchFamily="34" charset="-120"/>
              </a:rPr>
              <a:t>日形成輕度颱風「</a:t>
            </a:r>
            <a:r>
              <a:rPr kumimoji="0" lang="zh-TW" altLang="en-US" sz="2400" b="1">
                <a:solidFill>
                  <a:srgbClr val="FF0000"/>
                </a:solidFill>
                <a:latin typeface="微軟正黑體" pitchFamily="34" charset="-120"/>
                <a:ea typeface="微軟正黑體" pitchFamily="34" charset="-120"/>
              </a:rPr>
              <a:t>浣熊</a:t>
            </a:r>
            <a:r>
              <a:rPr kumimoji="0" lang="zh-TW" altLang="en-US" sz="2400" b="1">
                <a:solidFill>
                  <a:srgbClr val="000000"/>
                </a:solidFill>
                <a:latin typeface="微軟正黑體" pitchFamily="34" charset="-120"/>
                <a:ea typeface="微軟正黑體" pitchFamily="34" charset="-120"/>
              </a:rPr>
              <a:t>」，並於</a:t>
            </a:r>
            <a:r>
              <a:rPr kumimoji="0" lang="en-US" altLang="zh-TW" sz="2400" b="1">
                <a:solidFill>
                  <a:srgbClr val="FF0000"/>
                </a:solidFill>
                <a:latin typeface="微軟正黑體" pitchFamily="34" charset="-120"/>
                <a:ea typeface="微軟正黑體" pitchFamily="34" charset="-120"/>
              </a:rPr>
              <a:t>7</a:t>
            </a:r>
            <a:r>
              <a:rPr kumimoji="0" lang="zh-TW" altLang="en-US" sz="2400" b="1">
                <a:solidFill>
                  <a:srgbClr val="FF0000"/>
                </a:solidFill>
                <a:latin typeface="微軟正黑體" pitchFamily="34" charset="-120"/>
                <a:ea typeface="微軟正黑體" pitchFamily="34" charset="-120"/>
              </a:rPr>
              <a:t>月</a:t>
            </a:r>
            <a:r>
              <a:rPr kumimoji="0" lang="en-US" altLang="zh-TW" sz="2400" b="1">
                <a:solidFill>
                  <a:srgbClr val="FF0000"/>
                </a:solidFill>
                <a:latin typeface="微軟正黑體" pitchFamily="34" charset="-120"/>
                <a:ea typeface="微軟正黑體" pitchFamily="34" charset="-120"/>
              </a:rPr>
              <a:t>7</a:t>
            </a:r>
            <a:r>
              <a:rPr kumimoji="0" lang="zh-TW" altLang="en-US" sz="2400" b="1">
                <a:solidFill>
                  <a:srgbClr val="FF0000"/>
                </a:solidFill>
                <a:latin typeface="微軟正黑體" pitchFamily="34" charset="-120"/>
                <a:ea typeface="微軟正黑體" pitchFamily="34" charset="-120"/>
              </a:rPr>
              <a:t>日增強為強烈颱風</a:t>
            </a:r>
            <a:r>
              <a:rPr kumimoji="0" lang="zh-TW" altLang="en-US" sz="2400" b="1">
                <a:solidFill>
                  <a:srgbClr val="000000"/>
                </a:solidFill>
                <a:latin typeface="微軟正黑體" pitchFamily="34" charset="-120"/>
                <a:ea typeface="微軟正黑體" pitchFamily="34" charset="-120"/>
              </a:rPr>
              <a:t>，其颱風路徑經由</a:t>
            </a:r>
            <a:r>
              <a:rPr kumimoji="0" lang="zh-TW" altLang="en-US" sz="2400" b="1">
                <a:solidFill>
                  <a:srgbClr val="FF0000"/>
                </a:solidFill>
                <a:latin typeface="微軟正黑體" pitchFamily="34" charset="-120"/>
                <a:ea typeface="微軟正黑體" pitchFamily="34" charset="-120"/>
              </a:rPr>
              <a:t>台灣東部海面北上至日本</a:t>
            </a:r>
            <a:r>
              <a:rPr kumimoji="0" lang="zh-TW" altLang="en-US" sz="2400" b="1">
                <a:solidFill>
                  <a:srgbClr val="000000"/>
                </a:solidFill>
                <a:latin typeface="微軟正黑體" pitchFamily="34" charset="-120"/>
                <a:ea typeface="微軟正黑體" pitchFamily="34" charset="-120"/>
              </a:rPr>
              <a:t>。</a:t>
            </a:r>
            <a:endParaRPr kumimoji="0" lang="zh-TW" altLang="en-US" sz="2400" b="1">
              <a:solidFill>
                <a:srgbClr val="FF0000"/>
              </a:solidFill>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37897" name="文字方塊 10"/>
          <p:cNvSpPr txBox="1">
            <a:spLocks noChangeArrowheads="1"/>
          </p:cNvSpPr>
          <p:nvPr/>
        </p:nvSpPr>
        <p:spPr bwMode="auto">
          <a:xfrm>
            <a:off x="179388" y="6589713"/>
            <a:ext cx="9572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JTWC</a:t>
            </a:r>
            <a:endParaRPr lang="zh-TW" altLang="en-US" sz="800">
              <a:latin typeface="微軟正黑體" pitchFamily="34" charset="-120"/>
              <a:ea typeface="微軟正黑體" pitchFamily="34" charset="-120"/>
            </a:endParaRPr>
          </a:p>
        </p:txBody>
      </p:sp>
      <p:sp>
        <p:nvSpPr>
          <p:cNvPr id="37898" name="文字方塊 13"/>
          <p:cNvSpPr txBox="1">
            <a:spLocks noChangeArrowheads="1"/>
          </p:cNvSpPr>
          <p:nvPr/>
        </p:nvSpPr>
        <p:spPr bwMode="auto">
          <a:xfrm>
            <a:off x="6934200" y="6242050"/>
            <a:ext cx="110807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1200">
                <a:latin typeface="微軟正黑體" pitchFamily="34" charset="-120"/>
                <a:ea typeface="微軟正黑體" pitchFamily="34" charset="-120"/>
              </a:rPr>
              <a:t>浣熊颱風動向</a:t>
            </a:r>
            <a:endParaRPr lang="zh-TW" altLang="en-US" sz="1200">
              <a:latin typeface="微軟正黑體" pitchFamily="34" charset="-120"/>
              <a:ea typeface="微軟正黑體" pitchFamily="34" charset="-120"/>
            </a:endParaRPr>
          </a:p>
        </p:txBody>
      </p:sp>
      <p:pic>
        <p:nvPicPr>
          <p:cNvPr id="378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008313"/>
            <a:ext cx="5043488"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0" name="文字方塊 15"/>
          <p:cNvSpPr txBox="1">
            <a:spLocks noChangeArrowheads="1"/>
          </p:cNvSpPr>
          <p:nvPr/>
        </p:nvSpPr>
        <p:spPr bwMode="auto">
          <a:xfrm>
            <a:off x="2133600" y="6186488"/>
            <a:ext cx="1570038"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1200">
                <a:latin typeface="微軟正黑體" pitchFamily="34" charset="-120"/>
                <a:ea typeface="微軟正黑體" pitchFamily="34" charset="-120"/>
              </a:rPr>
              <a:t>浣熊颱風廣大暴風圈</a:t>
            </a:r>
            <a:endParaRPr lang="zh-TW" altLang="en-US" sz="1200">
              <a:latin typeface="微軟正黑體" pitchFamily="34" charset="-120"/>
              <a:ea typeface="微軟正黑體" pitchFamily="34" charset="-120"/>
            </a:endParaRPr>
          </a:p>
        </p:txBody>
      </p:sp>
    </p:spTree>
    <p:extLst>
      <p:ext uri="{BB962C8B-B14F-4D97-AF65-F5344CB8AC3E}">
        <p14:creationId xmlns:p14="http://schemas.microsoft.com/office/powerpoint/2010/main" val="26523676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891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4F45E05-7921-4489-B6DC-2431D4D59203}" type="slidenum">
              <a:rPr kumimoji="0" lang="zh-TW" altLang="en-US" smtClean="0">
                <a:solidFill>
                  <a:srgbClr val="262626"/>
                </a:solidFill>
                <a:latin typeface="Arial Unicode MS" pitchFamily="34" charset="-120"/>
                <a:ea typeface="Arial Unicode MS" pitchFamily="34" charset="-120"/>
              </a:rPr>
              <a:pPr/>
              <a:t>93</a:t>
            </a:fld>
            <a:endParaRPr kumimoji="0" lang="zh-TW" altLang="en-US" smtClean="0">
              <a:solidFill>
                <a:srgbClr val="262626"/>
              </a:solidFill>
              <a:latin typeface="Arial Unicode MS" pitchFamily="34" charset="-120"/>
              <a:ea typeface="Arial Unicode MS" pitchFamily="34" charset="-120"/>
            </a:endParaRPr>
          </a:p>
        </p:txBody>
      </p:sp>
      <p:sp>
        <p:nvSpPr>
          <p:cNvPr id="38916" name="矩形 1"/>
          <p:cNvSpPr>
            <a:spLocks noChangeArrowheads="1"/>
          </p:cNvSpPr>
          <p:nvPr/>
        </p:nvSpPr>
        <p:spPr bwMode="auto">
          <a:xfrm>
            <a:off x="227013" y="6642100"/>
            <a:ext cx="969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資料來源中新網</a:t>
            </a:r>
          </a:p>
        </p:txBody>
      </p:sp>
      <p:sp>
        <p:nvSpPr>
          <p:cNvPr id="38917" name="文字方塊 11"/>
          <p:cNvSpPr txBox="1">
            <a:spLocks noChangeArrowheads="1"/>
          </p:cNvSpPr>
          <p:nvPr/>
        </p:nvSpPr>
        <p:spPr bwMode="auto">
          <a:xfrm>
            <a:off x="4022725" y="6176963"/>
            <a:ext cx="1570038"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1200">
                <a:latin typeface="微軟正黑體" pitchFamily="34" charset="-120"/>
                <a:ea typeface="微軟正黑體" pitchFamily="34" charset="-120"/>
              </a:rPr>
              <a:t>浣熊颱風暴雨災情圖</a:t>
            </a:r>
          </a:p>
        </p:txBody>
      </p:sp>
      <p:sp>
        <p:nvSpPr>
          <p:cNvPr id="38918" name="矩形 1"/>
          <p:cNvSpPr>
            <a:spLocks noChangeArrowheads="1"/>
          </p:cNvSpPr>
          <p:nvPr/>
        </p:nvSpPr>
        <p:spPr bwMode="auto">
          <a:xfrm>
            <a:off x="255588" y="762000"/>
            <a:ext cx="881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buFont typeface="Arial" pitchFamily="34" charset="0"/>
              <a:buChar char="•"/>
            </a:pPr>
            <a:r>
              <a:rPr lang="zh-TW" altLang="en-US" sz="2400" b="1">
                <a:latin typeface="微軟正黑體" pitchFamily="34" charset="-120"/>
                <a:ea typeface="微軟正黑體" pitchFamily="34" charset="-120"/>
              </a:rPr>
              <a:t>受颱風豪雨的影響，已造成</a:t>
            </a:r>
            <a:r>
              <a:rPr lang="zh-TW" altLang="en-US" sz="2400" b="1">
                <a:solidFill>
                  <a:srgbClr val="FF0000"/>
                </a:solidFill>
                <a:latin typeface="微軟正黑體" pitchFamily="34" charset="-120"/>
                <a:ea typeface="微軟正黑體" pitchFamily="34" charset="-120"/>
              </a:rPr>
              <a:t>日本全國</a:t>
            </a:r>
            <a:r>
              <a:rPr lang="en-US" altLang="zh-TW" sz="2400" b="1">
                <a:solidFill>
                  <a:srgbClr val="FF0000"/>
                </a:solidFill>
                <a:latin typeface="微軟正黑體" pitchFamily="34" charset="-120"/>
                <a:ea typeface="微軟正黑體" pitchFamily="34" charset="-120"/>
              </a:rPr>
              <a:t>7</a:t>
            </a:r>
            <a:r>
              <a:rPr lang="zh-TW" altLang="en-US" sz="2400" b="1">
                <a:solidFill>
                  <a:srgbClr val="FF0000"/>
                </a:solidFill>
                <a:latin typeface="微軟正黑體" pitchFamily="34" charset="-120"/>
                <a:ea typeface="微軟正黑體" pitchFamily="34" charset="-120"/>
              </a:rPr>
              <a:t>人死亡</a:t>
            </a:r>
            <a:r>
              <a:rPr lang="zh-TW" altLang="en-US" sz="2400" b="1">
                <a:latin typeface="微軟正黑體" pitchFamily="34" charset="-120"/>
                <a:ea typeface="微軟正黑體" pitchFamily="34" charset="-120"/>
              </a:rPr>
              <a:t>，逾</a:t>
            </a:r>
            <a:r>
              <a:rPr lang="en-US" altLang="zh-TW" sz="2400" b="1">
                <a:solidFill>
                  <a:srgbClr val="FF0000"/>
                </a:solidFill>
                <a:latin typeface="微軟正黑體" pitchFamily="34" charset="-120"/>
                <a:ea typeface="微軟正黑體" pitchFamily="34" charset="-120"/>
              </a:rPr>
              <a:t>60</a:t>
            </a:r>
            <a:r>
              <a:rPr lang="zh-TW" altLang="en-US" sz="2400" b="1">
                <a:solidFill>
                  <a:srgbClr val="FF0000"/>
                </a:solidFill>
                <a:latin typeface="微軟正黑體" pitchFamily="34" charset="-120"/>
                <a:ea typeface="微軟正黑體" pitchFamily="34" charset="-120"/>
              </a:rPr>
              <a:t>人受傷</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eaLnBrk="1" hangingPunct="1">
              <a:buFont typeface="Arial" pitchFamily="34" charset="0"/>
              <a:buChar char="•"/>
            </a:pPr>
            <a:r>
              <a:rPr lang="zh-TW" altLang="en-US" sz="2400" b="1">
                <a:latin typeface="微軟正黑體" pitchFamily="34" charset="-120"/>
                <a:ea typeface="微軟正黑體" pitchFamily="34" charset="-120"/>
              </a:rPr>
              <a:t>陣風最高達到</a:t>
            </a:r>
            <a:r>
              <a:rPr lang="zh-TW" altLang="en-US" sz="2400" b="1">
                <a:solidFill>
                  <a:srgbClr val="FF0000"/>
                </a:solidFill>
                <a:latin typeface="微軟正黑體" pitchFamily="34" charset="-120"/>
                <a:ea typeface="微軟正黑體" pitchFamily="34" charset="-120"/>
              </a:rPr>
              <a:t>每小時</a:t>
            </a:r>
            <a:r>
              <a:rPr lang="en-US" altLang="zh-TW" sz="2400" b="1">
                <a:solidFill>
                  <a:srgbClr val="FF0000"/>
                </a:solidFill>
                <a:latin typeface="微軟正黑體" pitchFamily="34" charset="-120"/>
                <a:ea typeface="微軟正黑體" pitchFamily="34" charset="-120"/>
              </a:rPr>
              <a:t>270</a:t>
            </a:r>
            <a:r>
              <a:rPr lang="zh-TW" altLang="en-US" sz="2400" b="1">
                <a:solidFill>
                  <a:srgbClr val="FF0000"/>
                </a:solidFill>
                <a:latin typeface="微軟正黑體" pitchFamily="34" charset="-120"/>
                <a:ea typeface="微軟正黑體" pitchFamily="34" charset="-120"/>
              </a:rPr>
              <a:t>公里</a:t>
            </a:r>
            <a:r>
              <a:rPr lang="zh-TW" altLang="en-US" sz="2400" b="1">
                <a:latin typeface="微軟正黑體" pitchFamily="34" charset="-120"/>
                <a:ea typeface="微軟正黑體" pitchFamily="34" charset="-120"/>
              </a:rPr>
              <a:t>。</a:t>
            </a:r>
            <a:endParaRPr lang="en-US" altLang="zh-TW" sz="2400" b="1">
              <a:latin typeface="微軟正黑體" pitchFamily="34" charset="-120"/>
              <a:ea typeface="微軟正黑體" pitchFamily="34" charset="-120"/>
            </a:endParaRPr>
          </a:p>
          <a:p>
            <a:pPr eaLnBrk="1" hangingPunct="1">
              <a:buFont typeface="Arial" pitchFamily="34" charset="0"/>
              <a:buChar char="•"/>
            </a:pPr>
            <a:r>
              <a:rPr lang="zh-TW" altLang="en-US" sz="2400" b="1">
                <a:latin typeface="微軟正黑體" pitchFamily="34" charset="-120"/>
                <a:ea typeface="微軟正黑體" pitchFamily="34" charset="-120"/>
              </a:rPr>
              <a:t>浣熊颱風為日本近幾十年來</a:t>
            </a:r>
            <a:r>
              <a:rPr lang="zh-TW" altLang="en-US" sz="2400" b="1">
                <a:solidFill>
                  <a:srgbClr val="FF0000"/>
                </a:solidFill>
                <a:latin typeface="微軟正黑體" pitchFamily="34" charset="-120"/>
                <a:ea typeface="微軟正黑體" pitchFamily="34" charset="-120"/>
              </a:rPr>
              <a:t>侵日最強的風暴。</a:t>
            </a:r>
          </a:p>
        </p:txBody>
      </p:sp>
      <p:pic>
        <p:nvPicPr>
          <p:cNvPr id="38919" name="圖片 12" descr="http://twimg.edgesuite.net/images/ReNews/20140710/420_24cfcc240fe338a59b5b8e0fbbf8d756.jpg">
            <a:hlinkClick r:id="rId2" tooltip="&quot;浣熊颱風在日本中部釀土石流災情。法新社&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209800"/>
            <a:ext cx="27019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3" descr="http://fj2.eastday.com/2013slideshow/20140709_5/images/02561077.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209800"/>
            <a:ext cx="2855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圖片 14" descr="http://twimg.edgesuite.net/images/ReNews/20140710/420_24cfcc240fe338a59b5b8e0fbbf8d756.jpg">
            <a:hlinkClick r:id="rId2" tooltip="&quot;浣熊颱風在日本中部釀土石流災情。法新社&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27019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圖片 15" descr="http://twimg.edgesuite.net/images/ReNews/20140710/420_4be170cb1c125775c37c185cdf191610.jpg">
            <a:hlinkClick r:id="rId6" tooltip="&quot;路透&quot;"/>
          </p:cNvPr>
          <p:cNvPicPr>
            <a:picLocks noChangeAspect="1" noChangeArrowheads="1"/>
          </p:cNvPicPr>
          <p:nvPr/>
        </p:nvPicPr>
        <p:blipFill>
          <a:blip r:embed="rId7">
            <a:extLst>
              <a:ext uri="{28A0092B-C50C-407E-A947-70E740481C1C}">
                <a14:useLocalDpi xmlns:a14="http://schemas.microsoft.com/office/drawing/2010/main" val="0"/>
              </a:ext>
            </a:extLst>
          </a:blip>
          <a:srcRect l="8543"/>
          <a:stretch>
            <a:fillRect/>
          </a:stretch>
        </p:blipFill>
        <p:spPr bwMode="auto">
          <a:xfrm>
            <a:off x="257175" y="4114800"/>
            <a:ext cx="27527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圖片 16" descr="http://big5.ce.cn/gate/big5/i.ce.cn/intl/qqss/201407/10/W0201407107466376088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875" y="4114800"/>
            <a:ext cx="28654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rs" descr="http://news.sina.com.tw/article/images/news-1-250x0-14048739311263.jpg"/>
          <p:cNvPicPr>
            <a:picLocks noChangeAspect="1" noChangeArrowheads="1"/>
          </p:cNvPicPr>
          <p:nvPr/>
        </p:nvPicPr>
        <p:blipFill>
          <a:blip r:embed="rId9">
            <a:extLst>
              <a:ext uri="{28A0092B-C50C-407E-A947-70E740481C1C}">
                <a14:useLocalDpi xmlns:a14="http://schemas.microsoft.com/office/drawing/2010/main" val="0"/>
              </a:ext>
            </a:extLst>
          </a:blip>
          <a:srcRect l="5086" r="3372"/>
          <a:stretch>
            <a:fillRect/>
          </a:stretch>
        </p:blipFill>
        <p:spPr bwMode="auto">
          <a:xfrm>
            <a:off x="6227763" y="4114800"/>
            <a:ext cx="2743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2421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情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9939" name="投影片編號版面配置區 1"/>
          <p:cNvSpPr>
            <a:spLocks noGrp="1"/>
          </p:cNvSpPr>
          <p:nvPr>
            <p:ph type="sldNum" sz="quarter" idx="10"/>
          </p:nvPr>
        </p:nvSpPr>
        <p:spPr bwMode="auto">
          <a:xfrm>
            <a:off x="7010400" y="6035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9642644-7D67-4555-952A-8B98A40182A2}" type="slidenum">
              <a:rPr kumimoji="0" lang="zh-TW" altLang="en-US" smtClean="0">
                <a:solidFill>
                  <a:srgbClr val="262626"/>
                </a:solidFill>
                <a:latin typeface="Arial Unicode MS" pitchFamily="34" charset="-120"/>
                <a:ea typeface="Arial Unicode MS" pitchFamily="34" charset="-120"/>
              </a:rPr>
              <a:pPr/>
              <a:t>94</a:t>
            </a:fld>
            <a:endParaRPr kumimoji="0" lang="zh-TW" altLang="en-US" smtClean="0">
              <a:solidFill>
                <a:srgbClr val="262626"/>
              </a:solidFill>
              <a:latin typeface="Arial Unicode MS" pitchFamily="34" charset="-120"/>
              <a:ea typeface="Arial Unicode MS" pitchFamily="34" charset="-120"/>
            </a:endParaRPr>
          </a:p>
        </p:txBody>
      </p:sp>
      <p:sp>
        <p:nvSpPr>
          <p:cNvPr id="39940" name="文字方塊 4"/>
          <p:cNvSpPr txBox="1">
            <a:spLocks noChangeArrowheads="1"/>
          </p:cNvSpPr>
          <p:nvPr/>
        </p:nvSpPr>
        <p:spPr bwMode="auto">
          <a:xfrm>
            <a:off x="179388" y="533400"/>
            <a:ext cx="88566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沖繩在短短</a:t>
            </a:r>
            <a:r>
              <a:rPr kumimoji="0" lang="en-US" altLang="zh-TW" sz="2400" b="1">
                <a:solidFill>
                  <a:srgbClr val="000000"/>
                </a:solidFill>
                <a:latin typeface="微軟正黑體" pitchFamily="34" charset="-120"/>
                <a:ea typeface="微軟正黑體" pitchFamily="34" charset="-120"/>
              </a:rPr>
              <a:t>12</a:t>
            </a:r>
            <a:r>
              <a:rPr kumimoji="0" lang="zh-TW" altLang="en-US" sz="2400" b="1">
                <a:solidFill>
                  <a:srgbClr val="000000"/>
                </a:solidFill>
                <a:latin typeface="微軟正黑體" pitchFamily="34" charset="-120"/>
                <a:ea typeface="微軟正黑體" pitchFamily="34" charset="-120"/>
              </a:rPr>
              <a:t>小時，降下</a:t>
            </a:r>
            <a:r>
              <a:rPr kumimoji="0" lang="zh-TW" altLang="en-US" sz="2400" b="1">
                <a:solidFill>
                  <a:srgbClr val="FF0000"/>
                </a:solidFill>
                <a:latin typeface="微軟正黑體" pitchFamily="34" charset="-120"/>
                <a:ea typeface="微軟正黑體" pitchFamily="34" charset="-120"/>
              </a:rPr>
              <a:t>七月平均總雨量的兩倍</a:t>
            </a:r>
            <a:r>
              <a:rPr kumimoji="0" lang="zh-TW" altLang="en-US" sz="2400" b="1">
                <a:solidFill>
                  <a:srgbClr val="000000"/>
                </a:solidFill>
                <a:latin typeface="微軟正黑體" pitchFamily="34" charset="-120"/>
                <a:ea typeface="微軟正黑體" pitchFamily="34" charset="-120"/>
              </a:rPr>
              <a:t>，到處都釀成災情。</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沖繩縣宮古島的海灘</a:t>
            </a:r>
            <a:r>
              <a:rPr kumimoji="0" lang="en-US" altLang="zh-TW" sz="2400" b="1">
                <a:solidFill>
                  <a:srgbClr val="000000"/>
                </a:solidFill>
                <a:latin typeface="微軟正黑體" pitchFamily="34" charset="-120"/>
                <a:ea typeface="微軟正黑體" pitchFamily="34" charset="-120"/>
              </a:rPr>
              <a:t>10</a:t>
            </a:r>
            <a:r>
              <a:rPr kumimoji="0" lang="zh-TW" altLang="en-US" sz="2400" b="1">
                <a:solidFill>
                  <a:srgbClr val="000000"/>
                </a:solidFill>
                <a:latin typeface="微軟正黑體" pitchFamily="34" charset="-120"/>
                <a:ea typeface="微軟正黑體" pitchFamily="34" charset="-120"/>
              </a:rPr>
              <a:t>日有</a:t>
            </a:r>
            <a:r>
              <a:rPr kumimoji="0" lang="en-US" altLang="zh-TW" sz="2400" b="1">
                <a:solidFill>
                  <a:srgbClr val="FF0000"/>
                </a:solidFill>
                <a:latin typeface="微軟正黑體" pitchFamily="34" charset="-120"/>
                <a:ea typeface="微軟正黑體" pitchFamily="34" charset="-120"/>
              </a:rPr>
              <a:t>3</a:t>
            </a:r>
            <a:r>
              <a:rPr kumimoji="0" lang="zh-TW" altLang="en-US" sz="2400" b="1">
                <a:solidFill>
                  <a:srgbClr val="FF0000"/>
                </a:solidFill>
                <a:latin typeface="微軟正黑體" pitchFamily="34" charset="-120"/>
                <a:ea typeface="微軟正黑體" pitchFamily="34" charset="-120"/>
              </a:rPr>
              <a:t>名泳客被巨浪捲走，其中</a:t>
            </a:r>
            <a:r>
              <a:rPr kumimoji="0" lang="en-US" altLang="zh-TW" sz="2400" b="1">
                <a:solidFill>
                  <a:srgbClr val="FF0000"/>
                </a:solidFill>
                <a:latin typeface="微軟正黑體" pitchFamily="34" charset="-120"/>
                <a:ea typeface="微軟正黑體" pitchFamily="34" charset="-120"/>
              </a:rPr>
              <a:t>2</a:t>
            </a:r>
            <a:r>
              <a:rPr kumimoji="0" lang="zh-TW" altLang="en-US" sz="2400" b="1">
                <a:solidFill>
                  <a:srgbClr val="FF0000"/>
                </a:solidFill>
                <a:latin typeface="微軟正黑體" pitchFamily="34" charset="-120"/>
                <a:ea typeface="微軟正黑體" pitchFamily="34" charset="-120"/>
              </a:rPr>
              <a:t>人死亡。</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latin typeface="微軟正黑體" pitchFamily="34" charset="-120"/>
                <a:ea typeface="微軟正黑體" pitchFamily="34" charset="-120"/>
              </a:rPr>
              <a:t>沖繩縣政府估計，因農作物受損等造成的經濟損失高達</a:t>
            </a:r>
            <a:r>
              <a:rPr kumimoji="0" lang="en-US" altLang="zh-TW" sz="2400" b="1">
                <a:solidFill>
                  <a:srgbClr val="FF0000"/>
                </a:solidFill>
                <a:latin typeface="微軟正黑體" pitchFamily="34" charset="-120"/>
                <a:ea typeface="微軟正黑體" pitchFamily="34" charset="-120"/>
              </a:rPr>
              <a:t>10.8</a:t>
            </a:r>
            <a:r>
              <a:rPr kumimoji="0" lang="zh-TW" altLang="en-US" sz="2400" b="1">
                <a:solidFill>
                  <a:srgbClr val="FF0000"/>
                </a:solidFill>
                <a:latin typeface="微軟正黑體" pitchFamily="34" charset="-120"/>
                <a:ea typeface="微軟正黑體" pitchFamily="34" charset="-120"/>
              </a:rPr>
              <a:t>億日圓（約台幣</a:t>
            </a:r>
            <a:r>
              <a:rPr kumimoji="0" lang="en-US" altLang="zh-TW" sz="2400" b="1">
                <a:solidFill>
                  <a:srgbClr val="FF0000"/>
                </a:solidFill>
                <a:latin typeface="微軟正黑體" pitchFamily="34" charset="-120"/>
                <a:ea typeface="微軟正黑體" pitchFamily="34" charset="-120"/>
              </a:rPr>
              <a:t>3</a:t>
            </a:r>
            <a:r>
              <a:rPr kumimoji="0" lang="zh-TW" altLang="en-US" sz="2400" b="1">
                <a:solidFill>
                  <a:srgbClr val="FF0000"/>
                </a:solidFill>
                <a:latin typeface="微軟正黑體" pitchFamily="34" charset="-120"/>
                <a:ea typeface="微軟正黑體" pitchFamily="34" charset="-120"/>
              </a:rPr>
              <a:t>億元）。</a:t>
            </a:r>
          </a:p>
          <a:p>
            <a:pPr algn="just" eaLnBrk="1" hangingPunct="1">
              <a:spcBef>
                <a:spcPts val="600"/>
              </a:spcBef>
              <a:buFont typeface="Arial" pitchFamily="34" charset="0"/>
              <a:buChar char="•"/>
            </a:pPr>
            <a:endParaRPr kumimoji="0" lang="zh-TW" altLang="en-US" sz="2400" b="1">
              <a:solidFill>
                <a:srgbClr val="FF0000"/>
              </a:solidFill>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17" name="矩形 16"/>
          <p:cNvSpPr/>
          <p:nvPr/>
        </p:nvSpPr>
        <p:spPr>
          <a:xfrm>
            <a:off x="3824288" y="5891213"/>
            <a:ext cx="1509712" cy="3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200" dirty="0">
                <a:solidFill>
                  <a:schemeClr val="tx1"/>
                </a:solidFill>
                <a:latin typeface="微軟正黑體" panose="020B0604030504040204" pitchFamily="34" charset="-120"/>
                <a:ea typeface="微軟正黑體" panose="020B0604030504040204" pitchFamily="34" charset="-120"/>
              </a:rPr>
              <a:t>浣熊颱風引發巨浪</a:t>
            </a:r>
          </a:p>
        </p:txBody>
      </p:sp>
      <p:sp>
        <p:nvSpPr>
          <p:cNvPr id="39945" name="文字方塊 12"/>
          <p:cNvSpPr txBox="1">
            <a:spLocks noChangeArrowheads="1"/>
          </p:cNvSpPr>
          <p:nvPr/>
        </p:nvSpPr>
        <p:spPr bwMode="auto">
          <a:xfrm>
            <a:off x="101600" y="6556375"/>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資料來源東方</a:t>
            </a:r>
            <a:r>
              <a:rPr lang="en-US" altLang="zh-TW" sz="800">
                <a:latin typeface="微軟正黑體" pitchFamily="34" charset="-120"/>
                <a:ea typeface="微軟正黑體" pitchFamily="34" charset="-120"/>
              </a:rPr>
              <a:t>IC</a:t>
            </a:r>
            <a:endParaRPr lang="zh-TW" altLang="en-US" sz="800">
              <a:latin typeface="微軟正黑體" pitchFamily="34" charset="-120"/>
              <a:ea typeface="微軟正黑體" pitchFamily="34" charset="-120"/>
            </a:endParaRPr>
          </a:p>
        </p:txBody>
      </p:sp>
      <p:pic>
        <p:nvPicPr>
          <p:cNvPr id="39946" name="Picture 4" descr="http://twimg.edgesuite.net/images/ReNews/20140709/420_33a01d5b45fa1e4ec1975ec0de492e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913" y="2963863"/>
            <a:ext cx="4240212"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AutoShape 6" descr="data:image/jpeg;base64,/9j/4AAQSkZJRgABAQAAAQABAAD/2wCEAAkGBxQSEhUUExQWFRUVFRUVFRQVFhQVFxUVFBQXFxUUFhQYHCggGBolHBQUITEiJSkrLi4uFx8zODMsNygtLisBCgoKDg0OFw8QGiwcHBwsLCwsLCwsLCwsLCwsLCwsLCwsLCwsLCwsLCwsLCwsLCwsLCwsLCwsNywsLCwrLCwsLP/AABEIALYBFQMBIgACEQEDEQH/xAAbAAABBQEBAAAAAAAAAAAAAAACAAEDBAUGB//EAEAQAAEDAgMEBwUECAcBAAAAAAEAAhEDIQQSMQVBUWETInGBkaGxBjLB0fBCUnLhFBUWI1NigpIzQ6KywtLx4v/EABkBAQEBAQEBAAAAAAAAAAAAAAABAgMEBf/EACMRAQEBAAIBBAEFAAAAAAAAAAABEQISIQMxQVFxBCKx4fH/2gAMAwEAAhEDEQA/APQJTyowU4KokDkWZRSnBQSgp5UUpwUEsp5UYKeUEgKeVHKeUEkpSo5SlQSSlKCUpQHKeUEpSgOUpQylKA5SlBKeUBSnlBKUoDlKUMpSgKUpQylKApSlDKeUDylKFKUBSlKGUpVDylKaU0oClJDKdBmAopUQKIFBJKcFRgp5UEkp5UcogUQcpwUEp5QSSnlRgpSgllKVHKeUBynlRynBRRp5QSlKA5TyglJAcpShSlAcpShlKUBSlKGUpQHKUoZSlAUpShlKUBSlKGUpQFKUoZSlUPKUppTSgKUkMpIMyU8qIFECoJAU4KjlOCiJJTgqOU8oJZTyogU8oJAUUqOUpUEgKeVHKeUBynlBKeUBynlBKUoDlPKCUpQSSlKCUpQHKeUEpSgOUpQSnlAcpSglKVQaSCU8oopSQSnlAUpShlNKA5TShlNKIOUyGUkVlAp5VP8ATGzE34KbpE0xOCiBUIel0gQTyilQB6MPUEkp5UYqJdIglBTgqHpEQqIJZTyos6KUEkp5QSnBRBynlBKcFAcp5QSnlAUpIZSlASeUMp5QPKUpkkDylKZKUBSlKFJAUpShSQFKUoUpQPKUppTSgKUkMpKjiGPa1xmqzXUvYD4SrmLxbJB6VosNJvm90iNx3LFxexqLTNWoBmNi4OuY4zcocdQa1zWE2YymY0Dg13UHEGVz9nS/TcZXm4cOUh3GOPIomvIu4gcCOJ0F1zI2mKcBpLgS4xIht/dB3AWtzUtHaTnNkvcJJgagG1rG8Snlmume8t0kwBNvGygp7TvfTu1WOMUby50g/dHAFRs2hBb+8dYGbeG+y0jpqOMG8hTfpTeK5t20ALElxkTIPb9dqkGKB32jSYNxzTR0nTDipmuBWBUxJjfwuN/DmnZjSAJMaEiCPNNHRAKUBYlDGTpeLEq+zFNjXzV0Xg1PlVVuKCMYkIixlSDQoDiAl+khBZACeAqhxrOPqnGMbxQWsqUKAYhvEIhWHFBNCSi6QcUQqIDhKEOdD0iA0lGaoTioEBpQhzpZkBpIc6UoHSSDkkCTJJQgaUkJKSDi9s4imxjTUpmoM1g0AwYN4JCztt1G9M0un3BA/nzkNBjtJ7lQp+1TgBnE8S0j0yn1UO0Nris4Oa02aRqOIOvKSsNarY50vBymDmBEDXNJcBvkFt+RT1BDwRnDZMzAgZrdnhuUeMxty1gggnrCZgkmLdqpgOm/nv4olbb9oNE3cZO7sAUGHbnJygiL3I48+1VW0d8WWph8CQ5oP2gTYTERw7VBODyNrbt0BWm4JxaSQAACZMDQTpqp8DRIpuIAbDwZdM5WuB+0LaSr1XENa5zAHOcQeqJImwuNG8Vc+wzcOSyJJkB2bT7JtbuVp2IBaIh0ZTmNmidet425rPNSwzuBgZS1pimPxu+0baBUcRjpOUXjSNBI+ywWGvamrjYoENDi2M+hdZotwBOnNZ1PHOBud9+aqUcFVJ0jtU1fCluhnnp6hPI1KWMY4SSAZ0keOqKpUJsAe0Ft7fzFc+9rwRYbjI1jmQrmFza9Hm7A8HxiFRp0cQ/QF3iwjssrQdWP2vIKng8UwmXsy/1l0nsER4FdBgcRhyLsqN5EOjugKozGMqTeO5rVdZTcQLZv7Vs0TSN2sEcSD8VOKTdRljhlGnBBlMwh4AdymGCHAeCmxDY91zrGT+7LgRw6rO6ykbimnS14jKQfMKiu7BCN47Leqf8ARBx8IujrV41fHN7XAD+qIUb6RImWkbsplAfQtG8+SicQN58lFUpRv81GW82/3D5qCcvamzM5Kkx4InTk6x8OCB7voQmi/wBK1Lp2rOzpi/6smjS/SR9QiGLHBZZehL00axxY4If0jmszpELqpTRq9OUxrrLFXtUjsVpGbnKai/0ySzxXJSTR43TBbE/eBi14PBWqeIJzbwTNwNcoTVqVOnYyXcPmpsIwvzQbZwLakloFuHbzWd1UoJiXOE/diSe5WKFAuFgOtN/6SfgtKlggGcT5eJuVbqYeOhE6vIgWH+FUMx3Kzh9ivSwHVaC3UCXB2hG7cfBXwKVN95zZQ4CXEukkWBN9FT2hIr02McQ8g6k5YG7LpPV/IqehW6GalSn1g4AnNnLpiXA28LaK/gTuc4giqcjXEltNt6rgdAY0Cp4jaDWjIBlGhYwz/e/V3YEO1qzzmfSh9N1y9slw/lcNWxHYsrC4Q1HWsN5+AWVXmPdUIA3abgNd25WHxR905ibEyyAd5i50ncrtLAlrIZl/qB0+aR2dMRDexrD4GB6JhrMNd2+XTNnPePANI9FOyvTFuhkmRbOT4ON9dFfZswRBsPXuBVqjhWtFiJiLj/1VAbNwIqFruhaxsGQ8El3DLJt5rfbTa0QBAFgAQAFlMotmZaDxgz5osgJ1Ye3Me20INvABjpzEAj7Of10urLaDRowO5yXd1yshtFwENDI1i413wU2Hnp2Nc8NBpVXHKL5mvohtyBue7x7FRturuggNczmA3yzT6KDEEke+9vMCnbxYrdDFACJc7+Yx8ENTGNnRw+uW5BnVaIcCMz9ZnOJ7uqo8OwUySACTbrZnQOAEwO4LWJGsW45gfIhV6hpu0bPZlJ8ggqurHgwbrN+ahc+REiOU/wDitNwdLdTufH0TuwI4EKDLdZLMr78BG8efzTMwnAt7kFEj6/8AU2SVcr5G747SFC6uy2W/1wQQG31CQcpH4oncPADyAhIVgdRHYAPRAwHHyj5piOSFz+HoonVTx9EE10Lh2fXagbiDx8k3SDv8UBwkRy8VHm+oTZvqUQWVJCPrUpIPJX7TpEyd+tj8ZU1HEy2o9jiIcI3E9WIGhnXRZO1cCKNRzJJgwCbGI1KnwWMDGOYBOeDO9pEq1XoWGrNNKWunqm9puLyNx5KxizelyqDzpvHxXL4XalHo7PyOykFsG5y8R8VbxG22ANIe10PDrETr52J4K6i9tjBl9QPZIfEmDeWxGXnyVJu2SQ5ldkghokNLSImXOHHTQDRWMFtSm55IOpsMsG4E+7I1B3qy6gyo4nMLwIsdOzTRZz5ispjSHZqL80fapuyvHItmfRS09o1RUa5zg4CQWOYGZpG9wAk21/NT4vYrDdsT6fHxKycZhazSJJMTE9b/AHTCllV0tLb1P7VN7fwnMPUK5R2zhz/mx+KW+bhHmuEfUfvb4Zmz3iZQvcREh47mkecEqS08PQMbtRrGZ6bXV9TFJ1N0Aak/lJ5LUAbGp+u5eUPxAgnqngIc0+cqzQx7gOq97eTHx5SFeyY9NLW/UfJSMcBpA7h8AvPKW2q4/wAx4/E0O8yCrVL2lrj7THRxbHoQnYx3vTxx8T8FnV8QRiabgL9DW1Ljo+hcCY3rmR7WVN7GH8JcPiVTx23HOrUnua5jWNNmVIzTUpkgkt90wBHnuTVx6A3aLzbKHd+X4qV2Oj7Hg93oVyTfadm+nU7iD8Qp2+09E/ZqDta0/wDNNTHTOx7Tax5XJ7xFu9McY3SYjtHgua/X9DXM5p/A74Sm/aDDnWsZ5ioPViujraW1DmgNadwN7dt1oDaJEDJ/a8eUgLzfHY1j3NfTxTGNb7zC09fiMxIi2lrFa2Gx9AEFtcAgzes0eIsmjt6zweUcRdV34dxGjSOyPmsVu1GH7TXT92oD5X9UT9omIbmjkUFythh9wd3xlZ9XCwZa0A8QfmgbjS0zlJ4zPDirdPHUiL9U8CCe+yDOc2oDpI538wr1GgHnK3NPExHMxqrtOkHiWuYRukkb+EA+SargHg6COIQUatHKYO7u9Ql0U6DsOZsR8VLi9luf79xumXR3Ewq+LYaFK+ZwGgp0y99zoADdQKpRjWNY1v29iyds52U3PpmSIsb6kCRw8D3K7gsS19MHM8GSCKjcrmkbnNy9Xlc6hU9tsJouLXG2XhfrjlwQW6VBwEOMm9w3KOQhMaan38EbqDjcAkcvlqgplJPUEGDbu/JJBw/tf7KPaaleXZDEe4+crWtklruqZ3RxhcdVpnfuEdwXtOJGKytDRSJDgSJdlOurS2+ukrnq+xHAXoDtYAfO5Xbpy+Yz2n28zylMJXd4jY7Ju0g8xmPgSB5Kjidhs1zGeYI8mj4rGK5ZmJcNCR2KZ20qkQXugaCTqtqpsHnPZlA/1GfJU8TshrTBeAeA63IaKCk3bFWQekdYzGYxu3dwVp3tDWcZc4kaEQ0A8tFUdgetF+8ZdfxJnYEyYuOIn5Jg1G+0JGSQOro0WEcEf7TNMzRHc9zb+Cw6uEI3EclAaJTB0VTbFB4g0nNO4hzXeRAUlPEYUj33Dk6nw7Ddcq9plMxpJA3kwO8piuxZRoTDazP9vmmxNNoBio1xG4P+douqDdi0csjFBzo/wzSqtLnbmtdfN5cbBUK1DIHF1jBygxOnALnOUt/qr1ra6PM2QQ7dALHGed7KLEUHFzb6gkRlP3dwPMLm2YggzKQrnWd/zWuqOyp4asB7rj2h/wAFNDhMhwtO/wCLFx9HaNRuj3C8wCdeJE3Wu32rqkEOyu13AbiOHNOkNrSo40PMNJMc2+hAQVnuB3d4b81z+Ex5ZWFQAN60kNsIPvACbDXxWxiPaQueHQIaRAvucDOpjQKdYu01So6D1deAVhryRdk23hw/JV3+0Ic6XMbry0iIkjtK0We0FEjQCGxGUa8bNU6pqsajRqz1+LU9JzDujvHxCv0dq0nBxY1phvCOtfUSLK3g3MqVCMtgwcrl19+llrqustlWNHPHY4fAqenjHj/Mq/3P+BW4dnUfujxPxCYbOoTGT5eJEJ1v2bGSNpVv49QciXH1UlPb2JbZuJcO4R5tWmdk09zR3H5FD+pmfdd4v+adabFUe1GLH+e09oZ8kNb2uxR6pew3B0j0IkctFLi9lsa3NcXaNX6FwB9VTxmzaUWc6ZAtu37wN3NMpsSU/a6tJBZSN5NnDcB97ko9obac5pPRNbJZJa5wkZ2mIMqn+qWASahIlsRDjB/lA4D0U+0Ng5KZcHTBZ92wztzE3sAJKZRsUvatzSJpOIHB4AP4gKd1eb7cD+CQI5H5LnqOyg/3KubjDX+swe6Uf6hqjR3jm+RU8r4dGPbamRek+3Jv/ZJcydmVRq4D+7/okn7k8O/FfkjFQcVVISX2seDVtwB1APbdVK2zKT9WAc2y30TgIw8hZvCX3WcrGHW9jqTnT0lUiPdcQWg8bAHxKiPsplvTFMWiwyk/Xauj6U8EQqhcr6HC/Dc9SuPq7EqtPuHtsfRVX4Qg6GeEfku9D0ntB1APIiVzv6afFbnq/bznE7ODtQPBVf1MzhJ4n5aL0irs+k7Vg7reip1thMOjiO2HLlfQ5Nz1Y8/dsZm8X8FFicEGNJgW4tE27N/au6qbBePdLT4grPxuyKmUg0yey48lzvp8p7xrtK8+q4kuBAY6YDWvdADRw3xvEc1WZsp75Mz4+HYur/VxDgHNj64FXzhRuAWMxpwtTZbwYgyof0J3Bd0cE3eFVfs4E8twGncEHGvwZB0Pcg6KOK7RmzAN3p9BDitigizQ3lc+pQZXs1QpNIqVaRr3szMA0R95sHNobaQrPtVVpvLslGlQDTDBTY0Odr75AHKw5qnXwNamSKbyGnURY79OCfDbGJhzyTwgQB2CbaBcr6e8++/z/jXe9cYTmnh8EIJXVfqsaAHwUTtkyYi02kbz2Lqyg9nKJIqPmAGEZeM8eVl1mz2A1H7uowb51dxWbsfAZJ4Fa9JoDiQYtBO+yC8GgaX3b58inA5fXhZQBx425/kj6VUS2+ufckKfM+H5qLpJQ1sYGCSCdwa0FzifwjTvTRFtalFMm05qe6Deo0arnsUxznyM8uMAEOJvzBP1C16+IfUsX9A06NaHOqP5Zw0hl40jtUWLwTmscS9zzAGU5Rnvo9wHWiTYqUU6Wz3hxa4vc5sZqYJEaRneeUWbNt4V21UDMAGhzWAAOiwnM5riZPM8Fb2cf3TZbBINhuJJ3wqtTKx9Ngbq8ujcIYb203JIGZsxrpzNa6DYkmw/lG7dbkpm7NA919RvNrzHgSrufjc8LJ3DeQRyFh6LQqOp1W+7iHx/MxrvOySths/mB+aSZEdKlKj6QcR4hLpRxHiF9V4klk6izt4jxCfpBxHiEEiUoOlHEeIS6YcR4hBIE881H0rTvb4hZm19vUsPaQ9/3AdPxHd2eilsPLVr4oU25nuAaN59BxK56p7aNk5aZI3EugnyXLbS2nUruzPdPBo0HIBVCVyvNucXZftqP4X+r/5S/bUfwj/d+S40JnPi5sOanatZHYv9tGkXozyLp/4qrV9o6DtcNH4X5fQQuXoVabj/AIjR277xabLYw2HYLi/M38Ny5c/U4/lvjwq2zGMf7lN7Rxc4Ed3VEoHjrAo/BAXX+K81u11nhIwj6KJ7zBv5D1QSmAUVA2SpRT5fLwTlm8IG1eMoJWlE4D84KTTwSKCSiOzxU5vuVZrhpHinEKYLIgXTA/UKA1I3oXVT428UB4jGspkNc4ZvuCM57tw7VA+kaxJZmZTMTaHnSznAmB2a+ap4miQ05CSfuuMjUSLqhhttPpyMpEEixO63EDyWdz3VtYui8VGEe7AkCDN77uHNXJ5QOBkz4FY1DbzftT3wb8zb1Uh222CYzW6t7HkbHLfuVnKJlafTQYAgcTB8jCqud1pAECZLs0jmCbDxVbB48VaIqPlswAwBzrl+UBpA008VbyW4Du18ZWhKysDoR23HzUjKzQOrdx0tAbz/AJj9XWfUoHXL1eINj2kIa9RrG3ytA1LifOdyqLvSHfB7/jBSVPZlfpGnIRUIJnKR1QXHKIbpYb+CSDWwdaiQ1rmdZtOsS4guByMq1GwM7Yi1vtct5jG4W80COs0tuT1Q6XA9cXi3Puukl7McNQuxGHmQxw/d5YIkZ83ve+NW25G8aBWMLtKgx7ndEQ1waA0AOgiZu4yLEHXUJJJhom7YpDJ+6HVDWu6jbxkzHXWA+51ziwy3gq4yk6mGBhDg4HRuXUkiReIcRoNBwSSTrDVXaXtjhw8gUIGUMnJSJlrjNt0iL8t6zaXtPhg9rnYaIZldlbTPWmmQ5s82PF9xHNMkudjesanUDi5zbAvcWiALG4sCYtuRkpJLfwwycTtgzDBG6T8lSpvc97S5xN48joNNydJea8rb5d8kX30mMaXRJJ+MrYw+1ctMHLJABImLEkCDv04J0li+6/DXJQhJJBMClmSSRCD07ikkigzo8ySSBpT5kkkQJemL0ySKeiZcBxn0UOEAaanVacxe05hMCdRex5pJLnz92uKd2MOYgUsOOqD/AIXGQd/AKhtDaBANXocPmBdJ6OxEjUTc9U9uYpklrj7JfdHgtv125KrW0G9QgMbSLGQ4h12tcJIIt38UX7XYkWOQ2a0iHAENJIkZo37gN3BJJSidnt9VLnl1OmekADhDohotHW7JkHQKvivbWs5/uUmjOHhsOd1i1oEkuG7frdJJJSuZ2k81Kr3GAXOLiBMS4yYkzCZJJEf/2Q==">
            <a:hlinkClick r:id="rId3"/>
          </p:cNvPr>
          <p:cNvSpPr>
            <a:spLocks noChangeAspect="1" noChangeArrowheads="1"/>
          </p:cNvSpPr>
          <p:nvPr/>
        </p:nvSpPr>
        <p:spPr bwMode="auto">
          <a:xfrm>
            <a:off x="0" y="-1646238"/>
            <a:ext cx="7000875" cy="46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latin typeface="微軟正黑體" pitchFamily="34" charset="-120"/>
              <a:ea typeface="微軟正黑體" pitchFamily="34" charset="-120"/>
            </a:endParaRPr>
          </a:p>
        </p:txBody>
      </p:sp>
      <p:sp>
        <p:nvSpPr>
          <p:cNvPr id="39948" name="AutoShape 8" descr="data:image/jpeg;base64,/9j/4AAQSkZJRgABAQAAAQABAAD/2wCEAAkGBxQSEhUUExQWFRUVFRUVFRQVFhQVFxUVFBQXFxUUFhQYHCggGBolHBQUITEiJSkrLi4uFx8zODMsNygtLisBCgoKDg0OFw8QGiwcHBwsLCwsLCwsLCwsLCwsLCwsLCwsLCwsLCwsLCwsLCwsLCwsLCwsLCwsNywsLCwrLCwsLP/AABEIALYBFQMBIgACEQEDEQH/xAAbAAABBQEBAAAAAAAAAAAAAAACAAEDBAUGB//EAEAQAAEDAgMEBwUECAcBAAAAAAEAAhEDIQQSMQVBUWETInGBkaGxBjLB0fBCUnLhFBUWI1NigpIzQ6KywtLx4v/EABkBAQEBAQEBAAAAAAAAAAAAAAABAgMEBf/EACMRAQEBAAIBBAEFAAAAAAAAAAABEQISIQMxQVFxBCKx4fH/2gAMAwEAAhEDEQA/APQJTyowU4KokDkWZRSnBQSgp5UUpwUEsp5UYKeUEgKeVHKeUEkpSo5SlQSSlKCUpQHKeUEpSgOUpQylKA5SlBKeUBSnlBKUoDlKUMpSgKUpQylKApSlDKeUDylKFKUBSlKGUpVDylKaU0oClJDKdBmAopUQKIFBJKcFRgp5UEkp5UcogUQcpwUEp5QSSnlRgpSgllKVHKeUBynlRynBRRp5QSlKA5TyglJAcpShSlAcpShlKUBSlKGUpQHKUoZSlAUpShlKUBSlKGUpQFKUoZSlUPKUppTSgKUkMpIMyU8qIFECoJAU4KjlOCiJJTgqOU8oJZTyogU8oJAUUqOUpUEgKeVHKeUBynlBKeUBynlBKUoDlPKCUpQSSlKCUpQHKeUEpSgOUpQSnlAcpSglKVQaSCU8oopSQSnlAUpShlNKA5TShlNKIOUyGUkVlAp5VP8ATGzE34KbpE0xOCiBUIel0gQTyilQB6MPUEkp5UYqJdIglBTgqHpEQqIJZTyos6KUEkp5QSnBRBynlBKcFAcp5QSnlAUpIZSlASeUMp5QPKUpkkDylKZKUBSlKFJAUpShSQFKUoUpQPKUppTSgKUkMpKjiGPa1xmqzXUvYD4SrmLxbJB6VosNJvm90iNx3LFxexqLTNWoBmNi4OuY4zcocdQa1zWE2YymY0Dg13UHEGVz9nS/TcZXm4cOUh3GOPIomvIu4gcCOJ0F1zI2mKcBpLgS4xIht/dB3AWtzUtHaTnNkvcJJgagG1rG8Snlmume8t0kwBNvGygp7TvfTu1WOMUby50g/dHAFRs2hBb+8dYGbeG+y0jpqOMG8hTfpTeK5t20ALElxkTIPb9dqkGKB32jSYNxzTR0nTDipmuBWBUxJjfwuN/DmnZjSAJMaEiCPNNHRAKUBYlDGTpeLEq+zFNjXzV0Xg1PlVVuKCMYkIixlSDQoDiAl+khBZACeAqhxrOPqnGMbxQWsqUKAYhvEIhWHFBNCSi6QcUQqIDhKEOdD0iA0lGaoTioEBpQhzpZkBpIc6UoHSSDkkCTJJQgaUkJKSDi9s4imxjTUpmoM1g0AwYN4JCztt1G9M0un3BA/nzkNBjtJ7lQp+1TgBnE8S0j0yn1UO0Nris4Oa02aRqOIOvKSsNarY50vBymDmBEDXNJcBvkFt+RT1BDwRnDZMzAgZrdnhuUeMxty1gggnrCZgkmLdqpgOm/nv4olbb9oNE3cZO7sAUGHbnJygiL3I48+1VW0d8WWph8CQ5oP2gTYTERw7VBODyNrbt0BWm4JxaSQAACZMDQTpqp8DRIpuIAbDwZdM5WuB+0LaSr1XENa5zAHOcQeqJImwuNG8Vc+wzcOSyJJkB2bT7JtbuVp2IBaIh0ZTmNmidet425rPNSwzuBgZS1pimPxu+0baBUcRjpOUXjSNBI+ywWGvamrjYoENDi2M+hdZotwBOnNZ1PHOBud9+aqUcFVJ0jtU1fCluhnnp6hPI1KWMY4SSAZ0keOqKpUJsAe0Ft7fzFc+9rwRYbjI1jmQrmFza9Hm7A8HxiFRp0cQ/QF3iwjssrQdWP2vIKng8UwmXsy/1l0nsER4FdBgcRhyLsqN5EOjugKozGMqTeO5rVdZTcQLZv7Vs0TSN2sEcSD8VOKTdRljhlGnBBlMwh4AdymGCHAeCmxDY91zrGT+7LgRw6rO6ykbimnS14jKQfMKiu7BCN47Leqf8ARBx8IujrV41fHN7XAD+qIUb6RImWkbsplAfQtG8+SicQN58lFUpRv81GW82/3D5qCcvamzM5Kkx4InTk6x8OCB7voQmi/wBK1Lp2rOzpi/6smjS/SR9QiGLHBZZehL00axxY4If0jmszpELqpTRq9OUxrrLFXtUjsVpGbnKai/0ySzxXJSTR43TBbE/eBi14PBWqeIJzbwTNwNcoTVqVOnYyXcPmpsIwvzQbZwLakloFuHbzWd1UoJiXOE/diSe5WKFAuFgOtN/6SfgtKlggGcT5eJuVbqYeOhE6vIgWH+FUMx3Kzh9ivSwHVaC3UCXB2hG7cfBXwKVN95zZQ4CXEukkWBN9FT2hIr02McQ8g6k5YG7LpPV/IqehW6GalSn1g4AnNnLpiXA28LaK/gTuc4giqcjXEltNt6rgdAY0Cp4jaDWjIBlGhYwz/e/V3YEO1qzzmfSh9N1y9slw/lcNWxHYsrC4Q1HWsN5+AWVXmPdUIA3abgNd25WHxR905ibEyyAd5i50ncrtLAlrIZl/qB0+aR2dMRDexrD4GB6JhrMNd2+XTNnPePANI9FOyvTFuhkmRbOT4ON9dFfZswRBsPXuBVqjhWtFiJiLj/1VAbNwIqFruhaxsGQ8El3DLJt5rfbTa0QBAFgAQAFlMotmZaDxgz5osgJ1Ye3Me20INvABjpzEAj7Of10urLaDRowO5yXd1yshtFwENDI1i413wU2Hnp2Nc8NBpVXHKL5mvohtyBue7x7FRturuggNczmA3yzT6KDEEke+9vMCnbxYrdDFACJc7+Yx8ENTGNnRw+uW5BnVaIcCMz9ZnOJ7uqo8OwUySACTbrZnQOAEwO4LWJGsW45gfIhV6hpu0bPZlJ8ggqurHgwbrN+ahc+REiOU/wDitNwdLdTufH0TuwI4EKDLdZLMr78BG8efzTMwnAt7kFEj6/8AU2SVcr5G747SFC6uy2W/1wQQG31CQcpH4oncPADyAhIVgdRHYAPRAwHHyj5piOSFz+HoonVTx9EE10Lh2fXagbiDx8k3SDv8UBwkRy8VHm+oTZvqUQWVJCPrUpIPJX7TpEyd+tj8ZU1HEy2o9jiIcI3E9WIGhnXRZO1cCKNRzJJgwCbGI1KnwWMDGOYBOeDO9pEq1XoWGrNNKWunqm9puLyNx5KxizelyqDzpvHxXL4XalHo7PyOykFsG5y8R8VbxG22ANIe10PDrETr52J4K6i9tjBl9QPZIfEmDeWxGXnyVJu2SQ5ldkghokNLSImXOHHTQDRWMFtSm55IOpsMsG4E+7I1B3qy6gyo4nMLwIsdOzTRZz5ispjSHZqL80fapuyvHItmfRS09o1RUa5zg4CQWOYGZpG9wAk21/NT4vYrDdsT6fHxKycZhazSJJMTE9b/AHTCllV0tLb1P7VN7fwnMPUK5R2zhz/mx+KW+bhHmuEfUfvb4Zmz3iZQvcREh47mkecEqS08PQMbtRrGZ6bXV9TFJ1N0Aak/lJ5LUAbGp+u5eUPxAgnqngIc0+cqzQx7gOq97eTHx5SFeyY9NLW/UfJSMcBpA7h8AvPKW2q4/wAx4/E0O8yCrVL2lrj7THRxbHoQnYx3vTxx8T8FnV8QRiabgL9DW1Ljo+hcCY3rmR7WVN7GH8JcPiVTx23HOrUnua5jWNNmVIzTUpkgkt90wBHnuTVx6A3aLzbKHd+X4qV2Oj7Hg93oVyTfadm+nU7iD8Qp2+09E/ZqDta0/wDNNTHTOx7Tax5XJ7xFu9McY3SYjtHgua/X9DXM5p/A74Sm/aDDnWsZ5ioPViujraW1DmgNadwN7dt1oDaJEDJ/a8eUgLzfHY1j3NfTxTGNb7zC09fiMxIi2lrFa2Gx9AEFtcAgzes0eIsmjt6zweUcRdV34dxGjSOyPmsVu1GH7TXT92oD5X9UT9omIbmjkUFythh9wd3xlZ9XCwZa0A8QfmgbjS0zlJ4zPDirdPHUiL9U8CCe+yDOc2oDpI538wr1GgHnK3NPExHMxqrtOkHiWuYRukkb+EA+SargHg6COIQUatHKYO7u9Ql0U6DsOZsR8VLi9luf79xumXR3Ewq+LYaFK+ZwGgp0y99zoADdQKpRjWNY1v29iyds52U3PpmSIsb6kCRw8D3K7gsS19MHM8GSCKjcrmkbnNy9Xlc6hU9tsJouLXG2XhfrjlwQW6VBwEOMm9w3KOQhMaan38EbqDjcAkcvlqgplJPUEGDbu/JJBw/tf7KPaaleXZDEe4+crWtklruqZ3RxhcdVpnfuEdwXtOJGKytDRSJDgSJdlOurS2+ukrnq+xHAXoDtYAfO5Xbpy+Yz2n28zylMJXd4jY7Ju0g8xmPgSB5Kjidhs1zGeYI8mj4rGK5ZmJcNCR2KZ20qkQXugaCTqtqpsHnPZlA/1GfJU8TshrTBeAeA63IaKCk3bFWQekdYzGYxu3dwVp3tDWcZc4kaEQ0A8tFUdgetF+8ZdfxJnYEyYuOIn5Jg1G+0JGSQOro0WEcEf7TNMzRHc9zb+Cw6uEI3EclAaJTB0VTbFB4g0nNO4hzXeRAUlPEYUj33Dk6nw7Ddcq9plMxpJA3kwO8piuxZRoTDazP9vmmxNNoBio1xG4P+douqDdi0csjFBzo/wzSqtLnbmtdfN5cbBUK1DIHF1jBygxOnALnOUt/qr1ra6PM2QQ7dALHGed7KLEUHFzb6gkRlP3dwPMLm2YggzKQrnWd/zWuqOyp4asB7rj2h/wAFNDhMhwtO/wCLFx9HaNRuj3C8wCdeJE3Wu32rqkEOyu13AbiOHNOkNrSo40PMNJMc2+hAQVnuB3d4b81z+Ex5ZWFQAN60kNsIPvACbDXxWxiPaQueHQIaRAvucDOpjQKdYu01So6D1deAVhryRdk23hw/JV3+0Ic6XMbry0iIkjtK0We0FEjQCGxGUa8bNU6pqsajRqz1+LU9JzDujvHxCv0dq0nBxY1phvCOtfUSLK3g3MqVCMtgwcrl19+llrqustlWNHPHY4fAqenjHj/Mq/3P+BW4dnUfujxPxCYbOoTGT5eJEJ1v2bGSNpVv49QciXH1UlPb2JbZuJcO4R5tWmdk09zR3H5FD+pmfdd4v+adabFUe1GLH+e09oZ8kNb2uxR6pew3B0j0IkctFLi9lsa3NcXaNX6FwB9VTxmzaUWc6ZAtu37wN3NMpsSU/a6tJBZSN5NnDcB97ko9obac5pPRNbJZJa5wkZ2mIMqn+qWASahIlsRDjB/lA4D0U+0Ng5KZcHTBZ92wztzE3sAJKZRsUvatzSJpOIHB4AP4gKd1eb7cD+CQI5H5LnqOyg/3KubjDX+swe6Uf6hqjR3jm+RU8r4dGPbamRek+3Jv/ZJcydmVRq4D+7/okn7k8O/FfkjFQcVVISX2seDVtwB1APbdVK2zKT9WAc2y30TgIw8hZvCX3WcrGHW9jqTnT0lUiPdcQWg8bAHxKiPsplvTFMWiwyk/Xauj6U8EQqhcr6HC/Dc9SuPq7EqtPuHtsfRVX4Qg6GeEfku9D0ntB1APIiVzv6afFbnq/bznE7ODtQPBVf1MzhJ4n5aL0irs+k7Vg7reip1thMOjiO2HLlfQ5Nz1Y8/dsZm8X8FFicEGNJgW4tE27N/au6qbBePdLT4grPxuyKmUg0yey48lzvp8p7xrtK8+q4kuBAY6YDWvdADRw3xvEc1WZsp75Mz4+HYur/VxDgHNj64FXzhRuAWMxpwtTZbwYgyof0J3Bd0cE3eFVfs4E8twGncEHGvwZB0Pcg6KOK7RmzAN3p9BDitigizQ3lc+pQZXs1QpNIqVaRr3szMA0R95sHNobaQrPtVVpvLslGlQDTDBTY0Odr75AHKw5qnXwNamSKbyGnURY79OCfDbGJhzyTwgQB2CbaBcr6e8++/z/jXe9cYTmnh8EIJXVfqsaAHwUTtkyYi02kbz2Lqyg9nKJIqPmAGEZeM8eVl1mz2A1H7uowb51dxWbsfAZJ4Fa9JoDiQYtBO+yC8GgaX3b58inA5fXhZQBx425/kj6VUS2+ufckKfM+H5qLpJQ1sYGCSCdwa0FzifwjTvTRFtalFMm05qe6Deo0arnsUxznyM8uMAEOJvzBP1C16+IfUsX9A06NaHOqP5Zw0hl40jtUWLwTmscS9zzAGU5Rnvo9wHWiTYqUU6Wz3hxa4vc5sZqYJEaRneeUWbNt4V21UDMAGhzWAAOiwnM5riZPM8Fb2cf3TZbBINhuJJ3wqtTKx9Ngbq8ujcIYb203JIGZsxrpzNa6DYkmw/lG7dbkpm7NA919RvNrzHgSrufjc8LJ3DeQRyFh6LQqOp1W+7iHx/MxrvOySths/mB+aSZEdKlKj6QcR4hLpRxHiF9V4klk6izt4jxCfpBxHiEEiUoOlHEeIS6YcR4hBIE881H0rTvb4hZm19vUsPaQ9/3AdPxHd2eilsPLVr4oU25nuAaN59BxK56p7aNk5aZI3EugnyXLbS2nUruzPdPBo0HIBVCVyvNucXZftqP4X+r/5S/bUfwj/d+S40JnPi5sOanatZHYv9tGkXozyLp/4qrV9o6DtcNH4X5fQQuXoVabj/AIjR277xabLYw2HYLi/M38Ny5c/U4/lvjwq2zGMf7lN7Rxc4Ed3VEoHjrAo/BAXX+K81u11nhIwj6KJ7zBv5D1QSmAUVA2SpRT5fLwTlm8IG1eMoJWlE4D84KTTwSKCSiOzxU5vuVZrhpHinEKYLIgXTA/UKA1I3oXVT428UB4jGspkNc4ZvuCM57tw7VA+kaxJZmZTMTaHnSznAmB2a+ap4miQ05CSfuuMjUSLqhhttPpyMpEEixO63EDyWdz3VtYui8VGEe7AkCDN77uHNXJ5QOBkz4FY1DbzftT3wb8zb1Uh222CYzW6t7HkbHLfuVnKJlafTQYAgcTB8jCqud1pAECZLs0jmCbDxVbB48VaIqPlswAwBzrl+UBpA008VbyW4Du18ZWhKysDoR23HzUjKzQOrdx0tAbz/AJj9XWfUoHXL1eINj2kIa9RrG3ytA1LifOdyqLvSHfB7/jBSVPZlfpGnIRUIJnKR1QXHKIbpYb+CSDWwdaiQ1rmdZtOsS4guByMq1GwM7Yi1vtct5jG4W80COs0tuT1Q6XA9cXi3Puukl7McNQuxGHmQxw/d5YIkZ83ve+NW25G8aBWMLtKgx7ndEQ1waA0AOgiZu4yLEHXUJJJhom7YpDJ+6HVDWu6jbxkzHXWA+51ziwy3gq4yk6mGBhDg4HRuXUkiReIcRoNBwSSTrDVXaXtjhw8gUIGUMnJSJlrjNt0iL8t6zaXtPhg9rnYaIZldlbTPWmmQ5s82PF9xHNMkudjesanUDi5zbAvcWiALG4sCYtuRkpJLfwwycTtgzDBG6T8lSpvc97S5xN48joNNydJea8rb5d8kX30mMaXRJJ+MrYw+1ctMHLJABImLEkCDv04J0li+6/DXJQhJJBMClmSSRCD07ikkigzo8ySSBpT5kkkQJemL0ySKeiZcBxn0UOEAaanVacxe05hMCdRex5pJLnz92uKd2MOYgUsOOqD/AIXGQd/AKhtDaBANXocPmBdJ6OxEjUTc9U9uYpklrj7JfdHgtv125KrW0G9QgMbSLGQ4h12tcJIIt38UX7XYkWOQ2a0iHAENJIkZo37gN3BJJSidnt9VLnl1OmekADhDohotHW7JkHQKvivbWs5/uUmjOHhsOd1i1oEkuG7frdJJJSuZ2k81Kr3GAXOLiBMS4yYkzCZJJEf/2Q==">
            <a:hlinkClick r:id="rId3"/>
          </p:cNvPr>
          <p:cNvSpPr>
            <a:spLocks noChangeAspect="1" noChangeArrowheads="1"/>
          </p:cNvSpPr>
          <p:nvPr/>
        </p:nvSpPr>
        <p:spPr bwMode="auto">
          <a:xfrm>
            <a:off x="254000" y="-2057400"/>
            <a:ext cx="7000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b="1">
              <a:latin typeface="微軟正黑體" pitchFamily="34" charset="-120"/>
              <a:ea typeface="微軟正黑體" pitchFamily="34" charset="-120"/>
            </a:endParaRPr>
          </a:p>
        </p:txBody>
      </p:sp>
      <p:pic>
        <p:nvPicPr>
          <p:cNvPr id="39949" name="Picture 10" descr="http://fj2.eastday.com/2013slideshow/20140709_5/images/0256106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963863"/>
            <a:ext cx="4291012"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0976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編號版面配置區 1"/>
          <p:cNvSpPr>
            <a:spLocks noGrp="1"/>
          </p:cNvSpPr>
          <p:nvPr>
            <p:ph type="sldNum" sz="quarter" idx="10"/>
          </p:nvPr>
        </p:nvSpPr>
        <p:spPr bwMode="auto">
          <a:xfrm>
            <a:off x="7010400" y="6035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7AD69B6-865C-4DCA-A6EF-0678CCDDE02D}" type="slidenum">
              <a:rPr kumimoji="0" lang="zh-TW" altLang="en-US" smtClean="0">
                <a:solidFill>
                  <a:srgbClr val="262626"/>
                </a:solidFill>
                <a:latin typeface="Arial Unicode MS" pitchFamily="34" charset="-120"/>
                <a:ea typeface="Arial Unicode MS" pitchFamily="34" charset="-120"/>
              </a:rPr>
              <a:pPr/>
              <a:t>95</a:t>
            </a:fld>
            <a:endParaRPr kumimoji="0" lang="zh-TW" altLang="en-US" smtClean="0">
              <a:solidFill>
                <a:srgbClr val="262626"/>
              </a:solidFill>
              <a:latin typeface="Arial Unicode MS" pitchFamily="34" charset="-120"/>
              <a:ea typeface="Arial Unicode MS" pitchFamily="34" charset="-120"/>
            </a:endParaRPr>
          </a:p>
        </p:txBody>
      </p:sp>
      <p:sp>
        <p:nvSpPr>
          <p:cNvPr id="40963" name="文字方塊 4"/>
          <p:cNvSpPr txBox="1">
            <a:spLocks noChangeArrowheads="1"/>
          </p:cNvSpPr>
          <p:nvPr/>
        </p:nvSpPr>
        <p:spPr bwMode="auto">
          <a:xfrm>
            <a:off x="179388" y="685800"/>
            <a:ext cx="885666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長野縣南木曾町</a:t>
            </a:r>
            <a:r>
              <a:rPr kumimoji="0" lang="en-US" altLang="zh-TW" sz="2400" b="1">
                <a:solidFill>
                  <a:srgbClr val="000000"/>
                </a:solidFill>
                <a:latin typeface="微軟正黑體" pitchFamily="34" charset="-120"/>
                <a:ea typeface="微軟正黑體" pitchFamily="34" charset="-120"/>
              </a:rPr>
              <a:t>9</a:t>
            </a:r>
            <a:r>
              <a:rPr kumimoji="0" lang="zh-TW" altLang="en-US" sz="2400" b="1">
                <a:solidFill>
                  <a:srgbClr val="000000"/>
                </a:solidFill>
                <a:latin typeface="微軟正黑體" pitchFamily="34" charset="-120"/>
                <a:ea typeface="微軟正黑體" pitchFamily="34" charset="-120"/>
              </a:rPr>
              <a:t>日傍晚因豪雨造成</a:t>
            </a:r>
            <a:r>
              <a:rPr kumimoji="0" lang="zh-TW" altLang="en-US" sz="2400" b="1">
                <a:solidFill>
                  <a:srgbClr val="FF0000"/>
                </a:solidFill>
                <a:latin typeface="微軟正黑體" pitchFamily="34" charset="-120"/>
                <a:ea typeface="微軟正黑體" pitchFamily="34" charset="-120"/>
              </a:rPr>
              <a:t>土石流</a:t>
            </a:r>
            <a:r>
              <a:rPr kumimoji="0" lang="zh-TW" altLang="en-US" sz="2400" b="1">
                <a:solidFill>
                  <a:srgbClr val="000000"/>
                </a:solidFill>
                <a:latin typeface="微軟正黑體" pitchFamily="34" charset="-120"/>
                <a:ea typeface="微軟正黑體" pitchFamily="34" charset="-120"/>
              </a:rPr>
              <a:t>，</a:t>
            </a:r>
            <a:r>
              <a:rPr kumimoji="0" lang="en-US" altLang="zh-TW" sz="2400" b="1">
                <a:solidFill>
                  <a:srgbClr val="FF0000"/>
                </a:solidFill>
                <a:latin typeface="微軟正黑體" pitchFamily="34" charset="-120"/>
                <a:ea typeface="微軟正黑體" pitchFamily="34" charset="-120"/>
              </a:rPr>
              <a:t>6</a:t>
            </a:r>
            <a:r>
              <a:rPr kumimoji="0" lang="zh-TW" altLang="en-US" sz="2400" b="1">
                <a:solidFill>
                  <a:srgbClr val="FF0000"/>
                </a:solidFill>
                <a:latin typeface="微軟正黑體" pitchFamily="34" charset="-120"/>
                <a:ea typeface="微軟正黑體" pitchFamily="34" charset="-120"/>
              </a:rPr>
              <a:t>棟民宅被土石流沖毀。</a:t>
            </a: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新潟三小時雨量多達</a:t>
            </a:r>
            <a:r>
              <a:rPr kumimoji="0" lang="en-US" altLang="zh-TW" sz="2400" b="1">
                <a:solidFill>
                  <a:srgbClr val="FF0000"/>
                </a:solidFill>
                <a:latin typeface="微軟正黑體" pitchFamily="34" charset="-120"/>
                <a:ea typeface="微軟正黑體" pitchFamily="34" charset="-120"/>
              </a:rPr>
              <a:t>110</a:t>
            </a:r>
            <a:r>
              <a:rPr kumimoji="0" lang="zh-TW" altLang="en-US" sz="2400" b="1">
                <a:solidFill>
                  <a:srgbClr val="FF0000"/>
                </a:solidFill>
                <a:latin typeface="微軟正黑體" pitchFamily="34" charset="-120"/>
                <a:ea typeface="微軟正黑體" pitchFamily="34" charset="-120"/>
              </a:rPr>
              <a:t>毫米</a:t>
            </a:r>
            <a:r>
              <a:rPr kumimoji="0" lang="zh-TW" altLang="en-US" sz="2400" b="1">
                <a:solidFill>
                  <a:srgbClr val="000000"/>
                </a:solidFill>
                <a:latin typeface="微軟正黑體" pitchFamily="34" charset="-120"/>
                <a:ea typeface="微軟正黑體" pitchFamily="34" charset="-120"/>
              </a:rPr>
              <a:t>，路面變成河川水流湍急。</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lang="zh-TW" altLang="zh-TW" sz="2400" b="1">
                <a:solidFill>
                  <a:srgbClr val="FF0000"/>
                </a:solidFill>
                <a:latin typeface="微軟正黑體" pitchFamily="34" charset="-120"/>
                <a:ea typeface="微軟正黑體" pitchFamily="34" charset="-120"/>
              </a:rPr>
              <a:t>熊本和長崎</a:t>
            </a:r>
            <a:r>
              <a:rPr lang="zh-TW" altLang="zh-TW" sz="2400" b="1">
                <a:latin typeface="微軟正黑體" pitchFamily="34" charset="-120"/>
                <a:ea typeface="微軟正黑體" pitchFamily="34" charset="-120"/>
              </a:rPr>
              <a:t>等大都市，一小時的降雨量，更逼近</a:t>
            </a:r>
            <a:r>
              <a:rPr lang="zh-TW" altLang="zh-TW" sz="2400" b="1">
                <a:solidFill>
                  <a:srgbClr val="FF0000"/>
                </a:solidFill>
                <a:latin typeface="微軟正黑體" pitchFamily="34" charset="-120"/>
                <a:ea typeface="微軟正黑體" pitchFamily="34" charset="-120"/>
              </a:rPr>
              <a:t>一百毫米</a:t>
            </a:r>
            <a:r>
              <a:rPr lang="zh-TW" altLang="en-US" sz="2400" b="1">
                <a:latin typeface="微軟正黑體" pitchFamily="34" charset="-120"/>
                <a:ea typeface="微軟正黑體" pitchFamily="34" charset="-120"/>
              </a:rPr>
              <a:t>。</a:t>
            </a:r>
            <a:endParaRPr kumimoji="0" lang="zh-TW" altLang="en-US"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endParaRPr kumimoji="0" lang="zh-TW" altLang="en-US" sz="2400" b="1">
              <a:solidFill>
                <a:srgbClr val="FF0000"/>
              </a:solidFill>
              <a:latin typeface="微軟正黑體" pitchFamily="34" charset="-120"/>
              <a:ea typeface="微軟正黑體" pitchFamily="34" charset="-120"/>
            </a:endParaRPr>
          </a:p>
        </p:txBody>
      </p:sp>
      <p:sp>
        <p:nvSpPr>
          <p:cNvPr id="20" name="橢圓 19"/>
          <p:cNvSpPr/>
          <p:nvPr/>
        </p:nvSpPr>
        <p:spPr>
          <a:xfrm>
            <a:off x="13586792" y="6012308"/>
            <a:ext cx="108011" cy="72008"/>
          </a:xfrm>
          <a:prstGeom prst="ellipse">
            <a:avLst/>
          </a:pr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40967" name="文字方塊 12"/>
          <p:cNvSpPr txBox="1">
            <a:spLocks noChangeArrowheads="1"/>
          </p:cNvSpPr>
          <p:nvPr/>
        </p:nvSpPr>
        <p:spPr bwMode="auto">
          <a:xfrm>
            <a:off x="7239000" y="6575425"/>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:Google Map</a:t>
            </a:r>
            <a:endParaRPr lang="zh-TW" altLang="en-US" sz="800">
              <a:latin typeface="微軟正黑體" pitchFamily="34" charset="-120"/>
              <a:ea typeface="微軟正黑體" pitchFamily="34" charset="-120"/>
            </a:endParaRPr>
          </a:p>
        </p:txBody>
      </p:sp>
      <p:sp>
        <p:nvSpPr>
          <p:cNvPr id="16"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情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40969" name="-MYTc-4Cvw8"/>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143000" y="2454275"/>
            <a:ext cx="71628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3827463" y="6553200"/>
            <a:ext cx="2192337" cy="200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200" dirty="0">
                <a:solidFill>
                  <a:schemeClr val="tx1"/>
                </a:solidFill>
                <a:latin typeface="微軟正黑體" panose="020B0604030504040204" pitchFamily="34" charset="-120"/>
                <a:ea typeface="微軟正黑體" panose="020B0604030504040204" pitchFamily="34" charset="-120"/>
              </a:rPr>
              <a:t>浣熊颱風引發土石流災情影片</a:t>
            </a:r>
          </a:p>
        </p:txBody>
      </p:sp>
    </p:spTree>
    <p:extLst>
      <p:ext uri="{BB962C8B-B14F-4D97-AF65-F5344CB8AC3E}">
        <p14:creationId xmlns:p14="http://schemas.microsoft.com/office/powerpoint/2010/main" val="15754561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0E00E9E-88CB-48EC-8487-FA784D8333D8}" type="slidenum">
              <a:rPr kumimoji="0" lang="zh-TW" altLang="en-US" smtClean="0">
                <a:solidFill>
                  <a:srgbClr val="262626"/>
                </a:solidFill>
                <a:latin typeface="Arial Unicode MS" pitchFamily="34" charset="-120"/>
                <a:ea typeface="Arial Unicode MS" pitchFamily="34" charset="-120"/>
              </a:rPr>
              <a:pPr/>
              <a:t>96</a:t>
            </a:fld>
            <a:endParaRPr kumimoji="0" lang="zh-TW" altLang="en-US" smtClean="0">
              <a:solidFill>
                <a:srgbClr val="262626"/>
              </a:solidFill>
              <a:latin typeface="Arial Unicode MS" pitchFamily="34" charset="-120"/>
              <a:ea typeface="Arial Unicode MS" pitchFamily="34" charset="-120"/>
            </a:endParaRPr>
          </a:p>
        </p:txBody>
      </p:sp>
      <p:sp>
        <p:nvSpPr>
          <p:cNvPr id="4" name="Text Placeholder 9"/>
          <p:cNvSpPr txBox="1">
            <a:spLocks/>
          </p:cNvSpPr>
          <p:nvPr/>
        </p:nvSpPr>
        <p:spPr>
          <a:xfrm>
            <a:off x="0" y="11113"/>
            <a:ext cx="7924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日</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本強降雨量分級與台灣分級比較</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6" name="表格 5"/>
          <p:cNvGraphicFramePr>
            <a:graphicFrameLocks noGrp="1"/>
          </p:cNvGraphicFramePr>
          <p:nvPr/>
        </p:nvGraphicFramePr>
        <p:xfrm>
          <a:off x="76200" y="1223963"/>
          <a:ext cx="8915400" cy="1854200"/>
        </p:xfrm>
        <a:graphic>
          <a:graphicData uri="http://schemas.openxmlformats.org/drawingml/2006/table">
            <a:tbl>
              <a:tblPr firstRow="1" bandRow="1">
                <a:tableStyleId>{21E4AEA4-8DFA-4A89-87EB-49C32662AFE0}</a:tableStyleId>
              </a:tblPr>
              <a:tblGrid>
                <a:gridCol w="5181599"/>
                <a:gridCol w="3733801"/>
              </a:tblGrid>
              <a:tr h="370840">
                <a:tc>
                  <a:txBody>
                    <a:bodyPr/>
                    <a:lstStyle/>
                    <a:p>
                      <a:pPr algn="ctr"/>
                      <a:r>
                        <a:rPr lang="zh-TW" altLang="en-US" sz="1800" b="1" dirty="0" smtClean="0">
                          <a:latin typeface="微軟正黑體" panose="020B0604030504040204" pitchFamily="34" charset="-120"/>
                          <a:ea typeface="微軟正黑體" panose="020B0604030504040204" pitchFamily="34" charset="-120"/>
                        </a:rPr>
                        <a:t>種類</a:t>
                      </a:r>
                      <a:endParaRPr lang="zh-TW" altLang="en-US" sz="1800"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1</a:t>
                      </a:r>
                      <a:r>
                        <a:rPr lang="zh-TW" altLang="en-US" sz="1800" b="1" dirty="0" smtClean="0">
                          <a:latin typeface="微軟正黑體" panose="020B0604030504040204" pitchFamily="34" charset="-120"/>
                          <a:ea typeface="微軟正黑體" panose="020B0604030504040204" pitchFamily="34" charset="-120"/>
                        </a:rPr>
                        <a:t>小時降雨量</a:t>
                      </a:r>
                      <a:endParaRPr lang="zh-TW" altLang="en-US" sz="1800" b="1" dirty="0">
                        <a:latin typeface="微軟正黑體" panose="020B0604030504040204" pitchFamily="34" charset="-120"/>
                        <a:ea typeface="微軟正黑體" panose="020B0604030504040204" pitchFamily="34" charset="-120"/>
                      </a:endParaRPr>
                    </a:p>
                  </a:txBody>
                  <a:tcPr/>
                </a:tc>
              </a:tr>
              <a:tr h="370840">
                <a:tc>
                  <a:txBody>
                    <a:bodyPr/>
                    <a:lstStyle/>
                    <a:p>
                      <a:pPr algn="l"/>
                      <a:r>
                        <a:rPr lang="zh-TW" altLang="zh-TW" sz="1800" b="1" dirty="0" smtClean="0">
                          <a:solidFill>
                            <a:srgbClr val="FF0000"/>
                          </a:solidFill>
                        </a:rPr>
                        <a:t>暴雨</a:t>
                      </a:r>
                      <a:r>
                        <a:rPr lang="zh-TW" altLang="zh-TW" sz="1800" b="1" dirty="0" smtClean="0"/>
                        <a:t> （</a:t>
                      </a:r>
                      <a:r>
                        <a:rPr lang="zh-TW" altLang="en-US" sz="1800" b="1" dirty="0" smtClean="0"/>
                        <a:t>會造成很大的壓迫感</a:t>
                      </a:r>
                      <a:r>
                        <a:rPr lang="zh-TW" altLang="zh-TW" sz="1800" b="1" dirty="0" smtClean="0"/>
                        <a:t>）</a:t>
                      </a:r>
                      <a:endParaRPr lang="zh-TW" sz="1800" b="1" dirty="0">
                        <a:latin typeface="微軟正黑體" panose="020B0604030504040204" pitchFamily="34" charset="-120"/>
                        <a:ea typeface="微軟正黑體" panose="020B0604030504040204" pitchFamily="34" charset="-120"/>
                      </a:endParaRPr>
                    </a:p>
                  </a:txBody>
                  <a:tcPr marL="0" marR="0" marT="0" marB="0" anchor="ctr"/>
                </a:tc>
                <a:tc>
                  <a:txBody>
                    <a:bodyPr/>
                    <a:lstStyle/>
                    <a:p>
                      <a:pPr algn="ctr"/>
                      <a:r>
                        <a:rPr lang="zh-TW" altLang="zh-TW" sz="1800" b="1" dirty="0" smtClean="0">
                          <a:solidFill>
                            <a:srgbClr val="FF0000"/>
                          </a:solidFill>
                        </a:rPr>
                        <a:t>80</a:t>
                      </a:r>
                      <a:r>
                        <a:rPr lang="zh-TW" altLang="zh-TW" sz="1800" b="1" dirty="0" smtClean="0"/>
                        <a:t> 毫米以上</a:t>
                      </a:r>
                      <a:endParaRPr lang="zh-TW" sz="1800" b="1" dirty="0">
                        <a:latin typeface="微軟正黑體" panose="020B0604030504040204" pitchFamily="34" charset="-120"/>
                        <a:ea typeface="微軟正黑體" panose="020B0604030504040204" pitchFamily="34" charset="-120"/>
                      </a:endParaRPr>
                    </a:p>
                  </a:txBody>
                  <a:tcPr marL="0" marR="0" marT="0" marB="0"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FF0000"/>
                          </a:solidFill>
                        </a:rPr>
                        <a:t>強大雨</a:t>
                      </a:r>
                      <a:r>
                        <a:rPr lang="en-US" altLang="zh-TW" sz="1800" b="1" dirty="0" smtClean="0"/>
                        <a:t>(</a:t>
                      </a:r>
                      <a:r>
                        <a:rPr lang="zh-TW" altLang="en-US" sz="1800" b="1" dirty="0" smtClean="0"/>
                        <a:t>像瀑布一樣的大雨</a:t>
                      </a:r>
                      <a:r>
                        <a:rPr lang="en-US" altLang="zh-TW" sz="1800" b="1" dirty="0" smtClean="0"/>
                        <a:t>)</a:t>
                      </a:r>
                      <a:endParaRPr lang="zh-TW" altLang="zh-TW" sz="1800" b="1" dirty="0" smtClean="0">
                        <a:latin typeface="微軟正黑體" panose="020B0604030504040204" pitchFamily="34" charset="-120"/>
                        <a:ea typeface="微軟正黑體" panose="020B0604030504040204" pitchFamily="34" charset="-120"/>
                      </a:endParaRPr>
                    </a:p>
                  </a:txBody>
                  <a:tcPr marL="0" marR="0" marT="0" marB="0" anchor="ctr"/>
                </a:tc>
                <a:tc>
                  <a:txBody>
                    <a:bodyPr/>
                    <a:lstStyle/>
                    <a:p>
                      <a:pPr algn="ctr"/>
                      <a:r>
                        <a:rPr lang="zh-TW" altLang="zh-TW" sz="1800" b="1" dirty="0" smtClean="0">
                          <a:solidFill>
                            <a:srgbClr val="FF0000"/>
                          </a:solidFill>
                        </a:rPr>
                        <a:t>50</a:t>
                      </a:r>
                      <a:r>
                        <a:rPr lang="zh-TW" altLang="zh-TW" sz="1800" b="1" dirty="0" smtClean="0"/>
                        <a:t> 毫米以上</a:t>
                      </a:r>
                      <a:endParaRPr lang="zh-TW" sz="1800" b="1" dirty="0">
                        <a:latin typeface="微軟正黑體" panose="020B0604030504040204" pitchFamily="34" charset="-120"/>
                        <a:ea typeface="微軟正黑體" panose="020B0604030504040204" pitchFamily="34" charset="-120"/>
                      </a:endParaRPr>
                    </a:p>
                  </a:txBody>
                  <a:tcPr marL="0" marR="0" marT="0" marB="0" anchor="ctr"/>
                </a:tc>
              </a:tr>
              <a:tr h="370840">
                <a:tc>
                  <a:txBody>
                    <a:bodyPr/>
                    <a:lstStyle/>
                    <a:p>
                      <a:pPr algn="l"/>
                      <a:r>
                        <a:rPr lang="zh-TW" altLang="zh-TW" sz="1800" b="1" dirty="0" smtClean="0">
                          <a:solidFill>
                            <a:srgbClr val="FF0000"/>
                          </a:solidFill>
                        </a:rPr>
                        <a:t>大雨</a:t>
                      </a:r>
                      <a:r>
                        <a:rPr lang="en-US" altLang="zh-TW" sz="1800" b="1" dirty="0" smtClean="0"/>
                        <a:t>(</a:t>
                      </a:r>
                      <a:r>
                        <a:rPr lang="zh-TW" altLang="en-US" sz="1800" b="1" dirty="0" smtClean="0"/>
                        <a:t>如打翻水桶</a:t>
                      </a:r>
                      <a:r>
                        <a:rPr lang="en-US" altLang="zh-TW" sz="1800" b="1" dirty="0" smtClean="0"/>
                        <a:t>)</a:t>
                      </a:r>
                      <a:endParaRPr lang="zh-TW" sz="1800" b="1" dirty="0">
                        <a:latin typeface="微軟正黑體" panose="020B0604030504040204" pitchFamily="34" charset="-120"/>
                        <a:ea typeface="微軟正黑體" panose="020B0604030504040204" pitchFamily="34" charset="-120"/>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b="1" dirty="0" smtClean="0">
                          <a:solidFill>
                            <a:srgbClr val="FF0000"/>
                          </a:solidFill>
                        </a:rPr>
                        <a:t>30</a:t>
                      </a:r>
                      <a:r>
                        <a:rPr lang="zh-TW" altLang="zh-TW" sz="1800" b="1" dirty="0" smtClean="0"/>
                        <a:t> </a:t>
                      </a:r>
                      <a:r>
                        <a:rPr lang="zh-TW" altLang="en-US" sz="1800" b="1" dirty="0" smtClean="0"/>
                        <a:t>毫米以上</a:t>
                      </a:r>
                      <a:endParaRPr lang="zh-TW" altLang="zh-TW" sz="1800" b="1" dirty="0" smtClean="0">
                        <a:latin typeface="微軟正黑體" panose="020B0604030504040204" pitchFamily="34" charset="-120"/>
                        <a:ea typeface="微軟正黑體" panose="020B0604030504040204" pitchFamily="34" charset="-120"/>
                      </a:endParaRPr>
                    </a:p>
                  </a:txBody>
                  <a:tcPr marL="0" marR="0" marT="0" marB="0" anchor="ctr"/>
                </a:tc>
              </a:tr>
              <a:tr h="370840">
                <a:tc>
                  <a:txBody>
                    <a:bodyPr/>
                    <a:lstStyle/>
                    <a:p>
                      <a:pPr algn="l"/>
                      <a:r>
                        <a:rPr lang="zh-TW" altLang="en-US" sz="1800" b="1" dirty="0" smtClean="0">
                          <a:solidFill>
                            <a:srgbClr val="FF0000"/>
                          </a:solidFill>
                        </a:rPr>
                        <a:t>強降雨</a:t>
                      </a:r>
                      <a:r>
                        <a:rPr lang="en-US" altLang="zh-TW" sz="1800" b="1" dirty="0" smtClean="0"/>
                        <a:t>(</a:t>
                      </a:r>
                      <a:r>
                        <a:rPr lang="zh-TW" altLang="en-US" sz="1800" b="1" dirty="0" smtClean="0"/>
                        <a:t>暴雨</a:t>
                      </a:r>
                      <a:r>
                        <a:rPr lang="en-US" altLang="zh-TW" sz="1800" b="1" dirty="0" smtClean="0"/>
                        <a:t>)</a:t>
                      </a:r>
                      <a:endParaRPr lang="zh-TW" sz="1800" b="1" dirty="0">
                        <a:latin typeface="微軟正黑體" panose="020B0604030504040204" pitchFamily="34" charset="-120"/>
                        <a:ea typeface="微軟正黑體" panose="020B0604030504040204" pitchFamily="34" charset="-120"/>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b="1" dirty="0" smtClean="0">
                          <a:solidFill>
                            <a:srgbClr val="FF0000"/>
                          </a:solidFill>
                        </a:rPr>
                        <a:t>20</a:t>
                      </a:r>
                      <a:r>
                        <a:rPr lang="zh-TW" altLang="zh-TW" sz="1800" b="1" dirty="0" smtClean="0"/>
                        <a:t> 毫米</a:t>
                      </a:r>
                      <a:r>
                        <a:rPr lang="zh-TW" altLang="en-US" sz="1800" b="1" dirty="0" smtClean="0"/>
                        <a:t>以上</a:t>
                      </a:r>
                      <a:endParaRPr lang="zh-TW" altLang="zh-TW" sz="1800" b="1" dirty="0" smtClean="0">
                        <a:latin typeface="微軟正黑體" panose="020B0604030504040204" pitchFamily="34" charset="-120"/>
                        <a:ea typeface="微軟正黑體" panose="020B0604030504040204" pitchFamily="34" charset="-120"/>
                      </a:endParaRPr>
                    </a:p>
                  </a:txBody>
                  <a:tcPr marL="0" marR="0" marT="0" marB="0" anchor="ctr"/>
                </a:tc>
              </a:tr>
            </a:tbl>
          </a:graphicData>
        </a:graphic>
      </p:graphicFrame>
      <p:sp>
        <p:nvSpPr>
          <p:cNvPr id="42008" name="矩形 6"/>
          <p:cNvSpPr>
            <a:spLocks noChangeArrowheads="1"/>
          </p:cNvSpPr>
          <p:nvPr/>
        </p:nvSpPr>
        <p:spPr bwMode="auto">
          <a:xfrm>
            <a:off x="3505200" y="7620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b="1">
                <a:latin typeface="微軟正黑體" pitchFamily="34" charset="-120"/>
                <a:ea typeface="微軟正黑體" pitchFamily="34" charset="-120"/>
              </a:rPr>
              <a:t>日本強降雨量分級表</a:t>
            </a:r>
          </a:p>
        </p:txBody>
      </p:sp>
      <p:sp>
        <p:nvSpPr>
          <p:cNvPr id="42009" name="矩形 9"/>
          <p:cNvSpPr>
            <a:spLocks noChangeArrowheads="1"/>
          </p:cNvSpPr>
          <p:nvPr/>
        </p:nvSpPr>
        <p:spPr bwMode="auto">
          <a:xfrm>
            <a:off x="3541713" y="3427413"/>
            <a:ext cx="2401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2400" b="1">
                <a:latin typeface="微軟正黑體" pitchFamily="34" charset="-120"/>
                <a:ea typeface="微軟正黑體" pitchFamily="34" charset="-120"/>
              </a:rPr>
              <a:t>台灣雨量分級表</a:t>
            </a:r>
          </a:p>
        </p:txBody>
      </p:sp>
      <p:graphicFrame>
        <p:nvGraphicFramePr>
          <p:cNvPr id="12" name="表格 11"/>
          <p:cNvGraphicFramePr>
            <a:graphicFrameLocks noGrp="1"/>
          </p:cNvGraphicFramePr>
          <p:nvPr/>
        </p:nvGraphicFramePr>
        <p:xfrm>
          <a:off x="76200" y="3921125"/>
          <a:ext cx="8953500" cy="2032000"/>
        </p:xfrm>
        <a:graphic>
          <a:graphicData uri="http://schemas.openxmlformats.org/drawingml/2006/table">
            <a:tbl>
              <a:tblPr firstRow="1" bandRow="1">
                <a:tableStyleId>{7DF18680-E054-41AD-8BC1-D1AEF772440D}</a:tableStyleId>
              </a:tblPr>
              <a:tblGrid>
                <a:gridCol w="3924300"/>
                <a:gridCol w="5029200"/>
              </a:tblGrid>
              <a:tr h="370840">
                <a:tc>
                  <a:txBody>
                    <a:bodyPr/>
                    <a:lstStyle/>
                    <a:p>
                      <a:pPr algn="ctr"/>
                      <a:r>
                        <a:rPr lang="zh-TW" altLang="en-US" sz="1800" b="1" dirty="0" smtClean="0">
                          <a:latin typeface="微軟正黑體" panose="020B0604030504040204" pitchFamily="34" charset="-120"/>
                          <a:ea typeface="微軟正黑體" panose="020B0604030504040204" pitchFamily="34" charset="-120"/>
                        </a:rPr>
                        <a:t>種類</a:t>
                      </a:r>
                      <a:endParaRPr lang="zh-TW" altLang="en-US" sz="1800" b="1" dirty="0">
                        <a:latin typeface="微軟正黑體" panose="020B0604030504040204" pitchFamily="34" charset="-120"/>
                        <a:ea typeface="微軟正黑體" panose="020B0604030504040204" pitchFamily="34" charset="-120"/>
                      </a:endParaRPr>
                    </a:p>
                  </a:txBody>
                  <a:tcPr/>
                </a:tc>
                <a:tc>
                  <a:txBody>
                    <a:bodyPr/>
                    <a:lstStyle/>
                    <a:p>
                      <a:pPr algn="ctr"/>
                      <a:r>
                        <a:rPr lang="en-US" altLang="zh-TW" sz="1800" b="1" dirty="0" smtClean="0">
                          <a:latin typeface="微軟正黑體" panose="020B0604030504040204" pitchFamily="34" charset="-120"/>
                          <a:ea typeface="微軟正黑體" panose="020B0604030504040204" pitchFamily="34" charset="-120"/>
                        </a:rPr>
                        <a:t>24</a:t>
                      </a:r>
                      <a:r>
                        <a:rPr lang="zh-TW" altLang="en-US" sz="1800" b="1" dirty="0" smtClean="0">
                          <a:latin typeface="微軟正黑體" panose="020B0604030504040204" pitchFamily="34" charset="-120"/>
                          <a:ea typeface="微軟正黑體" panose="020B0604030504040204" pitchFamily="34" charset="-120"/>
                        </a:rPr>
                        <a:t>小時降雨量</a:t>
                      </a:r>
                      <a:endParaRPr lang="zh-TW" altLang="en-US" sz="1800" b="1" dirty="0">
                        <a:latin typeface="微軟正黑體" panose="020B0604030504040204" pitchFamily="34" charset="-120"/>
                        <a:ea typeface="微軟正黑體" panose="020B0604030504040204" pitchFamily="34" charset="-120"/>
                      </a:endParaRPr>
                    </a:p>
                  </a:txBody>
                  <a:tcPr/>
                </a:tc>
              </a:tr>
              <a:tr h="370840">
                <a:tc>
                  <a:txBody>
                    <a:bodyPr/>
                    <a:lstStyle/>
                    <a:p>
                      <a:r>
                        <a:rPr lang="zh-TW" altLang="en-US" sz="1800" b="1" dirty="0" smtClean="0">
                          <a:solidFill>
                            <a:srgbClr val="FF0000"/>
                          </a:solidFill>
                        </a:rPr>
                        <a:t>超大豪雨</a:t>
                      </a:r>
                      <a:r>
                        <a:rPr lang="en-US" altLang="zh-TW" sz="1800" b="1" dirty="0" smtClean="0"/>
                        <a:t>(extremely torrential rain)</a:t>
                      </a:r>
                      <a:endParaRPr lang="zh-TW" altLang="zh-TW" sz="1800" b="1" dirty="0">
                        <a:latin typeface="微軟正黑體" panose="020B0604030504040204" pitchFamily="34" charset="-120"/>
                        <a:ea typeface="微軟正黑體" panose="020B0604030504040204" pitchFamily="34" charset="-120"/>
                      </a:endParaRPr>
                    </a:p>
                  </a:txBody>
                  <a:tcPr marL="0" marR="0" marT="0" marB="0" anchor="ctr"/>
                </a:tc>
                <a:tc>
                  <a:txBody>
                    <a:bodyPr/>
                    <a:lstStyle/>
                    <a:p>
                      <a:pPr algn="ctr"/>
                      <a:r>
                        <a:rPr lang="en-US" altLang="zh-TW" sz="1800" b="1" dirty="0" smtClean="0">
                          <a:solidFill>
                            <a:srgbClr val="FF0000"/>
                          </a:solidFill>
                        </a:rPr>
                        <a:t>350</a:t>
                      </a:r>
                      <a:r>
                        <a:rPr lang="zh-TW" altLang="en-US" sz="1800" b="1" dirty="0" smtClean="0"/>
                        <a:t>毫米以上</a:t>
                      </a:r>
                      <a:endParaRPr lang="zh-TW" sz="1800" b="1" dirty="0">
                        <a:latin typeface="微軟正黑體" panose="020B0604030504040204" pitchFamily="34" charset="-120"/>
                        <a:ea typeface="微軟正黑體" panose="020B0604030504040204" pitchFamily="34" charset="-120"/>
                      </a:endParaRPr>
                    </a:p>
                  </a:txBody>
                  <a:tcPr marL="0" marR="0" marT="0" marB="0" anchor="ctr"/>
                </a:tc>
              </a:tr>
              <a:tr h="370840">
                <a:tc>
                  <a:txBody>
                    <a:bodyPr/>
                    <a:lstStyle/>
                    <a:p>
                      <a:r>
                        <a:rPr lang="zh-TW" altLang="en-US" sz="1800" b="1" dirty="0" smtClean="0">
                          <a:solidFill>
                            <a:srgbClr val="FF0000"/>
                          </a:solidFill>
                        </a:rPr>
                        <a:t>大豪雨</a:t>
                      </a:r>
                      <a:r>
                        <a:rPr lang="en-US" altLang="zh-TW" sz="1800" b="1" dirty="0" smtClean="0"/>
                        <a:t>(torrential rain)</a:t>
                      </a:r>
                      <a:endParaRPr lang="zh-TW" altLang="zh-TW" sz="1800" b="1" dirty="0">
                        <a:latin typeface="微軟正黑體" panose="020B0604030504040204" pitchFamily="34" charset="-120"/>
                        <a:ea typeface="微軟正黑體" panose="020B0604030504040204" pitchFamily="34" charset="-120"/>
                      </a:endParaRPr>
                    </a:p>
                  </a:txBody>
                  <a:tcPr marL="0" marR="0" marT="0" marB="0" anchor="ctr"/>
                </a:tc>
                <a:tc>
                  <a:txBody>
                    <a:bodyPr/>
                    <a:lstStyle/>
                    <a:p>
                      <a:pPr algn="ctr"/>
                      <a:r>
                        <a:rPr lang="en-US" altLang="zh-TW" sz="1800" b="1" dirty="0" smtClean="0">
                          <a:solidFill>
                            <a:srgbClr val="FF0000"/>
                          </a:solidFill>
                        </a:rPr>
                        <a:t>200</a:t>
                      </a:r>
                      <a:r>
                        <a:rPr lang="zh-TW" altLang="en-US" sz="1800" b="1" dirty="0" smtClean="0"/>
                        <a:t>毫米以上</a:t>
                      </a:r>
                      <a:endParaRPr lang="zh-TW" sz="1800" b="1" dirty="0">
                        <a:latin typeface="微軟正黑體" panose="020B0604030504040204" pitchFamily="34" charset="-120"/>
                        <a:ea typeface="微軟正黑體" panose="020B0604030504040204" pitchFamily="34" charset="-120"/>
                      </a:endParaRPr>
                    </a:p>
                  </a:txBody>
                  <a:tcPr marL="0" marR="0" marT="0" marB="0"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FF0000"/>
                          </a:solidFill>
                        </a:rPr>
                        <a:t>豪雨</a:t>
                      </a:r>
                      <a:r>
                        <a:rPr lang="en-US" altLang="zh-TW" sz="1800" b="1" dirty="0" smtClean="0"/>
                        <a:t>(extremely heavy rain)</a:t>
                      </a:r>
                      <a:endParaRPr lang="zh-TW" altLang="zh-TW" sz="1800" b="1" dirty="0" smtClean="0">
                        <a:latin typeface="微軟正黑體" panose="020B0604030504040204" pitchFamily="34" charset="-120"/>
                        <a:ea typeface="微軟正黑體" panose="020B0604030504040204" pitchFamily="34" charset="-120"/>
                      </a:endParaRPr>
                    </a:p>
                  </a:txBody>
                  <a:tcPr marL="0" marR="0" marT="0" marB="0" anchor="ctr"/>
                </a:tc>
                <a:tc>
                  <a:txBody>
                    <a:bodyPr/>
                    <a:lstStyle/>
                    <a:p>
                      <a:pPr algn="ctr"/>
                      <a:r>
                        <a:rPr lang="en-US" altLang="zh-TW" sz="1800" b="1" dirty="0" smtClean="0">
                          <a:solidFill>
                            <a:srgbClr val="FF0000"/>
                          </a:solidFill>
                        </a:rPr>
                        <a:t>130</a:t>
                      </a:r>
                      <a:r>
                        <a:rPr lang="zh-TW" altLang="en-US" sz="1800" b="1" dirty="0" smtClean="0"/>
                        <a:t>毫米以上</a:t>
                      </a:r>
                      <a:endParaRPr lang="zh-TW" altLang="zh-TW" sz="1800" b="1" dirty="0">
                        <a:latin typeface="微軟正黑體" panose="020B0604030504040204" pitchFamily="34" charset="-120"/>
                        <a:ea typeface="微軟正黑體" panose="020B0604030504040204" pitchFamily="34" charset="-120"/>
                      </a:endParaRPr>
                    </a:p>
                  </a:txBody>
                  <a:tcPr marL="0" marR="0" marT="0" marB="0" anchor="ctr"/>
                </a:tc>
              </a:tr>
              <a:tr h="370840">
                <a:tc>
                  <a:txBody>
                    <a:bodyPr/>
                    <a:lstStyle/>
                    <a:p>
                      <a:r>
                        <a:rPr lang="zh-TW" altLang="en-US" sz="1800" b="1" dirty="0" smtClean="0">
                          <a:solidFill>
                            <a:srgbClr val="FF0000"/>
                          </a:solidFill>
                        </a:rPr>
                        <a:t>大雨</a:t>
                      </a:r>
                      <a:r>
                        <a:rPr lang="en-US" altLang="zh-TW" sz="1800" b="1" dirty="0" smtClean="0"/>
                        <a:t>(heavy rain)</a:t>
                      </a:r>
                      <a:endParaRPr lang="zh-TW" altLang="zh-TW" sz="1800" b="1" dirty="0">
                        <a:latin typeface="微軟正黑體" panose="020B0604030504040204" pitchFamily="34" charset="-120"/>
                        <a:ea typeface="微軟正黑體" panose="020B0604030504040204" pitchFamily="34" charset="-120"/>
                      </a:endParaRPr>
                    </a:p>
                  </a:txBody>
                  <a:tcPr marL="0" marR="0" marT="0" marB="0" anchor="ctr"/>
                </a:tc>
                <a:tc>
                  <a:txBody>
                    <a:bodyPr/>
                    <a:lstStyle/>
                    <a:p>
                      <a:pPr algn="ctr"/>
                      <a:r>
                        <a:rPr lang="en-US" altLang="zh-TW" sz="1800" b="1" dirty="0" smtClean="0">
                          <a:solidFill>
                            <a:srgbClr val="FF0000"/>
                          </a:solidFill>
                        </a:rPr>
                        <a:t>50</a:t>
                      </a:r>
                      <a:r>
                        <a:rPr lang="zh-TW" altLang="en-US" sz="1800" b="1" dirty="0" smtClean="0"/>
                        <a:t>毫米以上</a:t>
                      </a:r>
                      <a:endParaRPr lang="en-US" altLang="zh-TW" sz="1800" b="1" dirty="0" smtClean="0"/>
                    </a:p>
                    <a:p>
                      <a:pPr algn="ctr"/>
                      <a:r>
                        <a:rPr lang="en-US" altLang="zh-TW" sz="1800" b="1" dirty="0" smtClean="0"/>
                        <a:t>(</a:t>
                      </a:r>
                      <a:r>
                        <a:rPr lang="zh-TW" altLang="en-US" sz="1800" b="1" dirty="0" smtClean="0"/>
                        <a:t>且其中至少有</a:t>
                      </a:r>
                      <a:r>
                        <a:rPr lang="en-US" altLang="zh-TW" sz="1800" b="1" dirty="0" smtClean="0">
                          <a:solidFill>
                            <a:srgbClr val="FF0000"/>
                          </a:solidFill>
                        </a:rPr>
                        <a:t>1</a:t>
                      </a:r>
                      <a:r>
                        <a:rPr lang="zh-TW" altLang="en-US" sz="1800" b="1" dirty="0" smtClean="0">
                          <a:solidFill>
                            <a:srgbClr val="FF0000"/>
                          </a:solidFill>
                        </a:rPr>
                        <a:t>小時雨量達</a:t>
                      </a:r>
                      <a:r>
                        <a:rPr lang="en-US" altLang="zh-TW" sz="1800" b="1" dirty="0" smtClean="0">
                          <a:solidFill>
                            <a:srgbClr val="FF0000"/>
                          </a:solidFill>
                        </a:rPr>
                        <a:t>15</a:t>
                      </a:r>
                      <a:r>
                        <a:rPr lang="zh-TW" altLang="en-US" sz="1800" b="1" dirty="0" smtClean="0">
                          <a:solidFill>
                            <a:srgbClr val="FF0000"/>
                          </a:solidFill>
                        </a:rPr>
                        <a:t>毫米以上</a:t>
                      </a:r>
                      <a:r>
                        <a:rPr lang="zh-TW" altLang="en-US" sz="1800" b="1" dirty="0" smtClean="0"/>
                        <a:t>之降雨。</a:t>
                      </a:r>
                      <a:r>
                        <a:rPr lang="en-US" altLang="zh-TW" sz="1800" b="1" dirty="0" smtClean="0"/>
                        <a:t>)</a:t>
                      </a:r>
                      <a:endParaRPr lang="zh-TW" altLang="zh-TW" sz="1800" b="1" dirty="0">
                        <a:latin typeface="微軟正黑體" panose="020B0604030504040204" pitchFamily="34" charset="-120"/>
                        <a:ea typeface="微軟正黑體" panose="020B0604030504040204" pitchFamily="34" charset="-120"/>
                      </a:endParaRPr>
                    </a:p>
                  </a:txBody>
                  <a:tcPr marL="0" marR="0" marT="0" marB="0" anchor="ctr"/>
                </a:tc>
              </a:tr>
            </a:tbl>
          </a:graphicData>
        </a:graphic>
      </p:graphicFrame>
    </p:spTree>
    <p:extLst>
      <p:ext uri="{BB962C8B-B14F-4D97-AF65-F5344CB8AC3E}">
        <p14:creationId xmlns:p14="http://schemas.microsoft.com/office/powerpoint/2010/main" val="359846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01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69636E1-3C7F-44B7-9E8C-B4127C72EEFA}" type="slidenum">
              <a:rPr kumimoji="0" lang="zh-TW" altLang="en-US" smtClean="0">
                <a:solidFill>
                  <a:srgbClr val="262626"/>
                </a:solidFill>
                <a:latin typeface="Arial Unicode MS" pitchFamily="34" charset="-120"/>
                <a:ea typeface="Arial Unicode MS" pitchFamily="34" charset="-120"/>
              </a:rPr>
              <a:pPr/>
              <a:t>97</a:t>
            </a:fld>
            <a:endParaRPr kumimoji="0" lang="zh-TW" altLang="en-US" smtClean="0">
              <a:solidFill>
                <a:srgbClr val="262626"/>
              </a:solidFill>
              <a:latin typeface="Arial Unicode MS" pitchFamily="34" charset="-120"/>
              <a:ea typeface="Arial Unicode MS" pitchFamily="34" charset="-120"/>
            </a:endParaRPr>
          </a:p>
        </p:txBody>
      </p:sp>
      <p:sp>
        <p:nvSpPr>
          <p:cNvPr id="43012" name="矩形 2"/>
          <p:cNvSpPr>
            <a:spLocks noChangeArrowheads="1"/>
          </p:cNvSpPr>
          <p:nvPr/>
        </p:nvSpPr>
        <p:spPr bwMode="auto">
          <a:xfrm>
            <a:off x="215900" y="6643688"/>
            <a:ext cx="990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en-US" sz="800">
                <a:latin typeface="微軟正黑體" pitchFamily="34" charset="-120"/>
                <a:ea typeface="微軟正黑體" pitchFamily="34" charset="-120"/>
              </a:rPr>
              <a:t>資料來源</a:t>
            </a:r>
            <a:r>
              <a:rPr lang="en-US" altLang="zh-TW" sz="800">
                <a:latin typeface="微軟正黑體" pitchFamily="34" charset="-120"/>
                <a:ea typeface="微軟正黑體" pitchFamily="34" charset="-120"/>
              </a:rPr>
              <a:t>udn tv</a:t>
            </a:r>
          </a:p>
        </p:txBody>
      </p:sp>
      <p:sp>
        <p:nvSpPr>
          <p:cNvPr id="43013" name="文字方塊 4"/>
          <p:cNvSpPr txBox="1">
            <a:spLocks noChangeArrowheads="1"/>
          </p:cNvSpPr>
          <p:nvPr/>
        </p:nvSpPr>
        <p:spPr bwMode="auto">
          <a:xfrm>
            <a:off x="179388" y="546100"/>
            <a:ext cx="88566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日本氣象單位對沖繩及九州已提早發布了</a:t>
            </a:r>
            <a:r>
              <a:rPr kumimoji="0" lang="zh-TW" altLang="en-US" sz="2400" b="1">
                <a:solidFill>
                  <a:srgbClr val="FF0000"/>
                </a:solidFill>
                <a:latin typeface="微軟正黑體" pitchFamily="34" charset="-120"/>
                <a:ea typeface="微軟正黑體" pitchFamily="34" charset="-120"/>
              </a:rPr>
              <a:t>緊急降雨、巨浪及土石流警告，並敦促當地居民撤離至安全地區。</a:t>
            </a:r>
            <a:endParaRPr kumimoji="0" lang="en-US" altLang="zh-TW" sz="2400" b="1">
              <a:solidFill>
                <a:srgbClr val="FF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FF0000"/>
                </a:solidFill>
                <a:latin typeface="微軟正黑體" pitchFamily="34" charset="-120"/>
                <a:ea typeface="微軟正黑體" pitchFamily="34" charset="-120"/>
              </a:rPr>
              <a:t>那霸機場、煉油廠、核電廠、渡輪暫時關閉</a:t>
            </a:r>
            <a:r>
              <a:rPr kumimoji="0" lang="zh-TW" altLang="en-US" sz="2400" b="1">
                <a:solidFill>
                  <a:srgbClr val="000000"/>
                </a:solidFill>
                <a:latin typeface="微軟正黑體" pitchFamily="34" charset="-120"/>
                <a:ea typeface="微軟正黑體" pitchFamily="34" charset="-120"/>
              </a:rPr>
              <a:t>，所有</a:t>
            </a:r>
            <a:r>
              <a:rPr kumimoji="0" lang="zh-TW" altLang="en-US" sz="2400" b="1">
                <a:solidFill>
                  <a:srgbClr val="FF0000"/>
                </a:solidFill>
                <a:latin typeface="微軟正黑體" pitchFamily="34" charset="-120"/>
                <a:ea typeface="微軟正黑體" pitchFamily="34" charset="-120"/>
              </a:rPr>
              <a:t>航班取消</a:t>
            </a:r>
            <a:r>
              <a:rPr kumimoji="0" lang="zh-TW" altLang="en-US" sz="2400" b="1">
                <a:solidFill>
                  <a:srgbClr val="00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鐵路和巴士停駛</a:t>
            </a:r>
            <a:r>
              <a:rPr kumimoji="0" lang="zh-TW" altLang="en-US" sz="2400" b="1">
                <a:solidFill>
                  <a:srgbClr val="000000"/>
                </a:solidFill>
                <a:latin typeface="微軟正黑體" pitchFamily="34" charset="-120"/>
                <a:ea typeface="微軟正黑體" pitchFamily="34" charset="-120"/>
              </a:rPr>
              <a:t>，市內所有</a:t>
            </a:r>
            <a:r>
              <a:rPr kumimoji="0" lang="zh-TW" altLang="en-US" sz="2400" b="1">
                <a:solidFill>
                  <a:srgbClr val="FF0000"/>
                </a:solidFill>
                <a:latin typeface="微軟正黑體" pitchFamily="34" charset="-120"/>
                <a:ea typeface="微軟正黑體" pitchFamily="34" charset="-120"/>
              </a:rPr>
              <a:t>學校停課</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沖繩本島的嘉手那美軍基地將駐紮的</a:t>
            </a:r>
            <a:r>
              <a:rPr kumimoji="0" lang="en-US" altLang="zh-TW" sz="2400" b="1">
                <a:solidFill>
                  <a:srgbClr val="000000"/>
                </a:solidFill>
                <a:latin typeface="微軟正黑體" pitchFamily="34" charset="-120"/>
                <a:ea typeface="微軟正黑體" pitchFamily="34" charset="-120"/>
              </a:rPr>
              <a:t>60</a:t>
            </a:r>
            <a:r>
              <a:rPr kumimoji="0" lang="zh-TW" altLang="en-US" sz="2400" b="1">
                <a:solidFill>
                  <a:srgbClr val="000000"/>
                </a:solidFill>
                <a:latin typeface="微軟正黑體" pitchFamily="34" charset="-120"/>
                <a:ea typeface="微軟正黑體" pitchFamily="34" charset="-120"/>
              </a:rPr>
              <a:t>幾架戰機</a:t>
            </a:r>
            <a:r>
              <a:rPr kumimoji="0" lang="zh-TW" altLang="en-US" sz="2400" b="1">
                <a:solidFill>
                  <a:srgbClr val="FF0000"/>
                </a:solidFill>
                <a:latin typeface="微軟正黑體" pitchFamily="34" charset="-120"/>
                <a:ea typeface="微軟正黑體" pitchFamily="34" charset="-120"/>
              </a:rPr>
              <a:t>撤離</a:t>
            </a:r>
            <a:r>
              <a:rPr kumimoji="0" lang="zh-TW" altLang="en-US" sz="2400" b="1">
                <a:solidFill>
                  <a:srgbClr val="000000"/>
                </a:solidFill>
                <a:latin typeface="微軟正黑體" pitchFamily="34" charset="-120"/>
                <a:ea typeface="微軟正黑體" pitchFamily="34" charset="-120"/>
              </a:rPr>
              <a:t>到太平洋上的其他基地。</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日本氣象廳對九州地區發</a:t>
            </a:r>
            <a:r>
              <a:rPr kumimoji="0" lang="zh-TW" altLang="en-US" sz="2400" b="1">
                <a:solidFill>
                  <a:srgbClr val="FF0000"/>
                </a:solidFill>
                <a:latin typeface="微軟正黑體" pitchFamily="34" charset="-120"/>
                <a:ea typeface="微軟正黑體" pitchFamily="34" charset="-120"/>
              </a:rPr>
              <a:t>出土石流災害警告。</a:t>
            </a:r>
            <a:endParaRPr kumimoji="0" lang="zh-TW" altLang="en-US" sz="2400" b="1">
              <a:solidFill>
                <a:srgbClr val="000000"/>
              </a:solidFill>
              <a:latin typeface="微軟正黑體" pitchFamily="34" charset="-120"/>
              <a:ea typeface="微軟正黑體" pitchFamily="34" charset="-120"/>
            </a:endParaRPr>
          </a:p>
        </p:txBody>
      </p:sp>
      <p:pic>
        <p:nvPicPr>
          <p:cNvPr id="43014" name="Picture 12"/>
          <p:cNvPicPr>
            <a:picLocks noChangeAspect="1" noChangeArrowheads="1"/>
          </p:cNvPicPr>
          <p:nvPr/>
        </p:nvPicPr>
        <p:blipFill>
          <a:blip r:embed="rId2">
            <a:extLst>
              <a:ext uri="{28A0092B-C50C-407E-A947-70E740481C1C}">
                <a14:useLocalDpi xmlns:a14="http://schemas.microsoft.com/office/drawing/2010/main" val="0"/>
              </a:ext>
            </a:extLst>
          </a:blip>
          <a:srcRect b="12537"/>
          <a:stretch>
            <a:fillRect/>
          </a:stretch>
        </p:blipFill>
        <p:spPr bwMode="auto">
          <a:xfrm>
            <a:off x="215900" y="3503613"/>
            <a:ext cx="4090988"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5" name="文字方塊 11"/>
          <p:cNvSpPr txBox="1">
            <a:spLocks noChangeArrowheads="1"/>
          </p:cNvSpPr>
          <p:nvPr/>
        </p:nvSpPr>
        <p:spPr bwMode="auto">
          <a:xfrm>
            <a:off x="1708150" y="6227763"/>
            <a:ext cx="110807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1200">
                <a:latin typeface="微軟正黑體" pitchFamily="34" charset="-120"/>
                <a:ea typeface="微軟正黑體" pitchFamily="34" charset="-120"/>
              </a:rPr>
              <a:t>船隻進港避風</a:t>
            </a:r>
            <a:endParaRPr lang="zh-TW" altLang="en-US" sz="1200">
              <a:latin typeface="微軟正黑體" pitchFamily="34" charset="-120"/>
              <a:ea typeface="微軟正黑體" pitchFamily="34" charset="-120"/>
            </a:endParaRPr>
          </a:p>
        </p:txBody>
      </p:sp>
      <p:pic>
        <p:nvPicPr>
          <p:cNvPr id="430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3506788"/>
            <a:ext cx="3595687"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7" name="文字方塊 11"/>
          <p:cNvSpPr txBox="1">
            <a:spLocks noChangeArrowheads="1"/>
          </p:cNvSpPr>
          <p:nvPr/>
        </p:nvSpPr>
        <p:spPr bwMode="auto">
          <a:xfrm>
            <a:off x="5646738" y="6227763"/>
            <a:ext cx="1570037"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1200">
                <a:latin typeface="微軟正黑體" pitchFamily="34" charset="-120"/>
                <a:ea typeface="微軟正黑體" pitchFamily="34" charset="-120"/>
              </a:rPr>
              <a:t>日本氣象廳發布警告</a:t>
            </a:r>
            <a:endParaRPr lang="zh-TW" altLang="en-US" sz="1200">
              <a:latin typeface="微軟正黑體" pitchFamily="34" charset="-120"/>
              <a:ea typeface="微軟正黑體" pitchFamily="34" charset="-120"/>
            </a:endParaRPr>
          </a:p>
        </p:txBody>
      </p:sp>
    </p:spTree>
    <p:extLst>
      <p:ext uri="{BB962C8B-B14F-4D97-AF65-F5344CB8AC3E}">
        <p14:creationId xmlns:p14="http://schemas.microsoft.com/office/powerpoint/2010/main" val="10043531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403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149BC44-8D61-4D0B-9DEB-8BB2F4059035}" type="slidenum">
              <a:rPr kumimoji="0" lang="zh-TW" altLang="en-US" smtClean="0">
                <a:solidFill>
                  <a:srgbClr val="262626"/>
                </a:solidFill>
                <a:latin typeface="Arial Unicode MS" pitchFamily="34" charset="-120"/>
                <a:ea typeface="Arial Unicode MS" pitchFamily="34" charset="-120"/>
              </a:rPr>
              <a:pPr/>
              <a:t>98</a:t>
            </a:fld>
            <a:endParaRPr kumimoji="0" lang="zh-TW" altLang="en-US" smtClean="0">
              <a:solidFill>
                <a:srgbClr val="262626"/>
              </a:solidFill>
              <a:latin typeface="Arial Unicode MS" pitchFamily="34" charset="-120"/>
              <a:ea typeface="Arial Unicode MS" pitchFamily="34" charset="-120"/>
            </a:endParaRPr>
          </a:p>
        </p:txBody>
      </p:sp>
      <p:sp>
        <p:nvSpPr>
          <p:cNvPr id="44036" name="文字方塊 4"/>
          <p:cNvSpPr txBox="1">
            <a:spLocks noChangeArrowheads="1"/>
          </p:cNvSpPr>
          <p:nvPr/>
        </p:nvSpPr>
        <p:spPr bwMode="auto">
          <a:xfrm>
            <a:off x="179388" y="685800"/>
            <a:ext cx="885666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日本地區形容「浣熊」的強度是</a:t>
            </a:r>
            <a:r>
              <a:rPr kumimoji="0" lang="zh-TW" altLang="en-US" sz="2400" b="1">
                <a:solidFill>
                  <a:srgbClr val="FF0000"/>
                </a:solidFill>
                <a:latin typeface="微軟正黑體" pitchFamily="34" charset="-120"/>
                <a:ea typeface="微軟正黑體" pitchFamily="34" charset="-120"/>
              </a:rPr>
              <a:t>「數十年一遇」</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強大風暴颳起有如海嘯的</a:t>
            </a:r>
            <a:r>
              <a:rPr kumimoji="0" lang="zh-TW" altLang="en-US" sz="2400" b="1">
                <a:solidFill>
                  <a:srgbClr val="FF0000"/>
                </a:solidFill>
                <a:latin typeface="微軟正黑體" pitchFamily="34" charset="-120"/>
                <a:ea typeface="微軟正黑體" pitchFamily="34" charset="-120"/>
              </a:rPr>
              <a:t>十四米高巨浪</a:t>
            </a:r>
            <a:r>
              <a:rPr kumimoji="0" lang="en-US" altLang="zh-TW" sz="2400" b="1">
                <a:solidFill>
                  <a:srgbClr val="FF0000"/>
                </a:solidFill>
                <a:latin typeface="微軟正黑體" pitchFamily="34" charset="-120"/>
                <a:ea typeface="微軟正黑體" pitchFamily="34" charset="-120"/>
              </a:rPr>
              <a:t>(</a:t>
            </a:r>
            <a:r>
              <a:rPr kumimoji="0" lang="zh-TW" altLang="en-US" sz="2400" b="1">
                <a:solidFill>
                  <a:srgbClr val="FF0000"/>
                </a:solidFill>
                <a:latin typeface="微軟正黑體" pitchFamily="34" charset="-120"/>
                <a:ea typeface="微軟正黑體" pitchFamily="34" charset="-120"/>
              </a:rPr>
              <a:t>暴潮</a:t>
            </a:r>
            <a:r>
              <a:rPr kumimoji="0" lang="en-US" altLang="zh-TW" sz="2400" b="1">
                <a:solidFill>
                  <a:srgbClr val="FF0000"/>
                </a:solidFill>
                <a:latin typeface="微軟正黑體" pitchFamily="34" charset="-120"/>
                <a:ea typeface="微軟正黑體" pitchFamily="34" charset="-120"/>
              </a:rPr>
              <a:t>)</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浣熊颱風從</a:t>
            </a:r>
            <a:r>
              <a:rPr kumimoji="0" lang="zh-TW" altLang="en-US" sz="2400" b="1">
                <a:solidFill>
                  <a:srgbClr val="FF0000"/>
                </a:solidFill>
                <a:latin typeface="微軟正黑體" pitchFamily="34" charset="-120"/>
                <a:ea typeface="微軟正黑體" pitchFamily="34" charset="-120"/>
              </a:rPr>
              <a:t>西面</a:t>
            </a:r>
            <a:r>
              <a:rPr kumimoji="0" lang="zh-TW" altLang="en-US" sz="2400" b="1">
                <a:solidFill>
                  <a:srgbClr val="000000"/>
                </a:solidFill>
                <a:latin typeface="微軟正黑體" pitchFamily="34" charset="-120"/>
                <a:ea typeface="微軟正黑體" pitchFamily="34" charset="-120"/>
              </a:rPr>
              <a:t>吹襲沖繩，其</a:t>
            </a:r>
            <a:r>
              <a:rPr kumimoji="0" lang="zh-TW" altLang="en-US" sz="2400" b="1">
                <a:solidFill>
                  <a:srgbClr val="FF0000"/>
                </a:solidFill>
                <a:latin typeface="微軟正黑體" pitchFamily="34" charset="-120"/>
                <a:ea typeface="微軟正黑體" pitchFamily="34" charset="-120"/>
              </a:rPr>
              <a:t>威力比過往的颱風更強</a:t>
            </a:r>
            <a:r>
              <a:rPr kumimoji="0" lang="zh-TW" altLang="en-US" sz="2400" b="1">
                <a:solidFill>
                  <a:srgbClr val="000000"/>
                </a:solidFill>
                <a:latin typeface="微軟正黑體" pitchFamily="34" charset="-120"/>
                <a:ea typeface="微軟正黑體" pitchFamily="34" charset="-120"/>
              </a:rPr>
              <a:t>。</a:t>
            </a: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r>
              <a:rPr kumimoji="0" lang="zh-TW" altLang="en-US" sz="2400" b="1">
                <a:solidFill>
                  <a:srgbClr val="000000"/>
                </a:solidFill>
                <a:latin typeface="微軟正黑體" pitchFamily="34" charset="-120"/>
                <a:ea typeface="微軟正黑體" pitchFamily="34" charset="-120"/>
              </a:rPr>
              <a:t>土石流發生時，</a:t>
            </a:r>
            <a:r>
              <a:rPr kumimoji="0" lang="zh-TW" altLang="en-US" sz="2400" b="1">
                <a:solidFill>
                  <a:srgbClr val="FF0000"/>
                </a:solidFill>
                <a:latin typeface="微軟正黑體" pitchFamily="34" charset="-120"/>
                <a:ea typeface="微軟正黑體" pitchFamily="34" charset="-120"/>
              </a:rPr>
              <a:t>監測系統並未啟動警報通知</a:t>
            </a:r>
            <a:r>
              <a:rPr kumimoji="0" lang="zh-TW" altLang="en-US" sz="2400" b="1">
                <a:solidFill>
                  <a:srgbClr val="000000"/>
                </a:solidFill>
                <a:latin typeface="微軟正黑體" pitchFamily="34" charset="-120"/>
                <a:ea typeface="微軟正黑體" pitchFamily="34" charset="-120"/>
              </a:rPr>
              <a:t>。</a:t>
            </a:r>
          </a:p>
          <a:p>
            <a:pPr algn="just" eaLnBrk="1" hangingPunct="1">
              <a:spcBef>
                <a:spcPts val="600"/>
              </a:spcBef>
              <a:buFont typeface="Arial" pitchFamily="34" charset="0"/>
              <a:buChar char="•"/>
            </a:pPr>
            <a:endParaRPr kumimoji="0" lang="en-US" altLang="zh-TW" sz="2400" b="1">
              <a:solidFill>
                <a:srgbClr val="000000"/>
              </a:solidFill>
              <a:latin typeface="微軟正黑體" pitchFamily="34" charset="-120"/>
              <a:ea typeface="微軟正黑體" pitchFamily="34" charset="-120"/>
            </a:endParaRPr>
          </a:p>
          <a:p>
            <a:pPr algn="just" eaLnBrk="1" hangingPunct="1">
              <a:spcBef>
                <a:spcPts val="600"/>
              </a:spcBef>
              <a:buFont typeface="Arial" pitchFamily="34" charset="0"/>
              <a:buChar char="•"/>
            </a:pPr>
            <a:endParaRPr kumimoji="0" lang="zh-TW" altLang="en-US" sz="2400" b="1">
              <a:solidFill>
                <a:srgbClr val="FF0000"/>
              </a:solidFill>
              <a:latin typeface="微軟正黑體" pitchFamily="34" charset="-120"/>
              <a:ea typeface="微軟正黑體" pitchFamily="34" charset="-120"/>
            </a:endParaRPr>
          </a:p>
        </p:txBody>
      </p:sp>
      <p:sp>
        <p:nvSpPr>
          <p:cNvPr id="13" name="文字方塊 4"/>
          <p:cNvSpPr txBox="1">
            <a:spLocks noChangeArrowheads="1"/>
          </p:cNvSpPr>
          <p:nvPr/>
        </p:nvSpPr>
        <p:spPr bwMode="auto">
          <a:xfrm>
            <a:off x="42863" y="3886200"/>
            <a:ext cx="885666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just" eaLnBrk="1" hangingPunct="1">
              <a:spcBef>
                <a:spcPts val="600"/>
              </a:spcBef>
              <a:defRPr/>
            </a:pPr>
            <a:r>
              <a:rPr kumimoji="0" lang="zh-TW" altLang="en-US" sz="2400" b="1" dirty="0" smtClean="0">
                <a:solidFill>
                  <a:srgbClr val="000000"/>
                </a:solidFill>
                <a:latin typeface="微軟正黑體" pitchFamily="34" charset="-120"/>
                <a:ea typeface="微軟正黑體" pitchFamily="34" charset="-120"/>
              </a:rPr>
              <a:t>由於台灣位於颱風路徑的要衝，平均每年有</a:t>
            </a:r>
            <a:r>
              <a:rPr kumimoji="0" lang="zh-TW" altLang="en-US" sz="2400" b="1" dirty="0" smtClean="0">
                <a:solidFill>
                  <a:srgbClr val="FF0000"/>
                </a:solidFill>
                <a:latin typeface="微軟正黑體" pitchFamily="34" charset="-120"/>
                <a:ea typeface="微軟正黑體" pitchFamily="34" charset="-120"/>
              </a:rPr>
              <a:t>三至四次颱風</a:t>
            </a:r>
            <a:r>
              <a:rPr kumimoji="0" lang="zh-TW" altLang="en-US" sz="2400" b="1" dirty="0" smtClean="0">
                <a:solidFill>
                  <a:srgbClr val="000000"/>
                </a:solidFill>
                <a:latin typeface="微軟正黑體" pitchFamily="34" charset="-120"/>
                <a:ea typeface="微軟正黑體" pitchFamily="34" charset="-120"/>
              </a:rPr>
              <a:t>侵襲台灣附近地區，由此可知</a:t>
            </a:r>
            <a:r>
              <a:rPr kumimoji="0" lang="en-US" altLang="zh-TW" sz="2400" b="1" dirty="0" smtClean="0">
                <a:solidFill>
                  <a:srgbClr val="000000"/>
                </a:solidFill>
                <a:latin typeface="微軟正黑體" pitchFamily="34" charset="-120"/>
                <a:ea typeface="微軟正黑體" pitchFamily="34" charset="-120"/>
              </a:rPr>
              <a:t>:</a:t>
            </a:r>
          </a:p>
          <a:p>
            <a:pPr marL="342900" indent="-342900" algn="just" eaLnBrk="1" hangingPunct="1">
              <a:spcBef>
                <a:spcPts val="600"/>
              </a:spcBef>
              <a:buFont typeface="Arial" panose="020B0604020202020204" pitchFamily="34" charset="0"/>
              <a:buChar char="•"/>
              <a:defRPr/>
            </a:pPr>
            <a:r>
              <a:rPr kumimoji="0" lang="zh-TW" altLang="en-US" sz="2400" b="1" dirty="0" smtClean="0">
                <a:solidFill>
                  <a:srgbClr val="FF0000"/>
                </a:solidFill>
                <a:latin typeface="微軟正黑體" pitchFamily="34" charset="-120"/>
                <a:ea typeface="微軟正黑體" pitchFamily="34" charset="-120"/>
              </a:rPr>
              <a:t>監測系統維護之重要性</a:t>
            </a:r>
            <a:r>
              <a:rPr kumimoji="0" lang="zh-TW" altLang="en-US" sz="2400" b="1" dirty="0" smtClean="0">
                <a:solidFill>
                  <a:srgbClr val="000000"/>
                </a:solidFill>
                <a:latin typeface="微軟正黑體" pitchFamily="34" charset="-120"/>
                <a:ea typeface="微軟正黑體" pitchFamily="34" charset="-120"/>
              </a:rPr>
              <a:t>。</a:t>
            </a:r>
            <a:endParaRPr kumimoji="0" lang="en-US" altLang="zh-TW" sz="2400" b="1" dirty="0" smtClean="0">
              <a:solidFill>
                <a:srgbClr val="000000"/>
              </a:solidFill>
              <a:latin typeface="微軟正黑體" pitchFamily="34" charset="-120"/>
              <a:ea typeface="微軟正黑體" pitchFamily="34" charset="-120"/>
            </a:endParaRPr>
          </a:p>
          <a:p>
            <a:pPr marL="342900" indent="-342900" algn="just" eaLnBrk="1" hangingPunct="1">
              <a:spcBef>
                <a:spcPts val="600"/>
              </a:spcBef>
              <a:buFont typeface="Arial" panose="020B0604020202020204" pitchFamily="34" charset="0"/>
              <a:buChar char="•"/>
              <a:defRPr/>
            </a:pPr>
            <a:r>
              <a:rPr kumimoji="0" lang="zh-TW" altLang="en-US" sz="2400" b="1" dirty="0" smtClean="0">
                <a:solidFill>
                  <a:srgbClr val="FF0000"/>
                </a:solidFill>
                <a:latin typeface="微軟正黑體" pitchFamily="34" charset="-120"/>
                <a:ea typeface="微軟正黑體" pitchFamily="34" charset="-120"/>
              </a:rPr>
              <a:t>收容避難之重要性</a:t>
            </a:r>
            <a:r>
              <a:rPr kumimoji="0" lang="zh-TW" altLang="en-US" sz="2400" b="1" dirty="0" smtClean="0">
                <a:solidFill>
                  <a:srgbClr val="000000"/>
                </a:solidFill>
                <a:latin typeface="微軟正黑體" pitchFamily="34" charset="-120"/>
                <a:ea typeface="微軟正黑體" pitchFamily="34" charset="-120"/>
              </a:rPr>
              <a:t>。</a:t>
            </a:r>
            <a:endParaRPr kumimoji="0" lang="en-US" altLang="zh-TW" sz="2400" b="1" dirty="0" smtClean="0">
              <a:solidFill>
                <a:srgbClr val="000000"/>
              </a:solidFill>
              <a:latin typeface="微軟正黑體" pitchFamily="34" charset="-120"/>
              <a:ea typeface="微軟正黑體" pitchFamily="34" charset="-120"/>
            </a:endParaRPr>
          </a:p>
          <a:p>
            <a:pPr marL="342900" indent="-342900" algn="just" eaLnBrk="1" hangingPunct="1">
              <a:spcBef>
                <a:spcPts val="600"/>
              </a:spcBef>
              <a:buFont typeface="Arial" panose="020B0604020202020204" pitchFamily="34" charset="0"/>
              <a:buChar char="•"/>
              <a:defRPr/>
            </a:pPr>
            <a:r>
              <a:rPr kumimoji="0" lang="zh-TW" altLang="en-US" sz="2400" b="1" dirty="0" smtClean="0">
                <a:solidFill>
                  <a:srgbClr val="000000"/>
                </a:solidFill>
                <a:latin typeface="微軟正黑體" pitchFamily="34" charset="-120"/>
                <a:ea typeface="微軟正黑體" pitchFamily="34" charset="-120"/>
              </a:rPr>
              <a:t>針對轄區內之核電廠、發電廠，應做好災時</a:t>
            </a:r>
            <a:r>
              <a:rPr kumimoji="0" lang="zh-TW" altLang="en-US" sz="2400" b="1" dirty="0" smtClean="0">
                <a:solidFill>
                  <a:srgbClr val="FF0000"/>
                </a:solidFill>
                <a:latin typeface="微軟正黑體" pitchFamily="34" charset="-120"/>
                <a:ea typeface="微軟正黑體" pitchFamily="34" charset="-120"/>
              </a:rPr>
              <a:t>整備及應變措施</a:t>
            </a:r>
            <a:r>
              <a:rPr kumimoji="0" lang="zh-TW" altLang="en-US" sz="2400" b="1" dirty="0" smtClean="0">
                <a:solidFill>
                  <a:srgbClr val="000000"/>
                </a:solidFill>
                <a:latin typeface="微軟正黑體" pitchFamily="34" charset="-120"/>
                <a:ea typeface="微軟正黑體" pitchFamily="34" charset="-120"/>
              </a:rPr>
              <a:t>。</a:t>
            </a:r>
          </a:p>
        </p:txBody>
      </p:sp>
      <p:sp>
        <p:nvSpPr>
          <p:cNvPr id="21" name="Triangle rectangle 10"/>
          <p:cNvSpPr/>
          <p:nvPr/>
        </p:nvSpPr>
        <p:spPr>
          <a:xfrm rot="16200000" flipH="1">
            <a:off x="-41275" y="3465513"/>
            <a:ext cx="382587" cy="306388"/>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62" dirty="0">
              <a:solidFill>
                <a:prstClr val="white"/>
              </a:solidFill>
            </a:endParaRPr>
          </a:p>
        </p:txBody>
      </p:sp>
      <p:sp>
        <p:nvSpPr>
          <p:cNvPr id="22" name="矩形 21"/>
          <p:cNvSpPr/>
          <p:nvPr/>
        </p:nvSpPr>
        <p:spPr>
          <a:xfrm>
            <a:off x="-3175" y="2894013"/>
            <a:ext cx="9132888" cy="53340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zh-TW" altLang="en-US" sz="3600" b="1" dirty="0">
                <a:solidFill>
                  <a:prstClr val="white"/>
                </a:solidFill>
                <a:latin typeface="微軟正黑體" pitchFamily="34" charset="-120"/>
                <a:ea typeface="微軟正黑體" pitchFamily="34" charset="-120"/>
              </a:rPr>
              <a:t>小結</a:t>
            </a:r>
            <a:endParaRPr lang="zh-CN" altLang="en-US" sz="3600" b="1" dirty="0">
              <a:solidFill>
                <a:prstClr val="white"/>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925621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13" name="文字方塊 12"/>
          <p:cNvSpPr txBox="1"/>
          <p:nvPr/>
        </p:nvSpPr>
        <p:spPr>
          <a:xfrm>
            <a:off x="425751" y="2371527"/>
            <a:ext cx="8538737" cy="3262432"/>
          </a:xfrm>
          <a:prstGeom prst="rect">
            <a:avLst/>
          </a:prstGeom>
          <a:noFill/>
        </p:spPr>
        <p:txBody>
          <a:bodyPr>
            <a:spAutoFit/>
          </a:bodyPr>
          <a:lstStyle/>
          <a:p>
            <a:pPr algn="r" eaLnBrk="1" fontAlgn="auto" hangingPunct="1">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7-8</a:t>
            </a:r>
            <a:r>
              <a:rPr kumimoji="0" lang="zh-TW" altLang="en-US" sz="4400" b="1" dirty="0">
                <a:solidFill>
                  <a:srgbClr val="0070C0"/>
                </a:solidFill>
                <a:latin typeface="微軟正黑體" pitchFamily="34" charset="-120"/>
                <a:ea typeface="微軟正黑體" pitchFamily="34" charset="-120"/>
              </a:rPr>
              <a:t>月高雄氣爆事件</a:t>
            </a:r>
            <a:endParaRPr kumimoji="0" lang="en-US" altLang="zh-TW" sz="4400" b="1" dirty="0">
              <a:solidFill>
                <a:srgbClr val="0070C0"/>
              </a:solidFill>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2010</a:t>
            </a:r>
            <a:r>
              <a:rPr kumimoji="0" lang="zh-TW" altLang="en-US" sz="4400" b="1" dirty="0">
                <a:solidFill>
                  <a:srgbClr val="0070C0"/>
                </a:solidFill>
                <a:latin typeface="微軟正黑體" pitchFamily="34" charset="-120"/>
                <a:ea typeface="微軟正黑體" pitchFamily="34" charset="-120"/>
              </a:rPr>
              <a:t>年聖布魯諾管道爆炸</a:t>
            </a:r>
            <a:endParaRPr kumimoji="0" lang="en-US" altLang="zh-TW" sz="4400" b="1" dirty="0">
              <a:solidFill>
                <a:srgbClr val="0070C0"/>
              </a:solidFill>
              <a:latin typeface="微軟正黑體" pitchFamily="34" charset="-120"/>
              <a:ea typeface="微軟正黑體" pitchFamily="34" charset="-120"/>
            </a:endParaRPr>
          </a:p>
          <a:p>
            <a:pPr algn="r" eaLnBrk="1" fontAlgn="auto" hangingPunct="1">
              <a:spcBef>
                <a:spcPts val="1200"/>
              </a:spcBef>
              <a:spcAft>
                <a:spcPts val="0"/>
              </a:spcAft>
              <a:defRPr/>
            </a:pPr>
            <a:r>
              <a:rPr kumimoji="0" lang="en-US" altLang="zh-TW" sz="4400" b="1" dirty="0">
                <a:solidFill>
                  <a:srgbClr val="0070C0"/>
                </a:solidFill>
                <a:latin typeface="微軟正黑體" pitchFamily="34" charset="-120"/>
                <a:ea typeface="微軟正黑體" pitchFamily="34" charset="-120"/>
              </a:rPr>
              <a:t>8</a:t>
            </a:r>
            <a:r>
              <a:rPr kumimoji="0" lang="zh-TW" altLang="zh-TW" sz="4400" b="1" dirty="0">
                <a:solidFill>
                  <a:srgbClr val="0070C0"/>
                </a:solidFill>
                <a:latin typeface="微軟正黑體" pitchFamily="34" charset="-120"/>
                <a:ea typeface="微軟正黑體" pitchFamily="34" charset="-120"/>
              </a:rPr>
              <a:t>月</a:t>
            </a:r>
            <a:r>
              <a:rPr kumimoji="0" lang="zh-TW" altLang="en-US" sz="4400" b="1" dirty="0">
                <a:solidFill>
                  <a:srgbClr val="0070C0"/>
                </a:solidFill>
                <a:latin typeface="微軟正黑體" pitchFamily="34" charset="-120"/>
                <a:ea typeface="微軟正黑體" pitchFamily="34" charset="-120"/>
              </a:rPr>
              <a:t>雲南魯甸地震事件</a:t>
            </a:r>
            <a:endParaRPr kumimoji="0" lang="en-US" altLang="zh-TW" sz="4400" b="1" dirty="0">
              <a:solidFill>
                <a:srgbClr val="0070C0"/>
              </a:solidFill>
              <a:latin typeface="微軟正黑體" pitchFamily="34" charset="-120"/>
              <a:ea typeface="微軟正黑體" pitchFamily="34" charset="-120"/>
            </a:endParaRPr>
          </a:p>
        </p:txBody>
      </p:sp>
      <p:sp>
        <p:nvSpPr>
          <p:cNvPr id="31749"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AE2E430-5AF4-4F83-B4B0-3CA85C63F7A6}" type="slidenum">
              <a:rPr kumimoji="0" lang="zh-TW" altLang="en-US" smtClean="0">
                <a:solidFill>
                  <a:srgbClr val="262626"/>
                </a:solidFill>
                <a:latin typeface="Arial Unicode MS" pitchFamily="34" charset="-120"/>
                <a:ea typeface="Arial Unicode MS" pitchFamily="34" charset="-120"/>
              </a:rPr>
              <a:pPr/>
              <a:t>99</a:t>
            </a:fld>
            <a:endParaRPr kumimoji="0" lang="zh-TW" altLang="en-US" smtClean="0">
              <a:solidFill>
                <a:srgbClr val="262626"/>
              </a:solidFill>
              <a:latin typeface="Arial Unicode MS" pitchFamily="34" charset="-120"/>
              <a:ea typeface="Arial Unicode MS" pitchFamily="34" charset="-120"/>
            </a:endParaRPr>
          </a:p>
        </p:txBody>
      </p:sp>
    </p:spTree>
    <p:extLst>
      <p:ext uri="{BB962C8B-B14F-4D97-AF65-F5344CB8AC3E}">
        <p14:creationId xmlns:p14="http://schemas.microsoft.com/office/powerpoint/2010/main" val="920277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11596</TotalTime>
  <Words>14345</Words>
  <Application>Microsoft Office PowerPoint</Application>
  <PresentationFormat>如螢幕大小 (4:3)</PresentationFormat>
  <Paragraphs>1795</Paragraphs>
  <Slides>160</Slides>
  <Notes>50</Notes>
  <HiddenSlides>0</HiddenSlides>
  <MMClips>3</MMClips>
  <ScaleCrop>false</ScaleCrop>
  <HeadingPairs>
    <vt:vector size="4" baseType="variant">
      <vt:variant>
        <vt:lpstr>佈景主題</vt:lpstr>
      </vt:variant>
      <vt:variant>
        <vt:i4>7</vt:i4>
      </vt:variant>
      <vt:variant>
        <vt:lpstr>投影片標題</vt:lpstr>
      </vt:variant>
      <vt:variant>
        <vt:i4>160</vt:i4>
      </vt:variant>
    </vt:vector>
  </HeadingPairs>
  <TitlesOfParts>
    <vt:vector size="167" baseType="lpstr">
      <vt:lpstr>簡報投影片範例 [1]</vt:lpstr>
      <vt:lpstr>1_簡報投影片範例 [1]</vt:lpstr>
      <vt:lpstr>2_簡報投影片範例 [1]</vt:lpstr>
      <vt:lpstr>3_簡報投影片範例 [1]</vt:lpstr>
      <vt:lpstr>4_簡報投影片範例 [1]</vt:lpstr>
      <vt:lpstr>5_簡報投影片範例 [1]</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國際重大災害應變分析</vt:lpstr>
      <vt:lpstr>事件描述</vt:lpstr>
      <vt:lpstr>事件描述</vt:lpstr>
      <vt:lpstr>災情敘述</vt:lpstr>
      <vt:lpstr>致災原因</vt:lpstr>
      <vt:lpstr>政府應變</vt:lpstr>
      <vt:lpstr>大屯山地震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WCDR</dc:creator>
  <cp:lastModifiedBy>sophie</cp:lastModifiedBy>
  <cp:revision>1002</cp:revision>
  <cp:lastPrinted>2014-01-24T05:39:39Z</cp:lastPrinted>
  <dcterms:created xsi:type="dcterms:W3CDTF">2011-01-26T09:34:54Z</dcterms:created>
  <dcterms:modified xsi:type="dcterms:W3CDTF">2017-03-20T08:00:08Z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