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10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www.infraware.co.kr/2012/infrawarePen" Target="docProps/infrawarePe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1" r:id="rId2"/>
    <p:sldMasterId id="2147493321" r:id="rId3"/>
    <p:sldMasterId id="2147493333" r:id="rId4"/>
    <p:sldMasterId id="2147493402" r:id="rId5"/>
    <p:sldMasterId id="2147493440" r:id="rId6"/>
    <p:sldMasterId id="2147493525" r:id="rId7"/>
    <p:sldMasterId id="2147493538" r:id="rId8"/>
    <p:sldMasterId id="2147493551" r:id="rId9"/>
    <p:sldMasterId id="2147493579" r:id="rId10"/>
    <p:sldMasterId id="2147493592" r:id="rId11"/>
    <p:sldMasterId id="2147493595" r:id="rId12"/>
    <p:sldMasterId id="2147493600" r:id="rId13"/>
    <p:sldMasterId id="2147493813" r:id="rId14"/>
    <p:sldMasterId id="2147493825" r:id="rId15"/>
  </p:sldMasterIdLst>
  <p:notesMasterIdLst>
    <p:notesMasterId r:id="rId92"/>
  </p:notesMasterIdLst>
  <p:handoutMasterIdLst>
    <p:handoutMasterId r:id="rId93"/>
  </p:handoutMasterIdLst>
  <p:sldIdLst>
    <p:sldId id="278" r:id="rId16"/>
    <p:sldId id="2742" r:id="rId17"/>
    <p:sldId id="280" r:id="rId18"/>
    <p:sldId id="281" r:id="rId19"/>
    <p:sldId id="2022" r:id="rId20"/>
    <p:sldId id="2510" r:id="rId21"/>
    <p:sldId id="2403" r:id="rId22"/>
    <p:sldId id="2460" r:id="rId23"/>
    <p:sldId id="2511" r:id="rId24"/>
    <p:sldId id="2741" r:id="rId25"/>
    <p:sldId id="2798" r:id="rId26"/>
    <p:sldId id="2740" r:id="rId27"/>
    <p:sldId id="2780" r:id="rId28"/>
    <p:sldId id="2878" r:id="rId29"/>
    <p:sldId id="257" r:id="rId30"/>
    <p:sldId id="330" r:id="rId31"/>
    <p:sldId id="2811" r:id="rId32"/>
    <p:sldId id="2678" r:id="rId33"/>
    <p:sldId id="2746" r:id="rId34"/>
    <p:sldId id="2877" r:id="rId35"/>
    <p:sldId id="2821" r:id="rId36"/>
    <p:sldId id="2898" r:id="rId37"/>
    <p:sldId id="2685" r:id="rId38"/>
    <p:sldId id="2787" r:id="rId39"/>
    <p:sldId id="2687" r:id="rId40"/>
    <p:sldId id="2879" r:id="rId41"/>
    <p:sldId id="2765" r:id="rId42"/>
    <p:sldId id="2696" r:id="rId43"/>
    <p:sldId id="2695" r:id="rId44"/>
    <p:sldId id="2692" r:id="rId45"/>
    <p:sldId id="2693" r:id="rId46"/>
    <p:sldId id="2810" r:id="rId47"/>
    <p:sldId id="396" r:id="rId48"/>
    <p:sldId id="2766" r:id="rId49"/>
    <p:sldId id="2881" r:id="rId50"/>
    <p:sldId id="2884" r:id="rId51"/>
    <p:sldId id="2885" r:id="rId52"/>
    <p:sldId id="2880" r:id="rId53"/>
    <p:sldId id="2894" r:id="rId54"/>
    <p:sldId id="2895" r:id="rId55"/>
    <p:sldId id="2896" r:id="rId56"/>
    <p:sldId id="2897" r:id="rId57"/>
    <p:sldId id="2886" r:id="rId58"/>
    <p:sldId id="2889" r:id="rId59"/>
    <p:sldId id="2890" r:id="rId60"/>
    <p:sldId id="2891" r:id="rId61"/>
    <p:sldId id="2875" r:id="rId62"/>
    <p:sldId id="2882" r:id="rId63"/>
    <p:sldId id="2883" r:id="rId64"/>
    <p:sldId id="2892" r:id="rId65"/>
    <p:sldId id="2893" r:id="rId66"/>
    <p:sldId id="2642" r:id="rId67"/>
    <p:sldId id="2851" r:id="rId68"/>
    <p:sldId id="2852" r:id="rId69"/>
    <p:sldId id="2853" r:id="rId70"/>
    <p:sldId id="2854" r:id="rId71"/>
    <p:sldId id="2855" r:id="rId72"/>
    <p:sldId id="2856" r:id="rId73"/>
    <p:sldId id="2857" r:id="rId74"/>
    <p:sldId id="2858" r:id="rId75"/>
    <p:sldId id="2859" r:id="rId76"/>
    <p:sldId id="2860" r:id="rId77"/>
    <p:sldId id="2861" r:id="rId78"/>
    <p:sldId id="2862" r:id="rId79"/>
    <p:sldId id="2863" r:id="rId80"/>
    <p:sldId id="2864" r:id="rId81"/>
    <p:sldId id="2865" r:id="rId82"/>
    <p:sldId id="2866" r:id="rId83"/>
    <p:sldId id="2867" r:id="rId84"/>
    <p:sldId id="2868" r:id="rId85"/>
    <p:sldId id="2870" r:id="rId86"/>
    <p:sldId id="2871" r:id="rId87"/>
    <p:sldId id="2872" r:id="rId88"/>
    <p:sldId id="2873" r:id="rId89"/>
    <p:sldId id="2874" r:id="rId90"/>
    <p:sldId id="2744" r:id="rId91"/>
  </p:sldIdLst>
  <p:sldSz cx="9144000" cy="6858000" type="screen4x3"/>
  <p:notesSz cx="10234613" cy="7099300"/>
  <p:defaultTextStyle>
    <a:defPPr>
      <a:defRPr lang="zh-TW"/>
    </a:defPPr>
    <a:lvl1pPr algn="l" rtl="0" fontAlgn="base">
      <a:spcBef>
        <a:spcPct val="0"/>
      </a:spcBef>
      <a:spcAft>
        <a:spcPct val="0"/>
      </a:spcAft>
      <a:defRPr kumimoji="1" kern="1200">
        <a:solidFill>
          <a:schemeClr val="tx1"/>
        </a:solidFill>
        <a:latin typeface="Arial" pitchFamily="34" charset="0"/>
        <a:ea typeface="標楷體" pitchFamily="65" charset="-120"/>
        <a:cs typeface="+mn-cs"/>
      </a:defRPr>
    </a:lvl1pPr>
    <a:lvl2pPr marL="457200" algn="l" rtl="0" fontAlgn="base">
      <a:spcBef>
        <a:spcPct val="0"/>
      </a:spcBef>
      <a:spcAft>
        <a:spcPct val="0"/>
      </a:spcAft>
      <a:defRPr kumimoji="1" kern="1200">
        <a:solidFill>
          <a:schemeClr val="tx1"/>
        </a:solidFill>
        <a:latin typeface="Arial" pitchFamily="34" charset="0"/>
        <a:ea typeface="標楷體" pitchFamily="65" charset="-120"/>
        <a:cs typeface="+mn-cs"/>
      </a:defRPr>
    </a:lvl2pPr>
    <a:lvl3pPr marL="914400" algn="l" rtl="0" fontAlgn="base">
      <a:spcBef>
        <a:spcPct val="0"/>
      </a:spcBef>
      <a:spcAft>
        <a:spcPct val="0"/>
      </a:spcAft>
      <a:defRPr kumimoji="1" kern="1200">
        <a:solidFill>
          <a:schemeClr val="tx1"/>
        </a:solidFill>
        <a:latin typeface="Arial" pitchFamily="34" charset="0"/>
        <a:ea typeface="標楷體" pitchFamily="65" charset="-120"/>
        <a:cs typeface="+mn-cs"/>
      </a:defRPr>
    </a:lvl3pPr>
    <a:lvl4pPr marL="1371600" algn="l" rtl="0" fontAlgn="base">
      <a:spcBef>
        <a:spcPct val="0"/>
      </a:spcBef>
      <a:spcAft>
        <a:spcPct val="0"/>
      </a:spcAft>
      <a:defRPr kumimoji="1" kern="1200">
        <a:solidFill>
          <a:schemeClr val="tx1"/>
        </a:solidFill>
        <a:latin typeface="Arial" pitchFamily="34" charset="0"/>
        <a:ea typeface="標楷體" pitchFamily="65" charset="-120"/>
        <a:cs typeface="+mn-cs"/>
      </a:defRPr>
    </a:lvl4pPr>
    <a:lvl5pPr marL="1828800" algn="l" rtl="0" fontAlgn="base">
      <a:spcBef>
        <a:spcPct val="0"/>
      </a:spcBef>
      <a:spcAft>
        <a:spcPct val="0"/>
      </a:spcAft>
      <a:defRPr kumimoji="1" kern="1200">
        <a:solidFill>
          <a:schemeClr val="tx1"/>
        </a:solidFill>
        <a:latin typeface="Arial" pitchFamily="34" charset="0"/>
        <a:ea typeface="標楷體" pitchFamily="65" charset="-120"/>
        <a:cs typeface="+mn-cs"/>
      </a:defRPr>
    </a:lvl5pPr>
    <a:lvl6pPr marL="2286000" algn="l" defTabSz="914400" rtl="0" eaLnBrk="1" latinLnBrk="0" hangingPunct="1">
      <a:defRPr kumimoji="1" kern="1200">
        <a:solidFill>
          <a:schemeClr val="tx1"/>
        </a:solidFill>
        <a:latin typeface="Arial" pitchFamily="34" charset="0"/>
        <a:ea typeface="標楷體" pitchFamily="65" charset="-120"/>
        <a:cs typeface="+mn-cs"/>
      </a:defRPr>
    </a:lvl6pPr>
    <a:lvl7pPr marL="2743200" algn="l" defTabSz="914400" rtl="0" eaLnBrk="1" latinLnBrk="0" hangingPunct="1">
      <a:defRPr kumimoji="1" kern="1200">
        <a:solidFill>
          <a:schemeClr val="tx1"/>
        </a:solidFill>
        <a:latin typeface="Arial" pitchFamily="34" charset="0"/>
        <a:ea typeface="標楷體" pitchFamily="65" charset="-120"/>
        <a:cs typeface="+mn-cs"/>
      </a:defRPr>
    </a:lvl7pPr>
    <a:lvl8pPr marL="3200400" algn="l" defTabSz="914400" rtl="0" eaLnBrk="1" latinLnBrk="0" hangingPunct="1">
      <a:defRPr kumimoji="1" kern="1200">
        <a:solidFill>
          <a:schemeClr val="tx1"/>
        </a:solidFill>
        <a:latin typeface="Arial" pitchFamily="34" charset="0"/>
        <a:ea typeface="標楷體" pitchFamily="65" charset="-120"/>
        <a:cs typeface="+mn-cs"/>
      </a:defRPr>
    </a:lvl8pPr>
    <a:lvl9pPr marL="3657600" algn="l" defTabSz="914400" rtl="0" eaLnBrk="1" latinLnBrk="0" hangingPunct="1">
      <a:defRPr kumimoji="1" kern="1200">
        <a:solidFill>
          <a:schemeClr val="tx1"/>
        </a:solidFill>
        <a:latin typeface="Arial" pitchFamily="34" charset="0"/>
        <a:ea typeface="標楷體" pitchFamily="65" charset="-120"/>
        <a:cs typeface="+mn-cs"/>
      </a:defRPr>
    </a:lvl9pPr>
  </p:defaultTextStyle>
  <p:extLst>
    <p:ext uri="{521415D9-36F7-43E2-AB2F-B90AF26B5E84}">
      <p14:sectionLst xmlns:p14="http://schemas.microsoft.com/office/powerpoint/2010/main">
        <p14:section name="預設章節" id="{7DE5EA6B-6240-4C99-9454-23D03AA49257}">
          <p14:sldIdLst>
            <p14:sldId id="278"/>
            <p14:sldId id="2742"/>
            <p14:sldId id="280"/>
            <p14:sldId id="281"/>
            <p14:sldId id="2022"/>
            <p14:sldId id="2510"/>
            <p14:sldId id="2403"/>
            <p14:sldId id="2460"/>
            <p14:sldId id="2511"/>
          </p14:sldIdLst>
        </p14:section>
        <p14:section name="未命名的章節" id="{5778A47D-F407-44B2-9929-309B7D0F61E5}">
          <p14:sldIdLst>
            <p14:sldId id="2741"/>
            <p14:sldId id="2798"/>
            <p14:sldId id="2740"/>
            <p14:sldId id="2780"/>
            <p14:sldId id="2878"/>
            <p14:sldId id="257"/>
            <p14:sldId id="330"/>
            <p14:sldId id="2811"/>
            <p14:sldId id="2678"/>
            <p14:sldId id="2746"/>
            <p14:sldId id="2877"/>
            <p14:sldId id="2821"/>
            <p14:sldId id="2898"/>
            <p14:sldId id="2685"/>
            <p14:sldId id="2787"/>
            <p14:sldId id="2687"/>
            <p14:sldId id="2879"/>
            <p14:sldId id="2765"/>
            <p14:sldId id="2696"/>
            <p14:sldId id="2695"/>
            <p14:sldId id="2692"/>
            <p14:sldId id="2693"/>
            <p14:sldId id="2810"/>
            <p14:sldId id="396"/>
            <p14:sldId id="2766"/>
            <p14:sldId id="2881"/>
            <p14:sldId id="2884"/>
            <p14:sldId id="2885"/>
            <p14:sldId id="2880"/>
            <p14:sldId id="2894"/>
            <p14:sldId id="2895"/>
            <p14:sldId id="2896"/>
            <p14:sldId id="2897"/>
            <p14:sldId id="2886"/>
            <p14:sldId id="2889"/>
            <p14:sldId id="2890"/>
            <p14:sldId id="2891"/>
            <p14:sldId id="2875"/>
            <p14:sldId id="2882"/>
            <p14:sldId id="2883"/>
            <p14:sldId id="2892"/>
            <p14:sldId id="2893"/>
            <p14:sldId id="2642"/>
            <p14:sldId id="2851"/>
            <p14:sldId id="2852"/>
            <p14:sldId id="2853"/>
            <p14:sldId id="2854"/>
            <p14:sldId id="2855"/>
            <p14:sldId id="2856"/>
            <p14:sldId id="2857"/>
            <p14:sldId id="2858"/>
            <p14:sldId id="2859"/>
            <p14:sldId id="2860"/>
            <p14:sldId id="2861"/>
            <p14:sldId id="2862"/>
            <p14:sldId id="2863"/>
            <p14:sldId id="2864"/>
            <p14:sldId id="2865"/>
            <p14:sldId id="2866"/>
            <p14:sldId id="2867"/>
            <p14:sldId id="2868"/>
            <p14:sldId id="2870"/>
            <p14:sldId id="2871"/>
            <p14:sldId id="2872"/>
            <p14:sldId id="2873"/>
            <p14:sldId id="2874"/>
            <p14:sldId id="2744"/>
          </p14:sldIdLst>
        </p14:section>
      </p14:sectionLst>
    </p:ex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800000"/>
    <a:srgbClr val="FFCCCC"/>
    <a:srgbClr val="F2EEEE"/>
    <a:srgbClr val="F6F4F4"/>
    <a:srgbClr val="F2EEEF"/>
    <a:srgbClr val="CCFF99"/>
    <a:srgbClr val="99FFCC"/>
    <a:srgbClr val="3AEAAF"/>
    <a:srgbClr val="4CC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92657" autoAdjust="0"/>
  </p:normalViewPr>
  <p:slideViewPr>
    <p:cSldViewPr>
      <p:cViewPr varScale="1">
        <p:scale>
          <a:sx n="103" d="100"/>
          <a:sy n="103" d="100"/>
        </p:scale>
        <p:origin x="1536" y="11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420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viewProps" Target="viewProps.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895E4B-265E-4698-8AF4-5E52CD3B6E35}" type="doc">
      <dgm:prSet loTypeId="urn:microsoft.com/office/officeart/2005/8/layout/radial5" loCatId="relationship" qsTypeId="urn:microsoft.com/office/officeart/2005/8/quickstyle/3d4" qsCatId="3D" csTypeId="urn:microsoft.com/office/officeart/2005/8/colors/colorful1" csCatId="colorful" phldr="1"/>
      <dgm:spPr/>
      <dgm:t>
        <a:bodyPr/>
        <a:lstStyle/>
        <a:p>
          <a:endParaRPr lang="zh-TW" altLang="en-US"/>
        </a:p>
      </dgm:t>
    </dgm:pt>
    <dgm:pt modelId="{6A89EF29-1C1A-45BA-8CB0-7F365AAA7C6D}">
      <dgm:prSet phldrT="[文字]" custT="1"/>
      <dgm:spPr/>
      <dgm:t>
        <a:bodyPr/>
        <a:lstStyle/>
        <a:p>
          <a:r>
            <a:rPr lang="zh-TW" altLang="en-US" sz="2400" b="1" dirty="0" smtClean="0">
              <a:solidFill>
                <a:schemeClr val="tx1"/>
              </a:solidFill>
              <a:latin typeface="微軟正黑體" panose="020B0604030504040204" pitchFamily="34" charset="-120"/>
              <a:ea typeface="微軟正黑體" panose="020B0604030504040204" pitchFamily="34" charset="-120"/>
            </a:rPr>
            <a:t>區級災害應變中心作業手冊</a:t>
          </a:r>
          <a:endParaRPr lang="zh-TW" altLang="en-US" sz="2400" b="1" dirty="0">
            <a:solidFill>
              <a:schemeClr val="tx1"/>
            </a:solidFill>
            <a:latin typeface="微軟正黑體" panose="020B0604030504040204" pitchFamily="34" charset="-120"/>
            <a:ea typeface="微軟正黑體" panose="020B0604030504040204" pitchFamily="34" charset="-120"/>
          </a:endParaRPr>
        </a:p>
      </dgm:t>
    </dgm:pt>
    <dgm:pt modelId="{A6C99939-4CB7-4092-94DD-2E1BA9A10B54}" type="parTrans" cxnId="{5A825A99-4E3B-452A-AEF1-FC2B0AFAFAD0}">
      <dgm:prSet/>
      <dgm:spPr/>
      <dgm:t>
        <a:bodyPr/>
        <a:lstStyle/>
        <a:p>
          <a:endParaRPr lang="zh-TW" altLang="en-US" sz="1600" b="1">
            <a:latin typeface="微軟正黑體" panose="020B0604030504040204" pitchFamily="34" charset="-120"/>
            <a:ea typeface="微軟正黑體" panose="020B0604030504040204" pitchFamily="34" charset="-120"/>
          </a:endParaRPr>
        </a:p>
      </dgm:t>
    </dgm:pt>
    <dgm:pt modelId="{386B0F09-5BCE-4E32-874D-426527B46452}" type="sibTrans" cxnId="{5A825A99-4E3B-452A-AEF1-FC2B0AFAFAD0}">
      <dgm:prSet/>
      <dgm:spPr/>
      <dgm:t>
        <a:bodyPr/>
        <a:lstStyle/>
        <a:p>
          <a:endParaRPr lang="zh-TW" altLang="en-US" sz="1600" b="1">
            <a:latin typeface="微軟正黑體" panose="020B0604030504040204" pitchFamily="34" charset="-120"/>
            <a:ea typeface="微軟正黑體" panose="020B0604030504040204" pitchFamily="34" charset="-120"/>
          </a:endParaRPr>
        </a:p>
      </dgm:t>
    </dgm:pt>
    <dgm:pt modelId="{731F9B43-9F38-4DA3-A98B-D24D5F01FABD}">
      <dgm:prSet phldrT="[文字]" custT="1"/>
      <dgm:spPr>
        <a:solidFill>
          <a:srgbClr val="82D6DA"/>
        </a:solidFill>
      </dgm:spPr>
      <dgm:t>
        <a:bodyPr/>
        <a:lstStyle/>
        <a:p>
          <a:r>
            <a:rPr kumimoji="0" lang="zh-TW" altLang="en-US" sz="1400" b="1" dirty="0" smtClean="0">
              <a:solidFill>
                <a:schemeClr val="tx1"/>
              </a:solidFill>
              <a:latin typeface="微軟正黑體" panose="020B0604030504040204" pitchFamily="34" charset="-120"/>
              <a:ea typeface="微軟正黑體" panose="020B0604030504040204" pitchFamily="34" charset="-120"/>
            </a:rPr>
            <a:t>確立應變中心</a:t>
          </a:r>
          <a:r>
            <a:rPr kumimoji="0" lang="zh-TW" altLang="en-US" sz="1400" b="1" u="sng" dirty="0" smtClean="0">
              <a:solidFill>
                <a:srgbClr val="FF0000"/>
              </a:solidFill>
              <a:latin typeface="微軟正黑體" panose="020B0604030504040204" pitchFamily="34" charset="-120"/>
              <a:ea typeface="微軟正黑體" panose="020B0604030504040204" pitchFamily="34" charset="-120"/>
            </a:rPr>
            <a:t>開設等級及撤除標準</a:t>
          </a:r>
          <a:endParaRPr lang="zh-TW" altLang="en-US" sz="1400" b="1" u="sng" dirty="0">
            <a:solidFill>
              <a:srgbClr val="FF0000"/>
            </a:solidFill>
            <a:latin typeface="微軟正黑體" panose="020B0604030504040204" pitchFamily="34" charset="-120"/>
            <a:ea typeface="微軟正黑體" panose="020B0604030504040204" pitchFamily="34" charset="-120"/>
          </a:endParaRPr>
        </a:p>
      </dgm:t>
    </dgm:pt>
    <dgm:pt modelId="{C364180E-2E1B-4152-BC17-2029235A434A}" type="parTrans" cxnId="{72A17716-BF27-4A6E-9F14-8D90DB69E857}">
      <dgm:prSet custT="1"/>
      <dgm:spPr>
        <a:solidFill>
          <a:srgbClr val="82D6DA"/>
        </a:solidFill>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8EF4A4D8-E867-4595-A32E-60FD2A497C03}" type="sibTrans" cxnId="{72A17716-BF27-4A6E-9F14-8D90DB69E857}">
      <dgm:prSet/>
      <dgm:spPr/>
      <dgm:t>
        <a:bodyPr/>
        <a:lstStyle/>
        <a:p>
          <a:endParaRPr lang="zh-TW" altLang="en-US" sz="1600" b="1">
            <a:latin typeface="微軟正黑體" panose="020B0604030504040204" pitchFamily="34" charset="-120"/>
            <a:ea typeface="微軟正黑體" panose="020B0604030504040204" pitchFamily="34" charset="-120"/>
          </a:endParaRPr>
        </a:p>
      </dgm:t>
    </dgm:pt>
    <dgm:pt modelId="{B9DE5A7E-3AC7-4FCA-9C37-C78D54AE7D84}">
      <dgm:prSet phldrT="[文字]" custT="1"/>
      <dgm:spPr/>
      <dgm:t>
        <a:bodyPr/>
        <a:lstStyle/>
        <a:p>
          <a:r>
            <a:rPr kumimoji="0" lang="zh-TW" altLang="en-US" sz="1400" b="1" dirty="0" smtClean="0">
              <a:solidFill>
                <a:schemeClr val="tx1"/>
              </a:solidFill>
              <a:latin typeface="微軟正黑體" panose="020B0604030504040204" pitchFamily="34" charset="-120"/>
              <a:ea typeface="微軟正黑體" panose="020B0604030504040204" pitchFamily="34" charset="-120"/>
            </a:rPr>
            <a:t>規範災害應變中心</a:t>
          </a:r>
          <a:r>
            <a:rPr kumimoji="0" lang="zh-TW" altLang="en-US" sz="1400" b="1" u="sng" dirty="0" smtClean="0">
              <a:solidFill>
                <a:srgbClr val="FF0000"/>
              </a:solidFill>
              <a:latin typeface="微軟正黑體" panose="020B0604030504040204" pitchFamily="34" charset="-120"/>
              <a:ea typeface="微軟正黑體" panose="020B0604030504040204" pitchFamily="34" charset="-120"/>
            </a:rPr>
            <a:t>開設程序</a:t>
          </a:r>
          <a:r>
            <a:rPr kumimoji="0" lang="zh-TW" altLang="en-US" sz="1400" b="1" dirty="0" smtClean="0">
              <a:solidFill>
                <a:schemeClr val="tx1"/>
              </a:solidFill>
              <a:latin typeface="微軟正黑體" panose="020B0604030504040204" pitchFamily="34" charset="-120"/>
              <a:ea typeface="微軟正黑體" panose="020B0604030504040204" pitchFamily="34" charset="-120"/>
            </a:rPr>
            <a:t>，及其應準備之工作</a:t>
          </a:r>
          <a:endParaRPr lang="zh-TW" altLang="en-US" sz="1400" b="1" dirty="0">
            <a:solidFill>
              <a:schemeClr val="tx1"/>
            </a:solidFill>
            <a:latin typeface="微軟正黑體" panose="020B0604030504040204" pitchFamily="34" charset="-120"/>
            <a:ea typeface="微軟正黑體" panose="020B0604030504040204" pitchFamily="34" charset="-120"/>
          </a:endParaRPr>
        </a:p>
      </dgm:t>
    </dgm:pt>
    <dgm:pt modelId="{FA318751-0356-470F-B538-2030F7CB1B01}" type="parTrans" cxnId="{879E6256-0231-400D-A518-9AB0B7489004}">
      <dgm:prSet custT="1"/>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55F4FD74-0707-4211-9E99-C15806D3AECB}" type="sibTrans" cxnId="{879E6256-0231-400D-A518-9AB0B7489004}">
      <dgm:prSet/>
      <dgm:spPr/>
      <dgm:t>
        <a:bodyPr/>
        <a:lstStyle/>
        <a:p>
          <a:endParaRPr lang="zh-TW" altLang="en-US" sz="1600" b="1">
            <a:latin typeface="微軟正黑體" panose="020B0604030504040204" pitchFamily="34" charset="-120"/>
            <a:ea typeface="微軟正黑體" panose="020B0604030504040204" pitchFamily="34" charset="-120"/>
          </a:endParaRPr>
        </a:p>
      </dgm:t>
    </dgm:pt>
    <dgm:pt modelId="{0D8F8062-ED46-47B9-A05E-BFD12BC12653}">
      <dgm:prSet phldrT="[文字]" custT="1"/>
      <dgm:spPr/>
      <dgm:t>
        <a:bodyPr/>
        <a:lstStyle/>
        <a:p>
          <a:r>
            <a:rPr kumimoji="0" lang="zh-TW" altLang="en-US" sz="1400" b="1" dirty="0" smtClean="0">
              <a:solidFill>
                <a:schemeClr val="tx1"/>
              </a:solidFill>
              <a:latin typeface="微軟正黑體" panose="020B0604030504040204" pitchFamily="34" charset="-120"/>
              <a:ea typeface="微軟正黑體" panose="020B0604030504040204" pitchFamily="34" charset="-120"/>
            </a:rPr>
            <a:t>規範</a:t>
          </a:r>
          <a:r>
            <a:rPr kumimoji="0" lang="zh-TW" altLang="en-US" sz="1400" b="1" u="sng" dirty="0" smtClean="0">
              <a:solidFill>
                <a:srgbClr val="FF0000"/>
              </a:solidFill>
              <a:latin typeface="微軟正黑體" panose="020B0604030504040204" pitchFamily="34" charset="-120"/>
              <a:ea typeface="微軟正黑體" panose="020B0604030504040204" pitchFamily="34" charset="-120"/>
            </a:rPr>
            <a:t>各項災害標準作業程序</a:t>
          </a:r>
          <a:r>
            <a:rPr kumimoji="0" lang="zh-TW" altLang="en-US" sz="1400" b="1" dirty="0" smtClean="0">
              <a:solidFill>
                <a:schemeClr val="tx1"/>
              </a:solidFill>
              <a:latin typeface="微軟正黑體" panose="020B0604030504040204" pitchFamily="34" charset="-120"/>
              <a:ea typeface="微軟正黑體" panose="020B0604030504040204" pitchFamily="34" charset="-120"/>
            </a:rPr>
            <a:t>，以利開設後之運作</a:t>
          </a:r>
          <a:endParaRPr lang="zh-TW" altLang="en-US" sz="1400" b="1" dirty="0">
            <a:solidFill>
              <a:schemeClr val="tx1"/>
            </a:solidFill>
            <a:latin typeface="微軟正黑體" panose="020B0604030504040204" pitchFamily="34" charset="-120"/>
            <a:ea typeface="微軟正黑體" panose="020B0604030504040204" pitchFamily="34" charset="-120"/>
          </a:endParaRPr>
        </a:p>
      </dgm:t>
    </dgm:pt>
    <dgm:pt modelId="{197E8DDC-B03F-4F8A-8442-7D4E723D9238}" type="parTrans" cxnId="{647204C2-6799-4896-8B5E-44F50E972CD3}">
      <dgm:prSet custT="1"/>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5934CDD9-1948-462A-B924-8D8088890507}" type="sibTrans" cxnId="{647204C2-6799-4896-8B5E-44F50E972CD3}">
      <dgm:prSet/>
      <dgm:spPr/>
      <dgm:t>
        <a:bodyPr/>
        <a:lstStyle/>
        <a:p>
          <a:endParaRPr lang="zh-TW" altLang="en-US" sz="1600" b="1">
            <a:latin typeface="微軟正黑體" panose="020B0604030504040204" pitchFamily="34" charset="-120"/>
            <a:ea typeface="微軟正黑體" panose="020B0604030504040204" pitchFamily="34" charset="-120"/>
          </a:endParaRPr>
        </a:p>
      </dgm:t>
    </dgm:pt>
    <dgm:pt modelId="{5A57A001-A6C2-44C5-A608-24F9954F1F70}">
      <dgm:prSet phldrT="[文字]" custT="1"/>
      <dgm:spPr>
        <a:solidFill>
          <a:schemeClr val="accent2">
            <a:lumMod val="60000"/>
            <a:lumOff val="40000"/>
          </a:schemeClr>
        </a:solidFill>
      </dgm:spPr>
      <dgm:t>
        <a:bodyPr/>
        <a:lstStyle/>
        <a:p>
          <a:r>
            <a:rPr kumimoji="0" lang="zh-TW" altLang="en-US" sz="1400" b="1" dirty="0" smtClean="0">
              <a:solidFill>
                <a:schemeClr val="tx1"/>
              </a:solidFill>
              <a:latin typeface="微軟正黑體" panose="020B0604030504040204" pitchFamily="34" charset="-120"/>
              <a:ea typeface="微軟正黑體" panose="020B0604030504040204" pitchFamily="34" charset="-120"/>
            </a:rPr>
            <a:t>規範</a:t>
          </a:r>
          <a:r>
            <a:rPr kumimoji="0" lang="zh-TW" altLang="en-US" sz="1400" b="1" u="sng" dirty="0" smtClean="0">
              <a:solidFill>
                <a:srgbClr val="FF0000"/>
              </a:solidFill>
              <a:latin typeface="微軟正黑體" panose="020B0604030504040204" pitchFamily="34" charset="-120"/>
              <a:ea typeface="微軟正黑體" panose="020B0604030504040204" pitchFamily="34" charset="-120"/>
            </a:rPr>
            <a:t>各類空白表單</a:t>
          </a:r>
          <a:r>
            <a:rPr kumimoji="0" lang="zh-TW" altLang="en-US" sz="1400" b="1" dirty="0" smtClean="0">
              <a:solidFill>
                <a:schemeClr val="tx1"/>
              </a:solidFill>
              <a:latin typeface="微軟正黑體" panose="020B0604030504040204" pitchFamily="34" charset="-120"/>
              <a:ea typeface="微軟正黑體" panose="020B0604030504040204" pitchFamily="34" charset="-120"/>
            </a:rPr>
            <a:t>，以利應變人員採取行動</a:t>
          </a:r>
          <a:endParaRPr lang="zh-TW" altLang="en-US" sz="1400" b="1" dirty="0">
            <a:solidFill>
              <a:schemeClr val="tx1"/>
            </a:solidFill>
            <a:latin typeface="微軟正黑體" panose="020B0604030504040204" pitchFamily="34" charset="-120"/>
            <a:ea typeface="微軟正黑體" panose="020B0604030504040204" pitchFamily="34" charset="-120"/>
          </a:endParaRPr>
        </a:p>
      </dgm:t>
    </dgm:pt>
    <dgm:pt modelId="{C7DB05F8-9DE3-4576-B2E8-F0AA27A1FA00}" type="parTrans" cxnId="{23B3F889-32D8-4EB3-878A-02167AF81200}">
      <dgm:prSet custT="1"/>
      <dgm:spPr>
        <a:solidFill>
          <a:schemeClr val="accent2">
            <a:lumMod val="60000"/>
            <a:lumOff val="40000"/>
          </a:schemeClr>
        </a:solidFill>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3A12A21A-2E2F-4C69-81B3-330DC04D8218}" type="sibTrans" cxnId="{23B3F889-32D8-4EB3-878A-02167AF81200}">
      <dgm:prSet/>
      <dgm:spPr/>
      <dgm:t>
        <a:bodyPr/>
        <a:lstStyle/>
        <a:p>
          <a:endParaRPr lang="zh-TW" altLang="en-US" sz="1600" b="1">
            <a:latin typeface="微軟正黑體" panose="020B0604030504040204" pitchFamily="34" charset="-120"/>
            <a:ea typeface="微軟正黑體" panose="020B0604030504040204" pitchFamily="34" charset="-120"/>
          </a:endParaRPr>
        </a:p>
      </dgm:t>
    </dgm:pt>
    <dgm:pt modelId="{D8048251-BFB9-41D7-A9ED-1BC9F21D4BE9}">
      <dgm:prSet phldrT="[文字]" custT="1"/>
      <dgm:spPr/>
      <dgm:t>
        <a:bodyPr/>
        <a:lstStyle/>
        <a:p>
          <a:r>
            <a:rPr kumimoji="0" lang="zh-TW" altLang="en-US" sz="1400" b="1" dirty="0" smtClean="0">
              <a:solidFill>
                <a:schemeClr val="tx1"/>
              </a:solidFill>
              <a:latin typeface="微軟正黑體" panose="020B0604030504040204" pitchFamily="34" charset="-120"/>
              <a:ea typeface="微軟正黑體" panose="020B0604030504040204" pitchFamily="34" charset="-120"/>
            </a:rPr>
            <a:t>應變中心各單位人員</a:t>
          </a:r>
          <a:r>
            <a:rPr kumimoji="0" lang="zh-TW" altLang="en-US" sz="1400" b="1" u="sng" dirty="0" smtClean="0">
              <a:solidFill>
                <a:srgbClr val="FF0000"/>
              </a:solidFill>
              <a:latin typeface="微軟正黑體" panose="020B0604030504040204" pitchFamily="34" charset="-120"/>
              <a:ea typeface="微軟正黑體" panose="020B0604030504040204" pitchFamily="34" charset="-120"/>
            </a:rPr>
            <a:t>參考資料</a:t>
          </a:r>
          <a:r>
            <a:rPr kumimoji="0" lang="en-US" altLang="zh-TW" sz="1400" b="1" dirty="0" smtClean="0">
              <a:solidFill>
                <a:schemeClr val="tx1"/>
              </a:solidFill>
              <a:latin typeface="微軟正黑體" panose="020B0604030504040204" pitchFamily="34" charset="-120"/>
              <a:ea typeface="微軟正黑體" panose="020B0604030504040204" pitchFamily="34" charset="-120"/>
            </a:rPr>
            <a:t>(</a:t>
          </a:r>
          <a:r>
            <a:rPr kumimoji="0" lang="zh-TW" altLang="en-US" sz="1400" b="1" dirty="0" smtClean="0">
              <a:solidFill>
                <a:schemeClr val="tx1"/>
              </a:solidFill>
              <a:latin typeface="微軟正黑體" panose="020B0604030504040204" pitchFamily="34" charset="-120"/>
              <a:ea typeface="微軟正黑體" panose="020B0604030504040204" pitchFamily="34" charset="-120"/>
            </a:rPr>
            <a:t>含聯繫簿冊、分工表</a:t>
          </a:r>
          <a:r>
            <a:rPr kumimoji="0" lang="en-US" altLang="zh-TW" sz="1400" b="1" dirty="0" smtClean="0">
              <a:solidFill>
                <a:schemeClr val="tx1"/>
              </a:solidFill>
              <a:latin typeface="微軟正黑體" panose="020B0604030504040204" pitchFamily="34" charset="-120"/>
              <a:ea typeface="微軟正黑體" panose="020B0604030504040204" pitchFamily="34" charset="-120"/>
            </a:rPr>
            <a:t>)</a:t>
          </a:r>
          <a:endParaRPr lang="zh-TW" altLang="en-US" sz="1400" b="1" dirty="0">
            <a:solidFill>
              <a:schemeClr val="tx1"/>
            </a:solidFill>
            <a:latin typeface="微軟正黑體" panose="020B0604030504040204" pitchFamily="34" charset="-120"/>
            <a:ea typeface="微軟正黑體" panose="020B0604030504040204" pitchFamily="34" charset="-120"/>
          </a:endParaRPr>
        </a:p>
      </dgm:t>
    </dgm:pt>
    <dgm:pt modelId="{27D6905E-75E1-4B1B-BA5D-B951ADCB6A61}" type="parTrans" cxnId="{06949265-C3A7-4E3B-97E1-CE8E3060F055}">
      <dgm:prSet custT="1"/>
      <dgm:spPr/>
      <dgm:t>
        <a:bodyPr/>
        <a:lstStyle/>
        <a:p>
          <a:endParaRPr lang="zh-TW" altLang="en-US" sz="2000" b="1">
            <a:latin typeface="微軟正黑體" panose="020B0604030504040204" pitchFamily="34" charset="-120"/>
            <a:ea typeface="微軟正黑體" panose="020B0604030504040204" pitchFamily="34" charset="-120"/>
          </a:endParaRPr>
        </a:p>
      </dgm:t>
    </dgm:pt>
    <dgm:pt modelId="{9C6AC001-24EA-4625-9AF5-93EAC56B18A6}" type="sibTrans" cxnId="{06949265-C3A7-4E3B-97E1-CE8E3060F055}">
      <dgm:prSet/>
      <dgm:spPr/>
      <dgm:t>
        <a:bodyPr/>
        <a:lstStyle/>
        <a:p>
          <a:endParaRPr lang="zh-TW" altLang="en-US" sz="1600" b="1">
            <a:latin typeface="微軟正黑體" panose="020B0604030504040204" pitchFamily="34" charset="-120"/>
            <a:ea typeface="微軟正黑體" panose="020B0604030504040204" pitchFamily="34" charset="-120"/>
          </a:endParaRPr>
        </a:p>
      </dgm:t>
    </dgm:pt>
    <dgm:pt modelId="{8AC9E18F-79A6-4D82-9D90-A918AC85D34B}" type="pres">
      <dgm:prSet presAssocID="{B9895E4B-265E-4698-8AF4-5E52CD3B6E35}" presName="Name0" presStyleCnt="0">
        <dgm:presLayoutVars>
          <dgm:chMax val="1"/>
          <dgm:dir/>
          <dgm:animLvl val="ctr"/>
          <dgm:resizeHandles val="exact"/>
        </dgm:presLayoutVars>
      </dgm:prSet>
      <dgm:spPr/>
      <dgm:t>
        <a:bodyPr/>
        <a:lstStyle/>
        <a:p>
          <a:endParaRPr lang="zh-TW" altLang="en-US"/>
        </a:p>
      </dgm:t>
    </dgm:pt>
    <dgm:pt modelId="{8C51812C-9508-4670-8CBD-50DBFFFD065F}" type="pres">
      <dgm:prSet presAssocID="{6A89EF29-1C1A-45BA-8CB0-7F365AAA7C6D}" presName="centerShape" presStyleLbl="node0" presStyleIdx="0" presStyleCnt="1" custScaleX="165090" custScaleY="165090" custLinFactNeighborX="-14" custLinFactNeighborY="6156"/>
      <dgm:spPr/>
      <dgm:t>
        <a:bodyPr/>
        <a:lstStyle/>
        <a:p>
          <a:endParaRPr lang="zh-TW" altLang="en-US"/>
        </a:p>
      </dgm:t>
    </dgm:pt>
    <dgm:pt modelId="{75AC6DFC-11F4-40BB-A6C5-9A083F2247C3}" type="pres">
      <dgm:prSet presAssocID="{C364180E-2E1B-4152-BC17-2029235A434A}" presName="parTrans" presStyleLbl="sibTrans2D1" presStyleIdx="0" presStyleCnt="5"/>
      <dgm:spPr/>
      <dgm:t>
        <a:bodyPr/>
        <a:lstStyle/>
        <a:p>
          <a:endParaRPr lang="zh-TW" altLang="en-US"/>
        </a:p>
      </dgm:t>
    </dgm:pt>
    <dgm:pt modelId="{EAA62871-A53F-4A6C-BA91-8A0E406DEF44}" type="pres">
      <dgm:prSet presAssocID="{C364180E-2E1B-4152-BC17-2029235A434A}" presName="connectorText" presStyleLbl="sibTrans2D1" presStyleIdx="0" presStyleCnt="5"/>
      <dgm:spPr/>
      <dgm:t>
        <a:bodyPr/>
        <a:lstStyle/>
        <a:p>
          <a:endParaRPr lang="zh-TW" altLang="en-US"/>
        </a:p>
      </dgm:t>
    </dgm:pt>
    <dgm:pt modelId="{10AE3348-9604-4EFD-B0B8-2D3CB3822F26}" type="pres">
      <dgm:prSet presAssocID="{731F9B43-9F38-4DA3-A98B-D24D5F01FABD}" presName="node" presStyleLbl="node1" presStyleIdx="0" presStyleCnt="5" custScaleX="127819" custScaleY="113826" custRadScaleRad="95219" custRadScaleInc="-2102">
        <dgm:presLayoutVars>
          <dgm:bulletEnabled val="1"/>
        </dgm:presLayoutVars>
      </dgm:prSet>
      <dgm:spPr/>
      <dgm:t>
        <a:bodyPr/>
        <a:lstStyle/>
        <a:p>
          <a:endParaRPr lang="zh-TW" altLang="en-US"/>
        </a:p>
      </dgm:t>
    </dgm:pt>
    <dgm:pt modelId="{1EFBF2A9-793E-4D94-99D2-EDCC349AC9D5}" type="pres">
      <dgm:prSet presAssocID="{FA318751-0356-470F-B538-2030F7CB1B01}" presName="parTrans" presStyleLbl="sibTrans2D1" presStyleIdx="1" presStyleCnt="5"/>
      <dgm:spPr/>
      <dgm:t>
        <a:bodyPr/>
        <a:lstStyle/>
        <a:p>
          <a:endParaRPr lang="zh-TW" altLang="en-US"/>
        </a:p>
      </dgm:t>
    </dgm:pt>
    <dgm:pt modelId="{336477E0-06B4-4F95-BF74-90F6005F5D45}" type="pres">
      <dgm:prSet presAssocID="{FA318751-0356-470F-B538-2030F7CB1B01}" presName="connectorText" presStyleLbl="sibTrans2D1" presStyleIdx="1" presStyleCnt="5"/>
      <dgm:spPr/>
      <dgm:t>
        <a:bodyPr/>
        <a:lstStyle/>
        <a:p>
          <a:endParaRPr lang="zh-TW" altLang="en-US"/>
        </a:p>
      </dgm:t>
    </dgm:pt>
    <dgm:pt modelId="{90FB9B82-764B-47B2-82CF-33A3AB017425}" type="pres">
      <dgm:prSet presAssocID="{B9DE5A7E-3AC7-4FCA-9C37-C78D54AE7D84}" presName="node" presStyleLbl="node1" presStyleIdx="1" presStyleCnt="5" custScaleX="127819" custScaleY="113826" custRadScaleRad="120499" custRadScaleInc="23225">
        <dgm:presLayoutVars>
          <dgm:bulletEnabled val="1"/>
        </dgm:presLayoutVars>
      </dgm:prSet>
      <dgm:spPr/>
      <dgm:t>
        <a:bodyPr/>
        <a:lstStyle/>
        <a:p>
          <a:endParaRPr lang="zh-TW" altLang="en-US"/>
        </a:p>
      </dgm:t>
    </dgm:pt>
    <dgm:pt modelId="{6E7CB9FB-ADF1-49CA-8B5D-C9158E67842B}" type="pres">
      <dgm:prSet presAssocID="{197E8DDC-B03F-4F8A-8442-7D4E723D9238}" presName="parTrans" presStyleLbl="sibTrans2D1" presStyleIdx="2" presStyleCnt="5"/>
      <dgm:spPr/>
      <dgm:t>
        <a:bodyPr/>
        <a:lstStyle/>
        <a:p>
          <a:endParaRPr lang="zh-TW" altLang="en-US"/>
        </a:p>
      </dgm:t>
    </dgm:pt>
    <dgm:pt modelId="{B7D8406C-1E1C-482D-8E23-74F30BD86381}" type="pres">
      <dgm:prSet presAssocID="{197E8DDC-B03F-4F8A-8442-7D4E723D9238}" presName="connectorText" presStyleLbl="sibTrans2D1" presStyleIdx="2" presStyleCnt="5"/>
      <dgm:spPr/>
      <dgm:t>
        <a:bodyPr/>
        <a:lstStyle/>
        <a:p>
          <a:endParaRPr lang="zh-TW" altLang="en-US"/>
        </a:p>
      </dgm:t>
    </dgm:pt>
    <dgm:pt modelId="{8520CD1C-06D5-4960-B34A-2D42985797A7}" type="pres">
      <dgm:prSet presAssocID="{0D8F8062-ED46-47B9-A05E-BFD12BC12653}" presName="node" presStyleLbl="node1" presStyleIdx="2" presStyleCnt="5" custScaleX="127820" custScaleY="113826" custRadScaleRad="120618" custRadScaleInc="-39170">
        <dgm:presLayoutVars>
          <dgm:bulletEnabled val="1"/>
        </dgm:presLayoutVars>
      </dgm:prSet>
      <dgm:spPr/>
      <dgm:t>
        <a:bodyPr/>
        <a:lstStyle/>
        <a:p>
          <a:endParaRPr lang="zh-TW" altLang="en-US"/>
        </a:p>
      </dgm:t>
    </dgm:pt>
    <dgm:pt modelId="{49EDEAC8-34A7-404D-94EE-F094B5296F83}" type="pres">
      <dgm:prSet presAssocID="{C7DB05F8-9DE3-4576-B2E8-F0AA27A1FA00}" presName="parTrans" presStyleLbl="sibTrans2D1" presStyleIdx="3" presStyleCnt="5"/>
      <dgm:spPr/>
      <dgm:t>
        <a:bodyPr/>
        <a:lstStyle/>
        <a:p>
          <a:endParaRPr lang="zh-TW" altLang="en-US"/>
        </a:p>
      </dgm:t>
    </dgm:pt>
    <dgm:pt modelId="{A3E95649-77FF-419D-B098-BCECED2965AC}" type="pres">
      <dgm:prSet presAssocID="{C7DB05F8-9DE3-4576-B2E8-F0AA27A1FA00}" presName="connectorText" presStyleLbl="sibTrans2D1" presStyleIdx="3" presStyleCnt="5"/>
      <dgm:spPr/>
      <dgm:t>
        <a:bodyPr/>
        <a:lstStyle/>
        <a:p>
          <a:endParaRPr lang="zh-TW" altLang="en-US"/>
        </a:p>
      </dgm:t>
    </dgm:pt>
    <dgm:pt modelId="{37DE51C6-617D-4CA1-970E-3C443E8E48F7}" type="pres">
      <dgm:prSet presAssocID="{5A57A001-A6C2-44C5-A608-24F9954F1F70}" presName="node" presStyleLbl="node1" presStyleIdx="3" presStyleCnt="5" custScaleX="125659" custScaleY="113826" custRadScaleRad="125047" custRadScaleInc="31710">
        <dgm:presLayoutVars>
          <dgm:bulletEnabled val="1"/>
        </dgm:presLayoutVars>
      </dgm:prSet>
      <dgm:spPr/>
      <dgm:t>
        <a:bodyPr/>
        <a:lstStyle/>
        <a:p>
          <a:endParaRPr lang="zh-TW" altLang="en-US"/>
        </a:p>
      </dgm:t>
    </dgm:pt>
    <dgm:pt modelId="{9DA27657-82FC-425D-A683-C188F6849EC2}" type="pres">
      <dgm:prSet presAssocID="{27D6905E-75E1-4B1B-BA5D-B951ADCB6A61}" presName="parTrans" presStyleLbl="sibTrans2D1" presStyleIdx="4" presStyleCnt="5"/>
      <dgm:spPr/>
      <dgm:t>
        <a:bodyPr/>
        <a:lstStyle/>
        <a:p>
          <a:endParaRPr lang="zh-TW" altLang="en-US"/>
        </a:p>
      </dgm:t>
    </dgm:pt>
    <dgm:pt modelId="{34D5AA1E-A7BD-443A-8E1F-14EC3B04B0F8}" type="pres">
      <dgm:prSet presAssocID="{27D6905E-75E1-4B1B-BA5D-B951ADCB6A61}" presName="connectorText" presStyleLbl="sibTrans2D1" presStyleIdx="4" presStyleCnt="5"/>
      <dgm:spPr/>
      <dgm:t>
        <a:bodyPr/>
        <a:lstStyle/>
        <a:p>
          <a:endParaRPr lang="zh-TW" altLang="en-US"/>
        </a:p>
      </dgm:t>
    </dgm:pt>
    <dgm:pt modelId="{35A11F85-17FF-4856-9942-5EAF69C7C28E}" type="pres">
      <dgm:prSet presAssocID="{D8048251-BFB9-41D7-A9ED-1BC9F21D4BE9}" presName="node" presStyleLbl="node1" presStyleIdx="4" presStyleCnt="5" custScaleX="129555" custScaleY="118543" custRadScaleRad="119272" custRadScaleInc="-22947">
        <dgm:presLayoutVars>
          <dgm:bulletEnabled val="1"/>
        </dgm:presLayoutVars>
      </dgm:prSet>
      <dgm:spPr/>
      <dgm:t>
        <a:bodyPr/>
        <a:lstStyle/>
        <a:p>
          <a:endParaRPr lang="zh-TW" altLang="en-US"/>
        </a:p>
      </dgm:t>
    </dgm:pt>
  </dgm:ptLst>
  <dgm:cxnLst>
    <dgm:cxn modelId="{879E6256-0231-400D-A518-9AB0B7489004}" srcId="{6A89EF29-1C1A-45BA-8CB0-7F365AAA7C6D}" destId="{B9DE5A7E-3AC7-4FCA-9C37-C78D54AE7D84}" srcOrd="1" destOrd="0" parTransId="{FA318751-0356-470F-B538-2030F7CB1B01}" sibTransId="{55F4FD74-0707-4211-9E99-C15806D3AECB}"/>
    <dgm:cxn modelId="{2DE306C6-D3E8-4B44-BB0B-4E003DBB0E02}" type="presOf" srcId="{0D8F8062-ED46-47B9-A05E-BFD12BC12653}" destId="{8520CD1C-06D5-4960-B34A-2D42985797A7}" srcOrd="0" destOrd="0" presId="urn:microsoft.com/office/officeart/2005/8/layout/radial5"/>
    <dgm:cxn modelId="{E45F0E64-2B49-423E-A716-2AC6AB69885D}" type="presOf" srcId="{C364180E-2E1B-4152-BC17-2029235A434A}" destId="{EAA62871-A53F-4A6C-BA91-8A0E406DEF44}" srcOrd="1" destOrd="0" presId="urn:microsoft.com/office/officeart/2005/8/layout/radial5"/>
    <dgm:cxn modelId="{80CB6D5B-1C87-46DB-8957-D1106B46D1C3}" type="presOf" srcId="{C7DB05F8-9DE3-4576-B2E8-F0AA27A1FA00}" destId="{49EDEAC8-34A7-404D-94EE-F094B5296F83}" srcOrd="0" destOrd="0" presId="urn:microsoft.com/office/officeart/2005/8/layout/radial5"/>
    <dgm:cxn modelId="{E58ADA2D-DF03-4EE6-BB9B-40F8EC15C353}" type="presOf" srcId="{5A57A001-A6C2-44C5-A608-24F9954F1F70}" destId="{37DE51C6-617D-4CA1-970E-3C443E8E48F7}" srcOrd="0" destOrd="0" presId="urn:microsoft.com/office/officeart/2005/8/layout/radial5"/>
    <dgm:cxn modelId="{68C57B27-42AB-4395-989D-B4155725F48B}" type="presOf" srcId="{197E8DDC-B03F-4F8A-8442-7D4E723D9238}" destId="{6E7CB9FB-ADF1-49CA-8B5D-C9158E67842B}" srcOrd="0" destOrd="0" presId="urn:microsoft.com/office/officeart/2005/8/layout/radial5"/>
    <dgm:cxn modelId="{06949265-C3A7-4E3B-97E1-CE8E3060F055}" srcId="{6A89EF29-1C1A-45BA-8CB0-7F365AAA7C6D}" destId="{D8048251-BFB9-41D7-A9ED-1BC9F21D4BE9}" srcOrd="4" destOrd="0" parTransId="{27D6905E-75E1-4B1B-BA5D-B951ADCB6A61}" sibTransId="{9C6AC001-24EA-4625-9AF5-93EAC56B18A6}"/>
    <dgm:cxn modelId="{E6731940-E4A8-4335-8DE5-16476D7119D0}" type="presOf" srcId="{731F9B43-9F38-4DA3-A98B-D24D5F01FABD}" destId="{10AE3348-9604-4EFD-B0B8-2D3CB3822F26}" srcOrd="0" destOrd="0" presId="urn:microsoft.com/office/officeart/2005/8/layout/radial5"/>
    <dgm:cxn modelId="{6EDC1434-DC2B-4740-913D-EE0D165FE546}" type="presOf" srcId="{B9895E4B-265E-4698-8AF4-5E52CD3B6E35}" destId="{8AC9E18F-79A6-4D82-9D90-A918AC85D34B}" srcOrd="0" destOrd="0" presId="urn:microsoft.com/office/officeart/2005/8/layout/radial5"/>
    <dgm:cxn modelId="{647204C2-6799-4896-8B5E-44F50E972CD3}" srcId="{6A89EF29-1C1A-45BA-8CB0-7F365AAA7C6D}" destId="{0D8F8062-ED46-47B9-A05E-BFD12BC12653}" srcOrd="2" destOrd="0" parTransId="{197E8DDC-B03F-4F8A-8442-7D4E723D9238}" sibTransId="{5934CDD9-1948-462A-B924-8D8088890507}"/>
    <dgm:cxn modelId="{030DD446-09DD-4161-8962-BA4A27356110}" type="presOf" srcId="{FA318751-0356-470F-B538-2030F7CB1B01}" destId="{1EFBF2A9-793E-4D94-99D2-EDCC349AC9D5}" srcOrd="0" destOrd="0" presId="urn:microsoft.com/office/officeart/2005/8/layout/radial5"/>
    <dgm:cxn modelId="{6D710008-31D5-4855-992A-E66796AEFC3F}" type="presOf" srcId="{C364180E-2E1B-4152-BC17-2029235A434A}" destId="{75AC6DFC-11F4-40BB-A6C5-9A083F2247C3}" srcOrd="0" destOrd="0" presId="urn:microsoft.com/office/officeart/2005/8/layout/radial5"/>
    <dgm:cxn modelId="{C6B5F3CE-3E7C-4459-9973-8FC685D7E6C7}" type="presOf" srcId="{27D6905E-75E1-4B1B-BA5D-B951ADCB6A61}" destId="{34D5AA1E-A7BD-443A-8E1F-14EC3B04B0F8}" srcOrd="1" destOrd="0" presId="urn:microsoft.com/office/officeart/2005/8/layout/radial5"/>
    <dgm:cxn modelId="{353B9F3A-AF7D-4FA8-9C3E-46F0267E6C7B}" type="presOf" srcId="{B9DE5A7E-3AC7-4FCA-9C37-C78D54AE7D84}" destId="{90FB9B82-764B-47B2-82CF-33A3AB017425}" srcOrd="0" destOrd="0" presId="urn:microsoft.com/office/officeart/2005/8/layout/radial5"/>
    <dgm:cxn modelId="{499AB437-824C-4211-84D2-B1DF89EC6144}" type="presOf" srcId="{C7DB05F8-9DE3-4576-B2E8-F0AA27A1FA00}" destId="{A3E95649-77FF-419D-B098-BCECED2965AC}" srcOrd="1" destOrd="0" presId="urn:microsoft.com/office/officeart/2005/8/layout/radial5"/>
    <dgm:cxn modelId="{F54A99C1-BB7F-4122-960C-F194C17E78B1}" type="presOf" srcId="{197E8DDC-B03F-4F8A-8442-7D4E723D9238}" destId="{B7D8406C-1E1C-482D-8E23-74F30BD86381}" srcOrd="1" destOrd="0" presId="urn:microsoft.com/office/officeart/2005/8/layout/radial5"/>
    <dgm:cxn modelId="{A3C37917-ADD8-461E-8A20-FB902BACEE04}" type="presOf" srcId="{D8048251-BFB9-41D7-A9ED-1BC9F21D4BE9}" destId="{35A11F85-17FF-4856-9942-5EAF69C7C28E}" srcOrd="0" destOrd="0" presId="urn:microsoft.com/office/officeart/2005/8/layout/radial5"/>
    <dgm:cxn modelId="{5A825A99-4E3B-452A-AEF1-FC2B0AFAFAD0}" srcId="{B9895E4B-265E-4698-8AF4-5E52CD3B6E35}" destId="{6A89EF29-1C1A-45BA-8CB0-7F365AAA7C6D}" srcOrd="0" destOrd="0" parTransId="{A6C99939-4CB7-4092-94DD-2E1BA9A10B54}" sibTransId="{386B0F09-5BCE-4E32-874D-426527B46452}"/>
    <dgm:cxn modelId="{72A17716-BF27-4A6E-9F14-8D90DB69E857}" srcId="{6A89EF29-1C1A-45BA-8CB0-7F365AAA7C6D}" destId="{731F9B43-9F38-4DA3-A98B-D24D5F01FABD}" srcOrd="0" destOrd="0" parTransId="{C364180E-2E1B-4152-BC17-2029235A434A}" sibTransId="{8EF4A4D8-E867-4595-A32E-60FD2A497C03}"/>
    <dgm:cxn modelId="{23B3F889-32D8-4EB3-878A-02167AF81200}" srcId="{6A89EF29-1C1A-45BA-8CB0-7F365AAA7C6D}" destId="{5A57A001-A6C2-44C5-A608-24F9954F1F70}" srcOrd="3" destOrd="0" parTransId="{C7DB05F8-9DE3-4576-B2E8-F0AA27A1FA00}" sibTransId="{3A12A21A-2E2F-4C69-81B3-330DC04D8218}"/>
    <dgm:cxn modelId="{72717D63-F3E7-40EC-A48A-B85F649B4FF6}" type="presOf" srcId="{27D6905E-75E1-4B1B-BA5D-B951ADCB6A61}" destId="{9DA27657-82FC-425D-A683-C188F6849EC2}" srcOrd="0" destOrd="0" presId="urn:microsoft.com/office/officeart/2005/8/layout/radial5"/>
    <dgm:cxn modelId="{A9BE5BA5-1D77-44D4-9D40-2DBCCBF04765}" type="presOf" srcId="{6A89EF29-1C1A-45BA-8CB0-7F365AAA7C6D}" destId="{8C51812C-9508-4670-8CBD-50DBFFFD065F}" srcOrd="0" destOrd="0" presId="urn:microsoft.com/office/officeart/2005/8/layout/radial5"/>
    <dgm:cxn modelId="{871499B8-459C-4DE6-896D-B89669EB4CC9}" type="presOf" srcId="{FA318751-0356-470F-B538-2030F7CB1B01}" destId="{336477E0-06B4-4F95-BF74-90F6005F5D45}" srcOrd="1" destOrd="0" presId="urn:microsoft.com/office/officeart/2005/8/layout/radial5"/>
    <dgm:cxn modelId="{BF14C260-6638-4C57-B227-FB2A1331E366}" type="presParOf" srcId="{8AC9E18F-79A6-4D82-9D90-A918AC85D34B}" destId="{8C51812C-9508-4670-8CBD-50DBFFFD065F}" srcOrd="0" destOrd="0" presId="urn:microsoft.com/office/officeart/2005/8/layout/radial5"/>
    <dgm:cxn modelId="{C9EAA74F-6101-4FA3-8B3D-710C3FF5D812}" type="presParOf" srcId="{8AC9E18F-79A6-4D82-9D90-A918AC85D34B}" destId="{75AC6DFC-11F4-40BB-A6C5-9A083F2247C3}" srcOrd="1" destOrd="0" presId="urn:microsoft.com/office/officeart/2005/8/layout/radial5"/>
    <dgm:cxn modelId="{BD6C3325-F727-4F8D-8FD9-6A4204445BEE}" type="presParOf" srcId="{75AC6DFC-11F4-40BB-A6C5-9A083F2247C3}" destId="{EAA62871-A53F-4A6C-BA91-8A0E406DEF44}" srcOrd="0" destOrd="0" presId="urn:microsoft.com/office/officeart/2005/8/layout/radial5"/>
    <dgm:cxn modelId="{6568671C-0E20-4164-A9DA-12E7D4A8CA04}" type="presParOf" srcId="{8AC9E18F-79A6-4D82-9D90-A918AC85D34B}" destId="{10AE3348-9604-4EFD-B0B8-2D3CB3822F26}" srcOrd="2" destOrd="0" presId="urn:microsoft.com/office/officeart/2005/8/layout/radial5"/>
    <dgm:cxn modelId="{9893D2E1-1F8A-4A91-9B76-064AD54A7207}" type="presParOf" srcId="{8AC9E18F-79A6-4D82-9D90-A918AC85D34B}" destId="{1EFBF2A9-793E-4D94-99D2-EDCC349AC9D5}" srcOrd="3" destOrd="0" presId="urn:microsoft.com/office/officeart/2005/8/layout/radial5"/>
    <dgm:cxn modelId="{D4DDAC7D-3860-4320-B849-6337F4A747F7}" type="presParOf" srcId="{1EFBF2A9-793E-4D94-99D2-EDCC349AC9D5}" destId="{336477E0-06B4-4F95-BF74-90F6005F5D45}" srcOrd="0" destOrd="0" presId="urn:microsoft.com/office/officeart/2005/8/layout/radial5"/>
    <dgm:cxn modelId="{870EAA1B-FFB4-4F07-AA12-EF59E7C6FF1B}" type="presParOf" srcId="{8AC9E18F-79A6-4D82-9D90-A918AC85D34B}" destId="{90FB9B82-764B-47B2-82CF-33A3AB017425}" srcOrd="4" destOrd="0" presId="urn:microsoft.com/office/officeart/2005/8/layout/radial5"/>
    <dgm:cxn modelId="{8CA0DCE2-1106-40F9-9FE2-F18C27755673}" type="presParOf" srcId="{8AC9E18F-79A6-4D82-9D90-A918AC85D34B}" destId="{6E7CB9FB-ADF1-49CA-8B5D-C9158E67842B}" srcOrd="5" destOrd="0" presId="urn:microsoft.com/office/officeart/2005/8/layout/radial5"/>
    <dgm:cxn modelId="{409BB2AF-DBED-419A-AE62-BDC431945815}" type="presParOf" srcId="{6E7CB9FB-ADF1-49CA-8B5D-C9158E67842B}" destId="{B7D8406C-1E1C-482D-8E23-74F30BD86381}" srcOrd="0" destOrd="0" presId="urn:microsoft.com/office/officeart/2005/8/layout/radial5"/>
    <dgm:cxn modelId="{2C70203C-8E82-468D-B15F-9D6C27D4E160}" type="presParOf" srcId="{8AC9E18F-79A6-4D82-9D90-A918AC85D34B}" destId="{8520CD1C-06D5-4960-B34A-2D42985797A7}" srcOrd="6" destOrd="0" presId="urn:microsoft.com/office/officeart/2005/8/layout/radial5"/>
    <dgm:cxn modelId="{7B803995-A402-4DDF-91A9-4CDC94B777A3}" type="presParOf" srcId="{8AC9E18F-79A6-4D82-9D90-A918AC85D34B}" destId="{49EDEAC8-34A7-404D-94EE-F094B5296F83}" srcOrd="7" destOrd="0" presId="urn:microsoft.com/office/officeart/2005/8/layout/radial5"/>
    <dgm:cxn modelId="{C8CFF0BA-70F9-4D61-AB6C-8E6E75100556}" type="presParOf" srcId="{49EDEAC8-34A7-404D-94EE-F094B5296F83}" destId="{A3E95649-77FF-419D-B098-BCECED2965AC}" srcOrd="0" destOrd="0" presId="urn:microsoft.com/office/officeart/2005/8/layout/radial5"/>
    <dgm:cxn modelId="{6FB35BB8-7B75-400D-80D4-915D6C462EDB}" type="presParOf" srcId="{8AC9E18F-79A6-4D82-9D90-A918AC85D34B}" destId="{37DE51C6-617D-4CA1-970E-3C443E8E48F7}" srcOrd="8" destOrd="0" presId="urn:microsoft.com/office/officeart/2005/8/layout/radial5"/>
    <dgm:cxn modelId="{C0BE57DE-8502-4C7B-A9BA-979FE1FC8DE7}" type="presParOf" srcId="{8AC9E18F-79A6-4D82-9D90-A918AC85D34B}" destId="{9DA27657-82FC-425D-A683-C188F6849EC2}" srcOrd="9" destOrd="0" presId="urn:microsoft.com/office/officeart/2005/8/layout/radial5"/>
    <dgm:cxn modelId="{0B45CEF5-B885-41D1-8601-EA53C4C939A3}" type="presParOf" srcId="{9DA27657-82FC-425D-A683-C188F6849EC2}" destId="{34D5AA1E-A7BD-443A-8E1F-14EC3B04B0F8}" srcOrd="0" destOrd="0" presId="urn:microsoft.com/office/officeart/2005/8/layout/radial5"/>
    <dgm:cxn modelId="{F013AFA8-6E09-4E47-AC45-82F9C04A9AB3}" type="presParOf" srcId="{8AC9E18F-79A6-4D82-9D90-A918AC85D34B}" destId="{35A11F85-17FF-4856-9942-5EAF69C7C28E}"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1812C-9508-4670-8CBD-50DBFFFD065F}">
      <dsp:nvSpPr>
        <dsp:cNvPr id="0" name=""/>
        <dsp:cNvSpPr/>
      </dsp:nvSpPr>
      <dsp:spPr>
        <a:xfrm>
          <a:off x="2071376" y="1846670"/>
          <a:ext cx="2068496" cy="2068496"/>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tx1"/>
              </a:solidFill>
              <a:latin typeface="微軟正黑體" panose="020B0604030504040204" pitchFamily="34" charset="-120"/>
              <a:ea typeface="微軟正黑體" panose="020B0604030504040204" pitchFamily="34" charset="-120"/>
            </a:rPr>
            <a:t>區級災害應變中心作業手冊</a:t>
          </a:r>
          <a:endParaRPr lang="zh-TW" altLang="en-US" sz="2400" b="1" kern="1200" dirty="0">
            <a:solidFill>
              <a:schemeClr val="tx1"/>
            </a:solidFill>
            <a:latin typeface="微軟正黑體" panose="020B0604030504040204" pitchFamily="34" charset="-120"/>
            <a:ea typeface="微軟正黑體" panose="020B0604030504040204" pitchFamily="34" charset="-120"/>
          </a:endParaRPr>
        </a:p>
      </dsp:txBody>
      <dsp:txXfrm>
        <a:off x="2374300" y="2149594"/>
        <a:ext cx="1462648" cy="1462648"/>
      </dsp:txXfrm>
    </dsp:sp>
    <dsp:sp modelId="{75AC6DFC-11F4-40BB-A6C5-9A083F2247C3}">
      <dsp:nvSpPr>
        <dsp:cNvPr id="0" name=""/>
        <dsp:cNvSpPr/>
      </dsp:nvSpPr>
      <dsp:spPr>
        <a:xfrm rot="16160690">
          <a:off x="3022020" y="1482095"/>
          <a:ext cx="140612" cy="471954"/>
        </a:xfrm>
        <a:prstGeom prst="rightArrow">
          <a:avLst>
            <a:gd name="adj1" fmla="val 60000"/>
            <a:gd name="adj2" fmla="val 50000"/>
          </a:avLst>
        </a:prstGeom>
        <a:solidFill>
          <a:srgbClr val="82D6DA"/>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latin typeface="微軟正黑體" panose="020B0604030504040204" pitchFamily="34" charset="-120"/>
            <a:ea typeface="微軟正黑體" panose="020B0604030504040204" pitchFamily="34" charset="-120"/>
          </a:endParaRPr>
        </a:p>
      </dsp:txBody>
      <dsp:txXfrm rot="10800000">
        <a:off x="3043353" y="1597577"/>
        <a:ext cx="98428" cy="283172"/>
      </dsp:txXfrm>
    </dsp:sp>
    <dsp:sp modelId="{10AE3348-9604-4EFD-B0B8-2D3CB3822F26}">
      <dsp:nvSpPr>
        <dsp:cNvPr id="0" name=""/>
        <dsp:cNvSpPr/>
      </dsp:nvSpPr>
      <dsp:spPr>
        <a:xfrm>
          <a:off x="2194602" y="1468"/>
          <a:ext cx="1774257" cy="1580020"/>
        </a:xfrm>
        <a:prstGeom prst="ellipse">
          <a:avLst/>
        </a:prstGeom>
        <a:solidFill>
          <a:srgbClr val="82D6DA"/>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0" lang="zh-TW" altLang="en-US" sz="1400" b="1" kern="1200" dirty="0" smtClean="0">
              <a:solidFill>
                <a:schemeClr val="tx1"/>
              </a:solidFill>
              <a:latin typeface="微軟正黑體" panose="020B0604030504040204" pitchFamily="34" charset="-120"/>
              <a:ea typeface="微軟正黑體" panose="020B0604030504040204" pitchFamily="34" charset="-120"/>
            </a:rPr>
            <a:t>確立應變中心</a:t>
          </a:r>
          <a:r>
            <a:rPr kumimoji="0" lang="zh-TW" altLang="en-US" sz="1400" b="1" u="sng" kern="1200" dirty="0" smtClean="0">
              <a:solidFill>
                <a:srgbClr val="FF0000"/>
              </a:solidFill>
              <a:latin typeface="微軟正黑體" panose="020B0604030504040204" pitchFamily="34" charset="-120"/>
              <a:ea typeface="微軟正黑體" panose="020B0604030504040204" pitchFamily="34" charset="-120"/>
            </a:rPr>
            <a:t>開設等級及撤除標準</a:t>
          </a:r>
          <a:endParaRPr lang="zh-TW" altLang="en-US" sz="1400" b="1" u="sng" kern="1200" dirty="0">
            <a:solidFill>
              <a:srgbClr val="FF0000"/>
            </a:solidFill>
            <a:latin typeface="微軟正黑體" panose="020B0604030504040204" pitchFamily="34" charset="-120"/>
            <a:ea typeface="微軟正黑體" panose="020B0604030504040204" pitchFamily="34" charset="-120"/>
          </a:endParaRPr>
        </a:p>
      </dsp:txBody>
      <dsp:txXfrm>
        <a:off x="2454436" y="232857"/>
        <a:ext cx="1254589" cy="1117242"/>
      </dsp:txXfrm>
    </dsp:sp>
    <dsp:sp modelId="{1EFBF2A9-793E-4D94-99D2-EDCC349AC9D5}">
      <dsp:nvSpPr>
        <dsp:cNvPr id="0" name=""/>
        <dsp:cNvSpPr/>
      </dsp:nvSpPr>
      <dsp:spPr>
        <a:xfrm rot="20642403">
          <a:off x="4177164" y="2309444"/>
          <a:ext cx="203141" cy="47195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latin typeface="微軟正黑體" panose="020B0604030504040204" pitchFamily="34" charset="-120"/>
            <a:ea typeface="微軟正黑體" panose="020B0604030504040204" pitchFamily="34" charset="-120"/>
          </a:endParaRPr>
        </a:p>
      </dsp:txBody>
      <dsp:txXfrm>
        <a:off x="4178339" y="2412213"/>
        <a:ext cx="142199" cy="283172"/>
      </dsp:txXfrm>
    </dsp:sp>
    <dsp:sp modelId="{90FB9B82-764B-47B2-82CF-33A3AB017425}">
      <dsp:nvSpPr>
        <dsp:cNvPr id="0" name=""/>
        <dsp:cNvSpPr/>
      </dsp:nvSpPr>
      <dsp:spPr>
        <a:xfrm>
          <a:off x="4426031" y="1459577"/>
          <a:ext cx="1774257" cy="1580020"/>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0" lang="zh-TW" altLang="en-US" sz="1400" b="1" kern="1200" dirty="0" smtClean="0">
              <a:solidFill>
                <a:schemeClr val="tx1"/>
              </a:solidFill>
              <a:latin typeface="微軟正黑體" panose="020B0604030504040204" pitchFamily="34" charset="-120"/>
              <a:ea typeface="微軟正黑體" panose="020B0604030504040204" pitchFamily="34" charset="-120"/>
            </a:rPr>
            <a:t>規範災害應變中心</a:t>
          </a:r>
          <a:r>
            <a:rPr kumimoji="0" lang="zh-TW" altLang="en-US" sz="1400" b="1" u="sng" kern="1200" dirty="0" smtClean="0">
              <a:solidFill>
                <a:srgbClr val="FF0000"/>
              </a:solidFill>
              <a:latin typeface="微軟正黑體" panose="020B0604030504040204" pitchFamily="34" charset="-120"/>
              <a:ea typeface="微軟正黑體" panose="020B0604030504040204" pitchFamily="34" charset="-120"/>
            </a:rPr>
            <a:t>開設程序</a:t>
          </a:r>
          <a:r>
            <a:rPr kumimoji="0" lang="zh-TW" altLang="en-US" sz="1400" b="1" kern="1200" dirty="0" smtClean="0">
              <a:solidFill>
                <a:schemeClr val="tx1"/>
              </a:solidFill>
              <a:latin typeface="微軟正黑體" panose="020B0604030504040204" pitchFamily="34" charset="-120"/>
              <a:ea typeface="微軟正黑體" panose="020B0604030504040204" pitchFamily="34" charset="-120"/>
            </a:rPr>
            <a:t>，及其應準備之工作</a:t>
          </a:r>
          <a:endParaRPr lang="zh-TW" altLang="en-US" sz="1400" b="1" kern="1200" dirty="0">
            <a:solidFill>
              <a:schemeClr val="tx1"/>
            </a:solidFill>
            <a:latin typeface="微軟正黑體" panose="020B0604030504040204" pitchFamily="34" charset="-120"/>
            <a:ea typeface="微軟正黑體" panose="020B0604030504040204" pitchFamily="34" charset="-120"/>
          </a:endParaRPr>
        </a:p>
      </dsp:txBody>
      <dsp:txXfrm>
        <a:off x="4685865" y="1690966"/>
        <a:ext cx="1254589" cy="1117242"/>
      </dsp:txXfrm>
    </dsp:sp>
    <dsp:sp modelId="{6E7CB9FB-ADF1-49CA-8B5D-C9158E67842B}">
      <dsp:nvSpPr>
        <dsp:cNvPr id="0" name=""/>
        <dsp:cNvSpPr/>
      </dsp:nvSpPr>
      <dsp:spPr>
        <a:xfrm rot="2106042">
          <a:off x="3993060" y="3326983"/>
          <a:ext cx="165972" cy="47195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latin typeface="微軟正黑體" panose="020B0604030504040204" pitchFamily="34" charset="-120"/>
            <a:ea typeface="微軟正黑體" panose="020B0604030504040204" pitchFamily="34" charset="-120"/>
          </a:endParaRPr>
        </a:p>
      </dsp:txBody>
      <dsp:txXfrm>
        <a:off x="3997588" y="3407058"/>
        <a:ext cx="116180" cy="283172"/>
      </dsp:txXfrm>
    </dsp:sp>
    <dsp:sp modelId="{8520CD1C-06D5-4960-B34A-2D42985797A7}">
      <dsp:nvSpPr>
        <dsp:cNvPr id="0" name=""/>
        <dsp:cNvSpPr/>
      </dsp:nvSpPr>
      <dsp:spPr>
        <a:xfrm>
          <a:off x="4017234" y="3355120"/>
          <a:ext cx="1774271" cy="1580020"/>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0" lang="zh-TW" altLang="en-US" sz="1400" b="1" kern="1200" dirty="0" smtClean="0">
              <a:solidFill>
                <a:schemeClr val="tx1"/>
              </a:solidFill>
              <a:latin typeface="微軟正黑體" panose="020B0604030504040204" pitchFamily="34" charset="-120"/>
              <a:ea typeface="微軟正黑體" panose="020B0604030504040204" pitchFamily="34" charset="-120"/>
            </a:rPr>
            <a:t>規範</a:t>
          </a:r>
          <a:r>
            <a:rPr kumimoji="0" lang="zh-TW" altLang="en-US" sz="1400" b="1" u="sng" kern="1200" dirty="0" smtClean="0">
              <a:solidFill>
                <a:srgbClr val="FF0000"/>
              </a:solidFill>
              <a:latin typeface="微軟正黑體" panose="020B0604030504040204" pitchFamily="34" charset="-120"/>
              <a:ea typeface="微軟正黑體" panose="020B0604030504040204" pitchFamily="34" charset="-120"/>
            </a:rPr>
            <a:t>各項災害標準作業程序</a:t>
          </a:r>
          <a:r>
            <a:rPr kumimoji="0" lang="zh-TW" altLang="en-US" sz="1400" b="1" kern="1200" dirty="0" smtClean="0">
              <a:solidFill>
                <a:schemeClr val="tx1"/>
              </a:solidFill>
              <a:latin typeface="微軟正黑體" panose="020B0604030504040204" pitchFamily="34" charset="-120"/>
              <a:ea typeface="微軟正黑體" panose="020B0604030504040204" pitchFamily="34" charset="-120"/>
            </a:rPr>
            <a:t>，以利開設後之運作</a:t>
          </a:r>
          <a:endParaRPr lang="zh-TW" altLang="en-US" sz="1400" b="1" kern="1200" dirty="0">
            <a:solidFill>
              <a:schemeClr val="tx1"/>
            </a:solidFill>
            <a:latin typeface="微軟正黑體" panose="020B0604030504040204" pitchFamily="34" charset="-120"/>
            <a:ea typeface="微軟正黑體" panose="020B0604030504040204" pitchFamily="34" charset="-120"/>
          </a:endParaRPr>
        </a:p>
      </dsp:txBody>
      <dsp:txXfrm>
        <a:off x="4277070" y="3586509"/>
        <a:ext cx="1254599" cy="1117242"/>
      </dsp:txXfrm>
    </dsp:sp>
    <dsp:sp modelId="{49EDEAC8-34A7-404D-94EE-F094B5296F83}">
      <dsp:nvSpPr>
        <dsp:cNvPr id="0" name=""/>
        <dsp:cNvSpPr/>
      </dsp:nvSpPr>
      <dsp:spPr>
        <a:xfrm rot="8598387">
          <a:off x="2043262" y="3366231"/>
          <a:ext cx="188899" cy="471954"/>
        </a:xfrm>
        <a:prstGeom prst="rightArrow">
          <a:avLst>
            <a:gd name="adj1" fmla="val 60000"/>
            <a:gd name="adj2" fmla="val 50000"/>
          </a:avLst>
        </a:prstGeom>
        <a:solidFill>
          <a:schemeClr val="accent2">
            <a:lumMod val="60000"/>
            <a:lumOff val="4000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latin typeface="微軟正黑體" panose="020B0604030504040204" pitchFamily="34" charset="-120"/>
            <a:ea typeface="微軟正黑體" panose="020B0604030504040204" pitchFamily="34" charset="-120"/>
          </a:endParaRPr>
        </a:p>
      </dsp:txBody>
      <dsp:txXfrm rot="10800000">
        <a:off x="2094317" y="3443691"/>
        <a:ext cx="132229" cy="283172"/>
      </dsp:txXfrm>
    </dsp:sp>
    <dsp:sp modelId="{37DE51C6-617D-4CA1-970E-3C443E8E48F7}">
      <dsp:nvSpPr>
        <dsp:cNvPr id="0" name=""/>
        <dsp:cNvSpPr/>
      </dsp:nvSpPr>
      <dsp:spPr>
        <a:xfrm>
          <a:off x="444881" y="3423781"/>
          <a:ext cx="1744274" cy="1580020"/>
        </a:xfrm>
        <a:prstGeom prst="ellipse">
          <a:avLst/>
        </a:prstGeom>
        <a:solidFill>
          <a:schemeClr val="accent2">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0" lang="zh-TW" altLang="en-US" sz="1400" b="1" kern="1200" dirty="0" smtClean="0">
              <a:solidFill>
                <a:schemeClr val="tx1"/>
              </a:solidFill>
              <a:latin typeface="微軟正黑體" panose="020B0604030504040204" pitchFamily="34" charset="-120"/>
              <a:ea typeface="微軟正黑體" panose="020B0604030504040204" pitchFamily="34" charset="-120"/>
            </a:rPr>
            <a:t>規範</a:t>
          </a:r>
          <a:r>
            <a:rPr kumimoji="0" lang="zh-TW" altLang="en-US" sz="1400" b="1" u="sng" kern="1200" dirty="0" smtClean="0">
              <a:solidFill>
                <a:srgbClr val="FF0000"/>
              </a:solidFill>
              <a:latin typeface="微軟正黑體" panose="020B0604030504040204" pitchFamily="34" charset="-120"/>
              <a:ea typeface="微軟正黑體" panose="020B0604030504040204" pitchFamily="34" charset="-120"/>
            </a:rPr>
            <a:t>各類空白表單</a:t>
          </a:r>
          <a:r>
            <a:rPr kumimoji="0" lang="zh-TW" altLang="en-US" sz="1400" b="1" kern="1200" dirty="0" smtClean="0">
              <a:solidFill>
                <a:schemeClr val="tx1"/>
              </a:solidFill>
              <a:latin typeface="微軟正黑體" panose="020B0604030504040204" pitchFamily="34" charset="-120"/>
              <a:ea typeface="微軟正黑體" panose="020B0604030504040204" pitchFamily="34" charset="-120"/>
            </a:rPr>
            <a:t>，以利應變人員採取行動</a:t>
          </a:r>
          <a:endParaRPr lang="zh-TW" altLang="en-US" sz="1400" b="1" kern="1200" dirty="0">
            <a:solidFill>
              <a:schemeClr val="tx1"/>
            </a:solidFill>
            <a:latin typeface="微軟正黑體" panose="020B0604030504040204" pitchFamily="34" charset="-120"/>
            <a:ea typeface="微軟正黑體" panose="020B0604030504040204" pitchFamily="34" charset="-120"/>
          </a:endParaRPr>
        </a:p>
      </dsp:txBody>
      <dsp:txXfrm>
        <a:off x="700324" y="3655170"/>
        <a:ext cx="1233388" cy="1117242"/>
      </dsp:txXfrm>
    </dsp:sp>
    <dsp:sp modelId="{9DA27657-82FC-425D-A683-C188F6849EC2}">
      <dsp:nvSpPr>
        <dsp:cNvPr id="0" name=""/>
        <dsp:cNvSpPr/>
      </dsp:nvSpPr>
      <dsp:spPr>
        <a:xfrm rot="11758043">
          <a:off x="1842086" y="2311317"/>
          <a:ext cx="195097" cy="47195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latin typeface="微軟正黑體" panose="020B0604030504040204" pitchFamily="34" charset="-120"/>
            <a:ea typeface="微軟正黑體" panose="020B0604030504040204" pitchFamily="34" charset="-120"/>
          </a:endParaRPr>
        </a:p>
      </dsp:txBody>
      <dsp:txXfrm rot="10800000">
        <a:off x="1899486" y="2413758"/>
        <a:ext cx="136568" cy="283172"/>
      </dsp:txXfrm>
    </dsp:sp>
    <dsp:sp modelId="{35A11F85-17FF-4856-9942-5EAF69C7C28E}">
      <dsp:nvSpPr>
        <dsp:cNvPr id="0" name=""/>
        <dsp:cNvSpPr/>
      </dsp:nvSpPr>
      <dsp:spPr>
        <a:xfrm>
          <a:off x="0" y="1426840"/>
          <a:ext cx="1798355" cy="1645497"/>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kumimoji="0" lang="zh-TW" altLang="en-US" sz="1400" b="1" kern="1200" dirty="0" smtClean="0">
              <a:solidFill>
                <a:schemeClr val="tx1"/>
              </a:solidFill>
              <a:latin typeface="微軟正黑體" panose="020B0604030504040204" pitchFamily="34" charset="-120"/>
              <a:ea typeface="微軟正黑體" panose="020B0604030504040204" pitchFamily="34" charset="-120"/>
            </a:rPr>
            <a:t>應變中心各單位人員</a:t>
          </a:r>
          <a:r>
            <a:rPr kumimoji="0" lang="zh-TW" altLang="en-US" sz="1400" b="1" u="sng" kern="1200" dirty="0" smtClean="0">
              <a:solidFill>
                <a:srgbClr val="FF0000"/>
              </a:solidFill>
              <a:latin typeface="微軟正黑體" panose="020B0604030504040204" pitchFamily="34" charset="-120"/>
              <a:ea typeface="微軟正黑體" panose="020B0604030504040204" pitchFamily="34" charset="-120"/>
            </a:rPr>
            <a:t>參考資料</a:t>
          </a:r>
          <a:r>
            <a:rPr kumimoji="0" lang="en-US" altLang="zh-TW" sz="1400" b="1" kern="1200" dirty="0" smtClean="0">
              <a:solidFill>
                <a:schemeClr val="tx1"/>
              </a:solidFill>
              <a:latin typeface="微軟正黑體" panose="020B0604030504040204" pitchFamily="34" charset="-120"/>
              <a:ea typeface="微軟正黑體" panose="020B0604030504040204" pitchFamily="34" charset="-120"/>
            </a:rPr>
            <a:t>(</a:t>
          </a:r>
          <a:r>
            <a:rPr kumimoji="0" lang="zh-TW" altLang="en-US" sz="1400" b="1" kern="1200" dirty="0" smtClean="0">
              <a:solidFill>
                <a:schemeClr val="tx1"/>
              </a:solidFill>
              <a:latin typeface="微軟正黑體" panose="020B0604030504040204" pitchFamily="34" charset="-120"/>
              <a:ea typeface="微軟正黑體" panose="020B0604030504040204" pitchFamily="34" charset="-120"/>
            </a:rPr>
            <a:t>含聯繫簿冊、分工表</a:t>
          </a:r>
          <a:r>
            <a:rPr kumimoji="0" lang="en-US" altLang="zh-TW" sz="1400" b="1" kern="1200" dirty="0" smtClean="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anose="020B0604030504040204" pitchFamily="34" charset="-120"/>
            <a:ea typeface="微軟正黑體" panose="020B0604030504040204" pitchFamily="34" charset="-120"/>
          </a:endParaRPr>
        </a:p>
      </dsp:txBody>
      <dsp:txXfrm>
        <a:off x="263363" y="1667817"/>
        <a:ext cx="1271629" cy="1163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1" y="10"/>
            <a:ext cx="4433018" cy="355678"/>
          </a:xfrm>
          <a:prstGeom prst="rect">
            <a:avLst/>
          </a:prstGeom>
          <a:noFill/>
          <a:ln w="9525">
            <a:noFill/>
            <a:miter lim="800000"/>
            <a:headEnd/>
            <a:tailEnd/>
          </a:ln>
        </p:spPr>
        <p:txBody>
          <a:bodyPr vert="horz" wrap="square" lIns="95161" tIns="47578" rIns="95161" bIns="47578" numCol="1" anchor="t"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1" name="Rectangle 3"/>
          <p:cNvSpPr>
            <a:spLocks noGrp="1" noChangeArrowheads="1"/>
          </p:cNvSpPr>
          <p:nvPr>
            <p:ph type="dt" sz="quarter" idx="1"/>
          </p:nvPr>
        </p:nvSpPr>
        <p:spPr bwMode="auto">
          <a:xfrm>
            <a:off x="5799313" y="10"/>
            <a:ext cx="4433018" cy="355678"/>
          </a:xfrm>
          <a:prstGeom prst="rect">
            <a:avLst/>
          </a:prstGeom>
          <a:noFill/>
          <a:ln w="9525">
            <a:noFill/>
            <a:miter lim="800000"/>
            <a:headEnd/>
            <a:tailEnd/>
          </a:ln>
        </p:spPr>
        <p:txBody>
          <a:bodyPr vert="horz" wrap="square" lIns="95161" tIns="47578" rIns="95161" bIns="47578" numCol="1" anchor="t" anchorCtr="0" compatLnSpc="1">
            <a:prstTxWarp prst="textNoShape">
              <a:avLst/>
            </a:prstTxWarp>
          </a:bodyPr>
          <a:lstStyle>
            <a:lvl1pPr algn="r">
              <a:defRPr sz="1100">
                <a:latin typeface="Arial" charset="0"/>
                <a:ea typeface="新細明體" pitchFamily="18" charset="-120"/>
              </a:defRPr>
            </a:lvl1pPr>
          </a:lstStyle>
          <a:p>
            <a:pPr>
              <a:defRPr/>
            </a:pPr>
            <a:endParaRPr lang="en-US" altLang="zh-TW"/>
          </a:p>
        </p:txBody>
      </p:sp>
      <p:sp>
        <p:nvSpPr>
          <p:cNvPr id="78852" name="Rectangle 4"/>
          <p:cNvSpPr>
            <a:spLocks noGrp="1" noChangeArrowheads="1"/>
          </p:cNvSpPr>
          <p:nvPr>
            <p:ph type="ftr" sz="quarter" idx="2"/>
          </p:nvPr>
        </p:nvSpPr>
        <p:spPr bwMode="auto">
          <a:xfrm>
            <a:off x="1" y="6742534"/>
            <a:ext cx="4433018" cy="355676"/>
          </a:xfrm>
          <a:prstGeom prst="rect">
            <a:avLst/>
          </a:prstGeom>
          <a:noFill/>
          <a:ln w="9525">
            <a:noFill/>
            <a:miter lim="800000"/>
            <a:headEnd/>
            <a:tailEnd/>
          </a:ln>
        </p:spPr>
        <p:txBody>
          <a:bodyPr vert="horz" wrap="square" lIns="95161" tIns="47578" rIns="95161" bIns="47578" numCol="1" anchor="b" anchorCtr="0" compatLnSpc="1">
            <a:prstTxWarp prst="textNoShape">
              <a:avLst/>
            </a:prstTxWarp>
          </a:bodyPr>
          <a:lstStyle>
            <a:lvl1pPr>
              <a:defRPr sz="1100">
                <a:latin typeface="Arial" charset="0"/>
                <a:ea typeface="新細明體" pitchFamily="18" charset="-120"/>
              </a:defRPr>
            </a:lvl1pPr>
          </a:lstStyle>
          <a:p>
            <a:pPr>
              <a:defRPr/>
            </a:pPr>
            <a:endParaRPr lang="en-US" altLang="zh-TW"/>
          </a:p>
        </p:txBody>
      </p:sp>
      <p:sp>
        <p:nvSpPr>
          <p:cNvPr id="78853" name="Rectangle 5"/>
          <p:cNvSpPr>
            <a:spLocks noGrp="1" noChangeArrowheads="1"/>
          </p:cNvSpPr>
          <p:nvPr>
            <p:ph type="sldNum" sz="quarter" idx="3"/>
          </p:nvPr>
        </p:nvSpPr>
        <p:spPr bwMode="auto">
          <a:xfrm>
            <a:off x="5799313" y="6742534"/>
            <a:ext cx="4433018" cy="355676"/>
          </a:xfrm>
          <a:prstGeom prst="rect">
            <a:avLst/>
          </a:prstGeom>
          <a:noFill/>
          <a:ln w="9525">
            <a:noFill/>
            <a:miter lim="800000"/>
            <a:headEnd/>
            <a:tailEnd/>
          </a:ln>
        </p:spPr>
        <p:txBody>
          <a:bodyPr vert="horz" wrap="square" lIns="95161" tIns="47578" rIns="95161" bIns="47578" numCol="1" anchor="b" anchorCtr="0" compatLnSpc="1">
            <a:prstTxWarp prst="textNoShape">
              <a:avLst/>
            </a:prstTxWarp>
          </a:bodyPr>
          <a:lstStyle>
            <a:lvl1pPr algn="r">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712022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12" y="10"/>
            <a:ext cx="4435306" cy="355678"/>
          </a:xfrm>
          <a:prstGeom prst="rect">
            <a:avLst/>
          </a:prstGeom>
          <a:noFill/>
          <a:ln w="9525">
            <a:noFill/>
            <a:miter lim="800000"/>
            <a:headEnd/>
            <a:tailEnd/>
          </a:ln>
        </p:spPr>
        <p:txBody>
          <a:bodyPr vert="horz" wrap="square" lIns="94765" tIns="47380" rIns="94765" bIns="47380" numCol="1" anchor="t" anchorCtr="0" compatLnSpc="1">
            <a:prstTxWarp prst="textNoShape">
              <a:avLst/>
            </a:prstTxWarp>
          </a:bodyPr>
          <a:lstStyle>
            <a:lvl1pPr defTabSz="945385">
              <a:defRPr sz="1100">
                <a:latin typeface="Arial" charset="0"/>
                <a:ea typeface="新細明體" pitchFamily="18" charset="-120"/>
              </a:defRPr>
            </a:lvl1pPr>
          </a:lstStyle>
          <a:p>
            <a:pPr>
              <a:defRPr/>
            </a:pPr>
            <a:endParaRPr lang="en-US" altLang="zh-TW"/>
          </a:p>
        </p:txBody>
      </p:sp>
      <p:sp>
        <p:nvSpPr>
          <p:cNvPr id="68611" name="Rectangle 3"/>
          <p:cNvSpPr>
            <a:spLocks noGrp="1" noChangeArrowheads="1"/>
          </p:cNvSpPr>
          <p:nvPr>
            <p:ph type="dt" idx="1"/>
          </p:nvPr>
        </p:nvSpPr>
        <p:spPr bwMode="auto">
          <a:xfrm>
            <a:off x="5797031" y="10"/>
            <a:ext cx="4435306" cy="355678"/>
          </a:xfrm>
          <a:prstGeom prst="rect">
            <a:avLst/>
          </a:prstGeom>
          <a:noFill/>
          <a:ln w="9525">
            <a:noFill/>
            <a:miter lim="800000"/>
            <a:headEnd/>
            <a:tailEnd/>
          </a:ln>
        </p:spPr>
        <p:txBody>
          <a:bodyPr vert="horz" wrap="square" lIns="94765" tIns="47380" rIns="94765" bIns="47380" numCol="1" anchor="t" anchorCtr="0" compatLnSpc="1">
            <a:prstTxWarp prst="textNoShape">
              <a:avLst/>
            </a:prstTxWarp>
          </a:bodyPr>
          <a:lstStyle>
            <a:lvl1pPr algn="r" defTabSz="945385">
              <a:defRPr sz="1100">
                <a:latin typeface="Arial" charset="0"/>
                <a:ea typeface="新細明體" pitchFamily="18" charset="-120"/>
              </a:defRPr>
            </a:lvl1pPr>
          </a:lstStyle>
          <a:p>
            <a:pPr>
              <a:defRPr/>
            </a:pPr>
            <a:endParaRPr lang="en-US" altLang="zh-TW"/>
          </a:p>
        </p:txBody>
      </p:sp>
      <p:sp>
        <p:nvSpPr>
          <p:cNvPr id="176132" name="Rectangle 4"/>
          <p:cNvSpPr>
            <a:spLocks noGrp="1" noRot="1" noChangeAspect="1" noChangeArrowheads="1" noTextEdit="1"/>
          </p:cNvSpPr>
          <p:nvPr>
            <p:ph type="sldImg" idx="2"/>
          </p:nvPr>
        </p:nvSpPr>
        <p:spPr bwMode="auto">
          <a:xfrm>
            <a:off x="3344863" y="533400"/>
            <a:ext cx="3549650" cy="2662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1023015" y="3372930"/>
            <a:ext cx="8188603" cy="3194519"/>
          </a:xfrm>
          <a:prstGeom prst="rect">
            <a:avLst/>
          </a:prstGeom>
          <a:noFill/>
          <a:ln w="9525">
            <a:noFill/>
            <a:miter lim="800000"/>
            <a:headEnd/>
            <a:tailEnd/>
          </a:ln>
        </p:spPr>
        <p:txBody>
          <a:bodyPr vert="horz" wrap="square" lIns="94765" tIns="47380" rIns="94765" bIns="4738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8614" name="Rectangle 6"/>
          <p:cNvSpPr>
            <a:spLocks noGrp="1" noChangeArrowheads="1"/>
          </p:cNvSpPr>
          <p:nvPr>
            <p:ph type="ftr" sz="quarter" idx="4"/>
          </p:nvPr>
        </p:nvSpPr>
        <p:spPr bwMode="auto">
          <a:xfrm>
            <a:off x="12" y="6742534"/>
            <a:ext cx="4435306" cy="355676"/>
          </a:xfrm>
          <a:prstGeom prst="rect">
            <a:avLst/>
          </a:prstGeom>
          <a:noFill/>
          <a:ln w="9525">
            <a:noFill/>
            <a:miter lim="800000"/>
            <a:headEnd/>
            <a:tailEnd/>
          </a:ln>
        </p:spPr>
        <p:txBody>
          <a:bodyPr vert="horz" wrap="square" lIns="94765" tIns="47380" rIns="94765" bIns="47380" numCol="1" anchor="b" anchorCtr="0" compatLnSpc="1">
            <a:prstTxWarp prst="textNoShape">
              <a:avLst/>
            </a:prstTxWarp>
          </a:bodyPr>
          <a:lstStyle>
            <a:lvl1pPr defTabSz="945385">
              <a:defRPr sz="1100">
                <a:latin typeface="Arial" charset="0"/>
                <a:ea typeface="新細明體" pitchFamily="18" charset="-120"/>
              </a:defRPr>
            </a:lvl1pPr>
          </a:lstStyle>
          <a:p>
            <a:pPr>
              <a:defRPr/>
            </a:pPr>
            <a:endParaRPr lang="en-US" altLang="zh-TW"/>
          </a:p>
        </p:txBody>
      </p:sp>
      <p:sp>
        <p:nvSpPr>
          <p:cNvPr id="68615" name="Rectangle 7"/>
          <p:cNvSpPr>
            <a:spLocks noGrp="1" noChangeArrowheads="1"/>
          </p:cNvSpPr>
          <p:nvPr>
            <p:ph type="sldNum" sz="quarter" idx="5"/>
          </p:nvPr>
        </p:nvSpPr>
        <p:spPr bwMode="auto">
          <a:xfrm>
            <a:off x="5797031" y="6742534"/>
            <a:ext cx="4435306" cy="355676"/>
          </a:xfrm>
          <a:prstGeom prst="rect">
            <a:avLst/>
          </a:prstGeom>
          <a:noFill/>
          <a:ln w="9525">
            <a:noFill/>
            <a:miter lim="800000"/>
            <a:headEnd/>
            <a:tailEnd/>
          </a:ln>
        </p:spPr>
        <p:txBody>
          <a:bodyPr vert="horz" wrap="square" lIns="94765" tIns="47380" rIns="94765" bIns="47380" numCol="1" anchor="b" anchorCtr="0" compatLnSpc="1">
            <a:prstTxWarp prst="textNoShape">
              <a:avLst/>
            </a:prstTxWarp>
          </a:bodyPr>
          <a:lstStyle>
            <a:lvl1pPr algn="r" defTabSz="945385">
              <a:defRPr sz="1100">
                <a:latin typeface="Arial" charset="0"/>
                <a:ea typeface="新細明體" pitchFamily="18" charset="-120"/>
              </a:defRPr>
            </a:lvl1pPr>
          </a:lstStyle>
          <a:p>
            <a:pPr>
              <a:defRPr/>
            </a:pPr>
            <a:r>
              <a:rPr lang="en-US" altLang="zh-TW"/>
              <a:t>‹#›</a:t>
            </a:r>
          </a:p>
        </p:txBody>
      </p:sp>
    </p:spTree>
    <p:extLst>
      <p:ext uri="{BB962C8B-B14F-4D97-AF65-F5344CB8AC3E}">
        <p14:creationId xmlns:p14="http://schemas.microsoft.com/office/powerpoint/2010/main" val="13343817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197218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5385" rtl="0" eaLnBrk="1" fontAlgn="base" latinLnBrk="0" hangingPunct="1">
              <a:lnSpc>
                <a:spcPct val="100000"/>
              </a:lnSpc>
              <a:spcBef>
                <a:spcPct val="0"/>
              </a:spcBef>
              <a:spcAft>
                <a:spcPct val="0"/>
              </a:spcAft>
              <a:buClrTx/>
              <a:buSzTx/>
              <a:buFontTx/>
              <a:buNone/>
              <a:tabLst/>
              <a:defRPr/>
            </a:pPr>
            <a:r>
              <a:rPr kumimoji="1" lang="en-US" altLang="zh-TW" sz="11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1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03100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5385" rtl="0" eaLnBrk="1" fontAlgn="base" latinLnBrk="0" hangingPunct="1">
              <a:lnSpc>
                <a:spcPct val="100000"/>
              </a:lnSpc>
              <a:spcBef>
                <a:spcPct val="0"/>
              </a:spcBef>
              <a:spcAft>
                <a:spcPct val="0"/>
              </a:spcAft>
              <a:buClrTx/>
              <a:buSzTx/>
              <a:buFontTx/>
              <a:buNone/>
              <a:tabLst/>
              <a:defRPr/>
            </a:pPr>
            <a:r>
              <a:rPr kumimoji="1" lang="en-US" altLang="zh-TW" sz="11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1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086176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385" eaLnBrk="0" hangingPunct="0">
              <a:defRPr kumimoji="1">
                <a:solidFill>
                  <a:schemeClr val="tx1"/>
                </a:solidFill>
                <a:latin typeface="Arial" pitchFamily="34" charset="0"/>
                <a:ea typeface="標楷體" pitchFamily="65" charset="-120"/>
              </a:defRPr>
            </a:lvl1pPr>
            <a:lvl2pPr marL="741106" indent="-285038" defTabSz="945385" eaLnBrk="0" hangingPunct="0">
              <a:defRPr kumimoji="1">
                <a:solidFill>
                  <a:schemeClr val="tx1"/>
                </a:solidFill>
                <a:latin typeface="Arial" pitchFamily="34" charset="0"/>
                <a:ea typeface="標楷體" pitchFamily="65" charset="-120"/>
              </a:defRPr>
            </a:lvl2pPr>
            <a:lvl3pPr marL="1140158" indent="-228032" defTabSz="945385" eaLnBrk="0" hangingPunct="0">
              <a:defRPr kumimoji="1">
                <a:solidFill>
                  <a:schemeClr val="tx1"/>
                </a:solidFill>
                <a:latin typeface="Arial" pitchFamily="34" charset="0"/>
                <a:ea typeface="標楷體" pitchFamily="65" charset="-120"/>
              </a:defRPr>
            </a:lvl3pPr>
            <a:lvl4pPr marL="1596223" indent="-228032" defTabSz="945385" eaLnBrk="0" hangingPunct="0">
              <a:defRPr kumimoji="1">
                <a:solidFill>
                  <a:schemeClr val="tx1"/>
                </a:solidFill>
                <a:latin typeface="Arial" pitchFamily="34" charset="0"/>
                <a:ea typeface="標楷體" pitchFamily="65" charset="-120"/>
              </a:defRPr>
            </a:lvl4pPr>
            <a:lvl5pPr marL="2052290" indent="-228032" defTabSz="945385" eaLnBrk="0" hangingPunct="0">
              <a:defRPr kumimoji="1">
                <a:solidFill>
                  <a:schemeClr val="tx1"/>
                </a:solidFill>
                <a:latin typeface="Arial" pitchFamily="34" charset="0"/>
                <a:ea typeface="標楷體" pitchFamily="65" charset="-120"/>
              </a:defRPr>
            </a:lvl5pPr>
            <a:lvl6pPr marL="2508352" indent="-228032" defTabSz="945385" eaLnBrk="0" fontAlgn="base" hangingPunct="0">
              <a:spcBef>
                <a:spcPct val="0"/>
              </a:spcBef>
              <a:spcAft>
                <a:spcPct val="0"/>
              </a:spcAft>
              <a:defRPr kumimoji="1">
                <a:solidFill>
                  <a:schemeClr val="tx1"/>
                </a:solidFill>
                <a:latin typeface="Arial" pitchFamily="34" charset="0"/>
                <a:ea typeface="標楷體" pitchFamily="65" charset="-120"/>
              </a:defRPr>
            </a:lvl6pPr>
            <a:lvl7pPr marL="2964415" indent="-228032" defTabSz="945385" eaLnBrk="0" fontAlgn="base" hangingPunct="0">
              <a:spcBef>
                <a:spcPct val="0"/>
              </a:spcBef>
              <a:spcAft>
                <a:spcPct val="0"/>
              </a:spcAft>
              <a:defRPr kumimoji="1">
                <a:solidFill>
                  <a:schemeClr val="tx1"/>
                </a:solidFill>
                <a:latin typeface="Arial" pitchFamily="34" charset="0"/>
                <a:ea typeface="標楷體" pitchFamily="65" charset="-120"/>
              </a:defRPr>
            </a:lvl7pPr>
            <a:lvl8pPr marL="3420481" indent="-228032" defTabSz="945385" eaLnBrk="0" fontAlgn="base" hangingPunct="0">
              <a:spcBef>
                <a:spcPct val="0"/>
              </a:spcBef>
              <a:spcAft>
                <a:spcPct val="0"/>
              </a:spcAft>
              <a:defRPr kumimoji="1">
                <a:solidFill>
                  <a:schemeClr val="tx1"/>
                </a:solidFill>
                <a:latin typeface="Arial" pitchFamily="34" charset="0"/>
                <a:ea typeface="標楷體" pitchFamily="65" charset="-120"/>
              </a:defRPr>
            </a:lvl8pPr>
            <a:lvl9pPr marL="3876548" indent="-228032" defTabSz="945385"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r>
              <a:rPr lang="en-US" altLang="zh-TW" smtClean="0">
                <a:ea typeface="新細明體" pitchFamily="18" charset="-120"/>
              </a:rPr>
              <a:t>‹#›</a:t>
            </a:r>
          </a:p>
        </p:txBody>
      </p:sp>
      <p:sp>
        <p:nvSpPr>
          <p:cNvPr id="184323" name="Text Box 2"/>
          <p:cNvSpPr txBox="1">
            <a:spLocks noGrp="1" noChangeArrowheads="1"/>
          </p:cNvSpPr>
          <p:nvPr/>
        </p:nvSpPr>
        <p:spPr bwMode="auto">
          <a:xfrm>
            <a:off x="5797031" y="6742534"/>
            <a:ext cx="4435306" cy="35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5" tIns="47380" rIns="94765" bIns="4738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4" name="Text Box 3"/>
          <p:cNvSpPr txBox="1">
            <a:spLocks noGrp="1" noChangeArrowheads="1"/>
          </p:cNvSpPr>
          <p:nvPr/>
        </p:nvSpPr>
        <p:spPr bwMode="auto">
          <a:xfrm>
            <a:off x="5797031" y="6742534"/>
            <a:ext cx="4435306" cy="35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5" tIns="47380" rIns="94765" bIns="4738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5" name="Text Box 4"/>
          <p:cNvSpPr txBox="1">
            <a:spLocks noGrp="1" noChangeArrowheads="1"/>
          </p:cNvSpPr>
          <p:nvPr/>
        </p:nvSpPr>
        <p:spPr bwMode="auto">
          <a:xfrm>
            <a:off x="5797031" y="6742534"/>
            <a:ext cx="4435306" cy="35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5" tIns="47380" rIns="94765" bIns="4738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6" name="Text Box 5"/>
          <p:cNvSpPr txBox="1">
            <a:spLocks noGrp="1" noChangeArrowheads="1"/>
          </p:cNvSpPr>
          <p:nvPr/>
        </p:nvSpPr>
        <p:spPr bwMode="auto">
          <a:xfrm>
            <a:off x="5797031" y="6742534"/>
            <a:ext cx="4435306" cy="35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5" tIns="47380" rIns="94765" bIns="4738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7" name="Text Box 6"/>
          <p:cNvSpPr txBox="1">
            <a:spLocks noGrp="1" noChangeArrowheads="1"/>
          </p:cNvSpPr>
          <p:nvPr/>
        </p:nvSpPr>
        <p:spPr bwMode="auto">
          <a:xfrm>
            <a:off x="5797031" y="6742534"/>
            <a:ext cx="4435306" cy="35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5" tIns="47380" rIns="94765" bIns="4738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a:t>
            </a:r>
          </a:p>
        </p:txBody>
      </p:sp>
      <p:sp>
        <p:nvSpPr>
          <p:cNvPr id="184328" name="Text Box 7"/>
          <p:cNvSpPr txBox="1">
            <a:spLocks noGrp="1" noChangeArrowheads="1"/>
          </p:cNvSpPr>
          <p:nvPr/>
        </p:nvSpPr>
        <p:spPr bwMode="auto">
          <a:xfrm>
            <a:off x="5797031" y="6742534"/>
            <a:ext cx="4435306" cy="35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5" tIns="47380" rIns="94765" bIns="47380" anchor="b"/>
          <a:lstStyle>
            <a:lvl1pPr defTabSz="947738" eaLnBrk="0" hangingPunct="0">
              <a:defRPr kumimoji="1">
                <a:solidFill>
                  <a:schemeClr val="tx1"/>
                </a:solidFill>
                <a:latin typeface="Arial" pitchFamily="34" charset="0"/>
                <a:ea typeface="標楷體" pitchFamily="65" charset="-120"/>
              </a:defRPr>
            </a:lvl1pPr>
            <a:lvl2pPr marL="742950" indent="-285750" defTabSz="947738" eaLnBrk="0" hangingPunct="0">
              <a:defRPr kumimoji="1">
                <a:solidFill>
                  <a:schemeClr val="tx1"/>
                </a:solidFill>
                <a:latin typeface="Arial" pitchFamily="34" charset="0"/>
                <a:ea typeface="標楷體" pitchFamily="65" charset="-120"/>
              </a:defRPr>
            </a:lvl2pPr>
            <a:lvl3pPr marL="1143000" indent="-228600" defTabSz="947738" eaLnBrk="0" hangingPunct="0">
              <a:defRPr kumimoji="1">
                <a:solidFill>
                  <a:schemeClr val="tx1"/>
                </a:solidFill>
                <a:latin typeface="Arial" pitchFamily="34" charset="0"/>
                <a:ea typeface="標楷體" pitchFamily="65" charset="-120"/>
              </a:defRPr>
            </a:lvl3pPr>
            <a:lvl4pPr marL="1600200" indent="-228600" defTabSz="947738" eaLnBrk="0" hangingPunct="0">
              <a:defRPr kumimoji="1">
                <a:solidFill>
                  <a:schemeClr val="tx1"/>
                </a:solidFill>
                <a:latin typeface="Arial" pitchFamily="34" charset="0"/>
                <a:ea typeface="標楷體" pitchFamily="65" charset="-120"/>
              </a:defRPr>
            </a:lvl4pPr>
            <a:lvl5pPr marL="2057400" indent="-228600" defTabSz="947738" eaLnBrk="0" hangingPunct="0">
              <a:defRPr kumimoji="1">
                <a:solidFill>
                  <a:schemeClr val="tx1"/>
                </a:solidFill>
                <a:latin typeface="Arial" pitchFamily="34" charset="0"/>
                <a:ea typeface="標楷體" pitchFamily="65" charset="-120"/>
              </a:defRPr>
            </a:lvl5pPr>
            <a:lvl6pPr marL="25146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defTabSz="947738"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r" eaLnBrk="1" hangingPunct="1"/>
            <a:r>
              <a:rPr lang="en-US" altLang="zh-TW" sz="1100">
                <a:ea typeface="新細明體" pitchFamily="18" charset="-120"/>
              </a:rPr>
              <a:t>16</a:t>
            </a:r>
          </a:p>
        </p:txBody>
      </p:sp>
      <p:sp>
        <p:nvSpPr>
          <p:cNvPr id="184329" name="Rectangle 8"/>
          <p:cNvSpPr>
            <a:spLocks noGrp="1" noRot="1" noChangeAspect="1" noChangeArrowheads="1" noTextEdit="1"/>
          </p:cNvSpPr>
          <p:nvPr>
            <p:ph type="sldImg"/>
          </p:nvPr>
        </p:nvSpPr>
        <p:spPr>
          <a:xfrm>
            <a:off x="3344863" y="533400"/>
            <a:ext cx="3549650" cy="2662238"/>
          </a:xfrm>
          <a:ln/>
        </p:spPr>
      </p:sp>
      <p:sp>
        <p:nvSpPr>
          <p:cNvPr id="184330" name="Rectangle 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smtClean="0">
              <a:latin typeface="Arial" pitchFamily="34" charset="0"/>
            </a:endParaRPr>
          </a:p>
        </p:txBody>
      </p:sp>
    </p:spTree>
    <p:extLst>
      <p:ext uri="{BB962C8B-B14F-4D97-AF65-F5344CB8AC3E}">
        <p14:creationId xmlns:p14="http://schemas.microsoft.com/office/powerpoint/2010/main" val="3655825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2142486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745356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2129582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t>‹#›</a:t>
            </a:r>
            <a:endParaRPr lang="en-US" altLang="zh-TW"/>
          </a:p>
        </p:txBody>
      </p:sp>
    </p:spTree>
    <p:extLst>
      <p:ext uri="{BB962C8B-B14F-4D97-AF65-F5344CB8AC3E}">
        <p14:creationId xmlns:p14="http://schemas.microsoft.com/office/powerpoint/2010/main" val="3536956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a:ln/>
        </p:spPr>
      </p:sp>
      <p:sp>
        <p:nvSpPr>
          <p:cNvPr id="450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450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anose="020B0604020202020204" pitchFamily="34" charset="0"/>
                <a:ea typeface="新細明體" panose="02020500000000000000" pitchFamily="18" charset="-120"/>
              </a:defRPr>
            </a:lvl1pPr>
            <a:lvl2pPr marL="742950" indent="-285750" defTabSz="947738">
              <a:defRPr kumimoji="1">
                <a:solidFill>
                  <a:schemeClr val="tx1"/>
                </a:solidFill>
                <a:latin typeface="Arial" panose="020B0604020202020204" pitchFamily="34" charset="0"/>
                <a:ea typeface="新細明體" panose="02020500000000000000" pitchFamily="18" charset="-120"/>
              </a:defRPr>
            </a:lvl2pPr>
            <a:lvl3pPr marL="1143000" indent="-228600" defTabSz="947738">
              <a:defRPr kumimoji="1">
                <a:solidFill>
                  <a:schemeClr val="tx1"/>
                </a:solidFill>
                <a:latin typeface="Arial" panose="020B0604020202020204" pitchFamily="34" charset="0"/>
                <a:ea typeface="新細明體" panose="02020500000000000000" pitchFamily="18" charset="-120"/>
              </a:defRPr>
            </a:lvl3pPr>
            <a:lvl4pPr marL="1600200" indent="-228600" defTabSz="947738">
              <a:defRPr kumimoji="1">
                <a:solidFill>
                  <a:schemeClr val="tx1"/>
                </a:solidFill>
                <a:latin typeface="Arial" panose="020B0604020202020204" pitchFamily="34" charset="0"/>
                <a:ea typeface="新細明體" panose="02020500000000000000" pitchFamily="18" charset="-120"/>
              </a:defRPr>
            </a:lvl4pPr>
            <a:lvl5pPr marL="2057400" indent="-228600" defTabSz="947738">
              <a:defRPr kumimoji="1">
                <a:solidFill>
                  <a:schemeClr val="tx1"/>
                </a:solidFill>
                <a:latin typeface="Arial" panose="020B0604020202020204" pitchFamily="34" charset="0"/>
                <a:ea typeface="新細明體" panose="02020500000000000000" pitchFamily="18" charset="-120"/>
              </a:defRPr>
            </a:lvl5pPr>
            <a:lvl6pPr marL="25146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t>‹#›</a:t>
            </a:r>
          </a:p>
        </p:txBody>
      </p:sp>
    </p:spTree>
    <p:extLst>
      <p:ext uri="{BB962C8B-B14F-4D97-AF65-F5344CB8AC3E}">
        <p14:creationId xmlns:p14="http://schemas.microsoft.com/office/powerpoint/2010/main" val="1156890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a:ln/>
        </p:spPr>
      </p:sp>
      <p:sp>
        <p:nvSpPr>
          <p:cNvPr id="450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450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anose="020B0604020202020204" pitchFamily="34" charset="0"/>
                <a:ea typeface="新細明體" panose="02020500000000000000" pitchFamily="18" charset="-120"/>
              </a:defRPr>
            </a:lvl1pPr>
            <a:lvl2pPr marL="742950" indent="-285750" defTabSz="947738">
              <a:defRPr kumimoji="1">
                <a:solidFill>
                  <a:schemeClr val="tx1"/>
                </a:solidFill>
                <a:latin typeface="Arial" panose="020B0604020202020204" pitchFamily="34" charset="0"/>
                <a:ea typeface="新細明體" panose="02020500000000000000" pitchFamily="18" charset="-120"/>
              </a:defRPr>
            </a:lvl2pPr>
            <a:lvl3pPr marL="1143000" indent="-228600" defTabSz="947738">
              <a:defRPr kumimoji="1">
                <a:solidFill>
                  <a:schemeClr val="tx1"/>
                </a:solidFill>
                <a:latin typeface="Arial" panose="020B0604020202020204" pitchFamily="34" charset="0"/>
                <a:ea typeface="新細明體" panose="02020500000000000000" pitchFamily="18" charset="-120"/>
              </a:defRPr>
            </a:lvl3pPr>
            <a:lvl4pPr marL="1600200" indent="-228600" defTabSz="947738">
              <a:defRPr kumimoji="1">
                <a:solidFill>
                  <a:schemeClr val="tx1"/>
                </a:solidFill>
                <a:latin typeface="Arial" panose="020B0604020202020204" pitchFamily="34" charset="0"/>
                <a:ea typeface="新細明體" panose="02020500000000000000" pitchFamily="18" charset="-120"/>
              </a:defRPr>
            </a:lvl4pPr>
            <a:lvl5pPr marL="2057400" indent="-228600" defTabSz="947738">
              <a:defRPr kumimoji="1">
                <a:solidFill>
                  <a:schemeClr val="tx1"/>
                </a:solidFill>
                <a:latin typeface="Arial" panose="020B0604020202020204" pitchFamily="34" charset="0"/>
                <a:ea typeface="新細明體" panose="02020500000000000000" pitchFamily="18" charset="-120"/>
              </a:defRPr>
            </a:lvl5pPr>
            <a:lvl6pPr marL="25146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t>‹#›</a:t>
            </a:r>
          </a:p>
        </p:txBody>
      </p:sp>
    </p:spTree>
    <p:extLst>
      <p:ext uri="{BB962C8B-B14F-4D97-AF65-F5344CB8AC3E}">
        <p14:creationId xmlns:p14="http://schemas.microsoft.com/office/powerpoint/2010/main" val="2175646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a:ln/>
        </p:spPr>
      </p:sp>
      <p:sp>
        <p:nvSpPr>
          <p:cNvPr id="450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450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anose="020B0604020202020204" pitchFamily="34" charset="0"/>
                <a:ea typeface="新細明體" panose="02020500000000000000" pitchFamily="18" charset="-120"/>
              </a:defRPr>
            </a:lvl1pPr>
            <a:lvl2pPr marL="742950" indent="-285750" defTabSz="947738">
              <a:defRPr kumimoji="1">
                <a:solidFill>
                  <a:schemeClr val="tx1"/>
                </a:solidFill>
                <a:latin typeface="Arial" panose="020B0604020202020204" pitchFamily="34" charset="0"/>
                <a:ea typeface="新細明體" panose="02020500000000000000" pitchFamily="18" charset="-120"/>
              </a:defRPr>
            </a:lvl2pPr>
            <a:lvl3pPr marL="1143000" indent="-228600" defTabSz="947738">
              <a:defRPr kumimoji="1">
                <a:solidFill>
                  <a:schemeClr val="tx1"/>
                </a:solidFill>
                <a:latin typeface="Arial" panose="020B0604020202020204" pitchFamily="34" charset="0"/>
                <a:ea typeface="新細明體" panose="02020500000000000000" pitchFamily="18" charset="-120"/>
              </a:defRPr>
            </a:lvl3pPr>
            <a:lvl4pPr marL="1600200" indent="-228600" defTabSz="947738">
              <a:defRPr kumimoji="1">
                <a:solidFill>
                  <a:schemeClr val="tx1"/>
                </a:solidFill>
                <a:latin typeface="Arial" panose="020B0604020202020204" pitchFamily="34" charset="0"/>
                <a:ea typeface="新細明體" panose="02020500000000000000" pitchFamily="18" charset="-120"/>
              </a:defRPr>
            </a:lvl4pPr>
            <a:lvl5pPr marL="2057400" indent="-228600" defTabSz="947738">
              <a:defRPr kumimoji="1">
                <a:solidFill>
                  <a:schemeClr val="tx1"/>
                </a:solidFill>
                <a:latin typeface="Arial" panose="020B0604020202020204" pitchFamily="34" charset="0"/>
                <a:ea typeface="新細明體" panose="02020500000000000000" pitchFamily="18" charset="-120"/>
              </a:defRPr>
            </a:lvl5pPr>
            <a:lvl6pPr marL="25146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t>‹#›</a:t>
            </a:r>
          </a:p>
        </p:txBody>
      </p:sp>
    </p:spTree>
    <p:extLst>
      <p:ext uri="{BB962C8B-B14F-4D97-AF65-F5344CB8AC3E}">
        <p14:creationId xmlns:p14="http://schemas.microsoft.com/office/powerpoint/2010/main" val="257679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272679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a:ln/>
        </p:spPr>
      </p:sp>
      <p:sp>
        <p:nvSpPr>
          <p:cNvPr id="450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450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anose="020B0604020202020204" pitchFamily="34" charset="0"/>
                <a:ea typeface="新細明體" panose="02020500000000000000" pitchFamily="18" charset="-120"/>
              </a:defRPr>
            </a:lvl1pPr>
            <a:lvl2pPr marL="742950" indent="-285750" defTabSz="947738">
              <a:defRPr kumimoji="1">
                <a:solidFill>
                  <a:schemeClr val="tx1"/>
                </a:solidFill>
                <a:latin typeface="Arial" panose="020B0604020202020204" pitchFamily="34" charset="0"/>
                <a:ea typeface="新細明體" panose="02020500000000000000" pitchFamily="18" charset="-120"/>
              </a:defRPr>
            </a:lvl2pPr>
            <a:lvl3pPr marL="1143000" indent="-228600" defTabSz="947738">
              <a:defRPr kumimoji="1">
                <a:solidFill>
                  <a:schemeClr val="tx1"/>
                </a:solidFill>
                <a:latin typeface="Arial" panose="020B0604020202020204" pitchFamily="34" charset="0"/>
                <a:ea typeface="新細明體" panose="02020500000000000000" pitchFamily="18" charset="-120"/>
              </a:defRPr>
            </a:lvl3pPr>
            <a:lvl4pPr marL="1600200" indent="-228600" defTabSz="947738">
              <a:defRPr kumimoji="1">
                <a:solidFill>
                  <a:schemeClr val="tx1"/>
                </a:solidFill>
                <a:latin typeface="Arial" panose="020B0604020202020204" pitchFamily="34" charset="0"/>
                <a:ea typeface="新細明體" panose="02020500000000000000" pitchFamily="18" charset="-120"/>
              </a:defRPr>
            </a:lvl4pPr>
            <a:lvl5pPr marL="2057400" indent="-228600" defTabSz="947738">
              <a:defRPr kumimoji="1">
                <a:solidFill>
                  <a:schemeClr val="tx1"/>
                </a:solidFill>
                <a:latin typeface="Arial" panose="020B0604020202020204" pitchFamily="34" charset="0"/>
                <a:ea typeface="新細明體" panose="02020500000000000000" pitchFamily="18" charset="-120"/>
              </a:defRPr>
            </a:lvl5pPr>
            <a:lvl6pPr marL="25146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t>‹#›</a:t>
            </a:r>
          </a:p>
        </p:txBody>
      </p:sp>
    </p:spTree>
    <p:extLst>
      <p:ext uri="{BB962C8B-B14F-4D97-AF65-F5344CB8AC3E}">
        <p14:creationId xmlns:p14="http://schemas.microsoft.com/office/powerpoint/2010/main" val="145492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a:ln/>
        </p:spPr>
      </p:sp>
      <p:sp>
        <p:nvSpPr>
          <p:cNvPr id="378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z="1200" b="0" i="0" kern="1200" dirty="0" smtClean="0">
                <a:solidFill>
                  <a:schemeClr val="tx1"/>
                </a:solidFill>
                <a:effectLst/>
                <a:latin typeface="Arial" charset="0"/>
                <a:ea typeface="新細明體" pitchFamily="18" charset="-120"/>
                <a:cs typeface="+mn-cs"/>
              </a:rPr>
              <a:t>風暴潮疊加天文大潮更引致珠江口地區多處嚴重淹水</a:t>
            </a:r>
            <a:endParaRPr lang="zh-TW" altLang="en-US" dirty="0" smtClean="0">
              <a:latin typeface="Arial" panose="020B0604020202020204" pitchFamily="34" charset="0"/>
            </a:endParaRPr>
          </a:p>
        </p:txBody>
      </p:sp>
      <p:sp>
        <p:nvSpPr>
          <p:cNvPr id="378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anose="020B0604020202020204" pitchFamily="34" charset="0"/>
                <a:ea typeface="新細明體" panose="02020500000000000000" pitchFamily="18" charset="-120"/>
              </a:defRPr>
            </a:lvl1pPr>
            <a:lvl2pPr marL="742950" indent="-285750" defTabSz="947738">
              <a:defRPr kumimoji="1">
                <a:solidFill>
                  <a:schemeClr val="tx1"/>
                </a:solidFill>
                <a:latin typeface="Arial" panose="020B0604020202020204" pitchFamily="34" charset="0"/>
                <a:ea typeface="新細明體" panose="02020500000000000000" pitchFamily="18" charset="-120"/>
              </a:defRPr>
            </a:lvl2pPr>
            <a:lvl3pPr marL="1143000" indent="-228600" defTabSz="947738">
              <a:defRPr kumimoji="1">
                <a:solidFill>
                  <a:schemeClr val="tx1"/>
                </a:solidFill>
                <a:latin typeface="Arial" panose="020B0604020202020204" pitchFamily="34" charset="0"/>
                <a:ea typeface="新細明體" panose="02020500000000000000" pitchFamily="18" charset="-120"/>
              </a:defRPr>
            </a:lvl3pPr>
            <a:lvl4pPr marL="1600200" indent="-228600" defTabSz="947738">
              <a:defRPr kumimoji="1">
                <a:solidFill>
                  <a:schemeClr val="tx1"/>
                </a:solidFill>
                <a:latin typeface="Arial" panose="020B0604020202020204" pitchFamily="34" charset="0"/>
                <a:ea typeface="新細明體" panose="02020500000000000000" pitchFamily="18" charset="-120"/>
              </a:defRPr>
            </a:lvl4pPr>
            <a:lvl5pPr marL="2057400" indent="-228600" defTabSz="947738">
              <a:defRPr kumimoji="1">
                <a:solidFill>
                  <a:schemeClr val="tx1"/>
                </a:solidFill>
                <a:latin typeface="Arial" panose="020B0604020202020204" pitchFamily="34" charset="0"/>
                <a:ea typeface="新細明體" panose="02020500000000000000" pitchFamily="18" charset="-120"/>
              </a:defRPr>
            </a:lvl5pPr>
            <a:lvl6pPr marL="25146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t>‹#›</a:t>
            </a:r>
          </a:p>
        </p:txBody>
      </p:sp>
    </p:spTree>
    <p:extLst>
      <p:ext uri="{BB962C8B-B14F-4D97-AF65-F5344CB8AC3E}">
        <p14:creationId xmlns:p14="http://schemas.microsoft.com/office/powerpoint/2010/main" val="256501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a:ln/>
        </p:spPr>
      </p:sp>
      <p:sp>
        <p:nvSpPr>
          <p:cNvPr id="378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anose="020B0604020202020204" pitchFamily="34" charset="0"/>
            </a:endParaRPr>
          </a:p>
        </p:txBody>
      </p:sp>
      <p:sp>
        <p:nvSpPr>
          <p:cNvPr id="378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kumimoji="1">
                <a:solidFill>
                  <a:schemeClr val="tx1"/>
                </a:solidFill>
                <a:latin typeface="Arial" panose="020B0604020202020204" pitchFamily="34" charset="0"/>
                <a:ea typeface="新細明體" panose="02020500000000000000" pitchFamily="18" charset="-120"/>
              </a:defRPr>
            </a:lvl1pPr>
            <a:lvl2pPr marL="742950" indent="-285750" defTabSz="947738">
              <a:defRPr kumimoji="1">
                <a:solidFill>
                  <a:schemeClr val="tx1"/>
                </a:solidFill>
                <a:latin typeface="Arial" panose="020B0604020202020204" pitchFamily="34" charset="0"/>
                <a:ea typeface="新細明體" panose="02020500000000000000" pitchFamily="18" charset="-120"/>
              </a:defRPr>
            </a:lvl2pPr>
            <a:lvl3pPr marL="1143000" indent="-228600" defTabSz="947738">
              <a:defRPr kumimoji="1">
                <a:solidFill>
                  <a:schemeClr val="tx1"/>
                </a:solidFill>
                <a:latin typeface="Arial" panose="020B0604020202020204" pitchFamily="34" charset="0"/>
                <a:ea typeface="新細明體" panose="02020500000000000000" pitchFamily="18" charset="-120"/>
              </a:defRPr>
            </a:lvl3pPr>
            <a:lvl4pPr marL="1600200" indent="-228600" defTabSz="947738">
              <a:defRPr kumimoji="1">
                <a:solidFill>
                  <a:schemeClr val="tx1"/>
                </a:solidFill>
                <a:latin typeface="Arial" panose="020B0604020202020204" pitchFamily="34" charset="0"/>
                <a:ea typeface="新細明體" panose="02020500000000000000" pitchFamily="18" charset="-120"/>
              </a:defRPr>
            </a:lvl4pPr>
            <a:lvl5pPr marL="2057400" indent="-228600" defTabSz="947738">
              <a:defRPr kumimoji="1">
                <a:solidFill>
                  <a:schemeClr val="tx1"/>
                </a:solidFill>
                <a:latin typeface="Arial" panose="020B0604020202020204" pitchFamily="34" charset="0"/>
                <a:ea typeface="新細明體" panose="02020500000000000000" pitchFamily="18" charset="-120"/>
              </a:defRPr>
            </a:lvl5pPr>
            <a:lvl6pPr marL="25146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477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t>‹#›</a:t>
            </a:r>
          </a:p>
        </p:txBody>
      </p:sp>
    </p:spTree>
    <p:extLst>
      <p:ext uri="{BB962C8B-B14F-4D97-AF65-F5344CB8AC3E}">
        <p14:creationId xmlns:p14="http://schemas.microsoft.com/office/powerpoint/2010/main" val="152949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119950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r>
              <a:rPr lang="en-US" altLang="zh-TW" smtClean="0">
                <a:solidFill>
                  <a:srgbClr val="000000"/>
                </a:solidFill>
              </a:rPr>
              <a:t>‹#›</a:t>
            </a:r>
            <a:endParaRPr lang="en-US" altLang="zh-TW">
              <a:solidFill>
                <a:srgbClr val="000000"/>
              </a:solidFill>
            </a:endParaRPr>
          </a:p>
        </p:txBody>
      </p:sp>
    </p:spTree>
    <p:extLst>
      <p:ext uri="{BB962C8B-B14F-4D97-AF65-F5344CB8AC3E}">
        <p14:creationId xmlns:p14="http://schemas.microsoft.com/office/powerpoint/2010/main" val="427267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5385" rtl="0" eaLnBrk="1" fontAlgn="base" latinLnBrk="0" hangingPunct="1">
              <a:lnSpc>
                <a:spcPct val="100000"/>
              </a:lnSpc>
              <a:spcBef>
                <a:spcPct val="0"/>
              </a:spcBef>
              <a:spcAft>
                <a:spcPct val="0"/>
              </a:spcAft>
              <a:buClrTx/>
              <a:buSzTx/>
              <a:buFontTx/>
              <a:buNone/>
              <a:tabLst/>
              <a:defRPr/>
            </a:pPr>
            <a:r>
              <a:rPr kumimoji="1" lang="en-US" altLang="zh-TW" sz="11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1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540652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5385" rtl="0" eaLnBrk="1" fontAlgn="base" latinLnBrk="0" hangingPunct="1">
              <a:lnSpc>
                <a:spcPct val="100000"/>
              </a:lnSpc>
              <a:spcBef>
                <a:spcPct val="0"/>
              </a:spcBef>
              <a:spcAft>
                <a:spcPct val="0"/>
              </a:spcAft>
              <a:buClrTx/>
              <a:buSzTx/>
              <a:buFontTx/>
              <a:buNone/>
              <a:tabLst/>
              <a:defRPr/>
            </a:pPr>
            <a:r>
              <a:rPr kumimoji="1" lang="en-US" altLang="zh-TW" sz="11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1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4238517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5385" rtl="0" eaLnBrk="1" fontAlgn="base" latinLnBrk="0" hangingPunct="1">
              <a:lnSpc>
                <a:spcPct val="100000"/>
              </a:lnSpc>
              <a:spcBef>
                <a:spcPct val="0"/>
              </a:spcBef>
              <a:spcAft>
                <a:spcPct val="0"/>
              </a:spcAft>
              <a:buClrTx/>
              <a:buSzTx/>
              <a:buFontTx/>
              <a:buNone/>
              <a:tabLst/>
              <a:defRPr/>
            </a:pPr>
            <a:r>
              <a:rPr kumimoji="1" lang="en-US" altLang="zh-TW" sz="11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1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27119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5385" rtl="0" eaLnBrk="1" fontAlgn="base" latinLnBrk="0" hangingPunct="1">
              <a:lnSpc>
                <a:spcPct val="100000"/>
              </a:lnSpc>
              <a:spcBef>
                <a:spcPct val="0"/>
              </a:spcBef>
              <a:spcAft>
                <a:spcPct val="0"/>
              </a:spcAft>
              <a:buClrTx/>
              <a:buSzTx/>
              <a:buFontTx/>
              <a:buNone/>
              <a:tabLst/>
              <a:defRPr/>
            </a:pPr>
            <a:r>
              <a:rPr kumimoji="1" lang="en-US" altLang="zh-TW" sz="11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1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271190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5385" rtl="0" eaLnBrk="1" fontAlgn="base" latinLnBrk="0" hangingPunct="1">
              <a:lnSpc>
                <a:spcPct val="100000"/>
              </a:lnSpc>
              <a:spcBef>
                <a:spcPct val="0"/>
              </a:spcBef>
              <a:spcAft>
                <a:spcPct val="0"/>
              </a:spcAft>
              <a:buClrTx/>
              <a:buSzTx/>
              <a:buFontTx/>
              <a:buNone/>
              <a:tabLst/>
              <a:defRPr/>
            </a:pPr>
            <a:r>
              <a:rPr kumimoji="1" lang="en-US" altLang="zh-TW" sz="11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t>‹#›</a:t>
            </a:r>
            <a:endParaRPr kumimoji="1" lang="en-US" altLang="zh-TW" sz="11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645129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4.xml"/><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11669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8312546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92247770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75887504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57724482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kumimoji="0" lang="en-US" altLang="zh-TW" smtClean="0">
              <a:solidFill>
                <a:srgbClr val="000000"/>
              </a:solidFill>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D71D39C-1AAB-457E-96B8-4E6ABBFEE497}"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7616197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26636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標題投影片">
    <p:bg>
      <p:bgRef idx="1001">
        <a:schemeClr val="bg1"/>
      </p:bgRef>
    </p:bg>
    <p:spTree>
      <p:nvGrpSpPr>
        <p:cNvPr id="1" name=""/>
        <p:cNvGrpSpPr/>
        <p:nvPr/>
      </p:nvGrpSpPr>
      <p:grpSpPr>
        <a:xfrm>
          <a:off x="0" y="0"/>
          <a:ext cx="0" cy="0"/>
          <a:chOff x="0" y="0"/>
          <a:chExt cx="0" cy="0"/>
        </a:xfrm>
      </p:grpSpPr>
      <p:sp>
        <p:nvSpPr>
          <p:cNvPr id="13" name="Rectangle 66"/>
          <p:cNvSpPr>
            <a:spLocks noChangeArrowheads="1"/>
          </p:cNvSpPr>
          <p:nvPr userDrawn="1"/>
        </p:nvSpPr>
        <p:spPr bwMode="ltGray">
          <a:xfrm>
            <a:off x="0" y="1"/>
            <a:ext cx="9144000" cy="3721394"/>
          </a:xfrm>
          <a:prstGeom prst="rect">
            <a:avLst/>
          </a:prstGeom>
          <a:gradFill rotWithShape="1">
            <a:gsLst>
              <a:gs pos="0">
                <a:schemeClr val="bg1"/>
              </a:gs>
              <a:gs pos="100000">
                <a:schemeClr val="accent6"/>
              </a:gs>
            </a:gsLst>
            <a:lin ang="5400000" scaled="1"/>
          </a:gradFill>
          <a:ln w="0" algn="ctr">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pic>
        <p:nvPicPr>
          <p:cNvPr id="51" name="圖片 5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15200" y="1861355"/>
            <a:ext cx="1828800" cy="1850856"/>
          </a:xfrm>
          <a:prstGeom prst="rect">
            <a:avLst/>
          </a:prstGeom>
          <a:noFill/>
          <a:ln>
            <a:noFill/>
          </a:ln>
        </p:spPr>
      </p:pic>
      <p:pic>
        <p:nvPicPr>
          <p:cNvPr id="50" name="Picture 2" descr="D:\D磁碟區\【深耕計畫】\101年深耕\圖資\三重\潛勢圖\核災\70\核能發電廠影響範圍.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943029"/>
            <a:ext cx="1828800" cy="1843754"/>
          </a:xfrm>
          <a:prstGeom prst="rect">
            <a:avLst/>
          </a:prstGeom>
          <a:noFill/>
          <a:ln>
            <a:noFill/>
          </a:ln>
          <a:extLst/>
        </p:spPr>
      </p:pic>
      <p:sp>
        <p:nvSpPr>
          <p:cNvPr id="14" name="Rectangle 80"/>
          <p:cNvSpPr>
            <a:spLocks noChangeArrowheads="1"/>
          </p:cNvSpPr>
          <p:nvPr userDrawn="1"/>
        </p:nvSpPr>
        <p:spPr bwMode="ltGray">
          <a:xfrm>
            <a:off x="182881" y="3804096"/>
            <a:ext cx="8637270" cy="1584325"/>
          </a:xfrm>
          <a:prstGeom prst="rect">
            <a:avLst/>
          </a:prstGeom>
          <a:solidFill>
            <a:schemeClr val="bg1"/>
          </a:solidFill>
          <a:ln w="9525">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2" name="標題 1"/>
          <p:cNvSpPr>
            <a:spLocks noGrp="1"/>
          </p:cNvSpPr>
          <p:nvPr>
            <p:ph type="ctrTitle"/>
          </p:nvPr>
        </p:nvSpPr>
        <p:spPr>
          <a:xfrm>
            <a:off x="2111078" y="3877636"/>
            <a:ext cx="6709073" cy="1286490"/>
          </a:xfrm>
          <a:noFill/>
        </p:spPr>
        <p:txBody>
          <a:bodyPr anchor="b"/>
          <a:lstStyle>
            <a:lvl1pPr algn="ctr">
              <a:defRPr sz="4500"/>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266825" y="4850780"/>
            <a:ext cx="6858000" cy="108989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dirty="0" smtClean="0"/>
              <a:t>按一下以編輯母片副標題樣式</a:t>
            </a:r>
            <a:endParaRPr lang="zh-TW" altLang="en-US" dirty="0"/>
          </a:p>
        </p:txBody>
      </p:sp>
      <p:sp>
        <p:nvSpPr>
          <p:cNvPr id="55" name="Rectangle 53"/>
          <p:cNvSpPr>
            <a:spLocks noChangeArrowheads="1"/>
          </p:cNvSpPr>
          <p:nvPr userDrawn="1"/>
        </p:nvSpPr>
        <p:spPr bwMode="auto">
          <a:xfrm>
            <a:off x="22334" y="3721394"/>
            <a:ext cx="8972810" cy="30000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pic>
        <p:nvPicPr>
          <p:cNvPr id="57" name="Picture 2" descr="H:\會議資料\座談會\三芝區\no1\G2479.JPG"/>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t="-270"/>
          <a:stretch/>
        </p:blipFill>
        <p:spPr bwMode="auto">
          <a:xfrm>
            <a:off x="3657601" y="14518"/>
            <a:ext cx="1828800" cy="1857022"/>
          </a:xfrm>
          <a:prstGeom prst="rect">
            <a:avLst/>
          </a:prstGeom>
          <a:noFill/>
          <a:ln>
            <a:noFill/>
          </a:ln>
        </p:spPr>
      </p:pic>
      <p:graphicFrame>
        <p:nvGraphicFramePr>
          <p:cNvPr id="49" name="表格 48"/>
          <p:cNvGraphicFramePr>
            <a:graphicFrameLocks noGrp="1"/>
          </p:cNvGraphicFramePr>
          <p:nvPr userDrawn="1">
            <p:extLst/>
          </p:nvPr>
        </p:nvGraphicFramePr>
        <p:xfrm>
          <a:off x="1" y="11715"/>
          <a:ext cx="9143999" cy="3704456"/>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0917">
                  <a:extLst>
                    <a:ext uri="{9D8B030D-6E8A-4147-A177-3AD203B41FA5}">
                      <a16:colId xmlns:a16="http://schemas.microsoft.com/office/drawing/2014/main" val="20004"/>
                    </a:ext>
                  </a:extLst>
                </a:gridCol>
                <a:gridCol w="917882">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tblGrid>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699">
                        <a:alpha val="60000"/>
                      </a:srgbClr>
                    </a:solid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zh-CN" altLang="en-US" sz="2400" kern="1200" dirty="0" smtClean="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algn="l" defTabSz="685800" rtl="0" eaLnBrk="1" latinLnBrk="0" hangingPunct="1"/>
                      <a:endParaRPr lang="zh-CN" altLang="en-US" sz="2400" kern="1200" dirty="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solidFill>
                          <a:schemeClr val="bg1"/>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2188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userDrawn="1">
            <p:ph idx="1"/>
          </p:nvPr>
        </p:nvSpPr>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userDrawn="1">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userDrawn="1">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15" name="矩形 14"/>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userDrawn="1">
            <p:ph type="title"/>
          </p:nvPr>
        </p:nvSpPr>
        <p:spPr>
          <a:xfrm>
            <a:off x="280854" y="134938"/>
            <a:ext cx="5676900" cy="712790"/>
          </a:xfrm>
        </p:spPr>
        <p:txBody>
          <a:bodyPr/>
          <a:lstStyle>
            <a:lvl1pPr>
              <a:defRPr>
                <a:solidFill>
                  <a:schemeClr val="accent5">
                    <a:lumMod val="50000"/>
                  </a:schemeClr>
                </a:solidFill>
              </a:defRPr>
            </a:lvl1pPr>
          </a:lstStyle>
          <a:p>
            <a:r>
              <a:rPr lang="zh-TW" altLang="en-US" dirty="0" smtClean="0"/>
              <a:t>按一下以編輯母片標題樣式</a:t>
            </a:r>
            <a:endParaRPr lang="zh-TW" altLang="en-US" dirty="0"/>
          </a:p>
        </p:txBody>
      </p:sp>
      <p:sp>
        <p:nvSpPr>
          <p:cNvPr id="23" name="等腰三角形 22"/>
          <p:cNvSpPr/>
          <p:nvPr userDrawn="1"/>
        </p:nvSpPr>
        <p:spPr>
          <a:xfrm rot="5400000">
            <a:off x="-92576" y="327704"/>
            <a:ext cx="455117" cy="269966"/>
          </a:xfrm>
          <a:prstGeom prst="triangle">
            <a:avLst>
              <a:gd name="adj" fmla="val 47288"/>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80182974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矩形 6"/>
          <p:cNvSpPr/>
          <p:nvPr userDrawn="1"/>
        </p:nvSpPr>
        <p:spPr>
          <a:xfrm>
            <a:off x="-32274" y="3431689"/>
            <a:ext cx="8510588" cy="115777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cxnSp>
        <p:nvCxnSpPr>
          <p:cNvPr id="9" name="直線接點 8"/>
          <p:cNvCxnSpPr/>
          <p:nvPr userDrawn="1"/>
        </p:nvCxnSpPr>
        <p:spPr>
          <a:xfrm flipH="1">
            <a:off x="591558" y="3431689"/>
            <a:ext cx="56" cy="115920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44542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9" name="矩形 8"/>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等腰三角形 9"/>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10243368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220538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9401398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6" name="矩形 5"/>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等腰三角形 6"/>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228600" y="130857"/>
            <a:ext cx="5810250" cy="716869"/>
          </a:xfrm>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12168732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19047666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2579909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2411390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8081360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28252632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able of Contents Slide">
    <p:spTree>
      <p:nvGrpSpPr>
        <p:cNvPr id="1" name=""/>
        <p:cNvGrpSpPr/>
        <p:nvPr/>
      </p:nvGrpSpPr>
      <p:grpSpPr>
        <a:xfrm>
          <a:off x="0" y="0"/>
          <a:ext cx="0" cy="0"/>
          <a:chOff x="0" y="0"/>
          <a:chExt cx="0" cy="0"/>
        </a:xfrm>
      </p:grpSpPr>
      <p:pic>
        <p:nvPicPr>
          <p:cNvPr id="2" name="圖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3038" y="160338"/>
            <a:ext cx="87979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userDrawn="1"/>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sp>
        <p:nvSpPr>
          <p:cNvPr id="4" name="橢圓 3"/>
          <p:cNvSpPr>
            <a:spLocks noChangeAspect="1"/>
          </p:cNvSpPr>
          <p:nvPr userDrawn="1"/>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defRPr/>
            </a:pPr>
            <a:endParaRPr kumimoji="0" lang="zh-TW" altLang="en-US">
              <a:solidFill>
                <a:srgbClr val="92B62E"/>
              </a:solidFill>
              <a:ea typeface="新細明體" pitchFamily="18" charset="-120"/>
            </a:endParaRPr>
          </a:p>
        </p:txBody>
      </p:sp>
      <p:pic>
        <p:nvPicPr>
          <p:cNvPr id="5" name="圖片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8275" y="4076700"/>
            <a:ext cx="879633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
          <p:cNvSpPr>
            <a:spLocks noGrp="1"/>
          </p:cNvSpPr>
          <p:nvPr>
            <p:ph type="sldNum" sz="quarter" idx="10"/>
          </p:nvPr>
        </p:nvSpPr>
        <p:spPr/>
        <p:txBody>
          <a:bodyPr/>
          <a:lstStyle>
            <a:lvl1pPr>
              <a:defRPr/>
            </a:lvl1pPr>
          </a:lstStyle>
          <a:p>
            <a:fld id="{9B55A85F-5298-45AB-9E9C-20A9B65E826D}" type="slidenum">
              <a:rPr lang="zh-TW" altLang="en-US"/>
              <a:pPr/>
              <a:t>‹#›</a:t>
            </a:fld>
            <a:endParaRPr lang="zh-TW" altLang="en-US"/>
          </a:p>
        </p:txBody>
      </p:sp>
    </p:spTree>
    <p:extLst>
      <p:ext uri="{BB962C8B-B14F-4D97-AF65-F5344CB8AC3E}">
        <p14:creationId xmlns:p14="http://schemas.microsoft.com/office/powerpoint/2010/main" val="41256836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Trebushet MS"/>
              <a:ea typeface="新細明體" pitchFamily="18" charset="-120"/>
              <a:cs typeface="+mn-cs"/>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Trebushet MS"/>
              <a:ea typeface="新細明體" pitchFamily="18" charset="-120"/>
              <a:cs typeface="+mn-cs"/>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smtClean="0">
              <a:ln>
                <a:noFill/>
              </a:ln>
              <a:solidFill>
                <a:srgbClr val="000000"/>
              </a:solidFill>
              <a:effectLst/>
              <a:uLnTx/>
              <a:uFillTx/>
              <a:latin typeface="Trebushet MS"/>
              <a:ea typeface="新細明體" pitchFamily="18" charset="-120"/>
              <a:cs typeface="+mn-cs"/>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TW"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rPr>
              <a:t>NTU</a:t>
            </a:r>
            <a:r>
              <a:rPr kumimoji="0" lang="zh-TW" altLang="en-US"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rPr>
              <a:t> ● </a:t>
            </a:r>
            <a:r>
              <a:rPr kumimoji="0" lang="en-US" altLang="zh-TW"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rPr>
              <a:t>WCDR</a:t>
            </a:r>
            <a:endParaRPr kumimoji="0" lang="zh-TW" altLang="en-US" sz="1000" b="1" i="0" u="none" strike="noStrike" kern="1200" cap="none" spc="0" normalizeH="0" baseline="0" noProof="0" smtClean="0">
              <a:ln>
                <a:noFill/>
              </a:ln>
              <a:solidFill>
                <a:srgbClr val="FFFFFF"/>
              </a:solidFill>
              <a:effectLst/>
              <a:uLnTx/>
              <a:uFillTx/>
              <a:latin typeface="Corbel" pitchFamily="34" charset="0"/>
              <a:ea typeface="新細明體" pitchFamily="18" charset="-120"/>
              <a:cs typeface="Calibri" pitchFamily="34" charset="0"/>
            </a:endParaRPr>
          </a:p>
        </p:txBody>
      </p:sp>
      <p:sp>
        <p:nvSpPr>
          <p:cNvPr id="10" name="投影片編號版面配置區 1"/>
          <p:cNvSpPr>
            <a:spLocks noGrp="1"/>
          </p:cNvSpPr>
          <p:nvPr>
            <p:ph type="sldNum" sz="quarter" idx="10"/>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66083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75534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6864585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7733974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5636533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1985783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482732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36502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67610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128225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1217340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1901527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9398305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chemeClr val="bg1"/>
                </a:solidFill>
                <a:latin typeface="Corbel" pitchFamily="34" charset="0"/>
                <a:cs typeface="Calibri" pitchFamily="34" charset="0"/>
              </a:rPr>
              <a:t>NTU</a:t>
            </a:r>
            <a:r>
              <a:rPr kumimoji="0" lang="zh-TW" altLang="en-US" sz="1000" b="1" smtClean="0">
                <a:solidFill>
                  <a:schemeClr val="bg1"/>
                </a:solidFill>
                <a:latin typeface="Corbel" pitchFamily="34" charset="0"/>
                <a:cs typeface="Calibri" pitchFamily="34" charset="0"/>
              </a:rPr>
              <a:t> ● </a:t>
            </a:r>
            <a:r>
              <a:rPr kumimoji="0" lang="en-US" altLang="zh-TW" sz="1000" b="1" smtClean="0">
                <a:solidFill>
                  <a:schemeClr val="bg1"/>
                </a:solidFill>
                <a:latin typeface="Corbel" pitchFamily="34" charset="0"/>
                <a:cs typeface="Calibri" pitchFamily="34" charset="0"/>
              </a:rPr>
              <a:t>WCDR</a:t>
            </a:r>
            <a:endParaRPr kumimoji="0" lang="zh-TW" altLang="en-US" sz="1000" b="1" smtClean="0">
              <a:solidFill>
                <a:schemeClr val="bg1"/>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pPr>
                <a:defRPr/>
              </a:pPr>
              <a:t>‹#›</a:t>
            </a:fld>
            <a:endParaRPr lang="zh-TW" altLang="en-US"/>
          </a:p>
        </p:txBody>
      </p:sp>
    </p:spTree>
    <p:extLst>
      <p:ext uri="{BB962C8B-B14F-4D97-AF65-F5344CB8AC3E}">
        <p14:creationId xmlns:p14="http://schemas.microsoft.com/office/powerpoint/2010/main" val="218893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1401031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769578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855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51800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540186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6493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3590252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417366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004220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6759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603256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773106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34926" y="5589588"/>
            <a:ext cx="9074150" cy="1223962"/>
            <a:chOff x="0" y="2640"/>
            <a:chExt cx="5760" cy="1680"/>
          </a:xfrm>
        </p:grpSpPr>
        <p:sp>
          <p:nvSpPr>
            <p:cNvPr id="5"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6" name="Rectangle 4"/>
            <p:cNvSpPr>
              <a:spLocks noChangeArrowheads="1"/>
            </p:cNvSpPr>
            <p:nvPr userDrawn="1"/>
          </p:nvSpPr>
          <p:spPr bwMode="gray">
            <a:xfrm>
              <a:off x="0" y="264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grpSp>
        <p:nvGrpSpPr>
          <p:cNvPr id="7" name="Group 5"/>
          <p:cNvGrpSpPr>
            <a:grpSpLocks/>
          </p:cNvGrpSpPr>
          <p:nvPr/>
        </p:nvGrpSpPr>
        <p:grpSpPr bwMode="auto">
          <a:xfrm>
            <a:off x="-4762" y="2"/>
            <a:ext cx="9148763" cy="6856413"/>
            <a:chOff x="-3" y="0"/>
            <a:chExt cx="5763" cy="4319"/>
          </a:xfrm>
        </p:grpSpPr>
        <p:sp>
          <p:nvSpPr>
            <p:cNvPr id="8" name="AutoShape 6"/>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9" name="Freeform 7"/>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0" name="Freeform 8"/>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1" name="Freeform 9"/>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12" name="Freeform 10"/>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pic>
        <p:nvPicPr>
          <p:cNvPr id="13" name="Picture 12" descr="圖片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450"/>
            <a:ext cx="91440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7010400" y="152402"/>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8203" name="Rectangle 11"/>
          <p:cNvSpPr>
            <a:spLocks noGrp="1" noChangeArrowheads="1"/>
          </p:cNvSpPr>
          <p:nvPr>
            <p:ph type="subTitle" idx="1"/>
          </p:nvPr>
        </p:nvSpPr>
        <p:spPr>
          <a:xfrm>
            <a:off x="1371600" y="4953000"/>
            <a:ext cx="6400800" cy="533400"/>
          </a:xfrm>
        </p:spPr>
        <p:txBody>
          <a:bodyPr/>
          <a:lstStyle>
            <a:lvl1pPr marL="0" indent="0" algn="ctr">
              <a:buFontTx/>
              <a:buNone/>
              <a:defRPr sz="2800">
                <a:solidFill>
                  <a:schemeClr val="tx2"/>
                </a:solidFill>
              </a:defRPr>
            </a:lvl1pPr>
          </a:lstStyle>
          <a:p>
            <a:r>
              <a:rPr lang="zh-TW" altLang="en-US"/>
              <a:t>按一下以編輯母片副標題樣式</a:t>
            </a:r>
          </a:p>
        </p:txBody>
      </p:sp>
      <p:sp>
        <p:nvSpPr>
          <p:cNvPr id="8205" name="Rectangle 13"/>
          <p:cNvSpPr>
            <a:spLocks noGrp="1" noChangeArrowheads="1"/>
          </p:cNvSpPr>
          <p:nvPr>
            <p:ph type="ctrTitle"/>
          </p:nvPr>
        </p:nvSpPr>
        <p:spPr bwMode="ltGray">
          <a:xfrm>
            <a:off x="755650" y="2781300"/>
            <a:ext cx="7772400" cy="10668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4400"/>
            </a:lvl1pPr>
          </a:lstStyle>
          <a:p>
            <a:r>
              <a:rPr lang="zh-TW" altLang="en-US"/>
              <a:t>按一下以編輯母片標題樣式</a:t>
            </a:r>
          </a:p>
        </p:txBody>
      </p:sp>
    </p:spTree>
    <p:extLst>
      <p:ext uri="{BB962C8B-B14F-4D97-AF65-F5344CB8AC3E}">
        <p14:creationId xmlns:p14="http://schemas.microsoft.com/office/powerpoint/2010/main" val="400365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34102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8451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893541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6365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650216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801970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1128599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4218869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15439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2921457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8"/>
          <p:cNvSpPr>
            <a:spLocks noGrp="1" noChangeArrowheads="1"/>
          </p:cNvSpPr>
          <p:nvPr>
            <p:ph type="ftr" sz="quarter" idx="10"/>
          </p:nvPr>
        </p:nvSpPr>
        <p:spPr>
          <a:ln/>
        </p:spPr>
        <p:txBody>
          <a:bodyPr/>
          <a:lstStyle>
            <a:lvl1pPr>
              <a:defRPr/>
            </a:lvl1pPr>
          </a:lstStyle>
          <a:p>
            <a:pPr>
              <a:defRPr/>
            </a:pPr>
            <a:endParaRPr lang="en-US" altLang="zh-TW">
              <a:solidFill>
                <a:srgbClr val="1D528D"/>
              </a:solidFill>
            </a:endParaRPr>
          </a:p>
        </p:txBody>
      </p:sp>
    </p:spTree>
    <p:extLst>
      <p:ext uri="{BB962C8B-B14F-4D97-AF65-F5344CB8AC3E}">
        <p14:creationId xmlns:p14="http://schemas.microsoft.com/office/powerpoint/2010/main" val="3296584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7"/>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5791086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1634064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2"/>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2047059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4230074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6886867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69888255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08763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013525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37787914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0184069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81027236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5278060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0"/>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0"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8"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2F76C938-262B-49B3-B73F-649725CDDCB3}"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373174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9646035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7286462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6587457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0360984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0705893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62039513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9463886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401717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94098043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32547186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0031084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9362083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941118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21793401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9117169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5397210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00505241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9727067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35505788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83302637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23695491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47152978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5464897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962650"/>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9626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2565369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0537615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矩形 1"/>
          <p:cNvSpPr/>
          <p:nvPr userDrawn="1"/>
        </p:nvSpPr>
        <p:spPr>
          <a:xfrm>
            <a:off x="323850" y="2"/>
            <a:ext cx="8820150" cy="5492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3" name="橢圓 2"/>
          <p:cNvSpPr/>
          <p:nvPr userDrawn="1"/>
        </p:nvSpPr>
        <p:spPr>
          <a:xfrm>
            <a:off x="15875" y="-1588"/>
            <a:ext cx="615950" cy="638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solidFill>
                <a:srgbClr val="FFFFFF"/>
              </a:solidFill>
            </a:endParaRPr>
          </a:p>
        </p:txBody>
      </p:sp>
      <p:sp>
        <p:nvSpPr>
          <p:cNvPr id="4" name="Rectangle 14"/>
          <p:cNvSpPr>
            <a:spLocks noChangeArrowheads="1"/>
          </p:cNvSpPr>
          <p:nvPr userDrawn="1"/>
        </p:nvSpPr>
        <p:spPr bwMode="auto">
          <a:xfrm>
            <a:off x="1641475" y="6523038"/>
            <a:ext cx="1158875" cy="334962"/>
          </a:xfrm>
          <a:prstGeom prst="rect">
            <a:avLst/>
          </a:prstGeom>
          <a:solidFill>
            <a:srgbClr val="B5D55B"/>
          </a:solidFill>
          <a:ln>
            <a:noFill/>
          </a:ln>
          <a:extLst/>
        </p:spPr>
        <p:txBody>
          <a:bodyPr/>
          <a:lstStyle/>
          <a:p>
            <a:pPr>
              <a:defRPr/>
            </a:pPr>
            <a:endParaRPr kumimoji="0" lang="en-US" altLang="zh-TW">
              <a:solidFill>
                <a:srgbClr val="000000"/>
              </a:solidFill>
              <a:latin typeface="Arial" charset="0"/>
            </a:endParaRPr>
          </a:p>
        </p:txBody>
      </p:sp>
      <p:sp>
        <p:nvSpPr>
          <p:cNvPr id="5" name="Rectangle 5"/>
          <p:cNvSpPr>
            <a:spLocks noChangeArrowheads="1"/>
          </p:cNvSpPr>
          <p:nvPr userDrawn="1"/>
        </p:nvSpPr>
        <p:spPr bwMode="auto">
          <a:xfrm>
            <a:off x="1" y="6523038"/>
            <a:ext cx="1490663" cy="334962"/>
          </a:xfrm>
          <a:prstGeom prst="rect">
            <a:avLst/>
          </a:prstGeom>
          <a:solidFill>
            <a:srgbClr val="FFC20E"/>
          </a:solidFill>
          <a:ln>
            <a:noFill/>
          </a:ln>
          <a:extLst/>
        </p:spPr>
        <p:txBody>
          <a:bodyPr/>
          <a:lstStyle/>
          <a:p>
            <a:pPr>
              <a:defRPr/>
            </a:pPr>
            <a:endParaRPr kumimoji="0" lang="en-US" altLang="zh-TW">
              <a:solidFill>
                <a:srgbClr val="000000"/>
              </a:solidFill>
              <a:latin typeface="Arial" charset="0"/>
            </a:endParaRPr>
          </a:p>
        </p:txBody>
      </p:sp>
      <p:sp>
        <p:nvSpPr>
          <p:cNvPr id="6" name="Rectangle 2"/>
          <p:cNvSpPr>
            <a:spLocks noChangeArrowheads="1"/>
          </p:cNvSpPr>
          <p:nvPr userDrawn="1"/>
        </p:nvSpPr>
        <p:spPr bwMode="auto">
          <a:xfrm>
            <a:off x="5562600" y="6523038"/>
            <a:ext cx="3581400" cy="334962"/>
          </a:xfrm>
          <a:prstGeom prst="rect">
            <a:avLst/>
          </a:prstGeom>
          <a:solidFill>
            <a:srgbClr val="CEE39F"/>
          </a:solidFill>
          <a:ln>
            <a:noFill/>
          </a:ln>
          <a:extLst/>
        </p:spPr>
        <p:txBody>
          <a:bodyPr/>
          <a:lstStyle/>
          <a:p>
            <a:pPr>
              <a:defRPr/>
            </a:pPr>
            <a:endParaRPr kumimoji="0" lang="en-US" altLang="zh-TW">
              <a:solidFill>
                <a:srgbClr val="000000"/>
              </a:solidFill>
              <a:latin typeface="Arial" charset="0"/>
            </a:endParaRPr>
          </a:p>
        </p:txBody>
      </p:sp>
      <p:sp>
        <p:nvSpPr>
          <p:cNvPr id="7" name="Rectangle 3"/>
          <p:cNvSpPr>
            <a:spLocks noChangeArrowheads="1"/>
          </p:cNvSpPr>
          <p:nvPr userDrawn="1"/>
        </p:nvSpPr>
        <p:spPr bwMode="auto">
          <a:xfrm>
            <a:off x="2947988" y="6523038"/>
            <a:ext cx="1162050" cy="334962"/>
          </a:xfrm>
          <a:prstGeom prst="rect">
            <a:avLst/>
          </a:prstGeom>
          <a:solidFill>
            <a:srgbClr val="36363E"/>
          </a:solidFill>
          <a:ln>
            <a:noFill/>
          </a:ln>
          <a:extLst/>
        </p:spPr>
        <p:txBody>
          <a:bodyPr/>
          <a:lstStyle/>
          <a:p>
            <a:pPr>
              <a:defRPr/>
            </a:pPr>
            <a:endParaRPr kumimoji="0" lang="en-US" altLang="zh-TW">
              <a:solidFill>
                <a:srgbClr val="000000"/>
              </a:solidFill>
              <a:latin typeface="Arial" charset="0"/>
            </a:endParaRPr>
          </a:p>
        </p:txBody>
      </p:sp>
      <p:sp>
        <p:nvSpPr>
          <p:cNvPr id="8" name="Rectangle 4"/>
          <p:cNvSpPr>
            <a:spLocks noChangeArrowheads="1"/>
          </p:cNvSpPr>
          <p:nvPr userDrawn="1"/>
        </p:nvSpPr>
        <p:spPr bwMode="auto">
          <a:xfrm>
            <a:off x="4259263" y="6523038"/>
            <a:ext cx="1154112" cy="334962"/>
          </a:xfrm>
          <a:prstGeom prst="rect">
            <a:avLst/>
          </a:prstGeom>
          <a:solidFill>
            <a:srgbClr val="BFE5E5"/>
          </a:solidFill>
          <a:ln>
            <a:noFill/>
          </a:ln>
          <a:extLst/>
        </p:spPr>
        <p:txBody>
          <a:bodyPr/>
          <a:lstStyle/>
          <a:p>
            <a:pPr>
              <a:defRPr/>
            </a:pPr>
            <a:endParaRPr kumimoji="0" lang="en-US" altLang="zh-TW">
              <a:solidFill>
                <a:srgbClr val="000000"/>
              </a:solidFill>
              <a:latin typeface="Arial" charset="0"/>
            </a:endParaRPr>
          </a:p>
        </p:txBody>
      </p:sp>
      <p:sp>
        <p:nvSpPr>
          <p:cNvPr id="9" name="文字方塊 8"/>
          <p:cNvSpPr txBox="1"/>
          <p:nvPr/>
        </p:nvSpPr>
        <p:spPr>
          <a:xfrm>
            <a:off x="7596189" y="6604000"/>
            <a:ext cx="1289050" cy="254000"/>
          </a:xfrm>
          <a:prstGeom prst="rect">
            <a:avLst/>
          </a:prstGeom>
          <a:noFill/>
        </p:spPr>
        <p:txBody>
          <a:bodyPr>
            <a:spAutoFit/>
          </a:bodyPr>
          <a:lstStyle>
            <a:lvl1pPr>
              <a:defRPr>
                <a:solidFill>
                  <a:schemeClr val="tx1"/>
                </a:solidFill>
                <a:latin typeface="Trebushet MS"/>
              </a:defRPr>
            </a:lvl1pPr>
            <a:lvl2pPr marL="742950" indent="-285750">
              <a:defRPr>
                <a:solidFill>
                  <a:schemeClr val="tx1"/>
                </a:solidFill>
                <a:latin typeface="Trebushet MS"/>
              </a:defRPr>
            </a:lvl2pPr>
            <a:lvl3pPr marL="1143000" indent="-228600">
              <a:defRPr>
                <a:solidFill>
                  <a:schemeClr val="tx1"/>
                </a:solidFill>
                <a:latin typeface="Trebushet MS"/>
              </a:defRPr>
            </a:lvl3pPr>
            <a:lvl4pPr marL="1600200" indent="-228600">
              <a:defRPr>
                <a:solidFill>
                  <a:schemeClr val="tx1"/>
                </a:solidFill>
                <a:latin typeface="Trebushet MS"/>
              </a:defRPr>
            </a:lvl4pPr>
            <a:lvl5pPr marL="2057400" indent="-228600">
              <a:defRPr>
                <a:solidFill>
                  <a:schemeClr val="tx1"/>
                </a:solidFill>
                <a:latin typeface="Trebushet MS"/>
              </a:defRPr>
            </a:lvl5pPr>
            <a:lvl6pPr marL="2514600" indent="-228600" fontAlgn="base">
              <a:spcBef>
                <a:spcPct val="0"/>
              </a:spcBef>
              <a:spcAft>
                <a:spcPct val="0"/>
              </a:spcAft>
              <a:defRPr>
                <a:solidFill>
                  <a:schemeClr val="tx1"/>
                </a:solidFill>
                <a:latin typeface="Trebushet MS"/>
              </a:defRPr>
            </a:lvl6pPr>
            <a:lvl7pPr marL="2971800" indent="-228600" fontAlgn="base">
              <a:spcBef>
                <a:spcPct val="0"/>
              </a:spcBef>
              <a:spcAft>
                <a:spcPct val="0"/>
              </a:spcAft>
              <a:defRPr>
                <a:solidFill>
                  <a:schemeClr val="tx1"/>
                </a:solidFill>
                <a:latin typeface="Trebushet MS"/>
              </a:defRPr>
            </a:lvl7pPr>
            <a:lvl8pPr marL="3429000" indent="-228600" fontAlgn="base">
              <a:spcBef>
                <a:spcPct val="0"/>
              </a:spcBef>
              <a:spcAft>
                <a:spcPct val="0"/>
              </a:spcAft>
              <a:defRPr>
                <a:solidFill>
                  <a:schemeClr val="tx1"/>
                </a:solidFill>
                <a:latin typeface="Trebushet MS"/>
              </a:defRPr>
            </a:lvl8pPr>
            <a:lvl9pPr marL="3886200" indent="-228600" fontAlgn="base">
              <a:spcBef>
                <a:spcPct val="0"/>
              </a:spcBef>
              <a:spcAft>
                <a:spcPct val="0"/>
              </a:spcAft>
              <a:defRPr>
                <a:solidFill>
                  <a:schemeClr val="tx1"/>
                </a:solidFill>
                <a:latin typeface="Trebushet MS"/>
              </a:defRPr>
            </a:lvl9pPr>
          </a:lstStyle>
          <a:p>
            <a:pPr algn="r">
              <a:defRPr/>
            </a:pPr>
            <a:r>
              <a:rPr kumimoji="0" lang="en-US" altLang="zh-TW" sz="1000" b="1" smtClean="0">
                <a:solidFill>
                  <a:srgbClr val="FFFFFF"/>
                </a:solidFill>
                <a:latin typeface="Corbel" pitchFamily="34" charset="0"/>
                <a:cs typeface="Calibri" pitchFamily="34" charset="0"/>
              </a:rPr>
              <a:t>NTU</a:t>
            </a:r>
            <a:r>
              <a:rPr kumimoji="0" lang="zh-TW" altLang="en-US" sz="1000" b="1" smtClean="0">
                <a:solidFill>
                  <a:srgbClr val="FFFFFF"/>
                </a:solidFill>
                <a:latin typeface="Corbel" pitchFamily="34" charset="0"/>
                <a:cs typeface="Calibri" pitchFamily="34" charset="0"/>
              </a:rPr>
              <a:t> ● </a:t>
            </a:r>
            <a:r>
              <a:rPr kumimoji="0" lang="en-US" altLang="zh-TW" sz="1000" b="1" smtClean="0">
                <a:solidFill>
                  <a:srgbClr val="FFFFFF"/>
                </a:solidFill>
                <a:latin typeface="Corbel" pitchFamily="34" charset="0"/>
                <a:cs typeface="Calibri" pitchFamily="34" charset="0"/>
              </a:rPr>
              <a:t>WCDR</a:t>
            </a:r>
            <a:endParaRPr kumimoji="0" lang="zh-TW" altLang="en-US" sz="1000" b="1" smtClean="0">
              <a:solidFill>
                <a:srgbClr val="FFFFFF"/>
              </a:solidFill>
              <a:latin typeface="Corbel" pitchFamily="34" charset="0"/>
              <a:cs typeface="Calibri" pitchFamily="34" charset="0"/>
            </a:endParaRPr>
          </a:p>
        </p:txBody>
      </p:sp>
      <p:sp>
        <p:nvSpPr>
          <p:cNvPr id="10" name="投影片編號版面配置區 1"/>
          <p:cNvSpPr>
            <a:spLocks noGrp="1"/>
          </p:cNvSpPr>
          <p:nvPr>
            <p:ph type="sldNum" sz="quarter" idx="10"/>
          </p:nvPr>
        </p:nvSpPr>
        <p:spPr/>
        <p:txBody>
          <a:bodyPr/>
          <a:lstStyle>
            <a:lvl1pPr algn="r">
              <a:defRPr sz="1400">
                <a:solidFill>
                  <a:schemeClr val="tx2"/>
                </a:solidFill>
                <a:latin typeface="Arial Unicode MS" pitchFamily="34" charset="-120"/>
                <a:ea typeface="Arial Unicode MS" pitchFamily="34" charset="-120"/>
                <a:cs typeface="Arial Unicode MS" pitchFamily="34" charset="-120"/>
              </a:defRPr>
            </a:lvl1pPr>
          </a:lstStyle>
          <a:p>
            <a:pPr>
              <a:defRPr/>
            </a:pPr>
            <a:fld id="{4939C22B-6128-46B7-AC2D-26508EEEC445}" type="slidenum">
              <a:rPr lang="zh-TW" altLang="en-US">
                <a:solidFill>
                  <a:srgbClr val="1F497D"/>
                </a:solidFill>
              </a:rPr>
              <a:pPr>
                <a:defRPr/>
              </a:pPr>
              <a:t>‹#›</a:t>
            </a:fld>
            <a:endParaRPr lang="zh-TW" altLang="en-US">
              <a:solidFill>
                <a:srgbClr val="1F497D"/>
              </a:solidFill>
            </a:endParaRPr>
          </a:p>
        </p:txBody>
      </p:sp>
    </p:spTree>
    <p:extLst>
      <p:ext uri="{BB962C8B-B14F-4D97-AF65-F5344CB8AC3E}">
        <p14:creationId xmlns:p14="http://schemas.microsoft.com/office/powerpoint/2010/main" val="3193418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1">
        <a:schemeClr val="bg1"/>
      </p:bgRef>
    </p:bg>
    <p:spTree>
      <p:nvGrpSpPr>
        <p:cNvPr id="1" name=""/>
        <p:cNvGrpSpPr/>
        <p:nvPr/>
      </p:nvGrpSpPr>
      <p:grpSpPr>
        <a:xfrm>
          <a:off x="0" y="0"/>
          <a:ext cx="0" cy="0"/>
          <a:chOff x="0" y="0"/>
          <a:chExt cx="0" cy="0"/>
        </a:xfrm>
      </p:grpSpPr>
      <p:sp>
        <p:nvSpPr>
          <p:cNvPr id="13" name="Rectangle 66"/>
          <p:cNvSpPr>
            <a:spLocks noChangeArrowheads="1"/>
          </p:cNvSpPr>
          <p:nvPr userDrawn="1"/>
        </p:nvSpPr>
        <p:spPr bwMode="ltGray">
          <a:xfrm>
            <a:off x="0" y="1"/>
            <a:ext cx="9144000" cy="3721394"/>
          </a:xfrm>
          <a:prstGeom prst="rect">
            <a:avLst/>
          </a:prstGeom>
          <a:gradFill rotWithShape="1">
            <a:gsLst>
              <a:gs pos="0">
                <a:schemeClr val="bg1"/>
              </a:gs>
              <a:gs pos="100000">
                <a:schemeClr val="accent6"/>
              </a:gs>
            </a:gsLst>
            <a:lin ang="5400000" scaled="1"/>
          </a:gradFill>
          <a:ln w="0" algn="ctr">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pic>
        <p:nvPicPr>
          <p:cNvPr id="51" name="圖片 5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315200" y="1861355"/>
            <a:ext cx="1828800" cy="1850856"/>
          </a:xfrm>
          <a:prstGeom prst="rect">
            <a:avLst/>
          </a:prstGeom>
          <a:noFill/>
          <a:ln>
            <a:noFill/>
          </a:ln>
        </p:spPr>
      </p:pic>
      <p:pic>
        <p:nvPicPr>
          <p:cNvPr id="50" name="Picture 2" descr="D:\D磁碟區\【深耕計畫】\101年深耕\圖資\三重\潛勢圖\核災\70\核能發電廠影響範圍.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0" y="943029"/>
            <a:ext cx="1828800" cy="1843754"/>
          </a:xfrm>
          <a:prstGeom prst="rect">
            <a:avLst/>
          </a:prstGeom>
          <a:noFill/>
          <a:ln>
            <a:noFill/>
          </a:ln>
          <a:extLst/>
        </p:spPr>
      </p:pic>
      <p:sp>
        <p:nvSpPr>
          <p:cNvPr id="14" name="Rectangle 80"/>
          <p:cNvSpPr>
            <a:spLocks noChangeArrowheads="1"/>
          </p:cNvSpPr>
          <p:nvPr userDrawn="1"/>
        </p:nvSpPr>
        <p:spPr bwMode="ltGray">
          <a:xfrm>
            <a:off x="182881" y="3804096"/>
            <a:ext cx="8637270" cy="1584325"/>
          </a:xfrm>
          <a:prstGeom prst="rect">
            <a:avLst/>
          </a:prstGeom>
          <a:solidFill>
            <a:schemeClr val="bg1"/>
          </a:solidFill>
          <a:ln w="9525">
            <a:noFill/>
            <a:miter lim="800000"/>
            <a:headEnd/>
            <a:tailEnd/>
          </a:ln>
          <a:effec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endParaRPr kumimoji="0" lang="zh-TW" altLang="en-US">
              <a:solidFill>
                <a:prstClr val="black"/>
              </a:solidFill>
            </a:endParaRP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2" name="標題 1"/>
          <p:cNvSpPr>
            <a:spLocks noGrp="1"/>
          </p:cNvSpPr>
          <p:nvPr>
            <p:ph type="ctrTitle"/>
          </p:nvPr>
        </p:nvSpPr>
        <p:spPr>
          <a:xfrm>
            <a:off x="2111078" y="3877636"/>
            <a:ext cx="6709073" cy="1286490"/>
          </a:xfrm>
          <a:noFill/>
        </p:spPr>
        <p:txBody>
          <a:bodyPr anchor="b"/>
          <a:lstStyle>
            <a:lvl1pPr algn="ctr">
              <a:defRPr sz="4500"/>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266825" y="4850780"/>
            <a:ext cx="6858000" cy="108989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dirty="0" smtClean="0"/>
              <a:t>按一下以編輯母片副標題樣式</a:t>
            </a:r>
            <a:endParaRPr lang="zh-TW" altLang="en-US" dirty="0"/>
          </a:p>
        </p:txBody>
      </p:sp>
      <p:sp>
        <p:nvSpPr>
          <p:cNvPr id="55" name="Rectangle 53"/>
          <p:cNvSpPr>
            <a:spLocks noChangeArrowheads="1"/>
          </p:cNvSpPr>
          <p:nvPr userDrawn="1"/>
        </p:nvSpPr>
        <p:spPr bwMode="auto">
          <a:xfrm>
            <a:off x="22334" y="3721394"/>
            <a:ext cx="8972810" cy="300008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pic>
        <p:nvPicPr>
          <p:cNvPr id="57" name="Picture 2" descr="H:\會議資料\座談會\三芝區\no1\G2479.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270"/>
          <a:stretch/>
        </p:blipFill>
        <p:spPr bwMode="auto">
          <a:xfrm>
            <a:off x="3657601" y="14518"/>
            <a:ext cx="1828800" cy="1857022"/>
          </a:xfrm>
          <a:prstGeom prst="rect">
            <a:avLst/>
          </a:prstGeom>
          <a:noFill/>
          <a:ln>
            <a:noFill/>
          </a:ln>
        </p:spPr>
      </p:pic>
      <p:graphicFrame>
        <p:nvGraphicFramePr>
          <p:cNvPr id="49" name="表格 48"/>
          <p:cNvGraphicFramePr>
            <a:graphicFrameLocks noGrp="1"/>
          </p:cNvGraphicFramePr>
          <p:nvPr userDrawn="1">
            <p:extLst>
              <p:ext uri="{D42A27DB-BD31-4B8C-83A1-F6EECF244321}">
                <p14:modId xmlns:p14="http://schemas.microsoft.com/office/powerpoint/2010/main" val="38752892"/>
              </p:ext>
            </p:extLst>
          </p:nvPr>
        </p:nvGraphicFramePr>
        <p:xfrm>
          <a:off x="1" y="11715"/>
          <a:ext cx="9143999" cy="3704456"/>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0917">
                  <a:extLst>
                    <a:ext uri="{9D8B030D-6E8A-4147-A177-3AD203B41FA5}">
                      <a16:colId xmlns:a16="http://schemas.microsoft.com/office/drawing/2014/main" val="20004"/>
                    </a:ext>
                  </a:extLst>
                </a:gridCol>
                <a:gridCol w="917882">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tblGrid>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solidFill>
                          <a:schemeClr val="accent1">
                            <a:lumMod val="40000"/>
                            <a:lumOff val="60000"/>
                          </a:schemeClr>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699">
                        <a:alpha val="60000"/>
                      </a:srgbClr>
                    </a:solid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926114">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zh-CN" altLang="en-US" sz="2400" kern="1200" dirty="0" smtClean="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alpha val="69804"/>
                      </a:schemeClr>
                    </a:solid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algn="l" defTabSz="685800" rtl="0" eaLnBrk="1" latinLnBrk="0" hangingPunct="1"/>
                      <a:endParaRPr lang="zh-CN" altLang="en-US" sz="2400" kern="1200" dirty="0">
                        <a:solidFill>
                          <a:schemeClr val="dk1"/>
                        </a:solidFill>
                        <a:latin typeface="+mn-lt"/>
                        <a:ea typeface="+mn-ea"/>
                        <a:cs typeface="+mn-cs"/>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0000">
                        <a:alpha val="20000"/>
                      </a:srgbClr>
                    </a:solidFill>
                  </a:tcPr>
                </a:tc>
                <a:tc>
                  <a:txBody>
                    <a:bodyPr/>
                    <a:lstStyle/>
                    <a:p>
                      <a:endParaRPr lang="zh-CN" altLang="en-US" sz="2400" dirty="0">
                        <a:solidFill>
                          <a:schemeClr val="bg1"/>
                        </a:solidFill>
                      </a:endParaRPr>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zh-CN" altLang="en-US" sz="2400" dirty="0"/>
                    </a:p>
                  </a:txBody>
                  <a:tcPr marL="112585" marR="112585" marT="61006" marB="6100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5655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userDrawn="1">
            <p:ph idx="1"/>
          </p:nvPr>
        </p:nvSpPr>
        <p:spPr/>
        <p:txBody>
          <a:bodyPr/>
          <a:lstStyle>
            <a:lvl1pPr>
              <a:buClr>
                <a:schemeClr val="accent6">
                  <a:lumMod val="75000"/>
                </a:schemeClr>
              </a:buClr>
              <a:defRPr/>
            </a:lvl1pPr>
            <a:lvl2pPr>
              <a:buClr>
                <a:schemeClr val="accent6">
                  <a:lumMod val="75000"/>
                </a:schemeClr>
              </a:buClr>
              <a:defRPr/>
            </a:lvl2pPr>
            <a:lvl3pPr>
              <a:buClr>
                <a:schemeClr val="accent6">
                  <a:lumMod val="75000"/>
                </a:schemeClr>
              </a:buClr>
              <a:defRPr/>
            </a:lvl3pPr>
            <a:lvl4pPr>
              <a:buClr>
                <a:schemeClr val="accent6">
                  <a:lumMod val="75000"/>
                </a:schemeClr>
              </a:buClr>
              <a:defRPr/>
            </a:lvl4pPr>
            <a:lvl5pPr>
              <a:buClr>
                <a:schemeClr val="accent6">
                  <a:lumMod val="75000"/>
                </a:schemeClr>
              </a:buClr>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userDrawn="1">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userDrawn="1">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userDrawn="1">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15" name="矩形 14"/>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userDrawn="1">
            <p:ph type="title"/>
          </p:nvPr>
        </p:nvSpPr>
        <p:spPr>
          <a:xfrm>
            <a:off x="280854" y="134938"/>
            <a:ext cx="5676900" cy="712790"/>
          </a:xfrm>
        </p:spPr>
        <p:txBody>
          <a:bodyPr/>
          <a:lstStyle>
            <a:lvl1pPr>
              <a:defRPr>
                <a:solidFill>
                  <a:schemeClr val="accent5">
                    <a:lumMod val="50000"/>
                  </a:schemeClr>
                </a:solidFill>
              </a:defRPr>
            </a:lvl1pPr>
          </a:lstStyle>
          <a:p>
            <a:r>
              <a:rPr lang="zh-TW" altLang="en-US" dirty="0" smtClean="0"/>
              <a:t>按一下以編輯母片標題樣式</a:t>
            </a:r>
            <a:endParaRPr lang="zh-TW" altLang="en-US" dirty="0"/>
          </a:p>
        </p:txBody>
      </p:sp>
      <p:sp>
        <p:nvSpPr>
          <p:cNvPr id="23" name="等腰三角形 22"/>
          <p:cNvSpPr/>
          <p:nvPr userDrawn="1"/>
        </p:nvSpPr>
        <p:spPr>
          <a:xfrm rot="5400000">
            <a:off x="-92576" y="327704"/>
            <a:ext cx="455117" cy="269966"/>
          </a:xfrm>
          <a:prstGeom prst="triangle">
            <a:avLst>
              <a:gd name="adj" fmla="val 47288"/>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Tree>
    <p:extLst>
      <p:ext uri="{BB962C8B-B14F-4D97-AF65-F5344CB8AC3E}">
        <p14:creationId xmlns:p14="http://schemas.microsoft.com/office/powerpoint/2010/main" val="353076108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矩形 6"/>
          <p:cNvSpPr/>
          <p:nvPr userDrawn="1"/>
        </p:nvSpPr>
        <p:spPr>
          <a:xfrm>
            <a:off x="-32274" y="3431689"/>
            <a:ext cx="8510588" cy="1157775"/>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cxnSp>
        <p:nvCxnSpPr>
          <p:cNvPr id="9" name="直線接點 8"/>
          <p:cNvCxnSpPr/>
          <p:nvPr userDrawn="1"/>
        </p:nvCxnSpPr>
        <p:spPr>
          <a:xfrm flipH="1">
            <a:off x="591558" y="3431689"/>
            <a:ext cx="56" cy="1159200"/>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67627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9" name="矩形 8"/>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0" name="等腰三角形 9"/>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47209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80460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
        <p:nvSpPr>
          <p:cNvPr id="6" name="矩形 5"/>
          <p:cNvSpPr/>
          <p:nvPr userDrawn="1"/>
        </p:nvSpPr>
        <p:spPr>
          <a:xfrm>
            <a:off x="0" y="134938"/>
            <a:ext cx="4572000" cy="71278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7" name="等腰三角形 6"/>
          <p:cNvSpPr/>
          <p:nvPr userDrawn="1"/>
        </p:nvSpPr>
        <p:spPr>
          <a:xfrm rot="5400000">
            <a:off x="-92576" y="327704"/>
            <a:ext cx="455117" cy="269966"/>
          </a:xfrm>
          <a:prstGeom prst="triangle">
            <a:avLst>
              <a:gd name="adj" fmla="val 47288"/>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 name="標題 1"/>
          <p:cNvSpPr>
            <a:spLocks noGrp="1"/>
          </p:cNvSpPr>
          <p:nvPr>
            <p:ph type="title"/>
          </p:nvPr>
        </p:nvSpPr>
        <p:spPr>
          <a:xfrm>
            <a:off x="228600" y="130857"/>
            <a:ext cx="5810250" cy="716869"/>
          </a:xfrm>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5594930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219494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743915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9990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0"/>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1159690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41149164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a:t>
            </a:fld>
            <a:endParaRPr lang="zh-TW" altLang="en-US">
              <a:solidFill>
                <a:srgbClr val="44546A">
                  <a:lumMod val="50000"/>
                </a:srgbClr>
              </a:solidFill>
            </a:endParaRPr>
          </a:p>
        </p:txBody>
      </p:sp>
    </p:spTree>
    <p:extLst>
      <p:ext uri="{BB962C8B-B14F-4D97-AF65-F5344CB8AC3E}">
        <p14:creationId xmlns:p14="http://schemas.microsoft.com/office/powerpoint/2010/main" val="3849177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1419"/>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05840018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49065315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894"/>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49214593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9138"/>
            <a:ext cx="4038600" cy="4248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22228640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411910413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182400122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58088836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40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7"/>
          <p:cNvSpPr>
            <a:spLocks noGrp="1" noChangeArrowheads="1"/>
          </p:cNvSpPr>
          <p:nvPr>
            <p:ph type="sldNum" sz="quarter" idx="10"/>
          </p:nvPr>
        </p:nvSpPr>
        <p:spPr>
          <a:xfrm>
            <a:off x="7239000" y="6629400"/>
            <a:ext cx="1905000" cy="457200"/>
          </a:xfrm>
        </p:spPr>
        <p:txBody>
          <a:bodyPr/>
          <a:lstStyle>
            <a:lvl1pPr>
              <a:defRPr/>
            </a:lvl1pPr>
          </a:lstStyle>
          <a:p>
            <a:pPr>
              <a:defRPr/>
            </a:pPr>
            <a:r>
              <a:rPr lang="en-US" altLang="ko-KR"/>
              <a:t>‹#›</a:t>
            </a:r>
          </a:p>
        </p:txBody>
      </p:sp>
    </p:spTree>
    <p:extLst>
      <p:ext uri="{BB962C8B-B14F-4D97-AF65-F5344CB8AC3E}">
        <p14:creationId xmlns:p14="http://schemas.microsoft.com/office/powerpoint/2010/main" val="37798408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1.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5.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11.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104.xml"/><Relationship Id="rId5" Type="http://schemas.openxmlformats.org/officeDocument/2006/relationships/image" Target="../media/image1.png"/><Relationship Id="rId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13.xml"/><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0.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4.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17.xml"/><Relationship Id="rId1"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8.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6.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5.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4926" y="6381750"/>
            <a:ext cx="9074150" cy="431800"/>
            <a:chOff x="0" y="2640"/>
            <a:chExt cx="5760" cy="1680"/>
          </a:xfrm>
        </p:grpSpPr>
        <p:sp>
          <p:nvSpPr>
            <p:cNvPr id="1040" name="Rectangle 16"/>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1041" name="Rectangle 17"/>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1027" name="Group 3"/>
          <p:cNvGrpSpPr>
            <a:grpSpLocks/>
          </p:cNvGrpSpPr>
          <p:nvPr/>
        </p:nvGrpSpPr>
        <p:grpSpPr bwMode="auto">
          <a:xfrm>
            <a:off x="-4762" y="981075"/>
            <a:ext cx="9148763" cy="5875338"/>
            <a:chOff x="-3" y="0"/>
            <a:chExt cx="5763" cy="4319"/>
          </a:xfrm>
        </p:grpSpPr>
        <p:sp>
          <p:nvSpPr>
            <p:cNvPr id="1035" name="AutoShape 11"/>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1036" name="AutoShape 12"/>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7" name="AutoShape 13"/>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8" name="AutoShape 14"/>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1039" name="AutoShape 15"/>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1028"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9"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1030" name="Picture 16" descr="花"/>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7" descr="fast_3"/>
          <p:cNvPicPr>
            <a:picLocks noChangeAspect="1" noChangeArrowheads="1"/>
          </p:cNvPicPr>
          <p:nvPr/>
        </p:nvPicPr>
        <p:blipFill>
          <a:blip r:embed="rId14" cstate="print">
            <a:extLst>
              <a:ext uri="{28A0092B-C50C-407E-A947-70E740481C1C}">
                <a14:useLocalDpi xmlns:a14="http://schemas.microsoft.com/office/drawing/2010/main" val="0"/>
              </a:ext>
            </a:extLst>
          </a:blip>
          <a:srcRect t="4849"/>
          <a:stretch>
            <a:fillRect/>
          </a:stretch>
        </p:blipFill>
        <p:spPr bwMode="auto">
          <a:xfrm>
            <a:off x="3895726" y="0"/>
            <a:ext cx="52482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8" descr="fast_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403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9"/>
          <p:cNvSpPr txBox="1">
            <a:spLocks noChangeArrowheads="1"/>
          </p:cNvSpPr>
          <p:nvPr/>
        </p:nvSpPr>
        <p:spPr bwMode="auto">
          <a:xfrm>
            <a:off x="381000" y="304802"/>
            <a:ext cx="8229600" cy="366713"/>
          </a:xfrm>
          <a:prstGeom prst="rect">
            <a:avLst/>
          </a:prstGeom>
          <a:noFill/>
          <a:ln w="9525">
            <a:noFill/>
            <a:miter lim="800000"/>
            <a:headEnd/>
            <a:tailEnd/>
          </a:ln>
        </p:spPr>
        <p:txBody>
          <a:bodyPr>
            <a:spAutoFit/>
          </a:bodyPr>
          <a:lstStyle/>
          <a:p>
            <a:pPr>
              <a:spcBef>
                <a:spcPct val="50000"/>
              </a:spcBef>
              <a:defRPr/>
            </a:pPr>
            <a:endParaRPr lang="en-US" altLang="zh-TW">
              <a:latin typeface="Arial" charset="0"/>
              <a:ea typeface="新細明體" pitchFamily="18" charset="-120"/>
            </a:endParaRPr>
          </a:p>
        </p:txBody>
      </p:sp>
      <p:sp>
        <p:nvSpPr>
          <p:cNvPr id="19"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3B36C127-386A-4173-8BEE-D9EBFCF5F8A9}"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84" r:id="rId1"/>
    <p:sldLayoutId id="2147493285" r:id="rId2"/>
    <p:sldLayoutId id="2147493286" r:id="rId3"/>
    <p:sldLayoutId id="2147493287" r:id="rId4"/>
    <p:sldLayoutId id="2147493288" r:id="rId5"/>
    <p:sldLayoutId id="2147493289" r:id="rId6"/>
    <p:sldLayoutId id="2147493290" r:id="rId7"/>
    <p:sldLayoutId id="2147493291" r:id="rId8"/>
    <p:sldLayoutId id="2147493292" r:id="rId9"/>
    <p:sldLayoutId id="2147493293" r:id="rId10"/>
    <p:sldLayoutId id="2147493294"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eaLnBrk="1" hangingPunct="1"/>
              <a:endParaRPr lang="en-US" altLang="zh-TW" smtClean="0">
                <a:solidFill>
                  <a:srgbClr val="000000"/>
                </a:solidFill>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0" name="AutoShape 12"/>
            <p:cNvSpPr>
              <a:spLocks/>
            </p:cNvSpPr>
            <p:nvPr userDrawn="1"/>
          </p:nvSpPr>
          <p:spPr bwMode="gray">
            <a:xfrm rot="-5408600">
              <a:off x="-50" y="4030"/>
              <a:ext cx="336" cy="242"/>
            </a:xfrm>
            <a:custGeom>
              <a:avLst/>
              <a:gdLst>
                <a:gd name="T0" fmla="*/ 0 w 336"/>
                <a:gd name="T1" fmla="*/ 1 h 384"/>
                <a:gd name="T2" fmla="*/ 0 w 336"/>
                <a:gd name="T3" fmla="*/ 9 h 384"/>
                <a:gd name="T4" fmla="*/ 96 w 336"/>
                <a:gd name="T5" fmla="*/ 5 h 384"/>
                <a:gd name="T6" fmla="*/ 192 w 336"/>
                <a:gd name="T7" fmla="*/ 1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1" name="AutoShape 13"/>
            <p:cNvSpPr>
              <a:spLocks/>
            </p:cNvSpPr>
            <p:nvPr userDrawn="1"/>
          </p:nvSpPr>
          <p:spPr bwMode="gray">
            <a:xfrm rot="10769190">
              <a:off x="5519" y="4031"/>
              <a:ext cx="232" cy="287"/>
            </a:xfrm>
            <a:custGeom>
              <a:avLst/>
              <a:gdLst>
                <a:gd name="T0" fmla="*/ 0 w 336"/>
                <a:gd name="T1" fmla="*/ 4 h 384"/>
                <a:gd name="T2" fmla="*/ 0 w 336"/>
                <a:gd name="T3" fmla="*/ 37 h 384"/>
                <a:gd name="T4" fmla="*/ 5 w 336"/>
                <a:gd name="T5" fmla="*/ 19 h 384"/>
                <a:gd name="T6" fmla="*/ 10 w 336"/>
                <a:gd name="T7" fmla="*/ 4 h 384"/>
                <a:gd name="T8" fmla="*/ 17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sp>
          <p:nvSpPr>
            <p:cNvPr id="2062" name="AutoShape 14"/>
            <p:cNvSpPr>
              <a:spLocks/>
            </p:cNvSpPr>
            <p:nvPr userDrawn="1"/>
          </p:nvSpPr>
          <p:spPr bwMode="gray">
            <a:xfrm rot="5400000">
              <a:off x="5472"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000000"/>
                </a:solidFill>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r>
              <a:rPr lang="zh-TW" altLang="en-US" sz="4400" smtClean="0">
                <a:solidFill>
                  <a:srgbClr val="FFFFFF"/>
                </a:solidFill>
                <a:ea typeface="新細明體" pitchFamily="18" charset="-120"/>
              </a:rPr>
              <a:t>按一下以編輯母片標題樣式</a:t>
            </a:r>
          </a:p>
        </p:txBody>
      </p:sp>
      <p:pic>
        <p:nvPicPr>
          <p:cNvPr id="2054" name="圖片 17" descr="p2.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79D54764-F58D-4379-B1AC-4E11AD5C951E}" type="slidenum">
              <a:rPr lang="en-US" altLang="zh-TW"/>
              <a:pPr>
                <a:defRPr/>
              </a:pPr>
              <a:t>‹#›</a:t>
            </a:fld>
            <a:endParaRPr lang="en-US" altLang="zh-TW"/>
          </a:p>
        </p:txBody>
      </p:sp>
    </p:spTree>
    <p:extLst>
      <p:ext uri="{BB962C8B-B14F-4D97-AF65-F5344CB8AC3E}">
        <p14:creationId xmlns:p14="http://schemas.microsoft.com/office/powerpoint/2010/main" val="3768272297"/>
      </p:ext>
    </p:extLst>
  </p:cSld>
  <p:clrMap bg1="lt1" tx1="dk1" bg2="lt2" tx2="dk2" accent1="accent1" accent2="accent2" accent3="accent3" accent4="accent4" accent5="accent5" accent6="accent6" hlink="hlink" folHlink="folHlink"/>
  <p:sldLayoutIdLst>
    <p:sldLayoutId id="2147493580" r:id="rId1"/>
    <p:sldLayoutId id="2147493581" r:id="rId2"/>
    <p:sldLayoutId id="2147493582" r:id="rId3"/>
    <p:sldLayoutId id="2147493583" r:id="rId4"/>
    <p:sldLayoutId id="2147493584" r:id="rId5"/>
    <p:sldLayoutId id="2147493585" r:id="rId6"/>
    <p:sldLayoutId id="2147493586" r:id="rId7"/>
    <p:sldLayoutId id="2147493587" r:id="rId8"/>
    <p:sldLayoutId id="2147493588" r:id="rId9"/>
    <p:sldLayoutId id="2147493589" r:id="rId10"/>
    <p:sldLayoutId id="2147493590" r:id="rId11"/>
    <p:sldLayoutId id="2147493591"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788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78852"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78854" name="圖片 17" descr="p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78855" name="Picture 2" descr="新北拷貝"/>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w="9525">
            <a:noFill/>
            <a:miter lim="800000"/>
            <a:headEnd/>
            <a:tailEnd/>
          </a:ln>
        </p:spPr>
      </p:pic>
      <p:pic>
        <p:nvPicPr>
          <p:cNvPr id="78856" name="Picture 16" descr="花"/>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B33F4974-AF57-497A-8FEF-DD91805CADF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2974515349"/>
      </p:ext>
    </p:extLst>
  </p:cSld>
  <p:clrMap bg1="lt1" tx1="dk1" bg2="lt2" tx2="dk2" accent1="accent1" accent2="accent2" accent3="accent3" accent4="accent4" accent5="accent5" accent6="accent6" hlink="hlink" folHlink="folHlink"/>
  <p:sldLayoutIdLst>
    <p:sldLayoutId id="2147493596" r:id="rId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34925" y="6381750"/>
            <a:ext cx="9074150" cy="431800"/>
            <a:chOff x="0" y="2640"/>
            <a:chExt cx="5760" cy="1680"/>
          </a:xfrm>
        </p:grpSpPr>
        <p:sp>
          <p:nvSpPr>
            <p:cNvPr id="3087" name="Rectangle 15"/>
            <p:cNvSpPr>
              <a:spLocks noChangeArrowheads="1"/>
            </p:cNvSpPr>
            <p:nvPr userDrawn="1"/>
          </p:nvSpPr>
          <p:spPr bwMode="gray">
            <a:xfrm>
              <a:off x="0" y="2640"/>
              <a:ext cx="5760" cy="1680"/>
            </a:xfrm>
            <a:prstGeom prst="rect">
              <a:avLst/>
            </a:prstGeom>
            <a:solidFill>
              <a:srgbClr val="CAC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8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3088"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8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grpSp>
      <p:grpSp>
        <p:nvGrpSpPr>
          <p:cNvPr id="3075" name="Group 3"/>
          <p:cNvGrpSpPr>
            <a:grpSpLocks/>
          </p:cNvGrpSpPr>
          <p:nvPr/>
        </p:nvGrpSpPr>
        <p:grpSpPr bwMode="auto">
          <a:xfrm>
            <a:off x="-4763" y="981075"/>
            <a:ext cx="9148763" cy="5875338"/>
            <a:chOff x="-3" y="0"/>
            <a:chExt cx="5763" cy="4319"/>
          </a:xfrm>
        </p:grpSpPr>
        <p:sp>
          <p:nvSpPr>
            <p:cNvPr id="3082"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8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3083" name="AutoShape 11"/>
            <p:cNvSpPr>
              <a:spLocks/>
            </p:cNvSpPr>
            <p:nvPr userDrawn="1"/>
          </p:nvSpPr>
          <p:spPr bwMode="gray">
            <a:xfrm>
              <a:off x="0"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3084" name="AutoShape 12"/>
            <p:cNvSpPr>
              <a:spLocks/>
            </p:cNvSpPr>
            <p:nvPr userDrawn="1"/>
          </p:nvSpPr>
          <p:spPr bwMode="gray">
            <a:xfrm rot="-5408600">
              <a:off x="-50" y="4030"/>
              <a:ext cx="336" cy="242"/>
            </a:xfrm>
            <a:custGeom>
              <a:avLst/>
              <a:gdLst>
                <a:gd name="T0" fmla="*/ 0 w 336"/>
                <a:gd name="T1" fmla="*/ 1 h 384"/>
                <a:gd name="T2" fmla="*/ 0 w 336"/>
                <a:gd name="T3" fmla="*/ 9 h 384"/>
                <a:gd name="T4" fmla="*/ 96 w 336"/>
                <a:gd name="T5" fmla="*/ 5 h 384"/>
                <a:gd name="T6" fmla="*/ 192 w 336"/>
                <a:gd name="T7" fmla="*/ 1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3085" name="AutoShape 13"/>
            <p:cNvSpPr>
              <a:spLocks/>
            </p:cNvSpPr>
            <p:nvPr userDrawn="1"/>
          </p:nvSpPr>
          <p:spPr bwMode="gray">
            <a:xfrm rot="10769190">
              <a:off x="5519" y="4031"/>
              <a:ext cx="232" cy="287"/>
            </a:xfrm>
            <a:custGeom>
              <a:avLst/>
              <a:gdLst>
                <a:gd name="T0" fmla="*/ 0 w 336"/>
                <a:gd name="T1" fmla="*/ 4 h 384"/>
                <a:gd name="T2" fmla="*/ 0 w 336"/>
                <a:gd name="T3" fmla="*/ 37 h 384"/>
                <a:gd name="T4" fmla="*/ 5 w 336"/>
                <a:gd name="T5" fmla="*/ 19 h 384"/>
                <a:gd name="T6" fmla="*/ 10 w 336"/>
                <a:gd name="T7" fmla="*/ 4 h 384"/>
                <a:gd name="T8" fmla="*/ 17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
          <p:nvSpPr>
            <p:cNvPr id="3086" name="AutoShape 14"/>
            <p:cNvSpPr>
              <a:spLocks/>
            </p:cNvSpPr>
            <p:nvPr userDrawn="1"/>
          </p:nvSpPr>
          <p:spPr bwMode="gray">
            <a:xfrm rot="5400000">
              <a:off x="5472" y="0"/>
              <a:ext cx="288" cy="288"/>
            </a:xfrm>
            <a:custGeom>
              <a:avLst/>
              <a:gdLst>
                <a:gd name="T0" fmla="*/ 0 w 336"/>
                <a:gd name="T1" fmla="*/ 5 h 384"/>
                <a:gd name="T2" fmla="*/ 0 w 336"/>
                <a:gd name="T3" fmla="*/ 38 h 384"/>
                <a:gd name="T4" fmla="*/ 28 w 336"/>
                <a:gd name="T5" fmla="*/ 20 h 384"/>
                <a:gd name="T6" fmla="*/ 56 w 336"/>
                <a:gd name="T7" fmla="*/ 5 h 384"/>
                <a:gd name="T8" fmla="*/ 99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smtClean="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grpSp>
      <p:sp>
        <p:nvSpPr>
          <p:cNvPr id="3076"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3077" name="Rectangle 5"/>
          <p:cNvSpPr>
            <a:spLocks noChangeArrowheads="1"/>
          </p:cNvSpPr>
          <p:nvPr/>
        </p:nvSpPr>
        <p:spPr bwMode="ltGray">
          <a:xfrm>
            <a:off x="250825" y="1054100"/>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400" b="0" i="0" u="none" strike="noStrike" kern="1200" cap="none" spc="0" normalizeH="0" baseline="0" noProof="0" smtClean="0">
                <a:ln>
                  <a:noFill/>
                </a:ln>
                <a:solidFill>
                  <a:srgbClr val="FFFFFF"/>
                </a:solidFill>
                <a:effectLst/>
                <a:uLnTx/>
                <a:uFillTx/>
                <a:latin typeface="Arial" panose="020B0604020202020204" pitchFamily="34" charset="0"/>
                <a:ea typeface="新細明體" panose="02020500000000000000" pitchFamily="18" charset="-120"/>
                <a:cs typeface="+mn-cs"/>
              </a:rPr>
              <a:t>按一下以編輯母片標題樣式</a:t>
            </a:r>
          </a:p>
        </p:txBody>
      </p:sp>
      <p:pic>
        <p:nvPicPr>
          <p:cNvPr id="3078" name="圖片 17" descr="p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3079" name="Picture 2" descr="新北拷貝"/>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6" descr="花"/>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CE4A5F-09F4-43A9-BB68-14E40085F9C5}" type="slidenum">
              <a:rPr kumimoji="0" lang="en-US" altLang="zh-TW" sz="2000" b="0" i="0" u="none" strike="noStrike" kern="1200" cap="none" spc="0" normalizeH="0" baseline="0" noProof="0" smtClean="0">
                <a:ln>
                  <a:noFill/>
                </a:ln>
                <a:solidFill>
                  <a:srgbClr val="0C06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zh-TW" sz="2000" b="0" i="0" u="none" strike="noStrike" kern="1200" cap="none" spc="0" normalizeH="0" baseline="0" noProof="0" smtClean="0">
              <a:ln>
                <a:noFill/>
              </a:ln>
              <a:solidFill>
                <a:srgbClr val="0C0600"/>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82802643"/>
      </p:ext>
    </p:extLst>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3"/>
          <p:cNvSpPr>
            <a:spLocks noChangeArrowheads="1"/>
          </p:cNvSpPr>
          <p:nvPr/>
        </p:nvSpPr>
        <p:spPr bwMode="auto">
          <a:xfrm>
            <a:off x="22334" y="365126"/>
            <a:ext cx="8972810" cy="635635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sp>
        <p:nvSpPr>
          <p:cNvPr id="8" name="矩形 7"/>
          <p:cNvSpPr/>
          <p:nvPr/>
        </p:nvSpPr>
        <p:spPr>
          <a:xfrm>
            <a:off x="-1" y="383545"/>
            <a:ext cx="172267" cy="63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877050" y="6356351"/>
            <a:ext cx="2057400" cy="365125"/>
          </a:xfrm>
          <a:prstGeom prst="rect">
            <a:avLst/>
          </a:prstGeom>
        </p:spPr>
        <p:txBody>
          <a:bodyPr vert="horz" lIns="91440" tIns="45720" rIns="91440" bIns="45720" rtlCol="0" anchor="ctr"/>
          <a:lstStyle>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fontAlgn="auto">
              <a:spcBef>
                <a:spcPts val="0"/>
              </a:spcBef>
              <a:spcAft>
                <a:spcPts val="0"/>
              </a:spcAft>
            </a:pPr>
            <a:fld id="{98F9CC33-4133-468C-B7C7-B67D93663D55}" type="slidenum">
              <a:rPr kumimoji="0" lang="zh-TW" altLang="en-US" smtClean="0">
                <a:solidFill>
                  <a:srgbClr val="44546A">
                    <a:lumMod val="50000"/>
                  </a:srgbClr>
                </a:solidFill>
              </a:rPr>
              <a:pPr fontAlgn="auto">
                <a:spcBef>
                  <a:spcPts val="0"/>
                </a:spcBef>
                <a:spcAft>
                  <a:spcPts val="0"/>
                </a:spcAft>
              </a:pPr>
              <a:t>‹#›</a:t>
            </a:fld>
            <a:endParaRPr kumimoji="0" lang="zh-TW" altLang="en-US">
              <a:solidFill>
                <a:srgbClr val="44546A">
                  <a:lumMod val="50000"/>
                </a:srgbClr>
              </a:solidFill>
            </a:endParaRPr>
          </a:p>
        </p:txBody>
      </p:sp>
      <p:sp>
        <p:nvSpPr>
          <p:cNvPr id="3" name="文字版面配置區 2"/>
          <p:cNvSpPr>
            <a:spLocks noGrp="1"/>
          </p:cNvSpPr>
          <p:nvPr>
            <p:ph type="body" idx="1"/>
          </p:nvPr>
        </p:nvSpPr>
        <p:spPr>
          <a:xfrm>
            <a:off x="228600" y="927102"/>
            <a:ext cx="8401050" cy="480694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TextBox 7"/>
          <p:cNvSpPr txBox="1">
            <a:spLocks noChangeArrowheads="1"/>
          </p:cNvSpPr>
          <p:nvPr/>
        </p:nvSpPr>
        <p:spPr bwMode="auto">
          <a:xfrm>
            <a:off x="8196883" y="92528"/>
            <a:ext cx="966167" cy="319318"/>
          </a:xfrm>
          <a:prstGeom prst="rect">
            <a:avLst/>
          </a:prstGeom>
          <a:noFill/>
          <a:ln>
            <a:noFill/>
          </a:ln>
          <a:extLst/>
        </p:spPr>
        <p:txBody>
          <a:bodyPr wrap="squar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algn="ctr" fontAlgn="auto">
              <a:spcBef>
                <a:spcPts val="0"/>
              </a:spcBef>
              <a:spcAft>
                <a:spcPts val="0"/>
              </a:spcAft>
              <a:defRPr/>
            </a:pPr>
            <a:r>
              <a:rPr kumimoji="0" lang="en-US" altLang="zh-CN" sz="1400" dirty="0" smtClean="0">
                <a:solidFill>
                  <a:prstClr val="white">
                    <a:lumMod val="65000"/>
                  </a:prstClr>
                </a:solidFill>
                <a:latin typeface="Impact" pitchFamily="34" charset="0"/>
              </a:rPr>
              <a:t>WCDR</a:t>
            </a:r>
            <a:endParaRPr kumimoji="0" lang="zh-CN" altLang="en-US" sz="1400" dirty="0" smtClean="0">
              <a:solidFill>
                <a:prstClr val="white">
                  <a:lumMod val="65000"/>
                </a:prstClr>
              </a:solidFill>
              <a:latin typeface="Impact" pitchFamily="34" charset="0"/>
            </a:endParaRPr>
          </a:p>
        </p:txBody>
      </p:sp>
      <p:pic>
        <p:nvPicPr>
          <p:cNvPr id="10" name="圖片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65964" y="-22188"/>
            <a:ext cx="359519" cy="388474"/>
          </a:xfrm>
          <a:prstGeom prst="rect">
            <a:avLst/>
          </a:prstGeom>
        </p:spPr>
      </p:pic>
      <p:sp>
        <p:nvSpPr>
          <p:cNvPr id="2" name="標題版面配置區 1"/>
          <p:cNvSpPr>
            <a:spLocks noGrp="1"/>
          </p:cNvSpPr>
          <p:nvPr>
            <p:ph type="title"/>
          </p:nvPr>
        </p:nvSpPr>
        <p:spPr>
          <a:xfrm>
            <a:off x="228600" y="130858"/>
            <a:ext cx="5810250" cy="561976"/>
          </a:xfrm>
          <a:prstGeom prst="rect">
            <a:avLst/>
          </a:prstGeom>
          <a:noFill/>
        </p:spPr>
        <p:txBody>
          <a:bodyPr vert="horz" lIns="91440" tIns="45720" rIns="91440" bIns="45720" rtlCol="0" anchor="ctr">
            <a:noAutofit/>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1180860850"/>
      </p:ext>
    </p:extLst>
  </p:cSld>
  <p:clrMap bg1="lt1" tx1="dk1" bg2="lt2" tx2="dk2" accent1="accent1" accent2="accent2" accent3="accent3" accent4="accent4" accent5="accent5" accent6="accent6" hlink="hlink" folHlink="folHlink"/>
  <p:sldLayoutIdLst>
    <p:sldLayoutId id="2147493814" r:id="rId1"/>
    <p:sldLayoutId id="2147493815" r:id="rId2"/>
    <p:sldLayoutId id="2147493816" r:id="rId3"/>
    <p:sldLayoutId id="2147493817" r:id="rId4"/>
    <p:sldLayoutId id="2147493818" r:id="rId5"/>
    <p:sldLayoutId id="2147493819" r:id="rId6"/>
    <p:sldLayoutId id="2147493820" r:id="rId7"/>
    <p:sldLayoutId id="2147493821" r:id="rId8"/>
    <p:sldLayoutId id="2147493822" r:id="rId9"/>
    <p:sldLayoutId id="2147493823" r:id="rId10"/>
    <p:sldLayoutId id="2147493824"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6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400">
                <a:solidFill>
                  <a:srgbClr val="262626"/>
                </a:solidFill>
                <a:latin typeface="Arial Unicode MS" pitchFamily="34" charset="-120"/>
                <a:ea typeface="Arial Unicode MS" pitchFamily="34" charset="-120"/>
                <a:cs typeface="Arial Unicode MS" pitchFamily="34" charset="-120"/>
              </a:defRPr>
            </a:lvl1pPr>
          </a:lstStyle>
          <a:p>
            <a:fld id="{A2656390-AFFF-420A-8EA4-9B1B2A615159}" type="slidenum">
              <a:rPr lang="zh-TW" altLang="en-US"/>
              <a:pPr/>
              <a:t>‹#›</a:t>
            </a:fld>
            <a:endParaRPr lang="zh-TW" altLang="en-US"/>
          </a:p>
        </p:txBody>
      </p:sp>
    </p:spTree>
    <p:extLst>
      <p:ext uri="{BB962C8B-B14F-4D97-AF65-F5344CB8AC3E}">
        <p14:creationId xmlns:p14="http://schemas.microsoft.com/office/powerpoint/2010/main" val="180553125"/>
      </p:ext>
    </p:extLst>
  </p:cSld>
  <p:clrMap bg1="lt1" tx1="dk1" bg2="lt2" tx2="dk2" accent1="accent1" accent2="accent2" accent3="accent3" accent4="accent4" accent5="accent5" accent6="accent6" hlink="hlink" folHlink="folHlink"/>
  <p:sldLayoutIdLst>
    <p:sldLayoutId id="2147493826" r:id="rId1"/>
    <p:sldLayoutId id="2147493827" r:id="rId2"/>
  </p:sldLayoutIdLst>
  <p:hf hdr="0" ftr="0" dt="0"/>
  <p:txStyles>
    <p:titleStyle>
      <a:lvl1pPr algn="l" rtl="0" eaLnBrk="0" fontAlgn="base" hangingPunct="0">
        <a:spcBef>
          <a:spcPct val="0"/>
        </a:spcBef>
        <a:spcAft>
          <a:spcPct val="0"/>
        </a:spcAft>
        <a:defRPr sz="2700" b="1" i="1" kern="1200">
          <a:solidFill>
            <a:schemeClr val="tx1"/>
          </a:solidFill>
          <a:latin typeface="Times New Roman" pitchFamily="18" charset="0"/>
          <a:ea typeface="+mj-ea"/>
          <a:cs typeface="+mj-cs"/>
        </a:defRPr>
      </a:lvl1pPr>
      <a:lvl2pPr algn="l" rtl="0" eaLnBrk="0" fontAlgn="base" hangingPunct="0">
        <a:spcBef>
          <a:spcPct val="0"/>
        </a:spcBef>
        <a:spcAft>
          <a:spcPct val="0"/>
        </a:spcAft>
        <a:defRPr sz="2700" b="1" i="1">
          <a:solidFill>
            <a:schemeClr val="tx1"/>
          </a:solidFill>
          <a:latin typeface="Times New Roman" pitchFamily="18" charset="0"/>
        </a:defRPr>
      </a:lvl2pPr>
      <a:lvl3pPr algn="l" rtl="0" eaLnBrk="0" fontAlgn="base" hangingPunct="0">
        <a:spcBef>
          <a:spcPct val="0"/>
        </a:spcBef>
        <a:spcAft>
          <a:spcPct val="0"/>
        </a:spcAft>
        <a:defRPr sz="2700" b="1" i="1">
          <a:solidFill>
            <a:schemeClr val="tx1"/>
          </a:solidFill>
          <a:latin typeface="Times New Roman" pitchFamily="18" charset="0"/>
        </a:defRPr>
      </a:lvl3pPr>
      <a:lvl4pPr algn="l" rtl="0" eaLnBrk="0" fontAlgn="base" hangingPunct="0">
        <a:spcBef>
          <a:spcPct val="0"/>
        </a:spcBef>
        <a:spcAft>
          <a:spcPct val="0"/>
        </a:spcAft>
        <a:defRPr sz="2700" b="1" i="1">
          <a:solidFill>
            <a:schemeClr val="tx1"/>
          </a:solidFill>
          <a:latin typeface="Times New Roman" pitchFamily="18" charset="0"/>
        </a:defRPr>
      </a:lvl4pPr>
      <a:lvl5pPr algn="l" rtl="0" eaLnBrk="0" fontAlgn="base" hangingPunct="0">
        <a:spcBef>
          <a:spcPct val="0"/>
        </a:spcBef>
        <a:spcAft>
          <a:spcPct val="0"/>
        </a:spcAft>
        <a:defRPr sz="2700" b="1" i="1">
          <a:solidFill>
            <a:schemeClr val="tx1"/>
          </a:solidFill>
          <a:latin typeface="Times New Roman" pitchFamily="18" charset="0"/>
        </a:defRPr>
      </a:lvl5pPr>
      <a:lvl6pPr marL="457200" algn="l" rtl="0" fontAlgn="base">
        <a:spcBef>
          <a:spcPct val="0"/>
        </a:spcBef>
        <a:spcAft>
          <a:spcPct val="0"/>
        </a:spcAft>
        <a:defRPr sz="2700" b="1" i="1">
          <a:solidFill>
            <a:schemeClr val="tx1"/>
          </a:solidFill>
          <a:latin typeface="Times New Roman" pitchFamily="18" charset="0"/>
        </a:defRPr>
      </a:lvl6pPr>
      <a:lvl7pPr marL="914400" algn="l" rtl="0" fontAlgn="base">
        <a:spcBef>
          <a:spcPct val="0"/>
        </a:spcBef>
        <a:spcAft>
          <a:spcPct val="0"/>
        </a:spcAft>
        <a:defRPr sz="2700" b="1" i="1">
          <a:solidFill>
            <a:schemeClr val="tx1"/>
          </a:solidFill>
          <a:latin typeface="Times New Roman" pitchFamily="18" charset="0"/>
        </a:defRPr>
      </a:lvl7pPr>
      <a:lvl8pPr marL="1371600" algn="l" rtl="0" fontAlgn="base">
        <a:spcBef>
          <a:spcPct val="0"/>
        </a:spcBef>
        <a:spcAft>
          <a:spcPct val="0"/>
        </a:spcAft>
        <a:defRPr sz="2700" b="1" i="1">
          <a:solidFill>
            <a:schemeClr val="tx1"/>
          </a:solidFill>
          <a:latin typeface="Times New Roman" pitchFamily="18" charset="0"/>
        </a:defRPr>
      </a:lvl8pPr>
      <a:lvl9pPr marL="1828800" algn="l" rtl="0" fontAlgn="base">
        <a:spcBef>
          <a:spcPct val="0"/>
        </a:spcBef>
        <a:spcAft>
          <a:spcPct val="0"/>
        </a:spcAft>
        <a:defRPr sz="2700" b="1" i="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chemeClr val="bg1"/>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93295" r:id="rId1"/>
    <p:sldLayoutId id="2147493296" r:id="rId2"/>
    <p:sldLayoutId id="2147493297" r:id="rId3"/>
    <p:sldLayoutId id="2147493298" r:id="rId4"/>
    <p:sldLayoutId id="2147493299" r:id="rId5"/>
    <p:sldLayoutId id="2147493300" r:id="rId6"/>
    <p:sldLayoutId id="2147493301" r:id="rId7"/>
    <p:sldLayoutId id="2147493302" r:id="rId8"/>
    <p:sldLayoutId id="2147493303" r:id="rId9"/>
    <p:sldLayoutId id="2147493304" r:id="rId10"/>
    <p:sldLayoutId id="2147493305" r:id="rId11"/>
    <p:sldLayoutId id="2147493306"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val="0"/>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422755629"/>
      </p:ext>
    </p:extLst>
  </p:cSld>
  <p:clrMap bg1="lt1" tx1="dk1" bg2="lt2" tx2="dk2" accent1="accent1" accent2="accent2" accent3="accent3" accent4="accent4" accent5="accent5" accent6="accent6" hlink="hlink" folHlink="folHlink"/>
  <p:sldLayoutIdLst>
    <p:sldLayoutId id="2147493322" r:id="rId1"/>
    <p:sldLayoutId id="2147493323" r:id="rId2"/>
    <p:sldLayoutId id="2147493324" r:id="rId3"/>
    <p:sldLayoutId id="2147493325" r:id="rId4"/>
    <p:sldLayoutId id="2147493326" r:id="rId5"/>
    <p:sldLayoutId id="2147493327" r:id="rId6"/>
    <p:sldLayoutId id="2147493328" r:id="rId7"/>
    <p:sldLayoutId id="2147493329" r:id="rId8"/>
    <p:sldLayoutId id="2147493330" r:id="rId9"/>
    <p:sldLayoutId id="2147493331" r:id="rId10"/>
    <p:sldLayoutId id="214749333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4" name="Rectangle 3"/>
            <p:cNvSpPr>
              <a:spLocks noChangeArrowheads="1"/>
            </p:cNvSpPr>
            <p:nvPr userDrawn="1"/>
          </p:nvSpPr>
          <p:spPr bwMode="gray">
            <a:xfrm>
              <a:off x="0" y="2640"/>
              <a:ext cx="5760" cy="168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smtClean="0">
                <a:solidFill>
                  <a:srgbClr val="1D528D"/>
                </a:solidFill>
                <a:latin typeface="Arial" charset="0"/>
                <a:ea typeface="新細明體" charset="-120"/>
              </a:endParaRPr>
            </a:p>
          </p:txBody>
        </p:sp>
        <p:sp>
          <p:nvSpPr>
            <p:cNvPr id="7172" name="Rectangle 4"/>
            <p:cNvSpPr>
              <a:spLocks noChangeArrowheads="1"/>
            </p:cNvSpPr>
            <p:nvPr userDrawn="1"/>
          </p:nvSpPr>
          <p:spPr bwMode="gray">
            <a:xfrm>
              <a:off x="0" y="2640"/>
              <a:ext cx="5760" cy="99"/>
            </a:xfrm>
            <a:prstGeom prst="rect">
              <a:avLst/>
            </a:prstGeom>
            <a:gradFill rotWithShape="0">
              <a:gsLst>
                <a:gs pos="0">
                  <a:schemeClr val="bg2">
                    <a:gamma/>
                    <a:shade val="46275"/>
                    <a:invGamma/>
                  </a:schemeClr>
                </a:gs>
                <a:gs pos="100000">
                  <a:schemeClr val="bg2"/>
                </a:gs>
              </a:gsLst>
              <a:lin ang="5400000" scaled="1"/>
            </a:gradFill>
            <a:ln w="9525">
              <a:noFill/>
              <a:miter lim="800000"/>
              <a:headEnd/>
              <a:tailEnd/>
            </a:ln>
            <a:effectLst/>
          </p:spPr>
          <p:txBody>
            <a:bodyPr wrap="none" anchor="ctr"/>
            <a:lstStyle/>
            <a:p>
              <a:pPr>
                <a:defRPr/>
              </a:pPr>
              <a:endParaRPr lang="zh-TW" altLang="en-US">
                <a:solidFill>
                  <a:srgbClr val="1D528D"/>
                </a:solidFill>
                <a:latin typeface="Arial" charset="0"/>
                <a:ea typeface="新細明體" pitchFamily="18" charset="-120"/>
              </a:endParaRPr>
            </a:p>
          </p:txBody>
        </p:sp>
      </p:grpSp>
      <p:pic>
        <p:nvPicPr>
          <p:cNvPr id="2051" name="Picture 5" descr="圖片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4450"/>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圖片3"/>
          <p:cNvPicPr>
            <a:picLocks noChangeAspect="1" noChangeArrowheads="1"/>
          </p:cNvPicPr>
          <p:nvPr/>
        </p:nvPicPr>
        <p:blipFill>
          <a:blip r:embed="rId14" cstate="screen">
            <a:lum bright="6000"/>
            <a:extLst>
              <a:ext uri="{28A0092B-C50C-407E-A947-70E740481C1C}">
                <a14:useLocalDpi xmlns:a14="http://schemas.microsoft.com/office/drawing/2010/main" val="0"/>
              </a:ext>
            </a:extLst>
          </a:blip>
          <a:srcRect/>
          <a:stretch>
            <a:fillRect/>
          </a:stretch>
        </p:blipFill>
        <p:spPr bwMode="auto">
          <a:xfrm>
            <a:off x="395289" y="52388"/>
            <a:ext cx="10080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8"/>
          <p:cNvGrpSpPr>
            <a:grpSpLocks/>
          </p:cNvGrpSpPr>
          <p:nvPr/>
        </p:nvGrpSpPr>
        <p:grpSpPr bwMode="auto">
          <a:xfrm>
            <a:off x="-4762" y="981075"/>
            <a:ext cx="9148763" cy="5875338"/>
            <a:chOff x="-3" y="0"/>
            <a:chExt cx="5763" cy="4319"/>
          </a:xfrm>
        </p:grpSpPr>
        <p:sp>
          <p:nvSpPr>
            <p:cNvPr id="2059" name="AutoShape 9"/>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smtClean="0">
                <a:solidFill>
                  <a:srgbClr val="1D528D"/>
                </a:solidFill>
                <a:latin typeface="Arial" charset="0"/>
                <a:ea typeface="新細明體" charset="-120"/>
              </a:endParaRPr>
            </a:p>
          </p:txBody>
        </p:sp>
        <p:sp>
          <p:nvSpPr>
            <p:cNvPr id="2060" name="Freeform 10"/>
            <p:cNvSpPr>
              <a:spLocks/>
            </p:cNvSpPr>
            <p:nvPr userDrawn="1"/>
          </p:nvSpPr>
          <p:spPr bwMode="gray">
            <a:xfrm>
              <a:off x="0"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1" name="Freeform 11"/>
            <p:cNvSpPr>
              <a:spLocks/>
            </p:cNvSpPr>
            <p:nvPr userDrawn="1"/>
          </p:nvSpPr>
          <p:spPr bwMode="gray">
            <a:xfrm rot="-5408600">
              <a:off x="-50" y="4030"/>
              <a:ext cx="336" cy="242"/>
            </a:xfrm>
            <a:custGeom>
              <a:avLst/>
              <a:gdLst>
                <a:gd name="T0" fmla="*/ 0 w 336"/>
                <a:gd name="T1" fmla="*/ 12 h 384"/>
                <a:gd name="T2" fmla="*/ 0 w 336"/>
                <a:gd name="T3" fmla="*/ 96 h 384"/>
                <a:gd name="T4" fmla="*/ 96 w 336"/>
                <a:gd name="T5" fmla="*/ 48 h 384"/>
                <a:gd name="T6" fmla="*/ 192 w 336"/>
                <a:gd name="T7" fmla="*/ 1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2" name="Freeform 12"/>
            <p:cNvSpPr>
              <a:spLocks/>
            </p:cNvSpPr>
            <p:nvPr userDrawn="1"/>
          </p:nvSpPr>
          <p:spPr bwMode="gray">
            <a:xfrm rot="10769190">
              <a:off x="5519" y="4031"/>
              <a:ext cx="232" cy="287"/>
            </a:xfrm>
            <a:custGeom>
              <a:avLst/>
              <a:gdLst>
                <a:gd name="T0" fmla="*/ 0 w 336"/>
                <a:gd name="T1" fmla="*/ 20 h 384"/>
                <a:gd name="T2" fmla="*/ 0 w 336"/>
                <a:gd name="T3" fmla="*/ 161 h 384"/>
                <a:gd name="T4" fmla="*/ 32 w 336"/>
                <a:gd name="T5" fmla="*/ 81 h 384"/>
                <a:gd name="T6" fmla="*/ 64 w 336"/>
                <a:gd name="T7" fmla="*/ 20 h 384"/>
                <a:gd name="T8" fmla="*/ 110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sp>
          <p:nvSpPr>
            <p:cNvPr id="2063" name="Freeform 13"/>
            <p:cNvSpPr>
              <a:spLocks/>
            </p:cNvSpPr>
            <p:nvPr userDrawn="1"/>
          </p:nvSpPr>
          <p:spPr bwMode="gray">
            <a:xfrm rot="5400000">
              <a:off x="5472" y="0"/>
              <a:ext cx="288" cy="288"/>
            </a:xfrm>
            <a:custGeom>
              <a:avLst/>
              <a:gdLst>
                <a:gd name="T0" fmla="*/ 0 w 336"/>
                <a:gd name="T1" fmla="*/ 20 h 384"/>
                <a:gd name="T2" fmla="*/ 0 w 336"/>
                <a:gd name="T3" fmla="*/ 162 h 384"/>
                <a:gd name="T4" fmla="*/ 60 w 336"/>
                <a:gd name="T5" fmla="*/ 81 h 384"/>
                <a:gd name="T6" fmla="*/ 121 w 336"/>
                <a:gd name="T7" fmla="*/ 20 h 384"/>
                <a:gd name="T8" fmla="*/ 212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smtClean="0">
                <a:solidFill>
                  <a:srgbClr val="1D528D"/>
                </a:solidFill>
                <a:latin typeface="Arial" charset="0"/>
                <a:ea typeface="新細明體" charset="-120"/>
              </a:endParaRPr>
            </a:p>
          </p:txBody>
        </p:sp>
      </p:grpSp>
      <p:sp>
        <p:nvSpPr>
          <p:cNvPr id="2054" name="Rectangle 1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5" name="Rectangle 15"/>
          <p:cNvSpPr>
            <a:spLocks noChangeArrowheads="1"/>
          </p:cNvSpPr>
          <p:nvPr/>
        </p:nvSpPr>
        <p:spPr bwMode="ltGray">
          <a:xfrm>
            <a:off x="250825" y="1052515"/>
            <a:ext cx="8642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smtClean="0">
                <a:solidFill>
                  <a:srgbClr val="FFFFFF"/>
                </a:solidFill>
                <a:latin typeface="Arial" charset="0"/>
                <a:ea typeface="新細明體" charset="-120"/>
              </a:rPr>
              <a:t>按一下以編輯母片標題樣式</a:t>
            </a:r>
          </a:p>
        </p:txBody>
      </p:sp>
      <p:pic>
        <p:nvPicPr>
          <p:cNvPr id="2056" name="Picture 16" descr="花"/>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7"/>
          <p:cNvSpPr txBox="1">
            <a:spLocks noChangeArrowheads="1"/>
          </p:cNvSpPr>
          <p:nvPr/>
        </p:nvSpPr>
        <p:spPr bwMode="auto">
          <a:xfrm>
            <a:off x="7086600" y="76202"/>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mtClean="0">
                <a:solidFill>
                  <a:srgbClr val="FFFFFF"/>
                </a:solidFill>
                <a:ea typeface="華康勘亭流" pitchFamily="65" charset="-120"/>
              </a:rPr>
              <a:t>新北市政府消防局</a:t>
            </a:r>
          </a:p>
        </p:txBody>
      </p:sp>
      <p:sp>
        <p:nvSpPr>
          <p:cNvPr id="6162" name="Rectangle 18"/>
          <p:cNvSpPr>
            <a:spLocks noGrp="1" noChangeArrowheads="1"/>
          </p:cNvSpPr>
          <p:nvPr>
            <p:ph type="ftr" sz="quarter" idx="3"/>
          </p:nvPr>
        </p:nvSpPr>
        <p:spPr bwMode="auto">
          <a:xfrm>
            <a:off x="64008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ea typeface="新細明體" pitchFamily="18" charset="-120"/>
              </a:defRPr>
            </a:lvl1pPr>
          </a:lstStyle>
          <a:p>
            <a:pPr>
              <a:defRPr/>
            </a:pPr>
            <a:endParaRPr lang="en-US" altLang="zh-TW">
              <a:solidFill>
                <a:srgbClr val="1D528D"/>
              </a:solidFill>
              <a:latin typeface="Arial" charset="0"/>
            </a:endParaRPr>
          </a:p>
        </p:txBody>
      </p:sp>
    </p:spTree>
    <p:extLst>
      <p:ext uri="{BB962C8B-B14F-4D97-AF65-F5344CB8AC3E}">
        <p14:creationId xmlns:p14="http://schemas.microsoft.com/office/powerpoint/2010/main" val="3954887323"/>
      </p:ext>
    </p:extLst>
  </p:cSld>
  <p:clrMap bg1="lt1" tx1="dk1" bg2="lt2" tx2="dk2" accent1="accent1" accent2="accent2" accent3="accent3" accent4="accent4" accent5="accent5" accent6="accent6" hlink="hlink" folHlink="folHlink"/>
  <p:sldLayoutIdLst>
    <p:sldLayoutId id="2147493334" r:id="rId1"/>
    <p:sldLayoutId id="2147493335" r:id="rId2"/>
    <p:sldLayoutId id="2147493336" r:id="rId3"/>
    <p:sldLayoutId id="2147493337" r:id="rId4"/>
    <p:sldLayoutId id="2147493338" r:id="rId5"/>
    <p:sldLayoutId id="2147493339" r:id="rId6"/>
    <p:sldLayoutId id="2147493340" r:id="rId7"/>
    <p:sldLayoutId id="2147493341" r:id="rId8"/>
    <p:sldLayoutId id="2147493342" r:id="rId9"/>
    <p:sldLayoutId id="2147493343" r:id="rId10"/>
    <p:sldLayoutId id="214749334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000">
          <a:solidFill>
            <a:schemeClr val="bg1"/>
          </a:solidFill>
          <a:latin typeface="+mj-lt"/>
          <a:ea typeface="+mj-ea"/>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fontAlgn="base">
        <a:spcBef>
          <a:spcPct val="0"/>
        </a:spcBef>
        <a:spcAft>
          <a:spcPct val="0"/>
        </a:spcAft>
        <a:defRPr kumimoji="1" sz="4000">
          <a:solidFill>
            <a:schemeClr val="bg1"/>
          </a:solidFill>
          <a:latin typeface="Arial" charset="0"/>
          <a:ea typeface="新細明體" pitchFamily="18" charset="-120"/>
        </a:defRPr>
      </a:lvl6pPr>
      <a:lvl7pPr marL="914400" algn="l" rtl="0" fontAlgn="base">
        <a:spcBef>
          <a:spcPct val="0"/>
        </a:spcBef>
        <a:spcAft>
          <a:spcPct val="0"/>
        </a:spcAft>
        <a:defRPr kumimoji="1" sz="4000">
          <a:solidFill>
            <a:schemeClr val="bg1"/>
          </a:solidFill>
          <a:latin typeface="Arial" charset="0"/>
          <a:ea typeface="新細明體" pitchFamily="18" charset="-120"/>
        </a:defRPr>
      </a:lvl7pPr>
      <a:lvl8pPr marL="1371600" algn="l" rtl="0" fontAlgn="base">
        <a:spcBef>
          <a:spcPct val="0"/>
        </a:spcBef>
        <a:spcAft>
          <a:spcPct val="0"/>
        </a:spcAft>
        <a:defRPr kumimoji="1" sz="4000">
          <a:solidFill>
            <a:schemeClr val="bg1"/>
          </a:solidFill>
          <a:latin typeface="Arial" charset="0"/>
          <a:ea typeface="新細明體" pitchFamily="18" charset="-120"/>
        </a:defRPr>
      </a:lvl8pPr>
      <a:lvl9pPr marL="1828800" algn="l" rtl="0" fontAlgn="base">
        <a:spcBef>
          <a:spcPct val="0"/>
        </a:spcBef>
        <a:spcAft>
          <a:spcPct val="0"/>
        </a:spcAft>
        <a:defRPr kumimoji="1" sz="4000">
          <a:solidFill>
            <a:schemeClr val="bg1"/>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4925"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13315" name="Group 3"/>
          <p:cNvGrpSpPr>
            <a:grpSpLocks/>
          </p:cNvGrpSpPr>
          <p:nvPr/>
        </p:nvGrpSpPr>
        <p:grpSpPr bwMode="auto">
          <a:xfrm>
            <a:off x="-4763"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13316" name="Rectangle 4"/>
          <p:cNvSpPr>
            <a:spLocks noGrp="1" noChangeArrowheads="1"/>
          </p:cNvSpPr>
          <p:nvPr>
            <p:ph type="body" idx="1"/>
          </p:nvPr>
        </p:nvSpPr>
        <p:spPr bwMode="auto">
          <a:xfrm>
            <a:off x="457200" y="1989138"/>
            <a:ext cx="8229600" cy="4248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0"/>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13318" name="圖片 17" descr="p2.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p:spPr>
      </p:pic>
      <p:pic>
        <p:nvPicPr>
          <p:cNvPr id="13319" name="Picture 2" descr="新北拷貝"/>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w="9525">
            <a:noFill/>
            <a:miter lim="800000"/>
            <a:headEnd/>
            <a:tailEnd/>
          </a:ln>
        </p:spPr>
      </p:pic>
      <p:pic>
        <p:nvPicPr>
          <p:cNvPr id="13320" name="Picture 16" descr="花"/>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w="9525">
            <a:noFill/>
            <a:miter lim="800000"/>
            <a:headEnd/>
            <a:tailEnd/>
          </a:ln>
        </p:spPr>
      </p:pic>
      <p:sp>
        <p:nvSpPr>
          <p:cNvPr id="17" name="Slide Number Placeholder 5"/>
          <p:cNvSpPr>
            <a:spLocks noGrp="1"/>
          </p:cNvSpPr>
          <p:nvPr>
            <p:ph type="sldNum" sz="quarter" idx="4"/>
          </p:nvPr>
        </p:nvSpPr>
        <p:spPr>
          <a:xfrm>
            <a:off x="7010400" y="6494463"/>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6D1BB148-3D21-4BDD-9A35-D4A44B28983B}" type="slidenum">
              <a:rPr lang="en-US" altLang="zh-TW"/>
              <a:pPr>
                <a:defRPr/>
              </a:pPr>
              <a:t>‹#›</a:t>
            </a:fld>
            <a:endParaRPr lang="en-US" altLang="zh-TW"/>
          </a:p>
        </p:txBody>
      </p:sp>
    </p:spTree>
    <p:extLst>
      <p:ext uri="{BB962C8B-B14F-4D97-AF65-F5344CB8AC3E}">
        <p14:creationId xmlns:p14="http://schemas.microsoft.com/office/powerpoint/2010/main" val="2272056432"/>
      </p:ext>
    </p:extLst>
  </p:cSld>
  <p:clrMap bg1="lt1" tx1="dk1" bg2="lt2" tx2="dk2" accent1="accent1" accent2="accent2" accent3="accent3" accent4="accent4" accent5="accent5" accent6="accent6" hlink="hlink" folHlink="folHlink"/>
  <p:sldLayoutIdLst>
    <p:sldLayoutId id="2147493403" r:id="rId1"/>
    <p:sldLayoutId id="2147493404" r:id="rId2"/>
    <p:sldLayoutId id="2147493405" r:id="rId3"/>
    <p:sldLayoutId id="2147493406" r:id="rId4"/>
    <p:sldLayoutId id="2147493407" r:id="rId5"/>
    <p:sldLayoutId id="2147493408" r:id="rId6"/>
    <p:sldLayoutId id="2147493409" r:id="rId7"/>
    <p:sldLayoutId id="2147493410" r:id="rId8"/>
    <p:sldLayoutId id="2147493411" r:id="rId9"/>
    <p:sldLayoutId id="2147493412" r:id="rId10"/>
    <p:sldLayoutId id="2147493413" r:id="rId11"/>
    <p:sldLayoutId id="2147493414"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1825263917"/>
      </p:ext>
    </p:extLst>
  </p:cSld>
  <p:clrMap bg1="lt1" tx1="dk1" bg2="lt2" tx2="dk2" accent1="accent1" accent2="accent2" accent3="accent3" accent4="accent4" accent5="accent5" accent6="accent6" hlink="hlink" folHlink="folHlink"/>
  <p:sldLayoutIdLst>
    <p:sldLayoutId id="2147493526" r:id="rId1"/>
    <p:sldLayoutId id="2147493527" r:id="rId2"/>
    <p:sldLayoutId id="2147493528" r:id="rId3"/>
    <p:sldLayoutId id="2147493529" r:id="rId4"/>
    <p:sldLayoutId id="2147493530" r:id="rId5"/>
    <p:sldLayoutId id="2147493531" r:id="rId6"/>
    <p:sldLayoutId id="2147493532" r:id="rId7"/>
    <p:sldLayoutId id="2147493533" r:id="rId8"/>
    <p:sldLayoutId id="2147493534" r:id="rId9"/>
    <p:sldLayoutId id="2147493535" r:id="rId10"/>
    <p:sldLayoutId id="2147493536" r:id="rId11"/>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4926" y="6381750"/>
            <a:ext cx="9074150" cy="431800"/>
            <a:chOff x="0" y="2640"/>
            <a:chExt cx="5760" cy="1680"/>
          </a:xfrm>
        </p:grpSpPr>
        <p:sp>
          <p:nvSpPr>
            <p:cNvPr id="2063" name="Rectangle 15"/>
            <p:cNvSpPr>
              <a:spLocks noChangeArrowheads="1"/>
            </p:cNvSpPr>
            <p:nvPr userDrawn="1"/>
          </p:nvSpPr>
          <p:spPr bwMode="gray">
            <a:xfrm>
              <a:off x="0" y="2640"/>
              <a:ext cx="5760" cy="1680"/>
            </a:xfrm>
            <a:prstGeom prst="rect">
              <a:avLst/>
            </a:prstGeom>
            <a:solidFill>
              <a:srgbClr val="CACACA"/>
            </a:soli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64" name="Rectangle 16"/>
            <p:cNvSpPr>
              <a:spLocks noChangeArrowheads="1"/>
            </p:cNvSpPr>
            <p:nvPr userDrawn="1"/>
          </p:nvSpPr>
          <p:spPr bwMode="gray">
            <a:xfrm>
              <a:off x="0" y="2640"/>
              <a:ext cx="5760" cy="99"/>
            </a:xfrm>
            <a:prstGeom prst="rect">
              <a:avLst/>
            </a:prstGeom>
            <a:gradFill rotWithShape="0">
              <a:gsLst>
                <a:gs pos="0">
                  <a:srgbClr val="5D5D5D"/>
                </a:gs>
                <a:gs pos="100000">
                  <a:srgbClr val="CACACA"/>
                </a:gs>
              </a:gsLst>
              <a:lin ang="5400000" scaled="1"/>
            </a:gradFill>
            <a:ln w="9525">
              <a:noFill/>
              <a:miter lim="800000"/>
              <a:headEnd/>
              <a:tailEnd/>
            </a:ln>
          </p:spPr>
          <p:txBody>
            <a:bodyPr wrap="none" anchor="ctr"/>
            <a:lstStyle/>
            <a:p>
              <a:pPr>
                <a:defRPr/>
              </a:pPr>
              <a:endParaRPr lang="en-US" altLang="zh-TW">
                <a:solidFill>
                  <a:srgbClr val="000000"/>
                </a:solidFill>
                <a:latin typeface="Arial" charset="0"/>
                <a:ea typeface="新細明體" pitchFamily="18" charset="-120"/>
              </a:endParaRPr>
            </a:p>
          </p:txBody>
        </p:sp>
      </p:grpSp>
      <p:grpSp>
        <p:nvGrpSpPr>
          <p:cNvPr id="2051" name="Group 3"/>
          <p:cNvGrpSpPr>
            <a:grpSpLocks/>
          </p:cNvGrpSpPr>
          <p:nvPr/>
        </p:nvGrpSpPr>
        <p:grpSpPr bwMode="auto">
          <a:xfrm>
            <a:off x="-4762" y="981075"/>
            <a:ext cx="9148763" cy="5875338"/>
            <a:chOff x="-3" y="0"/>
            <a:chExt cx="5763" cy="4319"/>
          </a:xfrm>
        </p:grpSpPr>
        <p:sp>
          <p:nvSpPr>
            <p:cNvPr id="2058" name="AutoShape 10"/>
            <p:cNvSpPr>
              <a:spLocks noChangeArrowheads="1"/>
            </p:cNvSpPr>
            <p:nvPr userDrawn="1"/>
          </p:nvSpPr>
          <p:spPr bwMode="gray">
            <a:xfrm>
              <a:off x="24" y="25"/>
              <a:ext cx="5712" cy="4271"/>
            </a:xfrm>
            <a:prstGeom prst="roundRect">
              <a:avLst>
                <a:gd name="adj" fmla="val 6227"/>
              </a:avLst>
            </a:prstGeom>
            <a:noFill/>
            <a:ln w="76200">
              <a:solidFill>
                <a:schemeClr val="bg1"/>
              </a:solidFill>
              <a:round/>
              <a:headEnd/>
              <a:tailEnd/>
            </a:ln>
          </p:spPr>
          <p:txBody>
            <a:bodyPr wrap="none" anchor="ctr"/>
            <a:lstStyle/>
            <a:p>
              <a:pPr>
                <a:defRPr/>
              </a:pPr>
              <a:endParaRPr lang="en-US" altLang="zh-TW">
                <a:solidFill>
                  <a:srgbClr val="000000"/>
                </a:solidFill>
                <a:latin typeface="Arial" charset="0"/>
                <a:ea typeface="新細明體" pitchFamily="18" charset="-120"/>
              </a:endParaRPr>
            </a:p>
          </p:txBody>
        </p:sp>
        <p:sp>
          <p:nvSpPr>
            <p:cNvPr id="2059" name="AutoShape 11"/>
            <p:cNvSpPr>
              <a:spLocks/>
            </p:cNvSpPr>
            <p:nvPr userDrawn="1"/>
          </p:nvSpPr>
          <p:spPr bwMode="gray">
            <a:xfrm>
              <a:off x="0"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0" name="AutoShape 12"/>
            <p:cNvSpPr>
              <a:spLocks/>
            </p:cNvSpPr>
            <p:nvPr userDrawn="1"/>
          </p:nvSpPr>
          <p:spPr bwMode="gray">
            <a:xfrm rot="-5408600">
              <a:off x="-50" y="4030"/>
              <a:ext cx="336" cy="242"/>
            </a:xfrm>
            <a:custGeom>
              <a:avLst/>
              <a:gdLst>
                <a:gd name="T0" fmla="*/ 0 w 336"/>
                <a:gd name="T1" fmla="*/ 2 h 384"/>
                <a:gd name="T2" fmla="*/ 0 w 336"/>
                <a:gd name="T3" fmla="*/ 15 h 384"/>
                <a:gd name="T4" fmla="*/ 96 w 336"/>
                <a:gd name="T5" fmla="*/ 8 h 384"/>
                <a:gd name="T6" fmla="*/ 192 w 336"/>
                <a:gd name="T7" fmla="*/ 2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1" name="AutoShape 13"/>
            <p:cNvSpPr>
              <a:spLocks/>
            </p:cNvSpPr>
            <p:nvPr userDrawn="1"/>
          </p:nvSpPr>
          <p:spPr bwMode="gray">
            <a:xfrm rot="10769190">
              <a:off x="5519" y="4031"/>
              <a:ext cx="232" cy="287"/>
            </a:xfrm>
            <a:custGeom>
              <a:avLst/>
              <a:gdLst>
                <a:gd name="T0" fmla="*/ 0 w 336"/>
                <a:gd name="T1" fmla="*/ 6 h 384"/>
                <a:gd name="T2" fmla="*/ 0 w 336"/>
                <a:gd name="T3" fmla="*/ 50 h 384"/>
                <a:gd name="T4" fmla="*/ 7 w 336"/>
                <a:gd name="T5" fmla="*/ 25 h 384"/>
                <a:gd name="T6" fmla="*/ 15 w 336"/>
                <a:gd name="T7" fmla="*/ 6 h 384"/>
                <a:gd name="T8" fmla="*/ 2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sp>
          <p:nvSpPr>
            <p:cNvPr id="2062" name="AutoShape 14"/>
            <p:cNvSpPr>
              <a:spLocks/>
            </p:cNvSpPr>
            <p:nvPr userDrawn="1"/>
          </p:nvSpPr>
          <p:spPr bwMode="gray">
            <a:xfrm rot="5400000">
              <a:off x="5472" y="0"/>
              <a:ext cx="288" cy="288"/>
            </a:xfrm>
            <a:custGeom>
              <a:avLst/>
              <a:gdLst>
                <a:gd name="T0" fmla="*/ 0 w 336"/>
                <a:gd name="T1" fmla="*/ 6 h 384"/>
                <a:gd name="T2" fmla="*/ 0 w 336"/>
                <a:gd name="T3" fmla="*/ 51 h 384"/>
                <a:gd name="T4" fmla="*/ 33 w 336"/>
                <a:gd name="T5" fmla="*/ 26 h 384"/>
                <a:gd name="T6" fmla="*/ 65 w 336"/>
                <a:gd name="T7" fmla="*/ 6 h 384"/>
                <a:gd name="T8" fmla="*/ 115 w 336"/>
                <a:gd name="T9" fmla="*/ 0 h 384"/>
                <a:gd name="T10" fmla="*/ 0 w 336"/>
                <a:gd name="T11" fmla="*/ 0 h 384"/>
                <a:gd name="T12" fmla="*/ 0 60000 65536"/>
                <a:gd name="T13" fmla="*/ 0 60000 65536"/>
                <a:gd name="T14" fmla="*/ 0 60000 65536"/>
                <a:gd name="T15" fmla="*/ 0 60000 65536"/>
                <a:gd name="T16" fmla="*/ 0 60000 65536"/>
                <a:gd name="T17" fmla="*/ 0 60000 65536"/>
                <a:gd name="T18" fmla="*/ 0 w 336"/>
                <a:gd name="T19" fmla="*/ 0 h 384"/>
                <a:gd name="T20" fmla="*/ 336 w 336"/>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p:spPr>
          <p:txBody>
            <a:bodyPr/>
            <a:lstStyle/>
            <a:p>
              <a:pPr>
                <a:defRPr/>
              </a:pPr>
              <a:endParaRPr lang="zh-TW" altLang="en-US">
                <a:solidFill>
                  <a:srgbClr val="000000"/>
                </a:solidFill>
                <a:latin typeface="Arial" charset="0"/>
              </a:endParaRPr>
            </a:p>
          </p:txBody>
        </p:sp>
      </p:grpSp>
      <p:sp>
        <p:nvSpPr>
          <p:cNvPr id="2052" name="Rectangle 4"/>
          <p:cNvSpPr>
            <a:spLocks noGrp="1" noChangeArrowheads="1"/>
          </p:cNvSpPr>
          <p:nvPr>
            <p:ph type="body" idx="1"/>
          </p:nvPr>
        </p:nvSpPr>
        <p:spPr bwMode="auto">
          <a:xfrm>
            <a:off x="457200" y="1989138"/>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53" name="Rectangle 5"/>
          <p:cNvSpPr>
            <a:spLocks noChangeArrowheads="1"/>
          </p:cNvSpPr>
          <p:nvPr/>
        </p:nvSpPr>
        <p:spPr bwMode="ltGray">
          <a:xfrm>
            <a:off x="250825" y="1054102"/>
            <a:ext cx="8642350" cy="720725"/>
          </a:xfrm>
          <a:prstGeom prst="rect">
            <a:avLst/>
          </a:prstGeom>
          <a:noFill/>
          <a:ln w="9525">
            <a:noFill/>
            <a:miter lim="800000"/>
            <a:headEnd/>
            <a:tailEnd/>
          </a:ln>
        </p:spPr>
        <p:txBody>
          <a:bodyPr anchor="ctr"/>
          <a:lstStyle/>
          <a:p>
            <a:pPr algn="ctr">
              <a:defRPr/>
            </a:pPr>
            <a:r>
              <a:rPr lang="zh-TW" altLang="en-US" sz="4400">
                <a:solidFill>
                  <a:srgbClr val="FFFFFF"/>
                </a:solidFill>
                <a:latin typeface="Arial" charset="0"/>
                <a:ea typeface="新細明體" pitchFamily="18" charset="-120"/>
              </a:rPr>
              <a:t>按一下以編輯母片標題樣式</a:t>
            </a:r>
          </a:p>
        </p:txBody>
      </p:sp>
      <p:pic>
        <p:nvPicPr>
          <p:cNvPr id="2054" name="圖片 17" descr="p2.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w="3175">
            <a:solidFill>
              <a:srgbClr val="1D528D"/>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2" descr="新北拷貝"/>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534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6" descr="花"/>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4138" y="5692775"/>
            <a:ext cx="5461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p:ph type="sldNum" sz="quarter" idx="4"/>
          </p:nvPr>
        </p:nvSpPr>
        <p:spPr>
          <a:xfrm>
            <a:off x="7010400" y="6494465"/>
            <a:ext cx="2133600" cy="365125"/>
          </a:xfrm>
          <a:prstGeom prst="rect">
            <a:avLst/>
          </a:prstGeom>
        </p:spPr>
        <p:txBody>
          <a:bodyPr vert="horz" wrap="square" lIns="91440" tIns="45720" rIns="91440" bIns="45720" numCol="1" anchor="t" anchorCtr="0" compatLnSpc="1">
            <a:prstTxWarp prst="textNoShape">
              <a:avLst/>
            </a:prstTxWarp>
          </a:bodyPr>
          <a:lstStyle>
            <a:lvl1pPr algn="r">
              <a:defRPr kumimoji="0" sz="2000">
                <a:solidFill>
                  <a:srgbClr val="0C0600"/>
                </a:solidFill>
                <a:latin typeface="Calibri" pitchFamily="34" charset="0"/>
                <a:ea typeface="新細明體" pitchFamily="18" charset="-120"/>
              </a:defRPr>
            </a:lvl1pPr>
          </a:lstStyle>
          <a:p>
            <a:pPr>
              <a:defRPr/>
            </a:pPr>
            <a:fld id="{27C2F9D2-9165-4C58-B09F-08C2CD6B6FBA}" type="slidenum">
              <a:rPr lang="en-US" altLang="zh-TW"/>
              <a:pPr>
                <a:defRPr/>
              </a:pPr>
              <a:t>‹#›</a:t>
            </a:fld>
            <a:endParaRPr lang="en-US" altLang="zh-TW"/>
          </a:p>
        </p:txBody>
      </p:sp>
    </p:spTree>
    <p:extLst>
      <p:ext uri="{BB962C8B-B14F-4D97-AF65-F5344CB8AC3E}">
        <p14:creationId xmlns:p14="http://schemas.microsoft.com/office/powerpoint/2010/main" val="3736551047"/>
      </p:ext>
    </p:extLst>
  </p:cSld>
  <p:clrMap bg1="lt1" tx1="dk1" bg2="lt2" tx2="dk2" accent1="accent1" accent2="accent2" accent3="accent3" accent4="accent4" accent5="accent5" accent6="accent6" hlink="hlink" folHlink="folHlink"/>
  <p:sldLayoutIdLst>
    <p:sldLayoutId id="2147493539" r:id="rId1"/>
    <p:sldLayoutId id="2147493540" r:id="rId2"/>
    <p:sldLayoutId id="2147493541" r:id="rId3"/>
    <p:sldLayoutId id="2147493542" r:id="rId4"/>
    <p:sldLayoutId id="2147493543" r:id="rId5"/>
    <p:sldLayoutId id="2147493544" r:id="rId6"/>
    <p:sldLayoutId id="2147493545" r:id="rId7"/>
    <p:sldLayoutId id="2147493546" r:id="rId8"/>
    <p:sldLayoutId id="2147493547" r:id="rId9"/>
    <p:sldLayoutId id="2147493548" r:id="rId10"/>
    <p:sldLayoutId id="2147493549" r:id="rId11"/>
    <p:sldLayoutId id="2147493550" r:id="rId12"/>
  </p:sldLayoutIdLst>
  <p:transition>
    <p:fade/>
  </p:transition>
  <p:hf hdr="0" ftr="0" dt="0"/>
  <p:txStyles>
    <p:titleStyle>
      <a:lvl1pPr algn="l" rtl="0" eaLnBrk="0" fontAlgn="base" hangingPunct="0">
        <a:spcBef>
          <a:spcPct val="0"/>
        </a:spcBef>
        <a:spcAft>
          <a:spcPct val="0"/>
        </a:spcAft>
        <a:defRPr kumimoji="1" sz="4000" kern="1200">
          <a:solidFill>
            <a:schemeClr val="bg1"/>
          </a:solidFill>
          <a:latin typeface="+mj-lt"/>
          <a:ea typeface="新細明體" pitchFamily="18" charset="-120"/>
          <a:cs typeface="+mj-cs"/>
        </a:defRPr>
      </a:lvl1pPr>
      <a:lvl2pPr algn="l" rtl="0" eaLnBrk="0" fontAlgn="base" hangingPunct="0">
        <a:spcBef>
          <a:spcPct val="0"/>
        </a:spcBef>
        <a:spcAft>
          <a:spcPct val="0"/>
        </a:spcAft>
        <a:defRPr kumimoji="1" sz="4000">
          <a:solidFill>
            <a:schemeClr val="bg1"/>
          </a:solidFill>
          <a:latin typeface="Arial" charset="0"/>
          <a:ea typeface="新細明體" pitchFamily="18" charset="-120"/>
        </a:defRPr>
      </a:lvl2pPr>
      <a:lvl3pPr algn="l" rtl="0" eaLnBrk="0" fontAlgn="base" hangingPunct="0">
        <a:spcBef>
          <a:spcPct val="0"/>
        </a:spcBef>
        <a:spcAft>
          <a:spcPct val="0"/>
        </a:spcAft>
        <a:defRPr kumimoji="1" sz="4000">
          <a:solidFill>
            <a:schemeClr val="bg1"/>
          </a:solidFill>
          <a:latin typeface="Arial" charset="0"/>
          <a:ea typeface="新細明體" pitchFamily="18" charset="-120"/>
        </a:defRPr>
      </a:lvl3pPr>
      <a:lvl4pPr algn="l" rtl="0" eaLnBrk="0" fontAlgn="base" hangingPunct="0">
        <a:spcBef>
          <a:spcPct val="0"/>
        </a:spcBef>
        <a:spcAft>
          <a:spcPct val="0"/>
        </a:spcAft>
        <a:defRPr kumimoji="1" sz="4000">
          <a:solidFill>
            <a:schemeClr val="bg1"/>
          </a:solidFill>
          <a:latin typeface="Arial" charset="0"/>
          <a:ea typeface="新細明體" pitchFamily="18" charset="-120"/>
        </a:defRPr>
      </a:lvl4pPr>
      <a:lvl5pPr algn="l" rtl="0" eaLnBrk="0" fontAlgn="base" hangingPunct="0">
        <a:spcBef>
          <a:spcPct val="0"/>
        </a:spcBef>
        <a:spcAft>
          <a:spcPct val="0"/>
        </a:spcAft>
        <a:defRPr kumimoji="1" sz="4000">
          <a:solidFill>
            <a:schemeClr val="bg1"/>
          </a:solidFill>
          <a:latin typeface="Arial" charset="0"/>
          <a:ea typeface="新細明體" pitchFamily="18" charset="-120"/>
        </a:defRPr>
      </a:lvl5pPr>
      <a:lvl6pPr marL="457200" algn="l" rtl="0" eaLnBrk="0" fontAlgn="base" hangingPunct="0">
        <a:spcBef>
          <a:spcPct val="0"/>
        </a:spcBef>
        <a:spcAft>
          <a:spcPct val="0"/>
        </a:spcAft>
        <a:defRPr kumimoji="1" sz="4000">
          <a:solidFill>
            <a:schemeClr val="bg1"/>
          </a:solidFill>
          <a:latin typeface="Arial" charset="0"/>
          <a:ea typeface="PMingLiU"/>
        </a:defRPr>
      </a:lvl6pPr>
      <a:lvl7pPr marL="914400" algn="l" rtl="0" eaLnBrk="0" fontAlgn="base" hangingPunct="0">
        <a:spcBef>
          <a:spcPct val="0"/>
        </a:spcBef>
        <a:spcAft>
          <a:spcPct val="0"/>
        </a:spcAft>
        <a:defRPr kumimoji="1" sz="4000">
          <a:solidFill>
            <a:schemeClr val="bg1"/>
          </a:solidFill>
          <a:latin typeface="Arial" charset="0"/>
          <a:ea typeface="PMingLiU"/>
        </a:defRPr>
      </a:lvl7pPr>
      <a:lvl8pPr marL="1371600" algn="l" rtl="0" eaLnBrk="0" fontAlgn="base" hangingPunct="0">
        <a:spcBef>
          <a:spcPct val="0"/>
        </a:spcBef>
        <a:spcAft>
          <a:spcPct val="0"/>
        </a:spcAft>
        <a:defRPr kumimoji="1" sz="4000">
          <a:solidFill>
            <a:schemeClr val="bg1"/>
          </a:solidFill>
          <a:latin typeface="Arial" charset="0"/>
          <a:ea typeface="PMingLiU"/>
        </a:defRPr>
      </a:lvl8pPr>
      <a:lvl9pPr marL="1828800" algn="l" rtl="0" eaLnBrk="0" fontAlgn="base" hangingPunct="0">
        <a:spcBef>
          <a:spcPct val="0"/>
        </a:spcBef>
        <a:spcAft>
          <a:spcPct val="0"/>
        </a:spcAft>
        <a:defRPr kumimoji="1" sz="4000">
          <a:solidFill>
            <a:schemeClr val="bg1"/>
          </a:solidFill>
          <a:latin typeface="Arial" charset="0"/>
          <a:ea typeface="PMingLiU"/>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新細明體" pitchFamily="18" charset="-120"/>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新細明體" pitchFamily="18" charset="-120"/>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新細明體" pitchFamily="18"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3"/>
          <p:cNvSpPr>
            <a:spLocks noChangeArrowheads="1"/>
          </p:cNvSpPr>
          <p:nvPr/>
        </p:nvSpPr>
        <p:spPr bwMode="auto">
          <a:xfrm>
            <a:off x="22334" y="365126"/>
            <a:ext cx="8972810" cy="635635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auto">
              <a:spcBef>
                <a:spcPts val="0"/>
              </a:spcBef>
              <a:spcAft>
                <a:spcPts val="0"/>
              </a:spcAft>
            </a:pPr>
            <a:endParaRPr kumimoji="0" lang="zh-TW" altLang="en-US">
              <a:solidFill>
                <a:prstClr val="black"/>
              </a:solidFill>
              <a:latin typeface="Calibri"/>
              <a:ea typeface="新細明體"/>
            </a:endParaRPr>
          </a:p>
        </p:txBody>
      </p:sp>
      <p:sp>
        <p:nvSpPr>
          <p:cNvPr id="8" name="矩形 7"/>
          <p:cNvSpPr/>
          <p:nvPr/>
        </p:nvSpPr>
        <p:spPr>
          <a:xfrm>
            <a:off x="-1" y="383545"/>
            <a:ext cx="172267" cy="630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877050" y="6356351"/>
            <a:ext cx="2057400" cy="365125"/>
          </a:xfrm>
          <a:prstGeom prst="rect">
            <a:avLst/>
          </a:prstGeom>
        </p:spPr>
        <p:txBody>
          <a:bodyPr vert="horz" lIns="91440" tIns="45720" rIns="91440" bIns="45720" rtlCol="0" anchor="ctr"/>
          <a:lstStyle>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fontAlgn="auto">
              <a:spcBef>
                <a:spcPts val="0"/>
              </a:spcBef>
              <a:spcAft>
                <a:spcPts val="0"/>
              </a:spcAft>
            </a:pPr>
            <a:fld id="{98F9CC33-4133-468C-B7C7-B67D93663D55}" type="slidenum">
              <a:rPr kumimoji="0" lang="zh-TW" altLang="en-US" smtClean="0">
                <a:solidFill>
                  <a:srgbClr val="44546A">
                    <a:lumMod val="50000"/>
                  </a:srgbClr>
                </a:solidFill>
              </a:rPr>
              <a:pPr fontAlgn="auto">
                <a:spcBef>
                  <a:spcPts val="0"/>
                </a:spcBef>
                <a:spcAft>
                  <a:spcPts val="0"/>
                </a:spcAft>
              </a:pPr>
              <a:t>‹#›</a:t>
            </a:fld>
            <a:endParaRPr kumimoji="0" lang="zh-TW" altLang="en-US">
              <a:solidFill>
                <a:srgbClr val="44546A">
                  <a:lumMod val="50000"/>
                </a:srgbClr>
              </a:solidFill>
            </a:endParaRPr>
          </a:p>
        </p:txBody>
      </p:sp>
      <p:sp>
        <p:nvSpPr>
          <p:cNvPr id="3" name="文字版面配置區 2"/>
          <p:cNvSpPr>
            <a:spLocks noGrp="1"/>
          </p:cNvSpPr>
          <p:nvPr>
            <p:ph type="body" idx="1"/>
          </p:nvPr>
        </p:nvSpPr>
        <p:spPr>
          <a:xfrm>
            <a:off x="228600" y="927102"/>
            <a:ext cx="8401050" cy="480694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TextBox 7"/>
          <p:cNvSpPr txBox="1">
            <a:spLocks noChangeArrowheads="1"/>
          </p:cNvSpPr>
          <p:nvPr/>
        </p:nvSpPr>
        <p:spPr bwMode="auto">
          <a:xfrm>
            <a:off x="8196883" y="92528"/>
            <a:ext cx="966167" cy="319318"/>
          </a:xfrm>
          <a:prstGeom prst="rect">
            <a:avLst/>
          </a:prstGeom>
          <a:noFill/>
          <a:ln>
            <a:noFill/>
          </a:ln>
          <a:extLst/>
        </p:spPr>
        <p:txBody>
          <a:bodyPr wrap="square" lIns="102870" tIns="51435" rIns="102870" bIns="51435">
            <a:spAutoFit/>
          </a:bodyPr>
          <a:lstStyle>
            <a:lvl1pPr>
              <a:defRPr sz="2000">
                <a:solidFill>
                  <a:schemeClr val="tx1"/>
                </a:solidFill>
                <a:latin typeface="Calibri" pitchFamily="34" charset="0"/>
                <a:ea typeface="宋体" charset="-122"/>
              </a:defRPr>
            </a:lvl1pPr>
            <a:lvl2pPr marL="742950" indent="-285750">
              <a:defRPr sz="2000">
                <a:solidFill>
                  <a:schemeClr val="tx1"/>
                </a:solidFill>
                <a:latin typeface="Calibri" pitchFamily="34" charset="0"/>
                <a:ea typeface="宋体" charset="-122"/>
              </a:defRPr>
            </a:lvl2pPr>
            <a:lvl3pPr marL="1143000" indent="-228600">
              <a:defRPr sz="2000">
                <a:solidFill>
                  <a:schemeClr val="tx1"/>
                </a:solidFill>
                <a:latin typeface="Calibri" pitchFamily="34" charset="0"/>
                <a:ea typeface="宋体" charset="-122"/>
              </a:defRPr>
            </a:lvl3pPr>
            <a:lvl4pPr marL="1600200" indent="-228600">
              <a:defRPr sz="2000">
                <a:solidFill>
                  <a:schemeClr val="tx1"/>
                </a:solidFill>
                <a:latin typeface="Calibri" pitchFamily="34" charset="0"/>
                <a:ea typeface="宋体" charset="-122"/>
              </a:defRPr>
            </a:lvl4pPr>
            <a:lvl5pPr>
              <a:defRPr sz="2000">
                <a:solidFill>
                  <a:schemeClr val="tx1"/>
                </a:solidFill>
                <a:latin typeface="Calibri" pitchFamily="34" charset="0"/>
                <a:ea typeface="宋体" charset="-122"/>
              </a:defRPr>
            </a:lvl5pPr>
            <a:lvl6pPr marL="2514600" indent="-228600" defTabSz="1028700" fontAlgn="base">
              <a:spcBef>
                <a:spcPct val="0"/>
              </a:spcBef>
              <a:spcAft>
                <a:spcPct val="0"/>
              </a:spcAft>
              <a:defRPr sz="2000">
                <a:solidFill>
                  <a:schemeClr val="tx1"/>
                </a:solidFill>
                <a:latin typeface="Calibri" pitchFamily="34" charset="0"/>
                <a:ea typeface="宋体" charset="-122"/>
              </a:defRPr>
            </a:lvl6pPr>
            <a:lvl7pPr marL="2971800" indent="-228600" defTabSz="1028700" fontAlgn="base">
              <a:spcBef>
                <a:spcPct val="0"/>
              </a:spcBef>
              <a:spcAft>
                <a:spcPct val="0"/>
              </a:spcAft>
              <a:defRPr sz="2000">
                <a:solidFill>
                  <a:schemeClr val="tx1"/>
                </a:solidFill>
                <a:latin typeface="Calibri" pitchFamily="34" charset="0"/>
                <a:ea typeface="宋体" charset="-122"/>
              </a:defRPr>
            </a:lvl7pPr>
            <a:lvl8pPr marL="3429000" indent="-228600" defTabSz="1028700" fontAlgn="base">
              <a:spcBef>
                <a:spcPct val="0"/>
              </a:spcBef>
              <a:spcAft>
                <a:spcPct val="0"/>
              </a:spcAft>
              <a:defRPr sz="2000">
                <a:solidFill>
                  <a:schemeClr val="tx1"/>
                </a:solidFill>
                <a:latin typeface="Calibri" pitchFamily="34" charset="0"/>
                <a:ea typeface="宋体" charset="-122"/>
              </a:defRPr>
            </a:lvl8pPr>
            <a:lvl9pPr marL="3886200" indent="-228600" defTabSz="1028700" fontAlgn="base">
              <a:spcBef>
                <a:spcPct val="0"/>
              </a:spcBef>
              <a:spcAft>
                <a:spcPct val="0"/>
              </a:spcAft>
              <a:defRPr sz="2000">
                <a:solidFill>
                  <a:schemeClr val="tx1"/>
                </a:solidFill>
                <a:latin typeface="Calibri" pitchFamily="34" charset="0"/>
                <a:ea typeface="宋体" charset="-122"/>
              </a:defRPr>
            </a:lvl9pPr>
          </a:lstStyle>
          <a:p>
            <a:pPr algn="ctr" fontAlgn="auto">
              <a:spcBef>
                <a:spcPts val="0"/>
              </a:spcBef>
              <a:spcAft>
                <a:spcPts val="0"/>
              </a:spcAft>
              <a:defRPr/>
            </a:pPr>
            <a:r>
              <a:rPr kumimoji="0" lang="en-US" altLang="zh-CN" sz="1400" dirty="0" smtClean="0">
                <a:solidFill>
                  <a:prstClr val="white">
                    <a:lumMod val="65000"/>
                  </a:prstClr>
                </a:solidFill>
                <a:latin typeface="Impact" pitchFamily="34" charset="0"/>
              </a:rPr>
              <a:t>WCDR</a:t>
            </a:r>
            <a:endParaRPr kumimoji="0" lang="zh-CN" altLang="en-US" sz="1400" dirty="0" smtClean="0">
              <a:solidFill>
                <a:prstClr val="white">
                  <a:lumMod val="65000"/>
                </a:prstClr>
              </a:solidFill>
              <a:latin typeface="Impact" pitchFamily="34" charset="0"/>
            </a:endParaRPr>
          </a:p>
        </p:txBody>
      </p:sp>
      <p:pic>
        <p:nvPicPr>
          <p:cNvPr id="10" name="圖片 9"/>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065964" y="-22188"/>
            <a:ext cx="359519" cy="388474"/>
          </a:xfrm>
          <a:prstGeom prst="rect">
            <a:avLst/>
          </a:prstGeom>
        </p:spPr>
      </p:pic>
      <p:sp>
        <p:nvSpPr>
          <p:cNvPr id="2" name="標題版面配置區 1"/>
          <p:cNvSpPr>
            <a:spLocks noGrp="1"/>
          </p:cNvSpPr>
          <p:nvPr>
            <p:ph type="title"/>
          </p:nvPr>
        </p:nvSpPr>
        <p:spPr>
          <a:xfrm>
            <a:off x="228600" y="130858"/>
            <a:ext cx="5810250" cy="561976"/>
          </a:xfrm>
          <a:prstGeom prst="rect">
            <a:avLst/>
          </a:prstGeom>
          <a:noFill/>
        </p:spPr>
        <p:txBody>
          <a:bodyPr vert="horz" lIns="91440" tIns="45720" rIns="91440" bIns="45720" rtlCol="0" anchor="ctr">
            <a:noAutofit/>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730870416"/>
      </p:ext>
    </p:extLst>
  </p:cSld>
  <p:clrMap bg1="lt1" tx1="dk1" bg2="lt2" tx2="dk2" accent1="accent1" accent2="accent2" accent3="accent3" accent4="accent4" accent5="accent5" accent6="accent6" hlink="hlink" folHlink="folHlink"/>
  <p:sldLayoutIdLst>
    <p:sldLayoutId id="2147493552" r:id="rId1"/>
    <p:sldLayoutId id="2147493553" r:id="rId2"/>
    <p:sldLayoutId id="2147493554" r:id="rId3"/>
    <p:sldLayoutId id="2147493555" r:id="rId4"/>
    <p:sldLayoutId id="2147493556" r:id="rId5"/>
    <p:sldLayoutId id="2147493557" r:id="rId6"/>
    <p:sldLayoutId id="2147493558" r:id="rId7"/>
    <p:sldLayoutId id="2147493559" r:id="rId8"/>
    <p:sldLayoutId id="2147493560" r:id="rId9"/>
    <p:sldLayoutId id="2147493561" r:id="rId10"/>
    <p:sldLayoutId id="2147493562"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6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0.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1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1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1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10.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6.xml"/><Relationship Id="rId1" Type="http://schemas.openxmlformats.org/officeDocument/2006/relationships/vmlDrawing" Target="../drawings/vmlDrawing1.vml"/><Relationship Id="rId5" Type="http://schemas.openxmlformats.org/officeDocument/2006/relationships/image" Target="../media/image52.jpg"/><Relationship Id="rId4" Type="http://schemas.openxmlformats.org/officeDocument/2006/relationships/image" Target="../media/image5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en.wikipedia.org/wiki/Hurricane_Harvey" TargetMode="External"/><Relationship Id="rId1" Type="http://schemas.openxmlformats.org/officeDocument/2006/relationships/slideLayout" Target="../slideLayouts/slideLayout117.xml"/></Relationships>
</file>

<file path=ppt/slides/_rels/slide5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usatoday.com/story/weather/2017/08/30/harvey-costliest-natural-disaster-u-s-history-estimated-cost-160-billion/615708001/" TargetMode="External"/><Relationship Id="rId7" Type="http://schemas.openxmlformats.org/officeDocument/2006/relationships/hyperlink" Target="https://en.wikipedia.org/wiki/Flood_stage" TargetMode="External"/><Relationship Id="rId2" Type="http://schemas.openxmlformats.org/officeDocument/2006/relationships/hyperlink" Target="https://www.washingtonpost.com/national/the-latest-disaster-help-okd-for-harvey-hit-cities/2017/09/04/a7d9e1cc-91e1-11e7-8482-8dc9a7af29f9_story.html?utm_term=.859ff20b32a9" TargetMode="External"/><Relationship Id="rId1" Type="http://schemas.openxmlformats.org/officeDocument/2006/relationships/slideLayout" Target="../slideLayouts/slideLayout117.xml"/><Relationship Id="rId6" Type="http://schemas.openxmlformats.org/officeDocument/2006/relationships/hyperlink" Target="http://edition.cnn.com/2017/08/26/us/gallery/hurricane-harvey/index.html" TargetMode="External"/><Relationship Id="rId11" Type="http://schemas.openxmlformats.org/officeDocument/2006/relationships/image" Target="../media/image57.emf"/><Relationship Id="rId5" Type="http://schemas.openxmlformats.org/officeDocument/2006/relationships/hyperlink" Target="http://www.chicagotribune.com/news/nationworld/ct-hurricane-harvey-flooding-houston-20170829-story.html" TargetMode="External"/><Relationship Id="rId10" Type="http://schemas.openxmlformats.org/officeDocument/2006/relationships/image" Target="../media/image56.emf"/><Relationship Id="rId4" Type="http://schemas.openxmlformats.org/officeDocument/2006/relationships/hyperlink" Target="https://www.theguardian.com/us-news/2017/aug/26/texas-cities-catastrophic-flooding-hurricane-harvey" TargetMode="External"/><Relationship Id="rId9" Type="http://schemas.openxmlformats.org/officeDocument/2006/relationships/image" Target="../media/image55.jpeg"/></Relationships>
</file>

<file path=ppt/slides/_rels/slide5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edition.cnn.com/2017/08/30/us/harvey-texas-louisiana/index.html" TargetMode="External"/><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hyperlink" Target="http://www.telegraph.co.uk/news/2017/08/30/hurricane-harvey-shelter-texas-victims-evacuated-flooding/" TargetMode="External"/><Relationship Id="rId1" Type="http://schemas.openxmlformats.org/officeDocument/2006/relationships/slideLayout" Target="../slideLayouts/slideLayout117.xml"/><Relationship Id="rId6" Type="http://schemas.openxmlformats.org/officeDocument/2006/relationships/hyperlink" Target="https://weather.com/storms/hurricane/news/harvey-hurricane-tropical-storm-impacts-corpus-christi-rockport" TargetMode="External"/><Relationship Id="rId11" Type="http://schemas.openxmlformats.org/officeDocument/2006/relationships/image" Target="../media/image62.jpeg"/><Relationship Id="rId5" Type="http://schemas.openxmlformats.org/officeDocument/2006/relationships/hyperlink" Target="https://www.reuters.com/article/us-storm-harvey-energy/harvey-throws-a-wrench-into-u-s-energy-engine-idUSKCN1B70YQ" TargetMode="External"/><Relationship Id="rId10" Type="http://schemas.openxmlformats.org/officeDocument/2006/relationships/image" Target="../media/image61.jpeg"/><Relationship Id="rId4" Type="http://schemas.openxmlformats.org/officeDocument/2006/relationships/hyperlink" Target="http://edition.cnn.com/2017/08/31/us/harvey-houston-texas-flood/index.html" TargetMode="External"/><Relationship Id="rId9" Type="http://schemas.openxmlformats.org/officeDocument/2006/relationships/image" Target="../media/image60.jpeg"/></Relationships>
</file>

<file path=ppt/slides/_rels/slide57.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hyperlink" Target="http://abcnews.go.com/US/louisiana-begins-evacuations-harvey-12-year-anniversary-hurricane/story?id=49485519" TargetMode="External"/><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hyperlink" Target="http://www.wpc.ncep.noaa.gov/winter_storm_summaries/storm19/stormsum_15.html" TargetMode="External"/><Relationship Id="rId1" Type="http://schemas.openxmlformats.org/officeDocument/2006/relationships/slideLayout" Target="../slideLayouts/slideLayout11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hyperlink" Target="http://news.ltn.com.tw/news/world/breakingnews/2177039" TargetMode="External"/><Relationship Id="rId9" Type="http://schemas.openxmlformats.org/officeDocument/2006/relationships/image" Target="../media/image68.png"/></Relationships>
</file>

<file path=ppt/slides/_rels/slide58.xml.rels><?xml version="1.0" encoding="UTF-8" standalone="yes"?>
<Relationships xmlns="http://schemas.openxmlformats.org/package/2006/relationships"><Relationship Id="rId8" Type="http://schemas.openxmlformats.org/officeDocument/2006/relationships/hyperlink" Target="https://www.cnbc.com/2017/08/30/hurricane-harvey-floods-evacuee-shelter-in-port-arthur-texas.html" TargetMode="External"/><Relationship Id="rId3" Type="http://schemas.openxmlformats.org/officeDocument/2006/relationships/hyperlink" Target="https://news.tvbs.com.tw/world/762975" TargetMode="External"/><Relationship Id="rId7" Type="http://schemas.openxmlformats.org/officeDocument/2006/relationships/hyperlink" Target="https://www.nytimes.com/2017/08/30/us/hurricane-harvey-flooding-houston.html" TargetMode="External"/><Relationship Id="rId2" Type="http://schemas.openxmlformats.org/officeDocument/2006/relationships/notesSlide" Target="../notesSlides/notesSlide17.xml"/><Relationship Id="rId1" Type="http://schemas.openxmlformats.org/officeDocument/2006/relationships/slideLayout" Target="../slideLayouts/slideLayout117.xml"/><Relationship Id="rId6" Type="http://schemas.openxmlformats.org/officeDocument/2006/relationships/hyperlink" Target="https://apnews.com/44af0775d467489f97ab0cdc5baad737/The-Latest:-Death-toll-31-as-6-more-fatalities-confirmed" TargetMode="External"/><Relationship Id="rId11" Type="http://schemas.openxmlformats.org/officeDocument/2006/relationships/image" Target="../media/image75.jpeg"/><Relationship Id="rId5" Type="http://schemas.openxmlformats.org/officeDocument/2006/relationships/hyperlink" Target="https://gov.texas.gov/news/post/governor-abbott-activates-entire-texas-national-guard-in-response-to-hurric" TargetMode="External"/><Relationship Id="rId10" Type="http://schemas.openxmlformats.org/officeDocument/2006/relationships/image" Target="../media/image74.png"/><Relationship Id="rId4" Type="http://schemas.openxmlformats.org/officeDocument/2006/relationships/hyperlink" Target="http://abcnews.go.com/US/houston-police-chief-warns-robbers-dont-houston-caught/story?id=49493765" TargetMode="External"/><Relationship Id="rId9" Type="http://schemas.openxmlformats.org/officeDocument/2006/relationships/image" Target="../media/image73.png"/></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money.cnn.com/2017/08/30/news/companies/hurricane-harvey-corporate-donations/index.html" TargetMode="External"/><Relationship Id="rId7" Type="http://schemas.openxmlformats.org/officeDocument/2006/relationships/hyperlink" Target="https://www.yahoo.com/news/animal-rescue-groups-texas-help-162437715.html" TargetMode="External"/><Relationship Id="rId2" Type="http://schemas.openxmlformats.org/officeDocument/2006/relationships/notesSlide" Target="../notesSlides/notesSlide18.xml"/><Relationship Id="rId1" Type="http://schemas.openxmlformats.org/officeDocument/2006/relationships/slideLayout" Target="../slideLayouts/slideLayout117.xml"/><Relationship Id="rId6" Type="http://schemas.openxmlformats.org/officeDocument/2006/relationships/hyperlink" Target="http://www.newson6.com/story/36268546/salvation-army-accepting-hurricane-harvey-relief-donations-in-tulsa" TargetMode="External"/><Relationship Id="rId5" Type="http://schemas.openxmlformats.org/officeDocument/2006/relationships/hyperlink" Target="https://www.washingtonpost.com/national/the-latest-disaster-help-okd-for-harvey-hit-cities/2017/09/04/a7d9e1cc-91e1-11e7-8482-" TargetMode="External"/><Relationship Id="rId4" Type="http://schemas.openxmlformats.org/officeDocument/2006/relationships/hyperlink" Target="http://www.foxnews.com/politics/2017/09/01/trump-pushing-for-6-billion-in-harvey-recovery-funding.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hyperlink" Target="http://edition.cnn.com/2017/08/27/us/houston-evacuation-hurricane-harvey/index.html" TargetMode="External"/><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17.xml"/><Relationship Id="rId6" Type="http://schemas.openxmlformats.org/officeDocument/2006/relationships/image" Target="../media/image77.png"/><Relationship Id="rId5" Type="http://schemas.openxmlformats.org/officeDocument/2006/relationships/hyperlink" Target="http://autokult.pl/15526,narzekasz-na-korki-przestan-najwieksze-korki-swiata-top-5,all" TargetMode="External"/><Relationship Id="rId4" Type="http://schemas.openxmlformats.org/officeDocument/2006/relationships/hyperlink" Target="https://www.washingtonpost.com/national/health-science/some-hospitals-evacuated-but-houstons-vaunted-medical-world-mostly-withstands-harvey/2017/08/30/2e9e5a2c-8d90-11e7-84c0-02cc069f2c37_story.html?utm_term=.7751cdee9d6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fema.gov/news-release/2017/09/01/federal-government-continues-response-hurricane-harvey" TargetMode="External"/><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62.xml.rels><?xml version="1.0" encoding="UTF-8" standalone="yes"?>
<Relationships xmlns="http://schemas.openxmlformats.org/package/2006/relationships"><Relationship Id="rId3" Type="http://schemas.openxmlformats.org/officeDocument/2006/relationships/hyperlink" Target="https://www.nytimes.com/2017/08/30/us/houston-flooding-growth-regulation.html" TargetMode="External"/><Relationship Id="rId2" Type="http://schemas.openxmlformats.org/officeDocument/2006/relationships/hyperlink" Target="http://www.latimes.com/nation/la-na-harvey-engineering-20170828-story.html" TargetMode="External"/><Relationship Id="rId1" Type="http://schemas.openxmlformats.org/officeDocument/2006/relationships/slideLayout" Target="../slideLayouts/slideLayout117.xml"/><Relationship Id="rId6" Type="http://schemas.openxmlformats.org/officeDocument/2006/relationships/hyperlink" Target="https://www.theatlantic.com/science/archive/2017/08/did-climate-change-intensify-hurricane-Harvey/538158/" TargetMode="External"/><Relationship Id="rId5" Type="http://schemas.openxmlformats.org/officeDocument/2006/relationships/hyperlink" Target="http://www.houstonchronicle.com/news/houston-texas/houston/article/For-years-the-Houston-area-has-been-losing-ground-7951625.php" TargetMode="External"/><Relationship Id="rId4" Type="http://schemas.openxmlformats.org/officeDocument/2006/relationships/hyperlink" Target="http://www.slate.com/articles/business/metropolis/2017/08/houston_wasn_t_built_to_withstand_a_storm_like_harvey.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en.wikipedia.org/wiki/Hurricane_Harvey" TargetMode="External"/><Relationship Id="rId1" Type="http://schemas.openxmlformats.org/officeDocument/2006/relationships/slideLayout" Target="../slideLayouts/slideLayout117.xml"/><Relationship Id="rId5" Type="http://schemas.openxmlformats.org/officeDocument/2006/relationships/image" Target="../media/image81.jp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7.xml"/></Relationships>
</file>

<file path=ppt/slides/_rels/slide65.xml.rels><?xml version="1.0" encoding="UTF-8" standalone="yes"?>
<Relationships xmlns="http://schemas.openxmlformats.org/package/2006/relationships"><Relationship Id="rId13" Type="http://schemas.openxmlformats.org/officeDocument/2006/relationships/hyperlink" Target="https://zh.wikipedia.org/wiki/%E9%A2%B6%E9%A2%A8" TargetMode="External"/><Relationship Id="rId18" Type="http://schemas.openxmlformats.org/officeDocument/2006/relationships/hyperlink" Target="https://zh.wikipedia.org/wiki/File:Aspecto_do_sinal_n%C2%BA_3_de_tempestade_tropical_de_Macau_em_noite.png" TargetMode="External"/><Relationship Id="rId26" Type="http://schemas.openxmlformats.org/officeDocument/2006/relationships/hyperlink" Target="https://zh.wikipedia.org/wiki/File:Aspecto_do_sinal_n%C2%BA_8_SW_de_tempestade_tropical_de_Macau_em_noite.png" TargetMode="External"/><Relationship Id="rId39" Type="http://schemas.openxmlformats.org/officeDocument/2006/relationships/image" Target="../media/image95.png"/><Relationship Id="rId21" Type="http://schemas.openxmlformats.org/officeDocument/2006/relationships/image" Target="../media/image86.png"/><Relationship Id="rId34" Type="http://schemas.openxmlformats.org/officeDocument/2006/relationships/hyperlink" Target="https://zh.wikipedia.org/wiki/File:Aspecto_do_sinal_n%C2%BA_8_SE_de_tempestade_tropical_de_Macau_em_noite.png" TargetMode="External"/><Relationship Id="rId42" Type="http://schemas.openxmlformats.org/officeDocument/2006/relationships/hyperlink" Target="https://zh.wikipedia.org/wiki/File:Aspecto_do_sinal_n%C2%BA_10_de_tempestade_tropical_de_Macau_em_noite.png" TargetMode="External"/><Relationship Id="rId7" Type="http://schemas.openxmlformats.org/officeDocument/2006/relationships/hyperlink" Target="https://zh.wikipedia.org/wiki/%E9%99%A3%E9%A2%A8" TargetMode="External"/><Relationship Id="rId2" Type="http://schemas.openxmlformats.org/officeDocument/2006/relationships/hyperlink" Target="https://zh.wikipedia.org/wiki/%E4%B8%80%E8%99%9F%E9%A2%A8%E7%90%83_(%E6%BE%B3%E9%96%80)" TargetMode="External"/><Relationship Id="rId16" Type="http://schemas.openxmlformats.org/officeDocument/2006/relationships/hyperlink" Target="https://zh.wikipedia.org/wiki/File:Aspecto_do_sinal_n%C2%BA_3_de_tempestade_tropical_de_Macau_na_dia.png" TargetMode="External"/><Relationship Id="rId29" Type="http://schemas.openxmlformats.org/officeDocument/2006/relationships/image" Target="../media/image90.png"/><Relationship Id="rId1" Type="http://schemas.openxmlformats.org/officeDocument/2006/relationships/slideLayout" Target="../slideLayouts/slideLayout117.xml"/><Relationship Id="rId6" Type="http://schemas.openxmlformats.org/officeDocument/2006/relationships/hyperlink" Target="https://zh.wikipedia.org/wiki/%E5%BC%B7%E9%A2%A8" TargetMode="External"/><Relationship Id="rId11" Type="http://schemas.openxmlformats.org/officeDocument/2006/relationships/hyperlink" Target="https://zh.wikipedia.org/wiki/%E4%B9%9D%E8%99%9F%E9%A2%A8%E7%90%83_(%E6%BE%B3%E9%96%80)" TargetMode="External"/><Relationship Id="rId24" Type="http://schemas.openxmlformats.org/officeDocument/2006/relationships/hyperlink" Target="https://zh.wikipedia.org/wiki/File:Aspecto_do_sinal_n%C2%BA_8_SW_de_tempestade_tropical_de_Macau_na_dia.png" TargetMode="External"/><Relationship Id="rId32" Type="http://schemas.openxmlformats.org/officeDocument/2006/relationships/hyperlink" Target="https://zh.wikipedia.org/wiki/File:Aspecto_do_sinal_n%C2%BA_8_SE_de_tempestade_tropical_de_Macau_na_dia.png" TargetMode="External"/><Relationship Id="rId37" Type="http://schemas.openxmlformats.org/officeDocument/2006/relationships/image" Target="../media/image94.png"/><Relationship Id="rId40" Type="http://schemas.openxmlformats.org/officeDocument/2006/relationships/hyperlink" Target="https://zh.wikipedia.org/wiki/File:Aspecto_do_sinal_n%C2%BA_10_de_tempestade_tropical_de_Macau_na_dia.png" TargetMode="External"/><Relationship Id="rId45" Type="http://schemas.openxmlformats.org/officeDocument/2006/relationships/image" Target="../media/image98.png"/><Relationship Id="rId5" Type="http://schemas.openxmlformats.org/officeDocument/2006/relationships/hyperlink" Target="https://zh.wikipedia.org/wiki/%E4%B8%89%E8%99%9F%E9%A2%A8%E7%90%83_(%E6%BE%B3%E9%96%80)" TargetMode="External"/><Relationship Id="rId15" Type="http://schemas.openxmlformats.org/officeDocument/2006/relationships/image" Target="../media/image83.png"/><Relationship Id="rId23" Type="http://schemas.openxmlformats.org/officeDocument/2006/relationships/image" Target="../media/image87.png"/><Relationship Id="rId28" Type="http://schemas.openxmlformats.org/officeDocument/2006/relationships/hyperlink" Target="https://zh.wikipedia.org/wiki/File:Aspecto_do_sinal_n%C2%BA_8_NE_de_tempestade_tropical_de_Macau_na_dia.png" TargetMode="External"/><Relationship Id="rId36" Type="http://schemas.openxmlformats.org/officeDocument/2006/relationships/hyperlink" Target="https://zh.wikipedia.org/wiki/File:Aspecto_do_sinal_n%C2%BA_9_de_tempestade_tropical_de_Macau_na_dia.png" TargetMode="External"/><Relationship Id="rId10" Type="http://schemas.openxmlformats.org/officeDocument/2006/relationships/hyperlink" Target="https://zh.wikipedia.org/wiki/%E6%9A%B4%E9%A2%A8" TargetMode="External"/><Relationship Id="rId19" Type="http://schemas.openxmlformats.org/officeDocument/2006/relationships/image" Target="../media/image85.png"/><Relationship Id="rId31" Type="http://schemas.openxmlformats.org/officeDocument/2006/relationships/image" Target="../media/image91.png"/><Relationship Id="rId44" Type="http://schemas.openxmlformats.org/officeDocument/2006/relationships/hyperlink" Target="https://zh.wikipedia.org/wiki/File:Aspecto_do_sinal_n%C2%BA_1_de_tempestade_tropical_de_Macau_na_dia.png" TargetMode="External"/><Relationship Id="rId4" Type="http://schemas.openxmlformats.org/officeDocument/2006/relationships/hyperlink" Target="https://zh.wikipedia.org/wiki/%E6%BE%B3%E9%96%80" TargetMode="External"/><Relationship Id="rId9" Type="http://schemas.openxmlformats.org/officeDocument/2006/relationships/hyperlink" Target="https://zh.wikipedia.org/wiki/%E7%83%88%E9%A2%A8" TargetMode="External"/><Relationship Id="rId14" Type="http://schemas.openxmlformats.org/officeDocument/2006/relationships/hyperlink" Target="https://zh.wikipedia.org/wiki/File:Aspecto_do_sinal_n%C2%BA_1_de_tempestade_tropical_de_Macau_em_noite.png" TargetMode="External"/><Relationship Id="rId22" Type="http://schemas.openxmlformats.org/officeDocument/2006/relationships/hyperlink" Target="https://zh.wikipedia.org/wiki/File:Aspecto_do_sinal_n%C2%BA_8_NW_de_tempestade_tropical_de_Macau_em_noite.png" TargetMode="External"/><Relationship Id="rId27" Type="http://schemas.openxmlformats.org/officeDocument/2006/relationships/image" Target="../media/image89.png"/><Relationship Id="rId30" Type="http://schemas.openxmlformats.org/officeDocument/2006/relationships/hyperlink" Target="https://zh.wikipedia.org/wiki/File:Aspecto_do_sinal_n%C2%BA_8_NE_de_tempestade_tropical_de_Macau_em_noite.png" TargetMode="External"/><Relationship Id="rId35" Type="http://schemas.openxmlformats.org/officeDocument/2006/relationships/image" Target="../media/image93.png"/><Relationship Id="rId43" Type="http://schemas.openxmlformats.org/officeDocument/2006/relationships/image" Target="../media/image97.png"/><Relationship Id="rId8" Type="http://schemas.openxmlformats.org/officeDocument/2006/relationships/hyperlink" Target="https://zh.wikipedia.org/wiki/%E5%85%AB%E8%99%9F%E9%A2%A8%E7%90%83_(%E6%BE%B3%E9%96%80)" TargetMode="External"/><Relationship Id="rId3" Type="http://schemas.openxmlformats.org/officeDocument/2006/relationships/hyperlink" Target="https://zh.wikipedia.org/wiki/%E7%86%B1%E5%B8%B6%E6%B0%A3%E6%97%8B" TargetMode="External"/><Relationship Id="rId12" Type="http://schemas.openxmlformats.org/officeDocument/2006/relationships/hyperlink" Target="https://zh.wikipedia.org/wiki/%E5%8D%81%E8%99%9F%E9%A2%A8%E7%90%83_(%E6%BE%B3%E9%96%80)" TargetMode="External"/><Relationship Id="rId17" Type="http://schemas.openxmlformats.org/officeDocument/2006/relationships/image" Target="../media/image84.png"/><Relationship Id="rId25" Type="http://schemas.openxmlformats.org/officeDocument/2006/relationships/image" Target="../media/image88.png"/><Relationship Id="rId33" Type="http://schemas.openxmlformats.org/officeDocument/2006/relationships/image" Target="../media/image92.png"/><Relationship Id="rId38" Type="http://schemas.openxmlformats.org/officeDocument/2006/relationships/hyperlink" Target="https://zh.wikipedia.org/wiki/File:Aspecto_do_sinal_n%C2%BA_9_de_tempestade_tropical_de_Macau_em_noite.png" TargetMode="External"/><Relationship Id="rId20" Type="http://schemas.openxmlformats.org/officeDocument/2006/relationships/hyperlink" Target="https://zh.wikipedia.org/wiki/File:Aspecto_do_sinal_n%C2%BA_8_NW_de_tempestade_tropical_de_Macau_na_dia.png" TargetMode="External"/><Relationship Id="rId41" Type="http://schemas.openxmlformats.org/officeDocument/2006/relationships/image" Target="../media/image96.png"/></Relationships>
</file>

<file path=ppt/slides/_rels/slide66.xml.rels><?xml version="1.0" encoding="UTF-8" standalone="yes"?>
<Relationships xmlns="http://schemas.openxmlformats.org/package/2006/relationships"><Relationship Id="rId8" Type="http://schemas.openxmlformats.org/officeDocument/2006/relationships/hyperlink" Target="https://zh.wikipedia.org/wiki/%E6%9A%B4%E9%A2%A8" TargetMode="External"/><Relationship Id="rId13" Type="http://schemas.openxmlformats.org/officeDocument/2006/relationships/image" Target="../media/image99.png"/><Relationship Id="rId18" Type="http://schemas.openxmlformats.org/officeDocument/2006/relationships/hyperlink" Target="https://zh.wikipedia.org/wiki/File:No._8_Southwest_Gale_or_Storm_Signal.png" TargetMode="External"/><Relationship Id="rId26" Type="http://schemas.openxmlformats.org/officeDocument/2006/relationships/hyperlink" Target="https://zh.wikipedia.org/wiki/File:No._10_Hurricane_Signal.png" TargetMode="External"/><Relationship Id="rId3" Type="http://schemas.openxmlformats.org/officeDocument/2006/relationships/hyperlink" Target="https://zh.wikipedia.org/wiki/%E9%A6%99%E6%B8%AF" TargetMode="External"/><Relationship Id="rId21" Type="http://schemas.openxmlformats.org/officeDocument/2006/relationships/image" Target="../media/image103.png"/><Relationship Id="rId7" Type="http://schemas.openxmlformats.org/officeDocument/2006/relationships/hyperlink" Target="https://zh.wikipedia.org/wiki/%E5%85%AB%E8%99%9F%E7%83%88%E9%A2%A8%E6%88%96%E6%9A%B4%E9%A2%A8%E4%BF%A1%E8%99%9F" TargetMode="External"/><Relationship Id="rId12" Type="http://schemas.openxmlformats.org/officeDocument/2006/relationships/hyperlink" Target="https://zh.wikipedia.org/wiki/File:No._01_Standby_Signal.png" TargetMode="External"/><Relationship Id="rId17" Type="http://schemas.openxmlformats.org/officeDocument/2006/relationships/image" Target="../media/image101.png"/><Relationship Id="rId25" Type="http://schemas.openxmlformats.org/officeDocument/2006/relationships/image" Target="../media/image105.png"/><Relationship Id="rId2" Type="http://schemas.openxmlformats.org/officeDocument/2006/relationships/hyperlink" Target="https://zh.wikipedia.org/wiki/%E4%B8%80%E8%99%9F%E6%88%92%E5%82%99%E4%BF%A1%E8%99%9F" TargetMode="External"/><Relationship Id="rId16" Type="http://schemas.openxmlformats.org/officeDocument/2006/relationships/hyperlink" Target="https://zh.wikipedia.org/wiki/File:No._8_Northwest_Gale_or_Storm_Signal.png" TargetMode="External"/><Relationship Id="rId20" Type="http://schemas.openxmlformats.org/officeDocument/2006/relationships/hyperlink" Target="https://zh.wikipedia.org/wiki/File:No._8_Northeast_Gale_or_Storm_Signal.png" TargetMode="External"/><Relationship Id="rId1" Type="http://schemas.openxmlformats.org/officeDocument/2006/relationships/slideLayout" Target="../slideLayouts/slideLayout117.xml"/><Relationship Id="rId6" Type="http://schemas.openxmlformats.org/officeDocument/2006/relationships/hyperlink" Target="https://zh.wikipedia.org/wiki/%E7%83%88%E9%A2%A8" TargetMode="External"/><Relationship Id="rId11" Type="http://schemas.openxmlformats.org/officeDocument/2006/relationships/hyperlink" Target="https://zh.wikipedia.org/wiki/%E9%A2%B6%E9%A2%A8" TargetMode="External"/><Relationship Id="rId24" Type="http://schemas.openxmlformats.org/officeDocument/2006/relationships/hyperlink" Target="https://zh.wikipedia.org/wiki/File:No._09_Increasing_Gale_or_Storm_Signal.png" TargetMode="External"/><Relationship Id="rId5" Type="http://schemas.openxmlformats.org/officeDocument/2006/relationships/hyperlink" Target="https://zh.wikipedia.org/wiki/%E5%BC%B7%E9%A2%A8" TargetMode="External"/><Relationship Id="rId15" Type="http://schemas.openxmlformats.org/officeDocument/2006/relationships/image" Target="../media/image100.png"/><Relationship Id="rId23" Type="http://schemas.openxmlformats.org/officeDocument/2006/relationships/image" Target="../media/image104.png"/><Relationship Id="rId10" Type="http://schemas.openxmlformats.org/officeDocument/2006/relationships/hyperlink" Target="https://zh.wikipedia.org/wiki/%E5%8D%81%E8%99%9F%E9%A2%B6%E9%A2%A8%E4%BF%A1%E8%99%9F" TargetMode="External"/><Relationship Id="rId19" Type="http://schemas.openxmlformats.org/officeDocument/2006/relationships/image" Target="../media/image102.png"/><Relationship Id="rId4" Type="http://schemas.openxmlformats.org/officeDocument/2006/relationships/hyperlink" Target="https://zh.wikipedia.org/wiki/%E4%B8%89%E8%99%9F%E5%BC%B7%E9%A2%A8%E4%BF%A1%E8%99%9F" TargetMode="External"/><Relationship Id="rId9" Type="http://schemas.openxmlformats.org/officeDocument/2006/relationships/hyperlink" Target="https://zh.wikipedia.org/wiki/%E4%B9%9D%E8%99%9F%E7%83%88%E9%A2%A8%E6%88%96%E6%9A%B4%E9%A2%A8%E9%A2%A8%E5%8A%9B%E5%A2%9E%E5%BC%B7%E4%BF%A1%E8%99%9F" TargetMode="External"/><Relationship Id="rId14" Type="http://schemas.openxmlformats.org/officeDocument/2006/relationships/hyperlink" Target="https://zh.wikipedia.org/wiki/File:No._03_Strong_Wind_Signal.png" TargetMode="External"/><Relationship Id="rId22" Type="http://schemas.openxmlformats.org/officeDocument/2006/relationships/hyperlink" Target="https://zh.wikipedia.org/wiki/File:No._8_Southeast_Gale_or_Storm_Signal.png" TargetMode="External"/><Relationship Id="rId27" Type="http://schemas.openxmlformats.org/officeDocument/2006/relationships/image" Target="../media/image106.png"/></Relationships>
</file>

<file path=ppt/slides/_rels/slide67.xml.rels><?xml version="1.0" encoding="UTF-8" standalone="yes"?>
<Relationships xmlns="http://schemas.openxmlformats.org/package/2006/relationships"><Relationship Id="rId8" Type="http://schemas.openxmlformats.org/officeDocument/2006/relationships/hyperlink" Target="https://zh.wikipedia.org/wiki/File:Red_typhoon_alert_-_China.svg" TargetMode="External"/><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hyperlink" Target="https://zh.wikipedia.org/wiki/File:Blue_typhoon_alert_-_China.svg" TargetMode="External"/><Relationship Id="rId1" Type="http://schemas.openxmlformats.org/officeDocument/2006/relationships/slideLayout" Target="../slideLayouts/slideLayout117.xml"/><Relationship Id="rId6" Type="http://schemas.openxmlformats.org/officeDocument/2006/relationships/hyperlink" Target="https://zh.wikipedia.org/wiki/File:Orange_typhoon_alert_-_China.svg" TargetMode="External"/><Relationship Id="rId5" Type="http://schemas.openxmlformats.org/officeDocument/2006/relationships/image" Target="../media/image108.png"/><Relationship Id="rId4" Type="http://schemas.openxmlformats.org/officeDocument/2006/relationships/hyperlink" Target="https://zh.wikipedia.org/wiki/File:Yellow_typhoon_alert_-_China.svg" TargetMode="External"/><Relationship Id="rId9"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hyperlink" Target="https://theinitium.com/article/20170825-opinion-panlei-macau/" TargetMode="External"/><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117.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69.xml.rels><?xml version="1.0" encoding="UTF-8" standalone="yes"?>
<Relationships xmlns="http://schemas.openxmlformats.org/package/2006/relationships"><Relationship Id="rId3" Type="http://schemas.openxmlformats.org/officeDocument/2006/relationships/hyperlink" Target="https://theinitium.com/article/20170825-opinion-panlei-macau/" TargetMode="External"/><Relationship Id="rId7" Type="http://schemas.openxmlformats.org/officeDocument/2006/relationships/image" Target="../media/image117.jpg"/><Relationship Id="rId2" Type="http://schemas.openxmlformats.org/officeDocument/2006/relationships/hyperlink" Target="http://www.google.com.tw/url?sa=i&amp;rct=j&amp;q=&amp;esrc=s&amp;source=images&amp;cd=&amp;cad=rja&amp;uact=8&amp;docid=dKYJSg2oqM7ZiM&amp;tbnid=LuASLmnDLt160M:&amp;ved=0CAYQjRw&amp;url=http://www.dapurpacu.com/banjir-kepung-jakarta-jumlah-pengungsi-tembus-5-ribuan-jiwa/banjir-jakarta-2014/&amp;ei=fSIlU-vVCsmrlAWp9oDgDQ&amp;psig=AFQjCNG2mz-Ak-S6WaZ6OYgKdJrcWNZALw&amp;ust=1395028983964189" TargetMode="External"/><Relationship Id="rId1" Type="http://schemas.openxmlformats.org/officeDocument/2006/relationships/slideLayout" Target="../slideLayouts/slideLayout117.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8.png"/></Relationships>
</file>

<file path=ppt/slides/_rels/slide7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1.xml"/><Relationship Id="rId1" Type="http://schemas.openxmlformats.org/officeDocument/2006/relationships/slideLayout" Target="../slideLayouts/slideLayout117.xml"/><Relationship Id="rId4" Type="http://schemas.openxmlformats.org/officeDocument/2006/relationships/image" Target="../media/image120.jpg"/></Relationships>
</file>

<file path=ppt/slides/_rels/slide72.xml.rels><?xml version="1.0" encoding="UTF-8" standalone="yes"?>
<Relationships xmlns="http://schemas.openxmlformats.org/package/2006/relationships"><Relationship Id="rId3" Type="http://schemas.openxmlformats.org/officeDocument/2006/relationships/hyperlink" Target="https://baike.baidu.com/item/%E5%8F%B0%E9%A3%8E%E5%A4%A9%E9%B8%BD" TargetMode="External"/><Relationship Id="rId2" Type="http://schemas.openxmlformats.org/officeDocument/2006/relationships/notesSlide" Target="../notesSlides/notesSlide22.xml"/><Relationship Id="rId1" Type="http://schemas.openxmlformats.org/officeDocument/2006/relationships/slideLayout" Target="../slideLayouts/slideLayout117.xml"/><Relationship Id="rId4" Type="http://schemas.openxmlformats.org/officeDocument/2006/relationships/image" Target="../media/image121.jpg"/></Relationships>
</file>

<file path=ppt/slides/_rels/slide73.xml.rels><?xml version="1.0" encoding="UTF-8" standalone="yes"?>
<Relationships xmlns="http://schemas.openxmlformats.org/package/2006/relationships"><Relationship Id="rId3" Type="http://schemas.openxmlformats.org/officeDocument/2006/relationships/hyperlink" Target="http://www.bbc.com/zhongwen/trad/chinese-news-41035211" TargetMode="External"/><Relationship Id="rId2" Type="http://schemas.openxmlformats.org/officeDocument/2006/relationships/hyperlink" Target="https://theinitium.com/article/20170825-opinion-panlei-macau/" TargetMode="External"/><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3" Type="http://schemas.openxmlformats.org/officeDocument/2006/relationships/hyperlink" Target="http://www.bbc.com/zhongwen/trad/chinese-news-41035211" TargetMode="External"/><Relationship Id="rId2" Type="http://schemas.openxmlformats.org/officeDocument/2006/relationships/hyperlink" Target="https://theinitium.com/article/20170825-opinion-panlei-macau/" TargetMode="External"/><Relationship Id="rId1" Type="http://schemas.openxmlformats.org/officeDocument/2006/relationships/slideLayout" Target="../slideLayouts/slideLayout117.xml"/><Relationship Id="rId5" Type="http://schemas.openxmlformats.org/officeDocument/2006/relationships/image" Target="../media/image123.jpg"/><Relationship Id="rId4" Type="http://schemas.openxmlformats.org/officeDocument/2006/relationships/image" Target="../media/image12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0" y="2590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400" b="1" spc="-600" dirty="0">
                <a:solidFill>
                  <a:srgbClr val="CC3300"/>
                </a:solidFill>
                <a:latin typeface="標楷體" pitchFamily="65" charset="-120"/>
              </a:rPr>
              <a:t>新</a:t>
            </a:r>
            <a:r>
              <a:rPr lang="zh-TW" altLang="en-US" sz="4400" b="1" spc="-600" dirty="0" smtClean="0">
                <a:solidFill>
                  <a:srgbClr val="CC3300"/>
                </a:solidFill>
                <a:latin typeface="標楷體" pitchFamily="65" charset="-120"/>
              </a:rPr>
              <a:t>北市</a:t>
            </a:r>
            <a:r>
              <a:rPr lang="zh-TW" altLang="en-US" sz="4400" b="1" spc="-600" dirty="0">
                <a:solidFill>
                  <a:srgbClr val="CC3300"/>
                </a:solidFill>
                <a:latin typeface="標楷體" pitchFamily="65" charset="-120"/>
              </a:rPr>
              <a:t>推動區</a:t>
            </a:r>
            <a:r>
              <a:rPr lang="zh-TW" altLang="en-US" sz="4400" b="1" spc="-600" dirty="0" smtClean="0">
                <a:solidFill>
                  <a:srgbClr val="CC3300"/>
                </a:solidFill>
                <a:latin typeface="標楷體" pitchFamily="65" charset="-120"/>
              </a:rPr>
              <a:t>級災害防救及防災社區計畫</a:t>
            </a:r>
            <a:endParaRPr lang="en-US" altLang="zh-TW" sz="4400" b="1" spc="-600" dirty="0">
              <a:solidFill>
                <a:srgbClr val="CC3300"/>
              </a:solidFill>
              <a:latin typeface="標楷體" pitchFamily="65" charset="-120"/>
            </a:endParaRPr>
          </a:p>
          <a:p>
            <a:pPr algn="ctr">
              <a:spcBef>
                <a:spcPct val="20000"/>
              </a:spcBef>
            </a:pPr>
            <a:r>
              <a:rPr lang="en-US" altLang="zh-TW" sz="4400" b="1" dirty="0" smtClean="0">
                <a:solidFill>
                  <a:srgbClr val="CC3300"/>
                </a:solidFill>
                <a:latin typeface="標楷體" pitchFamily="65" charset="-120"/>
              </a:rPr>
              <a:t>106</a:t>
            </a:r>
            <a:r>
              <a:rPr lang="zh-TW" altLang="en-US" sz="4400" b="1" dirty="0" smtClean="0">
                <a:solidFill>
                  <a:srgbClr val="CC3300"/>
                </a:solidFill>
                <a:latin typeface="標楷體" pitchFamily="65" charset="-120"/>
              </a:rPr>
              <a:t>年第</a:t>
            </a:r>
            <a:r>
              <a:rPr lang="en-US" altLang="zh-TW" sz="4400" b="1" dirty="0" smtClean="0">
                <a:solidFill>
                  <a:srgbClr val="CC3300"/>
                </a:solidFill>
                <a:latin typeface="標楷體" pitchFamily="65" charset="-120"/>
              </a:rPr>
              <a:t>9</a:t>
            </a:r>
            <a:r>
              <a:rPr lang="zh-TW" altLang="en-US" sz="4400" b="1" dirty="0" smtClean="0">
                <a:solidFill>
                  <a:srgbClr val="CC3300"/>
                </a:solidFill>
                <a:latin typeface="標楷體" pitchFamily="65" charset="-120"/>
              </a:rPr>
              <a:t>次</a:t>
            </a:r>
            <a:r>
              <a:rPr lang="zh-TW" altLang="en-US" sz="4400" b="1" dirty="0">
                <a:solidFill>
                  <a:srgbClr val="CC3300"/>
                </a:solidFill>
                <a:latin typeface="標楷體" pitchFamily="65" charset="-120"/>
              </a:rPr>
              <a:t>四方工作會議</a:t>
            </a:r>
          </a:p>
        </p:txBody>
      </p:sp>
      <p:sp>
        <p:nvSpPr>
          <p:cNvPr id="4" name="Text Box 9"/>
          <p:cNvSpPr txBox="1">
            <a:spLocks noChangeArrowheads="1"/>
          </p:cNvSpPr>
          <p:nvPr/>
        </p:nvSpPr>
        <p:spPr bwMode="auto">
          <a:xfrm>
            <a:off x="1600200" y="4963196"/>
            <a:ext cx="579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algn="ctr" eaLnBrk="1" hangingPunct="1">
              <a:spcBef>
                <a:spcPct val="50000"/>
              </a:spcBef>
            </a:pPr>
            <a:r>
              <a:rPr lang="en-US" altLang="zh-TW" sz="2800" b="1" dirty="0" smtClean="0">
                <a:solidFill>
                  <a:srgbClr val="0033CC"/>
                </a:solidFill>
                <a:latin typeface="標楷體" pitchFamily="65" charset="-120"/>
              </a:rPr>
              <a:t>106</a:t>
            </a:r>
            <a:r>
              <a:rPr lang="zh-TW" altLang="en-US" sz="2800" b="1" dirty="0" smtClean="0">
                <a:solidFill>
                  <a:srgbClr val="0033CC"/>
                </a:solidFill>
                <a:latin typeface="標楷體" pitchFamily="65" charset="-120"/>
              </a:rPr>
              <a:t>年</a:t>
            </a:r>
            <a:r>
              <a:rPr lang="en-US" altLang="zh-TW" sz="2800" b="1" dirty="0" smtClean="0">
                <a:solidFill>
                  <a:srgbClr val="0033CC"/>
                </a:solidFill>
                <a:latin typeface="標楷體" pitchFamily="65" charset="-120"/>
              </a:rPr>
              <a:t>9</a:t>
            </a:r>
            <a:r>
              <a:rPr lang="zh-TW" altLang="en-US" sz="2800" b="1" dirty="0" smtClean="0">
                <a:solidFill>
                  <a:srgbClr val="0033CC"/>
                </a:solidFill>
                <a:latin typeface="標楷體" pitchFamily="65" charset="-120"/>
              </a:rPr>
              <a:t>月</a:t>
            </a:r>
            <a:r>
              <a:rPr lang="en-US" altLang="zh-TW" sz="2800" b="1" dirty="0" smtClean="0">
                <a:solidFill>
                  <a:srgbClr val="0033CC"/>
                </a:solidFill>
                <a:latin typeface="標楷體" pitchFamily="65" charset="-120"/>
              </a:rPr>
              <a:t>28</a:t>
            </a:r>
            <a:r>
              <a:rPr lang="zh-TW" altLang="en-US" sz="2800" b="1" dirty="0" smtClean="0">
                <a:solidFill>
                  <a:srgbClr val="0033CC"/>
                </a:solidFill>
                <a:latin typeface="標楷體" pitchFamily="65" charset="-120"/>
              </a:rPr>
              <a:t>日</a:t>
            </a:r>
            <a:r>
              <a:rPr lang="en-US" altLang="zh-TW" sz="2800" b="1" dirty="0">
                <a:solidFill>
                  <a:srgbClr val="0033CC"/>
                </a:solidFill>
                <a:latin typeface="標楷體" pitchFamily="65" charset="-120"/>
              </a:rPr>
              <a:t>(</a:t>
            </a:r>
            <a:r>
              <a:rPr lang="zh-TW" altLang="en-US" sz="2800" b="1" dirty="0" smtClean="0">
                <a:solidFill>
                  <a:srgbClr val="0033CC"/>
                </a:solidFill>
                <a:latin typeface="標楷體" pitchFamily="65" charset="-120"/>
              </a:rPr>
              <a:t>星期</a:t>
            </a:r>
            <a:r>
              <a:rPr lang="zh-TW" altLang="en-US" sz="2800" b="1" dirty="0">
                <a:solidFill>
                  <a:srgbClr val="0033CC"/>
                </a:solidFill>
                <a:latin typeface="標楷體" pitchFamily="65" charset="-120"/>
              </a:rPr>
              <a:t>四</a:t>
            </a:r>
            <a:r>
              <a:rPr lang="en-US" altLang="zh-TW" sz="2800" b="1" dirty="0" smtClean="0">
                <a:solidFill>
                  <a:srgbClr val="0033CC"/>
                </a:solidFill>
                <a:latin typeface="標楷體" pitchFamily="65" charset="-120"/>
              </a:rPr>
              <a:t>) 14</a:t>
            </a:r>
            <a:r>
              <a:rPr lang="zh-TW" altLang="en-US" sz="2800" b="1" dirty="0" smtClean="0">
                <a:solidFill>
                  <a:srgbClr val="0033CC"/>
                </a:solidFill>
                <a:latin typeface="標楷體" pitchFamily="65" charset="-120"/>
              </a:rPr>
              <a:t>時</a:t>
            </a:r>
            <a:r>
              <a:rPr lang="en-US" altLang="zh-TW" sz="2800" b="1" dirty="0">
                <a:solidFill>
                  <a:srgbClr val="0033CC"/>
                </a:solidFill>
                <a:latin typeface="標楷體" pitchFamily="65" charset="-120"/>
              </a:rPr>
              <a:t>0</a:t>
            </a:r>
            <a:r>
              <a:rPr lang="en-US" altLang="zh-TW" sz="2800" b="1" dirty="0" smtClean="0">
                <a:solidFill>
                  <a:srgbClr val="0033CC"/>
                </a:solidFill>
                <a:latin typeface="標楷體" pitchFamily="65" charset="-120"/>
              </a:rPr>
              <a:t>0</a:t>
            </a:r>
            <a:r>
              <a:rPr lang="zh-TW" altLang="en-US" sz="2800" b="1" dirty="0" smtClean="0">
                <a:solidFill>
                  <a:srgbClr val="0033CC"/>
                </a:solidFill>
                <a:latin typeface="標楷體" pitchFamily="65" charset="-120"/>
              </a:rPr>
              <a:t>分</a:t>
            </a:r>
            <a:endParaRPr lang="en-US" altLang="zh-TW" sz="2800" b="1" dirty="0" smtClean="0">
              <a:solidFill>
                <a:srgbClr val="0033CC"/>
              </a:solidFill>
              <a:latin typeface="標楷體" pitchFamily="65" charset="-120"/>
            </a:endParaRPr>
          </a:p>
        </p:txBody>
      </p:sp>
    </p:spTree>
    <p:extLst>
      <p:ext uri="{BB962C8B-B14F-4D97-AF65-F5344CB8AC3E}">
        <p14:creationId xmlns:p14="http://schemas.microsoft.com/office/powerpoint/2010/main" val="125965388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6" name="表格 5"/>
          <p:cNvGraphicFramePr>
            <a:graphicFrameLocks noGrp="1"/>
          </p:cNvGraphicFramePr>
          <p:nvPr>
            <p:extLst>
              <p:ext uri="{D42A27DB-BD31-4B8C-83A1-F6EECF244321}">
                <p14:modId xmlns:p14="http://schemas.microsoft.com/office/powerpoint/2010/main" val="1723308261"/>
              </p:ext>
            </p:extLst>
          </p:nvPr>
        </p:nvGraphicFramePr>
        <p:xfrm>
          <a:off x="86526" y="1143000"/>
          <a:ext cx="9036692" cy="5472000"/>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4000">
                  <a:extLst>
                    <a:ext uri="{9D8B030D-6E8A-4147-A177-3AD203B41FA5}">
                      <a16:colId xmlns:a16="http://schemas.microsoft.com/office/drawing/2014/main" val="20001"/>
                    </a:ext>
                  </a:extLst>
                </a:gridCol>
                <a:gridCol w="1019908">
                  <a:extLst>
                    <a:ext uri="{9D8B030D-6E8A-4147-A177-3AD203B41FA5}">
                      <a16:colId xmlns:a16="http://schemas.microsoft.com/office/drawing/2014/main" val="20002"/>
                    </a:ext>
                  </a:extLst>
                </a:gridCol>
                <a:gridCol w="993371">
                  <a:extLst>
                    <a:ext uri="{9D8B030D-6E8A-4147-A177-3AD203B41FA5}">
                      <a16:colId xmlns:a16="http://schemas.microsoft.com/office/drawing/2014/main" val="20003"/>
                    </a:ext>
                  </a:extLst>
                </a:gridCol>
                <a:gridCol w="3883429">
                  <a:extLst>
                    <a:ext uri="{9D8B030D-6E8A-4147-A177-3AD203B41FA5}">
                      <a16:colId xmlns:a16="http://schemas.microsoft.com/office/drawing/2014/main" val="20004"/>
                    </a:ext>
                  </a:extLst>
                </a:gridCol>
                <a:gridCol w="885092">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000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400" b="1" kern="100" dirty="0" smtClean="0">
                          <a:effectLst/>
                          <a:latin typeface="微軟正黑體" panose="020B0604030504040204" pitchFamily="34" charset="-120"/>
                          <a:ea typeface="微軟正黑體" panose="020B0604030504040204" pitchFamily="34" charset="-120"/>
                        </a:rPr>
                        <a:t>(</a:t>
                      </a:r>
                      <a:r>
                        <a:rPr lang="zh-TW" altLang="zh-TW" sz="1400" b="1" kern="100" dirty="0" smtClean="0">
                          <a:effectLst/>
                          <a:latin typeface="微軟正黑體" panose="020B0604030504040204" pitchFamily="34" charset="-120"/>
                          <a:ea typeface="微軟正黑體" panose="020B0604030504040204" pitchFamily="34" charset="-120"/>
                        </a:rPr>
                        <a:t>指</a:t>
                      </a:r>
                      <a:r>
                        <a:rPr lang="en-US" altLang="zh-TW" sz="1400" b="1" kern="100" dirty="0" smtClean="0">
                          <a:effectLst/>
                          <a:latin typeface="微軟正黑體" panose="020B0604030504040204" pitchFamily="34" charset="-120"/>
                          <a:ea typeface="微軟正黑體" panose="020B0604030504040204" pitchFamily="34" charset="-120"/>
                        </a:rPr>
                        <a:t>)</a:t>
                      </a:r>
                      <a:r>
                        <a:rPr lang="zh-TW" altLang="zh-TW" sz="14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4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smtClean="0">
                          <a:effectLst/>
                          <a:latin typeface="微軟正黑體" panose="020B0604030504040204" pitchFamily="34" charset="-120"/>
                          <a:ea typeface="微軟正黑體" panose="020B0604030504040204" pitchFamily="34" charset="-120"/>
                        </a:rPr>
                        <a:t>會議</a:t>
                      </a:r>
                      <a:endParaRPr lang="en-US" altLang="zh-TW" sz="14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400" b="1" kern="100" dirty="0" smtClean="0">
                          <a:effectLst/>
                          <a:latin typeface="微軟正黑體" panose="020B0604030504040204" pitchFamily="34" charset="-120"/>
                          <a:ea typeface="微軟正黑體" panose="020B0604030504040204" pitchFamily="34" charset="-120"/>
                        </a:rPr>
                        <a:t>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管制事項</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承辦單位</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本次辦理情形</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預計完成日期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管考意見</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4680000">
                <a:tc>
                  <a:txBody>
                    <a:bodyPr/>
                    <a:lstStyle/>
                    <a:p>
                      <a:pPr marL="0" algn="ctr" defTabSz="914400" rtl="0" eaLnBrk="1" latinLnBrk="0" hangingPunct="1">
                        <a:spcAft>
                          <a:spcPts val="0"/>
                        </a:spcAft>
                      </a:pPr>
                      <a:r>
                        <a:rPr lang="en-US" altLang="zh-TW" sz="1400" b="1" kern="100" dirty="0" smtClean="0">
                          <a:solidFill>
                            <a:schemeClr val="bg1"/>
                          </a:solidFill>
                          <a:effectLst/>
                          <a:latin typeface="微軟正黑體" pitchFamily="34" charset="-120"/>
                          <a:ea typeface="微軟正黑體" pitchFamily="34" charset="-120"/>
                          <a:cs typeface="Times New Roman" panose="02020603050405020304" pitchFamily="18" charset="0"/>
                        </a:rPr>
                        <a:t>065</a:t>
                      </a:r>
                      <a:endParaRPr lang="zh-TW" sz="14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106</a:t>
                      </a:r>
                      <a:r>
                        <a:rPr kumimoji="0" lang="zh-TW"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年</a:t>
                      </a:r>
                      <a:r>
                        <a:rPr kumimoji="0" lang="en-US"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6</a:t>
                      </a:r>
                      <a:r>
                        <a:rPr kumimoji="0" lang="zh-TW"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月</a:t>
                      </a:r>
                      <a:endParaRPr kumimoji="0" lang="en-US"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29</a:t>
                      </a:r>
                      <a:r>
                        <a:rPr kumimoji="0" lang="zh-TW"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日</a:t>
                      </a:r>
                      <a:endParaRPr kumimoji="0" lang="zh-TW" altLang="zh-TW" sz="1400" b="0" i="0" u="none" strike="noStrike" kern="100" cap="none" spc="0" normalizeH="0" baseline="0" noProof="0" dirty="0">
                        <a:ln>
                          <a:noFill/>
                        </a:ln>
                        <a:solidFill>
                          <a:srgbClr val="000000"/>
                        </a:solidFill>
                        <a:effectLst/>
                        <a:uLnTx/>
                        <a:uFillTx/>
                        <a:latin typeface="微軟正黑體" pitchFamily="34" charset="-120"/>
                        <a:ea typeface="微軟正黑體" pitchFamily="34" charset="-120"/>
                        <a:cs typeface="Times New Roman"/>
                      </a:endParaRPr>
                    </a:p>
                  </a:txBody>
                  <a:tcPr marL="68580" marR="68580" marT="0" marB="0" anchor="ctr"/>
                </a:tc>
                <a:tc>
                  <a:txBody>
                    <a:bodyPr/>
                    <a:lstStyle/>
                    <a:p>
                      <a:pPr algn="ctr"/>
                      <a:r>
                        <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辦理</a:t>
                      </a:r>
                      <a:r>
                        <a:rPr lang="en-US"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106</a:t>
                      </a:r>
                      <a:r>
                        <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年度</a:t>
                      </a:r>
                      <a:r>
                        <a:rPr lang="en-US"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921</a:t>
                      </a:r>
                      <a:r>
                        <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系列活動</a:t>
                      </a:r>
                    </a:p>
                  </a:txBody>
                  <a:tcPr marL="68580" marR="68580" marT="0" marB="0" anchor="ct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各局處</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各區公所</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6</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日召開本府</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106</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年度國家防災日研商會議</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，後續經彙整本府各單位提報之系列活動後，擬定實施計畫</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草案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，該計畫草案刻正陳核中，</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106</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年度重點主題活動</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如下：</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消防局：</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19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日災害管理國際研討會、核安第</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23</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號演習、</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20</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日災害醫療救援隊</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(DMAT)</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成軍演練典禮、</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21</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日全國地震網路演練、本市防災示範社區複合災害演練暨成果發表會</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警察局：</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21</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日海嘯警報試放、蘆洲區水湳里社區治安研習觀摩活動</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教育局：</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21</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日各級學校及幼兒園地震疏散避難演練</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水利局：</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25</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日假湳仔溝抽水站辦理抽水站地震防災演練，主持人為宋副局長德仁。</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社會局：</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8</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30</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日假本市三芝區財團法人台灣基督長老教會雙連教會附設新北市私立雙連安養中心辦理</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辦理地震及火災教育訓練及演習。</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algn="ctr">
                        <a:spcAft>
                          <a:spcPts val="0"/>
                        </a:spcAft>
                      </a:pPr>
                      <a:r>
                        <a:rPr 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en-US"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algn="ctr">
                        <a:spcAft>
                          <a:spcPts val="0"/>
                        </a:spcAft>
                      </a:pPr>
                      <a:r>
                        <a:rPr lang="zh-TW" altLang="en-US" sz="14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建議解除</a:t>
                      </a:r>
                      <a:r>
                        <a:rPr lang="zh-TW" altLang="zh-TW" sz="14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列管</a:t>
                      </a:r>
                      <a:endParaRPr lang="zh-TW" altLang="zh-TW" sz="1400" b="1" kern="100"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extLst>
                  <a:ext uri="{0D108BD9-81ED-4DB2-BD59-A6C34878D82A}">
                    <a16:rowId xmlns:a16="http://schemas.microsoft.com/office/drawing/2014/main" val="873818932"/>
                  </a:ext>
                </a:extLst>
              </a:tr>
            </a:tbl>
          </a:graphicData>
        </a:graphic>
      </p:graphicFrame>
    </p:spTree>
    <p:extLst>
      <p:ext uri="{BB962C8B-B14F-4D97-AF65-F5344CB8AC3E}">
        <p14:creationId xmlns:p14="http://schemas.microsoft.com/office/powerpoint/2010/main" val="31943766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6" name="表格 5"/>
          <p:cNvGraphicFramePr>
            <a:graphicFrameLocks noGrp="1"/>
          </p:cNvGraphicFramePr>
          <p:nvPr>
            <p:extLst>
              <p:ext uri="{D42A27DB-BD31-4B8C-83A1-F6EECF244321}">
                <p14:modId xmlns:p14="http://schemas.microsoft.com/office/powerpoint/2010/main" val="749524689"/>
              </p:ext>
            </p:extLst>
          </p:nvPr>
        </p:nvGraphicFramePr>
        <p:xfrm>
          <a:off x="55984" y="1223252"/>
          <a:ext cx="9036692" cy="4339348"/>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4000">
                  <a:extLst>
                    <a:ext uri="{9D8B030D-6E8A-4147-A177-3AD203B41FA5}">
                      <a16:colId xmlns:a16="http://schemas.microsoft.com/office/drawing/2014/main" val="20001"/>
                    </a:ext>
                  </a:extLst>
                </a:gridCol>
                <a:gridCol w="1019908">
                  <a:extLst>
                    <a:ext uri="{9D8B030D-6E8A-4147-A177-3AD203B41FA5}">
                      <a16:colId xmlns:a16="http://schemas.microsoft.com/office/drawing/2014/main" val="20002"/>
                    </a:ext>
                  </a:extLst>
                </a:gridCol>
                <a:gridCol w="993371">
                  <a:extLst>
                    <a:ext uri="{9D8B030D-6E8A-4147-A177-3AD203B41FA5}">
                      <a16:colId xmlns:a16="http://schemas.microsoft.com/office/drawing/2014/main" val="20003"/>
                    </a:ext>
                  </a:extLst>
                </a:gridCol>
                <a:gridCol w="3883429">
                  <a:extLst>
                    <a:ext uri="{9D8B030D-6E8A-4147-A177-3AD203B41FA5}">
                      <a16:colId xmlns:a16="http://schemas.microsoft.com/office/drawing/2014/main" val="20004"/>
                    </a:ext>
                  </a:extLst>
                </a:gridCol>
                <a:gridCol w="885092">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000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400" b="1" kern="100" dirty="0" smtClean="0">
                          <a:effectLst/>
                          <a:latin typeface="微軟正黑體" panose="020B0604030504040204" pitchFamily="34" charset="-120"/>
                          <a:ea typeface="微軟正黑體" panose="020B0604030504040204" pitchFamily="34" charset="-120"/>
                        </a:rPr>
                        <a:t>(</a:t>
                      </a:r>
                      <a:r>
                        <a:rPr lang="zh-TW" altLang="zh-TW" sz="1400" b="1" kern="100" dirty="0" smtClean="0">
                          <a:effectLst/>
                          <a:latin typeface="微軟正黑體" panose="020B0604030504040204" pitchFamily="34" charset="-120"/>
                          <a:ea typeface="微軟正黑體" panose="020B0604030504040204" pitchFamily="34" charset="-120"/>
                        </a:rPr>
                        <a:t>指</a:t>
                      </a:r>
                      <a:r>
                        <a:rPr lang="en-US" altLang="zh-TW" sz="1400" b="1" kern="100" dirty="0" smtClean="0">
                          <a:effectLst/>
                          <a:latin typeface="微軟正黑體" panose="020B0604030504040204" pitchFamily="34" charset="-120"/>
                          <a:ea typeface="微軟正黑體" panose="020B0604030504040204" pitchFamily="34" charset="-120"/>
                        </a:rPr>
                        <a:t>)</a:t>
                      </a:r>
                      <a:r>
                        <a:rPr lang="zh-TW" altLang="zh-TW" sz="14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4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smtClean="0">
                          <a:effectLst/>
                          <a:latin typeface="微軟正黑體" panose="020B0604030504040204" pitchFamily="34" charset="-120"/>
                          <a:ea typeface="微軟正黑體" panose="020B0604030504040204" pitchFamily="34" charset="-120"/>
                        </a:rPr>
                        <a:t>會議</a:t>
                      </a:r>
                      <a:endParaRPr lang="en-US" altLang="zh-TW" sz="14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400" b="1" kern="100" dirty="0" smtClean="0">
                          <a:effectLst/>
                          <a:latin typeface="微軟正黑體" panose="020B0604030504040204" pitchFamily="34" charset="-120"/>
                          <a:ea typeface="微軟正黑體" panose="020B0604030504040204" pitchFamily="34" charset="-120"/>
                        </a:rPr>
                        <a:t>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管制事項</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承辦單位</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本次辦理情形</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預計完成日期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管考意見</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3547348">
                <a:tc>
                  <a:txBody>
                    <a:bodyPr/>
                    <a:lstStyle/>
                    <a:p>
                      <a:pPr marL="0" algn="ctr" defTabSz="914400" rtl="0" eaLnBrk="1" latinLnBrk="0" hangingPunct="1">
                        <a:spcAft>
                          <a:spcPts val="0"/>
                        </a:spcAft>
                      </a:pPr>
                      <a:r>
                        <a:rPr lang="en-US" altLang="zh-TW" sz="1400" b="1" kern="100" dirty="0" smtClean="0">
                          <a:solidFill>
                            <a:schemeClr val="bg1"/>
                          </a:solidFill>
                          <a:effectLst/>
                          <a:latin typeface="微軟正黑體" pitchFamily="34" charset="-120"/>
                          <a:ea typeface="微軟正黑體" pitchFamily="34" charset="-120"/>
                          <a:cs typeface="Times New Roman" panose="02020603050405020304" pitchFamily="18" charset="0"/>
                        </a:rPr>
                        <a:t>065</a:t>
                      </a:r>
                      <a:endParaRPr lang="zh-TW" sz="14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106</a:t>
                      </a:r>
                      <a:r>
                        <a:rPr kumimoji="0" lang="zh-TW"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年</a:t>
                      </a:r>
                      <a:r>
                        <a:rPr kumimoji="0" lang="en-US"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6</a:t>
                      </a:r>
                      <a:r>
                        <a:rPr kumimoji="0" lang="zh-TW"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月</a:t>
                      </a:r>
                      <a:endParaRPr kumimoji="0" lang="en-US"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29</a:t>
                      </a:r>
                      <a:r>
                        <a:rPr kumimoji="0" lang="zh-TW" altLang="zh-TW" sz="1400" b="0" i="0" u="none" strike="noStrike" kern="100" cap="none" spc="0" normalizeH="0" baseline="0" noProof="0" smtClean="0">
                          <a:ln>
                            <a:noFill/>
                          </a:ln>
                          <a:solidFill>
                            <a:srgbClr val="000000"/>
                          </a:solidFill>
                          <a:effectLst/>
                          <a:uLnTx/>
                          <a:uFillTx/>
                          <a:latin typeface="微軟正黑體" pitchFamily="34" charset="-120"/>
                          <a:ea typeface="微軟正黑體" pitchFamily="34" charset="-120"/>
                          <a:cs typeface="Times New Roman"/>
                        </a:rPr>
                        <a:t>日</a:t>
                      </a:r>
                      <a:endParaRPr kumimoji="0" lang="zh-TW" altLang="zh-TW" sz="1400" b="0" i="0" u="none" strike="noStrike" kern="100" cap="none" spc="0" normalizeH="0" baseline="0" noProof="0" dirty="0">
                        <a:ln>
                          <a:noFill/>
                        </a:ln>
                        <a:solidFill>
                          <a:srgbClr val="000000"/>
                        </a:solidFill>
                        <a:effectLst/>
                        <a:uLnTx/>
                        <a:uFillTx/>
                        <a:latin typeface="微軟正黑體" pitchFamily="34" charset="-120"/>
                        <a:ea typeface="微軟正黑體" pitchFamily="34" charset="-120"/>
                        <a:cs typeface="Times New Roman"/>
                      </a:endParaRPr>
                    </a:p>
                  </a:txBody>
                  <a:tcPr marL="68580" marR="68580" marT="0" marB="0" anchor="ctr"/>
                </a:tc>
                <a:tc>
                  <a:txBody>
                    <a:bodyPr/>
                    <a:lstStyle/>
                    <a:p>
                      <a:pPr algn="ctr"/>
                      <a:r>
                        <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辦理</a:t>
                      </a:r>
                      <a:r>
                        <a:rPr lang="en-US"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106</a:t>
                      </a:r>
                      <a:r>
                        <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年度</a:t>
                      </a:r>
                      <a:r>
                        <a:rPr lang="en-US"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921</a:t>
                      </a:r>
                      <a:r>
                        <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系列活動</a:t>
                      </a:r>
                    </a:p>
                  </a:txBody>
                  <a:tcPr marL="68580" marR="68580" marT="0" marB="0" anchor="ct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各局處</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各區公所</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工務局：</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21</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日辦理震後危險建築物緊急評估組訓動員演練</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農業局：</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8</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24</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日辦理農漁會防搶及災害事件因應處理措施演練</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環保局：</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海洋環境敏感區汙染緊急應變演練，</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21</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日召開演練協商會議，</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日起辦理</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場預演，</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日正式演練。</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文化局：預計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8</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31</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日辦理文化場館防災演練</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經發局：</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8</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10</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日辦理</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南亞塑膠工業股份有限公司地震及火災教育訓練及演習。</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上述活動皆已辦理完成，本案建議解除列管。</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algn="ctr">
                        <a:spcAft>
                          <a:spcPts val="0"/>
                        </a:spcAft>
                      </a:pPr>
                      <a:r>
                        <a:rPr 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en-US"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algn="ctr">
                        <a:spcAft>
                          <a:spcPts val="0"/>
                        </a:spcAft>
                      </a:pPr>
                      <a:r>
                        <a:rPr lang="zh-TW" altLang="en-US" sz="14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建議解除</a:t>
                      </a:r>
                      <a:r>
                        <a:rPr lang="zh-TW" altLang="zh-TW" sz="14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列管</a:t>
                      </a:r>
                      <a:endParaRPr lang="zh-TW" altLang="zh-TW" sz="1400" b="1" kern="100"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extLst>
                  <a:ext uri="{0D108BD9-81ED-4DB2-BD59-A6C34878D82A}">
                    <a16:rowId xmlns:a16="http://schemas.microsoft.com/office/drawing/2014/main" val="873818932"/>
                  </a:ext>
                </a:extLst>
              </a:tr>
            </a:tbl>
          </a:graphicData>
        </a:graphic>
      </p:graphicFrame>
    </p:spTree>
    <p:extLst>
      <p:ext uri="{BB962C8B-B14F-4D97-AF65-F5344CB8AC3E}">
        <p14:creationId xmlns:p14="http://schemas.microsoft.com/office/powerpoint/2010/main" val="330203567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6" name="表格 5"/>
          <p:cNvGraphicFramePr>
            <a:graphicFrameLocks noGrp="1"/>
          </p:cNvGraphicFramePr>
          <p:nvPr>
            <p:extLst>
              <p:ext uri="{D42A27DB-BD31-4B8C-83A1-F6EECF244321}">
                <p14:modId xmlns:p14="http://schemas.microsoft.com/office/powerpoint/2010/main" val="4217451248"/>
              </p:ext>
            </p:extLst>
          </p:nvPr>
        </p:nvGraphicFramePr>
        <p:xfrm>
          <a:off x="48208" y="1268972"/>
          <a:ext cx="9036692" cy="5059200"/>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4000">
                  <a:extLst>
                    <a:ext uri="{9D8B030D-6E8A-4147-A177-3AD203B41FA5}">
                      <a16:colId xmlns:a16="http://schemas.microsoft.com/office/drawing/2014/main" val="20001"/>
                    </a:ext>
                  </a:extLst>
                </a:gridCol>
                <a:gridCol w="1019908">
                  <a:extLst>
                    <a:ext uri="{9D8B030D-6E8A-4147-A177-3AD203B41FA5}">
                      <a16:colId xmlns:a16="http://schemas.microsoft.com/office/drawing/2014/main" val="20002"/>
                    </a:ext>
                  </a:extLst>
                </a:gridCol>
                <a:gridCol w="993371">
                  <a:extLst>
                    <a:ext uri="{9D8B030D-6E8A-4147-A177-3AD203B41FA5}">
                      <a16:colId xmlns:a16="http://schemas.microsoft.com/office/drawing/2014/main" val="20003"/>
                    </a:ext>
                  </a:extLst>
                </a:gridCol>
                <a:gridCol w="3883429">
                  <a:extLst>
                    <a:ext uri="{9D8B030D-6E8A-4147-A177-3AD203B41FA5}">
                      <a16:colId xmlns:a16="http://schemas.microsoft.com/office/drawing/2014/main" val="20004"/>
                    </a:ext>
                  </a:extLst>
                </a:gridCol>
                <a:gridCol w="885092">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000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400" b="1" kern="100" dirty="0" smtClean="0">
                          <a:effectLst/>
                          <a:latin typeface="微軟正黑體" panose="020B0604030504040204" pitchFamily="34" charset="-120"/>
                          <a:ea typeface="微軟正黑體" panose="020B0604030504040204" pitchFamily="34" charset="-120"/>
                        </a:rPr>
                        <a:t>(</a:t>
                      </a:r>
                      <a:r>
                        <a:rPr lang="zh-TW" altLang="zh-TW" sz="1400" b="1" kern="100" dirty="0" smtClean="0">
                          <a:effectLst/>
                          <a:latin typeface="微軟正黑體" panose="020B0604030504040204" pitchFamily="34" charset="-120"/>
                          <a:ea typeface="微軟正黑體" panose="020B0604030504040204" pitchFamily="34" charset="-120"/>
                        </a:rPr>
                        <a:t>指</a:t>
                      </a:r>
                      <a:r>
                        <a:rPr lang="en-US" altLang="zh-TW" sz="1400" b="1" kern="100" dirty="0" smtClean="0">
                          <a:effectLst/>
                          <a:latin typeface="微軟正黑體" panose="020B0604030504040204" pitchFamily="34" charset="-120"/>
                          <a:ea typeface="微軟正黑體" panose="020B0604030504040204" pitchFamily="34" charset="-120"/>
                        </a:rPr>
                        <a:t>)</a:t>
                      </a:r>
                      <a:r>
                        <a:rPr lang="zh-TW" altLang="zh-TW" sz="14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4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編號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會議日期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管制事項</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承辦單位</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本次辦理情形</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預計完成日期</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anose="020B0604030504040204" pitchFamily="34" charset="-120"/>
                          <a:ea typeface="微軟正黑體" panose="020B0604030504040204" pitchFamily="34" charset="-120"/>
                        </a:rPr>
                        <a:t>管考意見</a:t>
                      </a:r>
                      <a:endParaRPr lang="zh-TW" sz="14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3240000">
                <a:tc>
                  <a:txBody>
                    <a:bodyPr/>
                    <a:lstStyle/>
                    <a:p>
                      <a:pPr marL="0" algn="ctr" defTabSz="914400" rtl="0" eaLnBrk="1" latinLnBrk="0" hangingPunct="1">
                        <a:spcAft>
                          <a:spcPts val="0"/>
                        </a:spcAft>
                      </a:pPr>
                      <a:r>
                        <a:rPr lang="en-US" altLang="zh-TW" sz="1400" b="1" kern="100" dirty="0" smtClean="0">
                          <a:solidFill>
                            <a:schemeClr val="bg1"/>
                          </a:solidFill>
                          <a:effectLst/>
                          <a:latin typeface="微軟正黑體" pitchFamily="34" charset="-120"/>
                          <a:ea typeface="微軟正黑體" pitchFamily="34" charset="-120"/>
                          <a:cs typeface="Times New Roman" panose="02020603050405020304" pitchFamily="18" charset="0"/>
                        </a:rPr>
                        <a:t>066</a:t>
                      </a:r>
                      <a:endParaRPr lang="zh-TW" sz="14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106</a:t>
                      </a:r>
                      <a:r>
                        <a:rPr kumimoji="0" lang="zh-TW" altLang="zh-TW" sz="14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年</a:t>
                      </a:r>
                      <a:r>
                        <a:rPr kumimoji="0" lang="en-US" altLang="zh-TW" sz="14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6</a:t>
                      </a:r>
                      <a:r>
                        <a:rPr kumimoji="0" lang="zh-TW" altLang="zh-TW" sz="14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月</a:t>
                      </a:r>
                      <a:endParaRPr kumimoji="0" lang="en-US" altLang="zh-TW" sz="14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29</a:t>
                      </a:r>
                      <a:r>
                        <a:rPr kumimoji="0" lang="zh-TW" altLang="zh-TW" sz="14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日</a:t>
                      </a:r>
                      <a:endParaRPr kumimoji="0" lang="zh-TW" altLang="zh-TW" sz="1400" b="0" i="0" u="none" strike="noStrike" kern="100" cap="none" spc="0" normalizeH="0" baseline="0" noProof="0" dirty="0">
                        <a:ln>
                          <a:noFill/>
                        </a:ln>
                        <a:solidFill>
                          <a:srgbClr val="000000"/>
                        </a:solidFill>
                        <a:effectLst/>
                        <a:uLnTx/>
                        <a:uFillTx/>
                        <a:latin typeface="微軟正黑體" pitchFamily="34" charset="-120"/>
                        <a:ea typeface="微軟正黑體" pitchFamily="34" charset="-120"/>
                        <a:cs typeface="Times New Roman"/>
                      </a:endParaRPr>
                    </a:p>
                  </a:txBody>
                  <a:tcPr marL="68580" marR="68580" marT="0" marB="0" anchor="ctr"/>
                </a:tc>
                <a:tc>
                  <a:txBody>
                    <a:bodyPr/>
                    <a:lstStyle/>
                    <a:p>
                      <a:pPr algn="ctr"/>
                      <a:r>
                        <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辦理</a:t>
                      </a:r>
                      <a:r>
                        <a:rPr lang="en-US"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106</a:t>
                      </a:r>
                      <a:r>
                        <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rPr>
                        <a:t>年度鄰里社區班案</a:t>
                      </a:r>
                    </a:p>
                  </a:txBody>
                  <a:tcPr marL="68580" marR="68580" marT="0" marB="0" anchor="ctr"/>
                </a:tc>
                <a:tc>
                  <a:txBody>
                    <a:bodyPr/>
                    <a:lstStyle/>
                    <a:p>
                      <a:pPr algn="ctr">
                        <a:spcAft>
                          <a:spcPts val="0"/>
                        </a:spcAft>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各區公所</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鄰里社區班</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已於</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日辦理</a:t>
                      </a: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防救災教育種子講師講習。</a:t>
                      </a:r>
                      <a:endParaRPr lang="en-US" altLang="zh-TW" sz="14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後續請曾推動防災社區之</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新店、新莊、汐止、中和、瑞芳、淡水、金山、泰山、三芝、土城、三峽、烏來、三重、雙溪、平溪及貢寮等</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16</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個區公所，於</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日至</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9</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15</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日間</a:t>
                      </a: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，召集各該推動防災社區之里長、社區代表、防救災組織成員及其他里民辦理講習，每梯次</a:t>
                      </a:r>
                      <a:r>
                        <a:rPr lang="en-US" altLang="zh-TW" sz="1400" kern="1200" dirty="0" smtClean="0">
                          <a:solidFill>
                            <a:schemeClr val="dk1"/>
                          </a:solidFill>
                          <a:effectLst/>
                          <a:latin typeface="微軟正黑體" panose="020B0604030504040204" pitchFamily="34" charset="-120"/>
                          <a:ea typeface="微軟正黑體" panose="020B0604030504040204" pitchFamily="34" charset="-120"/>
                          <a:cs typeface="+mn-cs"/>
                        </a:rPr>
                        <a:t>50</a:t>
                      </a: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人</a:t>
                      </a:r>
                      <a:r>
                        <a:rPr lang="en-US" altLang="zh-TW" sz="14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共</a:t>
                      </a:r>
                      <a:r>
                        <a:rPr lang="en-US" altLang="zh-TW" sz="1400" kern="1200" dirty="0" smtClean="0">
                          <a:solidFill>
                            <a:schemeClr val="dk1"/>
                          </a:solidFill>
                          <a:effectLst/>
                          <a:latin typeface="微軟正黑體" panose="020B0604030504040204" pitchFamily="34" charset="-120"/>
                          <a:ea typeface="微軟正黑體" panose="020B0604030504040204" pitchFamily="34" charset="-120"/>
                          <a:cs typeface="+mn-cs"/>
                        </a:rPr>
                        <a:t>16</a:t>
                      </a: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梯次</a:t>
                      </a:r>
                      <a:r>
                        <a:rPr lang="en-US" altLang="zh-TW" sz="14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en-US" altLang="zh-TW" sz="14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目前已完成辦理之區公所：</a:t>
                      </a:r>
                      <a:endParaRPr lang="en-US" altLang="zh-TW" sz="14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54292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月：三重區</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16</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、淡水區</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、平溪區</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18</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、中和區</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19</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、新莊區</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26</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、烏來區</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28</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54292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月：金山區</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、瑞芳區</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、新店區</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、三芝區</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5</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、土城區</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19</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、三峽區</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(8</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30</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、雙溪區</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、泰山區</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4</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請相關區公所於</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訓練課程結束後</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2</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週內將訓練成果資料</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包含簽到表、成果表、意見調查表等</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提報本府備查。</a:t>
                      </a:r>
                      <a:endPar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algn="ctr">
                        <a:spcAft>
                          <a:spcPts val="0"/>
                        </a:spcAft>
                      </a:pPr>
                      <a:r>
                        <a:rPr 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endParaRPr lang="en-US" altLang="zh-TW"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4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en-US"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4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algn="ctr">
                        <a:spcAft>
                          <a:spcPts val="0"/>
                        </a:spcAft>
                      </a:pPr>
                      <a:r>
                        <a:rPr lang="zh-TW" altLang="en-US" sz="14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建議解除列管</a:t>
                      </a:r>
                      <a:endParaRPr lang="zh-TW" altLang="zh-TW" sz="1400" b="1" kern="100"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extLst>
                  <a:ext uri="{0D108BD9-81ED-4DB2-BD59-A6C34878D82A}">
                    <a16:rowId xmlns:a16="http://schemas.microsoft.com/office/drawing/2014/main" val="840945310"/>
                  </a:ext>
                </a:extLst>
              </a:tr>
            </a:tbl>
          </a:graphicData>
        </a:graphic>
      </p:graphicFrame>
    </p:spTree>
    <p:extLst>
      <p:ext uri="{BB962C8B-B14F-4D97-AF65-F5344CB8AC3E}">
        <p14:creationId xmlns:p14="http://schemas.microsoft.com/office/powerpoint/2010/main" val="233696827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6" name="表格 5"/>
          <p:cNvGraphicFramePr>
            <a:graphicFrameLocks noGrp="1"/>
          </p:cNvGraphicFramePr>
          <p:nvPr>
            <p:extLst>
              <p:ext uri="{D42A27DB-BD31-4B8C-83A1-F6EECF244321}">
                <p14:modId xmlns:p14="http://schemas.microsoft.com/office/powerpoint/2010/main" val="1238352999"/>
              </p:ext>
            </p:extLst>
          </p:nvPr>
        </p:nvGraphicFramePr>
        <p:xfrm>
          <a:off x="51324" y="1066800"/>
          <a:ext cx="9036692" cy="5722200"/>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4000">
                  <a:extLst>
                    <a:ext uri="{9D8B030D-6E8A-4147-A177-3AD203B41FA5}">
                      <a16:colId xmlns:a16="http://schemas.microsoft.com/office/drawing/2014/main" val="20001"/>
                    </a:ext>
                  </a:extLst>
                </a:gridCol>
                <a:gridCol w="1019908">
                  <a:extLst>
                    <a:ext uri="{9D8B030D-6E8A-4147-A177-3AD203B41FA5}">
                      <a16:colId xmlns:a16="http://schemas.microsoft.com/office/drawing/2014/main" val="20002"/>
                    </a:ext>
                  </a:extLst>
                </a:gridCol>
                <a:gridCol w="993371">
                  <a:extLst>
                    <a:ext uri="{9D8B030D-6E8A-4147-A177-3AD203B41FA5}">
                      <a16:colId xmlns:a16="http://schemas.microsoft.com/office/drawing/2014/main" val="20003"/>
                    </a:ext>
                  </a:extLst>
                </a:gridCol>
                <a:gridCol w="3883429">
                  <a:extLst>
                    <a:ext uri="{9D8B030D-6E8A-4147-A177-3AD203B41FA5}">
                      <a16:colId xmlns:a16="http://schemas.microsoft.com/office/drawing/2014/main" val="20004"/>
                    </a:ext>
                  </a:extLst>
                </a:gridCol>
                <a:gridCol w="885092">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000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5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指</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5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編號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會議日期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管制事項</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承辦單位</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本次辦理情形</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預計完成日期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管考意見</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324000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itchFamily="34" charset="-120"/>
                          <a:ea typeface="微軟正黑體" pitchFamily="34" charset="-120"/>
                          <a:cs typeface="Times New Roman" panose="02020603050405020304" pitchFamily="18" charset="0"/>
                        </a:rPr>
                        <a:t>067</a:t>
                      </a:r>
                      <a:endParaRPr lang="zh-TW" sz="15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106</a:t>
                      </a:r>
                      <a:r>
                        <a:rPr kumimoji="0" lang="zh-TW" altLang="zh-TW" sz="15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年</a:t>
                      </a:r>
                      <a:r>
                        <a:rPr kumimoji="0" lang="en-US" altLang="zh-TW" sz="15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6</a:t>
                      </a:r>
                      <a:r>
                        <a:rPr kumimoji="0" lang="zh-TW" altLang="zh-TW" sz="15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月</a:t>
                      </a:r>
                      <a:endParaRPr kumimoji="0" lang="en-US" altLang="zh-TW" sz="15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29</a:t>
                      </a:r>
                      <a:r>
                        <a:rPr kumimoji="0" lang="zh-TW" altLang="zh-TW" sz="1500" b="0" i="0" u="none" strike="noStrike" kern="100" cap="none" spc="0" normalizeH="0" baseline="0" noProof="0" dirty="0" smtClean="0">
                          <a:ln>
                            <a:noFill/>
                          </a:ln>
                          <a:solidFill>
                            <a:srgbClr val="000000"/>
                          </a:solidFill>
                          <a:effectLst/>
                          <a:uLnTx/>
                          <a:uFillTx/>
                          <a:latin typeface="微軟正黑體" pitchFamily="34" charset="-120"/>
                          <a:ea typeface="微軟正黑體" pitchFamily="34" charset="-120"/>
                          <a:cs typeface="Times New Roman"/>
                        </a:rPr>
                        <a:t>日</a:t>
                      </a:r>
                      <a:endParaRPr kumimoji="0" lang="zh-TW" altLang="zh-TW" sz="1500" b="0" i="0" u="none" strike="noStrike" kern="100" cap="none" spc="0" normalizeH="0" baseline="0" noProof="0" dirty="0">
                        <a:ln>
                          <a:noFill/>
                        </a:ln>
                        <a:solidFill>
                          <a:srgbClr val="000000"/>
                        </a:solidFill>
                        <a:effectLst/>
                        <a:uLnTx/>
                        <a:uFillTx/>
                        <a:latin typeface="微軟正黑體" pitchFamily="34" charset="-120"/>
                        <a:ea typeface="微軟正黑體" pitchFamily="34" charset="-120"/>
                        <a:cs typeface="Times New Roman"/>
                      </a:endParaRPr>
                    </a:p>
                  </a:txBody>
                  <a:tcPr marL="68580" marR="68580" marT="0" marB="0" anchor="ctr"/>
                </a:tc>
                <a:tc>
                  <a:txBody>
                    <a:bodyPr/>
                    <a:lstStyle/>
                    <a:p>
                      <a:pPr algn="ctr"/>
                      <a:r>
                        <a:rPr lang="zh-TW" altLang="en-US" sz="1500" kern="100" dirty="0" smtClean="0">
                          <a:effectLst/>
                          <a:latin typeface="微軟正黑體" panose="020B0604030504040204" pitchFamily="34" charset="-120"/>
                          <a:ea typeface="微軟正黑體" panose="020B0604030504040204" pitchFamily="34" charset="-120"/>
                          <a:cs typeface="新細明體" panose="02020500000000000000" pitchFamily="18" charset="-120"/>
                        </a:rPr>
                        <a:t>防災公園整備點檢及開設演練</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汐止區、</a:t>
                      </a:r>
                    </a:p>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新莊區、</a:t>
                      </a:r>
                    </a:p>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板橋區、</a:t>
                      </a:r>
                    </a:p>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林口區、</a:t>
                      </a:r>
                    </a:p>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土城區、</a:t>
                      </a:r>
                    </a:p>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中和區、</a:t>
                      </a:r>
                    </a:p>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永和區、</a:t>
                      </a:r>
                    </a:p>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瑞芳區及八里區</a:t>
                      </a:r>
                    </a:p>
                  </a:txBody>
                  <a:tcPr marL="68580" marR="68580" marT="0" marB="0"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各區於</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月底前完成整備點檢及開設作業，並擇</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1</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處防災公園辦理示範演練，邀請各區公所到場觀摩。</a:t>
                      </a:r>
                      <a:endPar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25</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日於永和區仁愛公園辦理示範演練，並邀請各區公所觀摩。</a:t>
                      </a:r>
                      <a:endPar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目前</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16</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區已有</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16</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區完成演練</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，包括三重區、五股區、蘆洲區、泰山區、淡水區、樹林區、汐止區、八里區、新莊區、林口區、永和區、新店區、中和區、瑞芳區、土城區及板橋區，</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月辦理之區公所期程：</a:t>
                      </a:r>
                      <a:endPar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541338" marR="0" lvl="0" indent="-187325"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6</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日：中和區</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541338" marR="0" lvl="0" indent="-187325"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12</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日：瑞芳區</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541338" marR="0" lvl="0" indent="-187325"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21</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日：土城區</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541338" marR="0" lvl="0" indent="-187325"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22</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日：板橋區</a:t>
                      </a:r>
                    </a:p>
                  </a:txBody>
                  <a:tcPr marL="68580" marR="68580" marT="0" marB="0" anchor="ctr"/>
                </a:tc>
                <a:tc>
                  <a:txBody>
                    <a:bodyPr/>
                    <a:lstStyle/>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endParaRPr lang="en-US" alt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algn="ctr">
                        <a:spcAft>
                          <a:spcPts val="0"/>
                        </a:spcAft>
                      </a:pPr>
                      <a:r>
                        <a:rPr lang="zh-TW" altLang="en-US" sz="15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建議解除</a:t>
                      </a:r>
                      <a:r>
                        <a:rPr lang="zh-TW" altLang="zh-TW" sz="15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列管</a:t>
                      </a:r>
                      <a:endParaRPr lang="zh-TW" altLang="zh-TW" sz="1500" b="1" kern="100"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extLst>
                  <a:ext uri="{0D108BD9-81ED-4DB2-BD59-A6C34878D82A}">
                    <a16:rowId xmlns:a16="http://schemas.microsoft.com/office/drawing/2014/main" val="840945310"/>
                  </a:ext>
                </a:extLst>
              </a:tr>
              <a:tr h="147600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itchFamily="34" charset="-120"/>
                          <a:ea typeface="微軟正黑體" pitchFamily="34" charset="-120"/>
                          <a:cs typeface="Times New Roman" panose="02020603050405020304" pitchFamily="18" charset="0"/>
                        </a:rPr>
                        <a:t>068</a:t>
                      </a:r>
                      <a:endParaRPr lang="zh-TW" sz="15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algn="ctr">
                        <a:spcAft>
                          <a:spcPts val="0"/>
                        </a:spcAft>
                      </a:pPr>
                      <a:r>
                        <a:rPr lang="en-US"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p>
                    <a:p>
                      <a:pPr algn="ctr">
                        <a:spcAft>
                          <a:spcPts val="0"/>
                        </a:spcAft>
                      </a:pPr>
                      <a:r>
                        <a:rPr lang="en-US"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tc>
                <a:tc>
                  <a:txBody>
                    <a:bodyPr/>
                    <a:lstStyle/>
                    <a:p>
                      <a:pPr algn="ctr"/>
                      <a:r>
                        <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電子兵棋台運用</a:t>
                      </a:r>
                    </a:p>
                  </a:txBody>
                  <a:tcPr marL="68580" marR="68580" marT="0" marB="0" anchor="ctr"/>
                </a:tc>
                <a:tc>
                  <a:txBody>
                    <a:bodyPr/>
                    <a:lstStyle/>
                    <a:p>
                      <a:pPr algn="ctr">
                        <a:spcAft>
                          <a:spcPts val="0"/>
                        </a:spcAft>
                      </a:pP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消防局</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marL="342900" indent="-342900">
                        <a:lnSpc>
                          <a:spcPct val="100000"/>
                        </a:lnSpc>
                        <a:spcAft>
                          <a:spcPts val="0"/>
                        </a:spcAft>
                        <a:buFont typeface="+mj-lt"/>
                        <a:buAutoNum type="arabicPeriod"/>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請各公所及局處於</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8</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月四方會議後完成帳號開通，於</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9</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5</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日前完成電子兵棋台作業，並回傳成果。</a:t>
                      </a:r>
                      <a:endPar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342900" indent="-342900">
                        <a:lnSpc>
                          <a:spcPct val="100000"/>
                        </a:lnSpc>
                        <a:spcAft>
                          <a:spcPts val="0"/>
                        </a:spcAft>
                        <a:buFont typeface="+mj-lt"/>
                        <a:buAutoNum type="arabicPeriod"/>
                      </a:pP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11</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局處及</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29</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區公所區公所皆完成帳號開通及回傳成果，經發局及工務局未回傳資料。</a:t>
                      </a:r>
                    </a:p>
                  </a:txBody>
                  <a:tcPr marL="68580" marR="68580" marT="0" marB="0" anchor="ctr"/>
                </a:tc>
                <a:tc>
                  <a:txBody>
                    <a:bodyPr/>
                    <a:lstStyle/>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endParaRPr lang="en-US" alt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algn="ctr">
                        <a:spcAft>
                          <a:spcPts val="0"/>
                        </a:spcAft>
                      </a:pPr>
                      <a:r>
                        <a:rPr lang="zh-TW" alt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持續</a:t>
                      </a:r>
                      <a:r>
                        <a:rPr 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列</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管</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extLst>
                  <a:ext uri="{0D108BD9-81ED-4DB2-BD59-A6C34878D82A}">
                    <a16:rowId xmlns:a16="http://schemas.microsoft.com/office/drawing/2014/main" val="3264454279"/>
                  </a:ext>
                </a:extLst>
              </a:tr>
            </a:tbl>
          </a:graphicData>
        </a:graphic>
      </p:graphicFrame>
    </p:spTree>
    <p:extLst>
      <p:ext uri="{BB962C8B-B14F-4D97-AF65-F5344CB8AC3E}">
        <p14:creationId xmlns:p14="http://schemas.microsoft.com/office/powerpoint/2010/main" val="14731435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6" name="表格 5"/>
          <p:cNvGraphicFramePr>
            <a:graphicFrameLocks noGrp="1"/>
          </p:cNvGraphicFramePr>
          <p:nvPr>
            <p:extLst>
              <p:ext uri="{D42A27DB-BD31-4B8C-83A1-F6EECF244321}">
                <p14:modId xmlns:p14="http://schemas.microsoft.com/office/powerpoint/2010/main" val="1188361612"/>
              </p:ext>
            </p:extLst>
          </p:nvPr>
        </p:nvGraphicFramePr>
        <p:xfrm>
          <a:off x="51324" y="1219200"/>
          <a:ext cx="9036692" cy="4417200"/>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4000">
                  <a:extLst>
                    <a:ext uri="{9D8B030D-6E8A-4147-A177-3AD203B41FA5}">
                      <a16:colId xmlns:a16="http://schemas.microsoft.com/office/drawing/2014/main" val="20001"/>
                    </a:ext>
                  </a:extLst>
                </a:gridCol>
                <a:gridCol w="1019908">
                  <a:extLst>
                    <a:ext uri="{9D8B030D-6E8A-4147-A177-3AD203B41FA5}">
                      <a16:colId xmlns:a16="http://schemas.microsoft.com/office/drawing/2014/main" val="20002"/>
                    </a:ext>
                  </a:extLst>
                </a:gridCol>
                <a:gridCol w="993371">
                  <a:extLst>
                    <a:ext uri="{9D8B030D-6E8A-4147-A177-3AD203B41FA5}">
                      <a16:colId xmlns:a16="http://schemas.microsoft.com/office/drawing/2014/main" val="20003"/>
                    </a:ext>
                  </a:extLst>
                </a:gridCol>
                <a:gridCol w="3883429">
                  <a:extLst>
                    <a:ext uri="{9D8B030D-6E8A-4147-A177-3AD203B41FA5}">
                      <a16:colId xmlns:a16="http://schemas.microsoft.com/office/drawing/2014/main" val="20004"/>
                    </a:ext>
                  </a:extLst>
                </a:gridCol>
                <a:gridCol w="885092">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000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5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指</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5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編號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會議日期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管制事項</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承辦單位</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本次辦理情形</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預計完成日期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管考意見</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80000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itchFamily="34" charset="-120"/>
                          <a:ea typeface="微軟正黑體" pitchFamily="34" charset="-120"/>
                          <a:cs typeface="Times New Roman" panose="02020603050405020304" pitchFamily="18" charset="0"/>
                        </a:rPr>
                        <a:t>067</a:t>
                      </a:r>
                      <a:endParaRPr lang="zh-TW" sz="15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106</a:t>
                      </a:r>
                      <a:r>
                        <a:rPr kumimoji="0" lang="zh-TW" altLang="zh-TW" sz="1500" b="0" i="0" u="none" strike="noStrike" kern="1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500" b="0" i="0" u="none" strike="noStrike" kern="1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zh-TW" sz="1500" b="0" i="0" u="none" strike="noStrike" kern="1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28</a:t>
                      </a:r>
                      <a:r>
                        <a:rPr kumimoji="0" lang="zh-TW" altLang="zh-TW" sz="1500" b="0" i="0" u="none" strike="noStrike" kern="1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a:t>
                      </a:r>
                      <a:endParaRPr kumimoji="0" lang="zh-TW" altLang="zh-TW" sz="1500" b="0"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r>
                        <a:rPr lang="zh-TW" sz="1500"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rPr>
                        <a:t>雙溪區公所簡易自來水用戶缺水案</a:t>
                      </a:r>
                    </a:p>
                  </a:txBody>
                  <a:tcPr marL="68580" marR="68580" marT="0" marB="0" anchor="ctr"/>
                </a:tc>
                <a:tc>
                  <a:txBody>
                    <a:bodyPr/>
                    <a:lstStyle/>
                    <a:p>
                      <a:pPr algn="ctr">
                        <a:spcAft>
                          <a:spcPts val="0"/>
                        </a:spcAft>
                      </a:pPr>
                      <a:r>
                        <a:rPr lang="zh-TW" sz="1500"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rPr>
                        <a:t>水利局</a:t>
                      </a:r>
                    </a:p>
                    <a:p>
                      <a:pPr algn="ctr">
                        <a:spcAft>
                          <a:spcPts val="0"/>
                        </a:spcAft>
                      </a:pPr>
                      <a:r>
                        <a:rPr lang="zh-TW" sz="1500"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rPr>
                        <a:t>雙溪區公所</a:t>
                      </a:r>
                    </a:p>
                  </a:txBody>
                  <a:tcPr marL="68580" marR="68580" marT="0" marB="0" anchor="ctr"/>
                </a:tc>
                <a:tc>
                  <a:txBody>
                    <a:bodyPr/>
                    <a:lstStyle/>
                    <a:p>
                      <a:pPr lvl="0"/>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請公所就近以</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開口合約或其他方式協助送水，</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若量能過大或必要時</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，再通報本局協調消防局在不影響救災情況下協助送水。</a:t>
                      </a:r>
                    </a:p>
                    <a:p>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由於近日下雨及泰利颱風帶來水量，雙溪山區</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已</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無缺水情況，</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建議解除列管。</a:t>
                      </a:r>
                      <a:endPar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endParaRPr lang="en-US" alt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algn="ctr">
                        <a:spcAft>
                          <a:spcPts val="0"/>
                        </a:spcAft>
                      </a:pP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建議解除列管</a:t>
                      </a:r>
                      <a:endParaRPr lang="zh-TW" alt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extLst>
                  <a:ext uri="{0D108BD9-81ED-4DB2-BD59-A6C34878D82A}">
                    <a16:rowId xmlns:a16="http://schemas.microsoft.com/office/drawing/2014/main" val="840945310"/>
                  </a:ext>
                </a:extLst>
              </a:tr>
              <a:tr h="180000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itchFamily="34" charset="-120"/>
                          <a:ea typeface="微軟正黑體" pitchFamily="34" charset="-120"/>
                          <a:cs typeface="Times New Roman" panose="02020603050405020304" pitchFamily="18" charset="0"/>
                        </a:rPr>
                        <a:t>068</a:t>
                      </a:r>
                      <a:endParaRPr lang="zh-TW" sz="15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106</a:t>
                      </a:r>
                      <a:r>
                        <a:rPr kumimoji="0" lang="zh-TW" altLang="zh-TW" sz="1500" b="0"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1500" b="0"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zh-TW" sz="1500" b="0"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28</a:t>
                      </a:r>
                      <a:r>
                        <a:rPr kumimoji="0" lang="zh-TW" altLang="zh-TW" sz="1500" b="0"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a:t>
                      </a:r>
                      <a:endParaRPr kumimoji="0" lang="zh-TW" altLang="zh-TW" sz="1500" b="0"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r>
                        <a:rPr lang="zh-TW" sz="1500"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rPr>
                        <a:t>災</a:t>
                      </a:r>
                      <a:r>
                        <a:rPr lang="zh-TW" sz="1500" kern="100" dirty="0" smtClean="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rPr>
                        <a:t>時鐵皮</a:t>
                      </a:r>
                      <a:r>
                        <a:rPr lang="zh-TW" sz="1500"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rPr>
                        <a:t>屋掉落處理機制</a:t>
                      </a:r>
                    </a:p>
                  </a:txBody>
                  <a:tcPr marL="68580" marR="68580" marT="0" marB="0" anchor="ctr"/>
                </a:tc>
                <a:tc>
                  <a:txBody>
                    <a:bodyPr/>
                    <a:lstStyle/>
                    <a:p>
                      <a:pPr algn="ctr">
                        <a:spcAft>
                          <a:spcPts val="0"/>
                        </a:spcAft>
                      </a:pPr>
                      <a:r>
                        <a:rPr lang="zh-TW" sz="1500" kern="100" dirty="0">
                          <a:solidFill>
                            <a:schemeClr val="dk1"/>
                          </a:solidFill>
                          <a:effectLst/>
                          <a:latin typeface="微軟正黑體" panose="020B0604030504040204" pitchFamily="34" charset="-120"/>
                          <a:ea typeface="微軟正黑體" panose="020B0604030504040204" pitchFamily="34" charset="-120"/>
                          <a:cs typeface="新細明體" panose="02020500000000000000" pitchFamily="18" charset="-120"/>
                        </a:rPr>
                        <a:t>工務局</a:t>
                      </a:r>
                    </a:p>
                  </a:txBody>
                  <a:tcPr marL="68580" marR="68580" marT="0" marB="0" anchor="ctr"/>
                </a:tc>
                <a:tc>
                  <a:txBody>
                    <a:bodyPr/>
                    <a:lstStyle/>
                    <a:p>
                      <a:pPr marL="0" indent="0">
                        <a:lnSpc>
                          <a:spcPct val="100000"/>
                        </a:lnSpc>
                        <a:spcAft>
                          <a:spcPts val="0"/>
                        </a:spcAft>
                        <a:buFont typeface="+mj-lt"/>
                        <a:buNone/>
                      </a:pP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本案已於</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106</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年</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21</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日召開本局區政考核會議初擬分工項目</a:t>
                      </a: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，俟會議紀錄函發後提供。</a:t>
                      </a:r>
                      <a:endPar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endParaRPr lang="en-US" alt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en-US"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tc>
                  <a:txBody>
                    <a:bodyPr/>
                    <a:lstStyle/>
                    <a:p>
                      <a:pPr algn="ctr">
                        <a:spcAft>
                          <a:spcPts val="0"/>
                        </a:spcAft>
                      </a:pPr>
                      <a:r>
                        <a:rPr lang="zh-TW" alt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持續</a:t>
                      </a:r>
                      <a:r>
                        <a:rPr 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列</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管</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extLst>
                  <a:ext uri="{0D108BD9-81ED-4DB2-BD59-A6C34878D82A}">
                    <a16:rowId xmlns:a16="http://schemas.microsoft.com/office/drawing/2014/main" val="3264454279"/>
                  </a:ext>
                </a:extLst>
              </a:tr>
            </a:tbl>
          </a:graphicData>
        </a:graphic>
      </p:graphicFrame>
    </p:spTree>
    <p:extLst>
      <p:ext uri="{BB962C8B-B14F-4D97-AF65-F5344CB8AC3E}">
        <p14:creationId xmlns:p14="http://schemas.microsoft.com/office/powerpoint/2010/main" val="369239043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pPr/>
              <a:t>15</a:t>
            </a:fld>
            <a:endParaRPr lang="en-US" altLang="ko-KR" dirty="0"/>
          </a:p>
        </p:txBody>
      </p:sp>
      <p:sp>
        <p:nvSpPr>
          <p:cNvPr id="5" name="Rectangle 8"/>
          <p:cNvSpPr>
            <a:spLocks noChangeArrowheads="1"/>
          </p:cNvSpPr>
          <p:nvPr/>
        </p:nvSpPr>
        <p:spPr bwMode="auto">
          <a:xfrm>
            <a:off x="0" y="2971800"/>
            <a:ext cx="9143999"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Aft>
                <a:spcPts val="600"/>
              </a:spcAft>
            </a:pPr>
            <a:r>
              <a:rPr lang="zh-TW" altLang="en-US" sz="4000" b="1" dirty="0">
                <a:solidFill>
                  <a:srgbClr val="C00000"/>
                </a:solidFill>
              </a:rPr>
              <a:t>三</a:t>
            </a:r>
            <a:r>
              <a:rPr lang="zh-TW" altLang="en-US" sz="4000" b="1" dirty="0" smtClean="0">
                <a:solidFill>
                  <a:srgbClr val="C00000"/>
                </a:solidFill>
              </a:rPr>
              <a:t>、</a:t>
            </a:r>
            <a:r>
              <a:rPr lang="en-US" altLang="zh-TW" sz="4000" b="1" dirty="0" smtClean="0">
                <a:solidFill>
                  <a:srgbClr val="C00000"/>
                </a:solidFill>
              </a:rPr>
              <a:t>9</a:t>
            </a:r>
            <a:r>
              <a:rPr lang="zh-TW" altLang="en-US" sz="4000" b="1" dirty="0" smtClean="0">
                <a:solidFill>
                  <a:srgbClr val="C00000"/>
                </a:solidFill>
              </a:rPr>
              <a:t>月</a:t>
            </a:r>
            <a:r>
              <a:rPr lang="zh-TW" altLang="en-US" sz="4000" b="1" dirty="0">
                <a:solidFill>
                  <a:srgbClr val="C00000"/>
                </a:solidFill>
              </a:rPr>
              <a:t>工作</a:t>
            </a:r>
            <a:r>
              <a:rPr lang="zh-TW" altLang="en-US" sz="4000" b="1" dirty="0" smtClean="0">
                <a:solidFill>
                  <a:srgbClr val="C00000"/>
                </a:solidFill>
              </a:rPr>
              <a:t>進度報告</a:t>
            </a:r>
            <a:endParaRPr lang="en-US" altLang="zh-TW" sz="4000" b="1" dirty="0">
              <a:solidFill>
                <a:srgbClr val="C00000"/>
              </a:solidFill>
            </a:endParaRPr>
          </a:p>
          <a:p>
            <a:pPr algn="ctr">
              <a:spcAft>
                <a:spcPts val="600"/>
              </a:spcAft>
            </a:pPr>
            <a:r>
              <a:rPr lang="zh-TW" altLang="en-US" sz="4000" b="1" dirty="0" smtClean="0">
                <a:solidFill>
                  <a:srgbClr val="C00000"/>
                </a:solidFill>
              </a:rPr>
              <a:t>       </a:t>
            </a:r>
            <a:r>
              <a:rPr lang="en-US" altLang="zh-TW" sz="4000" b="1" dirty="0" smtClean="0">
                <a:solidFill>
                  <a:srgbClr val="C00000"/>
                </a:solidFill>
              </a:rPr>
              <a:t>10</a:t>
            </a:r>
            <a:r>
              <a:rPr lang="zh-TW" altLang="en-US" sz="4000" b="1" dirty="0" smtClean="0">
                <a:solidFill>
                  <a:srgbClr val="C00000"/>
                </a:solidFill>
              </a:rPr>
              <a:t>月</a:t>
            </a:r>
            <a:r>
              <a:rPr lang="zh-TW" altLang="en-US" sz="4000" b="1" dirty="0">
                <a:solidFill>
                  <a:srgbClr val="C00000"/>
                </a:solidFill>
              </a:rPr>
              <a:t>預定進度報告</a:t>
            </a:r>
          </a:p>
        </p:txBody>
      </p:sp>
    </p:spTree>
    <p:extLst>
      <p:ext uri="{BB962C8B-B14F-4D97-AF65-F5344CB8AC3E}">
        <p14:creationId xmlns:p14="http://schemas.microsoft.com/office/powerpoint/2010/main" val="195944293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9</a:t>
            </a:r>
            <a:r>
              <a:rPr lang="zh-TW" altLang="en-US" dirty="0" smtClean="0"/>
              <a:t>月份工</a:t>
            </a:r>
            <a:r>
              <a:rPr lang="zh-TW" altLang="en-US" dirty="0"/>
              <a:t>作</a:t>
            </a:r>
            <a:r>
              <a:rPr lang="zh-TW" altLang="en-US" dirty="0" smtClean="0"/>
              <a:t>進度</a:t>
            </a:r>
            <a:endParaRPr lang="zh-TW" altLang="en-US" dirty="0"/>
          </a:p>
        </p:txBody>
      </p:sp>
      <p:sp>
        <p:nvSpPr>
          <p:cNvPr id="3" name="文字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16</a:t>
            </a:fld>
            <a:endParaRPr lang="zh-TW" altLang="en-US">
              <a:solidFill>
                <a:srgbClr val="44546A">
                  <a:lumMod val="50000"/>
                </a:srgbClr>
              </a:solidFill>
            </a:endParaRPr>
          </a:p>
        </p:txBody>
      </p:sp>
    </p:spTree>
    <p:extLst>
      <p:ext uri="{BB962C8B-B14F-4D97-AF65-F5344CB8AC3E}">
        <p14:creationId xmlns:p14="http://schemas.microsoft.com/office/powerpoint/2010/main" val="1260396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中間指示板(施工後)"/>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096"/>
          <a:stretch/>
        </p:blipFill>
        <p:spPr bwMode="auto">
          <a:xfrm>
            <a:off x="4130032" y="3637225"/>
            <a:ext cx="2156693" cy="301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2"/>
          <p:cNvSpPr>
            <a:spLocks noGrp="1"/>
          </p:cNvSpPr>
          <p:nvPr>
            <p:ph type="title"/>
          </p:nvPr>
        </p:nvSpPr>
        <p:spPr>
          <a:xfrm>
            <a:off x="361950" y="130857"/>
            <a:ext cx="6515100" cy="716869"/>
          </a:xfrm>
          <a:solidFill>
            <a:schemeClr val="bg1"/>
          </a:solidFill>
        </p:spPr>
        <p:txBody>
          <a:bodyPr/>
          <a:lstStyle/>
          <a:p>
            <a:r>
              <a:rPr lang="en-US" altLang="zh-TW" dirty="0" smtClean="0"/>
              <a:t>106</a:t>
            </a:r>
            <a:r>
              <a:rPr lang="zh-TW" altLang="en-US" dirty="0" smtClean="0"/>
              <a:t>年度避難看板裝設情形說明</a:t>
            </a:r>
            <a:endParaRPr lang="zh-TW" altLang="en-US" dirty="0"/>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1" name="矩形 10"/>
          <p:cNvSpPr/>
          <p:nvPr/>
        </p:nvSpPr>
        <p:spPr>
          <a:xfrm>
            <a:off x="231797" y="765135"/>
            <a:ext cx="8782050" cy="10156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80000"/>
              <a:buFont typeface="微軟正黑體" panose="020B0604030504040204" pitchFamily="34" charset="-120"/>
              <a:buChar char="★"/>
              <a:tabLst/>
              <a:defRPr/>
            </a:pPr>
            <a:r>
              <a:rPr kumimoji="1" lang="en-US" altLang="zh-TW" sz="20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15</a:t>
            </a:r>
            <a:r>
              <a:rPr kumimoji="1" lang="zh-TW" altLang="en-US" sz="20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區協助</a:t>
            </a:r>
            <a:r>
              <a:rPr kumimoji="1" lang="zh-TW" altLang="en-US" sz="20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增設</a:t>
            </a:r>
            <a:r>
              <a:rPr kumimoji="1" lang="zh-TW" altLang="en-US" sz="20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防災</a:t>
            </a:r>
            <a:r>
              <a:rPr kumimoji="1" lang="zh-TW" altLang="en-US" sz="20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避難</a:t>
            </a:r>
            <a:r>
              <a:rPr kumimoji="1" lang="zh-TW" altLang="en-US" sz="20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看板</a:t>
            </a:r>
            <a:r>
              <a:rPr lang="zh-TW" altLang="en-US" sz="20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皆</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已完成圖面</a:t>
            </a:r>
            <a:r>
              <a:rPr lang="zh-TW" altLang="en-US" sz="20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繪製及看板裝</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設</a:t>
            </a:r>
            <a:r>
              <a:rPr lang="zh-TW" altLang="en-US" sz="20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fontAlgn="auto">
              <a:spcBef>
                <a:spcPts val="0"/>
              </a:spcBef>
              <a:spcAft>
                <a:spcPts val="0"/>
              </a:spcAft>
              <a:buSzPct val="80000"/>
              <a:buFont typeface="微軟正黑體" panose="020B0604030504040204" pitchFamily="34" charset="-120"/>
              <a:buChar char="★"/>
              <a:defRPr/>
            </a:pPr>
            <a:r>
              <a:rPr lang="en-US" altLang="zh-TW" sz="20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20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區區公所自行裝設防災避難</a:t>
            </a:r>
            <a:r>
              <a:rPr lang="zh-TW" altLang="en-US" sz="20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看板</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皆已完成圖面繪製及看板裝設。</a:t>
            </a:r>
            <a:endPar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55600" lvl="0" indent="-355600" fontAlgn="auto">
              <a:spcBef>
                <a:spcPts val="0"/>
              </a:spcBef>
              <a:spcAft>
                <a:spcPts val="0"/>
              </a:spcAft>
              <a:buClr>
                <a:srgbClr val="002060"/>
              </a:buClr>
              <a:buSzPct val="80000"/>
              <a:buFont typeface="微軟正黑體" panose="020B0604030504040204" pitchFamily="34" charset="-120"/>
              <a:buChar char="★"/>
              <a:defRPr/>
            </a:pPr>
            <a:r>
              <a:rPr lang="en-US" altLang="zh-TW" sz="20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0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面</a:t>
            </a:r>
            <a:r>
              <a:rPr lang="zh-TW" altLang="en-US" sz="20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協助</a:t>
            </a:r>
            <a:r>
              <a:rPr lang="zh-TW" altLang="en-US" sz="20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修繕</a:t>
            </a:r>
            <a:r>
              <a:rPr lang="zh-TW" altLang="en-US" sz="20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防災</a:t>
            </a:r>
            <a:r>
              <a:rPr lang="zh-TW" altLang="en-US" sz="20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避難</a:t>
            </a:r>
            <a:r>
              <a:rPr lang="zh-TW" altLang="en-US" sz="20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看板</a:t>
            </a:r>
            <a:r>
              <a:rPr lang="zh-TW" altLang="en-US" sz="20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皆已完成修繕作業。</a:t>
            </a:r>
            <a:endParaRPr lang="en-US" altLang="zh-TW" sz="20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7" name="矩形 36"/>
          <p:cNvSpPr/>
          <p:nvPr/>
        </p:nvSpPr>
        <p:spPr>
          <a:xfrm>
            <a:off x="4953000" y="6328948"/>
            <a:ext cx="1333725" cy="338554"/>
          </a:xfrm>
          <a:prstGeom prst="rect">
            <a:avLst/>
          </a:prstGeom>
          <a:solidFill>
            <a:schemeClr val="tx1">
              <a:alpha val="60000"/>
            </a:schemeClr>
          </a:solidFill>
          <a:effectLst>
            <a:softEdge rad="31750"/>
          </a:effectLst>
        </p:spPr>
        <p:txBody>
          <a:bodyPr wrap="square">
            <a:spAutoFit/>
          </a:bodyPr>
          <a:lstStyle/>
          <a:p>
            <a:pPr lvl="0" algn="ctr">
              <a:spcAft>
                <a:spcPts val="600"/>
              </a:spcAft>
              <a:defRPr/>
            </a:pPr>
            <a:r>
              <a:rPr lang="zh-TW" altLang="en-US" sz="1600" b="1" kern="100"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五股區</a:t>
            </a:r>
            <a:endParaRPr lang="en-US" altLang="zh-TW" sz="16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aphicFrame>
        <p:nvGraphicFramePr>
          <p:cNvPr id="23" name="表格 22"/>
          <p:cNvGraphicFramePr>
            <a:graphicFrameLocks noGrp="1"/>
          </p:cNvGraphicFramePr>
          <p:nvPr>
            <p:extLst>
              <p:ext uri="{D42A27DB-BD31-4B8C-83A1-F6EECF244321}">
                <p14:modId xmlns:p14="http://schemas.microsoft.com/office/powerpoint/2010/main" val="3697497747"/>
              </p:ext>
            </p:extLst>
          </p:nvPr>
        </p:nvGraphicFramePr>
        <p:xfrm>
          <a:off x="102465" y="1867990"/>
          <a:ext cx="3960000" cy="4807680"/>
        </p:xfrm>
        <a:graphic>
          <a:graphicData uri="http://schemas.openxmlformats.org/drawingml/2006/table">
            <a:tbl>
              <a:tblPr>
                <a:tableStyleId>{93296810-A885-4BE3-A3E7-6D5BEEA58F35}</a:tableStyleId>
              </a:tblPr>
              <a:tblGrid>
                <a:gridCol w="1260000">
                  <a:extLst>
                    <a:ext uri="{9D8B030D-6E8A-4147-A177-3AD203B41FA5}">
                      <a16:colId xmlns:a16="http://schemas.microsoft.com/office/drawing/2014/main" val="2450162663"/>
                    </a:ext>
                  </a:extLst>
                </a:gridCol>
                <a:gridCol w="2700000">
                  <a:extLst>
                    <a:ext uri="{9D8B030D-6E8A-4147-A177-3AD203B41FA5}">
                      <a16:colId xmlns:a16="http://schemas.microsoft.com/office/drawing/2014/main" val="1571885109"/>
                    </a:ext>
                  </a:extLst>
                </a:gridCol>
              </a:tblGrid>
              <a:tr h="360000">
                <a:tc>
                  <a:txBody>
                    <a:bodyPr/>
                    <a:lstStyle/>
                    <a:p>
                      <a:pPr algn="ctr">
                        <a:spcAft>
                          <a:spcPts val="0"/>
                        </a:spcAft>
                      </a:pPr>
                      <a:r>
                        <a:rPr lang="zh-TW" altLang="en-US"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裝設</a:t>
                      </a:r>
                      <a:r>
                        <a:rPr 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日期</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rgbClr val="92D050"/>
                    </a:solidFill>
                  </a:tcPr>
                </a:tc>
                <a:tc>
                  <a:txBody>
                    <a:bodyPr/>
                    <a:lstStyle/>
                    <a:p>
                      <a:pPr algn="ctr">
                        <a:spcAft>
                          <a:spcPts val="0"/>
                        </a:spcAft>
                      </a:pPr>
                      <a:r>
                        <a:rPr lang="zh-TW" altLang="en-US"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行政區</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rgbClr val="92D050"/>
                    </a:solidFill>
                  </a:tcPr>
                </a:tc>
                <a:extLst>
                  <a:ext uri="{0D108BD9-81ED-4DB2-BD59-A6C34878D82A}">
                    <a16:rowId xmlns:a16="http://schemas.microsoft.com/office/drawing/2014/main" val="3512116626"/>
                  </a:ext>
                </a:extLst>
              </a:tr>
              <a:tr h="360000">
                <a:tc>
                  <a:txBody>
                    <a:bodyPr/>
                    <a:lstStyle/>
                    <a:p>
                      <a:pPr algn="ctr">
                        <a:spcAft>
                          <a:spcPts val="0"/>
                        </a:spcAft>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永和</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728001291"/>
                  </a:ext>
                </a:extLst>
              </a:tr>
              <a:tr h="360000">
                <a:tc>
                  <a:txBody>
                    <a:bodyPr/>
                    <a:lstStyle/>
                    <a:p>
                      <a:pPr algn="ctr">
                        <a:spcAft>
                          <a:spcPts val="0"/>
                        </a:spcAft>
                      </a:pP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瑞芳、貢寮、雙溪、平溪</a:t>
                      </a: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10"/>
                  </a:ext>
                </a:extLst>
              </a:tr>
              <a:tr h="360000">
                <a:tc>
                  <a:txBody>
                    <a:bodyPr/>
                    <a:lstStyle/>
                    <a:p>
                      <a:pPr algn="ctr">
                        <a:spcAft>
                          <a:spcPts val="0"/>
                        </a:spcAft>
                      </a:pP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烏來</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、板橋、中和</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784070698"/>
                  </a:ext>
                </a:extLst>
              </a:tr>
              <a:tr h="360000">
                <a:tc>
                  <a:txBody>
                    <a:bodyPr/>
                    <a:lstStyle/>
                    <a:p>
                      <a:pPr algn="ctr">
                        <a:spcAft>
                          <a:spcPts val="0"/>
                        </a:spcAft>
                      </a:pP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深坑、石碇、</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坪林</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、汐止</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46211509"/>
                  </a:ext>
                </a:extLst>
              </a:tr>
              <a:tr h="360000">
                <a:tc>
                  <a:txBody>
                    <a:bodyPr/>
                    <a:lstStyle/>
                    <a:p>
                      <a:pPr algn="ctr">
                        <a:spcAft>
                          <a:spcPts val="0"/>
                        </a:spcAft>
                      </a:pP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萬里、金山、石門、三芝</a:t>
                      </a: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717102231"/>
                  </a:ext>
                </a:extLst>
              </a:tr>
              <a:tr h="360000">
                <a:tc>
                  <a:txBody>
                    <a:bodyPr/>
                    <a:lstStyle/>
                    <a:p>
                      <a:pPr algn="ctr"/>
                      <a:r>
                        <a:rPr lang="en-US" altLang="zh-TW" sz="1600"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28</a:t>
                      </a:r>
                      <a:r>
                        <a:rPr lang="zh-TW" altLang="en-US" sz="1600"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蘆洲</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、泰山、</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八里</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、三重、新莊</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879867953"/>
                  </a:ext>
                </a:extLst>
              </a:tr>
              <a:tr h="360000">
                <a:tc>
                  <a:txBody>
                    <a:bodyPr/>
                    <a:lstStyle/>
                    <a:p>
                      <a:pPr algn="ctr">
                        <a:spcAft>
                          <a:spcPts val="0"/>
                        </a:spcAft>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三峽</a:t>
                      </a: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215777347"/>
                  </a:ext>
                </a:extLst>
              </a:tr>
              <a:tr h="3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a:t>
                      </a:r>
                      <a:endParaRPr kumimoji="0" lang="zh-TW" altLang="zh-TW"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土城</a:t>
                      </a: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960367428"/>
                  </a:ext>
                </a:extLst>
              </a:tr>
              <a:tr h="3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16</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a:t>
                      </a:r>
                      <a:endParaRPr kumimoji="0" lang="zh-TW" altLang="zh-TW"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新店</a:t>
                      </a: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792258847"/>
                  </a:ext>
                </a:extLst>
              </a:tr>
              <a:tr h="3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24</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a:t>
                      </a:r>
                      <a:endParaRPr kumimoji="0" lang="zh-TW" altLang="zh-TW"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林口、樹林</a:t>
                      </a: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70546136"/>
                  </a:ext>
                </a:extLst>
              </a:tr>
              <a:tr h="3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25</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a:t>
                      </a:r>
                      <a:endParaRPr kumimoji="0" lang="zh-TW" altLang="zh-TW"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五股、淡水</a:t>
                      </a: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225077144"/>
                  </a:ext>
                </a:extLst>
              </a:tr>
              <a:tr h="36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9</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18</a:t>
                      </a:r>
                      <a:r>
                        <a:rPr kumimoji="0" lang="zh-TW" altLang="en-US" sz="16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a:t>
                      </a:r>
                      <a:endParaRPr kumimoji="0" lang="zh-TW" altLang="zh-TW" sz="16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tc>
                  <a:txBody>
                    <a:bodyPr/>
                    <a:lstStyle/>
                    <a:p>
                      <a:pPr>
                        <a:spcAft>
                          <a:spcPts val="0"/>
                        </a:spcAft>
                      </a:pPr>
                      <a:r>
                        <a:rPr lang="zh-TW" sz="1600" kern="1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鶯歌</a:t>
                      </a:r>
                    </a:p>
                  </a:txBody>
                  <a:tcPr marL="68580" marR="68580" marT="0" marB="0" anchor="ctr">
                    <a:lnL w="12700" cap="flat" cmpd="sng" algn="ctr">
                      <a:solidFill>
                        <a:schemeClr val="accent6">
                          <a:lumMod val="75000"/>
                        </a:schemeClr>
                      </a:solidFill>
                      <a:prstDash val="sysDot"/>
                      <a:round/>
                      <a:headEnd type="none" w="med" len="med"/>
                      <a:tailEnd type="none" w="med" len="med"/>
                    </a:lnL>
                    <a:lnR w="12700" cap="flat" cmpd="sng" algn="ctr">
                      <a:solidFill>
                        <a:schemeClr val="accent6">
                          <a:lumMod val="75000"/>
                        </a:schemeClr>
                      </a:solidFill>
                      <a:prstDash val="sysDot"/>
                      <a:round/>
                      <a:headEnd type="none" w="med" len="med"/>
                      <a:tailEnd type="none" w="med" len="med"/>
                    </a:lnR>
                    <a:lnT w="12700" cap="flat" cmpd="sng" algn="ctr">
                      <a:solidFill>
                        <a:schemeClr val="accent6">
                          <a:lumMod val="75000"/>
                        </a:schemeClr>
                      </a:solidFill>
                      <a:prstDash val="sysDot"/>
                      <a:round/>
                      <a:headEnd type="none" w="med" len="med"/>
                      <a:tailEnd type="none" w="med" len="med"/>
                    </a:lnT>
                    <a:lnB w="12700" cap="flat" cmpd="sng" algn="ctr">
                      <a:solidFill>
                        <a:schemeClr val="accent6">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480805761"/>
                  </a:ext>
                </a:extLst>
              </a:tr>
            </a:tbl>
          </a:graphicData>
        </a:graphic>
      </p:graphicFrame>
      <p:pic>
        <p:nvPicPr>
          <p:cNvPr id="1027" name="Picture 3" descr="P_20170918_101637_vHDR_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1446" y="1797670"/>
            <a:ext cx="3151207" cy="177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6999957" y="3235150"/>
            <a:ext cx="1452696" cy="338554"/>
          </a:xfrm>
          <a:prstGeom prst="rect">
            <a:avLst/>
          </a:prstGeom>
          <a:solidFill>
            <a:schemeClr val="tx1">
              <a:alpha val="60000"/>
            </a:schemeClr>
          </a:solidFill>
          <a:effectLst>
            <a:softEdge rad="31750"/>
          </a:effectLst>
        </p:spPr>
        <p:txBody>
          <a:bodyPr wrap="square">
            <a:spAutoFit/>
          </a:bodyPr>
          <a:lstStyle/>
          <a:p>
            <a:pPr lvl="0" algn="ctr">
              <a:spcAft>
                <a:spcPts val="600"/>
              </a:spcAft>
              <a:defRPr/>
            </a:pPr>
            <a:r>
              <a:rPr lang="zh-TW" altLang="en-US" sz="1600" b="1" kern="100"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鶯歌區</a:t>
            </a:r>
            <a:endParaRPr lang="en-US" altLang="zh-TW" sz="16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028" name="Picture 4" descr="106年樂山活動中心防災避難看板裝設_170830_0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859" y="3637225"/>
            <a:ext cx="2479306" cy="186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a:xfrm>
            <a:off x="7448469" y="5161430"/>
            <a:ext cx="1452696" cy="338554"/>
          </a:xfrm>
          <a:prstGeom prst="rect">
            <a:avLst/>
          </a:prstGeom>
          <a:solidFill>
            <a:schemeClr val="tx1">
              <a:alpha val="60000"/>
            </a:schemeClr>
          </a:solidFill>
          <a:effectLst>
            <a:softEdge rad="31750"/>
          </a:effectLst>
        </p:spPr>
        <p:txBody>
          <a:bodyPr wrap="square">
            <a:spAutoFit/>
          </a:bodyPr>
          <a:lstStyle/>
          <a:p>
            <a:pPr lvl="0" algn="ctr">
              <a:spcAft>
                <a:spcPts val="600"/>
              </a:spcAft>
              <a:defRPr/>
            </a:pPr>
            <a:r>
              <a:rPr lang="zh-TW" altLang="en-US" sz="1600" b="1" kern="100"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樹林區</a:t>
            </a:r>
            <a:endParaRPr lang="en-US" altLang="zh-TW" sz="1600" b="1" kern="1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30464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7" name="標題 2"/>
          <p:cNvSpPr>
            <a:spLocks noGrp="1"/>
          </p:cNvSpPr>
          <p:nvPr>
            <p:ph type="title"/>
          </p:nvPr>
        </p:nvSpPr>
        <p:spPr>
          <a:xfrm>
            <a:off x="304800" y="152400"/>
            <a:ext cx="7086600" cy="716869"/>
          </a:xfrm>
          <a:solidFill>
            <a:schemeClr val="bg1"/>
          </a:solidFill>
        </p:spPr>
        <p:txBody>
          <a:bodyPr/>
          <a:lstStyle/>
          <a:p>
            <a:r>
              <a:rPr lang="zh-TW" altLang="en-US" dirty="0" smtClean="0"/>
              <a:t>防災公園整備點檢及</a:t>
            </a:r>
            <a:r>
              <a:rPr lang="zh-TW" altLang="en-US" dirty="0"/>
              <a:t>開設作業計畫</a:t>
            </a:r>
          </a:p>
        </p:txBody>
      </p:sp>
      <p:sp>
        <p:nvSpPr>
          <p:cNvPr id="5" name="矩形 4"/>
          <p:cNvSpPr/>
          <p:nvPr/>
        </p:nvSpPr>
        <p:spPr>
          <a:xfrm>
            <a:off x="0" y="862389"/>
            <a:ext cx="6477000" cy="707886"/>
          </a:xfrm>
          <a:prstGeom prst="rect">
            <a:avLst/>
          </a:prstGeom>
          <a:solidFill>
            <a:schemeClr val="accent5">
              <a:lumMod val="20000"/>
              <a:lumOff val="80000"/>
              <a:alpha val="65000"/>
            </a:schemeClr>
          </a:solidFill>
        </p:spPr>
        <p:txBody>
          <a:bodyPr wrap="square">
            <a:spAutoFit/>
          </a:bodyPr>
          <a:lstStyle/>
          <a:p>
            <a:pPr marL="342900" lvl="0" indent="-342900" fontAlgn="auto">
              <a:spcBef>
                <a:spcPts val="0"/>
              </a:spcBef>
              <a:spcAft>
                <a:spcPts val="0"/>
              </a:spcAft>
              <a:buSzPct val="80000"/>
              <a:buFont typeface="微軟正黑體" panose="020B0604030504040204" pitchFamily="34" charset="-120"/>
              <a:buChar char="★"/>
            </a:pPr>
            <a:r>
              <a:rPr kumimoji="0" lang="zh-TW" altLang="en-US" sz="2000" b="1" dirty="0" smtClean="0">
                <a:solidFill>
                  <a:srgbClr val="002060"/>
                </a:solidFill>
                <a:latin typeface="微軟正黑體" pitchFamily="34" charset="-120"/>
                <a:ea typeface="微軟正黑體" pitchFamily="34" charset="-120"/>
              </a:rPr>
              <a:t>防災</a:t>
            </a:r>
            <a:r>
              <a:rPr kumimoji="0" lang="zh-TW" altLang="en-US" sz="2000" b="1" dirty="0">
                <a:solidFill>
                  <a:srgbClr val="002060"/>
                </a:solidFill>
                <a:latin typeface="微軟正黑體" pitchFamily="34" charset="-120"/>
                <a:ea typeface="微軟正黑體" pitchFamily="34" charset="-120"/>
              </a:rPr>
              <a:t>公園整備驗證</a:t>
            </a:r>
            <a:r>
              <a:rPr kumimoji="0" lang="zh-TW" altLang="en-US" sz="2000" b="1" dirty="0" smtClean="0">
                <a:solidFill>
                  <a:srgbClr val="002060"/>
                </a:solidFill>
                <a:latin typeface="微軟正黑體" pitchFamily="34" charset="-120"/>
                <a:ea typeface="微軟正黑體" pitchFamily="34" charset="-120"/>
              </a:rPr>
              <a:t>作業</a:t>
            </a:r>
            <a:r>
              <a:rPr kumimoji="0" lang="zh-TW" altLang="en-US" sz="2000" b="1" dirty="0" smtClean="0">
                <a:solidFill>
                  <a:srgbClr val="C00000"/>
                </a:solidFill>
                <a:latin typeface="微軟正黑體" pitchFamily="34" charset="-120"/>
                <a:ea typeface="微軟正黑體" pitchFamily="34" charset="-120"/>
              </a:rPr>
              <a:t>目前</a:t>
            </a:r>
            <a:r>
              <a:rPr kumimoji="0" lang="en-US" altLang="zh-TW" sz="2000" b="1" dirty="0" smtClean="0">
                <a:solidFill>
                  <a:srgbClr val="C00000"/>
                </a:solidFill>
                <a:latin typeface="微軟正黑體" pitchFamily="34" charset="-120"/>
                <a:ea typeface="微軟正黑體" pitchFamily="34" charset="-120"/>
              </a:rPr>
              <a:t>16</a:t>
            </a:r>
            <a:r>
              <a:rPr kumimoji="0" lang="zh-TW" altLang="en-US" sz="2000" b="1" dirty="0" smtClean="0">
                <a:solidFill>
                  <a:srgbClr val="C00000"/>
                </a:solidFill>
                <a:latin typeface="微軟正黑體" pitchFamily="34" charset="-120"/>
                <a:ea typeface="微軟正黑體" pitchFamily="34" charset="-120"/>
              </a:rPr>
              <a:t>區皆已完成辦理。</a:t>
            </a:r>
            <a:endParaRPr kumimoji="0" lang="en-US" altLang="zh-TW" sz="2000" b="1" dirty="0" smtClean="0">
              <a:solidFill>
                <a:srgbClr val="C00000"/>
              </a:solidFill>
              <a:latin typeface="微軟正黑體" pitchFamily="34" charset="-120"/>
              <a:ea typeface="微軟正黑體" pitchFamily="34" charset="-120"/>
            </a:endParaRPr>
          </a:p>
          <a:p>
            <a:pPr marL="342900" lvl="0" indent="-342900" fontAlgn="auto">
              <a:spcBef>
                <a:spcPts val="0"/>
              </a:spcBef>
              <a:spcAft>
                <a:spcPts val="0"/>
              </a:spcAft>
              <a:buSzPct val="80000"/>
              <a:buFont typeface="微軟正黑體" panose="020B0604030504040204" pitchFamily="34" charset="-120"/>
              <a:buChar char="★"/>
            </a:pPr>
            <a:r>
              <a:rPr kumimoji="0" lang="zh-TW" altLang="en-US" sz="2000" b="1" dirty="0">
                <a:solidFill>
                  <a:srgbClr val="002060"/>
                </a:solidFill>
                <a:latin typeface="微軟正黑體" pitchFamily="34" charset="-120"/>
                <a:ea typeface="微軟正黑體" pitchFamily="34" charset="-120"/>
              </a:rPr>
              <a:t>尚未提報成果資料的區公所請於</a:t>
            </a:r>
            <a:r>
              <a:rPr kumimoji="0" lang="en-US" altLang="zh-TW" sz="2000" b="1" dirty="0">
                <a:solidFill>
                  <a:srgbClr val="C00000"/>
                </a:solidFill>
                <a:latin typeface="微軟正黑體" pitchFamily="34" charset="-120"/>
                <a:ea typeface="微軟正黑體" pitchFamily="34" charset="-120"/>
              </a:rPr>
              <a:t>10</a:t>
            </a:r>
            <a:r>
              <a:rPr kumimoji="0" lang="zh-TW" altLang="en-US" sz="2000" b="1" dirty="0">
                <a:solidFill>
                  <a:srgbClr val="C00000"/>
                </a:solidFill>
                <a:latin typeface="微軟正黑體" pitchFamily="34" charset="-120"/>
                <a:ea typeface="微軟正黑體" pitchFamily="34" charset="-120"/>
              </a:rPr>
              <a:t>月</a:t>
            </a:r>
            <a:r>
              <a:rPr kumimoji="0" lang="en-US" altLang="zh-TW" sz="2000" b="1" dirty="0">
                <a:solidFill>
                  <a:srgbClr val="C00000"/>
                </a:solidFill>
                <a:latin typeface="微軟正黑體" pitchFamily="34" charset="-120"/>
                <a:ea typeface="微軟正黑體" pitchFamily="34" charset="-120"/>
              </a:rPr>
              <a:t>12</a:t>
            </a:r>
            <a:r>
              <a:rPr kumimoji="0" lang="zh-TW" altLang="en-US" sz="2000" b="1" dirty="0">
                <a:solidFill>
                  <a:srgbClr val="C00000"/>
                </a:solidFill>
                <a:latin typeface="微軟正黑體" pitchFamily="34" charset="-120"/>
                <a:ea typeface="微軟正黑體" pitchFamily="34" charset="-120"/>
              </a:rPr>
              <a:t>日前</a:t>
            </a:r>
            <a:r>
              <a:rPr kumimoji="0" lang="zh-TW" altLang="en-US" sz="2000" b="1" dirty="0" smtClean="0">
                <a:solidFill>
                  <a:srgbClr val="C00000"/>
                </a:solidFill>
                <a:latin typeface="微軟正黑體" pitchFamily="34" charset="-120"/>
                <a:ea typeface="微軟正黑體" pitchFamily="34" charset="-120"/>
              </a:rPr>
              <a:t>提報</a:t>
            </a:r>
            <a:r>
              <a:rPr kumimoji="0" lang="zh-TW" altLang="en-US" sz="2000" b="1" dirty="0" smtClean="0">
                <a:solidFill>
                  <a:srgbClr val="002060"/>
                </a:solidFill>
                <a:latin typeface="微軟正黑體" pitchFamily="34" charset="-120"/>
                <a:ea typeface="微軟正黑體" pitchFamily="34" charset="-120"/>
              </a:rPr>
              <a:t>。</a:t>
            </a:r>
            <a:endParaRPr kumimoji="0" lang="zh-TW" altLang="en-US" sz="2000" b="1" dirty="0">
              <a:solidFill>
                <a:srgbClr val="002060"/>
              </a:solidFill>
              <a:latin typeface="微軟正黑體" pitchFamily="34" charset="-120"/>
              <a:ea typeface="微軟正黑體" pitchFamily="34" charset="-120"/>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1621" y="5123901"/>
            <a:ext cx="2112957" cy="1584000"/>
          </a:xfrm>
          <a:prstGeom prst="rect">
            <a:avLst/>
          </a:prstGeom>
          <a:ln>
            <a:noFill/>
          </a:ln>
          <a:effectLst>
            <a:softEdge rad="112500"/>
          </a:effectLst>
        </p:spPr>
      </p:pic>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956" y="5123901"/>
            <a:ext cx="2160976" cy="1620000"/>
          </a:xfrm>
          <a:prstGeom prst="rect">
            <a:avLst/>
          </a:prstGeom>
          <a:ln>
            <a:noFill/>
          </a:ln>
          <a:effectLst>
            <a:softEdge rad="112500"/>
          </a:effectLst>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8862" y="5123901"/>
            <a:ext cx="2110810" cy="1584000"/>
          </a:xfrm>
          <a:prstGeom prst="rect">
            <a:avLst/>
          </a:prstGeom>
          <a:ln>
            <a:noFill/>
          </a:ln>
          <a:effectLst>
            <a:softEdge rad="112500"/>
          </a:effectLst>
        </p:spPr>
      </p:pic>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8302" y="687351"/>
            <a:ext cx="1649932" cy="1260000"/>
          </a:xfrm>
          <a:prstGeom prst="rect">
            <a:avLst/>
          </a:prstGeom>
          <a:ln>
            <a:noFill/>
          </a:ln>
          <a:effectLst>
            <a:softEdge rad="112500"/>
          </a:effectLst>
        </p:spPr>
      </p:pic>
      <p:graphicFrame>
        <p:nvGraphicFramePr>
          <p:cNvPr id="14" name="表格 13"/>
          <p:cNvGraphicFramePr>
            <a:graphicFrameLocks noGrp="1"/>
          </p:cNvGraphicFramePr>
          <p:nvPr>
            <p:extLst>
              <p:ext uri="{D42A27DB-BD31-4B8C-83A1-F6EECF244321}">
                <p14:modId xmlns:p14="http://schemas.microsoft.com/office/powerpoint/2010/main" val="2696075971"/>
              </p:ext>
            </p:extLst>
          </p:nvPr>
        </p:nvGraphicFramePr>
        <p:xfrm>
          <a:off x="3657600" y="1917804"/>
          <a:ext cx="5040000" cy="3042240"/>
        </p:xfrm>
        <a:graphic>
          <a:graphicData uri="http://schemas.openxmlformats.org/drawingml/2006/table">
            <a:tbl>
              <a:tblPr firstRow="1" bandRow="1">
                <a:tableStyleId>{ED083AE6-46FA-4A59-8FB0-9F97EB10719F}</a:tableStyleId>
              </a:tblPr>
              <a:tblGrid>
                <a:gridCol w="900000">
                  <a:extLst>
                    <a:ext uri="{9D8B030D-6E8A-4147-A177-3AD203B41FA5}">
                      <a16:colId xmlns:a16="http://schemas.microsoft.com/office/drawing/2014/main" val="2769710383"/>
                    </a:ext>
                  </a:extLst>
                </a:gridCol>
                <a:gridCol w="1620000">
                  <a:extLst>
                    <a:ext uri="{9D8B030D-6E8A-4147-A177-3AD203B41FA5}">
                      <a16:colId xmlns:a16="http://schemas.microsoft.com/office/drawing/2014/main" val="2215614407"/>
                    </a:ext>
                  </a:extLst>
                </a:gridCol>
                <a:gridCol w="900000">
                  <a:extLst>
                    <a:ext uri="{9D8B030D-6E8A-4147-A177-3AD203B41FA5}">
                      <a16:colId xmlns:a16="http://schemas.microsoft.com/office/drawing/2014/main" val="4274346181"/>
                    </a:ext>
                  </a:extLst>
                </a:gridCol>
                <a:gridCol w="1620000">
                  <a:extLst>
                    <a:ext uri="{9D8B030D-6E8A-4147-A177-3AD203B41FA5}">
                      <a16:colId xmlns:a16="http://schemas.microsoft.com/office/drawing/2014/main" val="3170449000"/>
                    </a:ext>
                  </a:extLst>
                </a:gridCol>
              </a:tblGrid>
              <a:tr h="3600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區公所</a:t>
                      </a:r>
                      <a:endParaRPr lang="zh-TW" altLang="en-US" sz="1600" dirty="0">
                        <a:solidFill>
                          <a:schemeClr val="bg1"/>
                        </a:solidFill>
                        <a:latin typeface="微軟正黑體" panose="020B0604030504040204" pitchFamily="34" charset="-120"/>
                        <a:ea typeface="微軟正黑體" panose="020B0604030504040204" pitchFamily="34" charset="-120"/>
                      </a:endParaRPr>
                    </a:p>
                  </a:txBody>
                  <a:tcPr anchor="ctr">
                    <a:solidFill>
                      <a:schemeClr val="accent4">
                        <a:lumMod val="60000"/>
                        <a:lumOff val="4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辦理期程</a:t>
                      </a:r>
                      <a:endParaRPr lang="zh-TW" altLang="en-US" sz="1600" dirty="0">
                        <a:solidFill>
                          <a:schemeClr val="bg1"/>
                        </a:solidFill>
                        <a:latin typeface="微軟正黑體" panose="020B0604030504040204" pitchFamily="34" charset="-120"/>
                        <a:ea typeface="微軟正黑體" panose="020B0604030504040204" pitchFamily="34" charset="-120"/>
                      </a:endParaRPr>
                    </a:p>
                  </a:txBody>
                  <a:tcPr anchor="ctr">
                    <a:solidFill>
                      <a:schemeClr val="accent4">
                        <a:lumMod val="60000"/>
                        <a:lumOff val="4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區公所</a:t>
                      </a:r>
                      <a:endParaRPr lang="zh-TW" altLang="en-US" sz="1600" dirty="0">
                        <a:solidFill>
                          <a:schemeClr val="bg1"/>
                        </a:solidFill>
                        <a:latin typeface="微軟正黑體" panose="020B0604030504040204" pitchFamily="34" charset="-120"/>
                        <a:ea typeface="微軟正黑體" panose="020B0604030504040204" pitchFamily="34" charset="-120"/>
                      </a:endParaRPr>
                    </a:p>
                  </a:txBody>
                  <a:tcPr anchor="ctr">
                    <a:solidFill>
                      <a:schemeClr val="accent4">
                        <a:lumMod val="60000"/>
                        <a:lumOff val="4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辦理期程</a:t>
                      </a:r>
                      <a:endParaRPr lang="zh-TW" altLang="en-US" sz="1600" dirty="0">
                        <a:solidFill>
                          <a:schemeClr val="bg1"/>
                        </a:solidFill>
                        <a:latin typeface="微軟正黑體" panose="020B0604030504040204" pitchFamily="34" charset="-120"/>
                        <a:ea typeface="微軟正黑體" panose="020B0604030504040204" pitchFamily="34" charset="-120"/>
                      </a:endParaRPr>
                    </a:p>
                  </a:txBody>
                  <a:tcPr anchor="ctr">
                    <a:solidFill>
                      <a:schemeClr val="accent4">
                        <a:lumMod val="60000"/>
                        <a:lumOff val="40000"/>
                      </a:schemeClr>
                    </a:solidFill>
                  </a:tcPr>
                </a:tc>
                <a:extLst>
                  <a:ext uri="{0D108BD9-81ED-4DB2-BD59-A6C34878D82A}">
                    <a16:rowId xmlns:a16="http://schemas.microsoft.com/office/drawing/2014/main" val="2060382320"/>
                  </a:ext>
                </a:extLst>
              </a:tr>
              <a:tr h="2880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三重區</a:t>
                      </a:r>
                      <a:endParaRPr lang="zh-TW" altLang="en-US" sz="1600" b="1"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x-none" altLang="zh-TW" sz="1600" kern="100" dirty="0" smtClean="0">
                          <a:effectLst/>
                          <a:latin typeface="微軟正黑體" panose="020B0604030504040204" pitchFamily="34" charset="-120"/>
                          <a:ea typeface="微軟正黑體" panose="020B0604030504040204" pitchFamily="34" charset="-120"/>
                        </a:rPr>
                        <a:t>3</a:t>
                      </a:r>
                      <a:r>
                        <a:rPr lang="zh-TW" altLang="zh-TW" sz="1600" kern="100" dirty="0" smtClean="0">
                          <a:effectLst/>
                          <a:latin typeface="微軟正黑體" panose="020B0604030504040204" pitchFamily="34" charset="-120"/>
                          <a:ea typeface="微軟正黑體" panose="020B0604030504040204" pitchFamily="34" charset="-120"/>
                        </a:rPr>
                        <a:t>月</a:t>
                      </a:r>
                      <a:r>
                        <a:rPr lang="x-none" altLang="zh-TW" sz="1600" kern="100" dirty="0" smtClean="0">
                          <a:effectLst/>
                          <a:latin typeface="微軟正黑體" panose="020B0604030504040204" pitchFamily="34" charset="-120"/>
                          <a:ea typeface="微軟正黑體" panose="020B0604030504040204" pitchFamily="34" charset="-120"/>
                        </a:rPr>
                        <a:t>6</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新莊區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en-US" altLang="zh-TW" sz="1600" kern="100" dirty="0" smtClean="0">
                          <a:effectLst/>
                          <a:latin typeface="微軟正黑體" panose="020B0604030504040204" pitchFamily="34" charset="-120"/>
                          <a:ea typeface="微軟正黑體" panose="020B0604030504040204" pitchFamily="34" charset="-120"/>
                        </a:rPr>
                        <a:t>7</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5</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447999835"/>
                  </a:ext>
                </a:extLst>
              </a:tr>
              <a:tr h="2880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蘆洲區</a:t>
                      </a:r>
                      <a:endParaRPr lang="zh-TW" altLang="en-US" sz="1600" b="1"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x-none" altLang="zh-TW" sz="1600" kern="100" dirty="0" smtClean="0">
                          <a:effectLst/>
                          <a:latin typeface="微軟正黑體" panose="020B0604030504040204" pitchFamily="34" charset="-120"/>
                          <a:ea typeface="微軟正黑體" panose="020B0604030504040204" pitchFamily="34" charset="-120"/>
                        </a:rPr>
                        <a:t>3</a:t>
                      </a:r>
                      <a:r>
                        <a:rPr lang="zh-TW" altLang="zh-TW" sz="1600" kern="100" dirty="0" smtClean="0">
                          <a:effectLst/>
                          <a:latin typeface="微軟正黑體" panose="020B0604030504040204" pitchFamily="34" charset="-120"/>
                          <a:ea typeface="微軟正黑體" panose="020B0604030504040204" pitchFamily="34" charset="-120"/>
                        </a:rPr>
                        <a:t>月</a:t>
                      </a:r>
                      <a:r>
                        <a:rPr lang="x-none" altLang="zh-TW" sz="1600" kern="100" dirty="0" smtClean="0">
                          <a:effectLst/>
                          <a:latin typeface="微軟正黑體" panose="020B0604030504040204" pitchFamily="34" charset="-120"/>
                          <a:ea typeface="微軟正黑體" panose="020B0604030504040204" pitchFamily="34" charset="-120"/>
                        </a:rPr>
                        <a:t>9</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林口區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en-US" altLang="zh-TW" sz="1600" kern="100" dirty="0" smtClean="0">
                          <a:effectLst/>
                          <a:latin typeface="微軟正黑體" panose="020B0604030504040204" pitchFamily="34" charset="-120"/>
                          <a:ea typeface="微軟正黑體" panose="020B0604030504040204" pitchFamily="34" charset="-120"/>
                        </a:rPr>
                        <a:t>7</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20</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813221668"/>
                  </a:ext>
                </a:extLst>
              </a:tr>
              <a:tr h="2880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八里區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en-US" altLang="zh-TW" sz="1600" kern="100" dirty="0" smtClean="0">
                          <a:effectLst/>
                          <a:latin typeface="微軟正黑體" panose="020B0604030504040204" pitchFamily="34" charset="-120"/>
                          <a:ea typeface="微軟正黑體" panose="020B0604030504040204" pitchFamily="34" charset="-120"/>
                        </a:rPr>
                        <a:t>3</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15</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永和區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en-US" altLang="zh-TW" sz="1600" kern="100" dirty="0" smtClean="0">
                          <a:effectLst/>
                          <a:latin typeface="微軟正黑體" panose="020B0604030504040204" pitchFamily="34" charset="-120"/>
                          <a:ea typeface="微軟正黑體" panose="020B0604030504040204" pitchFamily="34" charset="-120"/>
                        </a:rPr>
                        <a:t>7</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25</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971101412"/>
                  </a:ext>
                </a:extLst>
              </a:tr>
              <a:tr h="288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五股區</a:t>
                      </a:r>
                      <a:endParaRPr lang="zh-TW" altLang="en-US" sz="1600" b="1" dirty="0" smtClean="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x-none" altLang="zh-TW" sz="1600" kern="100" dirty="0" smtClean="0">
                          <a:effectLst/>
                          <a:latin typeface="微軟正黑體" panose="020B0604030504040204" pitchFamily="34" charset="-120"/>
                          <a:ea typeface="微軟正黑體" panose="020B0604030504040204" pitchFamily="34" charset="-120"/>
                        </a:rPr>
                        <a:t>3</a:t>
                      </a:r>
                      <a:r>
                        <a:rPr lang="zh-TW" altLang="zh-TW" sz="1600" kern="100" dirty="0" smtClean="0">
                          <a:effectLst/>
                          <a:latin typeface="微軟正黑體" panose="020B0604030504040204" pitchFamily="34" charset="-120"/>
                          <a:ea typeface="微軟正黑體" panose="020B0604030504040204" pitchFamily="34" charset="-120"/>
                        </a:rPr>
                        <a:t>月</a:t>
                      </a:r>
                      <a:r>
                        <a:rPr lang="x-none" altLang="zh-TW" sz="1600" kern="100" dirty="0" smtClean="0">
                          <a:effectLst/>
                          <a:latin typeface="微軟正黑體" panose="020B0604030504040204" pitchFamily="34" charset="-120"/>
                          <a:ea typeface="微軟正黑體" panose="020B0604030504040204" pitchFamily="34" charset="-120"/>
                        </a:rPr>
                        <a:t>16</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新店區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en-US" altLang="zh-TW" sz="1600" kern="100" dirty="0" smtClean="0">
                          <a:effectLst/>
                          <a:latin typeface="微軟正黑體" panose="020B0604030504040204" pitchFamily="34" charset="-120"/>
                          <a:ea typeface="微軟正黑體" panose="020B0604030504040204" pitchFamily="34" charset="-120"/>
                        </a:rPr>
                        <a:t>8</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31</a:t>
                      </a:r>
                      <a:r>
                        <a:rPr lang="zh-TW" altLang="en-US" sz="1600" kern="100" dirty="0" smtClean="0">
                          <a:effectLst/>
                          <a:latin typeface="微軟正黑體" panose="020B0604030504040204" pitchFamily="34" charset="-120"/>
                          <a:ea typeface="微軟正黑體" panose="020B0604030504040204" pitchFamily="34" charset="-120"/>
                        </a:rPr>
                        <a:t>日</a:t>
                      </a:r>
                      <a:endParaRPr lang="en-US" altLang="zh-TW" sz="1600" kern="100" dirty="0" smtClean="0">
                        <a:effectLst/>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360533061"/>
                  </a:ext>
                </a:extLst>
              </a:tr>
              <a:tr h="2880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泰山區</a:t>
                      </a:r>
                      <a:endParaRPr lang="zh-TW" altLang="en-US" sz="1600" b="1"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x-none" altLang="zh-TW" sz="1600" kern="100" dirty="0" smtClean="0">
                          <a:effectLst/>
                          <a:latin typeface="微軟正黑體" panose="020B0604030504040204" pitchFamily="34" charset="-120"/>
                          <a:ea typeface="微軟正黑體" panose="020B0604030504040204" pitchFamily="34" charset="-120"/>
                        </a:rPr>
                        <a:t>3</a:t>
                      </a:r>
                      <a:r>
                        <a:rPr lang="zh-TW" altLang="zh-TW" sz="1600" kern="100" dirty="0" smtClean="0">
                          <a:effectLst/>
                          <a:latin typeface="微軟正黑體" panose="020B0604030504040204" pitchFamily="34" charset="-120"/>
                          <a:ea typeface="微軟正黑體" panose="020B0604030504040204" pitchFamily="34" charset="-120"/>
                        </a:rPr>
                        <a:t>月</a:t>
                      </a:r>
                      <a:r>
                        <a:rPr lang="x-none" altLang="zh-TW" sz="1600" kern="100" dirty="0" smtClean="0">
                          <a:effectLst/>
                          <a:latin typeface="微軟正黑體" panose="020B0604030504040204" pitchFamily="34" charset="-120"/>
                          <a:ea typeface="微軟正黑體" panose="020B0604030504040204" pitchFamily="34" charset="-120"/>
                        </a:rPr>
                        <a:t>28</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中和區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en-US" altLang="zh-TW" sz="1600" kern="100" dirty="0" smtClean="0">
                          <a:effectLst/>
                          <a:latin typeface="微軟正黑體" panose="020B0604030504040204" pitchFamily="34" charset="-120"/>
                          <a:ea typeface="微軟正黑體" panose="020B0604030504040204" pitchFamily="34" charset="-120"/>
                        </a:rPr>
                        <a:t>9</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6</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932301518"/>
                  </a:ext>
                </a:extLst>
              </a:tr>
              <a:tr h="2880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淡水區</a:t>
                      </a:r>
                      <a:endParaRPr lang="zh-TW" altLang="en-US" sz="1600" b="1"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x-none" altLang="zh-TW" sz="1600" kern="100" dirty="0" smtClean="0">
                          <a:effectLst/>
                          <a:latin typeface="微軟正黑體" panose="020B0604030504040204" pitchFamily="34" charset="-120"/>
                          <a:ea typeface="微軟正黑體" panose="020B0604030504040204" pitchFamily="34" charset="-120"/>
                        </a:rPr>
                        <a:t>3</a:t>
                      </a:r>
                      <a:r>
                        <a:rPr lang="zh-TW" altLang="zh-TW" sz="1600" kern="100" dirty="0" smtClean="0">
                          <a:effectLst/>
                          <a:latin typeface="微軟正黑體" panose="020B0604030504040204" pitchFamily="34" charset="-120"/>
                          <a:ea typeface="微軟正黑體" panose="020B0604030504040204" pitchFamily="34" charset="-120"/>
                        </a:rPr>
                        <a:t>月</a:t>
                      </a:r>
                      <a:r>
                        <a:rPr lang="x-none" altLang="zh-TW" sz="1600" kern="100" dirty="0" smtClean="0">
                          <a:effectLst/>
                          <a:latin typeface="微軟正黑體" panose="020B0604030504040204" pitchFamily="34" charset="-120"/>
                          <a:ea typeface="微軟正黑體" panose="020B0604030504040204" pitchFamily="34" charset="-120"/>
                        </a:rPr>
                        <a:t>30</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瑞芳區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en-US" altLang="zh-TW" sz="1600" kern="100" dirty="0" smtClean="0">
                          <a:effectLst/>
                          <a:latin typeface="微軟正黑體" panose="020B0604030504040204" pitchFamily="34" charset="-120"/>
                          <a:ea typeface="微軟正黑體" panose="020B0604030504040204" pitchFamily="34" charset="-120"/>
                        </a:rPr>
                        <a:t>9</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12</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514935373"/>
                  </a:ext>
                </a:extLst>
              </a:tr>
              <a:tr h="2880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600" dirty="0" smtClean="0">
                          <a:latin typeface="微軟正黑體" panose="020B0604030504040204" pitchFamily="34" charset="-120"/>
                          <a:ea typeface="微軟正黑體" panose="020B0604030504040204" pitchFamily="34" charset="-120"/>
                        </a:rPr>
                        <a:t>樹林區</a:t>
                      </a:r>
                      <a:endParaRPr lang="zh-TW" altLang="en-US" sz="1600" b="1"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TW" sz="1600" dirty="0" smtClean="0">
                          <a:latin typeface="微軟正黑體" panose="020B0604030504040204" pitchFamily="34" charset="-120"/>
                          <a:ea typeface="微軟正黑體" panose="020B0604030504040204" pitchFamily="34" charset="-120"/>
                        </a:rPr>
                        <a:t>106</a:t>
                      </a:r>
                      <a:r>
                        <a:rPr lang="zh-TW" altLang="en-US" sz="1600" dirty="0" smtClean="0">
                          <a:latin typeface="微軟正黑體" panose="020B0604030504040204" pitchFamily="34" charset="-120"/>
                          <a:ea typeface="微軟正黑體" panose="020B0604030504040204" pitchFamily="34" charset="-120"/>
                        </a:rPr>
                        <a:t>年</a:t>
                      </a:r>
                      <a:r>
                        <a:rPr lang="en-US" altLang="zh-TW" sz="1600" dirty="0" smtClean="0">
                          <a:latin typeface="微軟正黑體" panose="020B0604030504040204" pitchFamily="34" charset="-120"/>
                          <a:ea typeface="微軟正黑體" panose="020B0604030504040204" pitchFamily="34" charset="-120"/>
                        </a:rPr>
                        <a:t>4</a:t>
                      </a:r>
                      <a:r>
                        <a:rPr lang="zh-TW" altLang="en-US" sz="1600" dirty="0" smtClean="0">
                          <a:latin typeface="微軟正黑體" panose="020B0604030504040204" pitchFamily="34" charset="-120"/>
                          <a:ea typeface="微軟正黑體" panose="020B0604030504040204" pitchFamily="34" charset="-120"/>
                        </a:rPr>
                        <a:t>月</a:t>
                      </a:r>
                      <a:r>
                        <a:rPr lang="en-US" altLang="zh-TW" sz="1600" dirty="0" smtClean="0">
                          <a:latin typeface="微軟正黑體" panose="020B0604030504040204" pitchFamily="34" charset="-120"/>
                          <a:ea typeface="微軟正黑體" panose="020B0604030504040204" pitchFamily="34" charset="-120"/>
                        </a:rPr>
                        <a:t>6</a:t>
                      </a:r>
                      <a:r>
                        <a:rPr lang="zh-TW" altLang="en-US" sz="1600" dirty="0" smtClean="0">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土城區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en-US" altLang="zh-TW" sz="1600" kern="100" dirty="0" smtClean="0">
                          <a:effectLst/>
                          <a:latin typeface="微軟正黑體" panose="020B0604030504040204" pitchFamily="34" charset="-120"/>
                          <a:ea typeface="微軟正黑體" panose="020B0604030504040204" pitchFamily="34" charset="-120"/>
                        </a:rPr>
                        <a:t>9</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21</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853979511"/>
                  </a:ext>
                </a:extLst>
              </a:tr>
              <a:tr h="288000">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汐止區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x-none" altLang="zh-TW" sz="1600" kern="100" dirty="0" smtClean="0">
                          <a:effectLst/>
                          <a:latin typeface="微軟正黑體" panose="020B0604030504040204" pitchFamily="34" charset="-120"/>
                          <a:ea typeface="微軟正黑體" panose="020B0604030504040204" pitchFamily="34" charset="-120"/>
                        </a:rPr>
                        <a:t>4</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12</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600" kern="100" dirty="0" smtClean="0">
                          <a:effectLst/>
                          <a:latin typeface="微軟正黑體" panose="020B0604030504040204" pitchFamily="34" charset="-120"/>
                          <a:ea typeface="微軟正黑體" panose="020B0604030504040204" pitchFamily="34" charset="-120"/>
                        </a:rPr>
                        <a:t>板橋區</a:t>
                      </a:r>
                      <a:endParaRPr lang="zh-TW" altLang="en-US" sz="16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x-none" altLang="zh-TW" sz="1600" kern="100" dirty="0" smtClean="0">
                          <a:effectLst/>
                          <a:latin typeface="微軟正黑體" panose="020B0604030504040204" pitchFamily="34" charset="-120"/>
                          <a:ea typeface="微軟正黑體" panose="020B0604030504040204" pitchFamily="34" charset="-120"/>
                        </a:rPr>
                        <a:t>106</a:t>
                      </a:r>
                      <a:r>
                        <a:rPr lang="zh-TW" altLang="zh-TW" sz="1600" kern="100" dirty="0" smtClean="0">
                          <a:effectLst/>
                          <a:latin typeface="微軟正黑體" panose="020B0604030504040204" pitchFamily="34" charset="-120"/>
                          <a:ea typeface="微軟正黑體" panose="020B0604030504040204" pitchFamily="34" charset="-120"/>
                        </a:rPr>
                        <a:t>年</a:t>
                      </a:r>
                      <a:r>
                        <a:rPr lang="en-US" altLang="zh-TW" sz="1600" kern="100" dirty="0" smtClean="0">
                          <a:effectLst/>
                          <a:latin typeface="微軟正黑體" panose="020B0604030504040204" pitchFamily="34" charset="-120"/>
                          <a:ea typeface="微軟正黑體" panose="020B0604030504040204" pitchFamily="34" charset="-120"/>
                        </a:rPr>
                        <a:t>9</a:t>
                      </a:r>
                      <a:r>
                        <a:rPr lang="zh-TW" alt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22</a:t>
                      </a:r>
                      <a:r>
                        <a:rPr lang="zh-TW" altLang="zh-TW" sz="1600" kern="100" dirty="0" smtClean="0">
                          <a:effectLst/>
                          <a:latin typeface="微軟正黑體" panose="020B0604030504040204" pitchFamily="34" charset="-120"/>
                          <a:ea typeface="微軟正黑體" panose="020B0604030504040204" pitchFamily="34" charset="-120"/>
                        </a:rPr>
                        <a:t>日</a:t>
                      </a:r>
                      <a:endParaRPr lang="zh-TW" altLang="en-US" sz="1600"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514339968"/>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1854877428"/>
              </p:ext>
            </p:extLst>
          </p:nvPr>
        </p:nvGraphicFramePr>
        <p:xfrm>
          <a:off x="351932" y="1734132"/>
          <a:ext cx="2880000" cy="3996000"/>
        </p:xfrm>
        <a:graphic>
          <a:graphicData uri="http://schemas.openxmlformats.org/drawingml/2006/table">
            <a:tbl>
              <a:tblPr>
                <a:tableStyleId>{93296810-A885-4BE3-A3E7-6D5BEEA58F35}</a:tableStyleId>
              </a:tblPr>
              <a:tblGrid>
                <a:gridCol w="2880000">
                  <a:extLst>
                    <a:ext uri="{9D8B030D-6E8A-4147-A177-3AD203B41FA5}">
                      <a16:colId xmlns:a16="http://schemas.microsoft.com/office/drawing/2014/main" val="764642865"/>
                    </a:ext>
                  </a:extLst>
                </a:gridCol>
              </a:tblGrid>
              <a:tr h="360000">
                <a:tc>
                  <a:txBody>
                    <a:bodyPr/>
                    <a:lstStyle/>
                    <a:p>
                      <a:pPr algn="ctr" fontAlgn="ctr"/>
                      <a:r>
                        <a:rPr lang="zh-TW" altLang="en-US" sz="1400" b="1" i="0" u="none" strike="noStrike" dirty="0" smtClean="0">
                          <a:solidFill>
                            <a:schemeClr val="dk1"/>
                          </a:solidFill>
                          <a:effectLst/>
                          <a:latin typeface="微軟正黑體" panose="020B0604030504040204" pitchFamily="34" charset="-120"/>
                          <a:ea typeface="微軟正黑體" panose="020B0604030504040204" pitchFamily="34" charset="-120"/>
                        </a:rPr>
                        <a:t>演練站名</a:t>
                      </a:r>
                      <a:endParaRPr lang="zh-TW" altLang="en-US" sz="14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61" marR="5661" marT="5661"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extLst>
                  <a:ext uri="{0D108BD9-81ED-4DB2-BD59-A6C34878D82A}">
                    <a16:rowId xmlns:a16="http://schemas.microsoft.com/office/drawing/2014/main" val="3512116626"/>
                  </a:ext>
                </a:extLst>
              </a:tr>
              <a:tr h="3636000">
                <a:tc>
                  <a:txBody>
                    <a:bodyPr/>
                    <a:lstStyle/>
                    <a:p>
                      <a:pPr marL="342900" indent="-342900" algn="l">
                        <a:spcAft>
                          <a:spcPts val="0"/>
                        </a:spcAft>
                        <a:buFont typeface="Arial" panose="020B0604020202020204" pitchFamily="34" charset="0"/>
                        <a:buChar char="•"/>
                      </a:pP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防災公園開設、簡介及防災公園設備交接演練</a:t>
                      </a:r>
                      <a:endParaRPr lang="en-US" altLang="zh-TW" sz="1400" kern="100" dirty="0" smtClean="0">
                        <a:effectLst/>
                        <a:latin typeface="微軟正黑體" pitchFamily="34" charset="-120"/>
                        <a:ea typeface="微軟正黑體" pitchFamily="34" charset="-120"/>
                        <a:cs typeface="Times New Roman" panose="02020603050405020304" pitchFamily="18" charset="0"/>
                      </a:endParaRPr>
                    </a:p>
                    <a:p>
                      <a:pPr marL="342900" indent="-342900" algn="l">
                        <a:spcAft>
                          <a:spcPts val="0"/>
                        </a:spcAft>
                        <a:buFont typeface="Arial" panose="020B0604020202020204" pitchFamily="34" charset="0"/>
                        <a:buChar char="•"/>
                      </a:pPr>
                      <a:r>
                        <a:rPr lang="zh-TW" altLang="zh-TW" sz="1400" kern="1200" dirty="0" smtClean="0">
                          <a:solidFill>
                            <a:schemeClr val="dk1"/>
                          </a:solidFill>
                          <a:latin typeface="微軟正黑體" pitchFamily="34" charset="-120"/>
                          <a:ea typeface="微軟正黑體" pitchFamily="34" charset="-120"/>
                          <a:cs typeface="+mn-cs"/>
                        </a:rPr>
                        <a:t>安置登記處</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400" kern="100" dirty="0" smtClean="0">
                          <a:effectLst/>
                          <a:latin typeface="微軟正黑體" pitchFamily="34" charset="-120"/>
                          <a:ea typeface="微軟正黑體" pitchFamily="34" charset="-120"/>
                          <a:cs typeface="Times New Roman" panose="02020603050405020304" pitchFamily="18" charset="0"/>
                        </a:rPr>
                        <a:t>醫護站暨特別照護寢區</a:t>
                      </a:r>
                      <a:endParaRPr lang="en-US" altLang="zh-TW" sz="1400" kern="100" dirty="0" smtClean="0">
                        <a:effectLst/>
                        <a:latin typeface="微軟正黑體" pitchFamily="34" charset="-120"/>
                        <a:ea typeface="微軟正黑體" pitchFamily="34" charset="-120"/>
                        <a:cs typeface="Times New Roman" panose="02020603050405020304" pitchFamily="18" charset="0"/>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安心關懷區</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曬衣場</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物資管理站</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志工募集調度站</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寢區</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機動派出所</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伙食區</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淋浴區</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取水架</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給水車</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臨時廁所</a:t>
                      </a:r>
                      <a:endParaRPr lang="en-US" altLang="zh-TW" sz="1400" kern="1200" dirty="0" smtClean="0">
                        <a:solidFill>
                          <a:schemeClr val="dk1"/>
                        </a:solidFill>
                        <a:latin typeface="微軟正黑體" pitchFamily="34" charset="-120"/>
                        <a:ea typeface="微軟正黑體" pitchFamily="34" charset="-120"/>
                        <a:cs typeface="+mn-cs"/>
                      </a:endParaRPr>
                    </a:p>
                    <a:p>
                      <a:pPr marL="342900" marR="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zh-TW" sz="1400" kern="1200" dirty="0" smtClean="0">
                          <a:solidFill>
                            <a:schemeClr val="dk1"/>
                          </a:solidFill>
                          <a:latin typeface="微軟正黑體" pitchFamily="34" charset="-120"/>
                          <a:ea typeface="微軟正黑體" pitchFamily="34" charset="-120"/>
                          <a:cs typeface="+mn-cs"/>
                        </a:rPr>
                        <a:t>垃圾車</a:t>
                      </a:r>
                      <a:endParaRPr lang="en-US" altLang="zh-TW" sz="1400" kern="100" dirty="0" smtClean="0">
                        <a:effectLst/>
                        <a:latin typeface="微軟正黑體" pitchFamily="34" charset="-120"/>
                        <a:ea typeface="微軟正黑體"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FFFFFF"/>
                    </a:solidFill>
                  </a:tcPr>
                </a:tc>
                <a:extLst>
                  <a:ext uri="{0D108BD9-81ED-4DB2-BD59-A6C34878D82A}">
                    <a16:rowId xmlns:a16="http://schemas.microsoft.com/office/drawing/2014/main" val="3850478580"/>
                  </a:ext>
                </a:extLst>
              </a:tr>
            </a:tbl>
          </a:graphicData>
        </a:graphic>
      </p:graphicFrame>
    </p:spTree>
    <p:extLst>
      <p:ext uri="{BB962C8B-B14F-4D97-AF65-F5344CB8AC3E}">
        <p14:creationId xmlns:p14="http://schemas.microsoft.com/office/powerpoint/2010/main" val="390607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2"/>
          <p:cNvSpPr>
            <a:spLocks noGrp="1"/>
          </p:cNvSpPr>
          <p:nvPr>
            <p:ph type="title"/>
          </p:nvPr>
        </p:nvSpPr>
        <p:spPr>
          <a:xfrm>
            <a:off x="361950" y="130857"/>
            <a:ext cx="4343400" cy="716869"/>
          </a:xfrm>
          <a:solidFill>
            <a:schemeClr val="bg1"/>
          </a:solidFill>
        </p:spPr>
        <p:txBody>
          <a:bodyPr/>
          <a:lstStyle/>
          <a:p>
            <a:r>
              <a:rPr lang="zh-TW" altLang="en-US" dirty="0" smtClean="0"/>
              <a:t>鄰里社區</a:t>
            </a:r>
            <a:r>
              <a:rPr lang="zh-TW" altLang="en-US" dirty="0"/>
              <a:t>班</a:t>
            </a:r>
            <a:r>
              <a:rPr lang="zh-TW" altLang="en-US" dirty="0" smtClean="0"/>
              <a:t>教育訓練</a:t>
            </a:r>
            <a:endParaRPr lang="zh-TW" altLang="en-US" dirty="0"/>
          </a:p>
        </p:txBody>
      </p:sp>
      <p:sp>
        <p:nvSpPr>
          <p:cNvPr id="3" name="投影片編號版面配置區 2"/>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19</a:t>
            </a:fld>
            <a:endParaRPr lang="zh-TW" altLang="en-US">
              <a:solidFill>
                <a:srgbClr val="44546A">
                  <a:lumMod val="50000"/>
                </a:srgbClr>
              </a:solidFill>
            </a:endParaRPr>
          </a:p>
        </p:txBody>
      </p:sp>
      <p:sp>
        <p:nvSpPr>
          <p:cNvPr id="8" name="內容版面配置區 2"/>
          <p:cNvSpPr txBox="1">
            <a:spLocks/>
          </p:cNvSpPr>
          <p:nvPr/>
        </p:nvSpPr>
        <p:spPr>
          <a:xfrm>
            <a:off x="228600" y="927102"/>
            <a:ext cx="8686800" cy="24256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8288" indent="-268288" fontAlgn="auto">
              <a:lnSpc>
                <a:spcPct val="110000"/>
              </a:lnSpc>
              <a:spcAft>
                <a:spcPts val="0"/>
              </a:spcAft>
              <a:buClr>
                <a:srgbClr val="002060"/>
              </a:buClr>
              <a:buFont typeface="微軟正黑體" panose="020B0604030504040204" pitchFamily="34" charset="-120"/>
              <a:buChar char="★"/>
            </a:pPr>
            <a:endParaRPr kumimoji="0" lang="en-US" altLang="zh-TW" sz="2200" b="1" dirty="0">
              <a:solidFill>
                <a:schemeClr val="accent1">
                  <a:lumMod val="50000"/>
                </a:schemeClr>
              </a:solidFill>
            </a:endParaRPr>
          </a:p>
        </p:txBody>
      </p:sp>
      <p:sp>
        <p:nvSpPr>
          <p:cNvPr id="11" name="矩形 10"/>
          <p:cNvSpPr/>
          <p:nvPr/>
        </p:nvSpPr>
        <p:spPr>
          <a:xfrm>
            <a:off x="46650" y="860564"/>
            <a:ext cx="8896350" cy="707886"/>
          </a:xfrm>
          <a:prstGeom prst="rect">
            <a:avLst/>
          </a:prstGeom>
        </p:spPr>
        <p:txBody>
          <a:bodyPr wrap="square">
            <a:spAutoFit/>
          </a:bodyPr>
          <a:lstStyle/>
          <a:p>
            <a:pPr marL="342900" lvl="0" indent="-342900">
              <a:spcBef>
                <a:spcPts val="600"/>
              </a:spcBef>
              <a:buFont typeface="微軟正黑體" panose="020B0604030504040204" pitchFamily="34" charset="-120"/>
              <a:buChar char="★"/>
              <a:defRPr/>
            </a:pP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有關</a:t>
            </a:r>
            <a:r>
              <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106</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年鄰里社區班</a:t>
            </a:r>
            <a:r>
              <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防災</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社區複</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訓</a:t>
            </a:r>
            <a:r>
              <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z="2000"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區皆完成辦理，</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各區皆已回傳辦理成果。</a:t>
            </a:r>
            <a:endPar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1272620291"/>
              </p:ext>
            </p:extLst>
          </p:nvPr>
        </p:nvGraphicFramePr>
        <p:xfrm>
          <a:off x="4705350" y="1678068"/>
          <a:ext cx="4392000" cy="3793590"/>
        </p:xfrm>
        <a:graphic>
          <a:graphicData uri="http://schemas.openxmlformats.org/drawingml/2006/table">
            <a:tbl>
              <a:tblPr>
                <a:tableStyleId>{5C22544A-7EE6-4342-B048-85BDC9FD1C3A}</a:tableStyleId>
              </a:tblPr>
              <a:tblGrid>
                <a:gridCol w="648000">
                  <a:extLst>
                    <a:ext uri="{9D8B030D-6E8A-4147-A177-3AD203B41FA5}">
                      <a16:colId xmlns:a16="http://schemas.microsoft.com/office/drawing/2014/main" val="4015395580"/>
                    </a:ext>
                  </a:extLst>
                </a:gridCol>
                <a:gridCol w="1332000">
                  <a:extLst>
                    <a:ext uri="{9D8B030D-6E8A-4147-A177-3AD203B41FA5}">
                      <a16:colId xmlns:a16="http://schemas.microsoft.com/office/drawing/2014/main" val="1669457599"/>
                    </a:ext>
                  </a:extLst>
                </a:gridCol>
                <a:gridCol w="1620000">
                  <a:extLst>
                    <a:ext uri="{9D8B030D-6E8A-4147-A177-3AD203B41FA5}">
                      <a16:colId xmlns:a16="http://schemas.microsoft.com/office/drawing/2014/main" val="2817694790"/>
                    </a:ext>
                  </a:extLst>
                </a:gridCol>
                <a:gridCol w="792000">
                  <a:extLst>
                    <a:ext uri="{9D8B030D-6E8A-4147-A177-3AD203B41FA5}">
                      <a16:colId xmlns:a16="http://schemas.microsoft.com/office/drawing/2014/main" val="813676294"/>
                    </a:ext>
                  </a:extLst>
                </a:gridCol>
              </a:tblGrid>
              <a:tr h="288000">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區公所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60000"/>
                        <a:lumOff val="4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參訓對象</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60000"/>
                        <a:lumOff val="4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辦理</a:t>
                      </a:r>
                      <a:r>
                        <a:rPr lang="zh-TW" altLang="en-US" sz="1200" b="1" u="none" strike="noStrike" dirty="0" smtClean="0">
                          <a:effectLst/>
                          <a:latin typeface="微軟正黑體" panose="020B0604030504040204" pitchFamily="34" charset="-120"/>
                          <a:ea typeface="微軟正黑體" panose="020B0604030504040204" pitchFamily="34" charset="-120"/>
                        </a:rPr>
                        <a:t>日期</a:t>
                      </a:r>
                      <a:r>
                        <a:rPr lang="en-US" altLang="zh-TW" sz="1200" b="1" u="none" strike="noStrike" dirty="0" smtClean="0">
                          <a:effectLst/>
                          <a:latin typeface="微軟正黑體" panose="020B0604030504040204" pitchFamily="34" charset="-120"/>
                          <a:ea typeface="微軟正黑體" panose="020B0604030504040204" pitchFamily="34" charset="-120"/>
                        </a:rPr>
                        <a:t>/</a:t>
                      </a:r>
                      <a:r>
                        <a:rPr lang="zh-TW" altLang="en-US" sz="1200" b="1" u="none" strike="noStrike" dirty="0" smtClean="0">
                          <a:effectLst/>
                          <a:latin typeface="微軟正黑體" panose="020B0604030504040204" pitchFamily="34" charset="-120"/>
                          <a:ea typeface="微軟正黑體" panose="020B0604030504040204" pitchFamily="34" charset="-120"/>
                        </a:rPr>
                        <a:t>地點</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60000"/>
                        <a:lumOff val="40000"/>
                      </a:schemeClr>
                    </a:solidFill>
                  </a:tcPr>
                </a:tc>
                <a:tc>
                  <a:txBody>
                    <a:bodyPr/>
                    <a:lstStyle/>
                    <a:p>
                      <a:pPr algn="ctr" fontAlgn="ctr"/>
                      <a:r>
                        <a:rPr lang="zh-TW" altLang="en-US" sz="1200" b="1" u="none" strike="noStrike" dirty="0" smtClean="0">
                          <a:effectLst/>
                          <a:latin typeface="微軟正黑體" panose="020B0604030504040204" pitchFamily="34" charset="-120"/>
                          <a:ea typeface="微軟正黑體" panose="020B0604030504040204" pitchFamily="34" charset="-120"/>
                        </a:rPr>
                        <a:t>觀摩公所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83889775"/>
                  </a:ext>
                </a:extLst>
              </a:tr>
              <a:tr h="19404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三芝區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smtClean="0">
                          <a:effectLst/>
                          <a:latin typeface="微軟正黑體" panose="020B0604030504040204" pitchFamily="34" charset="-120"/>
                          <a:ea typeface="微軟正黑體" panose="020B0604030504040204" pitchFamily="34" charset="-120"/>
                        </a:rPr>
                        <a:t>圓山</a:t>
                      </a:r>
                      <a:r>
                        <a:rPr lang="zh-TW" altLang="en-US" sz="1200" u="none" strike="noStrike" dirty="0">
                          <a:effectLst/>
                          <a:latin typeface="微軟正黑體" panose="020B0604030504040204" pitchFamily="34" charset="-120"/>
                          <a:ea typeface="微軟正黑體" panose="020B0604030504040204" pitchFamily="34" charset="-120"/>
                        </a:rPr>
                        <a:t>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8</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5</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algn="ctr" fontAlgn="ctr"/>
                      <a:r>
                        <a:rPr lang="zh-TW" altLang="en-US" sz="1200" u="none" strike="noStrike" dirty="0" smtClean="0">
                          <a:effectLst/>
                          <a:latin typeface="微軟正黑體" panose="020B0604030504040204" pitchFamily="34" charset="-120"/>
                          <a:ea typeface="微軟正黑體" panose="020B0604030504040204" pitchFamily="34" charset="-120"/>
                        </a:rPr>
                        <a:t>三芝區公所</a:t>
                      </a:r>
                      <a:r>
                        <a:rPr lang="en-US" altLang="zh-TW" sz="1200" u="none" strike="noStrike" dirty="0" smtClean="0">
                          <a:effectLst/>
                          <a:latin typeface="微軟正黑體" panose="020B0604030504040204" pitchFamily="34" charset="-120"/>
                          <a:ea typeface="微軟正黑體" panose="020B0604030504040204" pitchFamily="34" charset="-120"/>
                        </a:rPr>
                        <a:t>5</a:t>
                      </a:r>
                      <a:r>
                        <a:rPr lang="zh-TW" altLang="en-US" sz="1200" u="none" strike="noStrike" dirty="0" smtClean="0">
                          <a:effectLst/>
                          <a:latin typeface="微軟正黑體" panose="020B0604030504040204" pitchFamily="34" charset="-120"/>
                          <a:ea typeface="微軟正黑體" panose="020B0604030504040204" pitchFamily="34" charset="-120"/>
                        </a:rPr>
                        <a:t>樓展演廳</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zh-TW" altLang="en-US" sz="1200" u="none" strike="noStrike" dirty="0" smtClean="0">
                          <a:effectLst/>
                          <a:latin typeface="微軟正黑體" panose="020B0604030504040204" pitchFamily="34" charset="-120"/>
                          <a:ea typeface="微軟正黑體" panose="020B0604030504040204" pitchFamily="34" charset="-120"/>
                        </a:rPr>
                        <a:t>石門區</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extLst>
                  <a:ext uri="{0D108BD9-81ED-4DB2-BD59-A6C34878D82A}">
                    <a16:rowId xmlns:a16="http://schemas.microsoft.com/office/drawing/2014/main" val="1009097825"/>
                  </a:ext>
                </a:extLst>
              </a:tr>
              <a:tr h="19404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土城區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smtClean="0">
                          <a:effectLst/>
                          <a:latin typeface="微軟正黑體" panose="020B0604030504040204" pitchFamily="34" charset="-120"/>
                          <a:ea typeface="微軟正黑體" panose="020B0604030504040204" pitchFamily="34" charset="-120"/>
                        </a:rPr>
                        <a:t>廷</a:t>
                      </a:r>
                      <a:r>
                        <a:rPr lang="zh-TW" altLang="en-US" sz="1200" u="none" strike="noStrike" dirty="0">
                          <a:effectLst/>
                          <a:latin typeface="微軟正黑體" panose="020B0604030504040204" pitchFamily="34" charset="-120"/>
                          <a:ea typeface="微軟正黑體" panose="020B0604030504040204" pitchFamily="34" charset="-120"/>
                        </a:rPr>
                        <a:t>寮里社區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8</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19</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土城區</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廷寮市民活動中心</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008579746"/>
                  </a:ext>
                </a:extLst>
              </a:tr>
              <a:tr h="388084">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汐止區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迎旭山莊</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a:effectLst/>
                          <a:latin typeface="微軟正黑體" panose="020B0604030504040204" pitchFamily="34" charset="-120"/>
                          <a:ea typeface="微軟正黑體" panose="020B0604030504040204" pitchFamily="34" charset="-120"/>
                        </a:rPr>
                        <a:t>白雲里社區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3. </a:t>
                      </a:r>
                      <a:r>
                        <a:rPr lang="zh-TW" altLang="en-US" sz="1200" u="none" strike="noStrike" dirty="0">
                          <a:effectLst/>
                          <a:latin typeface="微軟正黑體" panose="020B0604030504040204" pitchFamily="34" charset="-120"/>
                          <a:ea typeface="微軟正黑體" panose="020B0604030504040204" pitchFamily="34" charset="-120"/>
                        </a:rPr>
                        <a:t>水蓮山莊</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4.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8</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23</a:t>
                      </a:r>
                      <a:r>
                        <a:rPr lang="zh-TW" altLang="en-US" sz="1200" u="none" strike="noStrike" dirty="0" smtClean="0">
                          <a:effectLst/>
                          <a:latin typeface="微軟正黑體" panose="020B0604030504040204" pitchFamily="34" charset="-120"/>
                          <a:ea typeface="微軟正黑體" panose="020B0604030504040204" pitchFamily="34" charset="-120"/>
                        </a:rPr>
                        <a:t>日下午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汐止區</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橫科福山市民活動心</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蘆洲區</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extLst>
                  <a:ext uri="{0D108BD9-81ED-4DB2-BD59-A6C34878D82A}">
                    <a16:rowId xmlns:a16="http://schemas.microsoft.com/office/drawing/2014/main" val="1646317556"/>
                  </a:ext>
                </a:extLst>
              </a:tr>
              <a:tr h="19404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貢寮區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l" fontAlgn="b"/>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福連里社區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8</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26</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利洋宮</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672163673"/>
                  </a:ext>
                </a:extLst>
              </a:tr>
              <a:tr h="388084">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三峽區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安坑里社區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a:effectLst/>
                          <a:latin typeface="微軟正黑體" panose="020B0604030504040204" pitchFamily="34" charset="-120"/>
                          <a:ea typeface="微軟正黑體" panose="020B0604030504040204" pitchFamily="34" charset="-120"/>
                        </a:rPr>
                        <a:t>五寮里社區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3. </a:t>
                      </a:r>
                      <a:r>
                        <a:rPr lang="zh-TW" altLang="en-US" sz="1200" u="none" strike="noStrike" dirty="0">
                          <a:effectLst/>
                          <a:latin typeface="微軟正黑體" panose="020B0604030504040204" pitchFamily="34" charset="-120"/>
                          <a:ea typeface="微軟正黑體" panose="020B0604030504040204" pitchFamily="34" charset="-120"/>
                        </a:rPr>
                        <a:t>中埔里社區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4.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8</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30</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三峽區公所四樓大禮堂</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林口區</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extLst>
                  <a:ext uri="{0D108BD9-81ED-4DB2-BD59-A6C34878D82A}">
                    <a16:rowId xmlns:a16="http://schemas.microsoft.com/office/drawing/2014/main" val="3530619997"/>
                  </a:ext>
                </a:extLst>
              </a:tr>
              <a:tr h="19404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雙溪區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l" fontAlgn="b"/>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魚行里社區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b">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9</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1</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魚行市民活動中心</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5046074"/>
                  </a:ext>
                </a:extLst>
              </a:tr>
              <a:tr h="19404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泰山區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smtClean="0">
                          <a:effectLst/>
                          <a:latin typeface="微軟正黑體" panose="020B0604030504040204" pitchFamily="34" charset="-120"/>
                          <a:ea typeface="微軟正黑體" panose="020B0604030504040204" pitchFamily="34" charset="-120"/>
                        </a:rPr>
                        <a:t>大</a:t>
                      </a:r>
                      <a:r>
                        <a:rPr lang="zh-TW" altLang="en-US" sz="1200" u="none" strike="noStrike" dirty="0">
                          <a:effectLst/>
                          <a:latin typeface="微軟正黑體" panose="020B0604030504040204" pitchFamily="34" charset="-120"/>
                          <a:ea typeface="微軟正黑體" panose="020B0604030504040204" pitchFamily="34" charset="-120"/>
                        </a:rPr>
                        <a:t>科里社區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a:effectLst/>
                          <a:latin typeface="微軟正黑體" panose="020B0604030504040204" pitchFamily="34" charset="-120"/>
                          <a:ea typeface="微軟正黑體" panose="020B0604030504040204" pitchFamily="34" charset="-120"/>
                        </a:rPr>
                        <a:t>9</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4</a:t>
                      </a:r>
                      <a:r>
                        <a:rPr lang="zh-TW" altLang="en-US" sz="1200" u="none" strike="noStrike" dirty="0" smtClean="0">
                          <a:effectLst/>
                          <a:latin typeface="微軟正黑體" panose="020B0604030504040204" pitchFamily="34" charset="-120"/>
                          <a:ea typeface="微軟正黑體" panose="020B0604030504040204" pitchFamily="34" charset="-120"/>
                        </a:rPr>
                        <a:t>日下午</a:t>
                      </a:r>
                      <a:r>
                        <a:rPr lang="en-US" altLang="zh-TW" sz="1200" u="none" strike="noStrike" dirty="0" smtClean="0">
                          <a:effectLst/>
                          <a:latin typeface="微軟正黑體" panose="020B0604030504040204" pitchFamily="34" charset="-120"/>
                          <a:ea typeface="微軟正黑體" panose="020B0604030504040204" pitchFamily="34" charset="-120"/>
                        </a:rPr>
                        <a:t>2</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泰山區公所</a:t>
                      </a:r>
                      <a:r>
                        <a:rPr lang="en-US" altLang="zh-TW" sz="1200" u="none" strike="noStrike" dirty="0" smtClean="0">
                          <a:effectLst/>
                          <a:latin typeface="微軟正黑體" panose="020B0604030504040204" pitchFamily="34" charset="-120"/>
                          <a:ea typeface="微軟正黑體" panose="020B0604030504040204" pitchFamily="34" charset="-120"/>
                        </a:rPr>
                        <a:t>5</a:t>
                      </a:r>
                      <a:r>
                        <a:rPr lang="zh-TW" altLang="en-US" sz="1200" u="none" strike="noStrike" dirty="0" smtClean="0">
                          <a:effectLst/>
                          <a:latin typeface="微軟正黑體" panose="020B0604030504040204" pitchFamily="34" charset="-120"/>
                          <a:ea typeface="微軟正黑體" panose="020B0604030504040204" pitchFamily="34" charset="-120"/>
                        </a:rPr>
                        <a:t>樓展演廳</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五股區、林口區</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extLst>
                  <a:ext uri="{0D108BD9-81ED-4DB2-BD59-A6C34878D82A}">
                    <a16:rowId xmlns:a16="http://schemas.microsoft.com/office/drawing/2014/main" val="4213391770"/>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1062191247"/>
              </p:ext>
            </p:extLst>
          </p:nvPr>
        </p:nvGraphicFramePr>
        <p:xfrm>
          <a:off x="46650" y="1676400"/>
          <a:ext cx="4572000" cy="4645629"/>
        </p:xfrm>
        <a:graphic>
          <a:graphicData uri="http://schemas.openxmlformats.org/drawingml/2006/table">
            <a:tbl>
              <a:tblPr>
                <a:tableStyleId>{5C22544A-7EE6-4342-B048-85BDC9FD1C3A}</a:tableStyleId>
              </a:tblPr>
              <a:tblGrid>
                <a:gridCol w="648000">
                  <a:extLst>
                    <a:ext uri="{9D8B030D-6E8A-4147-A177-3AD203B41FA5}">
                      <a16:colId xmlns:a16="http://schemas.microsoft.com/office/drawing/2014/main" val="4015395580"/>
                    </a:ext>
                  </a:extLst>
                </a:gridCol>
                <a:gridCol w="1260000">
                  <a:extLst>
                    <a:ext uri="{9D8B030D-6E8A-4147-A177-3AD203B41FA5}">
                      <a16:colId xmlns:a16="http://schemas.microsoft.com/office/drawing/2014/main" val="1669457599"/>
                    </a:ext>
                  </a:extLst>
                </a:gridCol>
                <a:gridCol w="1800000">
                  <a:extLst>
                    <a:ext uri="{9D8B030D-6E8A-4147-A177-3AD203B41FA5}">
                      <a16:colId xmlns:a16="http://schemas.microsoft.com/office/drawing/2014/main" val="2817694790"/>
                    </a:ext>
                  </a:extLst>
                </a:gridCol>
                <a:gridCol w="864000">
                  <a:extLst>
                    <a:ext uri="{9D8B030D-6E8A-4147-A177-3AD203B41FA5}">
                      <a16:colId xmlns:a16="http://schemas.microsoft.com/office/drawing/2014/main" val="4190138695"/>
                    </a:ext>
                  </a:extLst>
                </a:gridCol>
              </a:tblGrid>
              <a:tr h="288000">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區公所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60000"/>
                        <a:lumOff val="4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參訓對象</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60000"/>
                        <a:lumOff val="40000"/>
                      </a:schemeClr>
                    </a:solidFill>
                  </a:tcPr>
                </a:tc>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辦理</a:t>
                      </a:r>
                      <a:r>
                        <a:rPr lang="zh-TW" altLang="en-US" sz="1200" b="1" u="none" strike="noStrike" dirty="0" smtClean="0">
                          <a:effectLst/>
                          <a:latin typeface="微軟正黑體" panose="020B0604030504040204" pitchFamily="34" charset="-120"/>
                          <a:ea typeface="微軟正黑體" panose="020B0604030504040204" pitchFamily="34" charset="-120"/>
                        </a:rPr>
                        <a:t>日期</a:t>
                      </a:r>
                      <a:r>
                        <a:rPr lang="en-US" altLang="zh-TW" sz="1200" b="1" u="none" strike="noStrike" dirty="0" smtClean="0">
                          <a:effectLst/>
                          <a:latin typeface="微軟正黑體" panose="020B0604030504040204" pitchFamily="34" charset="-120"/>
                          <a:ea typeface="微軟正黑體" panose="020B0604030504040204" pitchFamily="34" charset="-120"/>
                        </a:rPr>
                        <a:t>/</a:t>
                      </a:r>
                      <a:r>
                        <a:rPr lang="zh-TW" altLang="en-US" sz="1200" b="1" u="none" strike="noStrike" dirty="0" smtClean="0">
                          <a:effectLst/>
                          <a:latin typeface="微軟正黑體" panose="020B0604030504040204" pitchFamily="34" charset="-120"/>
                          <a:ea typeface="微軟正黑體" panose="020B0604030504040204" pitchFamily="34" charset="-120"/>
                        </a:rPr>
                        <a:t>地點</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60000"/>
                        <a:lumOff val="40000"/>
                      </a:schemeClr>
                    </a:solidFill>
                  </a:tcPr>
                </a:tc>
                <a:tc>
                  <a:txBody>
                    <a:bodyPr/>
                    <a:lstStyle/>
                    <a:p>
                      <a:pPr algn="ctr" fontAlgn="ctr"/>
                      <a:r>
                        <a:rPr lang="zh-TW" altLang="en-US" sz="1200" b="1" i="0" u="none" strike="noStrike" dirty="0" smtClean="0">
                          <a:solidFill>
                            <a:srgbClr val="000000"/>
                          </a:solidFill>
                          <a:effectLst/>
                          <a:latin typeface="微軟正黑體" panose="020B0604030504040204" pitchFamily="34" charset="-120"/>
                          <a:ea typeface="微軟正黑體" panose="020B0604030504040204" pitchFamily="34" charset="-120"/>
                        </a:rPr>
                        <a:t>觀摩公所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83889775"/>
                  </a:ext>
                </a:extLst>
              </a:tr>
              <a:tr h="19404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三重區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l" fontAlgn="b"/>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福民里社區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7</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smtClean="0">
                          <a:effectLst/>
                          <a:latin typeface="微軟正黑體" panose="020B0604030504040204" pitchFamily="34" charset="-120"/>
                          <a:ea typeface="微軟正黑體" panose="020B0604030504040204" pitchFamily="34" charset="-120"/>
                        </a:rPr>
                        <a:t>16</a:t>
                      </a:r>
                      <a:r>
                        <a:rPr lang="zh-TW" altLang="en-US" sz="1200" u="none" strike="noStrike" dirty="0" smtClean="0">
                          <a:effectLst/>
                          <a:latin typeface="微軟正黑體" panose="020B0604030504040204" pitchFamily="34" charset="-120"/>
                          <a:ea typeface="微軟正黑體" panose="020B0604030504040204" pitchFamily="34" charset="-120"/>
                        </a:rPr>
                        <a:t>日下午</a:t>
                      </a:r>
                      <a:r>
                        <a:rPr lang="en-US" altLang="zh-TW" sz="1200" u="none" strike="noStrike" dirty="0" smtClean="0">
                          <a:effectLst/>
                          <a:latin typeface="微軟正黑體" panose="020B0604030504040204" pitchFamily="34" charset="-120"/>
                          <a:ea typeface="微軟正黑體" panose="020B0604030504040204" pitchFamily="34" charset="-120"/>
                        </a:rPr>
                        <a:t>2</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algn="ctr" fontAlgn="ctr"/>
                      <a:r>
                        <a:rPr lang="zh-TW" altLang="en-US" sz="1200" u="none" strike="noStrike" dirty="0" smtClean="0">
                          <a:effectLst/>
                          <a:latin typeface="微軟正黑體" panose="020B0604030504040204" pitchFamily="34" charset="-120"/>
                          <a:ea typeface="微軟正黑體" panose="020B0604030504040204" pitchFamily="34" charset="-120"/>
                        </a:rPr>
                        <a:t>三重區</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algn="ctr" fontAlgn="ctr"/>
                      <a:r>
                        <a:rPr lang="zh-TW" altLang="en-US" sz="1200" u="none" strike="noStrike" dirty="0" smtClean="0">
                          <a:effectLst/>
                          <a:latin typeface="微軟正黑體" panose="020B0604030504040204" pitchFamily="34" charset="-120"/>
                          <a:ea typeface="微軟正黑體" panose="020B0604030504040204" pitchFamily="34" charset="-120"/>
                        </a:rPr>
                        <a:t>中興橋市民活動中心</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extLst>
                  <a:ext uri="{0D108BD9-81ED-4DB2-BD59-A6C34878D82A}">
                    <a16:rowId xmlns:a16="http://schemas.microsoft.com/office/drawing/2014/main" val="3926231994"/>
                  </a:ext>
                </a:extLst>
              </a:tr>
              <a:tr h="19404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淡水區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smtClean="0">
                          <a:effectLst/>
                          <a:latin typeface="微軟正黑體" panose="020B0604030504040204" pitchFamily="34" charset="-120"/>
                          <a:ea typeface="微軟正黑體" panose="020B0604030504040204" pitchFamily="34" charset="-120"/>
                        </a:rPr>
                        <a:t>民生里</a:t>
                      </a:r>
                      <a:r>
                        <a:rPr lang="zh-TW" altLang="en-US" sz="1200" u="none" strike="noStrike" dirty="0">
                          <a:effectLst/>
                          <a:latin typeface="微軟正黑體" panose="020B0604030504040204" pitchFamily="34" charset="-120"/>
                          <a:ea typeface="微軟正黑體" panose="020B0604030504040204" pitchFamily="34" charset="-120"/>
                        </a:rPr>
                        <a:t>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7</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17</a:t>
                      </a:r>
                      <a:r>
                        <a:rPr lang="zh-TW" altLang="en-US" sz="1200" u="none" strike="noStrike" dirty="0" smtClean="0">
                          <a:effectLst/>
                          <a:latin typeface="微軟正黑體" panose="020B0604030504040204" pitchFamily="34" charset="-120"/>
                          <a:ea typeface="微軟正黑體" panose="020B0604030504040204" pitchFamily="34" charset="-120"/>
                        </a:rPr>
                        <a:t>日下午</a:t>
                      </a:r>
                      <a:r>
                        <a:rPr lang="en-US" altLang="zh-TW" sz="1200" u="none" strike="noStrike" dirty="0" smtClean="0">
                          <a:effectLst/>
                          <a:latin typeface="微軟正黑體" panose="020B0604030504040204" pitchFamily="34" charset="-120"/>
                          <a:ea typeface="微軟正黑體" panose="020B0604030504040204" pitchFamily="34" charset="-120"/>
                        </a:rPr>
                        <a:t>2</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淡水區民生里辦公處</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八里區</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764396967"/>
                  </a:ext>
                </a:extLst>
              </a:tr>
              <a:tr h="291063">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平溪區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l" fontAlgn="b"/>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薯榔里社區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7</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18</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平溪市民活動中心</a:t>
                      </a:r>
                      <a:endPar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石碇區</a:t>
                      </a: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extLst>
                  <a:ext uri="{0D108BD9-81ED-4DB2-BD59-A6C34878D82A}">
                    <a16:rowId xmlns:a16="http://schemas.microsoft.com/office/drawing/2014/main" val="312033696"/>
                  </a:ext>
                </a:extLst>
              </a:tr>
              <a:tr h="441005">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中和區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德行里社區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7</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19</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中和區公所四樓簡報室</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板橋區</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84043531"/>
                  </a:ext>
                </a:extLst>
              </a:tr>
              <a:tr h="576000">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新莊區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雙鳳生源社區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a:effectLst/>
                          <a:latin typeface="微軟正黑體" panose="020B0604030504040204" pitchFamily="34" charset="-120"/>
                          <a:ea typeface="微軟正黑體" panose="020B0604030504040204" pitchFamily="34" charset="-120"/>
                        </a:rPr>
                        <a:t>立基里社區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3.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a:effectLst/>
                          <a:latin typeface="微軟正黑體" panose="020B0604030504040204" pitchFamily="34" charset="-120"/>
                          <a:ea typeface="微軟正黑體" panose="020B0604030504040204" pitchFamily="34" charset="-120"/>
                        </a:rPr>
                        <a:t>7</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26</a:t>
                      </a:r>
                      <a:r>
                        <a:rPr lang="zh-TW" altLang="en-US" sz="1200" u="none" strike="noStrike" dirty="0" smtClean="0">
                          <a:effectLst/>
                          <a:latin typeface="微軟正黑體" panose="020B0604030504040204" pitchFamily="34" charset="-120"/>
                          <a:ea typeface="微軟正黑體" panose="020B0604030504040204" pitchFamily="34" charset="-120"/>
                        </a:rPr>
                        <a:t>日下午</a:t>
                      </a:r>
                      <a:r>
                        <a:rPr lang="en-US" altLang="zh-TW" sz="1200" u="none" strike="noStrike" dirty="0" smtClean="0">
                          <a:effectLst/>
                          <a:latin typeface="微軟正黑體" panose="020B0604030504040204" pitchFamily="34" charset="-120"/>
                          <a:ea typeface="微軟正黑體" panose="020B0604030504040204" pitchFamily="34" charset="-120"/>
                        </a:rPr>
                        <a:t>2</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新莊區公所</a:t>
                      </a:r>
                      <a:r>
                        <a:rPr lang="en-US" altLang="zh-TW" sz="1200" u="none" strike="noStrike" dirty="0" smtClean="0">
                          <a:effectLst/>
                          <a:latin typeface="微軟正黑體" panose="020B0604030504040204" pitchFamily="34" charset="-120"/>
                          <a:ea typeface="微軟正黑體" panose="020B0604030504040204" pitchFamily="34" charset="-120"/>
                        </a:rPr>
                        <a:t>10</a:t>
                      </a:r>
                      <a:r>
                        <a:rPr lang="zh-TW" altLang="en-US" sz="1200" u="none" strike="noStrike" dirty="0" smtClean="0">
                          <a:effectLst/>
                          <a:latin typeface="微軟正黑體" panose="020B0604030504040204" pitchFamily="34" charset="-120"/>
                          <a:ea typeface="微軟正黑體" panose="020B0604030504040204" pitchFamily="34" charset="-120"/>
                        </a:rPr>
                        <a:t>樓大禮堂</a:t>
                      </a:r>
                      <a:endPar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鶯歌區、樹林區、永和區、林口區</a:t>
                      </a: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extLst>
                  <a:ext uri="{0D108BD9-81ED-4DB2-BD59-A6C34878D82A}">
                    <a16:rowId xmlns:a16="http://schemas.microsoft.com/office/drawing/2014/main" val="683860437"/>
                  </a:ext>
                </a:extLst>
              </a:tr>
              <a:tr h="388084">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烏來區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l" fontAlgn="b"/>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信賢里社區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a:effectLst/>
                          <a:latin typeface="微軟正黑體" panose="020B0604030504040204" pitchFamily="34" charset="-120"/>
                          <a:ea typeface="微軟正黑體" panose="020B0604030504040204" pitchFamily="34" charset="-120"/>
                        </a:rPr>
                        <a:t>7</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28</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烏來區公所</a:t>
                      </a:r>
                      <a:r>
                        <a:rPr lang="en-US" altLang="zh-TW" sz="1200" u="none" strike="noStrike" dirty="0" smtClean="0">
                          <a:effectLst/>
                          <a:latin typeface="微軟正黑體" panose="020B0604030504040204" pitchFamily="34" charset="-120"/>
                          <a:ea typeface="微軟正黑體" panose="020B0604030504040204" pitchFamily="34" charset="-120"/>
                        </a:rPr>
                        <a:t>3</a:t>
                      </a:r>
                      <a:r>
                        <a:rPr lang="zh-TW" altLang="en-US" sz="1200" u="none" strike="noStrike" dirty="0" smtClean="0">
                          <a:effectLst/>
                          <a:latin typeface="微軟正黑體" panose="020B0604030504040204" pitchFamily="34" charset="-120"/>
                          <a:ea typeface="微軟正黑體" panose="020B0604030504040204" pitchFamily="34" charset="-120"/>
                        </a:rPr>
                        <a:t>樓會議室</a:t>
                      </a:r>
                      <a:endPar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坪林區</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855416254"/>
                  </a:ext>
                </a:extLst>
              </a:tr>
              <a:tr h="291063">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金山區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smtClean="0">
                          <a:effectLst/>
                          <a:latin typeface="微軟正黑體" panose="020B0604030504040204" pitchFamily="34" charset="-120"/>
                          <a:ea typeface="微軟正黑體" panose="020B0604030504040204" pitchFamily="34" charset="-120"/>
                        </a:rPr>
                        <a:t>三</a:t>
                      </a:r>
                      <a:r>
                        <a:rPr lang="zh-TW" altLang="en-US" sz="1200" u="none" strike="noStrike" dirty="0">
                          <a:effectLst/>
                          <a:latin typeface="微軟正黑體" panose="020B0604030504040204" pitchFamily="34" charset="-120"/>
                          <a:ea typeface="微軟正黑體" panose="020B0604030504040204" pitchFamily="34" charset="-120"/>
                        </a:rPr>
                        <a:t>界里社區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8</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1</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金山區六三市民活動中心</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萬里區</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extLst>
                  <a:ext uri="{0D108BD9-81ED-4DB2-BD59-A6C34878D82A}">
                    <a16:rowId xmlns:a16="http://schemas.microsoft.com/office/drawing/2014/main" val="3936354885"/>
                  </a:ext>
                </a:extLst>
              </a:tr>
              <a:tr h="19404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瑞芳區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smtClean="0">
                          <a:effectLst/>
                          <a:latin typeface="微軟正黑體" panose="020B0604030504040204" pitchFamily="34" charset="-120"/>
                          <a:ea typeface="微軟正黑體" panose="020B0604030504040204" pitchFamily="34" charset="-120"/>
                        </a:rPr>
                        <a:t>猴</a:t>
                      </a:r>
                      <a:r>
                        <a:rPr lang="zh-TW" altLang="en-US" sz="1200" u="none" strike="noStrike" dirty="0">
                          <a:effectLst/>
                          <a:latin typeface="微軟正黑體" panose="020B0604030504040204" pitchFamily="34" charset="-120"/>
                          <a:ea typeface="微軟正黑體" panose="020B0604030504040204" pitchFamily="34" charset="-120"/>
                        </a:rPr>
                        <a:t>硐地區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fontAlgn="ctr"/>
                      <a:r>
                        <a:rPr lang="en-US" altLang="zh-TW" sz="1200" u="none" strike="noStrike" dirty="0">
                          <a:effectLst/>
                          <a:latin typeface="微軟正黑體" panose="020B0604030504040204" pitchFamily="34" charset="-120"/>
                          <a:ea typeface="微軟正黑體" panose="020B0604030504040204" pitchFamily="34" charset="-120"/>
                        </a:rPr>
                        <a:t>8</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3</a:t>
                      </a:r>
                      <a:r>
                        <a:rPr lang="zh-TW" altLang="en-US" sz="1200" u="none" strike="noStrike" dirty="0" smtClean="0">
                          <a:effectLst/>
                          <a:latin typeface="微軟正黑體" panose="020B0604030504040204" pitchFamily="34" charset="-120"/>
                          <a:ea typeface="微軟正黑體" panose="020B0604030504040204" pitchFamily="34" charset="-120"/>
                        </a:rPr>
                        <a:t>日上午</a:t>
                      </a:r>
                      <a:r>
                        <a:rPr lang="en-US" altLang="zh-TW" sz="1200" u="none" strike="noStrike" dirty="0" smtClean="0">
                          <a:effectLst/>
                          <a:latin typeface="微軟正黑體" panose="020B0604030504040204" pitchFamily="34" charset="-120"/>
                          <a:ea typeface="微軟正黑體" panose="020B0604030504040204" pitchFamily="34" charset="-120"/>
                        </a:rPr>
                        <a:t>9</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瑞芳區介壽堂</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23270917"/>
                  </a:ext>
                </a:extLst>
              </a:tr>
              <a:tr h="194042">
                <a:tc>
                  <a:txBody>
                    <a:bodyPr/>
                    <a:lstStyle/>
                    <a:p>
                      <a:pPr algn="ctr" fontAlgn="ctr"/>
                      <a:r>
                        <a:rPr lang="zh-TW" altLang="en-US" sz="1200" b="1" u="none" strike="noStrike" dirty="0">
                          <a:effectLst/>
                          <a:latin typeface="微軟正黑體" panose="020B0604030504040204" pitchFamily="34" charset="-120"/>
                          <a:ea typeface="微軟正黑體" panose="020B0604030504040204" pitchFamily="34" charset="-120"/>
                        </a:rPr>
                        <a:t>新店區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l" fontAlgn="ctr"/>
                      <a:r>
                        <a:rPr lang="en-US" altLang="zh-TW" sz="1200" u="none" strike="noStrike" dirty="0">
                          <a:effectLst/>
                          <a:latin typeface="微軟正黑體" panose="020B0604030504040204" pitchFamily="34" charset="-120"/>
                          <a:ea typeface="微軟正黑體" panose="020B0604030504040204" pitchFamily="34" charset="-120"/>
                        </a:rPr>
                        <a:t>1. </a:t>
                      </a:r>
                      <a:r>
                        <a:rPr lang="zh-TW" altLang="en-US" sz="1200" u="none" strike="noStrike" dirty="0">
                          <a:effectLst/>
                          <a:latin typeface="微軟正黑體" panose="020B0604030504040204" pitchFamily="34" charset="-120"/>
                          <a:ea typeface="微軟正黑體" panose="020B0604030504040204" pitchFamily="34" charset="-120"/>
                        </a:rPr>
                        <a:t>觀天下社區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2. </a:t>
                      </a:r>
                      <a:r>
                        <a:rPr lang="zh-TW" altLang="en-US" sz="1200" u="none" strike="noStrike" dirty="0">
                          <a:effectLst/>
                          <a:latin typeface="微軟正黑體" panose="020B0604030504040204" pitchFamily="34" charset="-120"/>
                          <a:ea typeface="微軟正黑體" panose="020B0604030504040204" pitchFamily="34" charset="-120"/>
                        </a:rPr>
                        <a:t>花園新城社區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3. </a:t>
                      </a:r>
                      <a:r>
                        <a:rPr lang="zh-TW" altLang="en-US" sz="1200" u="none" strike="noStrike" dirty="0">
                          <a:effectLst/>
                          <a:latin typeface="微軟正黑體" panose="020B0604030504040204" pitchFamily="34" charset="-120"/>
                          <a:ea typeface="微軟正黑體" panose="020B0604030504040204" pitchFamily="34" charset="-120"/>
                        </a:rPr>
                        <a:t>屈尺里社區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4. </a:t>
                      </a:r>
                      <a:r>
                        <a:rPr lang="zh-TW" altLang="en-US" sz="1200" u="none" strike="noStrike" dirty="0">
                          <a:effectLst/>
                          <a:latin typeface="微軟正黑體" panose="020B0604030504040204" pitchFamily="34" charset="-120"/>
                          <a:ea typeface="微軟正黑體" panose="020B0604030504040204" pitchFamily="34" charset="-120"/>
                        </a:rPr>
                        <a:t>廣興里社區</a:t>
                      </a:r>
                      <a:br>
                        <a:rPr lang="zh-TW" altLang="en-US" sz="1200" u="none" strike="noStrike" dirty="0">
                          <a:effectLst/>
                          <a:latin typeface="微軟正黑體" panose="020B0604030504040204" pitchFamily="34" charset="-120"/>
                          <a:ea typeface="微軟正黑體" panose="020B0604030504040204" pitchFamily="34" charset="-120"/>
                        </a:rPr>
                      </a:br>
                      <a:r>
                        <a:rPr lang="en-US" altLang="zh-TW" sz="1200" u="none" strike="noStrike" dirty="0">
                          <a:effectLst/>
                          <a:latin typeface="微軟正黑體" panose="020B0604030504040204" pitchFamily="34" charset="-120"/>
                          <a:ea typeface="微軟正黑體" panose="020B0604030504040204" pitchFamily="34" charset="-120"/>
                        </a:rPr>
                        <a:t>5. </a:t>
                      </a:r>
                      <a:r>
                        <a:rPr lang="zh-TW" altLang="en-US" sz="1200" u="none" strike="noStrike" dirty="0" smtClean="0">
                          <a:effectLst/>
                          <a:latin typeface="微軟正黑體" panose="020B0604030504040204" pitchFamily="34" charset="-120"/>
                          <a:ea typeface="微軟正黑體" panose="020B0604030504040204" pitchFamily="34" charset="-120"/>
                        </a:rPr>
                        <a:t>其他</a:t>
                      </a:r>
                      <a:r>
                        <a:rPr lang="zh-TW" altLang="en-US" sz="1200" u="none" strike="noStrike" dirty="0">
                          <a:effectLst/>
                          <a:latin typeface="微軟正黑體" panose="020B0604030504040204" pitchFamily="34" charset="-120"/>
                          <a:ea typeface="微軟正黑體" panose="020B0604030504040204" pitchFamily="34" charset="-120"/>
                        </a:rPr>
                        <a:t>里之里民</a:t>
                      </a:r>
                      <a:endPar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a:effectLst/>
                          <a:latin typeface="微軟正黑體" panose="020B0604030504040204" pitchFamily="34" charset="-120"/>
                          <a:ea typeface="微軟正黑體" panose="020B0604030504040204" pitchFamily="34" charset="-120"/>
                        </a:rPr>
                        <a:t>8</a:t>
                      </a:r>
                      <a:r>
                        <a:rPr lang="zh-TW" altLang="en-US" sz="1200" u="none" strike="noStrike" dirty="0">
                          <a:effectLst/>
                          <a:latin typeface="微軟正黑體" panose="020B0604030504040204" pitchFamily="34" charset="-120"/>
                          <a:ea typeface="微軟正黑體" panose="020B0604030504040204" pitchFamily="34" charset="-120"/>
                        </a:rPr>
                        <a:t>月</a:t>
                      </a:r>
                      <a:r>
                        <a:rPr lang="en-US" altLang="zh-TW" sz="1200" u="none" strike="noStrike" dirty="0">
                          <a:effectLst/>
                          <a:latin typeface="微軟正黑體" panose="020B0604030504040204" pitchFamily="34" charset="-120"/>
                          <a:ea typeface="微軟正黑體" panose="020B0604030504040204" pitchFamily="34" charset="-120"/>
                        </a:rPr>
                        <a:t>4</a:t>
                      </a:r>
                      <a:r>
                        <a:rPr lang="zh-TW" altLang="en-US" sz="1200" u="none" strike="noStrike" dirty="0" smtClean="0">
                          <a:effectLst/>
                          <a:latin typeface="微軟正黑體" panose="020B0604030504040204" pitchFamily="34" charset="-120"/>
                          <a:ea typeface="微軟正黑體" panose="020B0604030504040204" pitchFamily="34" charset="-120"/>
                        </a:rPr>
                        <a:t>日下午</a:t>
                      </a:r>
                      <a:r>
                        <a:rPr lang="en-US" altLang="zh-TW" sz="1200" u="none" strike="noStrike" dirty="0" smtClean="0">
                          <a:effectLst/>
                          <a:latin typeface="微軟正黑體" panose="020B0604030504040204" pitchFamily="34" charset="-120"/>
                          <a:ea typeface="微軟正黑體" panose="020B0604030504040204" pitchFamily="34" charset="-120"/>
                        </a:rPr>
                        <a:t>2</a:t>
                      </a:r>
                      <a:r>
                        <a:rPr lang="zh-TW" altLang="en-US" sz="1200" u="none" strike="noStrike" dirty="0" smtClean="0">
                          <a:effectLst/>
                          <a:latin typeface="微軟正黑體" panose="020B0604030504040204" pitchFamily="34" charset="-120"/>
                          <a:ea typeface="微軟正黑體" panose="020B0604030504040204" pitchFamily="34" charset="-120"/>
                        </a:rPr>
                        <a:t>時</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zh-TW" altLang="en-US" sz="1200" u="none" strike="noStrike" dirty="0" smtClean="0">
                          <a:effectLst/>
                          <a:latin typeface="微軟正黑體" panose="020B0604030504040204" pitchFamily="34" charset="-120"/>
                          <a:ea typeface="微軟正黑體" panose="020B0604030504040204" pitchFamily="34" charset="-120"/>
                        </a:rPr>
                        <a:t>新店區馬公公園</a:t>
                      </a:r>
                      <a:endParaRPr lang="en-US" altLang="zh-TW" sz="1200" u="none" strike="noStrike" dirty="0" smtClean="0">
                        <a:effectLst/>
                        <a:latin typeface="微軟正黑體" panose="020B0604030504040204" pitchFamily="34" charset="-120"/>
                        <a:ea typeface="微軟正黑體" panose="020B0604030504040204" pitchFamily="34" charset="-120"/>
                      </a:endParaRPr>
                    </a:p>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200" u="none" strike="noStrike" dirty="0" smtClean="0">
                          <a:effectLst/>
                          <a:latin typeface="微軟正黑體" panose="020B0604030504040204" pitchFamily="34" charset="-120"/>
                          <a:ea typeface="微軟正黑體" panose="020B0604030504040204" pitchFamily="34" charset="-120"/>
                        </a:rPr>
                        <a:t>3</a:t>
                      </a:r>
                      <a:r>
                        <a:rPr lang="zh-TW" altLang="en-US" sz="1200" u="none" strike="noStrike" dirty="0" smtClean="0">
                          <a:effectLst/>
                          <a:latin typeface="微軟正黑體" panose="020B0604030504040204" pitchFamily="34" charset="-120"/>
                          <a:ea typeface="微軟正黑體" panose="020B0604030504040204" pitchFamily="34" charset="-120"/>
                        </a:rPr>
                        <a:t>樓演藝廳</a:t>
                      </a:r>
                      <a:endParaRPr lang="en-US" altLang="zh-TW" sz="1200" b="0" i="0" u="none" strike="noStrike" dirty="0" smtClean="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tc>
                  <a:txBody>
                    <a:bodyPr/>
                    <a:lstStyle/>
                    <a:p>
                      <a:pPr algn="ctr" fontAlgn="ctr"/>
                      <a:r>
                        <a:rPr lang="zh-TW" altLang="en-US" sz="1200" b="0" i="0" u="none" strike="noStrike" dirty="0" smtClean="0">
                          <a:solidFill>
                            <a:srgbClr val="000000"/>
                          </a:solidFill>
                          <a:effectLst/>
                          <a:latin typeface="微軟正黑體" panose="020B0604030504040204" pitchFamily="34" charset="-120"/>
                          <a:ea typeface="微軟正黑體" panose="020B0604030504040204" pitchFamily="34" charset="-120"/>
                        </a:rPr>
                        <a:t>深坑區</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4410" marR="4410" marT="441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BE5D6"/>
                    </a:solidFill>
                  </a:tcPr>
                </a:tc>
                <a:extLst>
                  <a:ext uri="{0D108BD9-81ED-4DB2-BD59-A6C34878D82A}">
                    <a16:rowId xmlns:a16="http://schemas.microsoft.com/office/drawing/2014/main" val="2517412897"/>
                  </a:ext>
                </a:extLst>
              </a:tr>
            </a:tbl>
          </a:graphicData>
        </a:graphic>
      </p:graphicFrame>
      <p:pic>
        <p:nvPicPr>
          <p:cNvPr id="15" name="圖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1350" y="5552454"/>
            <a:ext cx="192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圖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250" y="5552453"/>
            <a:ext cx="192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1387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381000" y="11430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600" b="1" i="0" u="none" strike="noStrike" kern="1200" cap="none" spc="0" normalizeH="0" baseline="0" noProof="0" dirty="0">
                <a:ln>
                  <a:noFill/>
                </a:ln>
                <a:solidFill>
                  <a:srgbClr val="0033CC"/>
                </a:solidFill>
                <a:effectLst/>
                <a:uLnTx/>
                <a:uFillTx/>
                <a:latin typeface="Arial" pitchFamily="34" charset="0"/>
                <a:ea typeface="標楷體" pitchFamily="65" charset="-120"/>
                <a:cs typeface="+mn-cs"/>
              </a:rPr>
              <a:t>議程</a:t>
            </a:r>
          </a:p>
        </p:txBody>
      </p:sp>
      <p:sp>
        <p:nvSpPr>
          <p:cNvPr id="5"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7" name="Text Box 8"/>
          <p:cNvSpPr txBox="1">
            <a:spLocks noChangeArrowheads="1"/>
          </p:cNvSpPr>
          <p:nvPr/>
        </p:nvSpPr>
        <p:spPr bwMode="auto">
          <a:xfrm>
            <a:off x="1066800" y="2057400"/>
            <a:ext cx="6515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457200" marR="0" lvl="0" indent="-457200" algn="l" defTabSz="914400" rtl="0" eaLnBrk="1" fontAlgn="base" latinLnBrk="0" hangingPunct="1">
              <a:lnSpc>
                <a:spcPct val="100000"/>
              </a:lnSpc>
              <a:spcBef>
                <a:spcPts val="1200"/>
              </a:spcBef>
              <a:spcAft>
                <a:spcPct val="0"/>
              </a:spcAft>
              <a:buClrTx/>
              <a:buSzTx/>
              <a:buFontTx/>
              <a:buNone/>
              <a:tabLst>
                <a:tab pos="6191250" algn="l"/>
              </a:tabLst>
              <a:defRPr/>
            </a:pPr>
            <a:r>
              <a:rPr kumimoji="1" lang="zh-TW" altLang="en-US" sz="2600" b="1"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一、主席</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致詞</a:t>
            </a:r>
            <a:endPar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endParaRPr>
          </a:p>
          <a:p>
            <a:pPr marL="457200" marR="0" lvl="0" indent="-457200" algn="l" defTabSz="914400" rtl="0" eaLnBrk="1" fontAlgn="base" latinLnBrk="0" hangingPunct="1">
              <a:lnSpc>
                <a:spcPct val="100000"/>
              </a:lnSpc>
              <a:spcBef>
                <a:spcPts val="1200"/>
              </a:spcBef>
              <a:spcAft>
                <a:spcPct val="0"/>
              </a:spcAft>
              <a:buClrTx/>
              <a:buSzTx/>
              <a:buFontTx/>
              <a:buNone/>
              <a:tabLst>
                <a:tab pos="6191250" algn="l"/>
              </a:tabLst>
              <a:defRPr/>
            </a:pP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二、管制事項報告                   </a:t>
            </a:r>
            <a:endPar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endParaRPr>
          </a:p>
          <a:p>
            <a:pPr marL="457200" marR="0" lvl="0" indent="-457200" algn="l" defTabSz="914400" rtl="0" eaLnBrk="1" fontAlgn="base" latinLnBrk="0" hangingPunct="1">
              <a:lnSpc>
                <a:spcPct val="100000"/>
              </a:lnSpc>
              <a:spcBef>
                <a:spcPts val="1200"/>
              </a:spcBef>
              <a:spcAft>
                <a:spcPct val="0"/>
              </a:spcAft>
              <a:buClrTx/>
              <a:buSzTx/>
              <a:buFontTx/>
              <a:buNone/>
              <a:tabLst>
                <a:tab pos="6191250" algn="l"/>
              </a:tabLst>
              <a:defRPr/>
            </a:pP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三、</a:t>
            </a: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9</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月進度及</a:t>
            </a:r>
            <a:r>
              <a:rPr lang="en-US" altLang="zh-TW" sz="2600" b="1" noProof="0" dirty="0" smtClean="0">
                <a:solidFill>
                  <a:srgbClr val="0000FF"/>
                </a:solidFill>
                <a:latin typeface="標楷體" pitchFamily="65" charset="-120"/>
              </a:rPr>
              <a:t>10</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月預定工作報告   </a:t>
            </a:r>
            <a:endParaRPr kumimoji="1" lang="en-US" altLang="zh-TW" sz="2600" b="1"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endParaRPr>
          </a:p>
          <a:p>
            <a:pPr marL="457200" marR="0" lvl="0" indent="-457200" algn="l" defTabSz="914400" rtl="0" eaLnBrk="0" fontAlgn="base" latinLnBrk="0" hangingPunct="0">
              <a:lnSpc>
                <a:spcPct val="100000"/>
              </a:lnSpc>
              <a:spcBef>
                <a:spcPts val="1200"/>
              </a:spcBef>
              <a:spcAft>
                <a:spcPct val="0"/>
              </a:spcAft>
              <a:buClrTx/>
              <a:buSzTx/>
              <a:buFontTx/>
              <a:buNone/>
              <a:tabLst>
                <a:tab pos="6191250" algn="l"/>
              </a:tabLst>
              <a:defRPr/>
            </a:pP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四、</a:t>
            </a:r>
            <a:r>
              <a:rPr kumimoji="1" lang="zh-TW" altLang="en-US" sz="2600" b="1"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預定工作配合事項</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說明</a:t>
            </a:r>
            <a:endPar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endParaRPr>
          </a:p>
          <a:p>
            <a:pPr lvl="0">
              <a:spcBef>
                <a:spcPts val="1200"/>
              </a:spcBef>
              <a:tabLst>
                <a:tab pos="6191250" algn="l"/>
              </a:tabLst>
              <a:defRPr/>
            </a:pPr>
            <a:r>
              <a:rPr lang="zh-TW" altLang="en-US" sz="2600" b="1" dirty="0">
                <a:solidFill>
                  <a:srgbClr val="0000FF"/>
                </a:solidFill>
                <a:latin typeface="標楷體" pitchFamily="65" charset="-120"/>
              </a:rPr>
              <a:t>五</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a:t>
            </a:r>
            <a:r>
              <a:rPr lang="zh-TW" altLang="en-US" sz="2600" b="1" dirty="0" smtClean="0">
                <a:solidFill>
                  <a:srgbClr val="0000FF"/>
                </a:solidFill>
                <a:latin typeface="標楷體" pitchFamily="65" charset="-120"/>
              </a:rPr>
              <a:t>提案討</a:t>
            </a:r>
            <a:r>
              <a:rPr lang="zh-TW" altLang="en-US" sz="2600" b="1" dirty="0">
                <a:solidFill>
                  <a:srgbClr val="0000FF"/>
                </a:solidFill>
                <a:latin typeface="標楷體" pitchFamily="65" charset="-120"/>
              </a:rPr>
              <a:t>論</a:t>
            </a:r>
            <a:endPar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endParaRPr>
          </a:p>
          <a:p>
            <a:pPr marL="719138" lvl="0" indent="-719138">
              <a:spcBef>
                <a:spcPts val="1200"/>
              </a:spcBef>
              <a:tabLst>
                <a:tab pos="6191250" algn="l"/>
              </a:tabLst>
              <a:defRPr/>
            </a:pPr>
            <a:r>
              <a:rPr lang="zh-TW" altLang="en-US" sz="2600" b="1" dirty="0">
                <a:solidFill>
                  <a:srgbClr val="0000FF"/>
                </a:solidFill>
                <a:latin typeface="標楷體" pitchFamily="65" charset="-120"/>
              </a:rPr>
              <a:t>六</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a:t>
            </a:r>
            <a:r>
              <a:rPr lang="zh-TW" altLang="en-US" sz="2600" b="1" dirty="0" smtClean="0">
                <a:solidFill>
                  <a:srgbClr val="0000FF"/>
                </a:solidFill>
                <a:latin typeface="標楷體" pitchFamily="65" charset="-120"/>
              </a:rPr>
              <a:t>國際</a:t>
            </a:r>
            <a:r>
              <a:rPr lang="zh-TW" altLang="en-US" sz="2600" b="1" dirty="0">
                <a:solidFill>
                  <a:srgbClr val="0000FF"/>
                </a:solidFill>
                <a:latin typeface="標楷體" pitchFamily="65" charset="-120"/>
              </a:rPr>
              <a:t>災例</a:t>
            </a:r>
            <a:endPar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endParaRPr>
          </a:p>
          <a:p>
            <a:pPr marL="719138" marR="0" lvl="0" indent="-719138" algn="l" defTabSz="914400" rtl="0" eaLnBrk="0" fontAlgn="base" latinLnBrk="0" hangingPunct="0">
              <a:lnSpc>
                <a:spcPct val="100000"/>
              </a:lnSpc>
              <a:spcBef>
                <a:spcPts val="1200"/>
              </a:spcBef>
              <a:spcAft>
                <a:spcPct val="0"/>
              </a:spcAft>
              <a:buClrTx/>
              <a:buSzTx/>
              <a:buFontTx/>
              <a:buNone/>
              <a:tabLst>
                <a:tab pos="6191250" algn="l"/>
              </a:tabLst>
              <a:defRPr/>
            </a:pPr>
            <a:r>
              <a:rPr lang="zh-TW" altLang="en-US" sz="2600" b="1" dirty="0" smtClean="0">
                <a:solidFill>
                  <a:srgbClr val="0000FF"/>
                </a:solidFill>
                <a:latin typeface="標楷體" pitchFamily="65" charset="-120"/>
              </a:rPr>
              <a:t>七、</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主席結論</a:t>
            </a:r>
            <a:endParaRPr kumimoji="1" lang="en-US" altLang="zh-TW" sz="2600" b="1"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endParaRPr>
          </a:p>
        </p:txBody>
      </p:sp>
      <p:sp>
        <p:nvSpPr>
          <p:cNvPr id="8" name="Text Box 8"/>
          <p:cNvSpPr txBox="1">
            <a:spLocks noChangeArrowheads="1"/>
          </p:cNvSpPr>
          <p:nvPr/>
        </p:nvSpPr>
        <p:spPr bwMode="auto">
          <a:xfrm>
            <a:off x="6400800" y="2057400"/>
            <a:ext cx="1981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kumimoji="1">
                <a:solidFill>
                  <a:schemeClr val="tx1"/>
                </a:solidFill>
                <a:latin typeface="Arial" pitchFamily="34" charset="0"/>
                <a:ea typeface="標楷體" pitchFamily="65" charset="-120"/>
              </a:defRPr>
            </a:lvl1pPr>
            <a:lvl2pPr marL="742950" indent="-285750" eaLnBrk="0" hangingPunct="0">
              <a:defRPr kumimoji="1">
                <a:solidFill>
                  <a:schemeClr val="tx1"/>
                </a:solidFill>
                <a:latin typeface="Arial" pitchFamily="34" charset="0"/>
                <a:ea typeface="標楷體" pitchFamily="65" charset="-120"/>
              </a:defRPr>
            </a:lvl2pPr>
            <a:lvl3pPr marL="1143000" indent="-228600" eaLnBrk="0" hangingPunct="0">
              <a:defRPr kumimoji="1">
                <a:solidFill>
                  <a:schemeClr val="tx1"/>
                </a:solidFill>
                <a:latin typeface="Arial" pitchFamily="34" charset="0"/>
                <a:ea typeface="標楷體" pitchFamily="65" charset="-120"/>
              </a:defRPr>
            </a:lvl3pPr>
            <a:lvl4pPr marL="1600200" indent="-228600" eaLnBrk="0" hangingPunct="0">
              <a:defRPr kumimoji="1">
                <a:solidFill>
                  <a:schemeClr val="tx1"/>
                </a:solidFill>
                <a:latin typeface="Arial" pitchFamily="34" charset="0"/>
                <a:ea typeface="標楷體" pitchFamily="65" charset="-120"/>
              </a:defRPr>
            </a:lvl4pPr>
            <a:lvl5pPr marL="2057400" indent="-228600" eaLnBrk="0" hangingPunct="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pPr marL="457200" marR="0" lvl="0" indent="-457200" algn="l" defTabSz="914400" rtl="0" eaLnBrk="1" fontAlgn="base" latinLnBrk="0" hangingPunct="1">
              <a:lnSpc>
                <a:spcPct val="100000"/>
              </a:lnSpc>
              <a:spcBef>
                <a:spcPts val="1200"/>
              </a:spcBef>
              <a:spcAft>
                <a:spcPct val="0"/>
              </a:spcAft>
              <a:buClrTx/>
              <a:buSzTx/>
              <a:buFontTx/>
              <a:buNone/>
              <a:tabLst>
                <a:tab pos="6191250" algn="l"/>
              </a:tabLst>
              <a:defRPr/>
            </a:pP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 </a:t>
            </a: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5</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分鐘</a:t>
            </a:r>
            <a:r>
              <a:rPr kumimoji="1" lang="en-US" altLang="zh-TW" sz="2600" b="1"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a:t>
            </a:r>
            <a:endParaRPr kumimoji="1" lang="zh-TW" altLang="en-US" sz="2600" b="1"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endParaRPr>
          </a:p>
          <a:p>
            <a:pPr marL="457200" marR="0" lvl="0" indent="-457200" algn="l" defTabSz="914400" rtl="0" eaLnBrk="1" fontAlgn="base" latinLnBrk="0" hangingPunct="1">
              <a:lnSpc>
                <a:spcPct val="100000"/>
              </a:lnSpc>
              <a:spcBef>
                <a:spcPts val="1200"/>
              </a:spcBef>
              <a:spcAft>
                <a:spcPct val="0"/>
              </a:spcAft>
              <a:buClrTx/>
              <a:buSzTx/>
              <a:buFontTx/>
              <a:buNone/>
              <a:tabLst>
                <a:tab pos="6191250" algn="l"/>
              </a:tabLst>
              <a:defRPr/>
            </a:pP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(10</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分鐘</a:t>
            </a:r>
            <a:r>
              <a:rPr kumimoji="1" lang="en-US" altLang="zh-TW" sz="2600" b="1"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a:t>
            </a:r>
            <a:endPar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endParaRPr>
          </a:p>
          <a:p>
            <a:pPr marL="457200" marR="0" lvl="0" indent="-457200" algn="l" defTabSz="914400" rtl="0" eaLnBrk="1" fontAlgn="base" latinLnBrk="0" hangingPunct="1">
              <a:lnSpc>
                <a:spcPct val="100000"/>
              </a:lnSpc>
              <a:spcBef>
                <a:spcPts val="1200"/>
              </a:spcBef>
              <a:spcAft>
                <a:spcPct val="0"/>
              </a:spcAft>
              <a:buClrTx/>
              <a:buSzTx/>
              <a:buFontTx/>
              <a:buNone/>
              <a:tabLst>
                <a:tab pos="6191250" algn="l"/>
              </a:tabLst>
              <a:defRPr/>
            </a:pP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(30</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分鐘</a:t>
            </a:r>
            <a:r>
              <a:rPr kumimoji="1" lang="en-US" altLang="zh-TW" sz="2600" b="1"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a:t>
            </a:r>
          </a:p>
          <a:p>
            <a:pPr marL="457200" marR="0" lvl="0" indent="-457200" algn="l" defTabSz="914400" rtl="0" eaLnBrk="0" fontAlgn="base" latinLnBrk="0" hangingPunct="0">
              <a:lnSpc>
                <a:spcPct val="100000"/>
              </a:lnSpc>
              <a:spcBef>
                <a:spcPts val="1200"/>
              </a:spcBef>
              <a:spcAft>
                <a:spcPct val="0"/>
              </a:spcAft>
              <a:buClrTx/>
              <a:buSzTx/>
              <a:buFontTx/>
              <a:buNone/>
              <a:tabLst>
                <a:tab pos="6191250" algn="l"/>
              </a:tabLst>
              <a:defRPr/>
            </a:pP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(20</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分鐘</a:t>
            </a: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a:t>
            </a:r>
          </a:p>
          <a:p>
            <a:pPr marL="457200" marR="0" lvl="0" indent="-457200" algn="l" defTabSz="914400" rtl="0" eaLnBrk="0" fontAlgn="base" latinLnBrk="0" hangingPunct="0">
              <a:lnSpc>
                <a:spcPct val="100000"/>
              </a:lnSpc>
              <a:spcBef>
                <a:spcPts val="1200"/>
              </a:spcBef>
              <a:spcAft>
                <a:spcPct val="0"/>
              </a:spcAft>
              <a:buClrTx/>
              <a:buSzTx/>
              <a:buFontTx/>
              <a:buNone/>
              <a:tabLst>
                <a:tab pos="6191250" algn="l"/>
              </a:tabLst>
              <a:defRPr/>
            </a:pP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(5</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分鐘</a:t>
            </a: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a:t>
            </a:r>
          </a:p>
          <a:p>
            <a:pPr marL="457200" marR="0" lvl="0" indent="-457200" algn="l" defTabSz="914400" rtl="0" eaLnBrk="0" fontAlgn="base" latinLnBrk="0" hangingPunct="0">
              <a:lnSpc>
                <a:spcPct val="100000"/>
              </a:lnSpc>
              <a:spcBef>
                <a:spcPts val="1200"/>
              </a:spcBef>
              <a:spcAft>
                <a:spcPct val="0"/>
              </a:spcAft>
              <a:buClrTx/>
              <a:buSzTx/>
              <a:buFontTx/>
              <a:buNone/>
              <a:tabLst>
                <a:tab pos="6191250" algn="l"/>
              </a:tabLst>
              <a:defRPr/>
            </a:pP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(15</a:t>
            </a:r>
            <a:r>
              <a:rPr kumimoji="1" lang="zh-TW" altLang="en-US"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分鐘</a:t>
            </a:r>
            <a:r>
              <a:rPr kumimoji="1" lang="en-US" altLang="zh-TW" sz="2600" b="1" i="0" u="none" strike="noStrike" kern="1200" cap="none" spc="0" normalizeH="0" baseline="0" noProof="0" dirty="0" smtClean="0">
                <a:ln>
                  <a:noFill/>
                </a:ln>
                <a:solidFill>
                  <a:srgbClr val="0000FF"/>
                </a:solidFill>
                <a:effectLst/>
                <a:uLnTx/>
                <a:uFillTx/>
                <a:latin typeface="標楷體" pitchFamily="65" charset="-120"/>
                <a:ea typeface="標楷體" pitchFamily="65" charset="-120"/>
                <a:cs typeface="+mn-cs"/>
              </a:rPr>
              <a:t>)</a:t>
            </a:r>
          </a:p>
          <a:p>
            <a:pPr>
              <a:spcBef>
                <a:spcPts val="1200"/>
              </a:spcBef>
              <a:tabLst>
                <a:tab pos="6191250" algn="l"/>
              </a:tabLst>
              <a:defRPr/>
            </a:pPr>
            <a:r>
              <a:rPr lang="en-US" altLang="zh-TW" sz="2600" b="1" dirty="0">
                <a:solidFill>
                  <a:srgbClr val="0000FF"/>
                </a:solidFill>
                <a:latin typeface="標楷體" pitchFamily="65" charset="-120"/>
              </a:rPr>
              <a:t>(5</a:t>
            </a:r>
            <a:r>
              <a:rPr lang="zh-TW" altLang="en-US" sz="2600" b="1" dirty="0">
                <a:solidFill>
                  <a:srgbClr val="0000FF"/>
                </a:solidFill>
                <a:latin typeface="標楷體" pitchFamily="65" charset="-120"/>
              </a:rPr>
              <a:t>分鐘</a:t>
            </a:r>
            <a:r>
              <a:rPr lang="en-US" altLang="zh-TW" sz="2600" b="1" dirty="0" smtClean="0">
                <a:solidFill>
                  <a:srgbClr val="0000FF"/>
                </a:solidFill>
                <a:latin typeface="標楷體" pitchFamily="65" charset="-120"/>
              </a:rPr>
              <a:t>)</a:t>
            </a:r>
            <a:endParaRPr lang="en-US" altLang="zh-TW" sz="2600" b="1" dirty="0">
              <a:solidFill>
                <a:srgbClr val="0000FF"/>
              </a:solidFill>
              <a:latin typeface="標楷體" pitchFamily="65" charset="-120"/>
            </a:endParaRPr>
          </a:p>
        </p:txBody>
      </p:sp>
    </p:spTree>
    <p:extLst>
      <p:ext uri="{BB962C8B-B14F-4D97-AF65-F5344CB8AC3E}">
        <p14:creationId xmlns:p14="http://schemas.microsoft.com/office/powerpoint/2010/main" val="3412668696"/>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3" name="標題 2"/>
          <p:cNvSpPr>
            <a:spLocks noGrp="1"/>
          </p:cNvSpPr>
          <p:nvPr>
            <p:ph type="title"/>
          </p:nvPr>
        </p:nvSpPr>
        <p:spPr>
          <a:xfrm>
            <a:off x="304800" y="152400"/>
            <a:ext cx="5334000" cy="716869"/>
          </a:xfrm>
          <a:solidFill>
            <a:schemeClr val="bg1"/>
          </a:solidFill>
        </p:spPr>
        <p:txBody>
          <a:bodyPr/>
          <a:lstStyle/>
          <a:p>
            <a:r>
              <a:rPr lang="zh-TW" altLang="en-US" dirty="0" smtClean="0"/>
              <a:t>電子兵棋台實機操作運用</a:t>
            </a:r>
            <a:endParaRPr lang="zh-TW" altLang="en-US" dirty="0"/>
          </a:p>
        </p:txBody>
      </p:sp>
      <p:sp>
        <p:nvSpPr>
          <p:cNvPr id="16" name="矩形 15"/>
          <p:cNvSpPr/>
          <p:nvPr/>
        </p:nvSpPr>
        <p:spPr>
          <a:xfrm>
            <a:off x="143206" y="801469"/>
            <a:ext cx="8791244" cy="1015663"/>
          </a:xfrm>
          <a:prstGeom prst="rect">
            <a:avLst/>
          </a:prstGeom>
          <a:noFill/>
        </p:spPr>
        <p:txBody>
          <a:bodyPr wrap="square">
            <a:spAutoFit/>
          </a:bodyPr>
          <a:lstStyle/>
          <a:p>
            <a:pPr marL="342900" lvl="0" indent="-342900" fontAlgn="auto">
              <a:spcBef>
                <a:spcPts val="0"/>
              </a:spcBef>
              <a:spcAft>
                <a:spcPts val="0"/>
              </a:spcAft>
              <a:buSzPct val="80000"/>
              <a:buFont typeface="微軟正黑體" panose="020B0604030504040204" pitchFamily="34" charset="-120"/>
              <a:buChar char="★"/>
              <a:defRPr/>
            </a:pPr>
            <a:r>
              <a:rPr kumimoji="0" lang="zh-TW" altLang="en-US"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各局處與</a:t>
            </a:r>
            <a:r>
              <a:rPr kumimoji="0" lang="en-US" altLang="zh-TW"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29</a:t>
            </a:r>
            <a:r>
              <a:rPr kumimoji="0" lang="zh-TW" altLang="en-US"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區公所於</a:t>
            </a:r>
            <a:r>
              <a:rPr kumimoji="0" lang="en-US" altLang="zh-TW"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9</a:t>
            </a:r>
            <a:r>
              <a:rPr kumimoji="0" lang="zh-TW" altLang="en-US"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月</a:t>
            </a:r>
            <a:r>
              <a:rPr kumimoji="0" lang="en-US" altLang="zh-TW"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5</a:t>
            </a:r>
            <a:r>
              <a:rPr kumimoji="0" lang="zh-TW" altLang="en-US"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日前，完成帳號開通後，登入電子兵棋台並進行實機操作，回傳操作成果。</a:t>
            </a:r>
            <a:endParaRPr kumimoji="0" lang="en-US" altLang="zh-TW"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endParaRPr>
          </a:p>
          <a:p>
            <a:pPr marL="342900" lvl="0" indent="-342900" fontAlgn="auto">
              <a:spcBef>
                <a:spcPts val="0"/>
              </a:spcBef>
              <a:spcAft>
                <a:spcPts val="0"/>
              </a:spcAft>
              <a:buSzPct val="80000"/>
              <a:buFont typeface="微軟正黑體" panose="020B0604030504040204" pitchFamily="34" charset="-120"/>
              <a:buChar char="★"/>
              <a:defRPr/>
            </a:pPr>
            <a:r>
              <a:rPr kumimoji="0" lang="zh-TW" altLang="en-US" sz="2000" b="1" dirty="0" smtClean="0">
                <a:solidFill>
                  <a:srgbClr val="002060"/>
                </a:solidFill>
                <a:latin typeface="微軟正黑體" pitchFamily="34" charset="-120"/>
                <a:ea typeface="微軟正黑體" pitchFamily="34" charset="-120"/>
              </a:rPr>
              <a:t>已將帳號使用問題及各單位提供系統運用之建議，提供</a:t>
            </a:r>
            <a:r>
              <a:rPr kumimoji="0" lang="en-US" altLang="zh-TW" sz="2000" b="1" dirty="0" smtClean="0">
                <a:solidFill>
                  <a:srgbClr val="002060"/>
                </a:solidFill>
                <a:latin typeface="微軟正黑體" pitchFamily="34" charset="-120"/>
                <a:ea typeface="微軟正黑體" pitchFamily="34" charset="-120"/>
              </a:rPr>
              <a:t>NCDR</a:t>
            </a:r>
            <a:r>
              <a:rPr kumimoji="0" lang="zh-TW" altLang="en-US" sz="2000" b="1" dirty="0" smtClean="0">
                <a:solidFill>
                  <a:srgbClr val="002060"/>
                </a:solidFill>
                <a:latin typeface="微軟正黑體" pitchFamily="34" charset="-120"/>
                <a:ea typeface="微軟正黑體" pitchFamily="34" charset="-120"/>
              </a:rPr>
              <a:t>參考</a:t>
            </a:r>
            <a:r>
              <a:rPr kumimoji="0" lang="zh-TW" altLang="en-US" sz="2000" b="1" dirty="0">
                <a:solidFill>
                  <a:srgbClr val="002060"/>
                </a:solidFill>
                <a:latin typeface="微軟正黑體" pitchFamily="34" charset="-120"/>
                <a:ea typeface="微軟正黑體" pitchFamily="34" charset="-120"/>
              </a:rPr>
              <a:t>。</a:t>
            </a:r>
            <a:endParaRPr kumimoji="0" lang="en-US" altLang="zh-TW" sz="2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p:txBody>
      </p:sp>
      <p:graphicFrame>
        <p:nvGraphicFramePr>
          <p:cNvPr id="10" name="表格 9"/>
          <p:cNvGraphicFramePr>
            <a:graphicFrameLocks noGrp="1"/>
          </p:cNvGraphicFramePr>
          <p:nvPr>
            <p:extLst>
              <p:ext uri="{D42A27DB-BD31-4B8C-83A1-F6EECF244321}">
                <p14:modId xmlns:p14="http://schemas.microsoft.com/office/powerpoint/2010/main" val="2834162251"/>
              </p:ext>
            </p:extLst>
          </p:nvPr>
        </p:nvGraphicFramePr>
        <p:xfrm>
          <a:off x="143206" y="1884932"/>
          <a:ext cx="5940000" cy="4860000"/>
        </p:xfrm>
        <a:graphic>
          <a:graphicData uri="http://schemas.openxmlformats.org/drawingml/2006/table">
            <a:tbl>
              <a:tblPr>
                <a:tableStyleId>{93296810-A885-4BE3-A3E7-6D5BEEA58F35}</a:tableStyleId>
              </a:tblPr>
              <a:tblGrid>
                <a:gridCol w="900000">
                  <a:extLst>
                    <a:ext uri="{9D8B030D-6E8A-4147-A177-3AD203B41FA5}">
                      <a16:colId xmlns:a16="http://schemas.microsoft.com/office/drawing/2014/main" val="2450162663"/>
                    </a:ext>
                  </a:extLst>
                </a:gridCol>
                <a:gridCol w="1080000">
                  <a:extLst>
                    <a:ext uri="{9D8B030D-6E8A-4147-A177-3AD203B41FA5}">
                      <a16:colId xmlns:a16="http://schemas.microsoft.com/office/drawing/2014/main" val="1571885109"/>
                    </a:ext>
                  </a:extLst>
                </a:gridCol>
                <a:gridCol w="900000">
                  <a:extLst>
                    <a:ext uri="{9D8B030D-6E8A-4147-A177-3AD203B41FA5}">
                      <a16:colId xmlns:a16="http://schemas.microsoft.com/office/drawing/2014/main" val="1606729432"/>
                    </a:ext>
                  </a:extLst>
                </a:gridCol>
                <a:gridCol w="1080000">
                  <a:extLst>
                    <a:ext uri="{9D8B030D-6E8A-4147-A177-3AD203B41FA5}">
                      <a16:colId xmlns:a16="http://schemas.microsoft.com/office/drawing/2014/main" val="982819657"/>
                    </a:ext>
                  </a:extLst>
                </a:gridCol>
                <a:gridCol w="900000">
                  <a:extLst>
                    <a:ext uri="{9D8B030D-6E8A-4147-A177-3AD203B41FA5}">
                      <a16:colId xmlns:a16="http://schemas.microsoft.com/office/drawing/2014/main" val="985493165"/>
                    </a:ext>
                  </a:extLst>
                </a:gridCol>
                <a:gridCol w="1080000">
                  <a:extLst>
                    <a:ext uri="{9D8B030D-6E8A-4147-A177-3AD203B41FA5}">
                      <a16:colId xmlns:a16="http://schemas.microsoft.com/office/drawing/2014/main" val="829143189"/>
                    </a:ext>
                  </a:extLst>
                </a:gridCol>
              </a:tblGrid>
              <a:tr h="540000">
                <a:tc>
                  <a:txBody>
                    <a:bodyPr/>
                    <a:lstStyle/>
                    <a:p>
                      <a:pPr algn="ctr">
                        <a:spcAft>
                          <a:spcPts val="0"/>
                        </a:spcAft>
                      </a:pPr>
                      <a:r>
                        <a:rPr lang="zh-TW" altLang="en-US" sz="1600" b="1" u="none" strike="noStrike" kern="1200" dirty="0" smtClean="0">
                          <a:solidFill>
                            <a:schemeClr val="dk1"/>
                          </a:solidFill>
                          <a:effectLst/>
                          <a:latin typeface="微軟正黑體" pitchFamily="34" charset="-120"/>
                          <a:ea typeface="微軟正黑體" pitchFamily="34" charset="-120"/>
                          <a:cs typeface="+mn-cs"/>
                        </a:rPr>
                        <a:t>局處</a:t>
                      </a:r>
                      <a:endParaRPr lang="zh-TW" altLang="en-US" sz="1600" b="1" u="none" strike="noStrike" kern="1200" dirty="0">
                        <a:solidFill>
                          <a:schemeClr val="dk1"/>
                        </a:solidFill>
                        <a:effectLst/>
                        <a:latin typeface="微軟正黑體" pitchFamily="34" charset="-120"/>
                        <a:ea typeface="微軟正黑體" pitchFamily="34" charset="-120"/>
                        <a:cs typeface="+mn-cs"/>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algn="ctr">
                        <a:spcAft>
                          <a:spcPts val="0"/>
                        </a:spcAft>
                      </a:pPr>
                      <a:r>
                        <a:rPr lang="zh-TW" altLang="en-US" sz="1600" b="1" u="none" strike="noStrike" kern="1200" dirty="0" smtClean="0">
                          <a:solidFill>
                            <a:schemeClr val="dk1"/>
                          </a:solidFill>
                          <a:effectLst/>
                          <a:latin typeface="微軟正黑體" pitchFamily="34" charset="-120"/>
                          <a:ea typeface="微軟正黑體" pitchFamily="34" charset="-120"/>
                          <a:cs typeface="+mn-cs"/>
                        </a:rPr>
                        <a:t>回傳成果</a:t>
                      </a: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algn="ctr">
                        <a:spcAft>
                          <a:spcPts val="0"/>
                        </a:spcAft>
                      </a:pPr>
                      <a:r>
                        <a:rPr lang="zh-TW" altLang="en-US" sz="1600" b="1" u="none" strike="noStrike" kern="1200" dirty="0" smtClean="0">
                          <a:solidFill>
                            <a:schemeClr val="dk1"/>
                          </a:solidFill>
                          <a:effectLst/>
                          <a:latin typeface="微軟正黑體" pitchFamily="34" charset="-120"/>
                          <a:ea typeface="微軟正黑體" pitchFamily="34" charset="-120"/>
                          <a:cs typeface="+mn-cs"/>
                        </a:rPr>
                        <a:t>區公所</a:t>
                      </a: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u="none" strike="noStrike" kern="1200" dirty="0" smtClean="0">
                          <a:solidFill>
                            <a:schemeClr val="dk1"/>
                          </a:solidFill>
                          <a:effectLst/>
                          <a:latin typeface="微軟正黑體" pitchFamily="34" charset="-120"/>
                          <a:ea typeface="微軟正黑體" pitchFamily="34" charset="-120"/>
                          <a:cs typeface="+mn-cs"/>
                        </a:rPr>
                        <a:t>回傳成果</a:t>
                      </a: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algn="ctr">
                        <a:spcAft>
                          <a:spcPts val="0"/>
                        </a:spcAft>
                      </a:pPr>
                      <a:r>
                        <a:rPr lang="zh-TW" altLang="en-US" sz="1600" b="1" u="none" strike="noStrike" kern="1200" dirty="0" smtClean="0">
                          <a:solidFill>
                            <a:schemeClr val="dk1"/>
                          </a:solidFill>
                          <a:effectLst/>
                          <a:latin typeface="微軟正黑體" pitchFamily="34" charset="-120"/>
                          <a:ea typeface="微軟正黑體" pitchFamily="34" charset="-120"/>
                          <a:cs typeface="+mn-cs"/>
                        </a:rPr>
                        <a:t>區公所</a:t>
                      </a:r>
                      <a:endParaRPr lang="zh-TW" altLang="en-US" sz="1600" b="1" u="none" strike="noStrike" kern="1200" dirty="0">
                        <a:solidFill>
                          <a:schemeClr val="dk1"/>
                        </a:solidFill>
                        <a:effectLst/>
                        <a:latin typeface="微軟正黑體" pitchFamily="34" charset="-120"/>
                        <a:ea typeface="微軟正黑體" pitchFamily="34" charset="-120"/>
                        <a:cs typeface="+mn-cs"/>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algn="ctr">
                        <a:spcAft>
                          <a:spcPts val="0"/>
                        </a:spcAft>
                      </a:pPr>
                      <a:r>
                        <a:rPr lang="zh-TW" altLang="en-US" sz="1600" b="1" u="none" strike="noStrike" kern="1200" dirty="0" smtClean="0">
                          <a:solidFill>
                            <a:schemeClr val="dk1"/>
                          </a:solidFill>
                          <a:effectLst/>
                          <a:latin typeface="微軟正黑體" pitchFamily="34" charset="-120"/>
                          <a:ea typeface="微軟正黑體" pitchFamily="34" charset="-120"/>
                          <a:cs typeface="+mn-cs"/>
                        </a:rPr>
                        <a:t>回傳成果</a:t>
                      </a: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extLst>
                  <a:ext uri="{0D108BD9-81ED-4DB2-BD59-A6C34878D82A}">
                    <a16:rowId xmlns:a16="http://schemas.microsoft.com/office/drawing/2014/main" val="3512116626"/>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消防局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八里區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金山區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7294944"/>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民政局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三芝區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泰山區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3588278"/>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工務局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kern="1200" dirty="0" smtClean="0">
                          <a:solidFill>
                            <a:srgbClr val="000000"/>
                          </a:solidFill>
                          <a:effectLst/>
                          <a:latin typeface="微軟正黑體" panose="020B0604030504040204" pitchFamily="34" charset="-120"/>
                          <a:ea typeface="微軟正黑體" panose="020B0604030504040204" pitchFamily="34" charset="-120"/>
                          <a:cs typeface="+mn-cs"/>
                        </a:rPr>
                        <a:t>X</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三重區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烏來區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6624985"/>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三峽區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貢寮區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5061709"/>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農業局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土城區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淡水區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2801087"/>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交通局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深坑區</a:t>
                      </a:r>
                      <a:endParaRPr lang="zh-TW" altLang="en-US" sz="160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3161976"/>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警察局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五股區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新店區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4406187"/>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衛生局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平溪區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新莊區</a:t>
                      </a:r>
                      <a:endParaRPr lang="zh-TW" altLang="en-US" sz="160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4562505"/>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社會局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永和區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瑞芳區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9592917"/>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環保局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石門區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萬里區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949711"/>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經發局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X</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石碇區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樹林區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8280582"/>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教育局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汐止區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雙溪區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289782"/>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原民局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6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坪林區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蘆洲區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484501"/>
                  </a:ext>
                </a:extLst>
              </a:tr>
              <a:tr h="288000">
                <a:tc>
                  <a:txBody>
                    <a:bodyPr/>
                    <a:lstStyle/>
                    <a:p>
                      <a:pPr marL="0" algn="ctr" defTabSz="844083" rtl="0" eaLnBrk="1" fontAlgn="ctr" latinLnBrk="0" hangingPunct="1"/>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板橋區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844083" rtl="0" eaLnBrk="1" fontAlgn="ctr" latinLnBrk="0" hangingPunct="1"/>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鶯歌區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9256607"/>
                  </a:ext>
                </a:extLst>
              </a:tr>
              <a:tr h="288000">
                <a:tc>
                  <a:txBody>
                    <a:bodyPr/>
                    <a:lstStyle/>
                    <a:p>
                      <a:pPr marL="0" algn="ctr" defTabSz="844083" rtl="0" eaLnBrk="1" fontAlgn="ctr" latinLnBrk="0" hangingPunct="1"/>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6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林口區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844083" rtl="0" eaLnBrk="1" fontAlgn="ctr" latinLnBrk="0" hangingPunct="1"/>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kumimoji="0" lang="en-US" altLang="zh-TW" sz="16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9876578"/>
                  </a:ext>
                </a:extLst>
              </a:tr>
            </a:tbl>
          </a:graphicData>
        </a:graphic>
      </p:graphicFrame>
      <p:pic>
        <p:nvPicPr>
          <p:cNvPr id="1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507" r="43894" b="21582"/>
          <a:stretch/>
        </p:blipFill>
        <p:spPr bwMode="auto">
          <a:xfrm>
            <a:off x="6172200" y="2057400"/>
            <a:ext cx="2828311" cy="1982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D:\災防\106\11.mail回覆資料\1060829電子兵棋台操作\1504539158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212271"/>
            <a:ext cx="2895600" cy="156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24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3" name="標題 2"/>
          <p:cNvSpPr>
            <a:spLocks noGrp="1"/>
          </p:cNvSpPr>
          <p:nvPr>
            <p:ph type="title"/>
          </p:nvPr>
        </p:nvSpPr>
        <p:spPr>
          <a:xfrm>
            <a:off x="304800" y="152400"/>
            <a:ext cx="5334000" cy="716869"/>
          </a:xfrm>
          <a:solidFill>
            <a:schemeClr val="bg1"/>
          </a:solidFill>
        </p:spPr>
        <p:txBody>
          <a:bodyPr/>
          <a:lstStyle/>
          <a:p>
            <a:r>
              <a:rPr lang="zh-TW" altLang="en-US" dirty="0" smtClean="0"/>
              <a:t>區公所示警平台介接情</a:t>
            </a:r>
            <a:r>
              <a:rPr lang="zh-TW" altLang="en-US" dirty="0"/>
              <a:t>形</a:t>
            </a:r>
          </a:p>
        </p:txBody>
      </p:sp>
      <p:sp>
        <p:nvSpPr>
          <p:cNvPr id="16" name="矩形 15"/>
          <p:cNvSpPr/>
          <p:nvPr/>
        </p:nvSpPr>
        <p:spPr>
          <a:xfrm>
            <a:off x="152400" y="904246"/>
            <a:ext cx="8534400" cy="707886"/>
          </a:xfrm>
          <a:prstGeom prst="rect">
            <a:avLst/>
          </a:prstGeom>
          <a:noFill/>
        </p:spPr>
        <p:txBody>
          <a:bodyPr wrap="square">
            <a:spAutoFit/>
          </a:bodyPr>
          <a:lstStyle/>
          <a:p>
            <a:pPr marL="342900" lvl="0" indent="-342900" fontAlgn="auto">
              <a:spcBef>
                <a:spcPts val="0"/>
              </a:spcBef>
              <a:spcAft>
                <a:spcPts val="0"/>
              </a:spcAft>
              <a:buSzPct val="80000"/>
              <a:buFont typeface="微軟正黑體" panose="020B0604030504040204" pitchFamily="34" charset="-120"/>
              <a:buChar char="★"/>
              <a:defRPr/>
            </a:pPr>
            <a:r>
              <a:rPr kumimoji="0" lang="zh-TW" altLang="en-US"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目前</a:t>
            </a:r>
            <a:r>
              <a:rPr kumimoji="0" lang="en-US" altLang="zh-TW" sz="2000" b="1" i="0" u="none" strike="noStrike" kern="1200" cap="none" spc="0" normalizeH="0" baseline="0" noProof="0" dirty="0" smtClean="0">
                <a:ln>
                  <a:noFill/>
                </a:ln>
                <a:solidFill>
                  <a:srgbClr val="C00000"/>
                </a:solidFill>
                <a:effectLst/>
                <a:uLnTx/>
                <a:uFillTx/>
                <a:latin typeface="微軟正黑體" pitchFamily="34" charset="-120"/>
                <a:ea typeface="微軟正黑體" pitchFamily="34" charset="-120"/>
                <a:cs typeface="+mn-cs"/>
              </a:rPr>
              <a:t>29</a:t>
            </a:r>
            <a:r>
              <a:rPr kumimoji="0" lang="zh-TW" altLang="en-US" sz="2000" b="1" i="0" u="none" strike="noStrike" kern="1200" cap="none" spc="0" normalizeH="0" baseline="0" noProof="0" dirty="0" smtClean="0">
                <a:ln>
                  <a:noFill/>
                </a:ln>
                <a:solidFill>
                  <a:srgbClr val="C00000"/>
                </a:solidFill>
                <a:effectLst/>
                <a:uLnTx/>
                <a:uFillTx/>
                <a:latin typeface="微軟正黑體" pitchFamily="34" charset="-120"/>
                <a:ea typeface="微軟正黑體" pitchFamily="34" charset="-120"/>
                <a:cs typeface="+mn-cs"/>
              </a:rPr>
              <a:t>個區公所皆</a:t>
            </a:r>
            <a:r>
              <a:rPr kumimoji="0" lang="zh-TW" altLang="en-US" sz="20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已</a:t>
            </a:r>
            <a:r>
              <a:rPr kumimoji="0" lang="zh-TW" altLang="en-US" sz="2000" b="1" i="0" u="none" strike="noStrike" kern="1200" cap="none" spc="0" normalizeH="0" baseline="0" noProof="0" dirty="0" smtClean="0">
                <a:ln>
                  <a:noFill/>
                </a:ln>
                <a:solidFill>
                  <a:srgbClr val="C00000"/>
                </a:solidFill>
                <a:effectLst/>
                <a:uLnTx/>
                <a:uFillTx/>
                <a:latin typeface="微軟正黑體" pitchFamily="34" charset="-120"/>
                <a:ea typeface="微軟正黑體" pitchFamily="34" charset="-120"/>
                <a:cs typeface="+mn-cs"/>
              </a:rPr>
              <a:t>完成災害示警公開資料平台介接</a:t>
            </a:r>
            <a:r>
              <a:rPr kumimoji="0" lang="zh-TW" altLang="en-US"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，並介接至區公所網站首頁，示警內容為新北市示警資訊。</a:t>
            </a:r>
            <a:endParaRPr kumimoji="0" lang="en-US" altLang="zh-TW" sz="2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p:txBody>
      </p:sp>
      <p:pic>
        <p:nvPicPr>
          <p:cNvPr id="5" name="圖片 4"/>
          <p:cNvPicPr>
            <a:picLocks noChangeAspect="1"/>
          </p:cNvPicPr>
          <p:nvPr/>
        </p:nvPicPr>
        <p:blipFill rotWithShape="1">
          <a:blip r:embed="rId2"/>
          <a:srcRect l="24167" t="7778" r="24584" b="10741"/>
          <a:stretch/>
        </p:blipFill>
        <p:spPr>
          <a:xfrm>
            <a:off x="113155" y="2052839"/>
            <a:ext cx="4306445" cy="3851292"/>
          </a:xfrm>
          <a:prstGeom prst="rect">
            <a:avLst/>
          </a:prstGeom>
        </p:spPr>
      </p:pic>
      <p:sp>
        <p:nvSpPr>
          <p:cNvPr id="9" name="圓角矩形 8"/>
          <p:cNvSpPr/>
          <p:nvPr/>
        </p:nvSpPr>
        <p:spPr bwMode="auto">
          <a:xfrm>
            <a:off x="2552700" y="4744156"/>
            <a:ext cx="914400" cy="1195517"/>
          </a:xfrm>
          <a:prstGeom prst="roundRect">
            <a:avLst>
              <a:gd name="adj" fmla="val 6828"/>
            </a:avLst>
          </a:prstGeom>
          <a:noFill/>
          <a:ln w="28575"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smtClean="0">
              <a:ln>
                <a:noFill/>
              </a:ln>
              <a:solidFill>
                <a:prstClr val="black"/>
              </a:solidFill>
              <a:effectLst/>
              <a:uLnTx/>
              <a:uFillTx/>
              <a:latin typeface="Arial" charset="0"/>
              <a:ea typeface="標楷體" pitchFamily="65" charset="-120"/>
              <a:cs typeface="+mn-cs"/>
            </a:endParaRPr>
          </a:p>
        </p:txBody>
      </p:sp>
      <p:graphicFrame>
        <p:nvGraphicFramePr>
          <p:cNvPr id="13" name="表格 12"/>
          <p:cNvGraphicFramePr>
            <a:graphicFrameLocks noGrp="1"/>
          </p:cNvGraphicFramePr>
          <p:nvPr>
            <p:extLst>
              <p:ext uri="{D42A27DB-BD31-4B8C-83A1-F6EECF244321}">
                <p14:modId xmlns:p14="http://schemas.microsoft.com/office/powerpoint/2010/main" val="2338253161"/>
              </p:ext>
            </p:extLst>
          </p:nvPr>
        </p:nvGraphicFramePr>
        <p:xfrm>
          <a:off x="3886200" y="1707488"/>
          <a:ext cx="5184000" cy="4860000"/>
        </p:xfrm>
        <a:graphic>
          <a:graphicData uri="http://schemas.openxmlformats.org/drawingml/2006/table">
            <a:tbl>
              <a:tblPr>
                <a:tableStyleId>{93296810-A885-4BE3-A3E7-6D5BEEA58F35}</a:tableStyleId>
              </a:tblPr>
              <a:tblGrid>
                <a:gridCol w="684000">
                  <a:extLst>
                    <a:ext uri="{9D8B030D-6E8A-4147-A177-3AD203B41FA5}">
                      <a16:colId xmlns:a16="http://schemas.microsoft.com/office/drawing/2014/main" val="2450162663"/>
                    </a:ext>
                  </a:extLst>
                </a:gridCol>
                <a:gridCol w="864000">
                  <a:extLst>
                    <a:ext uri="{9D8B030D-6E8A-4147-A177-3AD203B41FA5}">
                      <a16:colId xmlns:a16="http://schemas.microsoft.com/office/drawing/2014/main" val="1571885109"/>
                    </a:ext>
                  </a:extLst>
                </a:gridCol>
                <a:gridCol w="1044000">
                  <a:extLst>
                    <a:ext uri="{9D8B030D-6E8A-4147-A177-3AD203B41FA5}">
                      <a16:colId xmlns:a16="http://schemas.microsoft.com/office/drawing/2014/main" val="3149579193"/>
                    </a:ext>
                  </a:extLst>
                </a:gridCol>
                <a:gridCol w="684000">
                  <a:extLst>
                    <a:ext uri="{9D8B030D-6E8A-4147-A177-3AD203B41FA5}">
                      <a16:colId xmlns:a16="http://schemas.microsoft.com/office/drawing/2014/main" val="985493165"/>
                    </a:ext>
                  </a:extLst>
                </a:gridCol>
                <a:gridCol w="864000">
                  <a:extLst>
                    <a:ext uri="{9D8B030D-6E8A-4147-A177-3AD203B41FA5}">
                      <a16:colId xmlns:a16="http://schemas.microsoft.com/office/drawing/2014/main" val="829143189"/>
                    </a:ext>
                  </a:extLst>
                </a:gridCol>
                <a:gridCol w="1044000">
                  <a:extLst>
                    <a:ext uri="{9D8B030D-6E8A-4147-A177-3AD203B41FA5}">
                      <a16:colId xmlns:a16="http://schemas.microsoft.com/office/drawing/2014/main" val="323218238"/>
                    </a:ext>
                  </a:extLst>
                </a:gridCol>
              </a:tblGrid>
              <a:tr h="540000">
                <a:tc>
                  <a:txBody>
                    <a:bodyPr/>
                    <a:lstStyle/>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行政區</a:t>
                      </a:r>
                      <a:endParaRPr lang="zh-TW" altLang="en-US" sz="1400" b="1" u="none" strike="noStrike" kern="1200" dirty="0">
                        <a:solidFill>
                          <a:schemeClr val="dk1"/>
                        </a:solidFill>
                        <a:effectLst/>
                        <a:latin typeface="微軟正黑體" pitchFamily="34" charset="-120"/>
                        <a:ea typeface="微軟正黑體" pitchFamily="34" charset="-120"/>
                        <a:cs typeface="+mn-cs"/>
                      </a:endParaRPr>
                    </a:p>
                  </a:txBody>
                  <a:tcPr marL="68580" marR="68580" marT="0" marB="0" anchor="ctr">
                    <a:lnL w="12700" cap="flat" cmpd="sng" algn="ctr">
                      <a:solidFill>
                        <a:srgbClr val="77AAAD"/>
                      </a:solidFill>
                      <a:prstDash val="solid"/>
                      <a:round/>
                      <a:headEnd type="none" w="med" len="med"/>
                      <a:tailEnd type="none" w="med" len="med"/>
                    </a:lnL>
                    <a:lnR w="12700" cap="flat" cmpd="sng" algn="ctr">
                      <a:solidFill>
                        <a:srgbClr val="619C9F"/>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rgbClr val="77AAAD"/>
                    </a:solidFill>
                  </a:tcPr>
                </a:tc>
                <a:tc>
                  <a:txBody>
                    <a:bodyPr/>
                    <a:lstStyle/>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介接公所</a:t>
                      </a:r>
                      <a:endParaRPr lang="en-US" altLang="zh-TW" sz="1400" b="1" u="none" strike="noStrike" kern="1200" dirty="0" smtClean="0">
                        <a:solidFill>
                          <a:schemeClr val="dk1"/>
                        </a:solidFill>
                        <a:effectLst/>
                        <a:latin typeface="微軟正黑體" pitchFamily="34" charset="-120"/>
                        <a:ea typeface="微軟正黑體" pitchFamily="34" charset="-120"/>
                        <a:cs typeface="+mn-cs"/>
                      </a:endParaRPr>
                    </a:p>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網站首頁</a:t>
                      </a:r>
                    </a:p>
                  </a:txBody>
                  <a:tcPr marL="68580" marR="68580" marT="0" marB="0" anchor="ctr">
                    <a:lnL w="12700" cap="flat" cmpd="sng" algn="ctr">
                      <a:solidFill>
                        <a:srgbClr val="619C9F"/>
                      </a:solidFill>
                      <a:prstDash val="solid"/>
                      <a:round/>
                      <a:headEnd type="none" w="med" len="med"/>
                      <a:tailEnd type="none" w="med" len="med"/>
                    </a:lnL>
                    <a:lnR w="12700" cap="flat" cmpd="sng" algn="ctr">
                      <a:solidFill>
                        <a:srgbClr val="619C9F"/>
                      </a:solidFill>
                      <a:prstDash val="solid"/>
                      <a:round/>
                      <a:headEnd type="none" w="med" len="med"/>
                      <a:tailEnd type="none" w="med" len="med"/>
                    </a:lnR>
                    <a:lnT w="12700" cap="flat" cmpd="sng" algn="ctr">
                      <a:solidFill>
                        <a:srgbClr val="619C9F"/>
                      </a:solidFill>
                      <a:prstDash val="solid"/>
                      <a:round/>
                      <a:headEnd type="none" w="med" len="med"/>
                      <a:tailEnd type="none" w="med" len="med"/>
                    </a:lnT>
                    <a:lnB w="12700" cap="flat" cmpd="sng" algn="ctr">
                      <a:solidFill>
                        <a:srgbClr val="619C9F"/>
                      </a:solidFill>
                      <a:prstDash val="solid"/>
                      <a:round/>
                      <a:headEnd type="none" w="med" len="med"/>
                      <a:tailEnd type="none" w="med" len="med"/>
                    </a:lnB>
                    <a:lnTlToBr w="12700" cmpd="sng">
                      <a:noFill/>
                      <a:prstDash val="solid"/>
                    </a:lnTlToBr>
                    <a:lnBlToTr w="12700" cmpd="sng">
                      <a:noFill/>
                      <a:prstDash val="solid"/>
                    </a:lnBlToTr>
                    <a:solidFill>
                      <a:srgbClr val="77AAAD"/>
                    </a:solidFill>
                  </a:tcPr>
                </a:tc>
                <a:tc>
                  <a:txBody>
                    <a:bodyPr/>
                    <a:lstStyle/>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介接新北市示警資訊</a:t>
                      </a:r>
                    </a:p>
                  </a:txBody>
                  <a:tcPr marL="68580" marR="68580" marT="0" marB="0" anchor="ctr">
                    <a:lnL w="12700" cap="flat" cmpd="sng" algn="ctr">
                      <a:solidFill>
                        <a:srgbClr val="619C9F"/>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rgbClr val="77AAAD"/>
                    </a:solidFill>
                  </a:tcPr>
                </a:tc>
                <a:tc>
                  <a:txBody>
                    <a:bodyPr/>
                    <a:lstStyle/>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行政區</a:t>
                      </a:r>
                      <a:endParaRPr lang="zh-TW" altLang="en-US" sz="1400" b="1" u="none" strike="noStrike" kern="1200" dirty="0">
                        <a:solidFill>
                          <a:schemeClr val="dk1"/>
                        </a:solidFill>
                        <a:effectLst/>
                        <a:latin typeface="微軟正黑體" pitchFamily="34" charset="-120"/>
                        <a:ea typeface="微軟正黑體" pitchFamily="34" charset="-120"/>
                        <a:cs typeface="+mn-cs"/>
                      </a:endParaRPr>
                    </a:p>
                  </a:txBody>
                  <a:tcPr marL="68580" marR="6858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rgbClr val="77AAAD"/>
                    </a:solidFill>
                  </a:tcPr>
                </a:tc>
                <a:tc>
                  <a:txBody>
                    <a:bodyPr/>
                    <a:lstStyle/>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介接公所</a:t>
                      </a:r>
                      <a:endParaRPr lang="en-US" altLang="zh-TW" sz="1400" b="1" u="none" strike="noStrike" kern="1200" dirty="0" smtClean="0">
                        <a:solidFill>
                          <a:schemeClr val="dk1"/>
                        </a:solidFill>
                        <a:effectLst/>
                        <a:latin typeface="微軟正黑體" pitchFamily="34" charset="-120"/>
                        <a:ea typeface="微軟正黑體" pitchFamily="34" charset="-120"/>
                        <a:cs typeface="+mn-cs"/>
                      </a:endParaRPr>
                    </a:p>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網站首頁</a:t>
                      </a:r>
                    </a:p>
                  </a:txBody>
                  <a:tcPr marL="68580" marR="6858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rgbClr val="77AAAD"/>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400" b="1" u="none" strike="noStrike" kern="1200" dirty="0" smtClean="0">
                          <a:solidFill>
                            <a:schemeClr val="dk1"/>
                          </a:solidFill>
                          <a:effectLst/>
                          <a:latin typeface="微軟正黑體" pitchFamily="34" charset="-120"/>
                          <a:ea typeface="微軟正黑體" pitchFamily="34" charset="-120"/>
                          <a:cs typeface="+mn-cs"/>
                        </a:rPr>
                        <a:t>介接新北市示警資訊</a:t>
                      </a:r>
                    </a:p>
                  </a:txBody>
                  <a:tcPr marL="68580" marR="6858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rgbClr val="77AAAD"/>
                    </a:solidFill>
                  </a:tcPr>
                </a:tc>
                <a:extLst>
                  <a:ext uri="{0D108BD9-81ED-4DB2-BD59-A6C34878D82A}">
                    <a16:rowId xmlns:a16="http://schemas.microsoft.com/office/drawing/2014/main" val="3512116626"/>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八里區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619C9F"/>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金山區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7294944"/>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三芝區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泰山區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3588278"/>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三重區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烏來區</a:t>
                      </a:r>
                      <a:endParaRPr lang="zh-TW" altLang="en-US" sz="140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6624985"/>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三峽區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貢寮區</a:t>
                      </a:r>
                      <a:endParaRPr lang="zh-TW" altLang="en-US" sz="140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5061709"/>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土城區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淡水區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2801087"/>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深坑區</a:t>
                      </a:r>
                      <a:endParaRPr lang="zh-TW" altLang="en-US" sz="140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3161976"/>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五股區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新店區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4406187"/>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平溪區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新莊區</a:t>
                      </a:r>
                      <a:endParaRPr lang="zh-TW" altLang="en-US" sz="140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4562505"/>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a:effectLst/>
                          <a:latin typeface="微軟正黑體" panose="020B0604030504040204" pitchFamily="34" charset="-120"/>
                          <a:ea typeface="微軟正黑體" panose="020B0604030504040204" pitchFamily="34" charset="-120"/>
                          <a:cs typeface="Times New Roman" panose="02020603050405020304" pitchFamily="18" charset="0"/>
                        </a:rPr>
                        <a:t>永和區</a:t>
                      </a:r>
                      <a:endParaRPr lang="zh-TW" altLang="en-US" sz="1400" b="1" u="none" strike="noStrike" kern="120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瑞芳區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9592917"/>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石門區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萬里區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949711"/>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石碇區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樹林區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8280582"/>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汐止區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雙溪區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289782"/>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坪林區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蘆洲區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484501"/>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板橋區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indent="0" algn="ctr" defTabSz="844083" rtl="0" eaLnBrk="1" fontAlgn="ctr" latinLnBrk="0" hangingPunct="1">
                        <a:lnSpc>
                          <a:spcPct val="100000"/>
                        </a:lnSpc>
                        <a:spcBef>
                          <a:spcPts val="0"/>
                        </a:spcBef>
                        <a:spcAft>
                          <a:spcPts val="0"/>
                        </a:spcAft>
                        <a:buClrTx/>
                        <a:buSzTx/>
                        <a:buFontTx/>
                        <a:buNone/>
                        <a:tabLst/>
                        <a:defRPr/>
                      </a:pPr>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V</a:t>
                      </a:r>
                      <a:endParaRPr lang="en-US" altLang="zh-TW"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鶯歌區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V</a:t>
                      </a:r>
                      <a:endPar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5574332"/>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林口區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US" altLang="zh-TW" sz="1400" b="1" i="0" u="none" strike="noStrike" dirty="0" smtClean="0">
                          <a:solidFill>
                            <a:srgbClr val="000000"/>
                          </a:solidFill>
                          <a:effectLst/>
                          <a:latin typeface="微軟正黑體" panose="020B0604030504040204" pitchFamily="34" charset="-120"/>
                          <a:ea typeface="微軟正黑體" panose="020B0604030504040204" pitchFamily="34" charset="-120"/>
                        </a:rPr>
                        <a:t>V</a:t>
                      </a: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77AAAD"/>
                      </a:solidFill>
                      <a:prstDash val="solid"/>
                      <a:round/>
                      <a:headEnd type="none" w="med" len="med"/>
                      <a:tailEnd type="none" w="med" len="med"/>
                    </a:lnL>
                    <a:lnR w="12700" cap="flat" cmpd="sng" algn="ctr">
                      <a:solidFill>
                        <a:srgbClr val="77AAAD"/>
                      </a:solidFill>
                      <a:prstDash val="solid"/>
                      <a:round/>
                      <a:headEnd type="none" w="med" len="med"/>
                      <a:tailEnd type="none" w="med" len="med"/>
                    </a:lnR>
                    <a:lnT w="12700" cap="flat" cmpd="sng" algn="ctr">
                      <a:solidFill>
                        <a:srgbClr val="77AAAD"/>
                      </a:solidFill>
                      <a:prstDash val="solid"/>
                      <a:round/>
                      <a:headEnd type="none" w="med" len="med"/>
                      <a:tailEnd type="none" w="med" len="med"/>
                    </a:lnT>
                    <a:lnB w="12700" cap="flat" cmpd="sng" algn="ctr">
                      <a:solidFill>
                        <a:srgbClr val="77AAA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0975767"/>
                  </a:ext>
                </a:extLst>
              </a:tr>
            </a:tbl>
          </a:graphicData>
        </a:graphic>
      </p:graphicFrame>
      <p:sp>
        <p:nvSpPr>
          <p:cNvPr id="12" name="文字方塊 11"/>
          <p:cNvSpPr txBox="1"/>
          <p:nvPr/>
        </p:nvSpPr>
        <p:spPr>
          <a:xfrm>
            <a:off x="636852" y="5536232"/>
            <a:ext cx="1620000" cy="646331"/>
          </a:xfrm>
          <a:prstGeom prst="rect">
            <a:avLst/>
          </a:prstGeom>
          <a:solidFill>
            <a:srgbClr val="000099"/>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b="1" dirty="0">
                <a:solidFill>
                  <a:schemeClr val="bg1"/>
                </a:solidFill>
                <a:latin typeface="微軟正黑體" panose="020B0604030504040204" pitchFamily="34" charset="-120"/>
                <a:ea typeface="微軟正黑體" panose="020B0604030504040204" pitchFamily="34" charset="-120"/>
              </a:rPr>
              <a:t>介</a:t>
            </a:r>
            <a:r>
              <a:rPr lang="zh-TW" altLang="en-US" b="1" dirty="0" smtClean="0">
                <a:solidFill>
                  <a:schemeClr val="bg1"/>
                </a:solidFill>
                <a:latin typeface="微軟正黑體" panose="020B0604030504040204" pitchFamily="34" charset="-120"/>
                <a:ea typeface="微軟正黑體" panose="020B0604030504040204" pitchFamily="34" charset="-120"/>
              </a:rPr>
              <a:t>接新北市</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b="1" dirty="0" smtClean="0">
                <a:solidFill>
                  <a:schemeClr val="bg1"/>
                </a:solidFill>
                <a:latin typeface="微軟正黑體" panose="020B0604030504040204" pitchFamily="34" charset="-120"/>
                <a:ea typeface="微軟正黑體" panose="020B0604030504040204" pitchFamily="34" charset="-120"/>
              </a:rPr>
              <a:t>示警資訊</a:t>
            </a:r>
            <a:endParaRPr kumimoji="1" lang="zh-TW" altLang="en-US" sz="1800" b="1" i="0" u="none" strike="noStrike" kern="12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759219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308987" y="3511655"/>
            <a:ext cx="4597472" cy="3000821"/>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ts val="0"/>
              </a:spcAft>
              <a:buClrTx/>
              <a:buSzTx/>
              <a:buFontTx/>
              <a:buNone/>
              <a:tabLst/>
              <a:defRPr/>
            </a:pPr>
            <a:r>
              <a:rPr kumimoji="1" lang="zh-TW" altLang="en-US" b="1" i="0" u="sng" strike="noStrike" kern="1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注意事項</a:t>
            </a:r>
            <a:endParaRPr kumimoji="1" lang="en-US" altLang="zh-TW" b="1" i="0" u="sng" strike="noStrike" kern="1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ts val="0"/>
              </a:spcAft>
              <a:buClrTx/>
              <a:buSzTx/>
              <a:buFont typeface="Wingdings" panose="05000000000000000000" pitchFamily="2" charset="2"/>
              <a:buAutoNum type="circleNumWdWhitePlain"/>
              <a:tabLst/>
              <a:defRPr/>
            </a:pPr>
            <a:r>
              <a:rPr kumimoji="1" lang="en-US" altLang="zh-TW" b="1" i="0" u="none" strike="noStrike" kern="1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1" lang="zh-TW" altLang="zh-TW" b="1" i="0" u="none" strike="noStrike" kern="1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1" lang="en-US" altLang="zh-TW" b="1" i="0" u="none" strike="noStrike" kern="1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31</a:t>
            </a:r>
            <a:r>
              <a:rPr kumimoji="1" lang="zh-TW" altLang="zh-TW" b="1" i="0" u="none" strike="noStrike" kern="1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日前</a:t>
            </a:r>
            <a:r>
              <a:rPr kumimoji="1" lang="zh-TW" altLang="zh-TW" b="1"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提報市府</a:t>
            </a:r>
            <a:r>
              <a:rPr kumimoji="1" lang="zh-TW" altLang="zh-TW" b="1"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預審</a:t>
            </a:r>
            <a:r>
              <a:rPr kumimoji="1" lang="zh-TW" altLang="en-US" b="1"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b="1"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nSpc>
                <a:spcPct val="150000"/>
              </a:lnSpc>
              <a:spcAft>
                <a:spcPts val="0"/>
              </a:spcAft>
              <a:buFont typeface="Wingdings" panose="05000000000000000000" pitchFamily="2" charset="2"/>
              <a:buAutoNum type="circleNumWdWhitePlain"/>
              <a:defRPr/>
            </a:pPr>
            <a:r>
              <a:rPr kumimoji="0" lang="en-US" altLang="zh-TW" b="1" dirty="0" smtClean="0">
                <a:solidFill>
                  <a:srgbClr val="C00000"/>
                </a:solidFill>
                <a:latin typeface="微軟正黑體" pitchFamily="34" charset="-120"/>
                <a:ea typeface="微軟正黑體" pitchFamily="34" charset="-120"/>
              </a:rPr>
              <a:t>9</a:t>
            </a:r>
            <a:r>
              <a:rPr kumimoji="0" lang="zh-TW" altLang="en-US" b="1" dirty="0">
                <a:solidFill>
                  <a:srgbClr val="C00000"/>
                </a:solidFill>
                <a:latin typeface="微軟正黑體" pitchFamily="34" charset="-120"/>
                <a:ea typeface="微軟正黑體" pitchFamily="34" charset="-120"/>
              </a:rPr>
              <a:t>月</a:t>
            </a:r>
            <a:r>
              <a:rPr kumimoji="0" lang="en-US" altLang="zh-TW" b="1" dirty="0">
                <a:solidFill>
                  <a:srgbClr val="C00000"/>
                </a:solidFill>
                <a:latin typeface="微軟正黑體" pitchFamily="34" charset="-120"/>
                <a:ea typeface="微軟正黑體" pitchFamily="34" charset="-120"/>
              </a:rPr>
              <a:t>25</a:t>
            </a:r>
            <a:r>
              <a:rPr kumimoji="0" lang="zh-TW" altLang="en-US" b="1" dirty="0">
                <a:solidFill>
                  <a:srgbClr val="C00000"/>
                </a:solidFill>
                <a:latin typeface="微軟正黑體" pitchFamily="34" charset="-120"/>
                <a:ea typeface="微軟正黑體" pitchFamily="34" charset="-120"/>
              </a:rPr>
              <a:t>日</a:t>
            </a:r>
            <a:r>
              <a:rPr kumimoji="0" lang="zh-TW" altLang="en-US" b="1" dirty="0">
                <a:latin typeface="微軟正黑體" pitchFamily="34" charset="-120"/>
                <a:ea typeface="微軟正黑體" pitchFamily="34" charset="-120"/>
              </a:rPr>
              <a:t>回收各局處審查</a:t>
            </a:r>
            <a:r>
              <a:rPr kumimoji="0" lang="zh-TW" altLang="en-US" b="1" dirty="0" smtClean="0">
                <a:latin typeface="微軟正黑體" pitchFamily="34" charset="-120"/>
                <a:ea typeface="微軟正黑體" pitchFamily="34" charset="-120"/>
              </a:rPr>
              <a:t>意見</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nSpc>
                <a:spcPct val="150000"/>
              </a:lnSpc>
              <a:spcAft>
                <a:spcPts val="0"/>
              </a:spcAft>
              <a:buFont typeface="Wingdings" panose="05000000000000000000" pitchFamily="2" charset="2"/>
              <a:buAutoNum type="circleNumWdWhitePlain"/>
              <a:defRPr/>
            </a:pPr>
            <a:r>
              <a:rPr lang="zh-TW" altLang="en-US"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預計</a:t>
            </a:r>
            <a:r>
              <a:rPr lang="en-US" altLang="zh-TW"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19</a:t>
            </a:r>
            <a:r>
              <a:rPr lang="zh-TW" altLang="en-US"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zh-TW" altLang="en-US" b="1" kern="100" dirty="0" smtClean="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召開審查會議。</a:t>
            </a:r>
            <a:endParaRPr kumimoji="1" lang="zh-TW" altLang="zh-TW"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ts val="0"/>
              </a:spcAft>
              <a:buClrTx/>
              <a:buSzTx/>
              <a:buFont typeface="Wingdings" panose="05000000000000000000" pitchFamily="2" charset="2"/>
              <a:buAutoNum type="circleNumWdWhitePlain"/>
              <a:tabLst/>
              <a:defRPr/>
            </a:pPr>
            <a:r>
              <a:rPr kumimoji="1" lang="en-US" altLang="zh-TW" b="1" i="0" u="none" strike="noStrike" kern="1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a:t>
            </a:r>
            <a:r>
              <a:rPr kumimoji="1" lang="zh-TW" altLang="en-US" b="1" i="0" u="none" strike="noStrike" kern="1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b="1" kern="100" noProof="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中旬</a:t>
            </a:r>
            <a:r>
              <a:rPr lang="zh-TW" altLang="en-US" b="1" kern="100" noProof="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kumimoji="1" lang="zh-TW" altLang="zh-TW" b="1"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依據</a:t>
            </a:r>
            <a:r>
              <a:rPr kumimoji="1" lang="zh-TW" altLang="zh-TW" b="1"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各局處建議修正</a:t>
            </a:r>
            <a:r>
              <a:rPr kumimoji="1" lang="zh-TW" altLang="en-US" b="1"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zh-TW" b="1"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提報</a:t>
            </a:r>
            <a:r>
              <a:rPr kumimoji="1" lang="zh-TW" altLang="zh-TW" b="1"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各區下半年災害防救會報或臨時會報</a:t>
            </a:r>
            <a:r>
              <a:rPr kumimoji="1" lang="zh-TW" altLang="zh-TW" b="1"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核定</a:t>
            </a:r>
            <a:r>
              <a:rPr kumimoji="1" lang="zh-TW" altLang="en-US" b="1"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，並</a:t>
            </a:r>
            <a:r>
              <a:rPr kumimoji="1" lang="zh-TW" altLang="zh-TW" b="1"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提報市府第</a:t>
            </a:r>
            <a:r>
              <a:rPr kumimoji="1" lang="en-US" altLang="zh-TW" b="1"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1" lang="zh-TW" altLang="zh-TW" b="1" i="0" u="none" strike="noStrike" kern="1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季災害防救會報</a:t>
            </a:r>
            <a:r>
              <a:rPr kumimoji="1" lang="zh-TW" altLang="zh-TW" b="1" i="0" u="none" strike="noStrike" kern="1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備查</a:t>
            </a:r>
            <a:r>
              <a:rPr kumimoji="1" lang="zh-TW" altLang="en-US" b="1"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zh-TW" altLang="zh-TW"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3" name="標題 2"/>
          <p:cNvSpPr>
            <a:spLocks noGrp="1"/>
          </p:cNvSpPr>
          <p:nvPr>
            <p:ph type="title"/>
          </p:nvPr>
        </p:nvSpPr>
        <p:spPr>
          <a:xfrm>
            <a:off x="304800" y="152400"/>
            <a:ext cx="5715000" cy="716869"/>
          </a:xfrm>
          <a:solidFill>
            <a:schemeClr val="bg1"/>
          </a:solidFill>
        </p:spPr>
        <p:txBody>
          <a:bodyPr/>
          <a:lstStyle/>
          <a:p>
            <a:r>
              <a:rPr lang="zh-TW" altLang="en-US" dirty="0" smtClean="0"/>
              <a:t>修訂區級地區災害防救計畫</a:t>
            </a:r>
            <a:endParaRPr lang="zh-TW" altLang="en-US" dirty="0"/>
          </a:p>
        </p:txBody>
      </p:sp>
      <p:sp>
        <p:nvSpPr>
          <p:cNvPr id="16" name="矩形 15"/>
          <p:cNvSpPr/>
          <p:nvPr/>
        </p:nvSpPr>
        <p:spPr>
          <a:xfrm>
            <a:off x="28705" y="1246035"/>
            <a:ext cx="4034442" cy="923330"/>
          </a:xfrm>
          <a:prstGeom prst="rect">
            <a:avLst/>
          </a:prstGeom>
          <a:noFill/>
        </p:spPr>
        <p:txBody>
          <a:bodyPr wrap="square">
            <a:spAutoFit/>
          </a:bodyPr>
          <a:lstStyle/>
          <a:p>
            <a:pPr marL="342900" lvl="0" indent="-342900" fontAlgn="auto">
              <a:spcBef>
                <a:spcPts val="0"/>
              </a:spcBef>
              <a:spcAft>
                <a:spcPts val="0"/>
              </a:spcAft>
              <a:buSzPct val="80000"/>
              <a:buFont typeface="微軟正黑體" panose="020B0604030504040204" pitchFamily="34" charset="-120"/>
              <a:buChar char="★"/>
              <a:defRPr/>
            </a:pPr>
            <a:r>
              <a:rPr kumimoji="0" lang="zh-TW" altLang="en-US" b="1" dirty="0" smtClean="0">
                <a:latin typeface="微軟正黑體" pitchFamily="34" charset="-120"/>
                <a:ea typeface="微軟正黑體" pitchFamily="34" charset="-120"/>
              </a:rPr>
              <a:t>區公所</a:t>
            </a:r>
            <a:r>
              <a:rPr kumimoji="0" lang="zh-TW" altLang="en-US" b="1" dirty="0">
                <a:latin typeface="微軟正黑體" pitchFamily="34" charset="-120"/>
                <a:ea typeface="微軟正黑體" pitchFamily="34" charset="-120"/>
              </a:rPr>
              <a:t>於</a:t>
            </a:r>
            <a:r>
              <a:rPr kumimoji="0" lang="en-US" altLang="zh-TW" b="1" dirty="0">
                <a:latin typeface="微軟正黑體" pitchFamily="34" charset="-120"/>
                <a:ea typeface="微軟正黑體" pitchFamily="34" charset="-120"/>
              </a:rPr>
              <a:t>9</a:t>
            </a:r>
            <a:r>
              <a:rPr kumimoji="0" lang="zh-TW" altLang="en-US" b="1" dirty="0">
                <a:latin typeface="微軟正黑體" pitchFamily="34" charset="-120"/>
                <a:ea typeface="微軟正黑體" pitchFamily="34" charset="-120"/>
              </a:rPr>
              <a:t>月</a:t>
            </a:r>
            <a:r>
              <a:rPr kumimoji="0" lang="en-US" altLang="zh-TW" b="1" dirty="0">
                <a:latin typeface="微軟正黑體" pitchFamily="34" charset="-120"/>
                <a:ea typeface="微軟正黑體" pitchFamily="34" charset="-120"/>
              </a:rPr>
              <a:t>25</a:t>
            </a:r>
            <a:r>
              <a:rPr kumimoji="0" lang="zh-TW" altLang="en-US" b="1" dirty="0" smtClean="0">
                <a:latin typeface="微軟正黑體" pitchFamily="34" charset="-120"/>
                <a:ea typeface="微軟正黑體" pitchFamily="34" charset="-120"/>
              </a:rPr>
              <a:t>日已依對照表檢視情形修正並回傳地區災害防救計畫，已檢視再次修訂情形。</a:t>
            </a:r>
            <a:endParaRPr kumimoji="0" lang="en-US" altLang="zh-TW" b="1" dirty="0" smtClean="0">
              <a:latin typeface="微軟正黑體" pitchFamily="34" charset="-120"/>
              <a:ea typeface="微軟正黑體" pitchFamily="34" charset="-120"/>
            </a:endParaRPr>
          </a:p>
        </p:txBody>
      </p:sp>
      <p:graphicFrame>
        <p:nvGraphicFramePr>
          <p:cNvPr id="13" name="表格 12"/>
          <p:cNvGraphicFramePr>
            <a:graphicFrameLocks noGrp="1"/>
          </p:cNvGraphicFramePr>
          <p:nvPr>
            <p:extLst>
              <p:ext uri="{D42A27DB-BD31-4B8C-83A1-F6EECF244321}">
                <p14:modId xmlns:p14="http://schemas.microsoft.com/office/powerpoint/2010/main" val="1354208501"/>
              </p:ext>
            </p:extLst>
          </p:nvPr>
        </p:nvGraphicFramePr>
        <p:xfrm>
          <a:off x="643093" y="2187493"/>
          <a:ext cx="2952000" cy="4464000"/>
        </p:xfrm>
        <a:graphic>
          <a:graphicData uri="http://schemas.openxmlformats.org/drawingml/2006/table">
            <a:tbl>
              <a:tblPr>
                <a:tableStyleId>{93296810-A885-4BE3-A3E7-6D5BEEA58F35}</a:tableStyleId>
              </a:tblPr>
              <a:tblGrid>
                <a:gridCol w="684000">
                  <a:extLst>
                    <a:ext uri="{9D8B030D-6E8A-4147-A177-3AD203B41FA5}">
                      <a16:colId xmlns:a16="http://schemas.microsoft.com/office/drawing/2014/main" val="2450162663"/>
                    </a:ext>
                  </a:extLst>
                </a:gridCol>
                <a:gridCol w="864000">
                  <a:extLst>
                    <a:ext uri="{9D8B030D-6E8A-4147-A177-3AD203B41FA5}">
                      <a16:colId xmlns:a16="http://schemas.microsoft.com/office/drawing/2014/main" val="1571885109"/>
                    </a:ext>
                  </a:extLst>
                </a:gridCol>
                <a:gridCol w="1404000">
                  <a:extLst>
                    <a:ext uri="{9D8B030D-6E8A-4147-A177-3AD203B41FA5}">
                      <a16:colId xmlns:a16="http://schemas.microsoft.com/office/drawing/2014/main" val="3149579193"/>
                    </a:ext>
                  </a:extLst>
                </a:gridCol>
              </a:tblGrid>
              <a:tr h="432000">
                <a:tc>
                  <a:txBody>
                    <a:bodyPr/>
                    <a:lstStyle/>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行政區</a:t>
                      </a:r>
                      <a:endParaRPr lang="zh-TW" altLang="en-US" sz="1400" b="1" u="none" strike="noStrike" kern="1200" dirty="0">
                        <a:solidFill>
                          <a:schemeClr val="dk1"/>
                        </a:solidFill>
                        <a:effectLst/>
                        <a:latin typeface="微軟正黑體" pitchFamily="34" charset="-120"/>
                        <a:ea typeface="微軟正黑體" pitchFamily="34" charset="-120"/>
                        <a:cs typeface="+mn-cs"/>
                      </a:endParaRPr>
                    </a:p>
                  </a:txBody>
                  <a:tcPr marL="68580" marR="6858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行政區</a:t>
                      </a:r>
                    </a:p>
                  </a:txBody>
                  <a:tcPr marL="68580" marR="6858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algn="ctr">
                        <a:spcAft>
                          <a:spcPts val="0"/>
                        </a:spcAft>
                      </a:pPr>
                      <a:r>
                        <a:rPr lang="zh-TW" altLang="en-US" sz="1400" b="1" u="none" strike="noStrike" kern="1200" dirty="0" smtClean="0">
                          <a:solidFill>
                            <a:schemeClr val="dk1"/>
                          </a:solidFill>
                          <a:effectLst/>
                          <a:latin typeface="微軟正黑體" pitchFamily="34" charset="-120"/>
                          <a:ea typeface="微軟正黑體" pitchFamily="34" charset="-120"/>
                          <a:cs typeface="+mn-cs"/>
                        </a:rPr>
                        <a:t>未修正之意見數</a:t>
                      </a:r>
                    </a:p>
                  </a:txBody>
                  <a:tcPr marL="68580" marR="6858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a16="http://schemas.microsoft.com/office/drawing/2014/main" val="3512116626"/>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a:effectLst/>
                          <a:latin typeface="微軟正黑體" panose="020B0604030504040204" pitchFamily="34" charset="-120"/>
                          <a:ea typeface="微軟正黑體" panose="020B0604030504040204" pitchFamily="34" charset="-120"/>
                          <a:cs typeface="Times New Roman" panose="02020603050405020304" pitchFamily="18" charset="0"/>
                        </a:rPr>
                        <a:t>八里區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7294944"/>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三峽區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3588278"/>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土城區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6624985"/>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5061709"/>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汐止區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2801087"/>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板橋區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3161976"/>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林口區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4406187"/>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三重區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4562505"/>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新店區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9592917"/>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萬里區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1949711"/>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蘆洲區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8280582"/>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鶯歌區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289782"/>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13</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樹林區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484501"/>
                  </a:ext>
                </a:extLst>
              </a:tr>
              <a:tr h="28800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en-US" altLang="zh-TW" sz="1400" b="1" u="none" strike="noStrike" kern="12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14</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algn="ctr" defTabSz="844083" rtl="0" eaLnBrk="1" fontAlgn="ctr" latinLnBrk="0" hangingPunct="1"/>
                      <a:r>
                        <a:rPr lang="zh-TW" altLang="en-US" sz="1400" b="1" u="none" strike="noStrike" kern="12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中和區</a:t>
                      </a:r>
                      <a:endParaRPr lang="zh-TW" altLang="en-US" sz="1400" b="1" u="none" strike="noStrike"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ctr" defTabSz="844083" rtl="0" eaLnBrk="1" fontAlgn="ctr"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endPar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lnL w="12700" cap="flat" cmpd="sng" algn="ctr">
                      <a:solidFill>
                        <a:srgbClr val="FF7C80"/>
                      </a:solidFill>
                      <a:prstDash val="sysDot"/>
                      <a:round/>
                      <a:headEnd type="none" w="med" len="med"/>
                      <a:tailEnd type="none" w="med" len="med"/>
                    </a:lnL>
                    <a:lnR w="12700" cap="flat" cmpd="sng" algn="ctr">
                      <a:solidFill>
                        <a:srgbClr val="FF7C80"/>
                      </a:solidFill>
                      <a:prstDash val="sysDot"/>
                      <a:round/>
                      <a:headEnd type="none" w="med" len="med"/>
                      <a:tailEnd type="none" w="med" len="med"/>
                    </a:lnR>
                    <a:lnT w="12700" cap="flat" cmpd="sng" algn="ctr">
                      <a:solidFill>
                        <a:srgbClr val="FF7C80"/>
                      </a:solidFill>
                      <a:prstDash val="sysDot"/>
                      <a:round/>
                      <a:headEnd type="none" w="med" len="med"/>
                      <a:tailEnd type="none" w="med" len="med"/>
                    </a:lnT>
                    <a:lnB w="12700" cap="flat" cmpd="sng" algn="ctr">
                      <a:solidFill>
                        <a:srgbClr val="FF7C8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5574332"/>
                  </a:ext>
                </a:extLst>
              </a:tr>
            </a:tbl>
          </a:graphicData>
        </a:graphic>
      </p:graphicFrame>
      <p:sp>
        <p:nvSpPr>
          <p:cNvPr id="11" name="向下箭號 10"/>
          <p:cNvSpPr/>
          <p:nvPr/>
        </p:nvSpPr>
        <p:spPr>
          <a:xfrm>
            <a:off x="6355124" y="3223655"/>
            <a:ext cx="360000" cy="288000"/>
          </a:xfrm>
          <a:prstGeom prst="downArrow">
            <a:avLst/>
          </a:prstGeom>
          <a:solidFill>
            <a:srgbClr val="515151"/>
          </a:solidFill>
          <a:ln w="12700" cap="flat" cmpd="sng" algn="ctr">
            <a:solidFill>
              <a:srgbClr val="515151">
                <a:shade val="50000"/>
              </a:srgbClr>
            </a:solidFill>
            <a:prstDash val="solid"/>
            <a:miter lim="800000"/>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rgbClr val="FFFFFF"/>
              </a:solidFill>
              <a:effectLst/>
              <a:uLnTx/>
              <a:uFillTx/>
              <a:latin typeface="Century Gothic"/>
              <a:ea typeface="新細明體" panose="02020500000000000000" pitchFamily="18" charset="-120"/>
              <a:cs typeface="+mn-cs"/>
            </a:endParaRPr>
          </a:p>
        </p:txBody>
      </p:sp>
      <p:sp>
        <p:nvSpPr>
          <p:cNvPr id="14" name="矩形 13"/>
          <p:cNvSpPr/>
          <p:nvPr/>
        </p:nvSpPr>
        <p:spPr>
          <a:xfrm>
            <a:off x="4485849" y="1832987"/>
            <a:ext cx="4098549"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zh-TW" altLang="en-US"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泰山區、瑞芳區、深坑區、三芝區、金山區、貢寮區、石門區、雙溪區、石碇區、坪林區、烏來區、平溪區、五股區、淡水區</a:t>
            </a:r>
            <a:endParaRPr kumimoji="1" lang="zh-TW" altLang="zh-TW" b="1"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文字方塊 16"/>
          <p:cNvSpPr txBox="1"/>
          <p:nvPr/>
        </p:nvSpPr>
        <p:spPr>
          <a:xfrm>
            <a:off x="5933212" y="1148400"/>
            <a:ext cx="1260000" cy="369332"/>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第</a:t>
            </a:r>
            <a:r>
              <a:rPr kumimoji="1" lang="en-US" altLang="zh-TW" sz="18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2</a:t>
            </a:r>
            <a:r>
              <a:rPr kumimoji="1" lang="zh-TW" altLang="en-US" sz="18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梯次</a:t>
            </a:r>
          </a:p>
        </p:txBody>
      </p:sp>
      <p:sp>
        <p:nvSpPr>
          <p:cNvPr id="18" name="圓角矩形 17"/>
          <p:cNvSpPr/>
          <p:nvPr/>
        </p:nvSpPr>
        <p:spPr bwMode="auto">
          <a:xfrm>
            <a:off x="4419600" y="1731967"/>
            <a:ext cx="4287225" cy="1336875"/>
          </a:xfrm>
          <a:prstGeom prst="roundRect">
            <a:avLst>
              <a:gd name="adj" fmla="val 6828"/>
            </a:avLst>
          </a:prstGeom>
          <a:noFill/>
          <a:ln w="38100" cap="flat" cmpd="sng" algn="ctr">
            <a:solidFill>
              <a:schemeClr val="accent2"/>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smtClean="0">
              <a:ln>
                <a:noFill/>
              </a:ln>
              <a:solidFill>
                <a:prstClr val="black"/>
              </a:solidFill>
              <a:effectLst/>
              <a:uLnTx/>
              <a:uFillTx/>
              <a:latin typeface="Arial" charset="0"/>
              <a:ea typeface="標楷體" pitchFamily="65" charset="-120"/>
              <a:cs typeface="+mn-cs"/>
            </a:endParaRPr>
          </a:p>
        </p:txBody>
      </p:sp>
      <p:sp>
        <p:nvSpPr>
          <p:cNvPr id="19" name="文字方塊 18"/>
          <p:cNvSpPr txBox="1"/>
          <p:nvPr/>
        </p:nvSpPr>
        <p:spPr>
          <a:xfrm>
            <a:off x="1489093" y="807795"/>
            <a:ext cx="1260000" cy="369332"/>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第</a:t>
            </a:r>
            <a:r>
              <a:rPr kumimoji="1" lang="en-US" altLang="zh-TW" sz="18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1</a:t>
            </a:r>
            <a:r>
              <a:rPr kumimoji="1" lang="zh-TW" altLang="en-US" sz="18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梯次</a:t>
            </a:r>
          </a:p>
        </p:txBody>
      </p:sp>
    </p:spTree>
    <p:extLst>
      <p:ext uri="{BB962C8B-B14F-4D97-AF65-F5344CB8AC3E}">
        <p14:creationId xmlns:p14="http://schemas.microsoft.com/office/powerpoint/2010/main" val="4109812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4819650" cy="716869"/>
          </a:xfrm>
          <a:solidFill>
            <a:schemeClr val="bg1"/>
          </a:solidFill>
        </p:spPr>
        <p:txBody>
          <a:bodyPr/>
          <a:lstStyle/>
          <a:p>
            <a:r>
              <a:rPr lang="zh-TW" altLang="en-US" dirty="0" smtClean="0"/>
              <a:t>防災社區工作辦理期</a:t>
            </a:r>
            <a:r>
              <a:rPr lang="zh-TW" altLang="en-US" dirty="0"/>
              <a:t>程</a:t>
            </a:r>
          </a:p>
        </p:txBody>
      </p:sp>
      <p:sp>
        <p:nvSpPr>
          <p:cNvPr id="11" name="矩形 10"/>
          <p:cNvSpPr/>
          <p:nvPr/>
        </p:nvSpPr>
        <p:spPr>
          <a:xfrm>
            <a:off x="0" y="1007184"/>
            <a:ext cx="5181600" cy="461665"/>
          </a:xfrm>
          <a:prstGeom prst="rect">
            <a:avLst/>
          </a:prstGeom>
          <a:solidFill>
            <a:schemeClr val="accent6">
              <a:lumMod val="20000"/>
              <a:lumOff val="80000"/>
            </a:schemeClr>
          </a:solidFill>
        </p:spPr>
        <p:txBody>
          <a:bodyPr wrap="square" anchor="ctr">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en-US" sz="2400" b="1" dirty="0" smtClean="0">
                <a:solidFill>
                  <a:srgbClr val="002060"/>
                </a:solidFill>
                <a:latin typeface="微軟正黑體" pitchFamily="34" charset="-120"/>
                <a:ea typeface="微軟正黑體" pitchFamily="34" charset="-120"/>
              </a:rPr>
              <a:t>各局處防災社區推動預定辦理期</a:t>
            </a:r>
            <a:r>
              <a:rPr kumimoji="0" lang="zh-TW" altLang="en-US" sz="2400" b="1" dirty="0">
                <a:solidFill>
                  <a:srgbClr val="002060"/>
                </a:solidFill>
                <a:latin typeface="微軟正黑體" pitchFamily="34" charset="-120"/>
                <a:ea typeface="微軟正黑體" pitchFamily="34" charset="-120"/>
              </a:rPr>
              <a:t>程</a:t>
            </a:r>
          </a:p>
        </p:txBody>
      </p:sp>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23</a:t>
            </a:fld>
            <a:endParaRPr lang="zh-TW" altLang="en-US">
              <a:solidFill>
                <a:srgbClr val="44546A">
                  <a:lumMod val="50000"/>
                </a:srgbClr>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3447220194"/>
              </p:ext>
            </p:extLst>
          </p:nvPr>
        </p:nvGraphicFramePr>
        <p:xfrm>
          <a:off x="152400" y="1752600"/>
          <a:ext cx="8676000" cy="4320000"/>
        </p:xfrm>
        <a:graphic>
          <a:graphicData uri="http://schemas.openxmlformats.org/drawingml/2006/table">
            <a:tbl>
              <a:tblPr firstRow="1" bandRow="1">
                <a:tableStyleId>{69CF1AB2-1976-4502-BF36-3FF5EA218861}</a:tableStyleId>
              </a:tblPr>
              <a:tblGrid>
                <a:gridCol w="900000">
                  <a:extLst>
                    <a:ext uri="{9D8B030D-6E8A-4147-A177-3AD203B41FA5}">
                      <a16:colId xmlns:a16="http://schemas.microsoft.com/office/drawing/2014/main" val="1623145559"/>
                    </a:ext>
                  </a:extLst>
                </a:gridCol>
                <a:gridCol w="648000">
                  <a:extLst>
                    <a:ext uri="{9D8B030D-6E8A-4147-A177-3AD203B41FA5}">
                      <a16:colId xmlns:a16="http://schemas.microsoft.com/office/drawing/2014/main" val="3587256037"/>
                    </a:ext>
                  </a:extLst>
                </a:gridCol>
                <a:gridCol w="648000">
                  <a:extLst>
                    <a:ext uri="{9D8B030D-6E8A-4147-A177-3AD203B41FA5}">
                      <a16:colId xmlns:a16="http://schemas.microsoft.com/office/drawing/2014/main" val="1194740474"/>
                    </a:ext>
                  </a:extLst>
                </a:gridCol>
                <a:gridCol w="648000">
                  <a:extLst>
                    <a:ext uri="{9D8B030D-6E8A-4147-A177-3AD203B41FA5}">
                      <a16:colId xmlns:a16="http://schemas.microsoft.com/office/drawing/2014/main" val="1583725687"/>
                    </a:ext>
                  </a:extLst>
                </a:gridCol>
                <a:gridCol w="648000">
                  <a:extLst>
                    <a:ext uri="{9D8B030D-6E8A-4147-A177-3AD203B41FA5}">
                      <a16:colId xmlns:a16="http://schemas.microsoft.com/office/drawing/2014/main" val="2002635463"/>
                    </a:ext>
                  </a:extLst>
                </a:gridCol>
                <a:gridCol w="648000">
                  <a:extLst>
                    <a:ext uri="{9D8B030D-6E8A-4147-A177-3AD203B41FA5}">
                      <a16:colId xmlns:a16="http://schemas.microsoft.com/office/drawing/2014/main" val="1924816042"/>
                    </a:ext>
                  </a:extLst>
                </a:gridCol>
                <a:gridCol w="648000">
                  <a:extLst>
                    <a:ext uri="{9D8B030D-6E8A-4147-A177-3AD203B41FA5}">
                      <a16:colId xmlns:a16="http://schemas.microsoft.com/office/drawing/2014/main" val="4045803810"/>
                    </a:ext>
                  </a:extLst>
                </a:gridCol>
                <a:gridCol w="648000">
                  <a:extLst>
                    <a:ext uri="{9D8B030D-6E8A-4147-A177-3AD203B41FA5}">
                      <a16:colId xmlns:a16="http://schemas.microsoft.com/office/drawing/2014/main" val="205710748"/>
                    </a:ext>
                  </a:extLst>
                </a:gridCol>
                <a:gridCol w="648000">
                  <a:extLst>
                    <a:ext uri="{9D8B030D-6E8A-4147-A177-3AD203B41FA5}">
                      <a16:colId xmlns:a16="http://schemas.microsoft.com/office/drawing/2014/main" val="1216797651"/>
                    </a:ext>
                  </a:extLst>
                </a:gridCol>
                <a:gridCol w="648000">
                  <a:extLst>
                    <a:ext uri="{9D8B030D-6E8A-4147-A177-3AD203B41FA5}">
                      <a16:colId xmlns:a16="http://schemas.microsoft.com/office/drawing/2014/main" val="1893017715"/>
                    </a:ext>
                  </a:extLst>
                </a:gridCol>
                <a:gridCol w="648000">
                  <a:extLst>
                    <a:ext uri="{9D8B030D-6E8A-4147-A177-3AD203B41FA5}">
                      <a16:colId xmlns:a16="http://schemas.microsoft.com/office/drawing/2014/main" val="1597854823"/>
                    </a:ext>
                  </a:extLst>
                </a:gridCol>
                <a:gridCol w="648000">
                  <a:extLst>
                    <a:ext uri="{9D8B030D-6E8A-4147-A177-3AD203B41FA5}">
                      <a16:colId xmlns:a16="http://schemas.microsoft.com/office/drawing/2014/main" val="3888119509"/>
                    </a:ext>
                  </a:extLst>
                </a:gridCol>
                <a:gridCol w="648000">
                  <a:extLst>
                    <a:ext uri="{9D8B030D-6E8A-4147-A177-3AD203B41FA5}">
                      <a16:colId xmlns:a16="http://schemas.microsoft.com/office/drawing/2014/main" val="2837656590"/>
                    </a:ext>
                  </a:extLst>
                </a:gridCol>
              </a:tblGrid>
              <a:tr h="540000">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altLang="zh-TW" sz="1600" b="1" kern="10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1" kern="10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月</a:t>
                      </a:r>
                      <a:endParaRPr lang="zh-TW" altLang="en-US" sz="16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5</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7</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9</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10</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12</a:t>
                      </a:r>
                      <a:r>
                        <a:rPr kumimoji="0" lang="zh-TW" altLang="en-US" sz="1600" b="1" i="0" u="none" strike="noStrike" kern="100" cap="none" spc="0" normalizeH="0" baseline="0" noProof="0" dirty="0" smtClean="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endParaRPr kumimoji="0" lang="zh-TW" altLang="en-US" sz="1600" b="1" i="0" u="none" strike="noStrike" kern="1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1"/>
                  </a:ext>
                </a:extLst>
              </a:tr>
              <a:tr h="540000">
                <a:tc>
                  <a:txBody>
                    <a:bodyPr/>
                    <a:lstStyle/>
                    <a:p>
                      <a:pPr algn="ctr"/>
                      <a:r>
                        <a:rPr lang="zh-TW" altLang="en-US" sz="16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消防局</a:t>
                      </a: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2193703"/>
                  </a:ext>
                </a:extLst>
              </a:tr>
              <a:tr h="540000">
                <a:tc>
                  <a:txBody>
                    <a:bodyPr/>
                    <a:lstStyle/>
                    <a:p>
                      <a:pPr marL="0" indent="0" algn="ctr" defTabSz="685800" rtl="0" eaLnBrk="1" fontAlgn="ctr" latinLnBrk="0" hangingPunct="1"/>
                      <a:r>
                        <a:rPr lang="zh-TW" altLang="en-US" sz="16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水利局</a:t>
                      </a: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2894624"/>
                  </a:ext>
                </a:extLst>
              </a:tr>
              <a:tr h="540000">
                <a:tc>
                  <a:txBody>
                    <a:bodyPr/>
                    <a:lstStyle/>
                    <a:p>
                      <a:pPr marL="0" indent="0" algn="ctr" defTabSz="685800" rtl="0" eaLnBrk="1" fontAlgn="ctr" latinLnBrk="0" hangingPunct="1"/>
                      <a:r>
                        <a:rPr lang="zh-TW" altLang="en-US" sz="16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原民局</a:t>
                      </a: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9847086"/>
                  </a:ext>
                </a:extLst>
              </a:tr>
              <a:tr h="540000">
                <a:tc>
                  <a:txBody>
                    <a:bodyPr/>
                    <a:lstStyle/>
                    <a:p>
                      <a:pPr marL="0" indent="0" algn="ctr" defTabSz="685800" rtl="0" eaLnBrk="1" fontAlgn="ctr" latinLnBrk="0" hangingPunct="1"/>
                      <a:r>
                        <a:rPr lang="zh-TW" altLang="en-US" sz="16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社會局</a:t>
                      </a: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476036"/>
                  </a:ext>
                </a:extLst>
              </a:tr>
              <a:tr h="540000">
                <a:tc>
                  <a:txBody>
                    <a:bodyPr/>
                    <a:lstStyle/>
                    <a:p>
                      <a:pPr marL="0" indent="0" algn="ctr" defTabSz="685800" rtl="0" eaLnBrk="1" fontAlgn="ctr" latinLnBrk="0" hangingPunct="1"/>
                      <a:r>
                        <a:rPr lang="zh-TW" altLang="en-US" sz="16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農業局</a:t>
                      </a: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4239717"/>
                  </a:ext>
                </a:extLst>
              </a:tr>
              <a:tr h="540000">
                <a:tc>
                  <a:txBody>
                    <a:bodyPr/>
                    <a:lstStyle/>
                    <a:p>
                      <a:pPr marL="0" indent="0" algn="ctr" defTabSz="685800" rtl="0" eaLnBrk="1" fontAlgn="ctr" latinLnBrk="0" hangingPunct="1"/>
                      <a:r>
                        <a:rPr lang="zh-TW" altLang="en-US" sz="16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教育局</a:t>
                      </a: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2622960"/>
                  </a:ext>
                </a:extLst>
              </a:tr>
              <a:tr h="540000">
                <a:tc>
                  <a:txBody>
                    <a:bodyPr/>
                    <a:lstStyle/>
                    <a:p>
                      <a:pPr marL="0" indent="0" algn="ctr" defTabSz="685800" rtl="0" eaLnBrk="1" fontAlgn="ctr" latinLnBrk="0" hangingPunct="1"/>
                      <a:r>
                        <a:rPr lang="zh-TW" altLang="en-US" sz="16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工務局</a:t>
                      </a:r>
                      <a:endParaRPr lang="zh-TW" altLang="en-US" sz="16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0" indent="-180975" algn="l" defTabSz="685800" rtl="0" eaLnBrk="1" fontAlgn="ctr" latinLnBrk="0" hangingPunct="1"/>
                      <a:endParaRPr lang="zh-TW" altLang="en-US" sz="16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solidFill>
                      <a:prstDash val="sysDot"/>
                      <a:round/>
                      <a:headEnd type="none" w="med" len="med"/>
                      <a:tailEnd type="none" w="med" len="med"/>
                    </a:lnL>
                    <a:lnR w="12700" cap="flat" cmpd="sng" algn="ctr">
                      <a:solidFill>
                        <a:schemeClr val="accent5"/>
                      </a:solidFill>
                      <a:prstDash val="sysDot"/>
                      <a:round/>
                      <a:headEnd type="none" w="med" len="med"/>
                      <a:tailEnd type="none" w="med" len="med"/>
                    </a:lnR>
                    <a:lnT w="12700" cap="flat" cmpd="sng" algn="ctr">
                      <a:solidFill>
                        <a:schemeClr val="accent5"/>
                      </a:solidFill>
                      <a:prstDash val="sysDot"/>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5590290"/>
                  </a:ext>
                </a:extLst>
              </a:tr>
            </a:tbl>
          </a:graphicData>
        </a:graphic>
      </p:graphicFrame>
    </p:spTree>
    <p:extLst>
      <p:ext uri="{BB962C8B-B14F-4D97-AF65-F5344CB8AC3E}">
        <p14:creationId xmlns:p14="http://schemas.microsoft.com/office/powerpoint/2010/main" val="96546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5810250" cy="716869"/>
          </a:xfrm>
          <a:solidFill>
            <a:schemeClr val="bg1"/>
          </a:solidFill>
        </p:spPr>
        <p:txBody>
          <a:bodyPr/>
          <a:lstStyle/>
          <a:p>
            <a:r>
              <a:rPr lang="zh-TW" altLang="en-US" dirty="0" smtClean="0"/>
              <a:t>推動防災社區工作辦理進度</a:t>
            </a:r>
            <a:endParaRPr lang="zh-TW" altLang="en-US" dirty="0"/>
          </a:p>
        </p:txBody>
      </p:sp>
      <p:sp>
        <p:nvSpPr>
          <p:cNvPr id="11" name="矩形 10"/>
          <p:cNvSpPr/>
          <p:nvPr/>
        </p:nvSpPr>
        <p:spPr>
          <a:xfrm>
            <a:off x="0" y="838200"/>
            <a:ext cx="4495800" cy="461665"/>
          </a:xfrm>
          <a:prstGeom prst="rect">
            <a:avLst/>
          </a:prstGeom>
          <a:solidFill>
            <a:schemeClr val="accent2">
              <a:lumMod val="20000"/>
              <a:lumOff val="80000"/>
              <a:alpha val="65000"/>
            </a:schemeClr>
          </a:solidFill>
        </p:spPr>
        <p:txBody>
          <a:bodyPr wrap="square" anchor="ctr">
            <a:spAutoFit/>
          </a:bodyPr>
          <a:lstStyle/>
          <a:p>
            <a:pPr marL="342900" indent="-342900" fontAlgn="auto">
              <a:spcBef>
                <a:spcPts val="0"/>
              </a:spcBef>
              <a:spcAft>
                <a:spcPts val="0"/>
              </a:spcAft>
              <a:buSzPct val="80000"/>
              <a:buFont typeface="微軟正黑體" panose="020B0604030504040204" pitchFamily="34" charset="-120"/>
              <a:buChar char="★"/>
            </a:pPr>
            <a:r>
              <a:rPr kumimoji="0" lang="zh-TW" altLang="en-US" sz="2400" b="1" dirty="0" smtClean="0">
                <a:solidFill>
                  <a:srgbClr val="002060"/>
                </a:solidFill>
                <a:latin typeface="微軟正黑體" pitchFamily="34" charset="-120"/>
                <a:ea typeface="微軟正黑體" pitchFamily="34" charset="-120"/>
              </a:rPr>
              <a:t>消防局防災社區推動預定期</a:t>
            </a:r>
            <a:r>
              <a:rPr kumimoji="0" lang="zh-TW" altLang="en-US" sz="2400" b="1" dirty="0">
                <a:solidFill>
                  <a:srgbClr val="002060"/>
                </a:solidFill>
                <a:latin typeface="微軟正黑體" pitchFamily="34" charset="-120"/>
                <a:ea typeface="微軟正黑體" pitchFamily="34" charset="-120"/>
              </a:rPr>
              <a:t>程</a:t>
            </a:r>
          </a:p>
        </p:txBody>
      </p:sp>
      <p:graphicFrame>
        <p:nvGraphicFramePr>
          <p:cNvPr id="10" name="表格 9"/>
          <p:cNvGraphicFramePr>
            <a:graphicFrameLocks noGrp="1"/>
          </p:cNvGraphicFramePr>
          <p:nvPr>
            <p:extLst>
              <p:ext uri="{D42A27DB-BD31-4B8C-83A1-F6EECF244321}">
                <p14:modId xmlns:p14="http://schemas.microsoft.com/office/powerpoint/2010/main" val="192404220"/>
              </p:ext>
            </p:extLst>
          </p:nvPr>
        </p:nvGraphicFramePr>
        <p:xfrm>
          <a:off x="319800" y="1409400"/>
          <a:ext cx="8352000" cy="5220000"/>
        </p:xfrm>
        <a:graphic>
          <a:graphicData uri="http://schemas.openxmlformats.org/drawingml/2006/table">
            <a:tbl>
              <a:tblPr firstRow="1" bandRow="1">
                <a:tableStyleId>{69CF1AB2-1976-4502-BF36-3FF5EA218861}</a:tableStyleId>
              </a:tblPr>
              <a:tblGrid>
                <a:gridCol w="3600000">
                  <a:extLst>
                    <a:ext uri="{9D8B030D-6E8A-4147-A177-3AD203B41FA5}">
                      <a16:colId xmlns:a16="http://schemas.microsoft.com/office/drawing/2014/main" val="1623145559"/>
                    </a:ext>
                  </a:extLst>
                </a:gridCol>
                <a:gridCol w="1188000">
                  <a:extLst>
                    <a:ext uri="{9D8B030D-6E8A-4147-A177-3AD203B41FA5}">
                      <a16:colId xmlns:a16="http://schemas.microsoft.com/office/drawing/2014/main" val="20001"/>
                    </a:ext>
                  </a:extLst>
                </a:gridCol>
                <a:gridCol w="1188000">
                  <a:extLst>
                    <a:ext uri="{9D8B030D-6E8A-4147-A177-3AD203B41FA5}">
                      <a16:colId xmlns:a16="http://schemas.microsoft.com/office/drawing/2014/main" val="3399663965"/>
                    </a:ext>
                  </a:extLst>
                </a:gridCol>
                <a:gridCol w="1188000">
                  <a:extLst>
                    <a:ext uri="{9D8B030D-6E8A-4147-A177-3AD203B41FA5}">
                      <a16:colId xmlns:a16="http://schemas.microsoft.com/office/drawing/2014/main" val="226866113"/>
                    </a:ext>
                  </a:extLst>
                </a:gridCol>
                <a:gridCol w="1188000">
                  <a:extLst>
                    <a:ext uri="{9D8B030D-6E8A-4147-A177-3AD203B41FA5}">
                      <a16:colId xmlns:a16="http://schemas.microsoft.com/office/drawing/2014/main" val="3663512115"/>
                    </a:ext>
                  </a:extLst>
                </a:gridCol>
              </a:tblGrid>
              <a:tr h="540000">
                <a:tc>
                  <a:txBody>
                    <a:bodyPr/>
                    <a:lstStyle/>
                    <a:p>
                      <a:pPr algn="ctr"/>
                      <a:r>
                        <a:rPr lang="zh-TW" altLang="en-US" sz="14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防災社區工作推動項目</a:t>
                      </a:r>
                      <a:endParaRPr lang="zh-TW" altLang="en-US" sz="14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90AAD4"/>
                    </a:solidFill>
                  </a:tcPr>
                </a:tc>
                <a:tc>
                  <a:txBody>
                    <a:bodyPr/>
                    <a:lstStyle/>
                    <a:p>
                      <a:pPr marL="0" algn="ctr" defTabSz="685800" rtl="0" eaLnBrk="1" fontAlgn="ctr" latinLnBrk="0" hangingPunct="1"/>
                      <a:r>
                        <a:rPr lang="zh-TW" altLang="en-US" sz="14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中和區</a:t>
                      </a:r>
                      <a:r>
                        <a:rPr lang="zh-TW" altLang="zh-TW" sz="14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內南里</a:t>
                      </a:r>
                      <a:endParaRPr lang="zh-TW" altLang="en-US" sz="14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90AAD4"/>
                    </a:solidFill>
                  </a:tcPr>
                </a:tc>
                <a:tc>
                  <a:txBody>
                    <a:bodyPr/>
                    <a:lstStyle/>
                    <a:p>
                      <a:pPr marL="0" algn="ctr" defTabSz="685800" rtl="0" eaLnBrk="1" fontAlgn="ctr" latinLnBrk="0" hangingPunct="1"/>
                      <a:r>
                        <a:rPr lang="zh-TW" altLang="en-US" sz="1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林口區</a:t>
                      </a:r>
                      <a:r>
                        <a:rPr lang="zh-TW" altLang="zh-TW" sz="1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嘉寶里</a:t>
                      </a:r>
                      <a:endParaRPr lang="zh-TW" altLang="en-US"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90AAD4"/>
                    </a:solidFill>
                  </a:tcPr>
                </a:tc>
                <a:tc>
                  <a:txBody>
                    <a:bodyPr/>
                    <a:lstStyle/>
                    <a:p>
                      <a:pPr marL="0" algn="ctr" defTabSz="685800" rtl="0" eaLnBrk="1" fontAlgn="ctr" latinLnBrk="0" hangingPunct="1"/>
                      <a:r>
                        <a:rPr lang="zh-TW" altLang="en-US" sz="1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蘆洲區水河里</a:t>
                      </a:r>
                      <a:endParaRPr lang="zh-TW" altLang="en-US"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90AAD4"/>
                    </a:solidFill>
                  </a:tcPr>
                </a:tc>
                <a:tc>
                  <a:txBody>
                    <a:bodyPr/>
                    <a:lstStyle/>
                    <a:p>
                      <a:pPr marL="0" algn="ctr" defTabSz="685800" rtl="0" eaLnBrk="1" fontAlgn="ctr" latinLnBrk="0" hangingPunct="1"/>
                      <a:r>
                        <a:rPr lang="zh-TW" altLang="en-US" sz="1400" b="1" kern="100" dirty="0" smtClean="0">
                          <a:latin typeface="微軟正黑體" panose="020B0604030504040204" pitchFamily="34" charset="-120"/>
                          <a:ea typeface="微軟正黑體" panose="020B0604030504040204" pitchFamily="34" charset="-120"/>
                          <a:cs typeface="Times New Roman" panose="02020603050405020304" pitchFamily="18" charset="0"/>
                        </a:rPr>
                        <a:t>泰山區明志里</a:t>
                      </a:r>
                      <a:endParaRPr lang="zh-TW" altLang="en-US"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90AAD4"/>
                    </a:solidFill>
                  </a:tcPr>
                </a:tc>
                <a:extLst>
                  <a:ext uri="{0D108BD9-81ED-4DB2-BD59-A6C34878D82A}">
                    <a16:rowId xmlns:a16="http://schemas.microsoft.com/office/drawing/2014/main" val="10001"/>
                  </a:ext>
                </a:extLst>
              </a:tr>
              <a:tr h="360000">
                <a:tc>
                  <a:txBody>
                    <a:bodyPr/>
                    <a:lstStyle/>
                    <a:p>
                      <a:pPr algn="ctr"/>
                      <a:r>
                        <a:rPr lang="zh-TW" altLang="en-US" sz="14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負責團隊</a:t>
                      </a:r>
                      <a:endParaRPr lang="zh-TW" altLang="en-US" sz="14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685800" rtl="0" eaLnBrk="1" fontAlgn="ctr" latinLnBrk="0" hangingPunct="1"/>
                      <a:r>
                        <a:rPr lang="zh-TW" altLang="en-US" sz="1400" b="1" kern="100" dirty="0" smtClean="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臺灣大學</a:t>
                      </a:r>
                      <a:endParaRPr lang="zh-TW" altLang="en-US" sz="1400" b="1" kern="1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algn="ctr" defTabSz="685800" rtl="0" eaLnBrk="1" fontAlgn="ctr" latinLnBrk="0" hangingPunct="1"/>
                      <a:endParaRPr lang="zh-TW" altLang="en-US"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9525" marR="9525" marT="9525" marB="0" anchor="ctr"/>
                </a:tc>
                <a:tc gridSpan="2">
                  <a:txBody>
                    <a:bodyPr/>
                    <a:lstStyle/>
                    <a:p>
                      <a:pPr marL="0" algn="ctr" defTabSz="685800" rtl="0" eaLnBrk="1" fontAlgn="ctr" latinLnBrk="0" hangingPunct="1"/>
                      <a:r>
                        <a:rPr lang="zh-TW" altLang="en-US" sz="1400" b="1" kern="1200" dirty="0" smtClean="0">
                          <a:solidFill>
                            <a:schemeClr val="tx1"/>
                          </a:solidFill>
                          <a:latin typeface="微軟正黑體" panose="020B0604030504040204" pitchFamily="34" charset="-120"/>
                          <a:ea typeface="微軟正黑體" panose="020B0604030504040204" pitchFamily="34" charset="-120"/>
                          <a:cs typeface="+mn-cs"/>
                        </a:rPr>
                        <a:t>銘傳大學</a:t>
                      </a:r>
                      <a:endParaRPr lang="zh-TW" altLang="en-US" sz="1400" b="1" kern="1200" dirty="0">
                        <a:solidFill>
                          <a:schemeClr val="tx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algn="ctr" defTabSz="685800" rtl="0" eaLnBrk="1" fontAlgn="ctr" latinLnBrk="0" hangingPunct="1"/>
                      <a:endParaRPr lang="zh-TW" altLang="en-US" sz="1400" b="1" kern="1200" dirty="0">
                        <a:solidFill>
                          <a:schemeClr val="bg1"/>
                        </a:solidFill>
                        <a:latin typeface="微軟正黑體" panose="020B0604030504040204" pitchFamily="34" charset="-120"/>
                        <a:ea typeface="微軟正黑體" panose="020B0604030504040204" pitchFamily="34" charset="-120"/>
                        <a:cs typeface="+mn-cs"/>
                      </a:endParaRPr>
                    </a:p>
                  </a:txBody>
                  <a:tcPr marL="9525" marR="9525" marT="9525" marB="0" anchor="ctr"/>
                </a:tc>
                <a:extLst>
                  <a:ext uri="{0D108BD9-81ED-4DB2-BD59-A6C34878D82A}">
                    <a16:rowId xmlns:a16="http://schemas.microsoft.com/office/drawing/2014/main" val="2032193703"/>
                  </a:ext>
                </a:extLst>
              </a:tr>
              <a:tr h="432000">
                <a:tc>
                  <a:txBody>
                    <a:bodyPr/>
                    <a:lstStyle/>
                    <a:p>
                      <a:pPr marL="266700" indent="-18097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1.</a:t>
                      </a:r>
                      <a:r>
                        <a:rPr lang="zh-TW" altLang="en-US" sz="1400" b="0" kern="100" dirty="0" smtClean="0">
                          <a:latin typeface="微軟正黑體" panose="020B0604030504040204" pitchFamily="34" charset="-120"/>
                          <a:ea typeface="微軟正黑體" panose="020B0604030504040204" pitchFamily="34" charset="-120"/>
                        </a:rPr>
                        <a:t>防災</a:t>
                      </a:r>
                      <a:r>
                        <a:rPr lang="zh-TW" altLang="en-US" sz="1400" b="0" kern="100" dirty="0">
                          <a:latin typeface="微軟正黑體" panose="020B0604030504040204" pitchFamily="34" charset="-120"/>
                          <a:ea typeface="微軟正黑體" panose="020B0604030504040204" pitchFamily="34" charset="-120"/>
                        </a:rPr>
                        <a:t>社區工作團隊組成與指導會議</a:t>
                      </a:r>
                      <a:endParaRPr lang="zh-TW" altLang="en-US" sz="14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0" kern="1200" dirty="0">
                          <a:solidFill>
                            <a:schemeClr val="dk1"/>
                          </a:solidFill>
                          <a:latin typeface="微軟正黑體" panose="020B0604030504040204" pitchFamily="34" charset="-120"/>
                          <a:ea typeface="微軟正黑體" panose="020B0604030504040204" pitchFamily="34" charset="-120"/>
                          <a:cs typeface="+mn-cs"/>
                        </a:rPr>
                        <a:t>3</a:t>
                      </a:r>
                      <a:r>
                        <a:rPr lang="zh-TW"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sz="1400" b="0" kern="1200" dirty="0">
                          <a:solidFill>
                            <a:schemeClr val="dk1"/>
                          </a:solidFill>
                          <a:latin typeface="微軟正黑體" panose="020B0604030504040204" pitchFamily="34" charset="-120"/>
                          <a:ea typeface="微軟正黑體" panose="020B0604030504040204" pitchFamily="34" charset="-120"/>
                          <a:cs typeface="+mn-cs"/>
                        </a:rPr>
                        <a:t>24</a:t>
                      </a:r>
                      <a:r>
                        <a:rPr lang="zh-TW" sz="1400" b="0" kern="1200" dirty="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3</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21</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3</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21</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3</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24</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52894624"/>
                  </a:ext>
                </a:extLst>
              </a:tr>
              <a:tr h="432000">
                <a:tc>
                  <a:txBody>
                    <a:bodyPr/>
                    <a:lstStyle/>
                    <a:p>
                      <a:pPr marL="266700" indent="-18097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2.</a:t>
                      </a:r>
                      <a:r>
                        <a:rPr lang="zh-TW" altLang="en-US" sz="1400" b="0" kern="100" dirty="0" smtClean="0">
                          <a:latin typeface="微軟正黑體" panose="020B0604030504040204" pitchFamily="34" charset="-120"/>
                          <a:ea typeface="微軟正黑體" panose="020B0604030504040204" pitchFamily="34" charset="-120"/>
                        </a:rPr>
                        <a:t>防災</a:t>
                      </a:r>
                      <a:r>
                        <a:rPr lang="zh-TW" altLang="en-US" sz="1400" b="0" kern="100" dirty="0">
                          <a:latin typeface="微軟正黑體" panose="020B0604030504040204" pitchFamily="34" charset="-120"/>
                          <a:ea typeface="微軟正黑體" panose="020B0604030504040204" pitchFamily="34" charset="-120"/>
                        </a:rPr>
                        <a:t>社區啟動與啟蒙</a:t>
                      </a:r>
                      <a:endParaRPr lang="zh-TW" altLang="en-US" sz="14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0" kern="1200" dirty="0">
                          <a:solidFill>
                            <a:schemeClr val="dk1"/>
                          </a:solidFill>
                          <a:latin typeface="微軟正黑體" panose="020B0604030504040204" pitchFamily="34" charset="-120"/>
                          <a:ea typeface="微軟正黑體" panose="020B0604030504040204" pitchFamily="34" charset="-120"/>
                          <a:cs typeface="+mn-cs"/>
                        </a:rPr>
                        <a:t>4</a:t>
                      </a:r>
                      <a:r>
                        <a:rPr lang="zh-TW"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sz="1400" b="0" kern="1200" dirty="0" smtClean="0">
                          <a:solidFill>
                            <a:schemeClr val="dk1"/>
                          </a:solidFill>
                          <a:latin typeface="微軟正黑體" panose="020B0604030504040204" pitchFamily="34" charset="-120"/>
                          <a:ea typeface="微軟正黑體" panose="020B0604030504040204" pitchFamily="34" charset="-120"/>
                          <a:cs typeface="+mn-cs"/>
                        </a:rPr>
                        <a:t>1</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4</a:t>
                      </a:r>
                      <a:r>
                        <a:rPr lang="zh-TW"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4</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9</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5</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400" b="0" kern="1200" dirty="0">
                          <a:solidFill>
                            <a:schemeClr val="dk1"/>
                          </a:solidFill>
                          <a:latin typeface="微軟正黑體" panose="020B0604030504040204" pitchFamily="34" charset="-120"/>
                          <a:ea typeface="微軟正黑體" panose="020B0604030504040204" pitchFamily="34" charset="-120"/>
                          <a:cs typeface="+mn-cs"/>
                        </a:rPr>
                        <a:t>5</a:t>
                      </a:r>
                      <a:r>
                        <a:rPr lang="zh-TW"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sz="1400" b="0" kern="1200" dirty="0">
                          <a:solidFill>
                            <a:schemeClr val="dk1"/>
                          </a:solidFill>
                          <a:latin typeface="微軟正黑體" panose="020B0604030504040204" pitchFamily="34" charset="-120"/>
                          <a:ea typeface="微軟正黑體" panose="020B0604030504040204" pitchFamily="34" charset="-120"/>
                          <a:cs typeface="+mn-cs"/>
                        </a:rPr>
                        <a:t>1</a:t>
                      </a:r>
                      <a:r>
                        <a:rPr lang="zh-TW" sz="1400" b="0" kern="1200" dirty="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13533059"/>
                  </a:ext>
                </a:extLst>
              </a:tr>
              <a:tr h="432000">
                <a:tc>
                  <a:txBody>
                    <a:bodyPr/>
                    <a:lstStyle/>
                    <a:p>
                      <a:pPr marL="266700" indent="-18097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3.</a:t>
                      </a:r>
                      <a:r>
                        <a:rPr lang="zh-TW" altLang="en-US" sz="1400" b="0" kern="100" dirty="0" smtClean="0">
                          <a:latin typeface="微軟正黑體" panose="020B0604030504040204" pitchFamily="34" charset="-120"/>
                          <a:ea typeface="微軟正黑體" panose="020B0604030504040204" pitchFamily="34" charset="-120"/>
                        </a:rPr>
                        <a:t>社區</a:t>
                      </a:r>
                      <a:r>
                        <a:rPr lang="zh-TW" altLang="en-US" sz="1400" b="0" kern="100" dirty="0">
                          <a:latin typeface="微軟正黑體" panose="020B0604030504040204" pitchFamily="34" charset="-120"/>
                          <a:ea typeface="微軟正黑體" panose="020B0604030504040204" pitchFamily="34" charset="-120"/>
                        </a:rPr>
                        <a:t>防救災資料庫建置，並提出該社區應備之防救災裝備器材建議清單</a:t>
                      </a:r>
                      <a:endParaRPr lang="zh-TW" altLang="en-US" sz="1400" b="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0" kern="1200" dirty="0" smtClean="0">
                          <a:solidFill>
                            <a:schemeClr val="dk1"/>
                          </a:solidFill>
                          <a:latin typeface="微軟正黑體" panose="020B0604030504040204" pitchFamily="34" charset="-120"/>
                          <a:ea typeface="微軟正黑體" panose="020B0604030504040204" pitchFamily="34" charset="-120"/>
                          <a:cs typeface="+mn-cs"/>
                        </a:rPr>
                        <a:t>6</a:t>
                      </a:r>
                      <a:r>
                        <a:rPr lang="zh-TW"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22</a:t>
                      </a:r>
                      <a:r>
                        <a:rPr lang="zh-TW"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15</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6</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4</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400" b="0" kern="1200" dirty="0">
                          <a:solidFill>
                            <a:schemeClr val="dk1"/>
                          </a:solidFill>
                          <a:latin typeface="微軟正黑體" panose="020B0604030504040204" pitchFamily="34" charset="-120"/>
                          <a:ea typeface="微軟正黑體" panose="020B0604030504040204" pitchFamily="34" charset="-120"/>
                          <a:cs typeface="+mn-cs"/>
                        </a:rPr>
                        <a:t>6</a:t>
                      </a:r>
                      <a:r>
                        <a:rPr lang="zh-TW"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sz="1400" b="0" kern="1200" dirty="0">
                          <a:solidFill>
                            <a:schemeClr val="dk1"/>
                          </a:solidFill>
                          <a:latin typeface="微軟正黑體" panose="020B0604030504040204" pitchFamily="34" charset="-120"/>
                          <a:ea typeface="微軟正黑體" panose="020B0604030504040204" pitchFamily="34" charset="-120"/>
                          <a:cs typeface="+mn-cs"/>
                        </a:rPr>
                        <a:t>11</a:t>
                      </a:r>
                      <a:r>
                        <a:rPr lang="zh-TW" sz="1400" b="0" kern="1200" dirty="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45005852"/>
                  </a:ext>
                </a:extLst>
              </a:tr>
              <a:tr h="432000">
                <a:tc>
                  <a:txBody>
                    <a:bodyPr/>
                    <a:lstStyle/>
                    <a:p>
                      <a:pPr marL="266700" indent="-18097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4.</a:t>
                      </a:r>
                      <a:r>
                        <a:rPr lang="zh-TW" altLang="en-US" sz="1400" b="0" kern="100" dirty="0" smtClean="0">
                          <a:latin typeface="微軟正黑體" panose="020B0604030504040204" pitchFamily="34" charset="-120"/>
                          <a:ea typeface="微軟正黑體" panose="020B0604030504040204" pitchFamily="34" charset="-120"/>
                        </a:rPr>
                        <a:t>社區</a:t>
                      </a:r>
                      <a:r>
                        <a:rPr lang="zh-TW" altLang="en-US" sz="1400" b="0" kern="100" dirty="0">
                          <a:latin typeface="微軟正黑體" panose="020B0604030504040204" pitchFamily="34" charset="-120"/>
                          <a:ea typeface="微軟正黑體" panose="020B0604030504040204" pitchFamily="34" charset="-120"/>
                        </a:rPr>
                        <a:t>災害環境診斷</a:t>
                      </a:r>
                      <a:endParaRPr lang="zh-TW" altLang="en-US" sz="1400" b="0"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0" kern="1200">
                          <a:solidFill>
                            <a:schemeClr val="dk1"/>
                          </a:solidFill>
                          <a:latin typeface="微軟正黑體" panose="020B0604030504040204" pitchFamily="34" charset="-120"/>
                          <a:ea typeface="微軟正黑體" panose="020B0604030504040204" pitchFamily="34" charset="-120"/>
                          <a:cs typeface="+mn-cs"/>
                        </a:rPr>
                        <a:t>5</a:t>
                      </a:r>
                      <a:r>
                        <a:rPr lang="zh-TW" sz="1400" b="0" kern="1200">
                          <a:solidFill>
                            <a:schemeClr val="dk1"/>
                          </a:solidFill>
                          <a:latin typeface="微軟正黑體" panose="020B0604030504040204" pitchFamily="34" charset="-120"/>
                          <a:ea typeface="微軟正黑體" panose="020B0604030504040204" pitchFamily="34" charset="-120"/>
                          <a:cs typeface="+mn-cs"/>
                        </a:rPr>
                        <a:t>月</a:t>
                      </a:r>
                      <a:r>
                        <a:rPr lang="en-US" sz="1400" b="0" kern="1200">
                          <a:solidFill>
                            <a:schemeClr val="dk1"/>
                          </a:solidFill>
                          <a:latin typeface="微軟正黑體" panose="020B0604030504040204" pitchFamily="34" charset="-120"/>
                          <a:ea typeface="微軟正黑體" panose="020B0604030504040204" pitchFamily="34" charset="-120"/>
                          <a:cs typeface="+mn-cs"/>
                        </a:rPr>
                        <a:t>20</a:t>
                      </a:r>
                      <a:r>
                        <a:rPr lang="zh-TW" sz="1400" b="0" kern="120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a:solidFill>
                            <a:schemeClr val="dk1"/>
                          </a:solidFill>
                          <a:latin typeface="微軟正黑體" panose="020B0604030504040204" pitchFamily="34" charset="-120"/>
                          <a:ea typeface="微軟正黑體" panose="020B0604030504040204" pitchFamily="34" charset="-120"/>
                          <a:cs typeface="+mn-cs"/>
                        </a:rPr>
                        <a:t>5</a:t>
                      </a:r>
                      <a:r>
                        <a:rPr lang="zh-TW" altLang="en-US"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21</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a:solidFill>
                            <a:schemeClr val="dk1"/>
                          </a:solidFill>
                          <a:latin typeface="微軟正黑體" panose="020B0604030504040204" pitchFamily="34" charset="-120"/>
                          <a:ea typeface="微軟正黑體" panose="020B0604030504040204" pitchFamily="34" charset="-120"/>
                          <a:cs typeface="+mn-cs"/>
                        </a:rPr>
                        <a:t>5</a:t>
                      </a:r>
                      <a:r>
                        <a:rPr lang="zh-TW" altLang="en-US"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20</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400" b="0" kern="1200" dirty="0">
                          <a:solidFill>
                            <a:schemeClr val="dk1"/>
                          </a:solidFill>
                          <a:latin typeface="微軟正黑體" panose="020B0604030504040204" pitchFamily="34" charset="-120"/>
                          <a:ea typeface="微軟正黑體" panose="020B0604030504040204" pitchFamily="34" charset="-120"/>
                          <a:cs typeface="+mn-cs"/>
                        </a:rPr>
                        <a:t>5</a:t>
                      </a:r>
                      <a:r>
                        <a:rPr lang="zh-TW"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sz="1400" b="0" kern="1200" dirty="0">
                          <a:solidFill>
                            <a:schemeClr val="dk1"/>
                          </a:solidFill>
                          <a:latin typeface="微軟正黑體" panose="020B0604030504040204" pitchFamily="34" charset="-120"/>
                          <a:ea typeface="微軟正黑體" panose="020B0604030504040204" pitchFamily="34" charset="-120"/>
                          <a:cs typeface="+mn-cs"/>
                        </a:rPr>
                        <a:t>13</a:t>
                      </a:r>
                      <a:r>
                        <a:rPr lang="zh-TW" sz="1400" b="0" kern="1200" dirty="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250365597"/>
                  </a:ext>
                </a:extLst>
              </a:tr>
              <a:tr h="432000">
                <a:tc>
                  <a:txBody>
                    <a:bodyPr/>
                    <a:lstStyle/>
                    <a:p>
                      <a:pPr marL="266700" indent="-18097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5.</a:t>
                      </a:r>
                      <a:r>
                        <a:rPr lang="zh-TW" altLang="en-US" sz="1400" b="0" kern="100" dirty="0" smtClean="0">
                          <a:latin typeface="微軟正黑體" panose="020B0604030504040204" pitchFamily="34" charset="-120"/>
                          <a:ea typeface="微軟正黑體" panose="020B0604030504040204" pitchFamily="34" charset="-120"/>
                        </a:rPr>
                        <a:t>防</a:t>
                      </a:r>
                      <a:r>
                        <a:rPr lang="zh-TW" altLang="en-US" sz="1400" b="0" kern="100" dirty="0">
                          <a:latin typeface="微軟正黑體" panose="020B0604030504040204" pitchFamily="34" charset="-120"/>
                          <a:ea typeface="微軟正黑體" panose="020B0604030504040204" pitchFamily="34" charset="-120"/>
                        </a:rPr>
                        <a:t>救災議題與對策研擬</a:t>
                      </a:r>
                      <a:endParaRPr lang="zh-TW" altLang="en-US" sz="1400" b="0"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0" kern="1200">
                          <a:solidFill>
                            <a:schemeClr val="dk1"/>
                          </a:solidFill>
                          <a:latin typeface="微軟正黑體" panose="020B0604030504040204" pitchFamily="34" charset="-120"/>
                          <a:ea typeface="微軟正黑體" panose="020B0604030504040204" pitchFamily="34" charset="-120"/>
                          <a:cs typeface="+mn-cs"/>
                        </a:rPr>
                        <a:t>5</a:t>
                      </a:r>
                      <a:r>
                        <a:rPr lang="zh-TW" sz="1400" b="0" kern="1200">
                          <a:solidFill>
                            <a:schemeClr val="dk1"/>
                          </a:solidFill>
                          <a:latin typeface="微軟正黑體" panose="020B0604030504040204" pitchFamily="34" charset="-120"/>
                          <a:ea typeface="微軟正黑體" panose="020B0604030504040204" pitchFamily="34" charset="-120"/>
                          <a:cs typeface="+mn-cs"/>
                        </a:rPr>
                        <a:t>月</a:t>
                      </a:r>
                      <a:r>
                        <a:rPr lang="en-US" sz="1400" b="0" kern="1200">
                          <a:solidFill>
                            <a:schemeClr val="dk1"/>
                          </a:solidFill>
                          <a:latin typeface="微軟正黑體" panose="020B0604030504040204" pitchFamily="34" charset="-120"/>
                          <a:ea typeface="微軟正黑體" panose="020B0604030504040204" pitchFamily="34" charset="-120"/>
                          <a:cs typeface="+mn-cs"/>
                        </a:rPr>
                        <a:t>20</a:t>
                      </a:r>
                      <a:r>
                        <a:rPr lang="zh-TW" sz="1400" b="0" kern="120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a:solidFill>
                            <a:schemeClr val="dk1"/>
                          </a:solidFill>
                          <a:latin typeface="微軟正黑體" panose="020B0604030504040204" pitchFamily="34" charset="-120"/>
                          <a:ea typeface="微軟正黑體" panose="020B0604030504040204" pitchFamily="34" charset="-120"/>
                          <a:cs typeface="+mn-cs"/>
                        </a:rPr>
                        <a:t>5</a:t>
                      </a:r>
                      <a:r>
                        <a:rPr lang="zh-TW" altLang="en-US"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21</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5</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20</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400" b="0" kern="1200" dirty="0">
                          <a:solidFill>
                            <a:schemeClr val="dk1"/>
                          </a:solidFill>
                          <a:latin typeface="微軟正黑體" panose="020B0604030504040204" pitchFamily="34" charset="-120"/>
                          <a:ea typeface="微軟正黑體" panose="020B0604030504040204" pitchFamily="34" charset="-120"/>
                          <a:cs typeface="+mn-cs"/>
                        </a:rPr>
                        <a:t>5</a:t>
                      </a:r>
                      <a:r>
                        <a:rPr lang="zh-TW"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sz="1400" b="0" kern="1200" dirty="0">
                          <a:solidFill>
                            <a:schemeClr val="dk1"/>
                          </a:solidFill>
                          <a:latin typeface="微軟正黑體" panose="020B0604030504040204" pitchFamily="34" charset="-120"/>
                          <a:ea typeface="微軟正黑體" panose="020B0604030504040204" pitchFamily="34" charset="-120"/>
                          <a:cs typeface="+mn-cs"/>
                        </a:rPr>
                        <a:t>13</a:t>
                      </a:r>
                      <a:r>
                        <a:rPr lang="zh-TW" sz="1400" b="0" kern="1200" dirty="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036717632"/>
                  </a:ext>
                </a:extLst>
              </a:tr>
              <a:tr h="432000">
                <a:tc>
                  <a:txBody>
                    <a:bodyPr/>
                    <a:lstStyle/>
                    <a:p>
                      <a:pPr marL="266700" indent="-18097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6.</a:t>
                      </a:r>
                      <a:r>
                        <a:rPr lang="zh-TW" altLang="en-US" sz="1400" b="0" kern="100" dirty="0" smtClean="0">
                          <a:latin typeface="微軟正黑體" panose="020B0604030504040204" pitchFamily="34" charset="-120"/>
                          <a:ea typeface="微軟正黑體" panose="020B0604030504040204" pitchFamily="34" charset="-120"/>
                        </a:rPr>
                        <a:t>社區</a:t>
                      </a:r>
                      <a:r>
                        <a:rPr lang="zh-TW" altLang="en-US" sz="1400" b="0" kern="100" dirty="0">
                          <a:latin typeface="微軟正黑體" panose="020B0604030504040204" pitchFamily="34" charset="-120"/>
                          <a:ea typeface="微軟正黑體" panose="020B0604030504040204" pitchFamily="34" charset="-120"/>
                        </a:rPr>
                        <a:t>防救災組織建立、任務分工與運作、防災計畫研擬</a:t>
                      </a:r>
                      <a:endParaRPr lang="zh-TW" altLang="en-US" sz="1400" b="0"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0" kern="1200" dirty="0" smtClean="0">
                          <a:solidFill>
                            <a:schemeClr val="dk1"/>
                          </a:solidFill>
                          <a:latin typeface="微軟正黑體" panose="020B0604030504040204" pitchFamily="34" charset="-120"/>
                          <a:ea typeface="微軟正黑體" panose="020B0604030504040204" pitchFamily="34" charset="-120"/>
                          <a:cs typeface="+mn-cs"/>
                        </a:rPr>
                        <a:t>6</a:t>
                      </a:r>
                      <a:r>
                        <a:rPr lang="zh-TW"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22</a:t>
                      </a:r>
                      <a:r>
                        <a:rPr lang="zh-TW"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7</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15</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6</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4</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400" b="0" kern="1200" dirty="0">
                          <a:solidFill>
                            <a:schemeClr val="dk1"/>
                          </a:solidFill>
                          <a:latin typeface="微軟正黑體" panose="020B0604030504040204" pitchFamily="34" charset="-120"/>
                          <a:ea typeface="微軟正黑體" panose="020B0604030504040204" pitchFamily="34" charset="-120"/>
                          <a:cs typeface="+mn-cs"/>
                        </a:rPr>
                        <a:t>6</a:t>
                      </a:r>
                      <a:r>
                        <a:rPr lang="zh-TW"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sz="1400" b="0" kern="1200" dirty="0">
                          <a:solidFill>
                            <a:schemeClr val="dk1"/>
                          </a:solidFill>
                          <a:latin typeface="微軟正黑體" panose="020B0604030504040204" pitchFamily="34" charset="-120"/>
                          <a:ea typeface="微軟正黑體" panose="020B0604030504040204" pitchFamily="34" charset="-120"/>
                          <a:cs typeface="+mn-cs"/>
                        </a:rPr>
                        <a:t>11</a:t>
                      </a:r>
                      <a:r>
                        <a:rPr lang="zh-TW" sz="1400" b="0" kern="1200" dirty="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08719085"/>
                  </a:ext>
                </a:extLst>
              </a:tr>
              <a:tr h="432000">
                <a:tc>
                  <a:txBody>
                    <a:bodyPr/>
                    <a:lstStyle/>
                    <a:p>
                      <a:pPr marL="266700" indent="-18097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7.</a:t>
                      </a:r>
                      <a:r>
                        <a:rPr lang="zh-TW" altLang="en-US" sz="1400" b="0" kern="100" dirty="0" smtClean="0">
                          <a:latin typeface="微軟正黑體" panose="020B0604030504040204" pitchFamily="34" charset="-120"/>
                          <a:ea typeface="微軟正黑體" panose="020B0604030504040204" pitchFamily="34" charset="-120"/>
                        </a:rPr>
                        <a:t>社區</a:t>
                      </a:r>
                      <a:r>
                        <a:rPr lang="zh-TW" altLang="en-US" sz="1400" b="0" kern="100" dirty="0">
                          <a:latin typeface="微軟正黑體" panose="020B0604030504040204" pitchFamily="34" charset="-120"/>
                          <a:ea typeface="微軟正黑體" panose="020B0604030504040204" pitchFamily="34" charset="-120"/>
                        </a:rPr>
                        <a:t>防救災、救護訓練與演習</a:t>
                      </a:r>
                      <a:endParaRPr lang="zh-TW" altLang="en-US" sz="1400" b="0" kern="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0" kern="1200" dirty="0" smtClean="0">
                          <a:solidFill>
                            <a:schemeClr val="dk1"/>
                          </a:solidFill>
                          <a:latin typeface="微軟正黑體" panose="020B0604030504040204" pitchFamily="34" charset="-120"/>
                          <a:ea typeface="微軟正黑體" panose="020B0604030504040204" pitchFamily="34" charset="-120"/>
                          <a:cs typeface="+mn-cs"/>
                        </a:rPr>
                        <a:t>7</a:t>
                      </a:r>
                      <a:r>
                        <a:rPr lang="zh-TW"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1</a:t>
                      </a:r>
                      <a:r>
                        <a:rPr lang="en-US" sz="1400" b="0" kern="1200" dirty="0" smtClean="0">
                          <a:solidFill>
                            <a:schemeClr val="dk1"/>
                          </a:solidFill>
                          <a:latin typeface="微軟正黑體" panose="020B0604030504040204" pitchFamily="34" charset="-120"/>
                          <a:ea typeface="微軟正黑體" panose="020B0604030504040204" pitchFamily="34" charset="-120"/>
                          <a:cs typeface="+mn-cs"/>
                        </a:rPr>
                        <a:t>9</a:t>
                      </a:r>
                      <a:r>
                        <a:rPr lang="zh-TW" sz="1400" b="0" kern="1200" dirty="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8</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12</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5</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dk1"/>
                          </a:solidFill>
                          <a:latin typeface="微軟正黑體" panose="020B0604030504040204" pitchFamily="34" charset="-120"/>
                          <a:ea typeface="微軟正黑體" panose="020B0604030504040204" pitchFamily="34" charset="-120"/>
                          <a:cs typeface="+mn-cs"/>
                        </a:rPr>
                        <a:t>20</a:t>
                      </a:r>
                      <a:r>
                        <a:rPr lang="zh-TW" altLang="en-US"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altLang="en-US"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Aft>
                          <a:spcPts val="0"/>
                        </a:spcAft>
                      </a:pPr>
                      <a:r>
                        <a:rPr lang="en-US" sz="1400" b="0" kern="1200" dirty="0">
                          <a:solidFill>
                            <a:schemeClr val="dk1"/>
                          </a:solidFill>
                          <a:latin typeface="微軟正黑體" panose="020B0604030504040204" pitchFamily="34" charset="-120"/>
                          <a:ea typeface="微軟正黑體" panose="020B0604030504040204" pitchFamily="34" charset="-120"/>
                          <a:cs typeface="+mn-cs"/>
                        </a:rPr>
                        <a:t>6</a:t>
                      </a:r>
                      <a:r>
                        <a:rPr lang="zh-TW" sz="1400" b="0" kern="1200" dirty="0">
                          <a:solidFill>
                            <a:schemeClr val="dk1"/>
                          </a:solidFill>
                          <a:latin typeface="微軟正黑體" panose="020B0604030504040204" pitchFamily="34" charset="-120"/>
                          <a:ea typeface="微軟正黑體" panose="020B0604030504040204" pitchFamily="34" charset="-120"/>
                          <a:cs typeface="+mn-cs"/>
                        </a:rPr>
                        <a:t>月</a:t>
                      </a:r>
                      <a:r>
                        <a:rPr lang="en-US" sz="1400" b="0" kern="1200" dirty="0">
                          <a:solidFill>
                            <a:schemeClr val="dk1"/>
                          </a:solidFill>
                          <a:latin typeface="微軟正黑體" panose="020B0604030504040204" pitchFamily="34" charset="-120"/>
                          <a:ea typeface="微軟正黑體" panose="020B0604030504040204" pitchFamily="34" charset="-120"/>
                          <a:cs typeface="+mn-cs"/>
                        </a:rPr>
                        <a:t>11</a:t>
                      </a:r>
                      <a:r>
                        <a:rPr lang="zh-TW" sz="1400" b="0" kern="1200" dirty="0">
                          <a:solidFill>
                            <a:schemeClr val="dk1"/>
                          </a:solidFill>
                          <a:latin typeface="微軟正黑體" panose="020B0604030504040204" pitchFamily="34" charset="-120"/>
                          <a:ea typeface="微軟正黑體" panose="020B0604030504040204" pitchFamily="34" charset="-120"/>
                          <a:cs typeface="+mn-cs"/>
                        </a:rPr>
                        <a:t>日</a:t>
                      </a: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72383838"/>
                  </a:ext>
                </a:extLst>
              </a:tr>
              <a:tr h="432000">
                <a:tc>
                  <a:txBody>
                    <a:bodyPr/>
                    <a:lstStyle/>
                    <a:p>
                      <a:pPr marL="266700" indent="-18097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8.</a:t>
                      </a:r>
                      <a:r>
                        <a:rPr lang="zh-TW" altLang="en-US" sz="1400" b="0" kern="100" dirty="0" smtClean="0">
                          <a:latin typeface="微軟正黑體" panose="020B0604030504040204" pitchFamily="34" charset="-120"/>
                          <a:ea typeface="微軟正黑體" panose="020B0604030504040204" pitchFamily="34" charset="-120"/>
                        </a:rPr>
                        <a:t>外縣</a:t>
                      </a:r>
                      <a:r>
                        <a:rPr lang="zh-TW" altLang="en-US" sz="1400" b="0" kern="100" dirty="0">
                          <a:latin typeface="微軟正黑體" panose="020B0604030504040204" pitchFamily="34" charset="-120"/>
                          <a:ea typeface="微軟正黑體" panose="020B0604030504040204" pitchFamily="34" charset="-120"/>
                        </a:rPr>
                        <a:t>市之防災社區參訪行程</a:t>
                      </a:r>
                      <a:endParaRPr lang="zh-TW" altLang="en-US" sz="1400" b="0"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0" kern="1200" dirty="0" smtClean="0">
                          <a:solidFill>
                            <a:schemeClr val="dk1"/>
                          </a:solidFill>
                          <a:latin typeface="微軟正黑體" panose="020B0604030504040204" pitchFamily="34" charset="-120"/>
                          <a:ea typeface="微軟正黑體" panose="020B0604030504040204" pitchFamily="34" charset="-120"/>
                          <a:cs typeface="+mn-cs"/>
                        </a:rPr>
                        <a:t>8</a:t>
                      </a:r>
                      <a:r>
                        <a:rPr lang="zh-TW" sz="1400" b="0" kern="1200" dirty="0" smtClean="0">
                          <a:solidFill>
                            <a:schemeClr val="dk1"/>
                          </a:solidFill>
                          <a:latin typeface="微軟正黑體" panose="020B0604030504040204" pitchFamily="34" charset="-120"/>
                          <a:ea typeface="微軟正黑體" panose="020B0604030504040204" pitchFamily="34" charset="-120"/>
                          <a:cs typeface="+mn-cs"/>
                        </a:rPr>
                        <a:t>月</a:t>
                      </a:r>
                      <a:r>
                        <a:rPr lang="en-US" sz="1400" b="0" kern="1200" dirty="0" smtClean="0">
                          <a:solidFill>
                            <a:schemeClr val="dk1"/>
                          </a:solidFill>
                          <a:latin typeface="微軟正黑體" panose="020B0604030504040204" pitchFamily="34" charset="-120"/>
                          <a:ea typeface="微軟正黑體" panose="020B0604030504040204" pitchFamily="34" charset="-120"/>
                          <a:cs typeface="+mn-cs"/>
                        </a:rPr>
                        <a:t>27</a:t>
                      </a:r>
                      <a:r>
                        <a:rPr lang="zh-TW" sz="1400" b="0" kern="1200" dirty="0" smtClean="0">
                          <a:solidFill>
                            <a:schemeClr val="dk1"/>
                          </a:solidFill>
                          <a:latin typeface="微軟正黑體" panose="020B0604030504040204" pitchFamily="34" charset="-120"/>
                          <a:ea typeface="微軟正黑體" panose="020B0604030504040204" pitchFamily="34" charset="-120"/>
                          <a:cs typeface="+mn-cs"/>
                        </a:rPr>
                        <a:t>日</a:t>
                      </a:r>
                      <a:endParaRPr lang="zh-TW" sz="1400" b="0" kern="120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latin typeface="微軟正黑體" panose="020B0604030504040204" pitchFamily="34" charset="-120"/>
                          <a:ea typeface="微軟正黑體" panose="020B0604030504040204" pitchFamily="34" charset="-120"/>
                        </a:rPr>
                        <a:t>8</a:t>
                      </a:r>
                      <a:r>
                        <a:rPr lang="zh-TW" altLang="en-US" sz="1400" b="0" kern="1200" dirty="0" smtClean="0">
                          <a:latin typeface="微軟正黑體" panose="020B0604030504040204" pitchFamily="34" charset="-120"/>
                          <a:ea typeface="微軟正黑體" panose="020B0604030504040204" pitchFamily="34" charset="-120"/>
                        </a:rPr>
                        <a:t>月</a:t>
                      </a:r>
                      <a:r>
                        <a:rPr lang="en-US" altLang="zh-TW" sz="1400" b="0" kern="1200" dirty="0" smtClean="0">
                          <a:latin typeface="微軟正黑體" panose="020B0604030504040204" pitchFamily="34" charset="-120"/>
                          <a:ea typeface="微軟正黑體" panose="020B0604030504040204" pitchFamily="34" charset="-120"/>
                        </a:rPr>
                        <a:t>19</a:t>
                      </a:r>
                      <a:r>
                        <a:rPr lang="zh-TW" altLang="en-US" sz="1400" b="0" kern="1200" dirty="0" smtClean="0">
                          <a:latin typeface="微軟正黑體" panose="020B0604030504040204" pitchFamily="34" charset="-120"/>
                          <a:ea typeface="微軟正黑體" panose="020B0604030504040204" pitchFamily="34" charset="-120"/>
                        </a:rPr>
                        <a:t>日</a:t>
                      </a:r>
                      <a:endParaRPr lang="zh-TW" altLang="en-US" sz="1400" b="0" kern="1200" dirty="0">
                        <a:solidFill>
                          <a:schemeClr val="accent6">
                            <a:lumMod val="50000"/>
                          </a:schemeClr>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latin typeface="微軟正黑體" panose="020B0604030504040204" pitchFamily="34" charset="-120"/>
                          <a:ea typeface="微軟正黑體" panose="020B0604030504040204" pitchFamily="34" charset="-120"/>
                        </a:rPr>
                        <a:t>7</a:t>
                      </a:r>
                      <a:r>
                        <a:rPr lang="zh-TW" altLang="en-US" sz="1400" b="0" kern="1200" dirty="0" smtClean="0">
                          <a:latin typeface="微軟正黑體" panose="020B0604030504040204" pitchFamily="34" charset="-120"/>
                          <a:ea typeface="微軟正黑體" panose="020B0604030504040204" pitchFamily="34" charset="-120"/>
                        </a:rPr>
                        <a:t>月</a:t>
                      </a:r>
                      <a:r>
                        <a:rPr lang="en-US" altLang="zh-TW" sz="1400" b="0" kern="1200" dirty="0" smtClean="0">
                          <a:latin typeface="微軟正黑體" panose="020B0604030504040204" pitchFamily="34" charset="-120"/>
                          <a:ea typeface="微軟正黑體" panose="020B0604030504040204" pitchFamily="34" charset="-120"/>
                        </a:rPr>
                        <a:t>5</a:t>
                      </a:r>
                      <a:r>
                        <a:rPr lang="zh-TW" altLang="en-US" sz="1400" b="0" kern="1200" dirty="0" smtClean="0">
                          <a:latin typeface="微軟正黑體" panose="020B0604030504040204" pitchFamily="34" charset="-120"/>
                          <a:ea typeface="微軟正黑體" panose="020B0604030504040204" pitchFamily="34" charset="-120"/>
                        </a:rPr>
                        <a:t>日</a:t>
                      </a:r>
                      <a:endParaRPr lang="zh-TW" altLang="en-US" sz="1400" b="0" kern="1200" dirty="0">
                        <a:solidFill>
                          <a:schemeClr val="accent6">
                            <a:lumMod val="50000"/>
                          </a:schemeClr>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685800" rtl="0" eaLnBrk="1" fontAlgn="ctr" latinLnBrk="0" hangingPunct="1"/>
                      <a:r>
                        <a:rPr lang="en-US" altLang="zh-TW" sz="1400" b="0" kern="1200" dirty="0" smtClean="0">
                          <a:latin typeface="微軟正黑體" panose="020B0604030504040204" pitchFamily="34" charset="-120"/>
                          <a:ea typeface="微軟正黑體" panose="020B0604030504040204" pitchFamily="34" charset="-120"/>
                        </a:rPr>
                        <a:t>7</a:t>
                      </a:r>
                      <a:r>
                        <a:rPr lang="zh-TW" altLang="en-US" sz="1400" b="0" kern="1200" dirty="0" smtClean="0">
                          <a:latin typeface="微軟正黑體" panose="020B0604030504040204" pitchFamily="34" charset="-120"/>
                          <a:ea typeface="微軟正黑體" panose="020B0604030504040204" pitchFamily="34" charset="-120"/>
                        </a:rPr>
                        <a:t>月</a:t>
                      </a:r>
                      <a:r>
                        <a:rPr lang="en-US" altLang="zh-TW" sz="1400" b="0" kern="1200" dirty="0" smtClean="0">
                          <a:latin typeface="微軟正黑體" panose="020B0604030504040204" pitchFamily="34" charset="-120"/>
                          <a:ea typeface="微軟正黑體" panose="020B0604030504040204" pitchFamily="34" charset="-120"/>
                        </a:rPr>
                        <a:t>5</a:t>
                      </a:r>
                      <a:r>
                        <a:rPr lang="zh-TW" altLang="en-US" sz="1400" b="0" kern="1200" dirty="0" smtClean="0">
                          <a:latin typeface="微軟正黑體" panose="020B0604030504040204" pitchFamily="34" charset="-120"/>
                          <a:ea typeface="微軟正黑體" panose="020B0604030504040204" pitchFamily="34" charset="-120"/>
                        </a:rPr>
                        <a:t>日</a:t>
                      </a:r>
                      <a:endParaRPr lang="zh-TW" altLang="en-US" sz="1400" b="0" kern="1200" dirty="0">
                        <a:solidFill>
                          <a:schemeClr val="accent6">
                            <a:lumMod val="50000"/>
                          </a:schemeClr>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22535436"/>
                  </a:ext>
                </a:extLst>
              </a:tr>
              <a:tr h="432000">
                <a:tc>
                  <a:txBody>
                    <a:bodyPr/>
                    <a:lstStyle/>
                    <a:p>
                      <a:pPr marL="266700" indent="-18097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9.</a:t>
                      </a:r>
                      <a:r>
                        <a:rPr lang="zh-TW" altLang="en-US" sz="1400" b="0" kern="100" dirty="0" smtClean="0">
                          <a:latin typeface="微軟正黑體" panose="020B0604030504040204" pitchFamily="34" charset="-120"/>
                          <a:ea typeface="微軟正黑體" panose="020B0604030504040204" pitchFamily="34" charset="-120"/>
                        </a:rPr>
                        <a:t>社區</a:t>
                      </a:r>
                      <a:r>
                        <a:rPr lang="zh-TW" altLang="en-US" sz="1400" b="0" kern="100" dirty="0">
                          <a:latin typeface="微軟正黑體" panose="020B0604030504040204" pitchFamily="34" charset="-120"/>
                          <a:ea typeface="微軟正黑體" panose="020B0604030504040204" pitchFamily="34" charset="-120"/>
                        </a:rPr>
                        <a:t>防救災演練</a:t>
                      </a:r>
                      <a:endParaRPr lang="zh-TW" altLang="en-US" sz="1400" b="0"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TW" sz="1400" b="0" kern="1200" dirty="0" smtClean="0">
                          <a:latin typeface="微軟正黑體" panose="020B0604030504040204" pitchFamily="34" charset="-120"/>
                          <a:ea typeface="微軟正黑體" panose="020B0604030504040204" pitchFamily="34" charset="-120"/>
                        </a:rPr>
                        <a:t>10</a:t>
                      </a:r>
                      <a:r>
                        <a:rPr lang="zh-TW" altLang="en-US" sz="1400" b="0" kern="1200" dirty="0" smtClean="0">
                          <a:latin typeface="微軟正黑體" panose="020B0604030504040204" pitchFamily="34" charset="-120"/>
                          <a:ea typeface="微軟正黑體" panose="020B0604030504040204" pitchFamily="34" charset="-120"/>
                        </a:rPr>
                        <a:t>月</a:t>
                      </a:r>
                      <a:r>
                        <a:rPr lang="en-US" altLang="zh-TW" sz="1400" b="0" kern="1200" dirty="0" smtClean="0">
                          <a:latin typeface="微軟正黑體" panose="020B0604030504040204" pitchFamily="34" charset="-120"/>
                          <a:ea typeface="微軟正黑體" panose="020B0604030504040204" pitchFamily="34" charset="-120"/>
                        </a:rPr>
                        <a:t>15</a:t>
                      </a:r>
                      <a:r>
                        <a:rPr lang="zh-TW" altLang="en-US" sz="1400" b="0" kern="1200" dirty="0" smtClean="0">
                          <a:latin typeface="微軟正黑體" panose="020B0604030504040204" pitchFamily="34" charset="-120"/>
                          <a:ea typeface="微軟正黑體" panose="020B0604030504040204" pitchFamily="34" charset="-120"/>
                        </a:rPr>
                        <a:t>日</a:t>
                      </a:r>
                      <a:endParaRPr lang="zh-TW" altLang="en-US" sz="1400" b="0" kern="1200" dirty="0">
                        <a:solidFill>
                          <a:schemeClr val="accent6">
                            <a:lumMod val="50000"/>
                          </a:schemeClr>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TW" sz="1400" b="0" kern="1200" dirty="0" smtClean="0">
                          <a:latin typeface="微軟正黑體" panose="020B0604030504040204" pitchFamily="34" charset="-120"/>
                          <a:ea typeface="微軟正黑體" panose="020B0604030504040204" pitchFamily="34" charset="-120"/>
                        </a:rPr>
                        <a:t>10</a:t>
                      </a:r>
                      <a:r>
                        <a:rPr lang="zh-TW" altLang="en-US" sz="1400" b="0" kern="1200" dirty="0" smtClean="0">
                          <a:latin typeface="微軟正黑體" panose="020B0604030504040204" pitchFamily="34" charset="-120"/>
                          <a:ea typeface="微軟正黑體" panose="020B0604030504040204" pitchFamily="34" charset="-120"/>
                        </a:rPr>
                        <a:t>月</a:t>
                      </a:r>
                      <a:r>
                        <a:rPr lang="en-US" altLang="zh-TW" sz="1400" b="0" kern="1200" dirty="0" smtClean="0">
                          <a:latin typeface="微軟正黑體" panose="020B0604030504040204" pitchFamily="34" charset="-120"/>
                          <a:ea typeface="微軟正黑體" panose="020B0604030504040204" pitchFamily="34" charset="-120"/>
                        </a:rPr>
                        <a:t>22</a:t>
                      </a:r>
                      <a:r>
                        <a:rPr lang="zh-TW" altLang="en-US" sz="1400" b="0" kern="1200" dirty="0" smtClean="0">
                          <a:latin typeface="微軟正黑體" panose="020B0604030504040204" pitchFamily="34" charset="-120"/>
                          <a:ea typeface="微軟正黑體" panose="020B0604030504040204" pitchFamily="34" charset="-120"/>
                        </a:rPr>
                        <a:t>日</a:t>
                      </a:r>
                      <a:endParaRPr lang="zh-TW" altLang="en-US" sz="1400" b="0" kern="1200" dirty="0">
                        <a:solidFill>
                          <a:schemeClr val="accent6">
                            <a:lumMod val="50000"/>
                          </a:schemeClr>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TW" sz="1400" b="0" kern="1200" dirty="0" smtClean="0">
                          <a:latin typeface="微軟正黑體" panose="020B0604030504040204" pitchFamily="34" charset="-120"/>
                          <a:ea typeface="微軟正黑體" panose="020B0604030504040204" pitchFamily="34" charset="-120"/>
                        </a:rPr>
                        <a:t>10</a:t>
                      </a:r>
                      <a:r>
                        <a:rPr lang="zh-TW" altLang="en-US" sz="1400" b="0" kern="1200" dirty="0" smtClean="0">
                          <a:latin typeface="微軟正黑體" panose="020B0604030504040204" pitchFamily="34" charset="-120"/>
                          <a:ea typeface="微軟正黑體" panose="020B0604030504040204" pitchFamily="34" charset="-120"/>
                        </a:rPr>
                        <a:t>月</a:t>
                      </a:r>
                      <a:r>
                        <a:rPr lang="en-US" altLang="zh-TW" sz="1400" b="0" kern="1200" dirty="0" smtClean="0">
                          <a:latin typeface="微軟正黑體" panose="020B0604030504040204" pitchFamily="34" charset="-120"/>
                          <a:ea typeface="微軟正黑體" panose="020B0604030504040204" pitchFamily="34" charset="-120"/>
                        </a:rPr>
                        <a:t>1</a:t>
                      </a:r>
                      <a:r>
                        <a:rPr lang="zh-TW" altLang="en-US" sz="1400" b="0" kern="1200" dirty="0" smtClean="0">
                          <a:latin typeface="微軟正黑體" panose="020B0604030504040204" pitchFamily="34" charset="-120"/>
                          <a:ea typeface="微軟正黑體" panose="020B0604030504040204" pitchFamily="34" charset="-120"/>
                        </a:rPr>
                        <a:t>日</a:t>
                      </a:r>
                      <a:endParaRPr lang="zh-TW" altLang="en-US" sz="1400" b="0" kern="1200" dirty="0">
                        <a:solidFill>
                          <a:schemeClr val="accent6">
                            <a:lumMod val="50000"/>
                          </a:schemeClr>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21</a:t>
                      </a:r>
                      <a:r>
                        <a:rPr kumimoji="0" lang="zh-TW" altLang="en-US"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endParaRPr kumimoji="0" lang="zh-TW" altLang="en-US" sz="1400" b="0" i="0" u="none" strike="noStrike" kern="1200" cap="none" spc="0" normalizeH="0" baseline="0" noProof="0" dirty="0">
                        <a:ln>
                          <a:noFill/>
                        </a:ln>
                        <a:solidFill>
                          <a:srgbClr val="70AD47">
                            <a:lumMod val="50000"/>
                          </a:srgbClr>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8379451"/>
                  </a:ext>
                </a:extLst>
              </a:tr>
              <a:tr h="432000">
                <a:tc>
                  <a:txBody>
                    <a:bodyPr/>
                    <a:lstStyle/>
                    <a:p>
                      <a:pPr marL="361950" indent="-276225" algn="l" defTabSz="685800" rtl="0" eaLnBrk="1" fontAlgn="ctr" latinLnBrk="0" hangingPunct="1"/>
                      <a:r>
                        <a:rPr lang="en-US" altLang="zh-TW" sz="1400" b="0" kern="100" dirty="0" smtClean="0">
                          <a:latin typeface="微軟正黑體" panose="020B0604030504040204" pitchFamily="34" charset="-120"/>
                          <a:ea typeface="微軟正黑體" panose="020B0604030504040204" pitchFamily="34" charset="-120"/>
                        </a:rPr>
                        <a:t>10.</a:t>
                      </a:r>
                      <a:r>
                        <a:rPr lang="zh-TW" altLang="en-US" sz="1400" b="0" kern="100" dirty="0" smtClean="0">
                          <a:latin typeface="微軟正黑體" panose="020B0604030504040204" pitchFamily="34" charset="-120"/>
                          <a:ea typeface="微軟正黑體" panose="020B0604030504040204" pitchFamily="34" charset="-120"/>
                        </a:rPr>
                        <a:t>辦理</a:t>
                      </a:r>
                      <a:r>
                        <a:rPr lang="zh-TW" altLang="en-US" sz="1400" b="0" kern="100" dirty="0">
                          <a:latin typeface="微軟正黑體" panose="020B0604030504040204" pitchFamily="34" charset="-120"/>
                          <a:ea typeface="微軟正黑體" panose="020B0604030504040204" pitchFamily="34" charset="-120"/>
                        </a:rPr>
                        <a:t>社區防災工作成果發表</a:t>
                      </a:r>
                      <a:endParaRPr lang="zh-TW" altLang="en-US" sz="1400" b="0" kern="100"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3703" marR="3703" marT="3703"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TW" sz="1400" b="0" kern="1200" dirty="0" smtClean="0">
                          <a:latin typeface="微軟正黑體" panose="020B0604030504040204" pitchFamily="34" charset="-120"/>
                          <a:ea typeface="微軟正黑體" panose="020B0604030504040204" pitchFamily="34" charset="-120"/>
                        </a:rPr>
                        <a:t>10</a:t>
                      </a:r>
                      <a:r>
                        <a:rPr lang="zh-TW" altLang="en-US" sz="1400" b="0" kern="1200" dirty="0" smtClean="0">
                          <a:latin typeface="微軟正黑體" panose="020B0604030504040204" pitchFamily="34" charset="-120"/>
                          <a:ea typeface="微軟正黑體" panose="020B0604030504040204" pitchFamily="34" charset="-120"/>
                        </a:rPr>
                        <a:t>月</a:t>
                      </a:r>
                      <a:r>
                        <a:rPr lang="en-US" altLang="zh-TW" sz="1400" b="0" kern="1200" dirty="0" smtClean="0">
                          <a:latin typeface="微軟正黑體" panose="020B0604030504040204" pitchFamily="34" charset="-120"/>
                          <a:ea typeface="微軟正黑體" panose="020B0604030504040204" pitchFamily="34" charset="-120"/>
                        </a:rPr>
                        <a:t>15</a:t>
                      </a:r>
                      <a:r>
                        <a:rPr lang="zh-TW" altLang="en-US" sz="1400" b="0" kern="1200" dirty="0" smtClean="0">
                          <a:latin typeface="微軟正黑體" panose="020B0604030504040204" pitchFamily="34" charset="-120"/>
                          <a:ea typeface="微軟正黑體" panose="020B0604030504040204" pitchFamily="34" charset="-120"/>
                        </a:rPr>
                        <a:t>日</a:t>
                      </a:r>
                      <a:endParaRPr lang="zh-TW" altLang="en-US" sz="1400" b="0" kern="1200" dirty="0" smtClean="0">
                        <a:solidFill>
                          <a:schemeClr val="accent6">
                            <a:lumMod val="50000"/>
                          </a:schemeClr>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TW" sz="1400" b="0" kern="1200" dirty="0" smtClean="0">
                          <a:latin typeface="微軟正黑體" panose="020B0604030504040204" pitchFamily="34" charset="-120"/>
                          <a:ea typeface="微軟正黑體" panose="020B0604030504040204" pitchFamily="34" charset="-120"/>
                        </a:rPr>
                        <a:t>10</a:t>
                      </a:r>
                      <a:r>
                        <a:rPr lang="zh-TW" altLang="en-US" sz="1400" b="0" kern="1200" dirty="0" smtClean="0">
                          <a:latin typeface="微軟正黑體" panose="020B0604030504040204" pitchFamily="34" charset="-120"/>
                          <a:ea typeface="微軟正黑體" panose="020B0604030504040204" pitchFamily="34" charset="-120"/>
                        </a:rPr>
                        <a:t>月</a:t>
                      </a:r>
                      <a:r>
                        <a:rPr lang="en-US" altLang="zh-TW" sz="1400" b="0" kern="1200" dirty="0" smtClean="0">
                          <a:latin typeface="微軟正黑體" panose="020B0604030504040204" pitchFamily="34" charset="-120"/>
                          <a:ea typeface="微軟正黑體" panose="020B0604030504040204" pitchFamily="34" charset="-120"/>
                        </a:rPr>
                        <a:t>22</a:t>
                      </a:r>
                      <a:r>
                        <a:rPr lang="zh-TW" altLang="en-US" sz="1400" b="0" kern="1200" dirty="0" smtClean="0">
                          <a:latin typeface="微軟正黑體" panose="020B0604030504040204" pitchFamily="34" charset="-120"/>
                          <a:ea typeface="微軟正黑體" panose="020B0604030504040204" pitchFamily="34" charset="-120"/>
                        </a:rPr>
                        <a:t>日</a:t>
                      </a:r>
                      <a:endParaRPr lang="zh-TW" altLang="en-US" sz="1400" b="0" kern="1200" dirty="0">
                        <a:solidFill>
                          <a:schemeClr val="accent6">
                            <a:lumMod val="50000"/>
                          </a:schemeClr>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685800" rtl="0" eaLnBrk="1" fontAlgn="ctr" latinLnBrk="0" hangingPunct="1"/>
                      <a:r>
                        <a:rPr lang="en-US" altLang="zh-TW" sz="1400" b="0" kern="1200" dirty="0" smtClean="0">
                          <a:latin typeface="微軟正黑體" panose="020B0604030504040204" pitchFamily="34" charset="-120"/>
                          <a:ea typeface="微軟正黑體" panose="020B0604030504040204" pitchFamily="34" charset="-120"/>
                        </a:rPr>
                        <a:t>10</a:t>
                      </a:r>
                      <a:r>
                        <a:rPr lang="zh-TW" altLang="en-US" sz="1400" b="0" kern="1200" dirty="0" smtClean="0">
                          <a:latin typeface="微軟正黑體" panose="020B0604030504040204" pitchFamily="34" charset="-120"/>
                          <a:ea typeface="微軟正黑體" panose="020B0604030504040204" pitchFamily="34" charset="-120"/>
                        </a:rPr>
                        <a:t>月</a:t>
                      </a:r>
                      <a:r>
                        <a:rPr lang="en-US" altLang="zh-TW" sz="1400" b="0" kern="1200" dirty="0" smtClean="0">
                          <a:latin typeface="微軟正黑體" panose="020B0604030504040204" pitchFamily="34" charset="-120"/>
                          <a:ea typeface="微軟正黑體" panose="020B0604030504040204" pitchFamily="34" charset="-120"/>
                        </a:rPr>
                        <a:t>1</a:t>
                      </a:r>
                      <a:r>
                        <a:rPr lang="zh-TW" altLang="en-US" sz="1400" b="0" kern="1200" dirty="0" smtClean="0">
                          <a:latin typeface="微軟正黑體" panose="020B0604030504040204" pitchFamily="34" charset="-120"/>
                          <a:ea typeface="微軟正黑體" panose="020B0604030504040204" pitchFamily="34" charset="-120"/>
                        </a:rPr>
                        <a:t>日</a:t>
                      </a:r>
                      <a:endParaRPr lang="zh-TW" altLang="en-US" sz="1400" b="0" kern="1200" dirty="0">
                        <a:solidFill>
                          <a:schemeClr val="accent6">
                            <a:lumMod val="50000"/>
                          </a:schemeClr>
                        </a:solidFill>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21</a:t>
                      </a:r>
                      <a:r>
                        <a:rPr kumimoji="0" lang="zh-TW" altLang="en-US" sz="1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endParaRPr kumimoji="0" lang="zh-TW" altLang="en-US" sz="1400" b="0" i="0" u="none" strike="noStrike" kern="1200" cap="none" spc="0" normalizeH="0" baseline="0" noProof="0" dirty="0">
                        <a:ln>
                          <a:noFill/>
                        </a:ln>
                        <a:solidFill>
                          <a:srgbClr val="70AD47">
                            <a:lumMod val="50000"/>
                          </a:srgbClr>
                        </a:solidFill>
                        <a:effectLst/>
                        <a:uLnTx/>
                        <a:uFillTx/>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278882972"/>
                  </a:ext>
                </a:extLst>
              </a:tr>
            </a:tbl>
          </a:graphicData>
        </a:graphic>
      </p:graphicFrame>
      <p:sp>
        <p:nvSpPr>
          <p:cNvPr id="4" name="投影片編號版面配置區 3"/>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24</a:t>
            </a:fld>
            <a:endParaRPr lang="zh-TW" altLang="en-US">
              <a:solidFill>
                <a:srgbClr val="44546A">
                  <a:lumMod val="50000"/>
                </a:srgbClr>
              </a:solidFill>
            </a:endParaRPr>
          </a:p>
        </p:txBody>
      </p:sp>
    </p:spTree>
    <p:extLst>
      <p:ext uri="{BB962C8B-B14F-4D97-AF65-F5344CB8AC3E}">
        <p14:creationId xmlns:p14="http://schemas.microsoft.com/office/powerpoint/2010/main" val="2972209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5810250" cy="716869"/>
          </a:xfrm>
          <a:solidFill>
            <a:schemeClr val="bg1"/>
          </a:solidFill>
        </p:spPr>
        <p:txBody>
          <a:bodyPr/>
          <a:lstStyle/>
          <a:p>
            <a:r>
              <a:rPr lang="zh-TW" altLang="en-US" dirty="0" smtClean="0"/>
              <a:t>推動防災社區工作辦理進度</a:t>
            </a:r>
            <a:endParaRPr lang="zh-TW" altLang="en-US" dirty="0"/>
          </a:p>
        </p:txBody>
      </p:sp>
      <p:sp>
        <p:nvSpPr>
          <p:cNvPr id="4" name="矩形 3"/>
          <p:cNvSpPr/>
          <p:nvPr/>
        </p:nvSpPr>
        <p:spPr>
          <a:xfrm>
            <a:off x="81637" y="828452"/>
            <a:ext cx="8827770" cy="1000274"/>
          </a:xfrm>
          <a:prstGeom prst="rect">
            <a:avLst/>
          </a:prstGeom>
        </p:spPr>
        <p:txBody>
          <a:bodyPr wrap="square">
            <a:spAutoFit/>
          </a:bodyPr>
          <a:lstStyle/>
          <a:p>
            <a:pPr marL="342900" indent="-342900">
              <a:spcBef>
                <a:spcPts val="600"/>
              </a:spcBef>
              <a:buFont typeface="微軟正黑體" panose="020B0604030504040204" pitchFamily="34" charset="-120"/>
              <a:buChar char="★"/>
              <a:defRPr/>
            </a:pPr>
            <a:r>
              <a:rPr lang="en-US" altLang="zh-TW" b="1" kern="1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辦理泰山區明</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志里防災演練暨年度成果</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展。</a:t>
            </a:r>
            <a:endPar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buFont typeface="微軟正黑體" panose="020B0604030504040204" pitchFamily="34" charset="-120"/>
              <a:buChar char="★"/>
              <a:defRPr/>
            </a:pP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出席人員：消防局張易鴻簡任技正、林登港科長、郭乃嘉股長、洪銘坤股長、泰山區劉區長、明志里里長、明志國小蕭校長、區公所承辦</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人員。</a:t>
            </a:r>
            <a:endPar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投影片編號版面配置區 10"/>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25</a:t>
            </a:fld>
            <a:endParaRPr lang="zh-TW" altLang="en-US">
              <a:solidFill>
                <a:srgbClr val="44546A">
                  <a:lumMod val="50000"/>
                </a:srgbClr>
              </a:solidFill>
            </a:endParaRPr>
          </a:p>
        </p:txBody>
      </p:sp>
      <p:sp>
        <p:nvSpPr>
          <p:cNvPr id="17" name="文字方塊 16"/>
          <p:cNvSpPr txBox="1"/>
          <p:nvPr/>
        </p:nvSpPr>
        <p:spPr>
          <a:xfrm>
            <a:off x="6812004" y="706399"/>
            <a:ext cx="1842550" cy="4001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泰山區明志</a:t>
            </a:r>
            <a:r>
              <a:rPr kumimoji="1" lang="zh-TW" altLang="en-US" sz="20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rPr>
              <a:t>里</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29" y="1982780"/>
            <a:ext cx="2879351"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914" y="1981200"/>
            <a:ext cx="2879351"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988977"/>
            <a:ext cx="2879351"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966" y="4402677"/>
            <a:ext cx="2881299"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3855" y="4402677"/>
            <a:ext cx="2881299"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077" y="4402677"/>
            <a:ext cx="2881299"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5473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5810250" cy="716869"/>
          </a:xfrm>
          <a:solidFill>
            <a:schemeClr val="bg1"/>
          </a:solidFill>
        </p:spPr>
        <p:txBody>
          <a:bodyPr/>
          <a:lstStyle/>
          <a:p>
            <a:r>
              <a:rPr lang="zh-TW" altLang="en-US" dirty="0" smtClean="0"/>
              <a:t>推動防災社區工作辦理進度</a:t>
            </a:r>
            <a:endParaRPr lang="zh-TW" altLang="en-US" dirty="0"/>
          </a:p>
        </p:txBody>
      </p:sp>
      <p:sp>
        <p:nvSpPr>
          <p:cNvPr id="4" name="矩形 3"/>
          <p:cNvSpPr/>
          <p:nvPr/>
        </p:nvSpPr>
        <p:spPr>
          <a:xfrm>
            <a:off x="81637" y="828452"/>
            <a:ext cx="8827770" cy="1000274"/>
          </a:xfrm>
          <a:prstGeom prst="rect">
            <a:avLst/>
          </a:prstGeom>
        </p:spPr>
        <p:txBody>
          <a:bodyPr wrap="square">
            <a:spAutoFit/>
          </a:bodyPr>
          <a:lstStyle/>
          <a:p>
            <a:pPr marL="342900" indent="-342900">
              <a:spcBef>
                <a:spcPts val="600"/>
              </a:spcBef>
              <a:buFont typeface="微軟正黑體" panose="020B0604030504040204" pitchFamily="34" charset="-120"/>
              <a:buChar char="★"/>
              <a:defRPr/>
            </a:pPr>
            <a:r>
              <a:rPr lang="en-US" altLang="zh-TW"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辦理中</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和</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區內南里</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防災演練暨年度成果</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展籌備會。</a:t>
            </a:r>
            <a:endPar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buFont typeface="微軟正黑體" panose="020B0604030504040204" pitchFamily="34" charset="-120"/>
              <a:buChar char="★"/>
              <a:defRPr/>
            </a:pP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出席人員：消防</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局劉聖宗技正、內南里里長、興南國小</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張主任、區公所課長、承辦</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人員。</a:t>
            </a:r>
            <a:endPar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投影片編號版面配置區 10"/>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26</a:t>
            </a:fld>
            <a:endParaRPr lang="zh-TW" altLang="en-US">
              <a:solidFill>
                <a:srgbClr val="44546A">
                  <a:lumMod val="50000"/>
                </a:srgbClr>
              </a:solidFill>
            </a:endParaRPr>
          </a:p>
        </p:txBody>
      </p:sp>
      <p:sp>
        <p:nvSpPr>
          <p:cNvPr id="17" name="文字方塊 16"/>
          <p:cNvSpPr txBox="1"/>
          <p:nvPr/>
        </p:nvSpPr>
        <p:spPr>
          <a:xfrm>
            <a:off x="6812004" y="706399"/>
            <a:ext cx="1842550" cy="4001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中</a:t>
            </a:r>
            <a:r>
              <a:rPr lang="zh-TW" altLang="en-US" sz="2000" b="1" dirty="0">
                <a:solidFill>
                  <a:srgbClr val="002060"/>
                </a:solidFill>
                <a:latin typeface="微軟正黑體" panose="020B0604030504040204" pitchFamily="34" charset="-120"/>
                <a:ea typeface="微軟正黑體" panose="020B0604030504040204" pitchFamily="34" charset="-120"/>
              </a:rPr>
              <a:t>和</a:t>
            </a:r>
            <a:r>
              <a:rPr lang="zh-TW" altLang="en-US" sz="2000" b="1" dirty="0" smtClean="0">
                <a:solidFill>
                  <a:srgbClr val="002060"/>
                </a:solidFill>
                <a:latin typeface="微軟正黑體" panose="020B0604030504040204" pitchFamily="34" charset="-120"/>
                <a:ea typeface="微軟正黑體" panose="020B0604030504040204" pitchFamily="34" charset="-120"/>
              </a:rPr>
              <a:t>區內南</a:t>
            </a:r>
            <a:r>
              <a:rPr kumimoji="1" lang="zh-TW" altLang="en-US" sz="20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rPr>
              <a:t>里</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4759" y="1857600"/>
            <a:ext cx="2703965"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9966" y="1857600"/>
            <a:ext cx="2703965"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857600"/>
            <a:ext cx="2703965"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8"/>
          <p:cNvSpPr/>
          <p:nvPr/>
        </p:nvSpPr>
        <p:spPr>
          <a:xfrm>
            <a:off x="62976" y="3962852"/>
            <a:ext cx="8827770" cy="1000274"/>
          </a:xfrm>
          <a:prstGeom prst="rect">
            <a:avLst/>
          </a:prstGeom>
        </p:spPr>
        <p:txBody>
          <a:bodyPr wrap="square">
            <a:spAutoFit/>
          </a:bodyPr>
          <a:lstStyle/>
          <a:p>
            <a:pPr marL="342900" indent="-342900">
              <a:spcBef>
                <a:spcPts val="600"/>
              </a:spcBef>
              <a:buFont typeface="微軟正黑體" panose="020B0604030504040204" pitchFamily="34" charset="-120"/>
              <a:buChar char="★"/>
              <a:defRPr/>
            </a:pPr>
            <a:r>
              <a:rPr lang="en-US" altLang="zh-TW"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b="1" kern="100"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辦理林</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口</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區嘉寶里</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防災演練暨年度成果</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展籌備會。</a:t>
            </a:r>
            <a:endPar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buFont typeface="微軟正黑體" panose="020B0604030504040204" pitchFamily="34" charset="-120"/>
              <a:buChar char="★"/>
              <a:defRPr/>
            </a:pP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出席人員：消防局陳又嘉隊員、林口區朱區長、嘉寶里</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里長</a:t>
            </a:r>
            <a:r>
              <a:rPr lang="zh-TW" altLang="en-US" b="1" kern="100" dirty="0" smtClean="0">
                <a:latin typeface="微軟正黑體" panose="020B0604030504040204" pitchFamily="34" charset="-120"/>
                <a:ea typeface="微軟正黑體" panose="020B0604030504040204" pitchFamily="34" charset="-120"/>
                <a:cs typeface="Times New Roman" panose="02020603050405020304" pitchFamily="18" charset="0"/>
              </a:rPr>
              <a:t>、嘉寶國小王校長、區公所課長、承辦</a:t>
            </a:r>
            <a:r>
              <a:rPr lang="zh-TW" altLang="en-US" b="1" kern="100" dirty="0">
                <a:latin typeface="微軟正黑體" panose="020B0604030504040204" pitchFamily="34" charset="-120"/>
                <a:ea typeface="微軟正黑體" panose="020B0604030504040204" pitchFamily="34" charset="-120"/>
                <a:cs typeface="Times New Roman" panose="02020603050405020304" pitchFamily="18" charset="0"/>
              </a:rPr>
              <a:t>人員。</a:t>
            </a:r>
            <a:endParaRPr lang="en-US" altLang="zh-TW" b="1" kern="1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759" y="4981800"/>
            <a:ext cx="2703965"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878" y="4981800"/>
            <a:ext cx="2703965"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4981800"/>
            <a:ext cx="2703965"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文字方塊 12"/>
          <p:cNvSpPr txBox="1"/>
          <p:nvPr/>
        </p:nvSpPr>
        <p:spPr>
          <a:xfrm>
            <a:off x="6881715" y="3867090"/>
            <a:ext cx="1842550" cy="4001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2000" b="1" dirty="0" smtClean="0">
                <a:solidFill>
                  <a:srgbClr val="002060"/>
                </a:solidFill>
                <a:latin typeface="微軟正黑體" panose="020B0604030504040204" pitchFamily="34" charset="-120"/>
                <a:ea typeface="微軟正黑體" panose="020B0604030504040204" pitchFamily="34" charset="-120"/>
              </a:rPr>
              <a:t>林</a:t>
            </a:r>
            <a:r>
              <a:rPr lang="zh-TW" altLang="en-US" sz="2000" b="1" dirty="0">
                <a:solidFill>
                  <a:srgbClr val="002060"/>
                </a:solidFill>
                <a:latin typeface="微軟正黑體" panose="020B0604030504040204" pitchFamily="34" charset="-120"/>
                <a:ea typeface="微軟正黑體" panose="020B0604030504040204" pitchFamily="34" charset="-120"/>
              </a:rPr>
              <a:t>口</a:t>
            </a:r>
            <a:r>
              <a:rPr lang="zh-TW" altLang="en-US" sz="2000" b="1" dirty="0" smtClean="0">
                <a:solidFill>
                  <a:srgbClr val="002060"/>
                </a:solidFill>
                <a:latin typeface="微軟正黑體" panose="020B0604030504040204" pitchFamily="34" charset="-120"/>
                <a:ea typeface="微軟正黑體" panose="020B0604030504040204" pitchFamily="34" charset="-120"/>
              </a:rPr>
              <a:t>區嘉寶</a:t>
            </a:r>
            <a:r>
              <a:rPr kumimoji="1" lang="zh-TW" altLang="en-US" sz="20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rPr>
              <a:t>里</a:t>
            </a:r>
          </a:p>
        </p:txBody>
      </p:sp>
    </p:spTree>
    <p:extLst>
      <p:ext uri="{BB962C8B-B14F-4D97-AF65-F5344CB8AC3E}">
        <p14:creationId xmlns:p14="http://schemas.microsoft.com/office/powerpoint/2010/main" val="2118314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6648450" cy="716869"/>
          </a:xfrm>
          <a:solidFill>
            <a:schemeClr val="bg1"/>
          </a:solidFill>
        </p:spPr>
        <p:txBody>
          <a:bodyPr/>
          <a:lstStyle/>
          <a:p>
            <a:r>
              <a:rPr lang="zh-TW" altLang="en-US" dirty="0" smtClean="0"/>
              <a:t>局處推動防災社區工作辦理進度</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p:cNvSpPr/>
          <p:nvPr/>
        </p:nvSpPr>
        <p:spPr>
          <a:xfrm>
            <a:off x="108527" y="766306"/>
            <a:ext cx="8782050" cy="1092607"/>
          </a:xfrm>
          <a:prstGeom prst="rect">
            <a:avLst/>
          </a:prstGeom>
        </p:spPr>
        <p:txBody>
          <a:bodyPr wrap="square">
            <a:spAutoFit/>
          </a:bodyPr>
          <a:lstStyle/>
          <a:p>
            <a:pPr marL="342900" lvl="0" indent="-342900">
              <a:spcBef>
                <a:spcPts val="600"/>
              </a:spcBef>
              <a:buFont typeface="微軟正黑體" panose="020B0604030504040204" pitchFamily="34" charset="-120"/>
              <a:buChar char="★"/>
              <a:defRPr/>
            </a:pPr>
            <a:r>
              <a:rPr lang="zh-TW" altLang="en-US" sz="2000" b="1" u="sng"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教育局</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推動鶯歌區建國里防災社區，</a:t>
            </a:r>
            <a:r>
              <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日辦理預演，</a:t>
            </a:r>
            <a:r>
              <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19</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日辦理示範演練。</a:t>
            </a:r>
            <a:endPar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buFont typeface="微軟正黑體" panose="020B0604030504040204" pitchFamily="34" charset="-120"/>
              <a:buChar char="★"/>
              <a:defRPr/>
            </a:pP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目前局處辦理進度</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說明如下</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投影片編號版面配置區 10"/>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27</a:t>
            </a:fld>
            <a:endParaRPr lang="zh-TW" altLang="en-US">
              <a:solidFill>
                <a:srgbClr val="44546A">
                  <a:lumMod val="50000"/>
                </a:srgbClr>
              </a:solidFill>
            </a:endParaRPr>
          </a:p>
        </p:txBody>
      </p:sp>
      <p:graphicFrame>
        <p:nvGraphicFramePr>
          <p:cNvPr id="20" name="表格 19"/>
          <p:cNvGraphicFramePr>
            <a:graphicFrameLocks noGrp="1"/>
          </p:cNvGraphicFramePr>
          <p:nvPr>
            <p:extLst>
              <p:ext uri="{D42A27DB-BD31-4B8C-83A1-F6EECF244321}">
                <p14:modId xmlns:p14="http://schemas.microsoft.com/office/powerpoint/2010/main" val="1709257106"/>
              </p:ext>
            </p:extLst>
          </p:nvPr>
        </p:nvGraphicFramePr>
        <p:xfrm>
          <a:off x="142577" y="1858913"/>
          <a:ext cx="8748000" cy="4860000"/>
        </p:xfrm>
        <a:graphic>
          <a:graphicData uri="http://schemas.openxmlformats.org/drawingml/2006/table">
            <a:tbl>
              <a:tblPr>
                <a:tableStyleId>{93296810-A885-4BE3-A3E7-6D5BEEA58F35}</a:tableStyleId>
              </a:tblPr>
              <a:tblGrid>
                <a:gridCol w="1080000">
                  <a:extLst>
                    <a:ext uri="{9D8B030D-6E8A-4147-A177-3AD203B41FA5}">
                      <a16:colId xmlns:a16="http://schemas.microsoft.com/office/drawing/2014/main" val="764642865"/>
                    </a:ext>
                  </a:extLst>
                </a:gridCol>
                <a:gridCol w="1620000">
                  <a:extLst>
                    <a:ext uri="{9D8B030D-6E8A-4147-A177-3AD203B41FA5}">
                      <a16:colId xmlns:a16="http://schemas.microsoft.com/office/drawing/2014/main" val="2450162663"/>
                    </a:ext>
                  </a:extLst>
                </a:gridCol>
                <a:gridCol w="1188000">
                  <a:extLst>
                    <a:ext uri="{9D8B030D-6E8A-4147-A177-3AD203B41FA5}">
                      <a16:colId xmlns:a16="http://schemas.microsoft.com/office/drawing/2014/main" val="2584826676"/>
                    </a:ext>
                  </a:extLst>
                </a:gridCol>
                <a:gridCol w="4860000">
                  <a:extLst>
                    <a:ext uri="{9D8B030D-6E8A-4147-A177-3AD203B41FA5}">
                      <a16:colId xmlns:a16="http://schemas.microsoft.com/office/drawing/2014/main" val="1571885109"/>
                    </a:ext>
                  </a:extLst>
                </a:gridCol>
              </a:tblGrid>
              <a:tr h="360000">
                <a:tc>
                  <a:txBody>
                    <a:bodyPr/>
                    <a:lstStyle/>
                    <a:p>
                      <a:pPr algn="ctr" fontAlgn="ctr"/>
                      <a:r>
                        <a:rPr lang="zh-TW" altLang="en-US" sz="1600" b="1" i="0" u="none" strike="noStrike" dirty="0" smtClean="0">
                          <a:solidFill>
                            <a:schemeClr val="dk1"/>
                          </a:solidFill>
                          <a:effectLst/>
                          <a:latin typeface="微軟正黑體" panose="020B0604030504040204" pitchFamily="34" charset="-120"/>
                          <a:ea typeface="微軟正黑體" panose="020B0604030504040204" pitchFamily="34" charset="-120"/>
                        </a:rPr>
                        <a:t>局處</a:t>
                      </a:r>
                      <a:endPar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61" marR="5661" marT="5661"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推動社區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負責團隊</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辦理情形</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extLst>
                  <a:ext uri="{0D108BD9-81ED-4DB2-BD59-A6C34878D82A}">
                    <a16:rowId xmlns:a16="http://schemas.microsoft.com/office/drawing/2014/main" val="3512116626"/>
                  </a:ext>
                </a:extLst>
              </a:tr>
              <a:tr h="1368000">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工務局</a:t>
                      </a:r>
                    </a:p>
                    <a:p>
                      <a:pPr algn="ctr">
                        <a:spcAft>
                          <a:spcPts val="0"/>
                        </a:spcAft>
                      </a:pPr>
                      <a:r>
                        <a:rPr 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已</a:t>
                      </a:r>
                      <a:r>
                        <a:rPr lang="zh-TW" altLang="en-US"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完成</a:t>
                      </a:r>
                      <a:r>
                        <a:rPr lang="en-US"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FFFFFF"/>
                    </a:solidFill>
                  </a:tcPr>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汐止區</a:t>
                      </a:r>
                    </a:p>
                    <a:p>
                      <a:pPr algn="ct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台北小別墅社區</a:t>
                      </a: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中興工程</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顧問公司</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marL="342900" lvl="0" indent="-342900">
                        <a:spcAft>
                          <a:spcPts val="0"/>
                        </a:spcAft>
                        <a:buFont typeface="Wingdings" panose="05000000000000000000" pitchFamily="2" charset="2"/>
                        <a:buAutoNum type="circleNumWdWhitePlain"/>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建置智慧裝置示警平台</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APP</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，並進行防災社區推動</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課程</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，於</a:t>
                      </a:r>
                      <a:r>
                        <a:rPr 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27</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日辦理說明會。</a:t>
                      </a:r>
                    </a:p>
                    <a:p>
                      <a:pPr marL="342900" lvl="0" indent="-342900">
                        <a:spcAft>
                          <a:spcPts val="0"/>
                        </a:spcAft>
                        <a:buFont typeface="Wingdings" panose="05000000000000000000" pitchFamily="2" charset="2"/>
                        <a:buAutoNum type="circleNumWdWhitePlain"/>
                      </a:pP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已</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完成監測儀器裝</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設</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並</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確認</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自動傳輸功能。</a:t>
                      </a:r>
                    </a:p>
                    <a:p>
                      <a:pPr marL="342900" lvl="0" indent="-342900">
                        <a:spcAft>
                          <a:spcPts val="0"/>
                        </a:spcAft>
                        <a:buFont typeface="Wingdings" panose="05000000000000000000" pitchFamily="2" charset="2"/>
                        <a:buAutoNum type="circleNumWdWhitePlain"/>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日邀集里長、里民、區公所、社區辦理教育訓練</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成果展</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342900" lvl="0" indent="-342900">
                        <a:spcAft>
                          <a:spcPts val="0"/>
                        </a:spcAft>
                        <a:buFont typeface="Wingdings" panose="05000000000000000000" pitchFamily="2" charset="2"/>
                        <a:buAutoNum type="circleNumWdWhitePlain"/>
                      </a:pPr>
                      <a:r>
                        <a:rPr lang="en-US" sz="1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sz="1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日辦理期末審查</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extLst>
                  <a:ext uri="{0D108BD9-81ED-4DB2-BD59-A6C34878D82A}">
                    <a16:rowId xmlns:a16="http://schemas.microsoft.com/office/drawing/2014/main" val="3850478580"/>
                  </a:ext>
                </a:extLst>
              </a:tr>
              <a:tr h="1512000">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警察局</a:t>
                      </a: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FFFFFF"/>
                    </a:solidFill>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algn="ctr">
                        <a:spcAft>
                          <a:spcPts val="0"/>
                        </a:spcAft>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marL="342900" indent="-342900">
                        <a:spcAft>
                          <a:spcPts val="0"/>
                        </a:spcAft>
                        <a:buFont typeface="Wingdings" panose="05000000000000000000" pitchFamily="2" charset="2"/>
                        <a:buAutoNum type="circleNumWdWhitePlain"/>
                      </a:pP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本市災防辦於</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月函文警察局</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年整合型防災社區推動局處及社區名單，</a:t>
                      </a: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下半</a:t>
                      </a:r>
                      <a:r>
                        <a:rPr 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年度補助申請</a:t>
                      </a:r>
                      <a:r>
                        <a:rPr 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時間</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a:t>
                      </a:r>
                      <a:r>
                        <a:rPr 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截止。</a:t>
                      </a:r>
                      <a:endPar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Aft>
                          <a:spcPts val="0"/>
                        </a:spcAft>
                        <a:buFont typeface="Wingdings" panose="05000000000000000000" pitchFamily="2" charset="2"/>
                        <a:buAutoNum type="circleNumWdWhitePlain"/>
                      </a:pP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水利局</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處</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、工務局</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處</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、原民局</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處</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及消防局</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處</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，皆已申請警察局社區治安營造補助。</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Aft>
                          <a:spcPts val="0"/>
                        </a:spcAft>
                        <a:buFont typeface="Wingdings" panose="05000000000000000000" pitchFamily="2" charset="2"/>
                        <a:buAutoNum type="circleNumWdWhitePlain"/>
                      </a:pP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消防</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處</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及農業</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處</a:t>
                      </a:r>
                      <a:r>
                        <a:rPr lang="en-US" altLang="zh-TW"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自行編列補助預算</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，故不重複申請。</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extLst>
                  <a:ext uri="{0D108BD9-81ED-4DB2-BD59-A6C34878D82A}">
                    <a16:rowId xmlns:a16="http://schemas.microsoft.com/office/drawing/2014/main" val="107917271"/>
                  </a:ext>
                </a:extLst>
              </a:tr>
              <a:tr h="1620000">
                <a:tc>
                  <a:txBody>
                    <a:bodyPr/>
                    <a:lstStyle/>
                    <a:p>
                      <a:pPr algn="ctr">
                        <a:spcAft>
                          <a:spcPts val="0"/>
                        </a:spcAft>
                      </a:pPr>
                      <a:r>
                        <a:rPr lang="zh-TW" altLang="en-US" sz="16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教育局</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FFFFFF"/>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鶯歌區建國里</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銘傳大學</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marL="342900" indent="-342900">
                        <a:spcAft>
                          <a:spcPts val="0"/>
                        </a:spcAft>
                        <a:buFont typeface="Wingdings" panose="05000000000000000000" pitchFamily="2" charset="2"/>
                        <a:buAutoNum type="circleNumWdWhitePlain"/>
                      </a:pP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配合其他局處遴選之防災社區中有學校者，督導該校配合防災社區推動，並給予相關資源補助。</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Aft>
                          <a:spcPts val="0"/>
                        </a:spcAft>
                        <a:buFont typeface="Wingdings" panose="05000000000000000000" pitchFamily="2" charset="2"/>
                        <a:buAutoNum type="circleNumWdWhitePlain"/>
                      </a:pP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教育部</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年選定本市鶯歌區建國國小為防災社區示範學校，已於</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日辦理校園訪視，已於</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日辦理成果發表，</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日辦理第</a:t>
                      </a:r>
                      <a:r>
                        <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次入校輔導會議。</a:t>
                      </a:r>
                      <a:endParaRPr lang="en-US" altLang="zh-TW" sz="14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Aft>
                          <a:spcPts val="0"/>
                        </a:spcAft>
                        <a:buFont typeface="Wingdings" panose="05000000000000000000" pitchFamily="2" charset="2"/>
                        <a:buAutoNum type="circleNumWdWhitePlain"/>
                      </a:pPr>
                      <a:r>
                        <a:rPr kumimoji="0" lang="en-US" altLang="zh-TW" sz="1400" b="1" dirty="0" smtClean="0">
                          <a:solidFill>
                            <a:srgbClr val="C00000"/>
                          </a:solidFill>
                          <a:latin typeface="微軟正黑體" pitchFamily="34" charset="-120"/>
                          <a:ea typeface="微軟正黑體" pitchFamily="34" charset="-120"/>
                        </a:rPr>
                        <a:t>9</a:t>
                      </a:r>
                      <a:r>
                        <a:rPr kumimoji="0" lang="zh-TW" altLang="en-US" sz="1400" b="1" dirty="0" smtClean="0">
                          <a:solidFill>
                            <a:srgbClr val="C00000"/>
                          </a:solidFill>
                          <a:latin typeface="微軟正黑體" pitchFamily="34" charset="-120"/>
                          <a:ea typeface="微軟正黑體" pitchFamily="34" charset="-120"/>
                        </a:rPr>
                        <a:t>月</a:t>
                      </a:r>
                      <a:r>
                        <a:rPr kumimoji="0" lang="en-US" altLang="zh-TW" sz="1400" b="1" dirty="0" smtClean="0">
                          <a:solidFill>
                            <a:srgbClr val="C00000"/>
                          </a:solidFill>
                          <a:latin typeface="微軟正黑體" pitchFamily="34" charset="-120"/>
                          <a:ea typeface="微軟正黑體" pitchFamily="34" charset="-120"/>
                        </a:rPr>
                        <a:t>21</a:t>
                      </a:r>
                      <a:r>
                        <a:rPr kumimoji="0" lang="zh-TW" altLang="en-US" sz="1400" b="1" dirty="0" smtClean="0">
                          <a:solidFill>
                            <a:srgbClr val="C00000"/>
                          </a:solidFill>
                          <a:latin typeface="微軟正黑體" pitchFamily="34" charset="-120"/>
                          <a:ea typeface="微軟正黑體" pitchFamily="34" charset="-120"/>
                        </a:rPr>
                        <a:t>日辦理預演，</a:t>
                      </a:r>
                      <a:r>
                        <a:rPr kumimoji="0" lang="en-US" altLang="zh-TW" sz="1400" b="1" dirty="0" smtClean="0">
                          <a:solidFill>
                            <a:srgbClr val="C00000"/>
                          </a:solidFill>
                          <a:latin typeface="微軟正黑體" pitchFamily="34" charset="-120"/>
                          <a:ea typeface="微軟正黑體" pitchFamily="34" charset="-120"/>
                        </a:rPr>
                        <a:t>10</a:t>
                      </a:r>
                      <a:r>
                        <a:rPr kumimoji="0" lang="zh-TW" altLang="en-US" sz="1400" b="1" dirty="0" smtClean="0">
                          <a:solidFill>
                            <a:srgbClr val="C00000"/>
                          </a:solidFill>
                          <a:latin typeface="微軟正黑體" pitchFamily="34" charset="-120"/>
                          <a:ea typeface="微軟正黑體" pitchFamily="34" charset="-120"/>
                        </a:rPr>
                        <a:t>月</a:t>
                      </a:r>
                      <a:r>
                        <a:rPr kumimoji="0" lang="en-US" altLang="zh-TW" sz="1400" b="1" dirty="0" smtClean="0">
                          <a:solidFill>
                            <a:srgbClr val="C00000"/>
                          </a:solidFill>
                          <a:latin typeface="微軟正黑體" pitchFamily="34" charset="-120"/>
                          <a:ea typeface="微軟正黑體" pitchFamily="34" charset="-120"/>
                        </a:rPr>
                        <a:t>19</a:t>
                      </a:r>
                      <a:r>
                        <a:rPr kumimoji="0" lang="zh-TW" altLang="en-US" sz="1400" b="1" dirty="0" smtClean="0">
                          <a:solidFill>
                            <a:srgbClr val="C00000"/>
                          </a:solidFill>
                          <a:latin typeface="微軟正黑體" pitchFamily="34" charset="-120"/>
                          <a:ea typeface="微軟正黑體" pitchFamily="34" charset="-120"/>
                        </a:rPr>
                        <a:t>日辦理示範演練。</a:t>
                      </a:r>
                      <a:endParaRPr kumimoji="0" lang="en-US" altLang="zh-TW" sz="1400" b="1" dirty="0" smtClean="0">
                        <a:solidFill>
                          <a:srgbClr val="C00000"/>
                        </a:solidFill>
                        <a:latin typeface="微軟正黑體" pitchFamily="34" charset="-120"/>
                        <a:ea typeface="微軟正黑體" pitchFamily="34" charset="-12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extLst>
                  <a:ext uri="{0D108BD9-81ED-4DB2-BD59-A6C34878D82A}">
                    <a16:rowId xmlns:a16="http://schemas.microsoft.com/office/drawing/2014/main" val="3461435870"/>
                  </a:ext>
                </a:extLst>
              </a:tr>
            </a:tbl>
          </a:graphicData>
        </a:graphic>
      </p:graphicFrame>
    </p:spTree>
    <p:extLst>
      <p:ext uri="{BB962C8B-B14F-4D97-AF65-F5344CB8AC3E}">
        <p14:creationId xmlns:p14="http://schemas.microsoft.com/office/powerpoint/2010/main" val="774001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6648450" cy="716869"/>
          </a:xfrm>
          <a:solidFill>
            <a:schemeClr val="bg1"/>
          </a:solidFill>
        </p:spPr>
        <p:txBody>
          <a:bodyPr/>
          <a:lstStyle/>
          <a:p>
            <a:r>
              <a:rPr lang="zh-TW" altLang="en-US" dirty="0" smtClean="0"/>
              <a:t>局處推動防災社區工作辦理進度</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p:cNvSpPr/>
          <p:nvPr/>
        </p:nvSpPr>
        <p:spPr>
          <a:xfrm>
            <a:off x="108527" y="874692"/>
            <a:ext cx="8782050" cy="1092607"/>
          </a:xfrm>
          <a:prstGeom prst="rect">
            <a:avLst/>
          </a:prstGeom>
        </p:spPr>
        <p:txBody>
          <a:bodyPr wrap="square">
            <a:spAutoFit/>
          </a:bodyPr>
          <a:lstStyle/>
          <a:p>
            <a:pPr marL="342900" lvl="0" indent="-342900">
              <a:spcBef>
                <a:spcPts val="600"/>
              </a:spcBef>
              <a:buFont typeface="微軟正黑體" panose="020B0604030504040204" pitchFamily="34" charset="-120"/>
              <a:buChar char="★"/>
              <a:defRPr/>
            </a:pPr>
            <a:r>
              <a:rPr lang="zh-TW" altLang="en-US" sz="2000" b="1" u="sng"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農業局</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推動樹林區東山里、三峽區嘉添里防災社區已於</a:t>
            </a:r>
            <a:r>
              <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日辦理兵棋推演。</a:t>
            </a:r>
            <a:endPar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buFont typeface="微軟正黑體" panose="020B0604030504040204" pitchFamily="34" charset="-120"/>
              <a:buChar char="★"/>
              <a:defRPr/>
            </a:pP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目前局處辦理進度</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說明如下</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投影片編號版面配置區 10"/>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28</a:t>
            </a:fld>
            <a:endParaRPr lang="zh-TW" altLang="en-US">
              <a:solidFill>
                <a:srgbClr val="44546A">
                  <a:lumMod val="50000"/>
                </a:srgbClr>
              </a:solidFill>
            </a:endParaRPr>
          </a:p>
        </p:txBody>
      </p:sp>
      <p:graphicFrame>
        <p:nvGraphicFramePr>
          <p:cNvPr id="20" name="表格 19"/>
          <p:cNvGraphicFramePr>
            <a:graphicFrameLocks noGrp="1"/>
          </p:cNvGraphicFramePr>
          <p:nvPr>
            <p:extLst>
              <p:ext uri="{D42A27DB-BD31-4B8C-83A1-F6EECF244321}">
                <p14:modId xmlns:p14="http://schemas.microsoft.com/office/powerpoint/2010/main" val="1358278571"/>
              </p:ext>
            </p:extLst>
          </p:nvPr>
        </p:nvGraphicFramePr>
        <p:xfrm>
          <a:off x="142577" y="2096137"/>
          <a:ext cx="8748000" cy="2376000"/>
        </p:xfrm>
        <a:graphic>
          <a:graphicData uri="http://schemas.openxmlformats.org/drawingml/2006/table">
            <a:tbl>
              <a:tblPr>
                <a:tableStyleId>{93296810-A885-4BE3-A3E7-6D5BEEA58F35}</a:tableStyleId>
              </a:tblPr>
              <a:tblGrid>
                <a:gridCol w="1080000">
                  <a:extLst>
                    <a:ext uri="{9D8B030D-6E8A-4147-A177-3AD203B41FA5}">
                      <a16:colId xmlns:a16="http://schemas.microsoft.com/office/drawing/2014/main" val="764642865"/>
                    </a:ext>
                  </a:extLst>
                </a:gridCol>
                <a:gridCol w="1620000">
                  <a:extLst>
                    <a:ext uri="{9D8B030D-6E8A-4147-A177-3AD203B41FA5}">
                      <a16:colId xmlns:a16="http://schemas.microsoft.com/office/drawing/2014/main" val="2450162663"/>
                    </a:ext>
                  </a:extLst>
                </a:gridCol>
                <a:gridCol w="1188000">
                  <a:extLst>
                    <a:ext uri="{9D8B030D-6E8A-4147-A177-3AD203B41FA5}">
                      <a16:colId xmlns:a16="http://schemas.microsoft.com/office/drawing/2014/main" val="2584826676"/>
                    </a:ext>
                  </a:extLst>
                </a:gridCol>
                <a:gridCol w="4860000">
                  <a:extLst>
                    <a:ext uri="{9D8B030D-6E8A-4147-A177-3AD203B41FA5}">
                      <a16:colId xmlns:a16="http://schemas.microsoft.com/office/drawing/2014/main" val="1571885109"/>
                    </a:ext>
                  </a:extLst>
                </a:gridCol>
              </a:tblGrid>
              <a:tr h="360000">
                <a:tc>
                  <a:txBody>
                    <a:bodyPr/>
                    <a:lstStyle/>
                    <a:p>
                      <a:pPr algn="ctr" fontAlgn="ctr"/>
                      <a:r>
                        <a:rPr lang="zh-TW" altLang="en-US" sz="1600" b="1" i="0" u="none" strike="noStrike" dirty="0" smtClean="0">
                          <a:solidFill>
                            <a:schemeClr val="dk1"/>
                          </a:solidFill>
                          <a:effectLst/>
                          <a:latin typeface="微軟正黑體" panose="020B0604030504040204" pitchFamily="34" charset="-120"/>
                          <a:ea typeface="微軟正黑體" panose="020B0604030504040204" pitchFamily="34" charset="-120"/>
                        </a:rPr>
                        <a:t>局處</a:t>
                      </a:r>
                      <a:endPar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61" marR="5661" marT="5661"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推動社區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負責團隊</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辦理情形</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extLst>
                  <a:ext uri="{0D108BD9-81ED-4DB2-BD59-A6C34878D82A}">
                    <a16:rowId xmlns:a16="http://schemas.microsoft.com/office/drawing/2014/main" val="3512116626"/>
                  </a:ext>
                </a:extLst>
              </a:tr>
              <a:tr h="2016000">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農業局</a:t>
                      </a: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FFFFFF"/>
                    </a:solidFill>
                  </a:tcPr>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樹林區東山里</a:t>
                      </a:r>
                    </a:p>
                    <a:p>
                      <a:pPr algn="ct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三峽區嘉添里</a:t>
                      </a: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成功大學</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marL="342900" indent="-342900">
                        <a:spcAft>
                          <a:spcPts val="0"/>
                        </a:spcAft>
                        <a:buFont typeface="Wingdings" panose="05000000000000000000" pitchFamily="2" charset="2"/>
                        <a:buAutoNum type="circleNumWdWhitePlain"/>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月辦理上網公告，</a:t>
                      </a: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日辦理</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評選</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日辦理</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議價</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Aft>
                          <a:spcPts val="0"/>
                        </a:spcAft>
                        <a:buFont typeface="Wingdings" panose="05000000000000000000" pitchFamily="2" charset="2"/>
                        <a:buAutoNum type="circleNumWdWhitePlain"/>
                      </a:pPr>
                      <a:r>
                        <a:rPr 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31</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日辦理防災社區工作團隊組成與指導</a:t>
                      </a:r>
                      <a:r>
                        <a:rPr 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會議</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Aft>
                          <a:spcPts val="0"/>
                        </a:spcAft>
                        <a:buFont typeface="Wingdings" panose="05000000000000000000" pitchFamily="2" charset="2"/>
                        <a:buAutoNum type="circleNumWdWhitePlain"/>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日辦理第</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次環境初勘</a:t>
                      </a:r>
                      <a:r>
                        <a:rPr 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Aft>
                          <a:spcPts val="0"/>
                        </a:spcAft>
                        <a:buFont typeface="Wingdings" panose="05000000000000000000" pitchFamily="2" charset="2"/>
                        <a:buAutoNum type="circleNumWdWhitePlain"/>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日辦理自主防災社區防減災宣導。</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Aft>
                          <a:spcPts val="0"/>
                        </a:spcAft>
                        <a:buFont typeface="Wingdings" panose="05000000000000000000" pitchFamily="2" charset="2"/>
                        <a:buAutoNum type="circleNumWdWhitePlain"/>
                      </a:pP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樹林區東山里</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日辦理兵棋推演；三峽區嘉添里</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29</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日辦理兵棋推演。</a:t>
                      </a:r>
                      <a:endPar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Aft>
                          <a:spcPts val="0"/>
                        </a:spcAft>
                        <a:buFont typeface="Wingdings" panose="05000000000000000000" pitchFamily="2" charset="2"/>
                        <a:buAutoNum type="circleNumWdWhitePlain"/>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後續期程持續規劃中。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extLst>
                  <a:ext uri="{0D108BD9-81ED-4DB2-BD59-A6C34878D82A}">
                    <a16:rowId xmlns:a16="http://schemas.microsoft.com/office/drawing/2014/main" val="1874761120"/>
                  </a:ext>
                </a:extLst>
              </a:tr>
            </a:tbl>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1664697375"/>
              </p:ext>
            </p:extLst>
          </p:nvPr>
        </p:nvGraphicFramePr>
        <p:xfrm>
          <a:off x="4822577" y="5057611"/>
          <a:ext cx="4068000" cy="1188000"/>
        </p:xfrm>
        <a:graphic>
          <a:graphicData uri="http://schemas.openxmlformats.org/drawingml/2006/table">
            <a:tbl>
              <a:tblPr>
                <a:tableStyleId>{93296810-A885-4BE3-A3E7-6D5BEEA58F35}</a:tableStyleId>
              </a:tblPr>
              <a:tblGrid>
                <a:gridCol w="2448000">
                  <a:extLst>
                    <a:ext uri="{9D8B030D-6E8A-4147-A177-3AD203B41FA5}">
                      <a16:colId xmlns:a16="http://schemas.microsoft.com/office/drawing/2014/main" val="2450162663"/>
                    </a:ext>
                  </a:extLst>
                </a:gridCol>
                <a:gridCol w="1620000">
                  <a:extLst>
                    <a:ext uri="{9D8B030D-6E8A-4147-A177-3AD203B41FA5}">
                      <a16:colId xmlns:a16="http://schemas.microsoft.com/office/drawing/2014/main" val="1571885109"/>
                    </a:ext>
                  </a:extLst>
                </a:gridCol>
              </a:tblGrid>
              <a:tr h="324000">
                <a:tc>
                  <a:txBody>
                    <a:bodyPr/>
                    <a:lstStyle/>
                    <a:p>
                      <a:pPr algn="ctr">
                        <a:spcAft>
                          <a:spcPts val="0"/>
                        </a:spcAft>
                      </a:pPr>
                      <a:r>
                        <a:rPr lang="zh-TW" sz="1600" b="1" kern="100" dirty="0">
                          <a:solidFill>
                            <a:schemeClr val="bg1"/>
                          </a:solidFill>
                          <a:effectLst/>
                          <a:latin typeface="微軟正黑體" panose="020B0604030504040204" pitchFamily="34" charset="-120"/>
                          <a:ea typeface="微軟正黑體" panose="020B0604030504040204" pitchFamily="34" charset="-120"/>
                        </a:rPr>
                        <a:t>活動項目</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B3493B"/>
                      </a:solidFill>
                      <a:prstDash val="sysDot"/>
                      <a:round/>
                      <a:headEnd type="none" w="med" len="med"/>
                      <a:tailEnd type="none" w="med" len="med"/>
                    </a:lnL>
                    <a:lnR w="12700" cap="flat" cmpd="sng" algn="ctr">
                      <a:solidFill>
                        <a:srgbClr val="B3493B"/>
                      </a:solidFill>
                      <a:prstDash val="sysDot"/>
                      <a:round/>
                      <a:headEnd type="none" w="med" len="med"/>
                      <a:tailEnd type="none" w="med" len="med"/>
                    </a:lnR>
                    <a:lnT w="12700" cap="flat" cmpd="sng" algn="ctr">
                      <a:solidFill>
                        <a:srgbClr val="B3493B"/>
                      </a:solidFill>
                      <a:prstDash val="sysDot"/>
                      <a:round/>
                      <a:headEnd type="none" w="med" len="med"/>
                      <a:tailEnd type="none" w="med" len="med"/>
                    </a:lnT>
                    <a:lnB w="12700" cap="flat" cmpd="sng" algn="ctr">
                      <a:solidFill>
                        <a:srgbClr val="B3493B"/>
                      </a:solidFill>
                      <a:prstDash val="sysDot"/>
                      <a:round/>
                      <a:headEnd type="none" w="med" len="med"/>
                      <a:tailEnd type="none" w="med" len="med"/>
                    </a:lnB>
                    <a:solidFill>
                      <a:srgbClr val="D07C70"/>
                    </a:solidFill>
                  </a:tcPr>
                </a:tc>
                <a:tc>
                  <a:txBody>
                    <a:bodyPr/>
                    <a:lstStyle/>
                    <a:p>
                      <a:pPr algn="ctr">
                        <a:spcAft>
                          <a:spcPts val="0"/>
                        </a:spcAft>
                      </a:pPr>
                      <a:r>
                        <a:rPr lang="zh-TW" sz="1600" b="1" kern="100" dirty="0">
                          <a:solidFill>
                            <a:schemeClr val="bg1"/>
                          </a:solidFill>
                          <a:effectLst/>
                          <a:latin typeface="微軟正黑體" panose="020B0604030504040204" pitchFamily="34" charset="-120"/>
                          <a:ea typeface="微軟正黑體" panose="020B0604030504040204" pitchFamily="34" charset="-120"/>
                        </a:rPr>
                        <a:t>活動預計時間</a:t>
                      </a:r>
                      <a:endParaRPr lang="zh-TW" sz="16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B3493B"/>
                      </a:solidFill>
                      <a:prstDash val="sysDot"/>
                      <a:round/>
                      <a:headEnd type="none" w="med" len="med"/>
                      <a:tailEnd type="none" w="med" len="med"/>
                    </a:lnL>
                    <a:lnR w="12700" cap="flat" cmpd="sng" algn="ctr">
                      <a:solidFill>
                        <a:srgbClr val="B3493B"/>
                      </a:solidFill>
                      <a:prstDash val="sysDot"/>
                      <a:round/>
                      <a:headEnd type="none" w="med" len="med"/>
                      <a:tailEnd type="none" w="med" len="med"/>
                    </a:lnR>
                    <a:lnT w="12700" cap="flat" cmpd="sng" algn="ctr">
                      <a:solidFill>
                        <a:srgbClr val="B3493B"/>
                      </a:solidFill>
                      <a:prstDash val="sysDot"/>
                      <a:round/>
                      <a:headEnd type="none" w="med" len="med"/>
                      <a:tailEnd type="none" w="med" len="med"/>
                    </a:lnT>
                    <a:lnB w="12700" cap="flat" cmpd="sng" algn="ctr">
                      <a:solidFill>
                        <a:srgbClr val="B3493B"/>
                      </a:solidFill>
                      <a:prstDash val="sysDot"/>
                      <a:round/>
                      <a:headEnd type="none" w="med" len="med"/>
                      <a:tailEnd type="none" w="med" len="med"/>
                    </a:lnB>
                    <a:solidFill>
                      <a:srgbClr val="D07C70"/>
                    </a:solidFill>
                  </a:tcPr>
                </a:tc>
                <a:extLst>
                  <a:ext uri="{0D108BD9-81ED-4DB2-BD59-A6C34878D82A}">
                    <a16:rowId xmlns:a16="http://schemas.microsoft.com/office/drawing/2014/main" val="3512116626"/>
                  </a:ext>
                </a:extLst>
              </a:tr>
              <a:tr h="288000">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mn-cs"/>
                        </a:rPr>
                        <a:t>兵棋推演</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B3493B"/>
                      </a:solidFill>
                      <a:prstDash val="sysDot"/>
                      <a:round/>
                      <a:headEnd type="none" w="med" len="med"/>
                      <a:tailEnd type="none" w="med" len="med"/>
                    </a:lnL>
                    <a:lnR w="12700" cap="flat" cmpd="sng" algn="ctr">
                      <a:solidFill>
                        <a:srgbClr val="B3493B"/>
                      </a:solidFill>
                      <a:prstDash val="sysDot"/>
                      <a:round/>
                      <a:headEnd type="none" w="med" len="med"/>
                      <a:tailEnd type="none" w="med" len="med"/>
                    </a:lnR>
                    <a:lnT w="12700" cap="flat" cmpd="sng" algn="ctr">
                      <a:solidFill>
                        <a:srgbClr val="B3493B"/>
                      </a:solidFill>
                      <a:prstDash val="sysDot"/>
                      <a:round/>
                      <a:headEnd type="none" w="med" len="med"/>
                      <a:tailEnd type="none" w="med" len="med"/>
                    </a:lnT>
                    <a:lnB w="12700" cap="flat" cmpd="sng" algn="ctr">
                      <a:solidFill>
                        <a:srgbClr val="B3493B"/>
                      </a:solidFill>
                      <a:prstDash val="sysDot"/>
                      <a:round/>
                      <a:headEnd type="none" w="med" len="med"/>
                      <a:tailEnd type="none" w="med" len="med"/>
                    </a:lnB>
                    <a:solidFill>
                      <a:schemeClr val="bg1"/>
                    </a:solidFill>
                  </a:tcPr>
                </a:tc>
                <a:tc>
                  <a:txBody>
                    <a:bodyPr/>
                    <a:lstStyle/>
                    <a:p>
                      <a:pPr algn="ctr">
                        <a:spcBef>
                          <a:spcPts val="600"/>
                        </a:spcBef>
                        <a:spcAft>
                          <a:spcPts val="0"/>
                        </a:spcAft>
                      </a:pPr>
                      <a:r>
                        <a:rPr lang="en-US" altLang="zh-TW" sz="1600" kern="100" dirty="0" smtClean="0">
                          <a:effectLst/>
                          <a:latin typeface="微軟正黑體" panose="020B0604030504040204" pitchFamily="34" charset="-120"/>
                          <a:ea typeface="微軟正黑體" panose="020B0604030504040204" pitchFamily="34" charset="-120"/>
                        </a:rPr>
                        <a:t>9</a:t>
                      </a:r>
                      <a:r>
                        <a:rPr lang="zh-TW" sz="1600" kern="100" dirty="0" smtClean="0">
                          <a:effectLst/>
                          <a:latin typeface="微軟正黑體" panose="020B0604030504040204" pitchFamily="34" charset="-120"/>
                          <a:ea typeface="微軟正黑體" panose="020B0604030504040204" pitchFamily="34" charset="-120"/>
                        </a:rPr>
                        <a:t>月</a:t>
                      </a:r>
                      <a:r>
                        <a:rPr lang="en-US" altLang="zh-TW" sz="1600" kern="100" dirty="0" smtClean="0">
                          <a:effectLst/>
                          <a:latin typeface="微軟正黑體" panose="020B0604030504040204" pitchFamily="34" charset="-120"/>
                          <a:ea typeface="微軟正黑體" panose="020B0604030504040204" pitchFamily="34" charset="-120"/>
                        </a:rPr>
                        <a:t>22</a:t>
                      </a:r>
                      <a:r>
                        <a:rPr lang="zh-TW" altLang="en-US" sz="1600" kern="100" dirty="0" smtClean="0">
                          <a:effectLst/>
                          <a:latin typeface="微軟正黑體" panose="020B0604030504040204" pitchFamily="34" charset="-120"/>
                          <a:ea typeface="微軟正黑體" panose="020B0604030504040204" pitchFamily="34" charset="-120"/>
                        </a:rPr>
                        <a:t>日、</a:t>
                      </a:r>
                      <a:r>
                        <a:rPr lang="en-US" altLang="zh-TW" sz="1600" kern="100" dirty="0" smtClean="0">
                          <a:effectLst/>
                          <a:latin typeface="微軟正黑體" panose="020B0604030504040204" pitchFamily="34" charset="-120"/>
                          <a:ea typeface="微軟正黑體" panose="020B0604030504040204" pitchFamily="34" charset="-120"/>
                        </a:rPr>
                        <a:t>29</a:t>
                      </a:r>
                      <a:r>
                        <a:rPr lang="zh-TW" altLang="en-US" sz="1600" kern="100" dirty="0" smtClean="0">
                          <a:effectLst/>
                          <a:latin typeface="微軟正黑體" panose="020B0604030504040204" pitchFamily="34" charset="-120"/>
                          <a:ea typeface="微軟正黑體" panose="020B0604030504040204" pitchFamily="34" charset="-120"/>
                        </a:rPr>
                        <a:t>日</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B3493B"/>
                      </a:solidFill>
                      <a:prstDash val="sysDot"/>
                      <a:round/>
                      <a:headEnd type="none" w="med" len="med"/>
                      <a:tailEnd type="none" w="med" len="med"/>
                    </a:lnL>
                    <a:lnR w="12700" cap="flat" cmpd="sng" algn="ctr">
                      <a:solidFill>
                        <a:srgbClr val="B3493B"/>
                      </a:solidFill>
                      <a:prstDash val="sysDot"/>
                      <a:round/>
                      <a:headEnd type="none" w="med" len="med"/>
                      <a:tailEnd type="none" w="med" len="med"/>
                    </a:lnR>
                    <a:lnT w="12700" cap="flat" cmpd="sng" algn="ctr">
                      <a:solidFill>
                        <a:srgbClr val="B3493B"/>
                      </a:solidFill>
                      <a:prstDash val="sysDot"/>
                      <a:round/>
                      <a:headEnd type="none" w="med" len="med"/>
                      <a:tailEnd type="none" w="med" len="med"/>
                    </a:lnT>
                    <a:lnB w="12700" cap="flat" cmpd="sng" algn="ctr">
                      <a:solidFill>
                        <a:srgbClr val="B3493B"/>
                      </a:solidFill>
                      <a:prstDash val="sysDot"/>
                      <a:round/>
                      <a:headEnd type="none" w="med" len="med"/>
                      <a:tailEnd type="none" w="med" len="med"/>
                    </a:lnB>
                    <a:solidFill>
                      <a:schemeClr val="bg1"/>
                    </a:solidFill>
                  </a:tcPr>
                </a:tc>
                <a:extLst>
                  <a:ext uri="{0D108BD9-81ED-4DB2-BD59-A6C34878D82A}">
                    <a16:rowId xmlns:a16="http://schemas.microsoft.com/office/drawing/2014/main" val="10010"/>
                  </a:ext>
                </a:extLst>
              </a:tr>
              <a:tr h="288000">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mn-cs"/>
                        </a:rPr>
                        <a:t>校園宣導活動</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B3493B"/>
                      </a:solidFill>
                      <a:prstDash val="sysDot"/>
                      <a:round/>
                      <a:headEnd type="none" w="med" len="med"/>
                      <a:tailEnd type="none" w="med" len="med"/>
                    </a:lnL>
                    <a:lnR w="12700" cap="flat" cmpd="sng" algn="ctr">
                      <a:solidFill>
                        <a:srgbClr val="B3493B"/>
                      </a:solidFill>
                      <a:prstDash val="sysDot"/>
                      <a:round/>
                      <a:headEnd type="none" w="med" len="med"/>
                      <a:tailEnd type="none" w="med" len="med"/>
                    </a:lnR>
                    <a:lnT w="12700" cap="flat" cmpd="sng" algn="ctr">
                      <a:solidFill>
                        <a:srgbClr val="B3493B"/>
                      </a:solidFill>
                      <a:prstDash val="sysDot"/>
                      <a:round/>
                      <a:headEnd type="none" w="med" len="med"/>
                      <a:tailEnd type="none" w="med" len="med"/>
                    </a:lnT>
                    <a:lnB w="12700" cap="flat" cmpd="sng" algn="ctr">
                      <a:solidFill>
                        <a:srgbClr val="B3493B"/>
                      </a:solidFill>
                      <a:prstDash val="sysDot"/>
                      <a:round/>
                      <a:headEnd type="none" w="med" len="med"/>
                      <a:tailEnd type="none" w="med" len="med"/>
                    </a:lnB>
                    <a:solidFill>
                      <a:schemeClr val="bg1"/>
                    </a:solidFill>
                  </a:tcPr>
                </a:tc>
                <a:tc>
                  <a:txBody>
                    <a:bodyPr/>
                    <a:lstStyle/>
                    <a:p>
                      <a:pPr algn="ctr">
                        <a:spcBef>
                          <a:spcPts val="600"/>
                        </a:spcBef>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規劃中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B3493B"/>
                      </a:solidFill>
                      <a:prstDash val="sysDot"/>
                      <a:round/>
                      <a:headEnd type="none" w="med" len="med"/>
                      <a:tailEnd type="none" w="med" len="med"/>
                    </a:lnL>
                    <a:lnR w="12700" cap="flat" cmpd="sng" algn="ctr">
                      <a:solidFill>
                        <a:srgbClr val="B3493B"/>
                      </a:solidFill>
                      <a:prstDash val="sysDot"/>
                      <a:round/>
                      <a:headEnd type="none" w="med" len="med"/>
                      <a:tailEnd type="none" w="med" len="med"/>
                    </a:lnR>
                    <a:lnT w="12700" cap="flat" cmpd="sng" algn="ctr">
                      <a:solidFill>
                        <a:srgbClr val="B3493B"/>
                      </a:solidFill>
                      <a:prstDash val="sysDot"/>
                      <a:round/>
                      <a:headEnd type="none" w="med" len="med"/>
                      <a:tailEnd type="none" w="med" len="med"/>
                    </a:lnT>
                    <a:lnB w="12700" cap="flat" cmpd="sng" algn="ctr">
                      <a:solidFill>
                        <a:srgbClr val="B3493B"/>
                      </a:solidFill>
                      <a:prstDash val="sysDot"/>
                      <a:round/>
                      <a:headEnd type="none" w="med" len="med"/>
                      <a:tailEnd type="none" w="med" len="med"/>
                    </a:lnB>
                    <a:solidFill>
                      <a:schemeClr val="bg1"/>
                    </a:solidFill>
                  </a:tcPr>
                </a:tc>
                <a:extLst>
                  <a:ext uri="{0D108BD9-81ED-4DB2-BD59-A6C34878D82A}">
                    <a16:rowId xmlns:a16="http://schemas.microsoft.com/office/drawing/2014/main" val="784070698"/>
                  </a:ext>
                </a:extLst>
              </a:tr>
              <a:tr h="288000">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mn-cs"/>
                        </a:rPr>
                        <a:t>校園教師坡地防減災宣導</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B3493B"/>
                      </a:solidFill>
                      <a:prstDash val="sysDot"/>
                      <a:round/>
                      <a:headEnd type="none" w="med" len="med"/>
                      <a:tailEnd type="none" w="med" len="med"/>
                    </a:lnL>
                    <a:lnR w="12700" cap="flat" cmpd="sng" algn="ctr">
                      <a:solidFill>
                        <a:srgbClr val="B3493B"/>
                      </a:solidFill>
                      <a:prstDash val="sysDot"/>
                      <a:round/>
                      <a:headEnd type="none" w="med" len="med"/>
                      <a:tailEnd type="none" w="med" len="med"/>
                    </a:lnR>
                    <a:lnT w="12700" cap="flat" cmpd="sng" algn="ctr">
                      <a:solidFill>
                        <a:srgbClr val="B3493B"/>
                      </a:solidFill>
                      <a:prstDash val="sysDot"/>
                      <a:round/>
                      <a:headEnd type="none" w="med" len="med"/>
                      <a:tailEnd type="none" w="med" len="med"/>
                    </a:lnT>
                    <a:lnB w="12700" cap="flat" cmpd="sng" algn="ctr">
                      <a:solidFill>
                        <a:srgbClr val="B3493B"/>
                      </a:solidFill>
                      <a:prstDash val="sysDot"/>
                      <a:round/>
                      <a:headEnd type="none" w="med" len="med"/>
                      <a:tailEnd type="none" w="med" len="med"/>
                    </a:lnB>
                    <a:solidFill>
                      <a:schemeClr val="bg1"/>
                    </a:solidFill>
                  </a:tcPr>
                </a:tc>
                <a:tc>
                  <a:txBody>
                    <a:bodyPr/>
                    <a:lstStyle/>
                    <a:p>
                      <a:pPr algn="ctr">
                        <a:spcBef>
                          <a:spcPts val="600"/>
                        </a:spcBef>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mn-cs"/>
                        </a:rPr>
                        <a:t>規劃中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B3493B"/>
                      </a:solidFill>
                      <a:prstDash val="sysDot"/>
                      <a:round/>
                      <a:headEnd type="none" w="med" len="med"/>
                      <a:tailEnd type="none" w="med" len="med"/>
                    </a:lnL>
                    <a:lnR w="12700" cap="flat" cmpd="sng" algn="ctr">
                      <a:solidFill>
                        <a:srgbClr val="B3493B"/>
                      </a:solidFill>
                      <a:prstDash val="sysDot"/>
                      <a:round/>
                      <a:headEnd type="none" w="med" len="med"/>
                      <a:tailEnd type="none" w="med" len="med"/>
                    </a:lnR>
                    <a:lnT w="12700" cap="flat" cmpd="sng" algn="ctr">
                      <a:solidFill>
                        <a:srgbClr val="B3493B"/>
                      </a:solidFill>
                      <a:prstDash val="sysDot"/>
                      <a:round/>
                      <a:headEnd type="none" w="med" len="med"/>
                      <a:tailEnd type="none" w="med" len="med"/>
                    </a:lnT>
                    <a:lnB w="12700" cap="flat" cmpd="sng" algn="ctr">
                      <a:solidFill>
                        <a:srgbClr val="B3493B"/>
                      </a:solidFill>
                      <a:prstDash val="sysDot"/>
                      <a:round/>
                      <a:headEnd type="none" w="med" len="med"/>
                      <a:tailEnd type="none" w="med" len="med"/>
                    </a:lnB>
                    <a:solidFill>
                      <a:schemeClr val="bg1"/>
                    </a:solidFill>
                  </a:tcPr>
                </a:tc>
                <a:extLst>
                  <a:ext uri="{0D108BD9-81ED-4DB2-BD59-A6C34878D82A}">
                    <a16:rowId xmlns:a16="http://schemas.microsoft.com/office/drawing/2014/main" val="561068290"/>
                  </a:ext>
                </a:extLst>
              </a:tr>
            </a:tbl>
          </a:graphicData>
        </a:graphic>
      </p:graphicFrame>
      <p:sp>
        <p:nvSpPr>
          <p:cNvPr id="15" name="矩形 14"/>
          <p:cNvSpPr/>
          <p:nvPr/>
        </p:nvSpPr>
        <p:spPr>
          <a:xfrm>
            <a:off x="6100370" y="4546762"/>
            <a:ext cx="1820060" cy="400110"/>
          </a:xfrm>
          <a:prstGeom prst="rect">
            <a:avLst/>
          </a:prstGeom>
          <a:noFill/>
        </p:spPr>
        <p:txBody>
          <a:bodyPr wrap="square">
            <a:spAutoFit/>
          </a:bodyPr>
          <a:lstStyle/>
          <a:p>
            <a:pPr lvl="0" algn="ctr" fontAlgn="auto">
              <a:spcBef>
                <a:spcPts val="0"/>
              </a:spcBef>
              <a:spcAft>
                <a:spcPts val="0"/>
              </a:spcAft>
              <a:buSzPct val="80000"/>
            </a:pPr>
            <a:r>
              <a:rPr kumimoji="0" lang="zh-TW" altLang="en-US" sz="2000" b="1" dirty="0" smtClean="0">
                <a:latin typeface="微軟正黑體" pitchFamily="34" charset="-120"/>
                <a:ea typeface="微軟正黑體" pitchFamily="34" charset="-120"/>
              </a:rPr>
              <a:t>後續期程規劃</a:t>
            </a:r>
            <a:endParaRPr kumimoji="0" lang="zh-TW" altLang="en-US" sz="2000" b="1" dirty="0">
              <a:latin typeface="微軟正黑體" pitchFamily="34" charset="-120"/>
              <a:ea typeface="微軟正黑體" pitchFamily="34"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4631072"/>
            <a:ext cx="2239453"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27" y="5067774"/>
            <a:ext cx="2239453"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89833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6648450" cy="716869"/>
          </a:xfrm>
          <a:solidFill>
            <a:schemeClr val="bg1"/>
          </a:solidFill>
        </p:spPr>
        <p:txBody>
          <a:bodyPr/>
          <a:lstStyle/>
          <a:p>
            <a:r>
              <a:rPr lang="zh-TW" altLang="en-US" dirty="0" smtClean="0"/>
              <a:t>局處推動防災社區工作辦理進度</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p:cNvSpPr/>
          <p:nvPr/>
        </p:nvSpPr>
        <p:spPr>
          <a:xfrm>
            <a:off x="108527" y="874692"/>
            <a:ext cx="8782050" cy="1092607"/>
          </a:xfrm>
          <a:prstGeom prst="rect">
            <a:avLst/>
          </a:prstGeom>
        </p:spPr>
        <p:txBody>
          <a:bodyPr wrap="square">
            <a:spAutoFit/>
          </a:bodyPr>
          <a:lstStyle/>
          <a:p>
            <a:pPr marL="342900" indent="-342900">
              <a:spcBef>
                <a:spcPts val="600"/>
              </a:spcBef>
              <a:buFont typeface="微軟正黑體" panose="020B0604030504040204" pitchFamily="34" charset="-120"/>
              <a:buChar char="★"/>
              <a:defRPr/>
            </a:pPr>
            <a:r>
              <a:rPr lang="zh-TW" altLang="en-US" sz="2000" b="1" u="sng"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水利局</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推動雙溪區牡丹里、平林里防災社區已完成辦理，烏來區烏來里已於</a:t>
            </a:r>
            <a:r>
              <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日辦理水患</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自主防災</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社區防汛演習。</a:t>
            </a:r>
            <a:endPar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buFont typeface="微軟正黑體" panose="020B0604030504040204" pitchFamily="34" charset="-120"/>
              <a:buChar char="★"/>
              <a:defRPr/>
            </a:pP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目前</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局處辦理進度</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說明如下</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投影片編號版面配置區 10"/>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29</a:t>
            </a:fld>
            <a:endParaRPr lang="zh-TW" altLang="en-US">
              <a:solidFill>
                <a:srgbClr val="44546A">
                  <a:lumMod val="50000"/>
                </a:srgbClr>
              </a:solidFill>
            </a:endParaRPr>
          </a:p>
        </p:txBody>
      </p:sp>
      <p:graphicFrame>
        <p:nvGraphicFramePr>
          <p:cNvPr id="20" name="表格 19"/>
          <p:cNvGraphicFramePr>
            <a:graphicFrameLocks noGrp="1"/>
          </p:cNvGraphicFramePr>
          <p:nvPr>
            <p:extLst>
              <p:ext uri="{D42A27DB-BD31-4B8C-83A1-F6EECF244321}">
                <p14:modId xmlns:p14="http://schemas.microsoft.com/office/powerpoint/2010/main" val="3018638793"/>
              </p:ext>
            </p:extLst>
          </p:nvPr>
        </p:nvGraphicFramePr>
        <p:xfrm>
          <a:off x="142577" y="2081245"/>
          <a:ext cx="8748000" cy="4608000"/>
        </p:xfrm>
        <a:graphic>
          <a:graphicData uri="http://schemas.openxmlformats.org/drawingml/2006/table">
            <a:tbl>
              <a:tblPr>
                <a:tableStyleId>{93296810-A885-4BE3-A3E7-6D5BEEA58F35}</a:tableStyleId>
              </a:tblPr>
              <a:tblGrid>
                <a:gridCol w="1080000">
                  <a:extLst>
                    <a:ext uri="{9D8B030D-6E8A-4147-A177-3AD203B41FA5}">
                      <a16:colId xmlns:a16="http://schemas.microsoft.com/office/drawing/2014/main" val="764642865"/>
                    </a:ext>
                  </a:extLst>
                </a:gridCol>
                <a:gridCol w="1620000">
                  <a:extLst>
                    <a:ext uri="{9D8B030D-6E8A-4147-A177-3AD203B41FA5}">
                      <a16:colId xmlns:a16="http://schemas.microsoft.com/office/drawing/2014/main" val="2450162663"/>
                    </a:ext>
                  </a:extLst>
                </a:gridCol>
                <a:gridCol w="1188000">
                  <a:extLst>
                    <a:ext uri="{9D8B030D-6E8A-4147-A177-3AD203B41FA5}">
                      <a16:colId xmlns:a16="http://schemas.microsoft.com/office/drawing/2014/main" val="2584826676"/>
                    </a:ext>
                  </a:extLst>
                </a:gridCol>
                <a:gridCol w="4860000">
                  <a:extLst>
                    <a:ext uri="{9D8B030D-6E8A-4147-A177-3AD203B41FA5}">
                      <a16:colId xmlns:a16="http://schemas.microsoft.com/office/drawing/2014/main" val="1571885109"/>
                    </a:ext>
                  </a:extLst>
                </a:gridCol>
              </a:tblGrid>
              <a:tr h="360000">
                <a:tc>
                  <a:txBody>
                    <a:bodyPr/>
                    <a:lstStyle/>
                    <a:p>
                      <a:pPr algn="ctr" fontAlgn="ctr"/>
                      <a:r>
                        <a:rPr lang="zh-TW" altLang="en-US" sz="1600" b="1" i="0" u="none" strike="noStrike" dirty="0" smtClean="0">
                          <a:solidFill>
                            <a:schemeClr val="dk1"/>
                          </a:solidFill>
                          <a:effectLst/>
                          <a:latin typeface="微軟正黑體" panose="020B0604030504040204" pitchFamily="34" charset="-120"/>
                          <a:ea typeface="微軟正黑體" panose="020B0604030504040204" pitchFamily="34" charset="-120"/>
                        </a:rPr>
                        <a:t>局處</a:t>
                      </a:r>
                      <a:endPar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61" marR="5661" marT="5661"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推動社區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負責團隊</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辦理情形</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extLst>
                  <a:ext uri="{0D108BD9-81ED-4DB2-BD59-A6C34878D82A}">
                    <a16:rowId xmlns:a16="http://schemas.microsoft.com/office/drawing/2014/main" val="3512116626"/>
                  </a:ext>
                </a:extLst>
              </a:tr>
              <a:tr h="4248000">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水利局</a:t>
                      </a: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FFFFFF"/>
                    </a:solidFill>
                  </a:tcPr>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烏來區烏來里</a:t>
                      </a:r>
                    </a:p>
                    <a:p>
                      <a:pPr algn="ct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雙溪區牡丹里</a:t>
                      </a:r>
                    </a:p>
                    <a:p>
                      <a:pPr algn="ct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雙溪區平林里</a:t>
                      </a: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銘傳大學</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marL="342900" lvl="0" indent="-342900">
                        <a:spcAft>
                          <a:spcPts val="0"/>
                        </a:spcAft>
                        <a:buFont typeface="Wingdings" panose="05000000000000000000" pitchFamily="2" charset="2"/>
                        <a:buAutoNum type="circleNumWdWhitePlain"/>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日完成決標。</a:t>
                      </a:r>
                    </a:p>
                    <a:p>
                      <a:pPr marL="342900" lvl="0" indent="-342900">
                        <a:spcAft>
                          <a:spcPts val="0"/>
                        </a:spcAft>
                        <a:buFont typeface="Wingdings" panose="05000000000000000000" pitchFamily="2" charset="2"/>
                        <a:buAutoNum type="circleNumWdWhitePlain"/>
                      </a:pPr>
                      <a:r>
                        <a:rPr lang="zh-TW" altLang="en-US" sz="1600" b="1" u="sng"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烏來區烏來里</a:t>
                      </a:r>
                      <a:r>
                        <a:rPr lang="en-US" altLang="zh-TW" sz="1600" b="1" u="sng"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u="sng"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a:t>
                      </a:r>
                      <a:r>
                        <a:rPr lang="en-US" altLang="zh-TW" sz="1600" b="1" u="sng"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Arial" panose="020B0604020202020204" pitchFamily="34" charset="0"/>
                        <a:buChar char="•"/>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日辦理社區訪視及計畫說明會。</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Arial" panose="020B0604020202020204" pitchFamily="34" charset="0"/>
                        <a:buChar char="•"/>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28</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日辦理烏來區烏來里水患自主防災社區組織成員第</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次教育訓練課程。</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日辦理烏來區烏來里水患自主防災社區組織成員第</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次教育訓練課程。</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日辦理水患自主防災社區防汛演習。</a:t>
                      </a:r>
                      <a:endPar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startAt="3"/>
                      </a:pPr>
                      <a:r>
                        <a:rPr lang="zh-TW" altLang="en-US"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雙溪區平林里</a:t>
                      </a:r>
                      <a:r>
                        <a:rPr lang="en-US" altLang="zh-TW"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已完成</a:t>
                      </a:r>
                      <a:r>
                        <a:rPr lang="en-US" altLang="zh-TW"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28</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日辦理社區訪視及計畫說明會。</a:t>
                      </a:r>
                    </a:p>
                    <a:p>
                      <a:pPr marL="342900" lvl="0" indent="-342900">
                        <a:spcAft>
                          <a:spcPts val="0"/>
                        </a:spcAft>
                        <a:buFont typeface="Arial" panose="020B0604020202020204" pitchFamily="34" charset="0"/>
                        <a:buChar char="•"/>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日辦理教育訓練複訓課程。</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Arial" panose="020B0604020202020204" pitchFamily="34" charset="0"/>
                        <a:buChar char="•"/>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日召開防災演練籌備會議。</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Arial" panose="020B0604020202020204" pitchFamily="34" charset="0"/>
                        <a:buChar char="•"/>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日辦理水患自主防災社區防汛演習。</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startAt="4"/>
                      </a:pPr>
                      <a:r>
                        <a:rPr lang="zh-TW" altLang="en-US"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雙溪區牡丹里</a:t>
                      </a:r>
                      <a:r>
                        <a:rPr lang="en-US" altLang="zh-TW"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已完成</a:t>
                      </a:r>
                      <a:r>
                        <a:rPr lang="en-US" altLang="zh-TW"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1" u="sng"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28</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日辦理社區訪視及計畫說明會。</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日辦理水患自主防災社區組織成員教育訓練。</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日辦理水患自主防災社區防汛演習。</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extLst>
                  <a:ext uri="{0D108BD9-81ED-4DB2-BD59-A6C34878D82A}">
                    <a16:rowId xmlns:a16="http://schemas.microsoft.com/office/drawing/2014/main" val="3850478580"/>
                  </a:ext>
                </a:extLst>
              </a:tr>
            </a:tbl>
          </a:graphicData>
        </a:graphic>
      </p:graphicFrame>
    </p:spTree>
    <p:extLst>
      <p:ext uri="{BB962C8B-B14F-4D97-AF65-F5344CB8AC3E}">
        <p14:creationId xmlns:p14="http://schemas.microsoft.com/office/powerpoint/2010/main" val="4276216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ko-KR" dirty="0"/>
              <a:t>3</a:t>
            </a:r>
          </a:p>
        </p:txBody>
      </p:sp>
      <p:sp>
        <p:nvSpPr>
          <p:cNvPr id="110595" name="Rectangle 8"/>
          <p:cNvSpPr>
            <a:spLocks noChangeArrowheads="1"/>
          </p:cNvSpPr>
          <p:nvPr/>
        </p:nvSpPr>
        <p:spPr bwMode="auto">
          <a:xfrm>
            <a:off x="914400" y="28194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000" b="1" dirty="0">
                <a:solidFill>
                  <a:srgbClr val="CC3300"/>
                </a:solidFill>
                <a:latin typeface="標楷體" pitchFamily="65" charset="-120"/>
              </a:rPr>
              <a:t>一</a:t>
            </a:r>
            <a:r>
              <a:rPr lang="zh-TW" altLang="en-US" sz="4000" b="1" dirty="0" smtClean="0">
                <a:solidFill>
                  <a:srgbClr val="CC3300"/>
                </a:solidFill>
                <a:latin typeface="標楷體" pitchFamily="65" charset="-120"/>
              </a:rPr>
              <a:t>、</a:t>
            </a:r>
            <a:r>
              <a:rPr lang="zh-TW" altLang="en-US" sz="4000" b="1" dirty="0">
                <a:solidFill>
                  <a:srgbClr val="CC3300"/>
                </a:solidFill>
                <a:latin typeface="標楷體" pitchFamily="65" charset="-120"/>
              </a:rPr>
              <a:t>主席致詞</a:t>
            </a:r>
          </a:p>
        </p:txBody>
      </p:sp>
    </p:spTree>
    <p:extLst>
      <p:ext uri="{BB962C8B-B14F-4D97-AF65-F5344CB8AC3E}">
        <p14:creationId xmlns:p14="http://schemas.microsoft.com/office/powerpoint/2010/main" val="265190014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6648450" cy="716869"/>
          </a:xfrm>
          <a:solidFill>
            <a:schemeClr val="bg1"/>
          </a:solidFill>
        </p:spPr>
        <p:txBody>
          <a:bodyPr/>
          <a:lstStyle/>
          <a:p>
            <a:r>
              <a:rPr lang="zh-TW" altLang="en-US" dirty="0" smtClean="0"/>
              <a:t>局處推動防災社區工作辦理進度</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p:cNvSpPr/>
          <p:nvPr/>
        </p:nvSpPr>
        <p:spPr>
          <a:xfrm>
            <a:off x="108527" y="874692"/>
            <a:ext cx="8782050" cy="1092607"/>
          </a:xfrm>
          <a:prstGeom prst="rect">
            <a:avLst/>
          </a:prstGeom>
        </p:spPr>
        <p:txBody>
          <a:bodyPr wrap="square">
            <a:spAutoFit/>
          </a:bodyPr>
          <a:lstStyle/>
          <a:p>
            <a:pPr marL="342900" lvl="0" indent="-342900">
              <a:spcBef>
                <a:spcPts val="600"/>
              </a:spcBef>
              <a:buFont typeface="微軟正黑體" panose="020B0604030504040204" pitchFamily="34" charset="-120"/>
              <a:buChar char="★"/>
              <a:defRPr/>
            </a:pPr>
            <a:r>
              <a:rPr lang="zh-TW" altLang="en-US" sz="2000" b="1" u="sng"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社會局</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與紅十字會結合推動土城區祖田里防災社區，已於</a:t>
            </a:r>
            <a:r>
              <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日辦理實兵演練及成果發表。</a:t>
            </a:r>
            <a:endPar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buFont typeface="微軟正黑體" panose="020B0604030504040204" pitchFamily="34" charset="-120"/>
              <a:buChar char="★"/>
              <a:defRPr/>
            </a:pP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目前</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局處辦理進度</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說明如下</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投影片編號版面配置區 10"/>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30</a:t>
            </a:fld>
            <a:endParaRPr lang="zh-TW" altLang="en-US">
              <a:solidFill>
                <a:srgbClr val="44546A">
                  <a:lumMod val="50000"/>
                </a:srgbClr>
              </a:solidFill>
            </a:endParaRPr>
          </a:p>
        </p:txBody>
      </p:sp>
      <p:graphicFrame>
        <p:nvGraphicFramePr>
          <p:cNvPr id="20" name="表格 19"/>
          <p:cNvGraphicFramePr>
            <a:graphicFrameLocks noGrp="1"/>
          </p:cNvGraphicFramePr>
          <p:nvPr>
            <p:extLst>
              <p:ext uri="{D42A27DB-BD31-4B8C-83A1-F6EECF244321}">
                <p14:modId xmlns:p14="http://schemas.microsoft.com/office/powerpoint/2010/main" val="3998306089"/>
              </p:ext>
            </p:extLst>
          </p:nvPr>
        </p:nvGraphicFramePr>
        <p:xfrm>
          <a:off x="142577" y="1928857"/>
          <a:ext cx="8748000" cy="2700000"/>
        </p:xfrm>
        <a:graphic>
          <a:graphicData uri="http://schemas.openxmlformats.org/drawingml/2006/table">
            <a:tbl>
              <a:tblPr>
                <a:tableStyleId>{93296810-A885-4BE3-A3E7-6D5BEEA58F35}</a:tableStyleId>
              </a:tblPr>
              <a:tblGrid>
                <a:gridCol w="1080000">
                  <a:extLst>
                    <a:ext uri="{9D8B030D-6E8A-4147-A177-3AD203B41FA5}">
                      <a16:colId xmlns:a16="http://schemas.microsoft.com/office/drawing/2014/main" val="764642865"/>
                    </a:ext>
                  </a:extLst>
                </a:gridCol>
                <a:gridCol w="1620000">
                  <a:extLst>
                    <a:ext uri="{9D8B030D-6E8A-4147-A177-3AD203B41FA5}">
                      <a16:colId xmlns:a16="http://schemas.microsoft.com/office/drawing/2014/main" val="2450162663"/>
                    </a:ext>
                  </a:extLst>
                </a:gridCol>
                <a:gridCol w="1188000">
                  <a:extLst>
                    <a:ext uri="{9D8B030D-6E8A-4147-A177-3AD203B41FA5}">
                      <a16:colId xmlns:a16="http://schemas.microsoft.com/office/drawing/2014/main" val="2584826676"/>
                    </a:ext>
                  </a:extLst>
                </a:gridCol>
                <a:gridCol w="4860000">
                  <a:extLst>
                    <a:ext uri="{9D8B030D-6E8A-4147-A177-3AD203B41FA5}">
                      <a16:colId xmlns:a16="http://schemas.microsoft.com/office/drawing/2014/main" val="1571885109"/>
                    </a:ext>
                  </a:extLst>
                </a:gridCol>
              </a:tblGrid>
              <a:tr h="360000">
                <a:tc>
                  <a:txBody>
                    <a:bodyPr/>
                    <a:lstStyle/>
                    <a:p>
                      <a:pPr algn="ctr" fontAlgn="ctr"/>
                      <a:r>
                        <a:rPr lang="zh-TW" altLang="en-US" sz="1600" b="1" i="0" u="none" strike="noStrike" dirty="0" smtClean="0">
                          <a:solidFill>
                            <a:schemeClr val="dk1"/>
                          </a:solidFill>
                          <a:effectLst/>
                          <a:latin typeface="微軟正黑體" panose="020B0604030504040204" pitchFamily="34" charset="-120"/>
                          <a:ea typeface="微軟正黑體" panose="020B0604030504040204" pitchFamily="34" charset="-120"/>
                        </a:rPr>
                        <a:t>局處</a:t>
                      </a:r>
                      <a:endPar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61" marR="5661" marT="5661"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推動社區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負責團隊</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辦理情形</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extLst>
                  <a:ext uri="{0D108BD9-81ED-4DB2-BD59-A6C34878D82A}">
                    <a16:rowId xmlns:a16="http://schemas.microsoft.com/office/drawing/2014/main" val="3512116626"/>
                  </a:ext>
                </a:extLst>
              </a:tr>
              <a:tr h="2340000">
                <a:tc>
                  <a:txBody>
                    <a:bodyPr/>
                    <a:lstStyle/>
                    <a:p>
                      <a:pPr algn="ctr">
                        <a:spcAft>
                          <a:spcPts val="0"/>
                        </a:spcAft>
                      </a:pP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社會局</a:t>
                      </a:r>
                      <a:endPar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FFFFFF"/>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土城區祖田里</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銘傳大學</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marL="342900" lvl="0" indent="-342900">
                        <a:spcAft>
                          <a:spcPts val="0"/>
                        </a:spcAft>
                        <a:buFont typeface="Wingdings" panose="05000000000000000000" pitchFamily="2" charset="2"/>
                        <a:buAutoNum type="circleNumWdWhitePlain"/>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社會局已與紅十字會確認推動社區為土城區祖田里，並與銘傳大學協力團隊及里長達成合作共識。</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日召開預備研商會議，</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日辦理啟蒙啟動</a:t>
                      </a:r>
                      <a:r>
                        <a:rPr lang="zh-TW" altLang="en-US" sz="1600" b="0"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0" kern="100" dirty="0" smtClea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日辦理環境踏勘及防救災對策討論研擬，</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29</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日辦理防救災組織建立與防災計畫研擬。</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日辦理社區技能培訓。</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日辦理第</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次預演；</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日辦理實兵演練及成果發表。</a:t>
                      </a: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extLst>
                  <a:ext uri="{0D108BD9-81ED-4DB2-BD59-A6C34878D82A}">
                    <a16:rowId xmlns:a16="http://schemas.microsoft.com/office/drawing/2014/main" val="3850478580"/>
                  </a:ext>
                </a:extLst>
              </a:tr>
            </a:tbl>
          </a:graphicData>
        </a:graphic>
      </p:graphicFrame>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7" y="4936833"/>
            <a:ext cx="2399458" cy="1800000"/>
          </a:xfrm>
          <a:prstGeom prst="rect">
            <a:avLst/>
          </a:prstGeom>
          <a:ln>
            <a:noFill/>
          </a:ln>
          <a:effectLst>
            <a:softEdge rad="112500"/>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2690" y="4946358"/>
            <a:ext cx="2399458" cy="1800000"/>
          </a:xfrm>
          <a:prstGeom prst="rect">
            <a:avLst/>
          </a:prstGeom>
          <a:ln>
            <a:noFill/>
          </a:ln>
          <a:effectLst>
            <a:softEdge rad="112500"/>
          </a:effectLst>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3545" y="4922694"/>
            <a:ext cx="2397834" cy="1798782"/>
          </a:xfrm>
          <a:prstGeom prst="rect">
            <a:avLst/>
          </a:prstGeom>
          <a:ln>
            <a:noFill/>
          </a:ln>
          <a:effectLst>
            <a:softEdge rad="112500"/>
          </a:effectLst>
        </p:spPr>
      </p:pic>
      <p:pic>
        <p:nvPicPr>
          <p:cNvPr id="13" name="圖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0831" y="4931610"/>
            <a:ext cx="2401081" cy="1799999"/>
          </a:xfrm>
          <a:prstGeom prst="rect">
            <a:avLst/>
          </a:prstGeom>
          <a:ln>
            <a:noFill/>
          </a:ln>
          <a:effectLst>
            <a:softEdge rad="112500"/>
          </a:effectLst>
        </p:spPr>
      </p:pic>
      <p:sp>
        <p:nvSpPr>
          <p:cNvPr id="14" name="文字方塊 13"/>
          <p:cNvSpPr txBox="1"/>
          <p:nvPr/>
        </p:nvSpPr>
        <p:spPr>
          <a:xfrm>
            <a:off x="2743200" y="4730358"/>
            <a:ext cx="3168000" cy="43200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b="1" dirty="0" smtClean="0">
                <a:solidFill>
                  <a:srgbClr val="002060"/>
                </a:solidFill>
                <a:latin typeface="微軟正黑體" panose="020B0604030504040204" pitchFamily="34" charset="-120"/>
                <a:ea typeface="微軟正黑體" panose="020B0604030504040204" pitchFamily="34" charset="-120"/>
              </a:rPr>
              <a:t>9/3</a:t>
            </a:r>
            <a:r>
              <a:rPr lang="zh-TW" altLang="en-US" b="1" dirty="0" smtClean="0">
                <a:solidFill>
                  <a:srgbClr val="002060"/>
                </a:solidFill>
                <a:latin typeface="微軟正黑體" panose="020B0604030504040204" pitchFamily="34" charset="-120"/>
                <a:ea typeface="微軟正黑體" panose="020B0604030504040204" pitchFamily="34" charset="-120"/>
              </a:rPr>
              <a:t>辦理實兵演練及成果發表</a:t>
            </a:r>
            <a:endParaRPr kumimoji="1" lang="zh-TW" altLang="en-US"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191531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61950" y="130857"/>
            <a:ext cx="6648450" cy="716869"/>
          </a:xfrm>
          <a:solidFill>
            <a:schemeClr val="bg1"/>
          </a:solidFill>
        </p:spPr>
        <p:txBody>
          <a:bodyPr/>
          <a:lstStyle/>
          <a:p>
            <a:r>
              <a:rPr lang="zh-TW" altLang="en-US" dirty="0" smtClean="0"/>
              <a:t>局處推動防災社區工作辦理進度</a:t>
            </a:r>
            <a:endParaRPr lang="zh-TW" altLang="en-US" dirty="0"/>
          </a:p>
        </p:txBody>
      </p:sp>
      <p:sp>
        <p:nvSpPr>
          <p:cNvPr id="5" name="矩形 4"/>
          <p:cNvSpPr/>
          <p:nvPr/>
        </p:nvSpPr>
        <p:spPr>
          <a:xfrm>
            <a:off x="361950" y="905470"/>
            <a:ext cx="8477250" cy="646331"/>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u"/>
              <a:tabLst/>
              <a:defRPr/>
            </a:pPr>
            <a:endParaRPr kumimoji="1"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p:cNvSpPr/>
          <p:nvPr/>
        </p:nvSpPr>
        <p:spPr>
          <a:xfrm>
            <a:off x="108527" y="874692"/>
            <a:ext cx="8782050" cy="784830"/>
          </a:xfrm>
          <a:prstGeom prst="rect">
            <a:avLst/>
          </a:prstGeom>
        </p:spPr>
        <p:txBody>
          <a:bodyPr wrap="square">
            <a:spAutoFit/>
          </a:bodyPr>
          <a:lstStyle/>
          <a:p>
            <a:pPr marL="342900" lvl="0" indent="-342900">
              <a:spcBef>
                <a:spcPts val="600"/>
              </a:spcBef>
              <a:buFont typeface="微軟正黑體" panose="020B0604030504040204" pitchFamily="34" charset="-120"/>
              <a:buChar char="★"/>
              <a:defRPr/>
            </a:pPr>
            <a:r>
              <a:rPr lang="zh-TW" altLang="en-US" sz="2000" b="1" u="sng"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原</a:t>
            </a:r>
            <a:r>
              <a:rPr lang="zh-TW" altLang="en-US" sz="2000" b="1" u="sng"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民</a:t>
            </a:r>
            <a:r>
              <a:rPr lang="zh-TW" altLang="en-US" sz="2000" b="1" u="sng"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局</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推動烏來區忠治里防災社區，已於</a:t>
            </a:r>
            <a:r>
              <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日辦理</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實</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兵演練及成果發表。</a:t>
            </a:r>
            <a:endParaRPr lang="en-US" altLang="zh-TW"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600"/>
              </a:spcBef>
              <a:buFont typeface="微軟正黑體" panose="020B0604030504040204" pitchFamily="34" charset="-120"/>
              <a:buChar char="★"/>
              <a:defRPr/>
            </a:pP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目前局處辦理進度</a:t>
            </a:r>
            <a:r>
              <a:rPr lang="zh-TW" altLang="en-US" sz="2000" b="1" kern="100"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說明如下</a:t>
            </a:r>
            <a:r>
              <a:rPr lang="zh-TW" altLang="en-US"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投影片編號版面配置區 10"/>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31</a:t>
            </a:fld>
            <a:endParaRPr lang="zh-TW" altLang="en-US">
              <a:solidFill>
                <a:srgbClr val="44546A">
                  <a:lumMod val="50000"/>
                </a:srgbClr>
              </a:solidFill>
            </a:endParaRPr>
          </a:p>
        </p:txBody>
      </p:sp>
      <p:graphicFrame>
        <p:nvGraphicFramePr>
          <p:cNvPr id="20" name="表格 19"/>
          <p:cNvGraphicFramePr>
            <a:graphicFrameLocks noGrp="1"/>
          </p:cNvGraphicFramePr>
          <p:nvPr>
            <p:extLst>
              <p:ext uri="{D42A27DB-BD31-4B8C-83A1-F6EECF244321}">
                <p14:modId xmlns:p14="http://schemas.microsoft.com/office/powerpoint/2010/main" val="3259200683"/>
              </p:ext>
            </p:extLst>
          </p:nvPr>
        </p:nvGraphicFramePr>
        <p:xfrm>
          <a:off x="142577" y="1778479"/>
          <a:ext cx="8748000" cy="2880000"/>
        </p:xfrm>
        <a:graphic>
          <a:graphicData uri="http://schemas.openxmlformats.org/drawingml/2006/table">
            <a:tbl>
              <a:tblPr>
                <a:tableStyleId>{93296810-A885-4BE3-A3E7-6D5BEEA58F35}</a:tableStyleId>
              </a:tblPr>
              <a:tblGrid>
                <a:gridCol w="1080000">
                  <a:extLst>
                    <a:ext uri="{9D8B030D-6E8A-4147-A177-3AD203B41FA5}">
                      <a16:colId xmlns:a16="http://schemas.microsoft.com/office/drawing/2014/main" val="764642865"/>
                    </a:ext>
                  </a:extLst>
                </a:gridCol>
                <a:gridCol w="1620000">
                  <a:extLst>
                    <a:ext uri="{9D8B030D-6E8A-4147-A177-3AD203B41FA5}">
                      <a16:colId xmlns:a16="http://schemas.microsoft.com/office/drawing/2014/main" val="2450162663"/>
                    </a:ext>
                  </a:extLst>
                </a:gridCol>
                <a:gridCol w="1188000">
                  <a:extLst>
                    <a:ext uri="{9D8B030D-6E8A-4147-A177-3AD203B41FA5}">
                      <a16:colId xmlns:a16="http://schemas.microsoft.com/office/drawing/2014/main" val="2584826676"/>
                    </a:ext>
                  </a:extLst>
                </a:gridCol>
                <a:gridCol w="4860000">
                  <a:extLst>
                    <a:ext uri="{9D8B030D-6E8A-4147-A177-3AD203B41FA5}">
                      <a16:colId xmlns:a16="http://schemas.microsoft.com/office/drawing/2014/main" val="1571885109"/>
                    </a:ext>
                  </a:extLst>
                </a:gridCol>
              </a:tblGrid>
              <a:tr h="360000">
                <a:tc>
                  <a:txBody>
                    <a:bodyPr/>
                    <a:lstStyle/>
                    <a:p>
                      <a:pPr algn="ctr" fontAlgn="ctr"/>
                      <a:r>
                        <a:rPr lang="zh-TW" altLang="en-US" sz="1600" b="1" i="0" u="none" strike="noStrike" dirty="0" smtClean="0">
                          <a:solidFill>
                            <a:schemeClr val="dk1"/>
                          </a:solidFill>
                          <a:effectLst/>
                          <a:latin typeface="微軟正黑體" panose="020B0604030504040204" pitchFamily="34" charset="-120"/>
                          <a:ea typeface="微軟正黑體" panose="020B0604030504040204" pitchFamily="34" charset="-120"/>
                        </a:rPr>
                        <a:t>局處</a:t>
                      </a:r>
                      <a:endPar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661" marR="5661" marT="5661"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推動社區</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負責團隊</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tc>
                  <a:txBody>
                    <a:bodyPr/>
                    <a:lstStyle/>
                    <a:p>
                      <a:pPr algn="ctr">
                        <a:spcAft>
                          <a:spcPts val="0"/>
                        </a:spcAft>
                      </a:pPr>
                      <a:r>
                        <a:rPr lang="zh-TW" altLang="en-US" sz="1600" b="1"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辦理情形</a:t>
                      </a:r>
                      <a:endParaRPr lang="zh-TW" altLang="en-US" sz="1600" b="1"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82D6DA"/>
                    </a:solidFill>
                  </a:tcPr>
                </a:tc>
                <a:extLst>
                  <a:ext uri="{0D108BD9-81ED-4DB2-BD59-A6C34878D82A}">
                    <a16:rowId xmlns:a16="http://schemas.microsoft.com/office/drawing/2014/main" val="3512116626"/>
                  </a:ext>
                </a:extLst>
              </a:tr>
              <a:tr h="2520000">
                <a:tc>
                  <a:txBody>
                    <a:bodyPr/>
                    <a:lstStyle/>
                    <a:p>
                      <a:pPr algn="ctr">
                        <a:spcAft>
                          <a:spcPts val="0"/>
                        </a:spcAft>
                      </a:pP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原民局</a:t>
                      </a:r>
                      <a:endPar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已完成</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rgbClr val="FFFFFF"/>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烏來區忠治里</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鴻宜工程</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顧問公司</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tc>
                  <a:txBody>
                    <a:bodyPr/>
                    <a:lstStyle/>
                    <a:p>
                      <a:pPr marL="342900" lvl="0" indent="-342900">
                        <a:spcAft>
                          <a:spcPts val="0"/>
                        </a:spcAft>
                        <a:buFont typeface="Wingdings" panose="05000000000000000000" pitchFamily="2" charset="2"/>
                        <a:buAutoNum type="circleNumWdWhitePlain"/>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日辦理開標，</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日進行評選，</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28</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日辦理議價，</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日決標，</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28</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日辦理防災社區工作團隊組成與指導會議。</a:t>
                      </a:r>
                      <a:endPar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a:pP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6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日辦理防災社區啟蒙啟動。</a:t>
                      </a:r>
                    </a:p>
                    <a:p>
                      <a:pPr marL="342900" lvl="0" indent="-342900">
                        <a:spcAft>
                          <a:spcPts val="0"/>
                        </a:spcAft>
                        <a:buFont typeface="Wingdings" panose="05000000000000000000" pitchFamily="2" charset="2"/>
                        <a:buAutoNum type="circleNumWdWhitePlain"/>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日辦理社區災害環境診斷。</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日辦理社區防救災救護教育訓練與實作。</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a:pP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日辦理防救災組織建立與防災計畫研擬。</a:t>
                      </a:r>
                      <a:endParaRPr lang="en-US" altLang="zh-TW" sz="16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a:pP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日進行防災演練預演，</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日實兵演練及成果發表。</a:t>
                      </a:r>
                      <a:endPar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AutoNum type="circleNumWdWhitePlain"/>
                      </a:pP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日辦理專業防災人才培訓。</a:t>
                      </a:r>
                      <a:endParaRPr lang="en-US" altLang="zh-TW" sz="1600" b="1" kern="100" dirty="0" smtClean="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278185"/>
                      </a:solidFill>
                      <a:prstDash val="sysDot"/>
                      <a:round/>
                      <a:headEnd type="none" w="med" len="med"/>
                      <a:tailEnd type="none" w="med" len="med"/>
                    </a:lnL>
                    <a:lnR w="12700" cap="flat" cmpd="sng" algn="ctr">
                      <a:solidFill>
                        <a:srgbClr val="278185"/>
                      </a:solidFill>
                      <a:prstDash val="sysDot"/>
                      <a:round/>
                      <a:headEnd type="none" w="med" len="med"/>
                      <a:tailEnd type="none" w="med" len="med"/>
                    </a:lnR>
                    <a:lnT w="12700" cap="flat" cmpd="sng" algn="ctr">
                      <a:solidFill>
                        <a:srgbClr val="278185"/>
                      </a:solidFill>
                      <a:prstDash val="sysDot"/>
                      <a:round/>
                      <a:headEnd type="none" w="med" len="med"/>
                      <a:tailEnd type="none" w="med" len="med"/>
                    </a:lnT>
                    <a:lnB w="12700" cap="flat" cmpd="sng" algn="ctr">
                      <a:solidFill>
                        <a:srgbClr val="278185"/>
                      </a:solidFill>
                      <a:prstDash val="sysDot"/>
                      <a:round/>
                      <a:headEnd type="none" w="med" len="med"/>
                      <a:tailEnd type="none" w="med" len="med"/>
                    </a:lnB>
                    <a:solidFill>
                      <a:schemeClr val="bg1"/>
                    </a:solidFill>
                  </a:tcPr>
                </a:tc>
                <a:extLst>
                  <a:ext uri="{0D108BD9-81ED-4DB2-BD59-A6C34878D82A}">
                    <a16:rowId xmlns:a16="http://schemas.microsoft.com/office/drawing/2014/main" val="3850478580"/>
                  </a:ext>
                </a:extLst>
              </a:tr>
            </a:tbl>
          </a:graphicData>
        </a:graphic>
      </p:graphicFrame>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722" y="4885162"/>
            <a:ext cx="2879298" cy="16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7" y="4885162"/>
            <a:ext cx="2879298" cy="16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圖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2916" y="4918913"/>
            <a:ext cx="2878876" cy="16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文字方塊 12"/>
          <p:cNvSpPr txBox="1"/>
          <p:nvPr/>
        </p:nvSpPr>
        <p:spPr>
          <a:xfrm>
            <a:off x="2689860" y="6387563"/>
            <a:ext cx="3619383" cy="43200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lvl="0" algn="ctr">
              <a:defRPr/>
            </a:pPr>
            <a:r>
              <a:rPr kumimoji="1" lang="en-US" altLang="zh-TW" sz="18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9/9</a:t>
            </a:r>
            <a:r>
              <a:rPr kumimoji="1" lang="zh-TW" altLang="en-US" sz="18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辦理實兵演練及成果發表</a:t>
            </a:r>
          </a:p>
        </p:txBody>
      </p:sp>
    </p:spTree>
    <p:extLst>
      <p:ext uri="{BB962C8B-B14F-4D97-AF65-F5344CB8AC3E}">
        <p14:creationId xmlns:p14="http://schemas.microsoft.com/office/powerpoint/2010/main" val="2123121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15362" y="159801"/>
            <a:ext cx="4104238" cy="716869"/>
          </a:xfrm>
          <a:solidFill>
            <a:schemeClr val="bg1"/>
          </a:solidFill>
        </p:spPr>
        <p:txBody>
          <a:bodyPr/>
          <a:lstStyle/>
          <a:p>
            <a:r>
              <a:rPr lang="en-US" altLang="zh-TW" dirty="0" smtClean="0"/>
              <a:t>10</a:t>
            </a:r>
            <a:r>
              <a:rPr lang="zh-TW" altLang="en-US" dirty="0" smtClean="0"/>
              <a:t>月預定工作報告</a:t>
            </a:r>
            <a:endParaRPr lang="zh-TW" altLang="en-US" dirty="0"/>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zh-TW" altLang="en-US" sz="1200" b="0" i="0" u="none" strike="noStrike" kern="1200" cap="none" spc="0" normalizeH="0" baseline="0" noProof="0" dirty="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6" name="五邊形 5"/>
          <p:cNvSpPr/>
          <p:nvPr/>
        </p:nvSpPr>
        <p:spPr>
          <a:xfrm>
            <a:off x="296312" y="1143000"/>
            <a:ext cx="8066638" cy="499623"/>
          </a:xfrm>
          <a:prstGeom prst="homePlate">
            <a:avLst/>
          </a:prstGeom>
          <a:solidFill>
            <a:schemeClr val="accent2">
              <a:lumMod val="40000"/>
              <a:lumOff val="60000"/>
            </a:schemeClr>
          </a:solidFill>
          <a:effectLst>
            <a:softEdge rad="12700"/>
          </a:effectLst>
        </p:spPr>
        <p:txBody>
          <a:bodyPr vert="horz" lIns="91440" tIns="45720" rIns="91440" bIns="45720" rtlCol="0" anchor="ctr">
            <a:noAutofit/>
          </a:bodyPr>
          <a:lstStyle/>
          <a:p>
            <a:pPr marL="457200" lvl="0" indent="-457200" defTabSz="685800" fontAlgn="auto">
              <a:lnSpc>
                <a:spcPct val="90000"/>
              </a:lnSpc>
              <a:spcBef>
                <a:spcPts val="0"/>
              </a:spcBef>
              <a:spcAft>
                <a:spcPts val="0"/>
              </a:spcAft>
              <a:buClr>
                <a:srgbClr val="002060"/>
              </a:buClr>
              <a:buFont typeface="Wingdings" panose="05000000000000000000" pitchFamily="2" charset="2"/>
              <a:buChar char="p"/>
              <a:defRPr/>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協助瑞芳</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區辦理坡地災害兵棋推演</a:t>
            </a: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(10/2)</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1" name="五邊形 10"/>
          <p:cNvSpPr/>
          <p:nvPr/>
        </p:nvSpPr>
        <p:spPr>
          <a:xfrm>
            <a:off x="305837" y="3261282"/>
            <a:ext cx="8066638" cy="499623"/>
          </a:xfrm>
          <a:prstGeom prst="homePlate">
            <a:avLst/>
          </a:prstGeom>
          <a:solidFill>
            <a:schemeClr val="accent2">
              <a:lumMod val="40000"/>
              <a:lumOff val="60000"/>
            </a:schemeClr>
          </a:soli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a:solidFill>
                  <a:srgbClr val="002060"/>
                </a:solidFill>
                <a:latin typeface="微軟正黑體" panose="020B0604030504040204" pitchFamily="34" charset="-120"/>
                <a:ea typeface="微軟正黑體" panose="020B0604030504040204" pitchFamily="34" charset="-120"/>
              </a:rPr>
              <a:t>辦理區級地區災害防救計畫第</a:t>
            </a:r>
            <a:r>
              <a:rPr kumimoji="0" lang="en-US" altLang="zh-TW" sz="2200" b="1" kern="100" dirty="0">
                <a:solidFill>
                  <a:srgbClr val="002060"/>
                </a:solidFill>
                <a:latin typeface="微軟正黑體" panose="020B0604030504040204" pitchFamily="34" charset="-120"/>
                <a:ea typeface="微軟正黑體" panose="020B0604030504040204" pitchFamily="34" charset="-120"/>
              </a:rPr>
              <a:t>2</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梯次審查會議</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2" name="五邊形 11"/>
          <p:cNvSpPr/>
          <p:nvPr/>
        </p:nvSpPr>
        <p:spPr>
          <a:xfrm>
            <a:off x="286787" y="2171898"/>
            <a:ext cx="8066638" cy="499623"/>
          </a:xfrm>
          <a:prstGeom prst="homePlate">
            <a:avLst/>
          </a:prstGeom>
          <a:solidFill>
            <a:srgbClr val="ADCAD3"/>
          </a:solidFill>
          <a:effectLst>
            <a:softEdge rad="12700"/>
          </a:effectLst>
        </p:spPr>
        <p:txBody>
          <a:bodyPr vert="horz" lIns="91440" tIns="45720" rIns="91440" bIns="45720" rtlCol="0" anchor="ctr">
            <a:noAutofit/>
          </a:bodyPr>
          <a:lstStyle/>
          <a:p>
            <a:pPr marL="457200" lvl="0" indent="-457200" defTabSz="685800" fontAlgn="auto">
              <a:lnSpc>
                <a:spcPct val="90000"/>
              </a:lnSpc>
              <a:spcBef>
                <a:spcPts val="0"/>
              </a:spcBef>
              <a:spcAft>
                <a:spcPts val="0"/>
              </a:spcAft>
              <a:buClr>
                <a:srgbClr val="002060"/>
              </a:buClr>
              <a:buFont typeface="Wingdings" panose="05000000000000000000" pitchFamily="2" charset="2"/>
              <a:buChar char="p"/>
              <a:defRPr/>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協助金</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山</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區辦理水</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災</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災害</a:t>
            </a:r>
            <a:r>
              <a:rPr kumimoji="0" lang="zh-TW" altLang="en-US" sz="2200" b="1" i="0" u="none" strike="noStrike" kern="1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兵棋推演</a:t>
            </a:r>
            <a:r>
              <a:rPr kumimoji="0" lang="en-US" altLang="zh-TW" sz="2200" b="1" i="0" u="none" strike="noStrike" kern="1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a:t>
            </a:r>
            <a:r>
              <a:rPr kumimoji="0" lang="en-US" altLang="zh-TW" sz="2200" b="1" kern="100" dirty="0" smtClean="0">
                <a:solidFill>
                  <a:srgbClr val="002060"/>
                </a:solidFill>
                <a:latin typeface="微軟正黑體" panose="020B0604030504040204" pitchFamily="34" charset="-120"/>
                <a:ea typeface="微軟正黑體" panose="020B0604030504040204" pitchFamily="34" charset="-120"/>
              </a:rPr>
              <a:t>10</a:t>
            </a:r>
            <a:r>
              <a:rPr kumimoji="0" lang="en-US" altLang="zh-TW" sz="2200" b="1" i="0" u="none" strike="noStrike" kern="1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/31)</a:t>
            </a:r>
            <a:endParaRPr kumimoji="0" lang="zh-TW" altLang="en-US" sz="2200" b="1" i="0" u="none" strike="noStrike" kern="1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
        <p:nvSpPr>
          <p:cNvPr id="15" name="五邊形 14"/>
          <p:cNvSpPr/>
          <p:nvPr/>
        </p:nvSpPr>
        <p:spPr>
          <a:xfrm>
            <a:off x="286686" y="5394373"/>
            <a:ext cx="8066638" cy="499623"/>
          </a:xfrm>
          <a:prstGeom prst="homePlate">
            <a:avLst/>
          </a:prstGeom>
          <a:solidFill>
            <a:schemeClr val="accent2">
              <a:lumMod val="40000"/>
              <a:lumOff val="60000"/>
            </a:schemeClr>
          </a:solidFill>
          <a:effectLst>
            <a:softEdge rad="12700"/>
          </a:effectLst>
        </p:spPr>
        <p:txBody>
          <a:bodyPr vert="horz" lIns="91440" tIns="45720" rIns="91440" bIns="45720" rtlCol="0" anchor="ctr">
            <a:noAutofit/>
          </a:bodyPr>
          <a:lstStyle/>
          <a:p>
            <a:pPr marL="457200" indent="-457200" defTabSz="685800" fontAlgn="auto">
              <a:lnSpc>
                <a:spcPct val="90000"/>
              </a:lnSpc>
              <a:spcBef>
                <a:spcPts val="0"/>
              </a:spcBef>
              <a:spcAft>
                <a:spcPts val="0"/>
              </a:spcAft>
              <a:buClr>
                <a:srgbClr val="002060"/>
              </a:buClr>
              <a:buFont typeface="Wingdings" panose="05000000000000000000" pitchFamily="2" charset="2"/>
              <a:buChar char="p"/>
            </a:pP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辦</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理</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區公所</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第</a:t>
            </a:r>
            <a:r>
              <a:rPr kumimoji="0" lang="en-US" altLang="zh-TW" sz="2200" b="1" kern="100" dirty="0">
                <a:solidFill>
                  <a:srgbClr val="002060"/>
                </a:solidFill>
                <a:latin typeface="微軟正黑體" panose="020B0604030504040204" pitchFamily="34" charset="-120"/>
                <a:ea typeface="微軟正黑體" panose="020B0604030504040204" pitchFamily="34" charset="-120"/>
              </a:rPr>
              <a:t>2</a:t>
            </a:r>
            <a:r>
              <a:rPr kumimoji="0" lang="zh-TW" altLang="en-US" sz="2200" b="1" kern="100" dirty="0">
                <a:solidFill>
                  <a:srgbClr val="002060"/>
                </a:solidFill>
                <a:latin typeface="微軟正黑體" panose="020B0604030504040204" pitchFamily="34" charset="-120"/>
                <a:ea typeface="微軟正黑體" panose="020B0604030504040204" pitchFamily="34" charset="-120"/>
              </a:rPr>
              <a:t>次實地</a:t>
            </a:r>
            <a:r>
              <a:rPr kumimoji="0" lang="zh-TW" altLang="en-US" sz="2200" b="1" kern="100" dirty="0" smtClean="0">
                <a:solidFill>
                  <a:srgbClr val="002060"/>
                </a:solidFill>
                <a:latin typeface="微軟正黑體" panose="020B0604030504040204" pitchFamily="34" charset="-120"/>
                <a:ea typeface="微軟正黑體" panose="020B0604030504040204" pitchFamily="34" charset="-120"/>
              </a:rPr>
              <a:t>輔導</a:t>
            </a:r>
            <a:endParaRPr kumimoji="0" lang="zh-TW" altLang="en-US" sz="2200" b="1" kern="100" dirty="0">
              <a:solidFill>
                <a:srgbClr val="002060"/>
              </a:solidFill>
              <a:latin typeface="微軟正黑體" panose="020B0604030504040204" pitchFamily="34" charset="-120"/>
              <a:ea typeface="微軟正黑體" panose="020B0604030504040204" pitchFamily="34" charset="-120"/>
            </a:endParaRPr>
          </a:p>
        </p:txBody>
      </p:sp>
      <p:sp>
        <p:nvSpPr>
          <p:cNvPr id="17" name="五邊形 16"/>
          <p:cNvSpPr/>
          <p:nvPr/>
        </p:nvSpPr>
        <p:spPr>
          <a:xfrm>
            <a:off x="286686" y="4334788"/>
            <a:ext cx="8066638" cy="513786"/>
          </a:xfrm>
          <a:prstGeom prst="homePlate">
            <a:avLst/>
          </a:prstGeom>
          <a:solidFill>
            <a:srgbClr val="ADCAD3"/>
          </a:solidFill>
          <a:effectLst>
            <a:softEdge rad="12700"/>
          </a:effectLst>
        </p:spPr>
        <p:txBody>
          <a:bodyPr vert="horz" lIns="91440" tIns="45720" rIns="91440" bIns="45720" rtlCol="0" anchor="ctr">
            <a:noAutofit/>
          </a:bodyPr>
          <a:lstStyle/>
          <a:p>
            <a:pPr marL="457200" marR="0" lvl="0" indent="-457200" algn="l" defTabSz="685800" rtl="0" eaLnBrk="1" fontAlgn="auto" latinLnBrk="0" hangingPunct="1">
              <a:lnSpc>
                <a:spcPct val="90000"/>
              </a:lnSpc>
              <a:spcBef>
                <a:spcPts val="0"/>
              </a:spcBef>
              <a:spcAft>
                <a:spcPts val="0"/>
              </a:spcAft>
              <a:buClr>
                <a:srgbClr val="002060"/>
              </a:buClr>
              <a:buSzTx/>
              <a:buFont typeface="Wingdings" panose="05000000000000000000" pitchFamily="2" charset="2"/>
              <a:buChar char="p"/>
              <a:tabLst/>
              <a:defRPr/>
            </a:pPr>
            <a:r>
              <a:rPr kumimoji="0" lang="zh-TW" altLang="en-US" sz="2200" b="1" i="0" u="none" strike="noStrike" kern="1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防災社區防救災成果演練及發表</a:t>
            </a:r>
            <a:endParaRPr kumimoji="0" lang="zh-TW" altLang="en-US" sz="2200" b="1" i="0" u="none" strike="noStrike" kern="1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633729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0" y="3075057"/>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a:solidFill>
                  <a:srgbClr val="CC3300"/>
                </a:solidFill>
              </a:rPr>
              <a:t>四</a:t>
            </a:r>
            <a:r>
              <a:rPr lang="zh-TW" altLang="en-US" sz="4000" b="1" dirty="0" smtClean="0">
                <a:solidFill>
                  <a:srgbClr val="CC3300"/>
                </a:solidFill>
              </a:rPr>
              <a:t>、預定</a:t>
            </a:r>
            <a:r>
              <a:rPr lang="zh-TW" altLang="en-US" sz="4000" b="1" dirty="0">
                <a:solidFill>
                  <a:srgbClr val="CC3300"/>
                </a:solidFill>
              </a:rPr>
              <a:t>工作配合事項</a:t>
            </a:r>
            <a:r>
              <a:rPr lang="zh-TW" altLang="en-US" sz="4000" b="1" dirty="0" smtClean="0">
                <a:solidFill>
                  <a:srgbClr val="CC3300"/>
                </a:solidFill>
              </a:rPr>
              <a:t>說明</a:t>
            </a:r>
            <a:endParaRPr lang="zh-TW" altLang="en-US" sz="4000" b="1" dirty="0">
              <a:solidFill>
                <a:srgbClr val="CC3300"/>
              </a:solidFill>
            </a:endParaRPr>
          </a:p>
        </p:txBody>
      </p:sp>
      <p:sp>
        <p:nvSpPr>
          <p:cNvPr id="3" name="投影片編號版面配置區 2"/>
          <p:cNvSpPr>
            <a:spLocks noGrp="1"/>
          </p:cNvSpPr>
          <p:nvPr>
            <p:ph type="sldNum" sz="quarter" idx="12"/>
          </p:nvPr>
        </p:nvSpPr>
        <p:spPr/>
        <p:txBody>
          <a:bodyPr/>
          <a:lstStyle/>
          <a:p>
            <a:fld id="{98F9CC33-4133-468C-B7C7-B67D93663D55}" type="slidenum">
              <a:rPr lang="zh-TW" altLang="en-US" smtClean="0">
                <a:solidFill>
                  <a:srgbClr val="44546A">
                    <a:lumMod val="50000"/>
                  </a:srgbClr>
                </a:solidFill>
              </a:rPr>
              <a:pPr/>
              <a:t>33</a:t>
            </a:fld>
            <a:endParaRPr lang="zh-TW" altLang="en-US">
              <a:solidFill>
                <a:srgbClr val="44546A">
                  <a:lumMod val="50000"/>
                </a:srgbClr>
              </a:solidFill>
            </a:endParaRPr>
          </a:p>
        </p:txBody>
      </p:sp>
    </p:spTree>
    <p:extLst>
      <p:ext uri="{BB962C8B-B14F-4D97-AF65-F5344CB8AC3E}">
        <p14:creationId xmlns:p14="http://schemas.microsoft.com/office/powerpoint/2010/main" val="375015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400" dirty="0"/>
              <a:t>106</a:t>
            </a:r>
            <a:r>
              <a:rPr lang="zh-TW" altLang="en-US" sz="4400" dirty="0"/>
              <a:t>年度</a:t>
            </a:r>
            <a:r>
              <a:rPr lang="zh-TW" altLang="en-US" sz="4400" dirty="0" smtClean="0"/>
              <a:t>第</a:t>
            </a:r>
            <a:r>
              <a:rPr lang="en-US" altLang="zh-TW" sz="4400" dirty="0" smtClean="0"/>
              <a:t>2</a:t>
            </a:r>
            <a:r>
              <a:rPr lang="zh-TW" altLang="en-US" sz="4400" dirty="0" smtClean="0"/>
              <a:t>次</a:t>
            </a:r>
            <a:r>
              <a:rPr lang="zh-TW" altLang="en-US" sz="4400" dirty="0"/>
              <a:t>實地輔導</a:t>
            </a:r>
            <a:endParaRPr lang="zh-TW" altLang="en-US" sz="4300" dirty="0"/>
          </a:p>
        </p:txBody>
      </p:sp>
      <p:sp>
        <p:nvSpPr>
          <p:cNvPr id="3" name="文字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182495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7" name="標題 2"/>
          <p:cNvSpPr>
            <a:spLocks noGrp="1"/>
          </p:cNvSpPr>
          <p:nvPr>
            <p:ph type="title"/>
          </p:nvPr>
        </p:nvSpPr>
        <p:spPr>
          <a:xfrm>
            <a:off x="304800" y="152400"/>
            <a:ext cx="4953000" cy="716869"/>
          </a:xfrm>
          <a:solidFill>
            <a:schemeClr val="bg1"/>
          </a:solidFill>
        </p:spPr>
        <p:txBody>
          <a:bodyPr/>
          <a:lstStyle/>
          <a:p>
            <a:r>
              <a:rPr lang="en-US" altLang="zh-TW" dirty="0"/>
              <a:t>106</a:t>
            </a:r>
            <a:r>
              <a:rPr lang="zh-TW" altLang="en-US" dirty="0" smtClean="0"/>
              <a:t>年度第</a:t>
            </a:r>
            <a:r>
              <a:rPr lang="en-US" altLang="zh-TW" dirty="0" smtClean="0"/>
              <a:t>2</a:t>
            </a:r>
            <a:r>
              <a:rPr lang="zh-TW" altLang="en-US" dirty="0" smtClean="0"/>
              <a:t>次實地輔導</a:t>
            </a:r>
            <a:endParaRPr lang="zh-TW" altLang="en-US" dirty="0"/>
          </a:p>
        </p:txBody>
      </p:sp>
      <p:sp>
        <p:nvSpPr>
          <p:cNvPr id="9" name="矩形 8"/>
          <p:cNvSpPr/>
          <p:nvPr/>
        </p:nvSpPr>
        <p:spPr>
          <a:xfrm>
            <a:off x="0" y="875927"/>
            <a:ext cx="8763000" cy="769441"/>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zh-TW" altLang="zh-TW"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辦理時間：</a:t>
            </a:r>
            <a:r>
              <a:rPr kumimoji="0" lang="zh-TW" altLang="zh-TW" sz="2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預定</a:t>
            </a:r>
            <a:r>
              <a:rPr kumimoji="0" lang="en-US" altLang="zh-TW" sz="22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10-11</a:t>
            </a:r>
            <a:r>
              <a:rPr kumimoji="0" lang="zh-TW" altLang="zh-TW" sz="22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月</a:t>
            </a:r>
            <a:r>
              <a:rPr kumimoji="0" lang="zh-TW" altLang="en-US" sz="2200" b="1" i="0" u="none" strike="noStrike" kern="1200" cap="none" spc="0" normalizeH="0" baseline="0" noProof="0" dirty="0" smtClean="0">
                <a:ln>
                  <a:noFill/>
                </a:ln>
                <a:solidFill>
                  <a:srgbClr val="C00000"/>
                </a:solidFill>
                <a:effectLst/>
                <a:uLnTx/>
                <a:uFillTx/>
                <a:latin typeface="微軟正黑體" panose="020B0604030504040204" pitchFamily="34" charset="-120"/>
                <a:ea typeface="微軟正黑體" panose="020B0604030504040204" pitchFamily="34" charset="-120"/>
                <a:cs typeface="+mn-cs"/>
              </a:rPr>
              <a:t>中</a:t>
            </a:r>
            <a:r>
              <a:rPr kumimoji="0" lang="zh-TW" altLang="zh-TW" sz="2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辦理。</a:t>
            </a:r>
            <a:endParaRPr kumimoji="0" lang="en-US" altLang="zh-TW" sz="2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zh-TW" altLang="en-US" sz="2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第</a:t>
            </a:r>
            <a:r>
              <a:rPr kumimoji="0" lang="en-US" altLang="zh-TW" sz="2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r>
              <a:rPr kumimoji="0" lang="zh-TW" altLang="en-US" sz="22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次實地輔導於各區災防會報後辦理，期程規劃如下：</a:t>
            </a:r>
            <a:endParaRPr kumimoji="0" lang="zh-TW" altLang="zh-TW" sz="2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2674826815"/>
              </p:ext>
            </p:extLst>
          </p:nvPr>
        </p:nvGraphicFramePr>
        <p:xfrm>
          <a:off x="104773" y="1828800"/>
          <a:ext cx="4356000" cy="4392000"/>
        </p:xfrm>
        <a:graphic>
          <a:graphicData uri="http://schemas.openxmlformats.org/drawingml/2006/table">
            <a:tbl>
              <a:tblPr firstRow="1" firstCol="1" bandRow="1">
                <a:tableStyleId>{5C22544A-7EE6-4342-B048-85BDC9FD1C3A}</a:tableStyleId>
              </a:tblPr>
              <a:tblGrid>
                <a:gridCol w="540000">
                  <a:extLst>
                    <a:ext uri="{9D8B030D-6E8A-4147-A177-3AD203B41FA5}">
                      <a16:colId xmlns:a16="http://schemas.microsoft.com/office/drawing/2014/main" val="3293400902"/>
                    </a:ext>
                  </a:extLst>
                </a:gridCol>
                <a:gridCol w="2160000">
                  <a:extLst>
                    <a:ext uri="{9D8B030D-6E8A-4147-A177-3AD203B41FA5}">
                      <a16:colId xmlns:a16="http://schemas.microsoft.com/office/drawing/2014/main" val="3350700899"/>
                    </a:ext>
                  </a:extLst>
                </a:gridCol>
                <a:gridCol w="720000">
                  <a:extLst>
                    <a:ext uri="{9D8B030D-6E8A-4147-A177-3AD203B41FA5}">
                      <a16:colId xmlns:a16="http://schemas.microsoft.com/office/drawing/2014/main" val="1319582333"/>
                    </a:ext>
                  </a:extLst>
                </a:gridCol>
                <a:gridCol w="936000">
                  <a:extLst>
                    <a:ext uri="{9D8B030D-6E8A-4147-A177-3AD203B41FA5}">
                      <a16:colId xmlns:a16="http://schemas.microsoft.com/office/drawing/2014/main" val="4183607456"/>
                    </a:ext>
                  </a:extLst>
                </a:gridCol>
              </a:tblGrid>
              <a:tr h="360000">
                <a:tc>
                  <a:txBody>
                    <a:bodyPr/>
                    <a:lstStyle/>
                    <a:p>
                      <a:pPr algn="ctr">
                        <a:spcAft>
                          <a:spcPts val="0"/>
                        </a:spcAft>
                      </a:pPr>
                      <a:r>
                        <a:rPr lang="zh-TW" altLang="en-US" sz="1500" kern="100" dirty="0" smtClean="0">
                          <a:solidFill>
                            <a:schemeClr val="bg1"/>
                          </a:solidFill>
                          <a:effectLst/>
                          <a:latin typeface="微軟正黑體" panose="020B0604030504040204" pitchFamily="34" charset="-120"/>
                          <a:ea typeface="微軟正黑體" panose="020B0604030504040204" pitchFamily="34" charset="-120"/>
                          <a:cs typeface="+mn-cs"/>
                        </a:rPr>
                        <a:t>項次</a:t>
                      </a:r>
                      <a:endParaRPr lang="zh-TW" sz="15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800000"/>
                    </a:solidFill>
                  </a:tcPr>
                </a:tc>
                <a:tc>
                  <a:txBody>
                    <a:bodyPr/>
                    <a:lstStyle/>
                    <a:p>
                      <a:pPr algn="ctr">
                        <a:spcAft>
                          <a:spcPts val="0"/>
                        </a:spcAft>
                      </a:pPr>
                      <a:r>
                        <a:rPr lang="zh-TW" sz="1500" kern="100" dirty="0">
                          <a:solidFill>
                            <a:schemeClr val="bg1"/>
                          </a:solidFill>
                          <a:effectLst/>
                          <a:latin typeface="微軟正黑體" panose="020B0604030504040204" pitchFamily="34" charset="-120"/>
                          <a:ea typeface="微軟正黑體" panose="020B0604030504040204" pitchFamily="34" charset="-120"/>
                        </a:rPr>
                        <a:t>輔導日期</a:t>
                      </a:r>
                      <a:endParaRPr lang="zh-TW" sz="15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800000"/>
                    </a:solidFill>
                  </a:tcPr>
                </a:tc>
                <a:tc>
                  <a:txBody>
                    <a:bodyPr/>
                    <a:lstStyle/>
                    <a:p>
                      <a:pPr algn="ctr">
                        <a:spcAft>
                          <a:spcPts val="0"/>
                        </a:spcAft>
                      </a:pPr>
                      <a:r>
                        <a:rPr lang="zh-TW" sz="1500" kern="100" dirty="0">
                          <a:solidFill>
                            <a:schemeClr val="bg1"/>
                          </a:solidFill>
                          <a:effectLst/>
                          <a:latin typeface="微軟正黑體" panose="020B0604030504040204" pitchFamily="34" charset="-120"/>
                          <a:ea typeface="微軟正黑體" panose="020B0604030504040204" pitchFamily="34" charset="-120"/>
                        </a:rPr>
                        <a:t>時間</a:t>
                      </a:r>
                      <a:endParaRPr lang="zh-TW" sz="15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800000"/>
                    </a:solidFill>
                  </a:tcPr>
                </a:tc>
                <a:tc>
                  <a:txBody>
                    <a:bodyPr/>
                    <a:lstStyle/>
                    <a:p>
                      <a:pPr algn="ctr">
                        <a:spcAft>
                          <a:spcPts val="0"/>
                        </a:spcAft>
                      </a:pPr>
                      <a:r>
                        <a:rPr lang="zh-TW" sz="1500" kern="100" dirty="0">
                          <a:solidFill>
                            <a:schemeClr val="bg1"/>
                          </a:solidFill>
                          <a:effectLst/>
                          <a:latin typeface="微軟正黑體" panose="020B0604030504040204" pitchFamily="34" charset="-120"/>
                          <a:ea typeface="微軟正黑體" panose="020B0604030504040204" pitchFamily="34" charset="-120"/>
                        </a:rPr>
                        <a:t>區公所</a:t>
                      </a:r>
                      <a:endParaRPr lang="zh-TW" sz="15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800000"/>
                    </a:solidFill>
                  </a:tcPr>
                </a:tc>
                <a:extLst>
                  <a:ext uri="{0D108BD9-81ED-4DB2-BD59-A6C34878D82A}">
                    <a16:rowId xmlns:a16="http://schemas.microsoft.com/office/drawing/2014/main" val="3722667707"/>
                  </a:ext>
                </a:extLst>
              </a:tr>
              <a:tr h="288000">
                <a:tc>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1</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10</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年</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星期</a:t>
                      </a: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五</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板橋</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1051069178"/>
                  </a:ext>
                </a:extLst>
              </a:tr>
              <a:tr h="288000">
                <a:tc rowSpan="2">
                  <a:txBody>
                    <a:bodyPr/>
                    <a:lstStyle/>
                    <a:p>
                      <a:pPr marL="0" algn="ctr" defTabSz="685800" rtl="0" eaLnBrk="1" latinLnBrk="0" hangingPunct="1">
                        <a:spcAft>
                          <a:spcPts val="0"/>
                        </a:spcAft>
                      </a:pPr>
                      <a:r>
                        <a:rPr lang="en-US" sz="1500" kern="100" dirty="0">
                          <a:solidFill>
                            <a:schemeClr val="tx1"/>
                          </a:solidFill>
                          <a:effectLst/>
                          <a:latin typeface="微軟正黑體" panose="020B0604030504040204" pitchFamily="34" charset="-120"/>
                          <a:ea typeface="微軟正黑體" panose="020B0604030504040204" pitchFamily="34" charset="-120"/>
                          <a:cs typeface="+mn-cs"/>
                        </a:rPr>
                        <a:t>2</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三</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a:solidFill>
                            <a:schemeClr val="tx1"/>
                          </a:solidFill>
                          <a:effectLst/>
                          <a:latin typeface="微軟正黑體" panose="020B0604030504040204" pitchFamily="34" charset="-120"/>
                          <a:ea typeface="微軟正黑體" panose="020B0604030504040204" pitchFamily="34" charset="-120"/>
                          <a:cs typeface="+mn-cs"/>
                        </a:rPr>
                        <a:t>上</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午</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雙溪</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2804533932"/>
                  </a:ext>
                </a:extLst>
              </a:tr>
              <a:tr h="288000">
                <a:tc vMerge="1">
                  <a:txBody>
                    <a:bodyPr/>
                    <a:lstStyle/>
                    <a:p>
                      <a:pPr marL="0" algn="ctr" defTabSz="685800" rtl="0" eaLnBrk="1" latinLnBrk="0" hangingPunct="1">
                        <a:spcAft>
                          <a:spcPts val="0"/>
                        </a:spcAft>
                      </a:pP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TW" altLang="zh-TW" sz="15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下午</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新莊</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1273492412"/>
                  </a:ext>
                </a:extLst>
              </a:tr>
              <a:tr h="288000">
                <a:tc>
                  <a:txBody>
                    <a:bodyPr/>
                    <a:lstStyle/>
                    <a:p>
                      <a:pPr marL="0" algn="ctr" defTabSz="685800" rtl="0" eaLnBrk="1" latinLnBrk="0" hangingPunct="1">
                        <a:spcAft>
                          <a:spcPts val="0"/>
                        </a:spcAft>
                      </a:pP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3</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13</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五</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土城</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280830075"/>
                  </a:ext>
                </a:extLst>
              </a:tr>
              <a:tr h="288000">
                <a:tc>
                  <a:txBody>
                    <a:bodyPr/>
                    <a:lstStyle/>
                    <a:p>
                      <a:pPr marL="0" algn="ctr" defTabSz="685800" rtl="0" eaLnBrk="1" latinLnBrk="0" hangingPunct="1">
                        <a:spcAft>
                          <a:spcPts val="0"/>
                        </a:spcAft>
                      </a:pP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4</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一</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平溪</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823601217"/>
                  </a:ext>
                </a:extLst>
              </a:tr>
              <a:tr h="288000">
                <a:tc rowSpan="2">
                  <a:txBody>
                    <a:bodyPr/>
                    <a:lstStyle/>
                    <a:p>
                      <a:pPr marL="0" algn="ctr" defTabSz="685800" rtl="0" eaLnBrk="1" latinLnBrk="0" hangingPunct="1">
                        <a:spcAft>
                          <a:spcPts val="0"/>
                        </a:spcAft>
                      </a:pP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5</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17</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二</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rPr>
                        <a:t>樹林</a:t>
                      </a:r>
                      <a:r>
                        <a:rPr lang="zh-TW" alt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altLang="zh-TW"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779133060"/>
                  </a:ext>
                </a:extLst>
              </a:tr>
              <a:tr h="288000">
                <a:tc vMerge="1">
                  <a:txBody>
                    <a:bodyPr/>
                    <a:lstStyle/>
                    <a:p>
                      <a:pPr marL="0" algn="ctr" defTabSz="685800" rtl="0" eaLnBrk="1" latinLnBrk="0" hangingPunct="1">
                        <a:spcAft>
                          <a:spcPts val="0"/>
                        </a:spcAft>
                      </a:pP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TW" altLang="zh-TW" sz="15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中和</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3450364585"/>
                  </a:ext>
                </a:extLst>
              </a:tr>
              <a:tr h="288000">
                <a:tc rowSpan="2">
                  <a:txBody>
                    <a:bodyPr/>
                    <a:lstStyle/>
                    <a:p>
                      <a:pPr marL="0" algn="ctr" defTabSz="685800" rtl="0" eaLnBrk="1" latinLnBrk="0" hangingPunct="1">
                        <a:spcAft>
                          <a:spcPts val="0"/>
                        </a:spcAft>
                      </a:pP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6</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18</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三</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上</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午</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汐止</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2922003296"/>
                  </a:ext>
                </a:extLst>
              </a:tr>
              <a:tr h="288000">
                <a:tc vMerge="1">
                  <a:txBody>
                    <a:bodyPr/>
                    <a:lstStyle/>
                    <a:p>
                      <a:pPr marL="0" algn="ctr" defTabSz="685800" rtl="0" eaLnBrk="1" latinLnBrk="0" hangingPunct="1">
                        <a:spcAft>
                          <a:spcPts val="0"/>
                        </a:spcAft>
                      </a:pP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TW" altLang="zh-TW" sz="15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下午</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新店區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688142981"/>
                  </a:ext>
                </a:extLst>
              </a:tr>
              <a:tr h="288000">
                <a:tc>
                  <a:txBody>
                    <a:bodyPr/>
                    <a:lstStyle/>
                    <a:p>
                      <a:pPr marL="0" algn="ctr" defTabSz="685800" rtl="0" eaLnBrk="1" latinLnBrk="0" hangingPunct="1">
                        <a:spcAft>
                          <a:spcPts val="0"/>
                        </a:spcAft>
                      </a:pP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7</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19</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四</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a:solidFill>
                            <a:schemeClr val="tx1"/>
                          </a:solidFill>
                          <a:effectLst/>
                          <a:latin typeface="微軟正黑體" panose="020B0604030504040204" pitchFamily="34" charset="-120"/>
                          <a:ea typeface="微軟正黑體" panose="020B0604030504040204" pitchFamily="34" charset="-120"/>
                          <a:cs typeface="+mn-cs"/>
                        </a:rPr>
                        <a:t>上</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午</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泰山</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357601401"/>
                  </a:ext>
                </a:extLst>
              </a:tr>
              <a:tr h="288000">
                <a:tc rowSpan="2">
                  <a:txBody>
                    <a:bodyPr/>
                    <a:lstStyle/>
                    <a:p>
                      <a:pPr marL="0" algn="ctr" defTabSz="685800" rtl="0" eaLnBrk="1" latinLnBrk="0" hangingPunct="1">
                        <a:spcAft>
                          <a:spcPts val="0"/>
                        </a:spcAft>
                      </a:pP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8</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20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四</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上午</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石門區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1241425919"/>
                  </a:ext>
                </a:extLst>
              </a:tr>
              <a:tr h="288000">
                <a:tc vMerge="1">
                  <a:txBody>
                    <a:bodyPr/>
                    <a:lstStyle/>
                    <a:p>
                      <a:pPr marL="0" algn="ctr" defTabSz="685800" rtl="0" eaLnBrk="1" latinLnBrk="0" hangingPunct="1">
                        <a:spcAft>
                          <a:spcPts val="0"/>
                        </a:spcAft>
                      </a:pP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下午</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三峽區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38318717"/>
                  </a:ext>
                </a:extLst>
              </a:tr>
              <a:tr h="288000">
                <a:tc rowSpan="2">
                  <a:txBody>
                    <a:bodyPr/>
                    <a:lstStyle/>
                    <a:p>
                      <a:pPr marL="0" algn="ctr" defTabSz="685800" rtl="0" eaLnBrk="1" latinLnBrk="0" hangingPunct="1">
                        <a:spcAft>
                          <a:spcPts val="0"/>
                        </a:spcAft>
                      </a:pP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9</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23</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一</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烏來區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3970234933"/>
                  </a:ext>
                </a:extLst>
              </a:tr>
              <a:tr h="288000">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八里區</a:t>
                      </a:r>
                      <a:endPar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2694062057"/>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608847108"/>
              </p:ext>
            </p:extLst>
          </p:nvPr>
        </p:nvGraphicFramePr>
        <p:xfrm>
          <a:off x="4572000" y="1828800"/>
          <a:ext cx="4320000" cy="4680000"/>
        </p:xfrm>
        <a:graphic>
          <a:graphicData uri="http://schemas.openxmlformats.org/drawingml/2006/table">
            <a:tbl>
              <a:tblPr firstRow="1" firstCol="1" bandRow="1">
                <a:tableStyleId>{5C22544A-7EE6-4342-B048-85BDC9FD1C3A}</a:tableStyleId>
              </a:tblPr>
              <a:tblGrid>
                <a:gridCol w="540000">
                  <a:extLst>
                    <a:ext uri="{9D8B030D-6E8A-4147-A177-3AD203B41FA5}">
                      <a16:colId xmlns:a16="http://schemas.microsoft.com/office/drawing/2014/main" val="3293400902"/>
                    </a:ext>
                  </a:extLst>
                </a:gridCol>
                <a:gridCol w="2160000">
                  <a:extLst>
                    <a:ext uri="{9D8B030D-6E8A-4147-A177-3AD203B41FA5}">
                      <a16:colId xmlns:a16="http://schemas.microsoft.com/office/drawing/2014/main" val="3350700899"/>
                    </a:ext>
                  </a:extLst>
                </a:gridCol>
                <a:gridCol w="684000">
                  <a:extLst>
                    <a:ext uri="{9D8B030D-6E8A-4147-A177-3AD203B41FA5}">
                      <a16:colId xmlns:a16="http://schemas.microsoft.com/office/drawing/2014/main" val="1319582333"/>
                    </a:ext>
                  </a:extLst>
                </a:gridCol>
                <a:gridCol w="936000">
                  <a:extLst>
                    <a:ext uri="{9D8B030D-6E8A-4147-A177-3AD203B41FA5}">
                      <a16:colId xmlns:a16="http://schemas.microsoft.com/office/drawing/2014/main" val="4183607456"/>
                    </a:ext>
                  </a:extLst>
                </a:gridCol>
              </a:tblGrid>
              <a:tr h="360000">
                <a:tc>
                  <a:txBody>
                    <a:bodyPr/>
                    <a:lstStyle/>
                    <a:p>
                      <a:pPr algn="ctr">
                        <a:spcAft>
                          <a:spcPts val="0"/>
                        </a:spcAft>
                      </a:pPr>
                      <a:r>
                        <a:rPr lang="zh-TW" altLang="en-US" sz="1500" kern="100" dirty="0" smtClean="0">
                          <a:solidFill>
                            <a:schemeClr val="bg1"/>
                          </a:solidFill>
                          <a:effectLst/>
                          <a:latin typeface="微軟正黑體" panose="020B0604030504040204" pitchFamily="34" charset="-120"/>
                          <a:ea typeface="微軟正黑體" panose="020B0604030504040204" pitchFamily="34" charset="-120"/>
                          <a:cs typeface="+mn-cs"/>
                        </a:rPr>
                        <a:t>項次</a:t>
                      </a:r>
                      <a:endParaRPr lang="zh-TW" sz="15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800000"/>
                    </a:solidFill>
                  </a:tcPr>
                </a:tc>
                <a:tc>
                  <a:txBody>
                    <a:bodyPr/>
                    <a:lstStyle/>
                    <a:p>
                      <a:pPr algn="ctr">
                        <a:spcAft>
                          <a:spcPts val="0"/>
                        </a:spcAft>
                      </a:pPr>
                      <a:r>
                        <a:rPr lang="zh-TW" sz="1500" kern="100" dirty="0">
                          <a:solidFill>
                            <a:schemeClr val="bg1"/>
                          </a:solidFill>
                          <a:effectLst/>
                          <a:latin typeface="微軟正黑體" panose="020B0604030504040204" pitchFamily="34" charset="-120"/>
                          <a:ea typeface="微軟正黑體" panose="020B0604030504040204" pitchFamily="34" charset="-120"/>
                        </a:rPr>
                        <a:t>輔導日期</a:t>
                      </a:r>
                      <a:endParaRPr lang="zh-TW" sz="15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800000"/>
                    </a:solidFill>
                  </a:tcPr>
                </a:tc>
                <a:tc>
                  <a:txBody>
                    <a:bodyPr/>
                    <a:lstStyle/>
                    <a:p>
                      <a:pPr algn="ctr">
                        <a:spcAft>
                          <a:spcPts val="0"/>
                        </a:spcAft>
                      </a:pPr>
                      <a:r>
                        <a:rPr lang="zh-TW" sz="1500" kern="100" dirty="0">
                          <a:solidFill>
                            <a:schemeClr val="bg1"/>
                          </a:solidFill>
                          <a:effectLst/>
                          <a:latin typeface="微軟正黑體" panose="020B0604030504040204" pitchFamily="34" charset="-120"/>
                          <a:ea typeface="微軟正黑體" panose="020B0604030504040204" pitchFamily="34" charset="-120"/>
                        </a:rPr>
                        <a:t>時間</a:t>
                      </a:r>
                      <a:endParaRPr lang="zh-TW" sz="15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800000"/>
                    </a:solidFill>
                  </a:tcPr>
                </a:tc>
                <a:tc>
                  <a:txBody>
                    <a:bodyPr/>
                    <a:lstStyle/>
                    <a:p>
                      <a:pPr algn="ctr">
                        <a:spcAft>
                          <a:spcPts val="0"/>
                        </a:spcAft>
                      </a:pPr>
                      <a:r>
                        <a:rPr lang="zh-TW" sz="1500" kern="100" dirty="0">
                          <a:solidFill>
                            <a:schemeClr val="bg1"/>
                          </a:solidFill>
                          <a:effectLst/>
                          <a:latin typeface="微軟正黑體" panose="020B0604030504040204" pitchFamily="34" charset="-120"/>
                          <a:ea typeface="微軟正黑體" panose="020B0604030504040204" pitchFamily="34" charset="-120"/>
                        </a:rPr>
                        <a:t>區公所</a:t>
                      </a:r>
                      <a:endParaRPr lang="zh-TW" sz="15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800000"/>
                    </a:solidFill>
                  </a:tcPr>
                </a:tc>
                <a:extLst>
                  <a:ext uri="{0D108BD9-81ED-4DB2-BD59-A6C34878D82A}">
                    <a16:rowId xmlns:a16="http://schemas.microsoft.com/office/drawing/2014/main" val="3722667707"/>
                  </a:ext>
                </a:extLst>
              </a:tr>
              <a:tr h="288000">
                <a:tc rowSpan="2">
                  <a:txBody>
                    <a:bodyPr/>
                    <a:lstStyle/>
                    <a:p>
                      <a:pPr marL="0" algn="ctr" defTabSz="685800" rtl="0" eaLnBrk="1" latinLnBrk="0" hangingPunct="1">
                        <a:spcAft>
                          <a:spcPts val="0"/>
                        </a:spcAft>
                      </a:pP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10</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25</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三</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瑞芳</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1483089052"/>
                  </a:ext>
                </a:extLst>
              </a:tr>
              <a:tr h="288000">
                <a:tc vMerge="1">
                  <a:txBody>
                    <a:bodyPr/>
                    <a:lstStyle/>
                    <a:p>
                      <a:pPr marL="0" algn="ctr" defTabSz="685800" rtl="0" eaLnBrk="1" latinLnBrk="0" hangingPunct="1">
                        <a:spcAft>
                          <a:spcPts val="0"/>
                        </a:spcAft>
                      </a:pP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下午</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深坑區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647193972"/>
                  </a:ext>
                </a:extLst>
              </a:tr>
              <a:tr h="288000">
                <a:tc rowSpan="2">
                  <a:txBody>
                    <a:bodyPr/>
                    <a:lstStyle/>
                    <a:p>
                      <a:pPr marL="0" algn="ctr" defTabSz="685800" rtl="0" eaLnBrk="1" latinLnBrk="0" hangingPunct="1">
                        <a:spcAft>
                          <a:spcPts val="0"/>
                        </a:spcAft>
                      </a:pP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1</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1</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27</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五</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上午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坪林</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3312268053"/>
                  </a:ext>
                </a:extLst>
              </a:tr>
              <a:tr h="288000">
                <a:tc vMerge="1">
                  <a:txBody>
                    <a:bodyPr/>
                    <a:lstStyle/>
                    <a:p>
                      <a:endParaRPr lang="zh-TW" altLang="en-US"/>
                    </a:p>
                  </a:txBody>
                  <a:tcPr/>
                </a:tc>
                <a:tc vMerge="1">
                  <a:txBody>
                    <a:bodyPr/>
                    <a:lstStyle/>
                    <a:p>
                      <a:endParaRPr lang="zh-TW" altLang="en-US"/>
                    </a:p>
                  </a:txBody>
                  <a:tcPr/>
                </a:tc>
                <a:tc>
                  <a:txBody>
                    <a:bodyPr/>
                    <a:lstStyle/>
                    <a:p>
                      <a:pPr marL="0" algn="ctr" defTabSz="685800" rtl="0" eaLnBrk="1" latinLnBrk="0" hangingPunct="1">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cs typeface="+mn-cs"/>
                        </a:rPr>
                        <a:t>下午</a:t>
                      </a: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淡水</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3157432332"/>
                  </a:ext>
                </a:extLst>
              </a:tr>
              <a:tr h="288000">
                <a:tc rowSpan="2">
                  <a:txBody>
                    <a:bodyPr/>
                    <a:lstStyle/>
                    <a:p>
                      <a:pPr marL="0" algn="ctr" defTabSz="685800" rtl="0" eaLnBrk="1" latinLnBrk="0" hangingPunct="1">
                        <a:spcAft>
                          <a:spcPts val="0"/>
                        </a:spcAft>
                      </a:pP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1</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2</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30</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一</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algn="ctr">
                        <a:spcAft>
                          <a:spcPts val="0"/>
                        </a:spcAft>
                      </a:pPr>
                      <a:r>
                        <a:rPr lang="zh-TW" altLang="en-US" sz="1500" kern="100" dirty="0">
                          <a:solidFill>
                            <a:schemeClr val="tx1"/>
                          </a:solidFill>
                          <a:effectLst/>
                          <a:latin typeface="微軟正黑體" panose="020B0604030504040204" pitchFamily="34" charset="-120"/>
                          <a:ea typeface="微軟正黑體" panose="020B0604030504040204" pitchFamily="34" charset="-120"/>
                        </a:rPr>
                        <a:t>上</a:t>
                      </a:r>
                      <a:r>
                        <a:rPr lang="zh-TW" sz="1500" kern="100" dirty="0" smtClean="0">
                          <a:solidFill>
                            <a:schemeClr val="tx1"/>
                          </a:solidFill>
                          <a:effectLst/>
                          <a:latin typeface="微軟正黑體" panose="020B0604030504040204" pitchFamily="34" charset="-120"/>
                          <a:ea typeface="微軟正黑體" panose="020B0604030504040204" pitchFamily="34" charset="-120"/>
                        </a:rPr>
                        <a:t>午</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rPr>
                        <a:t>五股</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en-US" altLang="zh-TW" sz="1500" kern="100" dirty="0" smtClean="0">
                        <a:solidFill>
                          <a:schemeClr val="tx1"/>
                        </a:solidFill>
                        <a:effectLst/>
                        <a:latin typeface="微軟正黑體" panose="020B0604030504040204" pitchFamily="34" charset="-120"/>
                        <a:ea typeface="微軟正黑體" panose="020B0604030504040204" pitchFamily="34" charset="-12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2839699657"/>
                  </a:ext>
                </a:extLst>
              </a:tr>
              <a:tr h="288000">
                <a:tc vMerge="1">
                  <a:txBody>
                    <a:bodyPr/>
                    <a:lstStyle/>
                    <a:p>
                      <a:endParaRPr lang="zh-TW" altLang="en-US"/>
                    </a:p>
                  </a:txBody>
                  <a:tcPr/>
                </a:tc>
                <a:tc vMerge="1">
                  <a:txBody>
                    <a:bodyPr/>
                    <a:lstStyle/>
                    <a:p>
                      <a:endParaRPr lang="zh-TW" alt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zh-TW" sz="1500" kern="100" dirty="0" smtClean="0">
                          <a:solidFill>
                            <a:schemeClr val="tx1"/>
                          </a:solidFill>
                          <a:effectLst/>
                          <a:latin typeface="微軟正黑體" panose="020B0604030504040204" pitchFamily="34" charset="-120"/>
                          <a:ea typeface="微軟正黑體" panose="020B0604030504040204" pitchFamily="34" charset="-120"/>
                        </a:rPr>
                        <a:t>下午</a:t>
                      </a:r>
                      <a:endParaRPr lang="zh-TW" altLang="zh-TW"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石碇區</a:t>
                      </a:r>
                      <a:endParaRPr lang="zh-TW" altLang="zh-TW"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4239080896"/>
                  </a:ext>
                </a:extLst>
              </a:tr>
              <a:tr h="288000">
                <a:tc rowSpan="2">
                  <a:txBody>
                    <a:bodyPr/>
                    <a:lstStyle/>
                    <a:p>
                      <a:pPr algn="ctr">
                        <a:spcAft>
                          <a:spcPts val="0"/>
                        </a:spcAft>
                      </a:pPr>
                      <a:r>
                        <a:rPr lang="en-US" sz="1500" kern="100" dirty="0" smtClean="0">
                          <a:solidFill>
                            <a:schemeClr val="tx1"/>
                          </a:solidFill>
                          <a:effectLst/>
                          <a:latin typeface="微軟正黑體" panose="020B0604030504040204" pitchFamily="34" charset="-120"/>
                          <a:ea typeface="微軟正黑體" panose="020B0604030504040204" pitchFamily="34" charset="-120"/>
                        </a:rPr>
                        <a:t>1</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rPr>
                        <a:t>3</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三</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algn="ctr">
                        <a:spcAft>
                          <a:spcPts val="0"/>
                        </a:spcAft>
                      </a:pPr>
                      <a:r>
                        <a:rPr lang="zh-TW" altLang="en-US" sz="1500" kern="100" dirty="0">
                          <a:solidFill>
                            <a:schemeClr val="tx1"/>
                          </a:solidFill>
                          <a:effectLst/>
                          <a:latin typeface="微軟正黑體" panose="020B0604030504040204" pitchFamily="34" charset="-120"/>
                          <a:ea typeface="微軟正黑體" panose="020B0604030504040204" pitchFamily="34" charset="-120"/>
                        </a:rPr>
                        <a:t>上</a:t>
                      </a:r>
                      <a:r>
                        <a:rPr lang="zh-TW" sz="1500" kern="100" dirty="0" smtClean="0">
                          <a:solidFill>
                            <a:schemeClr val="tx1"/>
                          </a:solidFill>
                          <a:effectLst/>
                          <a:latin typeface="微軟正黑體" panose="020B0604030504040204" pitchFamily="34" charset="-120"/>
                          <a:ea typeface="微軟正黑體" panose="020B0604030504040204" pitchFamily="34" charset="-120"/>
                        </a:rPr>
                        <a:t>午</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rPr>
                        <a:t>林口</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en-US" altLang="zh-TW" sz="1500" kern="100" dirty="0" smtClean="0">
                        <a:solidFill>
                          <a:schemeClr val="tx1"/>
                        </a:solidFill>
                        <a:effectLst/>
                        <a:latin typeface="微軟正黑體" panose="020B0604030504040204" pitchFamily="34" charset="-120"/>
                        <a:ea typeface="微軟正黑體" panose="020B0604030504040204" pitchFamily="34" charset="-12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3645769050"/>
                  </a:ext>
                </a:extLst>
              </a:tr>
              <a:tr h="288000">
                <a:tc vMerge="1">
                  <a:txBody>
                    <a:bodyPr/>
                    <a:lstStyle/>
                    <a:p>
                      <a:endParaRPr lang="zh-TW" altLang="en-US"/>
                    </a:p>
                  </a:txBody>
                  <a:tcPr/>
                </a:tc>
                <a:tc vMerge="1">
                  <a:txBody>
                    <a:bodyPr/>
                    <a:lstStyle/>
                    <a:p>
                      <a:endParaRPr lang="zh-TW" alt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zh-TW" sz="1500" kern="100" dirty="0" smtClean="0">
                          <a:solidFill>
                            <a:schemeClr val="tx1"/>
                          </a:solidFill>
                          <a:effectLst/>
                          <a:latin typeface="微軟正黑體" panose="020B0604030504040204" pitchFamily="34" charset="-120"/>
                          <a:ea typeface="微軟正黑體" panose="020B0604030504040204" pitchFamily="34" charset="-120"/>
                        </a:rPr>
                        <a:t>下午</a:t>
                      </a:r>
                      <a:endParaRPr lang="zh-TW" altLang="zh-TW"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萬里區</a:t>
                      </a:r>
                      <a:endParaRPr lang="zh-TW" altLang="zh-TW"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994981944"/>
                  </a:ext>
                </a:extLst>
              </a:tr>
              <a:tr h="288000">
                <a:tc rowSpan="2">
                  <a:txBody>
                    <a:bodyPr/>
                    <a:lstStyle/>
                    <a:p>
                      <a:pPr algn="ctr">
                        <a:spcAft>
                          <a:spcPts val="0"/>
                        </a:spcAft>
                      </a:pPr>
                      <a:r>
                        <a:rPr lang="en-US" sz="1500" kern="100" dirty="0" smtClean="0">
                          <a:solidFill>
                            <a:schemeClr val="tx1"/>
                          </a:solidFill>
                          <a:effectLst/>
                          <a:latin typeface="微軟正黑體" panose="020B0604030504040204" pitchFamily="34" charset="-120"/>
                          <a:ea typeface="微軟正黑體" panose="020B0604030504040204" pitchFamily="34" charset="-120"/>
                        </a:rPr>
                        <a:t>1</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rPr>
                        <a:t>4</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五</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algn="ctr">
                        <a:spcAft>
                          <a:spcPts val="0"/>
                        </a:spcAft>
                      </a:pPr>
                      <a:r>
                        <a:rPr lang="zh-TW" altLang="en-US" sz="1500" kern="100" dirty="0">
                          <a:solidFill>
                            <a:schemeClr val="tx1"/>
                          </a:solidFill>
                          <a:effectLst/>
                          <a:latin typeface="微軟正黑體" panose="020B0604030504040204" pitchFamily="34" charset="-120"/>
                          <a:ea typeface="微軟正黑體" panose="020B0604030504040204" pitchFamily="34" charset="-120"/>
                        </a:rPr>
                        <a:t>上</a:t>
                      </a:r>
                      <a:r>
                        <a:rPr lang="zh-TW" sz="1500" kern="100" dirty="0" smtClean="0">
                          <a:solidFill>
                            <a:schemeClr val="tx1"/>
                          </a:solidFill>
                          <a:effectLst/>
                          <a:latin typeface="微軟正黑體" panose="020B0604030504040204" pitchFamily="34" charset="-120"/>
                          <a:ea typeface="微軟正黑體" panose="020B0604030504040204" pitchFamily="34" charset="-120"/>
                        </a:rPr>
                        <a:t>午</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rPr>
                        <a:t>金山</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1772436362"/>
                  </a:ext>
                </a:extLst>
              </a:tr>
              <a:tr h="288000">
                <a:tc vMerge="1">
                  <a:txBody>
                    <a:bodyPr/>
                    <a:lstStyle/>
                    <a:p>
                      <a:pPr algn="ctr">
                        <a:spcAft>
                          <a:spcPts val="0"/>
                        </a:spcAft>
                      </a:pP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zh-TW" sz="1500" kern="100" dirty="0" smtClean="0">
                          <a:solidFill>
                            <a:schemeClr val="tx1"/>
                          </a:solidFill>
                          <a:effectLst/>
                          <a:latin typeface="微軟正黑體" panose="020B0604030504040204" pitchFamily="34" charset="-120"/>
                          <a:ea typeface="微軟正黑體" panose="020B0604030504040204" pitchFamily="34" charset="-120"/>
                        </a:rPr>
                        <a:t>下午</a:t>
                      </a:r>
                      <a:endParaRPr lang="zh-TW" altLang="zh-TW"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三重區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915658970"/>
                  </a:ext>
                </a:extLst>
              </a:tr>
              <a:tr h="288000">
                <a:tc rowSpan="2">
                  <a:txBody>
                    <a:bodyPr/>
                    <a:lstStyle/>
                    <a:p>
                      <a:pPr algn="ctr">
                        <a:spcAft>
                          <a:spcPts val="0"/>
                        </a:spcAft>
                      </a:pPr>
                      <a:r>
                        <a:rPr lang="en-US" sz="1500" kern="100" dirty="0" smtClean="0">
                          <a:solidFill>
                            <a:schemeClr val="tx1"/>
                          </a:solidFill>
                          <a:effectLst/>
                          <a:latin typeface="微軟正黑體" panose="020B0604030504040204" pitchFamily="34" charset="-120"/>
                          <a:ea typeface="微軟正黑體" panose="020B0604030504040204" pitchFamily="34" charset="-120"/>
                        </a:rPr>
                        <a:t>1</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rPr>
                        <a:t>5</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一</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上午</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rPr>
                        <a:t>三芝</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355488644"/>
                  </a:ext>
                </a:extLst>
              </a:tr>
              <a:tr h="288000">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下午</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rPr>
                        <a:t>蘆洲</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3303527687"/>
                  </a:ext>
                </a:extLst>
              </a:tr>
              <a:tr h="288000">
                <a:tc rowSpan="2">
                  <a:txBody>
                    <a:bodyPr/>
                    <a:lstStyle/>
                    <a:p>
                      <a:pPr algn="ctr">
                        <a:spcAft>
                          <a:spcPts val="0"/>
                        </a:spcAft>
                      </a:pPr>
                      <a:r>
                        <a:rPr lang="en-US" sz="1500" kern="100" dirty="0" smtClean="0">
                          <a:solidFill>
                            <a:schemeClr val="tx1"/>
                          </a:solidFill>
                          <a:effectLst/>
                          <a:latin typeface="微軟正黑體" panose="020B0604030504040204" pitchFamily="34" charset="-120"/>
                          <a:ea typeface="微軟正黑體" panose="020B0604030504040204" pitchFamily="34" charset="-120"/>
                        </a:rPr>
                        <a:t>1</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rPr>
                        <a:t>6</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8</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星期</a:t>
                      </a:r>
                      <a:r>
                        <a:rPr kumimoji="0" lang="zh-TW" altLang="en-US"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三</a:t>
                      </a:r>
                      <a:r>
                        <a:rPr kumimoji="0" lang="en-US"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1500" b="0" i="0" u="none" strike="noStrike" kern="1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上午</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rPr>
                        <a:t>鶯歌</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882298277"/>
                  </a:ext>
                </a:extLst>
              </a:tr>
              <a:tr h="288000">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zh-TW" alt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spcAft>
                          <a:spcPts val="0"/>
                        </a:spcAft>
                      </a:pPr>
                      <a:r>
                        <a:rPr lang="zh-TW" sz="1500" kern="100" dirty="0">
                          <a:solidFill>
                            <a:schemeClr val="tx1"/>
                          </a:solidFill>
                          <a:effectLst/>
                          <a:latin typeface="微軟正黑體" panose="020B0604030504040204" pitchFamily="34" charset="-120"/>
                          <a:ea typeface="微軟正黑體" panose="020B0604030504040204" pitchFamily="34" charset="-120"/>
                        </a:rPr>
                        <a:t>下午</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rPr>
                        <a:t>永和</a:t>
                      </a:r>
                      <a:r>
                        <a:rPr lang="zh-TW" sz="1500" kern="100" dirty="0" smtClean="0">
                          <a:solidFill>
                            <a:schemeClr val="tx1"/>
                          </a:solidFill>
                          <a:effectLst/>
                          <a:latin typeface="微軟正黑體" panose="020B0604030504040204" pitchFamily="34" charset="-120"/>
                          <a:ea typeface="微軟正黑體" panose="020B0604030504040204" pitchFamily="34" charset="-120"/>
                        </a:rPr>
                        <a:t>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rgbClr val="F2EEEE"/>
                    </a:solidFill>
                  </a:tcPr>
                </a:tc>
                <a:extLst>
                  <a:ext uri="{0D108BD9-81ED-4DB2-BD59-A6C34878D82A}">
                    <a16:rowId xmlns:a16="http://schemas.microsoft.com/office/drawing/2014/main" val="1166155170"/>
                  </a:ext>
                </a:extLst>
              </a:tr>
              <a:tr h="288000">
                <a:tc>
                  <a:txBody>
                    <a:bodyPr/>
                    <a:lstStyle/>
                    <a:p>
                      <a:pPr algn="ctr">
                        <a:spcAft>
                          <a:spcPts val="0"/>
                        </a:spcAft>
                      </a:pP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17</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10</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年</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kern="1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星期</a:t>
                      </a: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mn-cs"/>
                        </a:rPr>
                        <a:t>五</a:t>
                      </a:r>
                      <a:r>
                        <a:rPr lang="en-US" sz="1500" kern="1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marL="0" algn="ctr" defTabSz="685800" rtl="0" eaLnBrk="1" latinLnBrk="0" hangingPunct="1">
                        <a:spcAft>
                          <a:spcPts val="0"/>
                        </a:spcAft>
                      </a:pPr>
                      <a:r>
                        <a:rPr lang="zh-TW" altLang="en-US" sz="1500" kern="100" dirty="0">
                          <a:solidFill>
                            <a:schemeClr val="tx1"/>
                          </a:solidFill>
                          <a:effectLst/>
                          <a:latin typeface="微軟正黑體" panose="020B0604030504040204" pitchFamily="34" charset="-120"/>
                          <a:ea typeface="微軟正黑體" panose="020B0604030504040204" pitchFamily="34" charset="-120"/>
                          <a:cs typeface="+mn-cs"/>
                        </a:rPr>
                        <a:t>上</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mn-cs"/>
                        </a:rPr>
                        <a:t>午</a:t>
                      </a:r>
                      <a:endParaRPr lang="zh-TW" sz="15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貢寮區</a:t>
                      </a:r>
                      <a:endPar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389" marR="53389" marT="0" marB="0" anchor="ctr">
                    <a:lnL w="12700" cap="flat" cmpd="sng" algn="ctr">
                      <a:solidFill>
                        <a:srgbClr val="640000"/>
                      </a:solidFill>
                      <a:prstDash val="sysDot"/>
                      <a:round/>
                      <a:headEnd type="none" w="med" len="med"/>
                      <a:tailEnd type="none" w="med" len="med"/>
                    </a:lnL>
                    <a:lnR w="12700" cap="flat" cmpd="sng" algn="ctr">
                      <a:solidFill>
                        <a:srgbClr val="640000"/>
                      </a:solidFill>
                      <a:prstDash val="sysDot"/>
                      <a:round/>
                      <a:headEnd type="none" w="med" len="med"/>
                      <a:tailEnd type="none" w="med" len="med"/>
                    </a:lnR>
                    <a:lnT w="12700" cap="flat" cmpd="sng" algn="ctr">
                      <a:solidFill>
                        <a:srgbClr val="640000"/>
                      </a:solidFill>
                      <a:prstDash val="sysDot"/>
                      <a:round/>
                      <a:headEnd type="none" w="med" len="med"/>
                      <a:tailEnd type="none" w="med" len="med"/>
                    </a:lnT>
                    <a:lnB w="12700" cap="flat" cmpd="sng" algn="ctr">
                      <a:solidFill>
                        <a:srgbClr val="640000"/>
                      </a:solidFill>
                      <a:prstDash val="sysDot"/>
                      <a:round/>
                      <a:headEnd type="none" w="med" len="med"/>
                      <a:tailEnd type="none" w="med" len="med"/>
                    </a:lnB>
                    <a:solidFill>
                      <a:schemeClr val="bg1"/>
                    </a:solidFill>
                  </a:tcPr>
                </a:tc>
                <a:extLst>
                  <a:ext uri="{0D108BD9-81ED-4DB2-BD59-A6C34878D82A}">
                    <a16:rowId xmlns:a16="http://schemas.microsoft.com/office/drawing/2014/main" val="3655095371"/>
                  </a:ext>
                </a:extLst>
              </a:tr>
            </a:tbl>
          </a:graphicData>
        </a:graphic>
      </p:graphicFrame>
    </p:spTree>
    <p:extLst>
      <p:ext uri="{BB962C8B-B14F-4D97-AF65-F5344CB8AC3E}">
        <p14:creationId xmlns:p14="http://schemas.microsoft.com/office/powerpoint/2010/main" val="6563592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400" dirty="0" smtClean="0"/>
              <a:t>107</a:t>
            </a:r>
            <a:r>
              <a:rPr lang="zh-TW" altLang="en-US" sz="4400" dirty="0" smtClean="0"/>
              <a:t>年度防災社區遴選說明</a:t>
            </a:r>
            <a:endParaRPr lang="zh-TW" altLang="en-US" sz="4300" dirty="0"/>
          </a:p>
        </p:txBody>
      </p:sp>
      <p:sp>
        <p:nvSpPr>
          <p:cNvPr id="3" name="文字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813228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7" name="標題 2"/>
          <p:cNvSpPr>
            <a:spLocks noGrp="1"/>
          </p:cNvSpPr>
          <p:nvPr>
            <p:ph type="title"/>
          </p:nvPr>
        </p:nvSpPr>
        <p:spPr>
          <a:xfrm>
            <a:off x="304799" y="152400"/>
            <a:ext cx="4860173" cy="716869"/>
          </a:xfrm>
          <a:solidFill>
            <a:schemeClr val="bg1"/>
          </a:solidFill>
        </p:spPr>
        <p:txBody>
          <a:bodyPr/>
          <a:lstStyle/>
          <a:p>
            <a:r>
              <a:rPr lang="en-US" altLang="zh-TW" dirty="0" smtClean="0"/>
              <a:t>107</a:t>
            </a:r>
            <a:r>
              <a:rPr lang="zh-TW" altLang="en-US" dirty="0" smtClean="0"/>
              <a:t>年度防災社區遴選</a:t>
            </a:r>
            <a:endParaRPr lang="zh-TW" altLang="en-US" dirty="0"/>
          </a:p>
        </p:txBody>
      </p:sp>
      <p:sp>
        <p:nvSpPr>
          <p:cNvPr id="9" name="矩形 8"/>
          <p:cNvSpPr/>
          <p:nvPr/>
        </p:nvSpPr>
        <p:spPr>
          <a:xfrm>
            <a:off x="283242" y="927099"/>
            <a:ext cx="8621257" cy="1938992"/>
          </a:xfrm>
          <a:prstGeom prst="rect">
            <a:avLst/>
          </a:prstGeom>
          <a:noFill/>
        </p:spPr>
        <p:txBody>
          <a:bodyPr wrap="square">
            <a:spAutoFit/>
          </a:bodyPr>
          <a:lstStyle/>
          <a:p>
            <a:pPr marL="342900" lvl="0" indent="-342900" fontAlgn="auto">
              <a:spcAft>
                <a:spcPts val="0"/>
              </a:spcAft>
              <a:buClr>
                <a:srgbClr val="002060"/>
              </a:buClr>
              <a:buFont typeface="微軟正黑體" panose="020B0604030504040204" pitchFamily="34" charset="-120"/>
              <a:buChar char="★"/>
            </a:pPr>
            <a:r>
              <a:rPr kumimoji="0" lang="zh-TW" altLang="en-US" sz="2200" b="1" dirty="0">
                <a:solidFill>
                  <a:srgbClr val="002060"/>
                </a:solidFill>
                <a:latin typeface="微軟正黑體" panose="020B0604030504040204" pitchFamily="34" charset="-120"/>
                <a:ea typeface="微軟正黑體" panose="020B0604030504040204" pitchFamily="34" charset="-120"/>
              </a:rPr>
              <a:t>有關</a:t>
            </a:r>
            <a:r>
              <a:rPr kumimoji="0" lang="en-US" altLang="zh-TW" sz="2200" b="1" dirty="0">
                <a:solidFill>
                  <a:srgbClr val="002060"/>
                </a:solidFill>
                <a:latin typeface="微軟正黑體" panose="020B0604030504040204" pitchFamily="34" charset="-120"/>
                <a:ea typeface="微軟正黑體" panose="020B0604030504040204" pitchFamily="34" charset="-120"/>
              </a:rPr>
              <a:t>107</a:t>
            </a:r>
            <a:r>
              <a:rPr kumimoji="0" lang="zh-TW" altLang="en-US" sz="2200" b="1" dirty="0">
                <a:solidFill>
                  <a:srgbClr val="002060"/>
                </a:solidFill>
                <a:latin typeface="微軟正黑體" panose="020B0604030504040204" pitchFamily="34" charset="-120"/>
                <a:ea typeface="微軟正黑體" panose="020B0604030504040204" pitchFamily="34" charset="-120"/>
              </a:rPr>
              <a:t>年防災社區遴選，</a:t>
            </a:r>
            <a:r>
              <a:rPr kumimoji="0" lang="zh-TW" altLang="en-US" sz="2200" b="1" dirty="0" smtClean="0">
                <a:solidFill>
                  <a:srgbClr val="002060"/>
                </a:solidFill>
                <a:latin typeface="微軟正黑體" panose="020B0604030504040204" pitchFamily="34" charset="-120"/>
                <a:ea typeface="微軟正黑體" panose="020B0604030504040204" pitchFamily="34" charset="-120"/>
              </a:rPr>
              <a:t>將於</a:t>
            </a:r>
            <a:r>
              <a:rPr kumimoji="0" lang="en-US" altLang="zh-TW" sz="2200" b="1" dirty="0" smtClean="0">
                <a:solidFill>
                  <a:srgbClr val="002060"/>
                </a:solidFill>
                <a:latin typeface="微軟正黑體" panose="020B0604030504040204" pitchFamily="34" charset="-120"/>
                <a:ea typeface="微軟正黑體" panose="020B0604030504040204" pitchFamily="34" charset="-120"/>
              </a:rPr>
              <a:t>10</a:t>
            </a:r>
            <a:r>
              <a:rPr kumimoji="0" lang="zh-TW" altLang="en-US" sz="2200" b="1" dirty="0" smtClean="0">
                <a:solidFill>
                  <a:srgbClr val="002060"/>
                </a:solidFill>
                <a:latin typeface="微軟正黑體" panose="020B0604030504040204" pitchFamily="34" charset="-120"/>
                <a:ea typeface="微軟正黑體" panose="020B0604030504040204" pitchFamily="34" charset="-120"/>
              </a:rPr>
              <a:t>月函</a:t>
            </a:r>
            <a:r>
              <a:rPr kumimoji="0" lang="zh-TW" altLang="en-US" sz="2200" b="1" dirty="0">
                <a:solidFill>
                  <a:srgbClr val="002060"/>
                </a:solidFill>
                <a:latin typeface="微軟正黑體" panose="020B0604030504040204" pitchFamily="34" charset="-120"/>
                <a:ea typeface="微軟正黑體" panose="020B0604030504040204" pitchFamily="34" charset="-120"/>
              </a:rPr>
              <a:t>請各區公所</a:t>
            </a:r>
            <a:r>
              <a:rPr kumimoji="0" lang="zh-TW" altLang="en-US" sz="2200" b="1" dirty="0" smtClean="0">
                <a:solidFill>
                  <a:srgbClr val="002060"/>
                </a:solidFill>
                <a:latin typeface="微軟正黑體" panose="020B0604030504040204" pitchFamily="34" charset="-120"/>
                <a:ea typeface="微軟正黑體" panose="020B0604030504040204" pitchFamily="34" charset="-120"/>
              </a:rPr>
              <a:t>提報「</a:t>
            </a:r>
            <a:r>
              <a:rPr kumimoji="0" lang="zh-TW" altLang="en-US" sz="2200" b="1" dirty="0">
                <a:solidFill>
                  <a:srgbClr val="002060"/>
                </a:solidFill>
                <a:latin typeface="微軟正黑體" panose="020B0604030504040204" pitchFamily="34" charset="-120"/>
                <a:ea typeface="微軟正黑體" panose="020B0604030504040204" pitchFamily="34" charset="-120"/>
              </a:rPr>
              <a:t>防災社區遴選名單」及「災害潛勢資料</a:t>
            </a:r>
            <a:r>
              <a:rPr kumimoji="0" lang="zh-TW" altLang="en-US" sz="2200" b="1" dirty="0" smtClean="0">
                <a:solidFill>
                  <a:srgbClr val="002060"/>
                </a:solidFill>
                <a:latin typeface="微軟正黑體" panose="020B0604030504040204" pitchFamily="34" charset="-120"/>
                <a:ea typeface="微軟正黑體" panose="020B0604030504040204" pitchFamily="34" charset="-120"/>
              </a:rPr>
              <a:t>」。</a:t>
            </a:r>
            <a:endParaRPr kumimoji="0" lang="en-US" altLang="zh-TW" sz="2200" b="1" dirty="0" smtClean="0">
              <a:solidFill>
                <a:srgbClr val="002060"/>
              </a:solidFill>
              <a:latin typeface="微軟正黑體" panose="020B0604030504040204" pitchFamily="34" charset="-120"/>
              <a:ea typeface="微軟正黑體" panose="020B0604030504040204" pitchFamily="34" charset="-120"/>
            </a:endParaRPr>
          </a:p>
          <a:p>
            <a:pPr marL="342900" lvl="0" indent="-342900" fontAlgn="auto">
              <a:spcAft>
                <a:spcPts val="0"/>
              </a:spcAft>
              <a:buClr>
                <a:srgbClr val="002060"/>
              </a:buClr>
              <a:buFont typeface="微軟正黑體" panose="020B0604030504040204" pitchFamily="34" charset="-120"/>
              <a:buChar char="★"/>
            </a:pPr>
            <a:endParaRPr kumimoji="0" lang="zh-TW" altLang="en-US" sz="1000" b="1" dirty="0">
              <a:solidFill>
                <a:srgbClr val="002060"/>
              </a:solidFill>
              <a:latin typeface="微軟正黑體" panose="020B0604030504040204" pitchFamily="34" charset="-120"/>
              <a:ea typeface="微軟正黑體" panose="020B0604030504040204" pitchFamily="34" charset="-120"/>
            </a:endParaRPr>
          </a:p>
          <a:p>
            <a:pPr marL="342900" lvl="0" indent="-342900" fontAlgn="auto">
              <a:spcAft>
                <a:spcPts val="0"/>
              </a:spcAft>
              <a:buClr>
                <a:srgbClr val="002060"/>
              </a:buClr>
              <a:buFont typeface="微軟正黑體" panose="020B0604030504040204" pitchFamily="34" charset="-120"/>
              <a:buChar char="★"/>
            </a:pPr>
            <a:r>
              <a:rPr kumimoji="0" lang="zh-TW" altLang="en-US" sz="2200" b="1" dirty="0">
                <a:solidFill>
                  <a:srgbClr val="002060"/>
                </a:solidFill>
                <a:latin typeface="微軟正黑體" panose="020B0604030504040204" pitchFamily="34" charset="-120"/>
                <a:ea typeface="微軟正黑體" panose="020B0604030504040204" pitchFamily="34" charset="-120"/>
              </a:rPr>
              <a:t>預計</a:t>
            </a:r>
            <a:r>
              <a:rPr kumimoji="0" lang="en-US" altLang="zh-TW" sz="2200" b="1" dirty="0" smtClean="0">
                <a:solidFill>
                  <a:srgbClr val="002060"/>
                </a:solidFill>
                <a:latin typeface="微軟正黑體" panose="020B0604030504040204" pitchFamily="34" charset="-120"/>
                <a:ea typeface="微軟正黑體" panose="020B0604030504040204" pitchFamily="34" charset="-120"/>
              </a:rPr>
              <a:t>11</a:t>
            </a:r>
            <a:r>
              <a:rPr kumimoji="0" lang="zh-TW" altLang="en-US" sz="2200" b="1" dirty="0" smtClean="0">
                <a:solidFill>
                  <a:srgbClr val="002060"/>
                </a:solidFill>
                <a:latin typeface="微軟正黑體" panose="020B0604030504040204" pitchFamily="34" charset="-120"/>
                <a:ea typeface="微軟正黑體" panose="020B0604030504040204" pitchFamily="34" charset="-120"/>
              </a:rPr>
              <a:t>月辦理</a:t>
            </a:r>
            <a:r>
              <a:rPr kumimoji="0" lang="zh-TW" altLang="en-US" sz="2200" b="1" dirty="0">
                <a:solidFill>
                  <a:srgbClr val="002060"/>
                </a:solidFill>
                <a:latin typeface="微軟正黑體" panose="020B0604030504040204" pitchFamily="34" charset="-120"/>
                <a:ea typeface="微軟正黑體" panose="020B0604030504040204" pitchFamily="34" charset="-120"/>
              </a:rPr>
              <a:t>本府整合型防災社區聯合遴選會議，本府水利、工務、農業、社會、原民、消防、教育及警察局請配合遴選</a:t>
            </a:r>
            <a:r>
              <a:rPr kumimoji="0" lang="en-US" altLang="zh-TW" sz="2200" b="1" dirty="0">
                <a:solidFill>
                  <a:srgbClr val="002060"/>
                </a:solidFill>
                <a:latin typeface="微軟正黑體" panose="020B0604030504040204" pitchFamily="34" charset="-120"/>
                <a:ea typeface="微軟正黑體" panose="020B0604030504040204" pitchFamily="34" charset="-120"/>
              </a:rPr>
              <a:t>107</a:t>
            </a:r>
            <a:r>
              <a:rPr kumimoji="0" lang="zh-TW" altLang="en-US" sz="2200" b="1" dirty="0">
                <a:solidFill>
                  <a:srgbClr val="002060"/>
                </a:solidFill>
                <a:latin typeface="微軟正黑體" panose="020B0604030504040204" pitchFamily="34" charset="-120"/>
                <a:ea typeface="微軟正黑體" panose="020B0604030504040204" pitchFamily="34" charset="-120"/>
              </a:rPr>
              <a:t>年度推動之防災社區。</a:t>
            </a:r>
          </a:p>
        </p:txBody>
      </p:sp>
      <p:sp>
        <p:nvSpPr>
          <p:cNvPr id="8" name="Freeform 18"/>
          <p:cNvSpPr>
            <a:spLocks/>
          </p:cNvSpPr>
          <p:nvPr/>
        </p:nvSpPr>
        <p:spPr bwMode="auto">
          <a:xfrm>
            <a:off x="174038" y="4424369"/>
            <a:ext cx="2160000" cy="2160000"/>
          </a:xfrm>
          <a:custGeom>
            <a:avLst/>
            <a:gdLst>
              <a:gd name="T0" fmla="*/ 467 w 568"/>
              <a:gd name="T1" fmla="*/ 102 h 569"/>
              <a:gd name="T2" fmla="*/ 101 w 568"/>
              <a:gd name="T3" fmla="*/ 102 h 569"/>
              <a:gd name="T4" fmla="*/ 101 w 568"/>
              <a:gd name="T5" fmla="*/ 468 h 569"/>
              <a:gd name="T6" fmla="*/ 467 w 568"/>
              <a:gd name="T7" fmla="*/ 468 h 569"/>
              <a:gd name="T8" fmla="*/ 467 w 568"/>
              <a:gd name="T9" fmla="*/ 102 h 569"/>
            </a:gdLst>
            <a:ahLst/>
            <a:cxnLst>
              <a:cxn ang="0">
                <a:pos x="T0" y="T1"/>
              </a:cxn>
              <a:cxn ang="0">
                <a:pos x="T2" y="T3"/>
              </a:cxn>
              <a:cxn ang="0">
                <a:pos x="T4" y="T5"/>
              </a:cxn>
              <a:cxn ang="0">
                <a:pos x="T6" y="T7"/>
              </a:cxn>
              <a:cxn ang="0">
                <a:pos x="T8" y="T9"/>
              </a:cxn>
            </a:cxnLst>
            <a:rect l="0" t="0" r="r" b="b"/>
            <a:pathLst>
              <a:path w="568" h="569">
                <a:moveTo>
                  <a:pt x="467" y="102"/>
                </a:moveTo>
                <a:cubicBezTo>
                  <a:pt x="366" y="0"/>
                  <a:pt x="202" y="0"/>
                  <a:pt x="101" y="102"/>
                </a:cubicBezTo>
                <a:cubicBezTo>
                  <a:pt x="0" y="203"/>
                  <a:pt x="0" y="367"/>
                  <a:pt x="101" y="468"/>
                </a:cubicBezTo>
                <a:cubicBezTo>
                  <a:pt x="202" y="569"/>
                  <a:pt x="366" y="569"/>
                  <a:pt x="467" y="468"/>
                </a:cubicBezTo>
                <a:cubicBezTo>
                  <a:pt x="568" y="367"/>
                  <a:pt x="568" y="203"/>
                  <a:pt x="467" y="102"/>
                </a:cubicBezTo>
                <a:close/>
              </a:path>
            </a:pathLst>
          </a:custGeom>
          <a:solidFill>
            <a:srgbClr val="D5386C"/>
          </a:solidFill>
          <a:ln>
            <a:noFill/>
          </a:ln>
          <a:effectLst>
            <a:outerShdw blurRad="101600" sx="104000" sy="104000" algn="ctr" rotWithShape="0">
              <a:prstClr val="black">
                <a:alpha val="34000"/>
              </a:prstClr>
            </a:outerShdw>
          </a:effectLst>
        </p:spPr>
        <p:txBody>
          <a:bodyPr lIns="80465" tIns="40232" rIns="80465" bIns="40232"/>
          <a:lstStyle/>
          <a:p>
            <a:pPr>
              <a:defRPr/>
            </a:pPr>
            <a:endParaRPr lang="zh-CN" altLang="en-US"/>
          </a:p>
        </p:txBody>
      </p:sp>
      <p:sp>
        <p:nvSpPr>
          <p:cNvPr id="10" name="Freeform 16"/>
          <p:cNvSpPr>
            <a:spLocks/>
          </p:cNvSpPr>
          <p:nvPr/>
        </p:nvSpPr>
        <p:spPr bwMode="auto">
          <a:xfrm>
            <a:off x="1902524" y="3615926"/>
            <a:ext cx="2160000" cy="2160000"/>
          </a:xfrm>
          <a:custGeom>
            <a:avLst/>
            <a:gdLst>
              <a:gd name="T0" fmla="*/ 101 w 569"/>
              <a:gd name="T1" fmla="*/ 468 h 569"/>
              <a:gd name="T2" fmla="*/ 468 w 569"/>
              <a:gd name="T3" fmla="*/ 468 h 569"/>
              <a:gd name="T4" fmla="*/ 468 w 569"/>
              <a:gd name="T5" fmla="*/ 101 h 569"/>
              <a:gd name="T6" fmla="*/ 101 w 569"/>
              <a:gd name="T7" fmla="*/ 101 h 569"/>
              <a:gd name="T8" fmla="*/ 101 w 569"/>
              <a:gd name="T9" fmla="*/ 468 h 569"/>
            </a:gdLst>
            <a:ahLst/>
            <a:cxnLst>
              <a:cxn ang="0">
                <a:pos x="T0" y="T1"/>
              </a:cxn>
              <a:cxn ang="0">
                <a:pos x="T2" y="T3"/>
              </a:cxn>
              <a:cxn ang="0">
                <a:pos x="T4" y="T5"/>
              </a:cxn>
              <a:cxn ang="0">
                <a:pos x="T6" y="T7"/>
              </a:cxn>
              <a:cxn ang="0">
                <a:pos x="T8" y="T9"/>
              </a:cxn>
            </a:cxnLst>
            <a:rect l="0" t="0" r="r" b="b"/>
            <a:pathLst>
              <a:path w="569" h="569">
                <a:moveTo>
                  <a:pt x="101" y="468"/>
                </a:moveTo>
                <a:cubicBezTo>
                  <a:pt x="202" y="569"/>
                  <a:pt x="366" y="569"/>
                  <a:pt x="468" y="468"/>
                </a:cubicBezTo>
                <a:cubicBezTo>
                  <a:pt x="569" y="366"/>
                  <a:pt x="569" y="202"/>
                  <a:pt x="468" y="101"/>
                </a:cubicBezTo>
                <a:cubicBezTo>
                  <a:pt x="366" y="0"/>
                  <a:pt x="202" y="0"/>
                  <a:pt x="101" y="101"/>
                </a:cubicBezTo>
                <a:cubicBezTo>
                  <a:pt x="0" y="202"/>
                  <a:pt x="0" y="366"/>
                  <a:pt x="101" y="468"/>
                </a:cubicBezTo>
                <a:close/>
              </a:path>
            </a:pathLst>
          </a:custGeom>
          <a:solidFill>
            <a:srgbClr val="A4BE35"/>
          </a:solidFill>
          <a:ln>
            <a:noFill/>
          </a:ln>
          <a:effectLst>
            <a:outerShdw blurRad="101600" sx="104000" sy="104000" algn="ctr" rotWithShape="0">
              <a:prstClr val="black">
                <a:alpha val="34000"/>
              </a:prstClr>
            </a:outerShdw>
          </a:effectLst>
        </p:spPr>
        <p:txBody>
          <a:bodyPr lIns="80465" tIns="40232" rIns="80465" bIns="40232"/>
          <a:lstStyle/>
          <a:p>
            <a:pPr>
              <a:defRPr/>
            </a:pPr>
            <a:endParaRPr lang="zh-CN" altLang="en-US"/>
          </a:p>
        </p:txBody>
      </p:sp>
      <p:sp>
        <p:nvSpPr>
          <p:cNvPr id="11" name="Freeform 20"/>
          <p:cNvSpPr>
            <a:spLocks/>
          </p:cNvSpPr>
          <p:nvPr/>
        </p:nvSpPr>
        <p:spPr bwMode="auto">
          <a:xfrm>
            <a:off x="3544973" y="4483900"/>
            <a:ext cx="2160000" cy="2160000"/>
          </a:xfrm>
          <a:custGeom>
            <a:avLst/>
            <a:gdLst>
              <a:gd name="T0" fmla="*/ 468 w 569"/>
              <a:gd name="T1" fmla="*/ 102 h 569"/>
              <a:gd name="T2" fmla="*/ 101 w 569"/>
              <a:gd name="T3" fmla="*/ 102 h 569"/>
              <a:gd name="T4" fmla="*/ 101 w 569"/>
              <a:gd name="T5" fmla="*/ 468 h 569"/>
              <a:gd name="T6" fmla="*/ 468 w 569"/>
              <a:gd name="T7" fmla="*/ 468 h 569"/>
              <a:gd name="T8" fmla="*/ 468 w 569"/>
              <a:gd name="T9" fmla="*/ 102 h 569"/>
            </a:gdLst>
            <a:ahLst/>
            <a:cxnLst>
              <a:cxn ang="0">
                <a:pos x="T0" y="T1"/>
              </a:cxn>
              <a:cxn ang="0">
                <a:pos x="T2" y="T3"/>
              </a:cxn>
              <a:cxn ang="0">
                <a:pos x="T4" y="T5"/>
              </a:cxn>
              <a:cxn ang="0">
                <a:pos x="T6" y="T7"/>
              </a:cxn>
              <a:cxn ang="0">
                <a:pos x="T8" y="T9"/>
              </a:cxn>
            </a:cxnLst>
            <a:rect l="0" t="0" r="r" b="b"/>
            <a:pathLst>
              <a:path w="569" h="569">
                <a:moveTo>
                  <a:pt x="468" y="102"/>
                </a:moveTo>
                <a:cubicBezTo>
                  <a:pt x="366" y="0"/>
                  <a:pt x="202" y="0"/>
                  <a:pt x="101" y="102"/>
                </a:cubicBezTo>
                <a:cubicBezTo>
                  <a:pt x="0" y="203"/>
                  <a:pt x="0" y="367"/>
                  <a:pt x="101" y="468"/>
                </a:cubicBezTo>
                <a:cubicBezTo>
                  <a:pt x="202" y="569"/>
                  <a:pt x="366" y="569"/>
                  <a:pt x="468" y="468"/>
                </a:cubicBezTo>
                <a:cubicBezTo>
                  <a:pt x="569" y="367"/>
                  <a:pt x="569" y="203"/>
                  <a:pt x="468" y="102"/>
                </a:cubicBezTo>
                <a:close/>
              </a:path>
            </a:pathLst>
          </a:custGeom>
          <a:solidFill>
            <a:srgbClr val="0086BF"/>
          </a:solidFill>
          <a:ln>
            <a:noFill/>
          </a:ln>
          <a:effectLst>
            <a:outerShdw blurRad="101600" sx="104000" sy="104000" algn="ctr" rotWithShape="0">
              <a:prstClr val="black">
                <a:alpha val="34000"/>
              </a:prstClr>
            </a:outerShdw>
          </a:effectLst>
        </p:spPr>
        <p:txBody>
          <a:bodyPr lIns="80465" tIns="40232" rIns="80465" bIns="40232"/>
          <a:lstStyle/>
          <a:p>
            <a:pPr>
              <a:defRPr/>
            </a:pPr>
            <a:endParaRPr lang="zh-CN" altLang="en-US"/>
          </a:p>
        </p:txBody>
      </p:sp>
      <p:sp>
        <p:nvSpPr>
          <p:cNvPr id="12" name="Freeform 17"/>
          <p:cNvSpPr>
            <a:spLocks/>
          </p:cNvSpPr>
          <p:nvPr/>
        </p:nvSpPr>
        <p:spPr bwMode="auto">
          <a:xfrm>
            <a:off x="5164973" y="3624392"/>
            <a:ext cx="2160000" cy="2160000"/>
          </a:xfrm>
          <a:custGeom>
            <a:avLst/>
            <a:gdLst>
              <a:gd name="T0" fmla="*/ 101 w 569"/>
              <a:gd name="T1" fmla="*/ 468 h 569"/>
              <a:gd name="T2" fmla="*/ 468 w 569"/>
              <a:gd name="T3" fmla="*/ 468 h 569"/>
              <a:gd name="T4" fmla="*/ 468 w 569"/>
              <a:gd name="T5" fmla="*/ 101 h 569"/>
              <a:gd name="T6" fmla="*/ 101 w 569"/>
              <a:gd name="T7" fmla="*/ 101 h 569"/>
              <a:gd name="T8" fmla="*/ 101 w 569"/>
              <a:gd name="T9" fmla="*/ 468 h 569"/>
            </a:gdLst>
            <a:ahLst/>
            <a:cxnLst>
              <a:cxn ang="0">
                <a:pos x="T0" y="T1"/>
              </a:cxn>
              <a:cxn ang="0">
                <a:pos x="T2" y="T3"/>
              </a:cxn>
              <a:cxn ang="0">
                <a:pos x="T4" y="T5"/>
              </a:cxn>
              <a:cxn ang="0">
                <a:pos x="T6" y="T7"/>
              </a:cxn>
              <a:cxn ang="0">
                <a:pos x="T8" y="T9"/>
              </a:cxn>
            </a:cxnLst>
            <a:rect l="0" t="0" r="r" b="b"/>
            <a:pathLst>
              <a:path w="569" h="569">
                <a:moveTo>
                  <a:pt x="101" y="468"/>
                </a:moveTo>
                <a:cubicBezTo>
                  <a:pt x="202" y="569"/>
                  <a:pt x="366" y="569"/>
                  <a:pt x="468" y="468"/>
                </a:cubicBezTo>
                <a:cubicBezTo>
                  <a:pt x="569" y="366"/>
                  <a:pt x="569" y="202"/>
                  <a:pt x="468" y="101"/>
                </a:cubicBezTo>
                <a:cubicBezTo>
                  <a:pt x="366" y="0"/>
                  <a:pt x="202" y="0"/>
                  <a:pt x="101" y="101"/>
                </a:cubicBezTo>
                <a:cubicBezTo>
                  <a:pt x="0" y="202"/>
                  <a:pt x="0" y="366"/>
                  <a:pt x="101" y="468"/>
                </a:cubicBezTo>
                <a:close/>
              </a:path>
            </a:pathLst>
          </a:custGeom>
          <a:solidFill>
            <a:srgbClr val="DB882B"/>
          </a:solidFill>
          <a:ln>
            <a:noFill/>
          </a:ln>
          <a:effectLst>
            <a:outerShdw blurRad="101600" sx="104000" sy="104000" algn="ctr" rotWithShape="0">
              <a:prstClr val="black">
                <a:alpha val="34000"/>
              </a:prstClr>
            </a:outerShdw>
          </a:effectLst>
        </p:spPr>
        <p:txBody>
          <a:bodyPr lIns="80465" tIns="40232" rIns="80465" bIns="40232"/>
          <a:lstStyle/>
          <a:p>
            <a:pPr>
              <a:defRPr/>
            </a:pPr>
            <a:endParaRPr lang="zh-CN" altLang="en-US"/>
          </a:p>
        </p:txBody>
      </p:sp>
      <p:sp>
        <p:nvSpPr>
          <p:cNvPr id="13" name="Freeform 20"/>
          <p:cNvSpPr>
            <a:spLocks/>
          </p:cNvSpPr>
          <p:nvPr/>
        </p:nvSpPr>
        <p:spPr bwMode="auto">
          <a:xfrm>
            <a:off x="6774450" y="4419600"/>
            <a:ext cx="2160000" cy="2160000"/>
          </a:xfrm>
          <a:custGeom>
            <a:avLst/>
            <a:gdLst>
              <a:gd name="T0" fmla="*/ 468 w 569"/>
              <a:gd name="T1" fmla="*/ 102 h 569"/>
              <a:gd name="T2" fmla="*/ 101 w 569"/>
              <a:gd name="T3" fmla="*/ 102 h 569"/>
              <a:gd name="T4" fmla="*/ 101 w 569"/>
              <a:gd name="T5" fmla="*/ 468 h 569"/>
              <a:gd name="T6" fmla="*/ 468 w 569"/>
              <a:gd name="T7" fmla="*/ 468 h 569"/>
              <a:gd name="T8" fmla="*/ 468 w 569"/>
              <a:gd name="T9" fmla="*/ 102 h 569"/>
            </a:gdLst>
            <a:ahLst/>
            <a:cxnLst>
              <a:cxn ang="0">
                <a:pos x="T0" y="T1"/>
              </a:cxn>
              <a:cxn ang="0">
                <a:pos x="T2" y="T3"/>
              </a:cxn>
              <a:cxn ang="0">
                <a:pos x="T4" y="T5"/>
              </a:cxn>
              <a:cxn ang="0">
                <a:pos x="T6" y="T7"/>
              </a:cxn>
              <a:cxn ang="0">
                <a:pos x="T8" y="T9"/>
              </a:cxn>
            </a:cxnLst>
            <a:rect l="0" t="0" r="r" b="b"/>
            <a:pathLst>
              <a:path w="569" h="569">
                <a:moveTo>
                  <a:pt x="468" y="102"/>
                </a:moveTo>
                <a:cubicBezTo>
                  <a:pt x="366" y="0"/>
                  <a:pt x="202" y="0"/>
                  <a:pt x="101" y="102"/>
                </a:cubicBezTo>
                <a:cubicBezTo>
                  <a:pt x="0" y="203"/>
                  <a:pt x="0" y="367"/>
                  <a:pt x="101" y="468"/>
                </a:cubicBezTo>
                <a:cubicBezTo>
                  <a:pt x="202" y="569"/>
                  <a:pt x="366" y="569"/>
                  <a:pt x="468" y="468"/>
                </a:cubicBezTo>
                <a:cubicBezTo>
                  <a:pt x="569" y="367"/>
                  <a:pt x="569" y="203"/>
                  <a:pt x="468" y="102"/>
                </a:cubicBezTo>
                <a:close/>
              </a:path>
            </a:pathLst>
          </a:custGeom>
          <a:solidFill>
            <a:srgbClr val="5965BF"/>
          </a:solidFill>
          <a:ln>
            <a:noFill/>
          </a:ln>
          <a:effectLst>
            <a:outerShdw blurRad="101600" sx="104000" sy="104000" algn="ctr" rotWithShape="0">
              <a:prstClr val="black">
                <a:alpha val="34000"/>
              </a:prstClr>
            </a:outerShdw>
          </a:effectLst>
        </p:spPr>
        <p:txBody>
          <a:bodyPr lIns="80465" tIns="40232" rIns="80465" bIns="40232"/>
          <a:lstStyle/>
          <a:p>
            <a:pPr>
              <a:defRPr/>
            </a:pPr>
            <a:endParaRPr lang="zh-CN" altLang="en-US"/>
          </a:p>
        </p:txBody>
      </p:sp>
      <p:sp>
        <p:nvSpPr>
          <p:cNvPr id="14" name="文本框 212"/>
          <p:cNvSpPr txBox="1"/>
          <p:nvPr/>
        </p:nvSpPr>
        <p:spPr>
          <a:xfrm>
            <a:off x="3718415" y="3343560"/>
            <a:ext cx="1701385" cy="389026"/>
          </a:xfrm>
          <a:prstGeom prst="rect">
            <a:avLst/>
          </a:prstGeom>
          <a:noFill/>
        </p:spPr>
        <p:txBody>
          <a:bodyPr wrap="none" lIns="80465" tIns="40232" rIns="80465" bIns="40232">
            <a:spAutoFit/>
          </a:bodyPr>
          <a:lstStyle/>
          <a:p>
            <a:pPr algn="ctr">
              <a:defRPr/>
            </a:pPr>
            <a:r>
              <a:rPr lang="zh-TW" altLang="en-US" sz="2000" b="1" dirty="0">
                <a:solidFill>
                  <a:srgbClr val="8F5503"/>
                </a:solidFill>
                <a:effectLst>
                  <a:glow rad="76200">
                    <a:schemeClr val="bg1"/>
                  </a:glow>
                  <a:outerShdw blurRad="38100" dist="38100" dir="2700000" algn="tl">
                    <a:srgbClr val="000000">
                      <a:alpha val="43137"/>
                    </a:srgbClr>
                  </a:outerShdw>
                </a:effectLst>
                <a:latin typeface="微軟正黑體" pitchFamily="34" charset="-120"/>
                <a:ea typeface="微軟正黑體" pitchFamily="34" charset="-120"/>
                <a:cs typeface="Arial Unicode MS" panose="020B0604020202020204" pitchFamily="34" charset="-122"/>
              </a:rPr>
              <a:t>聯合遴選流程</a:t>
            </a:r>
          </a:p>
        </p:txBody>
      </p:sp>
      <p:sp>
        <p:nvSpPr>
          <p:cNvPr id="15" name="Freeform 19"/>
          <p:cNvSpPr>
            <a:spLocks/>
          </p:cNvSpPr>
          <p:nvPr/>
        </p:nvSpPr>
        <p:spPr bwMode="auto">
          <a:xfrm>
            <a:off x="714038" y="4184539"/>
            <a:ext cx="1080000" cy="936000"/>
          </a:xfrm>
          <a:custGeom>
            <a:avLst/>
            <a:gdLst>
              <a:gd name="T0" fmla="*/ 0 w 414"/>
              <a:gd name="T1" fmla="*/ 115 h 322"/>
              <a:gd name="T2" fmla="*/ 207 w 414"/>
              <a:gd name="T3" fmla="*/ 322 h 322"/>
              <a:gd name="T4" fmla="*/ 414 w 414"/>
              <a:gd name="T5" fmla="*/ 115 h 322"/>
              <a:gd name="T6" fmla="*/ 0 w 414"/>
              <a:gd name="T7" fmla="*/ 115 h 322"/>
            </a:gdLst>
            <a:ahLst/>
            <a:cxnLst>
              <a:cxn ang="0">
                <a:pos x="T0" y="T1"/>
              </a:cxn>
              <a:cxn ang="0">
                <a:pos x="T2" y="T3"/>
              </a:cxn>
              <a:cxn ang="0">
                <a:pos x="T4" y="T5"/>
              </a:cxn>
              <a:cxn ang="0">
                <a:pos x="T6" y="T7"/>
              </a:cxn>
            </a:cxnLst>
            <a:rect l="0" t="0" r="r" b="b"/>
            <a:pathLst>
              <a:path w="414" h="322">
                <a:moveTo>
                  <a:pt x="0" y="115"/>
                </a:moveTo>
                <a:cubicBezTo>
                  <a:pt x="207" y="322"/>
                  <a:pt x="207" y="322"/>
                  <a:pt x="207" y="322"/>
                </a:cubicBezTo>
                <a:cubicBezTo>
                  <a:pt x="414" y="115"/>
                  <a:pt x="414" y="115"/>
                  <a:pt x="414" y="115"/>
                </a:cubicBezTo>
                <a:cubicBezTo>
                  <a:pt x="300" y="0"/>
                  <a:pt x="114" y="0"/>
                  <a:pt x="0" y="115"/>
                </a:cubicBezTo>
                <a:close/>
              </a:path>
            </a:pathLst>
          </a:custGeom>
          <a:solidFill>
            <a:srgbClr val="D5386C"/>
          </a:solidFill>
          <a:ln>
            <a:solidFill>
              <a:srgbClr val="C00000"/>
            </a:solidFill>
          </a:ln>
          <a:effectLst>
            <a:outerShdw blurRad="215900" sx="106000" sy="106000" algn="ctr" rotWithShape="0">
              <a:prstClr val="black">
                <a:alpha val="32000"/>
              </a:prstClr>
            </a:outerShdw>
          </a:effectLst>
        </p:spPr>
        <p:txBody>
          <a:bodyPr lIns="80465" tIns="40232" rIns="80465" bIns="40232"/>
          <a:lstStyle/>
          <a:p>
            <a:pPr>
              <a:defRPr/>
            </a:pPr>
            <a:endParaRPr lang="zh-CN" altLang="en-US"/>
          </a:p>
        </p:txBody>
      </p:sp>
      <p:sp>
        <p:nvSpPr>
          <p:cNvPr id="16" name="Freeform 21"/>
          <p:cNvSpPr>
            <a:spLocks noChangeAspect="1"/>
          </p:cNvSpPr>
          <p:nvPr/>
        </p:nvSpPr>
        <p:spPr bwMode="auto">
          <a:xfrm>
            <a:off x="4093195" y="4260526"/>
            <a:ext cx="1080000" cy="959693"/>
          </a:xfrm>
          <a:custGeom>
            <a:avLst/>
            <a:gdLst>
              <a:gd name="T0" fmla="*/ 0 w 415"/>
              <a:gd name="T1" fmla="*/ 115 h 322"/>
              <a:gd name="T2" fmla="*/ 208 w 415"/>
              <a:gd name="T3" fmla="*/ 322 h 322"/>
              <a:gd name="T4" fmla="*/ 415 w 415"/>
              <a:gd name="T5" fmla="*/ 115 h 322"/>
              <a:gd name="T6" fmla="*/ 0 w 415"/>
              <a:gd name="T7" fmla="*/ 115 h 322"/>
            </a:gdLst>
            <a:ahLst/>
            <a:cxnLst>
              <a:cxn ang="0">
                <a:pos x="T0" y="T1"/>
              </a:cxn>
              <a:cxn ang="0">
                <a:pos x="T2" y="T3"/>
              </a:cxn>
              <a:cxn ang="0">
                <a:pos x="T4" y="T5"/>
              </a:cxn>
              <a:cxn ang="0">
                <a:pos x="T6" y="T7"/>
              </a:cxn>
            </a:cxnLst>
            <a:rect l="0" t="0" r="r" b="b"/>
            <a:pathLst>
              <a:path w="415" h="322">
                <a:moveTo>
                  <a:pt x="0" y="115"/>
                </a:moveTo>
                <a:cubicBezTo>
                  <a:pt x="208" y="322"/>
                  <a:pt x="208" y="322"/>
                  <a:pt x="208" y="322"/>
                </a:cubicBezTo>
                <a:cubicBezTo>
                  <a:pt x="415" y="115"/>
                  <a:pt x="415" y="115"/>
                  <a:pt x="415" y="115"/>
                </a:cubicBezTo>
                <a:cubicBezTo>
                  <a:pt x="300" y="0"/>
                  <a:pt x="115" y="0"/>
                  <a:pt x="0" y="115"/>
                </a:cubicBezTo>
                <a:close/>
              </a:path>
            </a:pathLst>
          </a:custGeom>
          <a:solidFill>
            <a:srgbClr val="0086BF"/>
          </a:solidFill>
          <a:ln>
            <a:solidFill>
              <a:schemeClr val="accent5">
                <a:lumMod val="50000"/>
              </a:schemeClr>
            </a:solidFill>
          </a:ln>
          <a:effectLst>
            <a:outerShdw blurRad="215900" sx="106000" sy="106000" algn="ctr" rotWithShape="0">
              <a:prstClr val="black">
                <a:alpha val="32000"/>
              </a:prstClr>
            </a:outerShdw>
          </a:effectLst>
        </p:spPr>
        <p:txBody>
          <a:bodyPr lIns="80465" tIns="40232" rIns="80465" bIns="40232"/>
          <a:lstStyle/>
          <a:p>
            <a:pPr>
              <a:defRPr/>
            </a:pPr>
            <a:endParaRPr lang="zh-CN" altLang="en-US"/>
          </a:p>
        </p:txBody>
      </p:sp>
      <p:sp>
        <p:nvSpPr>
          <p:cNvPr id="17" name="Freeform 22"/>
          <p:cNvSpPr>
            <a:spLocks noChangeAspect="1"/>
          </p:cNvSpPr>
          <p:nvPr/>
        </p:nvSpPr>
        <p:spPr bwMode="auto">
          <a:xfrm>
            <a:off x="2503395" y="5075043"/>
            <a:ext cx="1080000" cy="934437"/>
          </a:xfrm>
          <a:custGeom>
            <a:avLst/>
            <a:gdLst>
              <a:gd name="T0" fmla="*/ 414 w 414"/>
              <a:gd name="T1" fmla="*/ 207 h 322"/>
              <a:gd name="T2" fmla="*/ 207 w 414"/>
              <a:gd name="T3" fmla="*/ 0 h 322"/>
              <a:gd name="T4" fmla="*/ 0 w 414"/>
              <a:gd name="T5" fmla="*/ 207 h 322"/>
              <a:gd name="T6" fmla="*/ 414 w 414"/>
              <a:gd name="T7" fmla="*/ 207 h 322"/>
            </a:gdLst>
            <a:ahLst/>
            <a:cxnLst>
              <a:cxn ang="0">
                <a:pos x="T0" y="T1"/>
              </a:cxn>
              <a:cxn ang="0">
                <a:pos x="T2" y="T3"/>
              </a:cxn>
              <a:cxn ang="0">
                <a:pos x="T4" y="T5"/>
              </a:cxn>
              <a:cxn ang="0">
                <a:pos x="T6" y="T7"/>
              </a:cxn>
            </a:cxnLst>
            <a:rect l="0" t="0" r="r" b="b"/>
            <a:pathLst>
              <a:path w="414" h="322">
                <a:moveTo>
                  <a:pt x="414" y="207"/>
                </a:moveTo>
                <a:cubicBezTo>
                  <a:pt x="207" y="0"/>
                  <a:pt x="207" y="0"/>
                  <a:pt x="207" y="0"/>
                </a:cubicBezTo>
                <a:cubicBezTo>
                  <a:pt x="0" y="207"/>
                  <a:pt x="0" y="207"/>
                  <a:pt x="0" y="207"/>
                </a:cubicBezTo>
                <a:cubicBezTo>
                  <a:pt x="115" y="322"/>
                  <a:pt x="300" y="322"/>
                  <a:pt x="414" y="207"/>
                </a:cubicBezTo>
                <a:close/>
              </a:path>
            </a:pathLst>
          </a:custGeom>
          <a:solidFill>
            <a:srgbClr val="A7C135"/>
          </a:solidFill>
          <a:ln>
            <a:solidFill>
              <a:schemeClr val="accent6">
                <a:lumMod val="75000"/>
              </a:schemeClr>
            </a:solidFill>
          </a:ln>
          <a:effectLst>
            <a:outerShdw blurRad="215900" sx="106000" sy="106000" algn="ctr" rotWithShape="0">
              <a:prstClr val="black">
                <a:alpha val="32000"/>
              </a:prstClr>
            </a:outerShdw>
          </a:effectLst>
        </p:spPr>
        <p:txBody>
          <a:bodyPr lIns="80465" tIns="40232" rIns="80465" bIns="40232"/>
          <a:lstStyle/>
          <a:p>
            <a:pPr>
              <a:defRPr/>
            </a:pPr>
            <a:endParaRPr lang="zh-CN" altLang="en-US"/>
          </a:p>
        </p:txBody>
      </p:sp>
      <p:sp>
        <p:nvSpPr>
          <p:cNvPr id="18" name="Freeform 23"/>
          <p:cNvSpPr>
            <a:spLocks noChangeAspect="1"/>
          </p:cNvSpPr>
          <p:nvPr/>
        </p:nvSpPr>
        <p:spPr bwMode="auto">
          <a:xfrm>
            <a:off x="5704973" y="5107178"/>
            <a:ext cx="1080000" cy="902302"/>
          </a:xfrm>
          <a:custGeom>
            <a:avLst/>
            <a:gdLst>
              <a:gd name="T0" fmla="*/ 414 w 414"/>
              <a:gd name="T1" fmla="*/ 207 h 322"/>
              <a:gd name="T2" fmla="*/ 207 w 414"/>
              <a:gd name="T3" fmla="*/ 0 h 322"/>
              <a:gd name="T4" fmla="*/ 0 w 414"/>
              <a:gd name="T5" fmla="*/ 207 h 322"/>
              <a:gd name="T6" fmla="*/ 414 w 414"/>
              <a:gd name="T7" fmla="*/ 207 h 322"/>
            </a:gdLst>
            <a:ahLst/>
            <a:cxnLst>
              <a:cxn ang="0">
                <a:pos x="T0" y="T1"/>
              </a:cxn>
              <a:cxn ang="0">
                <a:pos x="T2" y="T3"/>
              </a:cxn>
              <a:cxn ang="0">
                <a:pos x="T4" y="T5"/>
              </a:cxn>
              <a:cxn ang="0">
                <a:pos x="T6" y="T7"/>
              </a:cxn>
            </a:cxnLst>
            <a:rect l="0" t="0" r="r" b="b"/>
            <a:pathLst>
              <a:path w="414" h="322">
                <a:moveTo>
                  <a:pt x="414" y="207"/>
                </a:moveTo>
                <a:cubicBezTo>
                  <a:pt x="207" y="0"/>
                  <a:pt x="207" y="0"/>
                  <a:pt x="207" y="0"/>
                </a:cubicBezTo>
                <a:cubicBezTo>
                  <a:pt x="0" y="207"/>
                  <a:pt x="0" y="207"/>
                  <a:pt x="0" y="207"/>
                </a:cubicBezTo>
                <a:cubicBezTo>
                  <a:pt x="114" y="322"/>
                  <a:pt x="300" y="322"/>
                  <a:pt x="414" y="207"/>
                </a:cubicBezTo>
                <a:close/>
              </a:path>
            </a:pathLst>
          </a:custGeom>
          <a:solidFill>
            <a:srgbClr val="D8872B"/>
          </a:solidFill>
          <a:ln>
            <a:solidFill>
              <a:schemeClr val="accent4">
                <a:lumMod val="50000"/>
              </a:schemeClr>
            </a:solidFill>
          </a:ln>
          <a:effectLst>
            <a:outerShdw blurRad="215900" sx="106000" sy="106000" algn="ctr" rotWithShape="0">
              <a:prstClr val="black">
                <a:alpha val="32000"/>
              </a:prstClr>
            </a:outerShdw>
          </a:effectLst>
        </p:spPr>
        <p:txBody>
          <a:bodyPr lIns="80465" tIns="40232" rIns="80465" bIns="40232"/>
          <a:lstStyle/>
          <a:p>
            <a:pPr>
              <a:defRPr/>
            </a:pPr>
            <a:endParaRPr lang="zh-CN" altLang="en-US"/>
          </a:p>
        </p:txBody>
      </p:sp>
      <p:sp>
        <p:nvSpPr>
          <p:cNvPr id="19" name="文本框 63"/>
          <p:cNvSpPr txBox="1">
            <a:spLocks noChangeArrowheads="1"/>
          </p:cNvSpPr>
          <p:nvPr/>
        </p:nvSpPr>
        <p:spPr bwMode="auto">
          <a:xfrm>
            <a:off x="1009281" y="4419600"/>
            <a:ext cx="489514" cy="4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65" tIns="40232" rIns="80465" bIns="4023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altLang="zh-CN" sz="2300" dirty="0">
                <a:solidFill>
                  <a:schemeClr val="bg1"/>
                </a:solidFill>
                <a:ea typeface="Microsoft YaHei UI"/>
                <a:cs typeface="Arial" pitchFamily="34" charset="0"/>
              </a:rPr>
              <a:t>01</a:t>
            </a:r>
            <a:endParaRPr lang="zh-CN" altLang="en-US" sz="2300" dirty="0">
              <a:solidFill>
                <a:schemeClr val="bg1"/>
              </a:solidFill>
              <a:ea typeface="Microsoft YaHei UI"/>
              <a:cs typeface="Arial" pitchFamily="34" charset="0"/>
            </a:endParaRPr>
          </a:p>
        </p:txBody>
      </p:sp>
      <p:sp>
        <p:nvSpPr>
          <p:cNvPr id="20" name="文本框 71"/>
          <p:cNvSpPr txBox="1">
            <a:spLocks noChangeArrowheads="1"/>
          </p:cNvSpPr>
          <p:nvPr/>
        </p:nvSpPr>
        <p:spPr bwMode="auto">
          <a:xfrm>
            <a:off x="2778584" y="5286773"/>
            <a:ext cx="489514" cy="4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65" tIns="40232" rIns="80465" bIns="4023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altLang="zh-CN" sz="2300" dirty="0">
                <a:solidFill>
                  <a:schemeClr val="bg1"/>
                </a:solidFill>
                <a:ea typeface="Microsoft YaHei UI"/>
                <a:cs typeface="Arial" pitchFamily="34" charset="0"/>
              </a:rPr>
              <a:t>02</a:t>
            </a:r>
            <a:endParaRPr lang="zh-CN" altLang="en-US" sz="2300" dirty="0">
              <a:solidFill>
                <a:schemeClr val="bg1"/>
              </a:solidFill>
              <a:ea typeface="Microsoft YaHei UI"/>
              <a:cs typeface="Arial" pitchFamily="34" charset="0"/>
            </a:endParaRPr>
          </a:p>
        </p:txBody>
      </p:sp>
      <p:sp>
        <p:nvSpPr>
          <p:cNvPr id="21" name="文本框 73"/>
          <p:cNvSpPr txBox="1"/>
          <p:nvPr/>
        </p:nvSpPr>
        <p:spPr>
          <a:xfrm>
            <a:off x="603528" y="5220219"/>
            <a:ext cx="1231371" cy="645507"/>
          </a:xfrm>
          <a:prstGeom prst="rect">
            <a:avLst/>
          </a:prstGeom>
          <a:noFill/>
        </p:spPr>
        <p:txBody>
          <a:bodyPr lIns="80465" tIns="40232" rIns="80465" bIns="40232">
            <a:spAutoFit/>
          </a:bodyPr>
          <a:lstStyle/>
          <a:p>
            <a:pPr algn="ctr" defTabSz="940621" fontAlgn="t">
              <a:lnSpc>
                <a:spcPts val="2229"/>
              </a:lnSpc>
              <a:defRPr/>
            </a:pPr>
            <a:r>
              <a:rPr lang="zh-TW" altLang="en-US" b="1" kern="0" dirty="0">
                <a:solidFill>
                  <a:schemeClr val="bg1"/>
                </a:solidFill>
                <a:latin typeface="微軟正黑體" panose="020B0604030504040204" pitchFamily="34" charset="-120"/>
                <a:ea typeface="微軟正黑體" panose="020B0604030504040204" pitchFamily="34" charset="-120"/>
              </a:rPr>
              <a:t>區公所</a:t>
            </a:r>
            <a:endParaRPr lang="en-US" altLang="zh-TW" b="1" kern="0" dirty="0">
              <a:solidFill>
                <a:schemeClr val="bg1"/>
              </a:solidFill>
              <a:latin typeface="微軟正黑體" panose="020B0604030504040204" pitchFamily="34" charset="-120"/>
              <a:ea typeface="微軟正黑體" panose="020B0604030504040204" pitchFamily="34" charset="-120"/>
            </a:endParaRPr>
          </a:p>
          <a:p>
            <a:pPr algn="ctr" defTabSz="940621" fontAlgn="t">
              <a:lnSpc>
                <a:spcPts val="2229"/>
              </a:lnSpc>
              <a:defRPr/>
            </a:pPr>
            <a:r>
              <a:rPr lang="zh-TW" altLang="en-US" b="1" kern="0" dirty="0">
                <a:latin typeface="微軟正黑體" panose="020B0604030504040204" pitchFamily="34" charset="-120"/>
                <a:ea typeface="微軟正黑體" panose="020B0604030504040204" pitchFamily="34" charset="-120"/>
              </a:rPr>
              <a:t>推薦提報</a:t>
            </a:r>
            <a:endParaRPr lang="en-US" altLang="zh-CN" b="1" kern="0" dirty="0">
              <a:latin typeface="微軟正黑體" panose="020B0604030504040204" pitchFamily="34" charset="-120"/>
              <a:ea typeface="微軟正黑體" panose="020B0604030504040204" pitchFamily="34" charset="-120"/>
            </a:endParaRPr>
          </a:p>
        </p:txBody>
      </p:sp>
      <p:sp>
        <p:nvSpPr>
          <p:cNvPr id="22" name="文本框 75"/>
          <p:cNvSpPr txBox="1"/>
          <p:nvPr/>
        </p:nvSpPr>
        <p:spPr>
          <a:xfrm>
            <a:off x="3973242" y="5365306"/>
            <a:ext cx="1277805" cy="927635"/>
          </a:xfrm>
          <a:prstGeom prst="rect">
            <a:avLst/>
          </a:prstGeom>
          <a:noFill/>
        </p:spPr>
        <p:txBody>
          <a:bodyPr lIns="80465" tIns="40232" rIns="80465" bIns="40232">
            <a:spAutoFit/>
          </a:bodyPr>
          <a:lstStyle/>
          <a:p>
            <a:pPr algn="ctr" defTabSz="940621" fontAlgn="t">
              <a:lnSpc>
                <a:spcPts val="2229"/>
              </a:lnSpc>
              <a:defRPr/>
            </a:pPr>
            <a:r>
              <a:rPr lang="zh-TW" altLang="en-US" b="1" kern="0" dirty="0" smtClean="0">
                <a:latin typeface="微軟正黑體" panose="020B0604030504040204" pitchFamily="34" charset="-120"/>
                <a:ea typeface="微軟正黑體" panose="020B0604030504040204" pitchFamily="34" charset="-120"/>
              </a:rPr>
              <a:t>市府</a:t>
            </a:r>
            <a:r>
              <a:rPr lang="en-US" altLang="zh-TW" b="1" kern="0" dirty="0" smtClean="0">
                <a:solidFill>
                  <a:schemeClr val="bg1"/>
                </a:solidFill>
                <a:latin typeface="微軟正黑體" panose="020B0604030504040204" pitchFamily="34" charset="-120"/>
                <a:ea typeface="微軟正黑體" panose="020B0604030504040204" pitchFamily="34" charset="-120"/>
              </a:rPr>
              <a:t>8</a:t>
            </a:r>
            <a:r>
              <a:rPr lang="zh-TW" altLang="en-US" b="1" kern="0" dirty="0" smtClean="0">
                <a:solidFill>
                  <a:schemeClr val="bg1"/>
                </a:solidFill>
                <a:latin typeface="微軟正黑體" panose="020B0604030504040204" pitchFamily="34" charset="-120"/>
                <a:ea typeface="微軟正黑體" panose="020B0604030504040204" pitchFamily="34" charset="-120"/>
              </a:rPr>
              <a:t>局</a:t>
            </a:r>
            <a:r>
              <a:rPr lang="zh-TW" altLang="en-US" b="1" kern="0" dirty="0">
                <a:solidFill>
                  <a:schemeClr val="bg1"/>
                </a:solidFill>
                <a:latin typeface="微軟正黑體" panose="020B0604030504040204" pitchFamily="34" charset="-120"/>
                <a:ea typeface="微軟正黑體" panose="020B0604030504040204" pitchFamily="34" charset="-120"/>
              </a:rPr>
              <a:t>處</a:t>
            </a:r>
            <a:r>
              <a:rPr lang="zh-TW" altLang="en-US" b="1" kern="0" dirty="0">
                <a:latin typeface="微軟正黑體" panose="020B0604030504040204" pitchFamily="34" charset="-120"/>
                <a:ea typeface="微軟正黑體" panose="020B0604030504040204" pitchFamily="34" charset="-120"/>
              </a:rPr>
              <a:t>組成遴選小組</a:t>
            </a:r>
          </a:p>
        </p:txBody>
      </p:sp>
      <p:sp>
        <p:nvSpPr>
          <p:cNvPr id="23" name="文本框 76"/>
          <p:cNvSpPr txBox="1"/>
          <p:nvPr/>
        </p:nvSpPr>
        <p:spPr>
          <a:xfrm>
            <a:off x="2325939" y="4225645"/>
            <a:ext cx="1497938" cy="645507"/>
          </a:xfrm>
          <a:prstGeom prst="rect">
            <a:avLst/>
          </a:prstGeom>
          <a:noFill/>
        </p:spPr>
        <p:txBody>
          <a:bodyPr lIns="80465" tIns="40232" rIns="80465" bIns="40232">
            <a:spAutoFit/>
          </a:bodyPr>
          <a:lstStyle/>
          <a:p>
            <a:pPr defTabSz="940621" fontAlgn="t">
              <a:lnSpc>
                <a:spcPts val="2229"/>
              </a:lnSpc>
              <a:defRPr/>
            </a:pPr>
            <a:r>
              <a:rPr lang="zh-TW" altLang="en-US" b="1" kern="0" dirty="0">
                <a:solidFill>
                  <a:schemeClr val="bg1"/>
                </a:solidFill>
                <a:latin typeface="微軟正黑體" panose="020B0604030504040204" pitchFamily="34" charset="-120"/>
                <a:ea typeface="微軟正黑體" panose="020B0604030504040204" pitchFamily="34" charset="-120"/>
              </a:rPr>
              <a:t>鄰里</a:t>
            </a:r>
            <a:r>
              <a:rPr lang="zh-TW" altLang="en-US" b="1" kern="0" dirty="0">
                <a:latin typeface="微軟正黑體" panose="020B0604030504040204" pitchFamily="34" charset="-120"/>
                <a:ea typeface="微軟正黑體" panose="020B0604030504040204" pitchFamily="34" charset="-120"/>
              </a:rPr>
              <a:t>製作環境報告書</a:t>
            </a:r>
          </a:p>
        </p:txBody>
      </p:sp>
      <p:sp>
        <p:nvSpPr>
          <p:cNvPr id="24" name="文本框 77"/>
          <p:cNvSpPr txBox="1"/>
          <p:nvPr/>
        </p:nvSpPr>
        <p:spPr>
          <a:xfrm>
            <a:off x="5658397" y="4225646"/>
            <a:ext cx="1159140" cy="645507"/>
          </a:xfrm>
          <a:prstGeom prst="rect">
            <a:avLst/>
          </a:prstGeom>
          <a:noFill/>
        </p:spPr>
        <p:txBody>
          <a:bodyPr lIns="80465" tIns="40232" rIns="80465" bIns="40232">
            <a:spAutoFit/>
          </a:bodyPr>
          <a:lstStyle/>
          <a:p>
            <a:pPr algn="ctr" defTabSz="940621" fontAlgn="t">
              <a:lnSpc>
                <a:spcPts val="2229"/>
              </a:lnSpc>
              <a:defRPr/>
            </a:pPr>
            <a:r>
              <a:rPr lang="zh-TW" altLang="en-US" b="1" kern="0" dirty="0">
                <a:latin typeface="微軟正黑體" panose="020B0604030504040204" pitchFamily="34" charset="-120"/>
                <a:ea typeface="微軟正黑體" panose="020B0604030504040204" pitchFamily="34" charset="-120"/>
              </a:rPr>
              <a:t>確認獲選社區</a:t>
            </a:r>
          </a:p>
        </p:txBody>
      </p:sp>
      <p:sp>
        <p:nvSpPr>
          <p:cNvPr id="25" name="Freeform 21"/>
          <p:cNvSpPr>
            <a:spLocks noChangeAspect="1"/>
          </p:cNvSpPr>
          <p:nvPr/>
        </p:nvSpPr>
        <p:spPr bwMode="auto">
          <a:xfrm>
            <a:off x="7287349" y="4214699"/>
            <a:ext cx="1080000" cy="962451"/>
          </a:xfrm>
          <a:custGeom>
            <a:avLst/>
            <a:gdLst>
              <a:gd name="T0" fmla="*/ 0 w 415"/>
              <a:gd name="T1" fmla="*/ 115 h 322"/>
              <a:gd name="T2" fmla="*/ 208 w 415"/>
              <a:gd name="T3" fmla="*/ 322 h 322"/>
              <a:gd name="T4" fmla="*/ 415 w 415"/>
              <a:gd name="T5" fmla="*/ 115 h 322"/>
              <a:gd name="T6" fmla="*/ 0 w 415"/>
              <a:gd name="T7" fmla="*/ 115 h 322"/>
            </a:gdLst>
            <a:ahLst/>
            <a:cxnLst>
              <a:cxn ang="0">
                <a:pos x="T0" y="T1"/>
              </a:cxn>
              <a:cxn ang="0">
                <a:pos x="T2" y="T3"/>
              </a:cxn>
              <a:cxn ang="0">
                <a:pos x="T4" y="T5"/>
              </a:cxn>
              <a:cxn ang="0">
                <a:pos x="T6" y="T7"/>
              </a:cxn>
            </a:cxnLst>
            <a:rect l="0" t="0" r="r" b="b"/>
            <a:pathLst>
              <a:path w="415" h="322">
                <a:moveTo>
                  <a:pt x="0" y="115"/>
                </a:moveTo>
                <a:cubicBezTo>
                  <a:pt x="208" y="322"/>
                  <a:pt x="208" y="322"/>
                  <a:pt x="208" y="322"/>
                </a:cubicBezTo>
                <a:cubicBezTo>
                  <a:pt x="415" y="115"/>
                  <a:pt x="415" y="115"/>
                  <a:pt x="415" y="115"/>
                </a:cubicBezTo>
                <a:cubicBezTo>
                  <a:pt x="300" y="0"/>
                  <a:pt x="115" y="0"/>
                  <a:pt x="0" y="115"/>
                </a:cubicBezTo>
                <a:close/>
              </a:path>
            </a:pathLst>
          </a:custGeom>
          <a:solidFill>
            <a:srgbClr val="5965BF"/>
          </a:solidFill>
          <a:ln>
            <a:noFill/>
          </a:ln>
          <a:effectLst>
            <a:outerShdw blurRad="101600" sx="104000" sy="104000" algn="ctr" rotWithShape="0">
              <a:prstClr val="black">
                <a:alpha val="34000"/>
              </a:prstClr>
            </a:outerShdw>
          </a:effectLst>
        </p:spPr>
        <p:txBody>
          <a:bodyPr lIns="80465" tIns="40232" rIns="80465" bIns="40232"/>
          <a:lstStyle/>
          <a:p>
            <a:pPr>
              <a:defRPr/>
            </a:pPr>
            <a:endParaRPr lang="zh-CN" altLang="en-US"/>
          </a:p>
        </p:txBody>
      </p:sp>
      <p:sp>
        <p:nvSpPr>
          <p:cNvPr id="26" name="文本框 71"/>
          <p:cNvSpPr txBox="1">
            <a:spLocks noChangeArrowheads="1"/>
          </p:cNvSpPr>
          <p:nvPr/>
        </p:nvSpPr>
        <p:spPr bwMode="auto">
          <a:xfrm>
            <a:off x="4373360" y="4478329"/>
            <a:ext cx="489514" cy="4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65" tIns="40232" rIns="80465" bIns="4023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altLang="zh-CN" sz="2300" dirty="0">
                <a:solidFill>
                  <a:schemeClr val="bg1"/>
                </a:solidFill>
                <a:ea typeface="Microsoft YaHei UI"/>
                <a:cs typeface="Arial" pitchFamily="34" charset="0"/>
              </a:rPr>
              <a:t>0</a:t>
            </a:r>
            <a:r>
              <a:rPr lang="en-US" altLang="zh-TW" sz="2300" dirty="0">
                <a:solidFill>
                  <a:schemeClr val="bg1"/>
                </a:solidFill>
                <a:ea typeface="Microsoft YaHei UI"/>
                <a:cs typeface="Arial" pitchFamily="34" charset="0"/>
              </a:rPr>
              <a:t>3</a:t>
            </a:r>
            <a:endParaRPr lang="zh-CN" altLang="en-US" sz="2300" dirty="0">
              <a:solidFill>
                <a:schemeClr val="bg1"/>
              </a:solidFill>
              <a:ea typeface="Microsoft YaHei UI"/>
              <a:cs typeface="Arial" pitchFamily="34" charset="0"/>
            </a:endParaRPr>
          </a:p>
        </p:txBody>
      </p:sp>
      <p:sp>
        <p:nvSpPr>
          <p:cNvPr id="27" name="文本框 71"/>
          <p:cNvSpPr txBox="1">
            <a:spLocks noChangeArrowheads="1"/>
          </p:cNvSpPr>
          <p:nvPr/>
        </p:nvSpPr>
        <p:spPr bwMode="auto">
          <a:xfrm>
            <a:off x="6000216" y="5393930"/>
            <a:ext cx="489514" cy="4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65" tIns="40232" rIns="80465" bIns="4023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altLang="zh-TW" sz="2300" dirty="0">
                <a:solidFill>
                  <a:schemeClr val="bg1"/>
                </a:solidFill>
                <a:ea typeface="Microsoft YaHei UI"/>
                <a:cs typeface="Arial" pitchFamily="34" charset="0"/>
              </a:rPr>
              <a:t>04</a:t>
            </a:r>
            <a:endParaRPr lang="zh-CN" altLang="en-US" sz="2300" dirty="0">
              <a:solidFill>
                <a:schemeClr val="bg1"/>
              </a:solidFill>
              <a:ea typeface="Microsoft YaHei UI"/>
              <a:cs typeface="Arial" pitchFamily="34" charset="0"/>
            </a:endParaRPr>
          </a:p>
        </p:txBody>
      </p:sp>
      <p:sp>
        <p:nvSpPr>
          <p:cNvPr id="28" name="文本框 71"/>
          <p:cNvSpPr txBox="1">
            <a:spLocks noChangeArrowheads="1"/>
          </p:cNvSpPr>
          <p:nvPr/>
        </p:nvSpPr>
        <p:spPr bwMode="auto">
          <a:xfrm>
            <a:off x="7567712" y="4486795"/>
            <a:ext cx="489514" cy="4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65" tIns="40232" rIns="80465" bIns="4023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r>
              <a:rPr lang="en-US" altLang="zh-TW" sz="2300" dirty="0">
                <a:solidFill>
                  <a:schemeClr val="bg1"/>
                </a:solidFill>
                <a:ea typeface="Microsoft YaHei UI"/>
                <a:cs typeface="Arial" pitchFamily="34" charset="0"/>
              </a:rPr>
              <a:t>05</a:t>
            </a:r>
            <a:endParaRPr lang="zh-CN" altLang="en-US" sz="2300" dirty="0">
              <a:solidFill>
                <a:schemeClr val="bg1"/>
              </a:solidFill>
              <a:ea typeface="Microsoft YaHei UI"/>
              <a:cs typeface="Arial" pitchFamily="34" charset="0"/>
            </a:endParaRPr>
          </a:p>
        </p:txBody>
      </p:sp>
      <p:sp>
        <p:nvSpPr>
          <p:cNvPr id="29" name="文本框 77"/>
          <p:cNvSpPr txBox="1"/>
          <p:nvPr/>
        </p:nvSpPr>
        <p:spPr>
          <a:xfrm>
            <a:off x="7287349" y="5376766"/>
            <a:ext cx="1159140" cy="927635"/>
          </a:xfrm>
          <a:prstGeom prst="rect">
            <a:avLst/>
          </a:prstGeom>
          <a:noFill/>
        </p:spPr>
        <p:txBody>
          <a:bodyPr lIns="80465" tIns="40232" rIns="80465" bIns="40232">
            <a:spAutoFit/>
          </a:bodyPr>
          <a:lstStyle/>
          <a:p>
            <a:pPr algn="ctr" defTabSz="940621" fontAlgn="t">
              <a:lnSpc>
                <a:spcPts val="2229"/>
              </a:lnSpc>
              <a:defRPr/>
            </a:pPr>
            <a:r>
              <a:rPr lang="zh-TW" altLang="en-US" b="1" kern="0" dirty="0">
                <a:solidFill>
                  <a:schemeClr val="bg1"/>
                </a:solidFill>
                <a:latin typeface="微軟正黑體" panose="020B0604030504040204" pitchFamily="34" charset="-120"/>
                <a:ea typeface="微軟正黑體" panose="020B0604030504040204" pitchFamily="34" charset="-120"/>
              </a:rPr>
              <a:t>市府</a:t>
            </a:r>
            <a:r>
              <a:rPr lang="zh-TW" altLang="en-US" b="1" kern="0" dirty="0">
                <a:latin typeface="微軟正黑體" panose="020B0604030504040204" pitchFamily="34" charset="-120"/>
                <a:ea typeface="微軟正黑體" panose="020B0604030504040204" pitchFamily="34" charset="-120"/>
              </a:rPr>
              <a:t>召開推動說明會議</a:t>
            </a:r>
          </a:p>
        </p:txBody>
      </p:sp>
    </p:spTree>
    <p:extLst>
      <p:ext uri="{BB962C8B-B14F-4D97-AF65-F5344CB8AC3E}">
        <p14:creationId xmlns:p14="http://schemas.microsoft.com/office/powerpoint/2010/main" val="13353377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700" dirty="0" smtClean="0"/>
              <a:t>區</a:t>
            </a:r>
            <a:r>
              <a:rPr lang="zh-TW" altLang="en-US" sz="3700" dirty="0"/>
              <a:t>級災害應變中心作業</a:t>
            </a:r>
            <a:r>
              <a:rPr lang="zh-TW" altLang="en-US" sz="3700" dirty="0" smtClean="0"/>
              <a:t>手冊修訂說明</a:t>
            </a:r>
            <a:endParaRPr lang="zh-TW" altLang="en-US" sz="3700" dirty="0"/>
          </a:p>
        </p:txBody>
      </p:sp>
      <p:sp>
        <p:nvSpPr>
          <p:cNvPr id="3" name="文字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2266949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02809"/>
            <a:ext cx="6629400" cy="716869"/>
          </a:xfrm>
          <a:solidFill>
            <a:schemeClr val="bg1"/>
          </a:solidFill>
        </p:spPr>
        <p:txBody>
          <a:bodyPr/>
          <a:lstStyle/>
          <a:p>
            <a:r>
              <a:rPr lang="zh-TW" altLang="en-US" dirty="0" smtClean="0"/>
              <a:t>修正區級災害應變中心作</a:t>
            </a:r>
            <a:r>
              <a:rPr lang="zh-TW" altLang="en-US" dirty="0"/>
              <a:t>業</a:t>
            </a:r>
            <a:r>
              <a:rPr lang="zh-TW" altLang="en-US" dirty="0" smtClean="0"/>
              <a:t>手冊</a:t>
            </a:r>
            <a:endParaRPr lang="zh-TW" altLang="en-US" dirty="0"/>
          </a:p>
        </p:txBody>
      </p:sp>
      <p:sp>
        <p:nvSpPr>
          <p:cNvPr id="9" name="五邊形 8"/>
          <p:cNvSpPr/>
          <p:nvPr/>
        </p:nvSpPr>
        <p:spPr>
          <a:xfrm>
            <a:off x="0" y="771729"/>
            <a:ext cx="4724400" cy="400110"/>
          </a:xfrm>
          <a:prstGeom prst="homePlate">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0" cap="none" spc="-2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編制區級災害應變中心作業</a:t>
            </a:r>
            <a:r>
              <a:rPr kumimoji="1" lang="zh-TW" altLang="en-US" sz="2000" b="1" i="0" u="none" strike="noStrike" kern="0" cap="none" spc="-2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手冊之目的</a:t>
            </a:r>
            <a:endParaRPr kumimoji="1" lang="zh-TW" altLang="zh-TW" sz="2000" b="1"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7" name="資料庫圖表 6"/>
          <p:cNvGraphicFramePr/>
          <p:nvPr>
            <p:extLst>
              <p:ext uri="{D42A27DB-BD31-4B8C-83A1-F6EECF244321}">
                <p14:modId xmlns:p14="http://schemas.microsoft.com/office/powerpoint/2010/main" val="369880017"/>
              </p:ext>
            </p:extLst>
          </p:nvPr>
        </p:nvGraphicFramePr>
        <p:xfrm>
          <a:off x="152399" y="1488598"/>
          <a:ext cx="6200289" cy="4912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矩形 7"/>
          <p:cNvSpPr/>
          <p:nvPr/>
        </p:nvSpPr>
        <p:spPr>
          <a:xfrm>
            <a:off x="4800600" y="839894"/>
            <a:ext cx="4052596" cy="1831271"/>
          </a:xfrm>
          <a:prstGeom prst="rect">
            <a:avLst/>
          </a:prstGeom>
          <a:solidFill>
            <a:schemeClr val="accent3">
              <a:lumMod val="20000"/>
              <a:lumOff val="80000"/>
            </a:schemeClr>
          </a:solidFill>
          <a:effectLst/>
        </p:spPr>
        <p:style>
          <a:lnRef idx="0">
            <a:schemeClr val="accent2"/>
          </a:lnRef>
          <a:fillRef idx="3">
            <a:schemeClr val="accent2"/>
          </a:fillRef>
          <a:effectRef idx="3">
            <a:schemeClr val="accent2"/>
          </a:effectRef>
          <a:fontRef idx="minor">
            <a:schemeClr val="lt1"/>
          </a:fontRef>
        </p:style>
        <p:txBody>
          <a:bodyPr wrap="square">
            <a:spAutoFit/>
          </a:bodyPr>
          <a:lstStyle/>
          <a:p>
            <a:pPr marL="285750" lvl="0" indent="-285750" algn="just" defTabSz="685800" fontAlgn="auto">
              <a:spcBef>
                <a:spcPts val="600"/>
              </a:spcBef>
              <a:spcAft>
                <a:spcPts val="0"/>
              </a:spcAft>
              <a:buFont typeface="Wingdings" panose="05000000000000000000" pitchFamily="2" charset="2"/>
              <a:buChar char="u"/>
              <a:defRPr/>
            </a:pPr>
            <a:r>
              <a:rPr kumimoji="0" lang="zh-TW" altLang="en-US" b="1" dirty="0" smtClean="0">
                <a:solidFill>
                  <a:prstClr val="black"/>
                </a:solidFill>
                <a:latin typeface="微軟正黑體" panose="020B0604030504040204" pitchFamily="34" charset="-120"/>
                <a:ea typeface="微軟正黑體" panose="020B0604030504040204" pitchFamily="34" charset="-120"/>
              </a:rPr>
              <a:t>依據</a:t>
            </a:r>
            <a:r>
              <a:rPr kumimoji="0" lang="zh-TW" altLang="en-US" b="1" dirty="0">
                <a:solidFill>
                  <a:prstClr val="black"/>
                </a:solidFill>
                <a:latin typeface="微軟正黑體" panose="020B0604030504040204" pitchFamily="34" charset="-120"/>
                <a:ea typeface="微軟正黑體" panose="020B0604030504040204" pitchFamily="34" charset="-120"/>
              </a:rPr>
              <a:t>「</a:t>
            </a:r>
            <a:r>
              <a:rPr kumimoji="0" lang="zh-TW" altLang="en-US" b="1" dirty="0">
                <a:solidFill>
                  <a:srgbClr val="FF0000"/>
                </a:solidFill>
                <a:latin typeface="微軟正黑體" panose="020B0604030504040204" pitchFamily="34" charset="-120"/>
                <a:ea typeface="微軟正黑體" panose="020B0604030504040204" pitchFamily="34" charset="-120"/>
              </a:rPr>
              <a:t>新北市各級災害應變中心作業</a:t>
            </a:r>
            <a:r>
              <a:rPr kumimoji="0" lang="zh-TW" altLang="en-US" b="1" dirty="0" smtClean="0">
                <a:solidFill>
                  <a:srgbClr val="FF0000"/>
                </a:solidFill>
                <a:latin typeface="微軟正黑體" panose="020B0604030504040204" pitchFamily="34" charset="-120"/>
                <a:ea typeface="微軟正黑體" panose="020B0604030504040204" pitchFamily="34" charset="-120"/>
              </a:rPr>
              <a:t>要點</a:t>
            </a:r>
            <a:r>
              <a:rPr kumimoji="0" lang="zh-TW" altLang="en-US" b="1" dirty="0">
                <a:solidFill>
                  <a:prstClr val="black"/>
                </a:solidFill>
                <a:latin typeface="微軟正黑體" panose="020B0604030504040204" pitchFamily="34" charset="-120"/>
                <a:ea typeface="微軟正黑體" panose="020B0604030504040204" pitchFamily="34" charset="-120"/>
              </a:rPr>
              <a:t>」及「</a:t>
            </a:r>
            <a:r>
              <a:rPr kumimoji="0" lang="zh-TW" altLang="en-US" b="1" dirty="0">
                <a:solidFill>
                  <a:srgbClr val="FF0000"/>
                </a:solidFill>
                <a:latin typeface="微軟正黑體" panose="020B0604030504040204" pitchFamily="34" charset="-120"/>
                <a:ea typeface="微軟正黑體" panose="020B0604030504040204" pitchFamily="34" charset="-120"/>
              </a:rPr>
              <a:t>區級災害應變中心各類作業表單運作時間</a:t>
            </a:r>
            <a:r>
              <a:rPr kumimoji="0" lang="zh-TW" altLang="en-US" b="1" dirty="0" smtClean="0">
                <a:solidFill>
                  <a:srgbClr val="FF0000"/>
                </a:solidFill>
                <a:latin typeface="微軟正黑體" panose="020B0604030504040204" pitchFamily="34" charset="-120"/>
                <a:ea typeface="微軟正黑體" panose="020B0604030504040204" pitchFamily="34" charset="-120"/>
              </a:rPr>
              <a:t>軸</a:t>
            </a:r>
            <a:r>
              <a:rPr kumimoji="0" lang="zh-TW" altLang="en-US" b="1" dirty="0" smtClean="0">
                <a:solidFill>
                  <a:prstClr val="black"/>
                </a:solidFill>
                <a:latin typeface="微軟正黑體" panose="020B0604030504040204" pitchFamily="34" charset="-120"/>
                <a:ea typeface="微軟正黑體" panose="020B0604030504040204" pitchFamily="34" charset="-120"/>
              </a:rPr>
              <a:t>」，修正區級災害應變中心作業手冊。</a:t>
            </a:r>
            <a:endParaRPr kumimoji="0" lang="en-US" altLang="zh-TW" b="1" dirty="0" smtClean="0">
              <a:solidFill>
                <a:prstClr val="black"/>
              </a:solidFill>
              <a:latin typeface="微軟正黑體" panose="020B0604030504040204" pitchFamily="34" charset="-120"/>
              <a:ea typeface="微軟正黑體" panose="020B0604030504040204" pitchFamily="34" charset="-120"/>
            </a:endParaRPr>
          </a:p>
          <a:p>
            <a:pPr marL="285750" lvl="0" indent="-285750" algn="just" defTabSz="685800" fontAlgn="auto">
              <a:spcBef>
                <a:spcPts val="600"/>
              </a:spcBef>
              <a:spcAft>
                <a:spcPts val="0"/>
              </a:spcAft>
              <a:buClr>
                <a:schemeClr val="tx1"/>
              </a:buClr>
              <a:buFont typeface="Wingdings" panose="05000000000000000000" pitchFamily="2" charset="2"/>
              <a:buChar char="u"/>
              <a:defRPr/>
            </a:pPr>
            <a:r>
              <a:rPr kumimoji="0" lang="zh-TW" altLang="en-US" b="1" dirty="0" smtClean="0">
                <a:solidFill>
                  <a:prstClr val="black"/>
                </a:solidFill>
                <a:latin typeface="微軟正黑體" panose="020B0604030504040204" pitchFamily="34" charset="-120"/>
                <a:ea typeface="微軟正黑體" panose="020B0604030504040204" pitchFamily="34" charset="-120"/>
              </a:rPr>
              <a:t>請各區公所協助檢視提供相關修正意見，並於</a:t>
            </a:r>
            <a:r>
              <a:rPr kumimoji="0" lang="en-US" altLang="zh-TW" b="1" dirty="0" smtClean="0">
                <a:solidFill>
                  <a:srgbClr val="FF0000"/>
                </a:solidFill>
                <a:latin typeface="微軟正黑體" panose="020B0604030504040204" pitchFamily="34" charset="-120"/>
                <a:ea typeface="微軟正黑體" panose="020B0604030504040204" pitchFamily="34" charset="-120"/>
              </a:rPr>
              <a:t>10/5</a:t>
            </a:r>
            <a:r>
              <a:rPr kumimoji="0" lang="zh-TW" altLang="en-US" b="1" dirty="0" smtClean="0">
                <a:solidFill>
                  <a:srgbClr val="FF0000"/>
                </a:solidFill>
                <a:latin typeface="微軟正黑體" panose="020B0604030504040204" pitchFamily="34" charset="-120"/>
                <a:ea typeface="微軟正黑體" panose="020B0604030504040204" pitchFamily="34" charset="-120"/>
              </a:rPr>
              <a:t>前回傳</a:t>
            </a:r>
            <a:r>
              <a:rPr kumimoji="0" lang="zh-TW" altLang="en-US" b="1" dirty="0" smtClean="0">
                <a:solidFill>
                  <a:prstClr val="black"/>
                </a:solidFill>
                <a:latin typeface="微軟正黑體" panose="020B0604030504040204" pitchFamily="34" charset="-120"/>
                <a:ea typeface="微軟正黑體" panose="020B0604030504040204" pitchFamily="34" charset="-120"/>
              </a:rPr>
              <a:t>。</a:t>
            </a:r>
            <a:endParaRPr kumimoji="0" lang="en-US" altLang="zh-TW"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99108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7"/>
          <p:cNvSpPr txBox="1">
            <a:spLocks noGrp="1"/>
          </p:cNvSpPr>
          <p:nvPr/>
        </p:nvSpPr>
        <p:spPr bwMode="auto">
          <a:xfrm>
            <a:off x="7086600" y="6324600"/>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r>
              <a:rPr lang="en-US" altLang="zh-TW" dirty="0"/>
              <a:t>4</a:t>
            </a:r>
            <a:endParaRPr lang="en-US" altLang="ko-KR" dirty="0"/>
          </a:p>
        </p:txBody>
      </p:sp>
      <p:sp>
        <p:nvSpPr>
          <p:cNvPr id="4" name="Rectangle 8"/>
          <p:cNvSpPr>
            <a:spLocks noChangeArrowheads="1"/>
          </p:cNvSpPr>
          <p:nvPr/>
        </p:nvSpPr>
        <p:spPr bwMode="auto">
          <a:xfrm>
            <a:off x="914400" y="28194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zh-TW" altLang="en-US" sz="4000" b="1" dirty="0">
                <a:solidFill>
                  <a:srgbClr val="CC3300"/>
                </a:solidFill>
                <a:latin typeface="標楷體" pitchFamily="65" charset="-120"/>
              </a:rPr>
              <a:t>二</a:t>
            </a:r>
            <a:r>
              <a:rPr lang="zh-TW" altLang="en-US" sz="4000" b="1" dirty="0" smtClean="0">
                <a:solidFill>
                  <a:srgbClr val="CC3300"/>
                </a:solidFill>
                <a:latin typeface="標楷體" pitchFamily="65" charset="-120"/>
              </a:rPr>
              <a:t>、管制事項報告</a:t>
            </a:r>
            <a:endParaRPr lang="zh-TW" altLang="en-US" sz="4000" b="1" dirty="0">
              <a:solidFill>
                <a:srgbClr val="CC3300"/>
              </a:solidFill>
              <a:latin typeface="標楷體" pitchFamily="65" charset="-120"/>
            </a:endParaRPr>
          </a:p>
        </p:txBody>
      </p:sp>
    </p:spTree>
    <p:extLst>
      <p:ext uri="{BB962C8B-B14F-4D97-AF65-F5344CB8AC3E}">
        <p14:creationId xmlns:p14="http://schemas.microsoft.com/office/powerpoint/2010/main" val="161133900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02809"/>
            <a:ext cx="6629400" cy="716869"/>
          </a:xfrm>
          <a:solidFill>
            <a:schemeClr val="bg1"/>
          </a:solidFill>
        </p:spPr>
        <p:txBody>
          <a:bodyPr/>
          <a:lstStyle/>
          <a:p>
            <a:r>
              <a:rPr lang="zh-TW" altLang="en-US" dirty="0"/>
              <a:t>修正區</a:t>
            </a:r>
            <a:r>
              <a:rPr lang="zh-TW" altLang="en-US" dirty="0" smtClean="0"/>
              <a:t>級災害應變中心作</a:t>
            </a:r>
            <a:r>
              <a:rPr lang="zh-TW" altLang="en-US" dirty="0"/>
              <a:t>業</a:t>
            </a:r>
            <a:r>
              <a:rPr lang="zh-TW" altLang="en-US" dirty="0" smtClean="0"/>
              <a:t>手冊</a:t>
            </a:r>
            <a:endParaRPr lang="zh-TW" altLang="en-US" dirty="0"/>
          </a:p>
        </p:txBody>
      </p:sp>
      <p:sp>
        <p:nvSpPr>
          <p:cNvPr id="9" name="五邊形 8"/>
          <p:cNvSpPr/>
          <p:nvPr/>
        </p:nvSpPr>
        <p:spPr>
          <a:xfrm>
            <a:off x="0" y="819678"/>
            <a:ext cx="4343400" cy="400110"/>
          </a:xfrm>
          <a:prstGeom prst="homePlate">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0" cap="none" spc="-2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區</a:t>
            </a:r>
            <a:r>
              <a:rPr kumimoji="1" lang="zh-TW" altLang="en-US" sz="2000" b="1" i="0" u="none" strike="noStrike" kern="0" cap="none" spc="-2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級災害應變中心作業</a:t>
            </a:r>
            <a:r>
              <a:rPr kumimoji="1" lang="zh-TW" altLang="en-US" sz="2000" b="1" i="0" u="none" strike="noStrike" kern="0" cap="none" spc="-2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手冊架構修訂</a:t>
            </a:r>
            <a:endParaRPr kumimoji="1" lang="zh-TW" altLang="zh-TW" sz="2000" b="1"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425047675"/>
              </p:ext>
            </p:extLst>
          </p:nvPr>
        </p:nvGraphicFramePr>
        <p:xfrm>
          <a:off x="1066800" y="1291494"/>
          <a:ext cx="6705600" cy="5508000"/>
        </p:xfrm>
        <a:graphic>
          <a:graphicData uri="http://schemas.openxmlformats.org/drawingml/2006/table">
            <a:tbl>
              <a:tblPr firstRow="1" firstCol="1" lastRow="1" lastCol="1" bandRow="1" bandCol="1">
                <a:tableStyleId>{9DCAF9ED-07DC-4A11-8D7F-57B35C25682E}</a:tableStyleId>
              </a:tblPr>
              <a:tblGrid>
                <a:gridCol w="3505200">
                  <a:extLst>
                    <a:ext uri="{9D8B030D-6E8A-4147-A177-3AD203B41FA5}">
                      <a16:colId xmlns:a16="http://schemas.microsoft.com/office/drawing/2014/main" val="24150311"/>
                    </a:ext>
                  </a:extLst>
                </a:gridCol>
                <a:gridCol w="3200400">
                  <a:extLst>
                    <a:ext uri="{9D8B030D-6E8A-4147-A177-3AD203B41FA5}">
                      <a16:colId xmlns:a16="http://schemas.microsoft.com/office/drawing/2014/main" val="581393260"/>
                    </a:ext>
                  </a:extLst>
                </a:gridCol>
              </a:tblGrid>
              <a:tr h="288000">
                <a:tc>
                  <a:txBody>
                    <a:bodyPr/>
                    <a:lstStyle/>
                    <a:p>
                      <a:pPr algn="ctr">
                        <a:spcAft>
                          <a:spcPts val="0"/>
                        </a:spcAft>
                      </a:pPr>
                      <a:r>
                        <a:rPr lang="en-US" sz="1200" b="1" u="sng" kern="100" dirty="0" smtClean="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104</a:t>
                      </a:r>
                      <a:r>
                        <a:rPr lang="zh-TW" sz="1200" b="1" u="sng" kern="100" dirty="0" smtClean="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年</a:t>
                      </a:r>
                      <a:r>
                        <a:rPr lang="zh-TW" altLang="en-US" sz="1200" b="1" u="sng" kern="100" dirty="0" smtClean="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區級災害應變中心作業手冊</a:t>
                      </a:r>
                      <a:endParaRPr lang="zh-TW" sz="1200" b="1" u="sng" kern="100"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spcAft>
                          <a:spcPts val="0"/>
                        </a:spcAft>
                      </a:pPr>
                      <a:r>
                        <a:rPr lang="en-US" sz="1200" b="1" u="sng" kern="100" dirty="0" smtClean="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106</a:t>
                      </a:r>
                      <a:r>
                        <a:rPr lang="zh-TW" sz="1200" b="1" u="sng" kern="100" dirty="0" smtClean="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年</a:t>
                      </a:r>
                      <a:r>
                        <a:rPr lang="zh-TW" altLang="en-US" sz="1200" b="1" u="sng" kern="100" dirty="0" smtClean="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區級災害應變中心作業手冊</a:t>
                      </a:r>
                      <a:endParaRPr lang="zh-TW" sz="1200" b="1" u="sng" kern="100" dirty="0">
                        <a:solidFill>
                          <a:schemeClr val="lt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456697744"/>
                  </a:ext>
                </a:extLst>
              </a:tr>
              <a:tr h="180000">
                <a:tc>
                  <a:txBody>
                    <a:bodyPr/>
                    <a:lstStyle/>
                    <a:p>
                      <a:pPr>
                        <a:spcAft>
                          <a:spcPts val="0"/>
                        </a:spcAft>
                      </a:pPr>
                      <a:r>
                        <a:rPr lang="zh-TW" altLang="en-US" sz="1000" kern="100" dirty="0" smtClean="0">
                          <a:effectLst/>
                          <a:latin typeface="微軟正黑體" panose="020B0604030504040204" pitchFamily="34" charset="-120"/>
                          <a:ea typeface="微軟正黑體" panose="020B0604030504040204" pitchFamily="34" charset="-120"/>
                        </a:rPr>
                        <a:t>壹、 前言</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spcAft>
                          <a:spcPts val="0"/>
                        </a:spcAft>
                      </a:pPr>
                      <a:r>
                        <a:rPr lang="zh-TW" altLang="en-US" sz="1000" kern="100" dirty="0" smtClean="0">
                          <a:effectLst/>
                          <a:latin typeface="微軟正黑體" panose="020B0604030504040204" pitchFamily="34" charset="-120"/>
                          <a:ea typeface="微軟正黑體" panose="020B0604030504040204" pitchFamily="34" charset="-120"/>
                        </a:rPr>
                        <a:t>壹、 前言</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095667338"/>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一、</a:t>
                      </a:r>
                      <a:r>
                        <a:rPr lang="en-US" altLang="zh-TW" sz="1000" kern="100" dirty="0" smtClean="0">
                          <a:effectLst/>
                          <a:latin typeface="微軟正黑體" panose="020B0604030504040204" pitchFamily="34" charset="-120"/>
                          <a:ea typeface="微軟正黑體" panose="020B0604030504040204" pitchFamily="34" charset="-120"/>
                        </a:rPr>
                        <a:t> </a:t>
                      </a:r>
                      <a:r>
                        <a:rPr lang="zh-TW" altLang="en-US" sz="1000" kern="100" dirty="0" smtClean="0">
                          <a:effectLst/>
                          <a:latin typeface="微軟正黑體" panose="020B0604030504040204" pitchFamily="34" charset="-120"/>
                          <a:ea typeface="微軟正黑體" panose="020B0604030504040204" pitchFamily="34" charset="-120"/>
                        </a:rPr>
                        <a:t>編制本手冊主要目的</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一、</a:t>
                      </a:r>
                      <a:r>
                        <a:rPr lang="en-US" altLang="zh-TW" sz="1000" kern="100" dirty="0" smtClean="0">
                          <a:effectLst/>
                          <a:latin typeface="微軟正黑體" panose="020B0604030504040204" pitchFamily="34" charset="-120"/>
                          <a:ea typeface="微軟正黑體" panose="020B0604030504040204" pitchFamily="34" charset="-120"/>
                        </a:rPr>
                        <a:t> </a:t>
                      </a:r>
                      <a:r>
                        <a:rPr lang="zh-TW" altLang="en-US" sz="1000" kern="100" dirty="0" smtClean="0">
                          <a:effectLst/>
                          <a:latin typeface="微軟正黑體" panose="020B0604030504040204" pitchFamily="34" charset="-120"/>
                          <a:ea typeface="微軟正黑體" panose="020B0604030504040204" pitchFamily="34" charset="-120"/>
                        </a:rPr>
                        <a:t>編制本手冊主要目的</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344240576"/>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二、本手冊包含之內容</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二、本手冊包含之內容</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510989758"/>
                  </a:ext>
                </a:extLst>
              </a:tr>
              <a:tr h="180000">
                <a:tc>
                  <a:txBody>
                    <a:bodyPr/>
                    <a:lstStyle/>
                    <a:p>
                      <a:pPr>
                        <a:spcAft>
                          <a:spcPts val="0"/>
                        </a:spcAft>
                      </a:pPr>
                      <a:r>
                        <a:rPr lang="zh-TW" altLang="en-US" sz="1000" kern="100" dirty="0" smtClean="0">
                          <a:effectLst/>
                          <a:latin typeface="微軟正黑體" panose="020B0604030504040204" pitchFamily="34" charset="-120"/>
                          <a:ea typeface="微軟正黑體" panose="020B0604030504040204" pitchFamily="34" charset="-120"/>
                        </a:rPr>
                        <a:t>貳、災害應變中心開設等級與撤除標準</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spcAft>
                          <a:spcPts val="0"/>
                        </a:spcAft>
                      </a:pPr>
                      <a:r>
                        <a:rPr lang="zh-TW" altLang="en-US" sz="1000" kern="100" dirty="0" smtClean="0">
                          <a:effectLst/>
                          <a:latin typeface="微軟正黑體" panose="020B0604030504040204" pitchFamily="34" charset="-120"/>
                          <a:ea typeface="微軟正黑體" panose="020B0604030504040204" pitchFamily="34" charset="-120"/>
                        </a:rPr>
                        <a:t>貳、災害應變中心開設等級與撤除標準</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65678634"/>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一、</a:t>
                      </a:r>
                      <a:r>
                        <a:rPr lang="en-US" altLang="zh-TW" sz="1000" kern="100" dirty="0" smtClean="0">
                          <a:effectLst/>
                          <a:latin typeface="微軟正黑體" panose="020B0604030504040204" pitchFamily="34" charset="-120"/>
                          <a:ea typeface="微軟正黑體" panose="020B0604030504040204" pitchFamily="34" charset="-120"/>
                        </a:rPr>
                        <a:t> </a:t>
                      </a:r>
                      <a:r>
                        <a:rPr lang="zh-TW" altLang="en-US" sz="1000" kern="100" dirty="0" smtClean="0">
                          <a:effectLst/>
                          <a:latin typeface="微軟正黑體" panose="020B0604030504040204" pitchFamily="34" charset="-120"/>
                          <a:ea typeface="微軟正黑體" panose="020B0604030504040204" pitchFamily="34" charset="-120"/>
                        </a:rPr>
                        <a:t>目的</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一、</a:t>
                      </a:r>
                      <a:r>
                        <a:rPr lang="en-US" altLang="zh-TW" sz="1000" kern="100" dirty="0" smtClean="0">
                          <a:effectLst/>
                          <a:latin typeface="微軟正黑體" panose="020B0604030504040204" pitchFamily="34" charset="-120"/>
                          <a:ea typeface="微軟正黑體" panose="020B0604030504040204" pitchFamily="34" charset="-120"/>
                        </a:rPr>
                        <a:t> </a:t>
                      </a:r>
                      <a:r>
                        <a:rPr lang="zh-TW" altLang="en-US" sz="1000" kern="100" dirty="0" smtClean="0">
                          <a:effectLst/>
                          <a:latin typeface="微軟正黑體" panose="020B0604030504040204" pitchFamily="34" charset="-120"/>
                          <a:ea typeface="微軟正黑體" panose="020B0604030504040204" pitchFamily="34" charset="-120"/>
                        </a:rPr>
                        <a:t>目的</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289092369"/>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二、開設標準與開設等級</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二、開設標準與開設等級</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5822112"/>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三、撤除標準</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三、撤除標準</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747845784"/>
                  </a:ext>
                </a:extLst>
              </a:tr>
              <a:tr h="180000">
                <a:tc>
                  <a:txBody>
                    <a:bodyPr/>
                    <a:lstStyle/>
                    <a:p>
                      <a:pPr>
                        <a:spcAft>
                          <a:spcPts val="0"/>
                        </a:spcAft>
                      </a:pPr>
                      <a:r>
                        <a:rPr lang="zh-TW" altLang="en-US" sz="1000" kern="100" dirty="0" smtClean="0">
                          <a:effectLst/>
                          <a:latin typeface="微軟正黑體" panose="020B0604030504040204" pitchFamily="34" charset="-120"/>
                          <a:ea typeface="微軟正黑體" panose="020B0604030504040204" pitchFamily="34" charset="-120"/>
                        </a:rPr>
                        <a:t>参、災害應變中心編組任務分工與人員名冊	</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spcAft>
                          <a:spcPts val="0"/>
                        </a:spcAft>
                      </a:pPr>
                      <a:r>
                        <a:rPr lang="zh-TW" altLang="en-US" sz="1000" kern="100" dirty="0" smtClean="0">
                          <a:effectLst/>
                          <a:latin typeface="微軟正黑體" panose="020B0604030504040204" pitchFamily="34" charset="-120"/>
                          <a:ea typeface="微軟正黑體" panose="020B0604030504040204" pitchFamily="34" charset="-120"/>
                        </a:rPr>
                        <a:t>参、災害應變中心編組任務分工與人員名冊	</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779771132"/>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一、區公所任務編組</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一、新北市災害應變中心指揮系統圖</a:t>
                      </a:r>
                      <a:endParaRPr lang="zh-TW" sz="1000" kern="100" dirty="0">
                        <a:solidFill>
                          <a:srgbClr val="FF0000"/>
                        </a:solidFill>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818838640"/>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二、區公所各編組於災害應變中心開設時之任務分工</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二、區公所任務編組</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853327958"/>
                  </a:ext>
                </a:extLst>
              </a:tr>
              <a:tr h="180000">
                <a:tc>
                  <a:txBody>
                    <a:bodyPr/>
                    <a:lstStyle/>
                    <a:p>
                      <a:pPr marL="179705" algn="l" defTabSz="685800" rtl="0" eaLnBrk="1" latinLnBrk="0" hangingPunct="1">
                        <a:spcAft>
                          <a:spcPts val="0"/>
                        </a:spcAft>
                      </a:pP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三、進駐應變中心各單位人員名冊</a:t>
                      </a:r>
                      <a:endParaRPr 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lgn="l" defTabSz="685800" rtl="0" eaLnBrk="1" latinLnBrk="0" hangingPunct="1">
                        <a:spcAft>
                          <a:spcPts val="0"/>
                        </a:spcAft>
                      </a:pPr>
                      <a:r>
                        <a:rPr lang="zh-TW" altLang="en-US" sz="1000" b="1" kern="100" dirty="0" smtClean="0">
                          <a:solidFill>
                            <a:srgbClr val="FF0000"/>
                          </a:solidFill>
                          <a:effectLst/>
                          <a:latin typeface="微軟正黑體" panose="020B0604030504040204" pitchFamily="34" charset="-120"/>
                          <a:ea typeface="微軟正黑體" panose="020B0604030504040204" pitchFamily="34" charset="-120"/>
                          <a:cs typeface="+mn-cs"/>
                        </a:rPr>
                        <a:t>三、新北市災害應變中心編組任務分工表</a:t>
                      </a:r>
                      <a:endParaRPr lang="zh-TW" sz="10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098835076"/>
                  </a:ext>
                </a:extLst>
              </a:tr>
              <a:tr h="180000">
                <a:tc>
                  <a:txBody>
                    <a:bodyPr/>
                    <a:lstStyle/>
                    <a:p>
                      <a:pPr marL="179705" algn="l" defTabSz="685800" rtl="0" eaLnBrk="1" latinLnBrk="0" hangingPunct="1">
                        <a:spcAft>
                          <a:spcPts val="0"/>
                        </a:spcAft>
                      </a:pPr>
                      <a:endParaRPr 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lgn="l" defTabSz="685800" rtl="0" eaLnBrk="1" latinLnBrk="0" hangingPunct="1">
                        <a:spcAft>
                          <a:spcPts val="0"/>
                        </a:spcAft>
                      </a:pP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四、區公所災害應變中心編組任務分工表</a:t>
                      </a:r>
                      <a:endParaRPr 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596271150"/>
                  </a:ext>
                </a:extLst>
              </a:tr>
              <a:tr h="180000">
                <a:tc>
                  <a:txBody>
                    <a:bodyPr/>
                    <a:lstStyle/>
                    <a:p>
                      <a:pPr marL="179705" algn="l" defTabSz="685800" rtl="0" eaLnBrk="1" latinLnBrk="0" hangingPunct="1">
                        <a:spcAft>
                          <a:spcPts val="0"/>
                        </a:spcAft>
                      </a:pPr>
                      <a:endParaRPr 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lgn="l" defTabSz="685800" rtl="0" eaLnBrk="1" latinLnBrk="0" hangingPunct="1">
                        <a:spcAft>
                          <a:spcPts val="0"/>
                        </a:spcAft>
                      </a:pPr>
                      <a:r>
                        <a:rPr lang="zh-TW" altLang="en-US" sz="1000" b="1" kern="100" dirty="0" smtClean="0">
                          <a:solidFill>
                            <a:srgbClr val="FF0000"/>
                          </a:solidFill>
                          <a:effectLst/>
                          <a:latin typeface="微軟正黑體" panose="020B0604030504040204" pitchFamily="34" charset="-120"/>
                          <a:ea typeface="微軟正黑體" panose="020B0604030504040204" pitchFamily="34" charset="-120"/>
                          <a:cs typeface="+mn-cs"/>
                        </a:rPr>
                        <a:t>五、新北市災害應變中心各編組分機表</a:t>
                      </a:r>
                      <a:endParaRPr lang="zh-TW" sz="10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853646334"/>
                  </a:ext>
                </a:extLst>
              </a:tr>
              <a:tr h="180000">
                <a:tc>
                  <a:txBody>
                    <a:bodyPr/>
                    <a:lstStyle/>
                    <a:p>
                      <a:pPr marL="179705" algn="l" defTabSz="685800" rtl="0" eaLnBrk="1" latinLnBrk="0" hangingPunct="1">
                        <a:spcAft>
                          <a:spcPts val="0"/>
                        </a:spcAft>
                      </a:pPr>
                      <a:endParaRPr 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lgn="l" defTabSz="685800" rtl="0" eaLnBrk="1" latinLnBrk="0" hangingPunct="1">
                        <a:spcAft>
                          <a:spcPts val="0"/>
                        </a:spcAft>
                      </a:pP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六、</a:t>
                      </a:r>
                      <a:r>
                        <a:rPr lang="en-US" altLang="zh-TW" sz="1000" b="1" kern="100" dirty="0" smtClean="0">
                          <a:solidFill>
                            <a:schemeClr val="dk1"/>
                          </a:solidFill>
                          <a:effectLst/>
                          <a:latin typeface="微軟正黑體" panose="020B0604030504040204" pitchFamily="34" charset="-120"/>
                          <a:ea typeface="微軟正黑體" panose="020B0604030504040204" pitchFamily="34" charset="-120"/>
                          <a:cs typeface="+mn-cs"/>
                        </a:rPr>
                        <a:t>00</a:t>
                      </a: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區災害應變中心各單位人員名冊</a:t>
                      </a:r>
                      <a:r>
                        <a:rPr lang="en-US" altLang="zh-TW" sz="1000" b="1" kern="1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附件</a:t>
                      </a:r>
                      <a:r>
                        <a:rPr lang="en-US" altLang="zh-TW" sz="1000" b="1" kern="1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639216463"/>
                  </a:ext>
                </a:extLst>
              </a:tr>
              <a:tr h="18000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肆、災害應變中心開設程序</a:t>
                      </a:r>
                      <a:endParaRPr lang="zh-TW" altLang="zh-TW" sz="1000" b="1" kern="100" dirty="0" smtClean="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肆、區災害應變中心開設程序</a:t>
                      </a:r>
                      <a:endParaRPr lang="zh-TW" altLang="zh-TW" sz="1000" b="1" kern="100" dirty="0" smtClean="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613815979"/>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一、作業程序</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一、整備期間</a:t>
                      </a:r>
                      <a:endParaRPr lang="zh-TW" sz="1000" kern="100" dirty="0">
                        <a:solidFill>
                          <a:srgbClr val="FF0000"/>
                        </a:solidFill>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186463433"/>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二、區級應變中心成立作業</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二、開設初期</a:t>
                      </a:r>
                      <a:endParaRPr lang="zh-TW" sz="1000" kern="100" dirty="0">
                        <a:solidFill>
                          <a:srgbClr val="FF0000"/>
                        </a:solidFill>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285597344"/>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三、災害整備</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三、開設期間</a:t>
                      </a:r>
                      <a:endParaRPr lang="zh-TW" sz="1000" kern="100" dirty="0">
                        <a:solidFill>
                          <a:srgbClr val="FF0000"/>
                        </a:solidFill>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790691763"/>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四、災害緊急應變</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四、撤除後</a:t>
                      </a:r>
                      <a:endParaRPr lang="zh-TW" sz="1000" kern="100" dirty="0">
                        <a:solidFill>
                          <a:srgbClr val="FF0000"/>
                        </a:solidFill>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334733012"/>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五、災後復原重建</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marR="0" indent="0" algn="l" defTabSz="685800" rtl="0" eaLnBrk="1" fontAlgn="auto" latinLnBrk="0" hangingPunct="1">
                        <a:lnSpc>
                          <a:spcPct val="100000"/>
                        </a:lnSpc>
                        <a:spcBef>
                          <a:spcPts val="0"/>
                        </a:spcBef>
                        <a:spcAft>
                          <a:spcPts val="0"/>
                        </a:spcAft>
                        <a:buClrTx/>
                        <a:buSzTx/>
                        <a:buFontTx/>
                        <a:buNone/>
                        <a:tabLst/>
                        <a:defRPr/>
                      </a:pP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五、其他</a:t>
                      </a:r>
                      <a:endParaRPr lang="zh-TW" altLang="zh-TW" sz="1000" kern="100" dirty="0" smtClean="0">
                        <a:solidFill>
                          <a:srgbClr val="FF0000"/>
                        </a:solidFill>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377905635"/>
                  </a:ext>
                </a:extLst>
              </a:tr>
              <a:tr h="180000">
                <a:tc>
                  <a:txBody>
                    <a:bodyPr/>
                    <a:lstStyle/>
                    <a:p>
                      <a:pPr marL="179705">
                        <a:spcAft>
                          <a:spcPts val="0"/>
                        </a:spcAft>
                      </a:pPr>
                      <a:r>
                        <a:rPr lang="zh-TW" altLang="en-US" sz="1000" kern="100" dirty="0" smtClean="0">
                          <a:effectLst/>
                          <a:latin typeface="微軟正黑體" panose="020B0604030504040204" pitchFamily="34" charset="-120"/>
                          <a:ea typeface="微軟正黑體" panose="020B0604030504040204" pitchFamily="34" charset="-120"/>
                        </a:rPr>
                        <a:t>六、其他</a:t>
                      </a: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spcAft>
                          <a:spcPts val="0"/>
                        </a:spcAft>
                      </a:pPr>
                      <a:endParaRPr lang="zh-TW" sz="1000" kern="100" dirty="0">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101815749"/>
                  </a:ext>
                </a:extLst>
              </a:tr>
              <a:tr h="180000">
                <a:tc>
                  <a:txBody>
                    <a:bodyPr/>
                    <a:lstStyle/>
                    <a:p>
                      <a:pPr>
                        <a:spcAft>
                          <a:spcPts val="0"/>
                        </a:spcAft>
                      </a:pPr>
                      <a:r>
                        <a:rPr lang="zh-TW" altLang="en-US" sz="1000" kern="100" dirty="0" smtClean="0">
                          <a:solidFill>
                            <a:schemeClr val="tx1"/>
                          </a:solidFill>
                          <a:effectLst/>
                          <a:latin typeface="微軟正黑體" panose="020B0604030504040204" pitchFamily="34" charset="-120"/>
                          <a:ea typeface="微軟正黑體" panose="020B0604030504040204" pitchFamily="34" charset="-120"/>
                        </a:rPr>
                        <a:t>伍、災害應變中心</a:t>
                      </a:r>
                      <a:r>
                        <a:rPr lang="en-US" altLang="zh-TW" sz="1000" kern="100" dirty="0" smtClean="0">
                          <a:solidFill>
                            <a:schemeClr val="tx1"/>
                          </a:solidFill>
                          <a:effectLst/>
                          <a:latin typeface="微軟正黑體" panose="020B0604030504040204" pitchFamily="34" charset="-120"/>
                          <a:ea typeface="微軟正黑體" panose="020B0604030504040204" pitchFamily="34" charset="-120"/>
                        </a:rPr>
                        <a:t>(</a:t>
                      </a:r>
                      <a:r>
                        <a:rPr lang="zh-TW" altLang="en-US" sz="1000" kern="100" dirty="0" smtClean="0">
                          <a:solidFill>
                            <a:schemeClr val="tx1"/>
                          </a:solidFill>
                          <a:effectLst/>
                          <a:latin typeface="微軟正黑體" panose="020B0604030504040204" pitchFamily="34" charset="-120"/>
                          <a:ea typeface="微軟正黑體" panose="020B0604030504040204" pitchFamily="34" charset="-120"/>
                        </a:rPr>
                        <a:t>含備援</a:t>
                      </a:r>
                      <a:r>
                        <a:rPr lang="en-US" altLang="zh-TW" sz="1000" kern="100" dirty="0" smtClean="0">
                          <a:solidFill>
                            <a:schemeClr val="tx1"/>
                          </a:solidFill>
                          <a:effectLst/>
                          <a:latin typeface="微軟正黑體" panose="020B0604030504040204" pitchFamily="34" charset="-120"/>
                          <a:ea typeface="微軟正黑體" panose="020B0604030504040204" pitchFamily="34" charset="-120"/>
                        </a:rPr>
                        <a:t>)</a:t>
                      </a:r>
                      <a:r>
                        <a:rPr lang="zh-TW" altLang="en-US" sz="1000" kern="100" dirty="0" smtClean="0">
                          <a:solidFill>
                            <a:schemeClr val="tx1"/>
                          </a:solidFill>
                          <a:effectLst/>
                          <a:latin typeface="微軟正黑體" panose="020B0604030504040204" pitchFamily="34" charset="-120"/>
                          <a:ea typeface="微軟正黑體" panose="020B0604030504040204" pitchFamily="34" charset="-120"/>
                        </a:rPr>
                        <a:t>開設場所</a:t>
                      </a:r>
                      <a:endParaRPr lang="zh-TW" sz="1000" kern="100" dirty="0">
                        <a:solidFill>
                          <a:schemeClr val="tx1"/>
                        </a:solidFill>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spcAft>
                          <a:spcPts val="0"/>
                        </a:spcAft>
                      </a:pPr>
                      <a:r>
                        <a:rPr lang="zh-TW" altLang="en-US" sz="1000" kern="100" dirty="0" smtClean="0">
                          <a:solidFill>
                            <a:schemeClr val="tx1"/>
                          </a:solidFill>
                          <a:effectLst/>
                          <a:latin typeface="微軟正黑體" panose="020B0604030504040204" pitchFamily="34" charset="-120"/>
                          <a:ea typeface="微軟正黑體" panose="020B0604030504040204" pitchFamily="34" charset="-120"/>
                        </a:rPr>
                        <a:t>伍、災害應變中心</a:t>
                      </a:r>
                      <a:r>
                        <a:rPr lang="en-US" altLang="zh-TW" sz="1000" kern="100" dirty="0" smtClean="0">
                          <a:solidFill>
                            <a:schemeClr val="tx1"/>
                          </a:solidFill>
                          <a:effectLst/>
                          <a:latin typeface="微軟正黑體" panose="020B0604030504040204" pitchFamily="34" charset="-120"/>
                          <a:ea typeface="微軟正黑體" panose="020B0604030504040204" pitchFamily="34" charset="-120"/>
                        </a:rPr>
                        <a:t>(</a:t>
                      </a:r>
                      <a:r>
                        <a:rPr lang="zh-TW" altLang="en-US" sz="1000" kern="100" dirty="0" smtClean="0">
                          <a:solidFill>
                            <a:schemeClr val="tx1"/>
                          </a:solidFill>
                          <a:effectLst/>
                          <a:latin typeface="微軟正黑體" panose="020B0604030504040204" pitchFamily="34" charset="-120"/>
                          <a:ea typeface="微軟正黑體" panose="020B0604030504040204" pitchFamily="34" charset="-120"/>
                        </a:rPr>
                        <a:t>含備援</a:t>
                      </a:r>
                      <a:r>
                        <a:rPr lang="en-US" altLang="zh-TW" sz="1000" kern="100" dirty="0" smtClean="0">
                          <a:solidFill>
                            <a:schemeClr val="tx1"/>
                          </a:solidFill>
                          <a:effectLst/>
                          <a:latin typeface="微軟正黑體" panose="020B0604030504040204" pitchFamily="34" charset="-120"/>
                          <a:ea typeface="微軟正黑體" panose="020B0604030504040204" pitchFamily="34" charset="-120"/>
                        </a:rPr>
                        <a:t>)</a:t>
                      </a:r>
                      <a:r>
                        <a:rPr lang="zh-TW" altLang="en-US" sz="1000" kern="100" dirty="0" smtClean="0">
                          <a:solidFill>
                            <a:schemeClr val="tx1"/>
                          </a:solidFill>
                          <a:effectLst/>
                          <a:latin typeface="微軟正黑體" panose="020B0604030504040204" pitchFamily="34" charset="-120"/>
                          <a:ea typeface="微軟正黑體" panose="020B0604030504040204" pitchFamily="34" charset="-120"/>
                        </a:rPr>
                        <a:t>開設場所</a:t>
                      </a:r>
                      <a:endParaRPr lang="zh-TW" sz="1000" kern="100" dirty="0">
                        <a:solidFill>
                          <a:schemeClr val="tx1"/>
                        </a:solidFill>
                        <a:effectLst/>
                        <a:latin typeface="微軟正黑體" panose="020B0604030504040204" pitchFamily="34" charset="-120"/>
                        <a:ea typeface="微軟正黑體" panose="020B0604030504040204" pitchFamily="34" charset="-120"/>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213103944"/>
                  </a:ext>
                </a:extLst>
              </a:tr>
              <a:tr h="180000">
                <a:tc>
                  <a:txBody>
                    <a:bodyPr/>
                    <a:lstStyle/>
                    <a:p>
                      <a:pPr marL="0" algn="l" defTabSz="685800" rtl="0" eaLnBrk="1" latinLnBrk="0" hangingPunct="1">
                        <a:spcAft>
                          <a:spcPts val="0"/>
                        </a:spcAft>
                      </a:pPr>
                      <a:r>
                        <a:rPr lang="zh-TW" altLang="en-US" sz="1000" b="1" kern="100" dirty="0" smtClean="0">
                          <a:solidFill>
                            <a:schemeClr val="tx1"/>
                          </a:solidFill>
                          <a:effectLst/>
                          <a:latin typeface="微軟正黑體" panose="020B0604030504040204" pitchFamily="34" charset="-120"/>
                          <a:ea typeface="微軟正黑體" panose="020B0604030504040204" pitchFamily="34" charset="-120"/>
                          <a:cs typeface="+mn-cs"/>
                        </a:rPr>
                        <a:t>陸、區級應變中心標準作業程序</a:t>
                      </a:r>
                      <a:endParaRPr lang="zh-TW" sz="10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algn="l" defTabSz="685800" rtl="0" eaLnBrk="1" latinLnBrk="0" hangingPunct="1">
                        <a:spcAft>
                          <a:spcPts val="0"/>
                        </a:spcAft>
                      </a:pPr>
                      <a:r>
                        <a:rPr lang="zh-TW" altLang="en-US" sz="1000" b="1" kern="100" dirty="0" smtClean="0">
                          <a:solidFill>
                            <a:schemeClr val="tx1"/>
                          </a:solidFill>
                          <a:effectLst/>
                          <a:latin typeface="微軟正黑體" panose="020B0604030504040204" pitchFamily="34" charset="-120"/>
                          <a:ea typeface="微軟正黑體" panose="020B0604030504040204" pitchFamily="34" charset="-120"/>
                          <a:cs typeface="+mn-cs"/>
                        </a:rPr>
                        <a:t>陸、附件</a:t>
                      </a:r>
                      <a:endParaRPr lang="zh-TW" sz="1000" b="1"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CECE8"/>
                    </a:solidFill>
                  </a:tcPr>
                </a:tc>
                <a:extLst>
                  <a:ext uri="{0D108BD9-81ED-4DB2-BD59-A6C34878D82A}">
                    <a16:rowId xmlns:a16="http://schemas.microsoft.com/office/drawing/2014/main" val="2917930881"/>
                  </a:ext>
                </a:extLst>
              </a:tr>
              <a:tr h="180000">
                <a:tc>
                  <a:txBody>
                    <a:bodyPr/>
                    <a:lstStyle/>
                    <a:p>
                      <a:pPr marL="179705" algn="l" defTabSz="685800" rtl="0" eaLnBrk="1" latinLnBrk="0" hangingPunct="1">
                        <a:spcAft>
                          <a:spcPts val="0"/>
                        </a:spcAft>
                      </a:pPr>
                      <a:r>
                        <a:rPr lang="zh-TW" altLang="en-US" sz="1000" kern="100" dirty="0" smtClean="0">
                          <a:effectLst/>
                          <a:latin typeface="微軟正黑體" panose="020B0604030504040204" pitchFamily="34" charset="-120"/>
                          <a:ea typeface="微軟正黑體" panose="020B0604030504040204" pitchFamily="34" charset="-120"/>
                        </a:rPr>
                        <a:t>一、</a:t>
                      </a: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區級災害應變中心作業組標準作業程序</a:t>
                      </a: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lgn="l" defTabSz="685800" rtl="0" eaLnBrk="1" latinLnBrk="0" hangingPunct="1">
                        <a:spcAft>
                          <a:spcPts val="0"/>
                        </a:spcAft>
                      </a:pP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一、</a:t>
                      </a:r>
                      <a:r>
                        <a:rPr lang="en-US" altLang="zh-TW" sz="1000" b="1" kern="100" dirty="0" smtClean="0">
                          <a:solidFill>
                            <a:schemeClr val="dk1"/>
                          </a:solidFill>
                          <a:effectLst/>
                          <a:latin typeface="微軟正黑體" panose="020B0604030504040204" pitchFamily="34" charset="-120"/>
                          <a:ea typeface="微軟正黑體" panose="020B0604030504040204" pitchFamily="34" charset="-120"/>
                          <a:cs typeface="+mn-cs"/>
                        </a:rPr>
                        <a:t>OO</a:t>
                      </a: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區災害應變中心各單位人員名冊</a:t>
                      </a: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939854831"/>
                  </a:ext>
                </a:extLst>
              </a:tr>
              <a:tr h="180000">
                <a:tc>
                  <a:txBody>
                    <a:bodyPr/>
                    <a:lstStyle/>
                    <a:p>
                      <a:pPr marL="179705" algn="l" defTabSz="685800" rtl="0" eaLnBrk="1" latinLnBrk="0" hangingPunct="1">
                        <a:spcAft>
                          <a:spcPts val="0"/>
                        </a:spcAft>
                      </a:pPr>
                      <a:r>
                        <a:rPr lang="zh-TW" altLang="en-US" sz="1000" kern="100" dirty="0" smtClean="0">
                          <a:effectLst/>
                          <a:latin typeface="微軟正黑體" panose="020B0604030504040204" pitchFamily="34" charset="-120"/>
                          <a:ea typeface="微軟正黑體" panose="020B0604030504040204" pitchFamily="34" charset="-120"/>
                        </a:rPr>
                        <a:t>二、</a:t>
                      </a: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區級災害應變中心民政組標準作業程序</a:t>
                      </a: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lgn="l" defTabSz="685800" rtl="0" eaLnBrk="1" latinLnBrk="0" hangingPunct="1">
                        <a:spcAft>
                          <a:spcPts val="0"/>
                        </a:spcAft>
                      </a:pP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二、區級災害應變中心各項表單</a:t>
                      </a:r>
                      <a:r>
                        <a:rPr lang="en-US" altLang="zh-TW" sz="1000" kern="100" dirty="0" smtClean="0">
                          <a:solidFill>
                            <a:srgbClr val="FF0000"/>
                          </a:solidFill>
                          <a:effectLst/>
                          <a:latin typeface="微軟正黑體" panose="020B0604030504040204" pitchFamily="34" charset="-120"/>
                          <a:ea typeface="微軟正黑體" panose="020B0604030504040204" pitchFamily="34" charset="-120"/>
                        </a:rPr>
                        <a:t>(</a:t>
                      </a: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共</a:t>
                      </a:r>
                      <a:r>
                        <a:rPr lang="en-US" altLang="zh-TW" sz="1000" kern="100" dirty="0" smtClean="0">
                          <a:solidFill>
                            <a:srgbClr val="FF0000"/>
                          </a:solidFill>
                          <a:effectLst/>
                          <a:latin typeface="微軟正黑體" panose="020B0604030504040204" pitchFamily="34" charset="-120"/>
                          <a:ea typeface="微軟正黑體" panose="020B0604030504040204" pitchFamily="34" charset="-120"/>
                        </a:rPr>
                        <a:t>21</a:t>
                      </a: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項</a:t>
                      </a:r>
                      <a:r>
                        <a:rPr lang="en-US" altLang="zh-TW" sz="1000" kern="100" dirty="0" smtClean="0">
                          <a:solidFill>
                            <a:srgbClr val="FF0000"/>
                          </a:solidFill>
                          <a:effectLst/>
                          <a:latin typeface="微軟正黑體" panose="020B0604030504040204" pitchFamily="34" charset="-120"/>
                          <a:ea typeface="微軟正黑體" panose="020B0604030504040204" pitchFamily="34" charset="-120"/>
                        </a:rPr>
                        <a:t>)</a:t>
                      </a:r>
                      <a:endParaRPr lang="zh-TW" altLang="zh-TW" sz="10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708406744"/>
                  </a:ext>
                </a:extLst>
              </a:tr>
              <a:tr h="180000">
                <a:tc>
                  <a:txBody>
                    <a:bodyPr/>
                    <a:lstStyle/>
                    <a:p>
                      <a:pPr marL="179705" algn="l" defTabSz="685800" rtl="0" eaLnBrk="1" latinLnBrk="0" hangingPunct="1">
                        <a:spcAft>
                          <a:spcPts val="0"/>
                        </a:spcAft>
                      </a:pPr>
                      <a:r>
                        <a:rPr lang="zh-TW" altLang="en-US" sz="1000" kern="100" dirty="0" smtClean="0">
                          <a:effectLst/>
                          <a:latin typeface="微軟正黑體" panose="020B0604030504040204" pitchFamily="34" charset="-120"/>
                          <a:ea typeface="微軟正黑體" panose="020B0604030504040204" pitchFamily="34" charset="-120"/>
                        </a:rPr>
                        <a:t>三、</a:t>
                      </a: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區級災害應變中心社會組標準作業程序</a:t>
                      </a: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lgn="l" defTabSz="685800" rtl="0" eaLnBrk="1" latinLnBrk="0" hangingPunct="1">
                        <a:spcAft>
                          <a:spcPts val="0"/>
                        </a:spcAft>
                      </a:pP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三、區級各項災害標準作業程序</a:t>
                      </a:r>
                      <a:r>
                        <a:rPr lang="en-US" altLang="zh-TW" sz="1000" kern="100" dirty="0" smtClean="0">
                          <a:solidFill>
                            <a:srgbClr val="FF0000"/>
                          </a:solidFill>
                          <a:effectLst/>
                          <a:latin typeface="微軟正黑體" panose="020B0604030504040204" pitchFamily="34" charset="-120"/>
                          <a:ea typeface="微軟正黑體" panose="020B0604030504040204" pitchFamily="34" charset="-120"/>
                        </a:rPr>
                        <a:t>(</a:t>
                      </a: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共</a:t>
                      </a:r>
                      <a:r>
                        <a:rPr lang="en-US" altLang="zh-TW" sz="1000" kern="100" dirty="0" smtClean="0">
                          <a:solidFill>
                            <a:srgbClr val="FF0000"/>
                          </a:solidFill>
                          <a:effectLst/>
                          <a:latin typeface="微軟正黑體" panose="020B0604030504040204" pitchFamily="34" charset="-120"/>
                          <a:ea typeface="微軟正黑體" panose="020B0604030504040204" pitchFamily="34" charset="-120"/>
                        </a:rPr>
                        <a:t>22</a:t>
                      </a:r>
                      <a:r>
                        <a:rPr lang="zh-TW" altLang="en-US" sz="1000" kern="100" dirty="0" smtClean="0">
                          <a:solidFill>
                            <a:srgbClr val="FF0000"/>
                          </a:solidFill>
                          <a:effectLst/>
                          <a:latin typeface="微軟正黑體" panose="020B0604030504040204" pitchFamily="34" charset="-120"/>
                          <a:ea typeface="微軟正黑體" panose="020B0604030504040204" pitchFamily="34" charset="-120"/>
                        </a:rPr>
                        <a:t>項</a:t>
                      </a:r>
                      <a:r>
                        <a:rPr lang="en-US" altLang="zh-TW" sz="1000" kern="100" dirty="0" smtClean="0">
                          <a:solidFill>
                            <a:srgbClr val="FF0000"/>
                          </a:solidFill>
                          <a:effectLst/>
                          <a:latin typeface="微軟正黑體" panose="020B0604030504040204" pitchFamily="34" charset="-120"/>
                          <a:ea typeface="微軟正黑體" panose="020B0604030504040204" pitchFamily="34" charset="-120"/>
                        </a:rPr>
                        <a:t>)</a:t>
                      </a:r>
                      <a:endParaRPr lang="zh-TW" altLang="zh-TW" sz="1000" b="1" kern="100" dirty="0">
                        <a:solidFill>
                          <a:srgbClr val="FF0000"/>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791567994"/>
                  </a:ext>
                </a:extLst>
              </a:tr>
              <a:tr h="180000">
                <a:tc>
                  <a:txBody>
                    <a:bodyPr/>
                    <a:lstStyle/>
                    <a:p>
                      <a:pPr marL="179705" algn="l" defTabSz="685800" rtl="0" eaLnBrk="1" latinLnBrk="0" hangingPunct="1">
                        <a:spcAft>
                          <a:spcPts val="0"/>
                        </a:spcAft>
                      </a:pPr>
                      <a:r>
                        <a:rPr lang="zh-TW" altLang="en-US" sz="1000" kern="100" dirty="0" smtClean="0">
                          <a:effectLst/>
                          <a:latin typeface="微軟正黑體" panose="020B0604030504040204" pitchFamily="34" charset="-120"/>
                          <a:ea typeface="微軟正黑體" panose="020B0604030504040204" pitchFamily="34" charset="-120"/>
                        </a:rPr>
                        <a:t>四、</a:t>
                      </a: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區級災害應變中心工務組標準作業程序</a:t>
                      </a: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CECE8"/>
                    </a:solidFill>
                  </a:tcPr>
                </a:tc>
                <a:tc>
                  <a:txBody>
                    <a:bodyPr/>
                    <a:lstStyle/>
                    <a:p>
                      <a:pPr marL="179705" algn="l" defTabSz="685800" rtl="0" eaLnBrk="1" latinLnBrk="0" hangingPunct="1">
                        <a:spcAft>
                          <a:spcPts val="0"/>
                        </a:spcAft>
                      </a:pP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CECE8"/>
                    </a:solidFill>
                  </a:tcPr>
                </a:tc>
                <a:extLst>
                  <a:ext uri="{0D108BD9-81ED-4DB2-BD59-A6C34878D82A}">
                    <a16:rowId xmlns:a16="http://schemas.microsoft.com/office/drawing/2014/main" val="702539098"/>
                  </a:ext>
                </a:extLst>
              </a:tr>
              <a:tr h="180000">
                <a:tc>
                  <a:txBody>
                    <a:bodyPr/>
                    <a:lstStyle/>
                    <a:p>
                      <a:pPr marL="179705" algn="l" defTabSz="685800" rtl="0" eaLnBrk="1" latinLnBrk="0" hangingPunct="1">
                        <a:spcAft>
                          <a:spcPts val="0"/>
                        </a:spcAft>
                      </a:pPr>
                      <a:r>
                        <a:rPr lang="zh-TW" altLang="en-US" sz="1000" kern="100" dirty="0" smtClean="0">
                          <a:effectLst/>
                          <a:latin typeface="微軟正黑體" panose="020B0604030504040204" pitchFamily="34" charset="-120"/>
                          <a:ea typeface="微軟正黑體" panose="020B0604030504040204" pitchFamily="34" charset="-120"/>
                        </a:rPr>
                        <a:t>五、</a:t>
                      </a: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區級災害應變中心經建組標準作業程序</a:t>
                      </a: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179705" algn="l" defTabSz="685800" rtl="0" eaLnBrk="1" latinLnBrk="0" hangingPunct="1">
                        <a:spcAft>
                          <a:spcPts val="0"/>
                        </a:spcAft>
                      </a:pP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990160236"/>
                  </a:ext>
                </a:extLst>
              </a:tr>
              <a:tr h="180000">
                <a:tc>
                  <a:txBody>
                    <a:bodyPr/>
                    <a:lstStyle/>
                    <a:p>
                      <a:pPr marL="179705" algn="l" defTabSz="685800" rtl="0" eaLnBrk="1" latinLnBrk="0" hangingPunct="1">
                        <a:spcAft>
                          <a:spcPts val="0"/>
                        </a:spcAft>
                      </a:pPr>
                      <a:r>
                        <a:rPr lang="zh-TW" altLang="en-US" sz="1000" kern="100" dirty="0" smtClean="0">
                          <a:effectLst/>
                          <a:latin typeface="微軟正黑體" panose="020B0604030504040204" pitchFamily="34" charset="-120"/>
                          <a:ea typeface="微軟正黑體" panose="020B0604030504040204" pitchFamily="34" charset="-120"/>
                        </a:rPr>
                        <a:t>六、</a:t>
                      </a:r>
                      <a:r>
                        <a:rPr lang="zh-TW" altLang="en-US" sz="1000" b="1" kern="100" dirty="0" smtClean="0">
                          <a:solidFill>
                            <a:schemeClr val="dk1"/>
                          </a:solidFill>
                          <a:effectLst/>
                          <a:latin typeface="微軟正黑體" panose="020B0604030504040204" pitchFamily="34" charset="-120"/>
                          <a:ea typeface="微軟正黑體" panose="020B0604030504040204" pitchFamily="34" charset="-120"/>
                          <a:cs typeface="+mn-cs"/>
                        </a:rPr>
                        <a:t>區級災害應變中心秘書組標準作業程序</a:t>
                      </a: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CECE8"/>
                    </a:solidFill>
                  </a:tcPr>
                </a:tc>
                <a:tc>
                  <a:txBody>
                    <a:bodyPr/>
                    <a:lstStyle/>
                    <a:p>
                      <a:pPr marL="179705" algn="l" defTabSz="685800" rtl="0" eaLnBrk="1" latinLnBrk="0" hangingPunct="1">
                        <a:spcAft>
                          <a:spcPts val="0"/>
                        </a:spcAft>
                      </a:pPr>
                      <a:endParaRPr lang="zh-TW" altLang="zh-TW" sz="1000" b="1" kern="100" dirty="0">
                        <a:solidFill>
                          <a:schemeClr val="dk1"/>
                        </a:solidFill>
                        <a:effectLst/>
                        <a:latin typeface="微軟正黑體" panose="020B0604030504040204" pitchFamily="34" charset="-120"/>
                        <a:ea typeface="微軟正黑體" panose="020B0604030504040204" pitchFamily="34" charset="-120"/>
                        <a:cs typeface="+mn-cs"/>
                      </a:endParaRPr>
                    </a:p>
                  </a:txBody>
                  <a:tcPr marL="35082" marR="35082"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CECE8"/>
                    </a:solidFill>
                  </a:tcPr>
                </a:tc>
                <a:extLst>
                  <a:ext uri="{0D108BD9-81ED-4DB2-BD59-A6C34878D82A}">
                    <a16:rowId xmlns:a16="http://schemas.microsoft.com/office/drawing/2014/main" val="177700952"/>
                  </a:ext>
                </a:extLst>
              </a:tr>
            </a:tbl>
          </a:graphicData>
        </a:graphic>
      </p:graphicFrame>
    </p:spTree>
    <p:extLst>
      <p:ext uri="{BB962C8B-B14F-4D97-AF65-F5344CB8AC3E}">
        <p14:creationId xmlns:p14="http://schemas.microsoft.com/office/powerpoint/2010/main" val="263370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02809"/>
            <a:ext cx="6629400" cy="716869"/>
          </a:xfrm>
          <a:solidFill>
            <a:schemeClr val="bg1"/>
          </a:solidFill>
        </p:spPr>
        <p:txBody>
          <a:bodyPr/>
          <a:lstStyle/>
          <a:p>
            <a:r>
              <a:rPr lang="zh-TW" altLang="en-US" dirty="0"/>
              <a:t>修正區</a:t>
            </a:r>
            <a:r>
              <a:rPr lang="zh-TW" altLang="en-US" dirty="0" smtClean="0"/>
              <a:t>級災害應變中心作</a:t>
            </a:r>
            <a:r>
              <a:rPr lang="zh-TW" altLang="en-US" dirty="0"/>
              <a:t>業</a:t>
            </a:r>
            <a:r>
              <a:rPr lang="zh-TW" altLang="en-US" dirty="0" smtClean="0"/>
              <a:t>手冊</a:t>
            </a:r>
            <a:endParaRPr lang="zh-TW" altLang="en-US" dirty="0"/>
          </a:p>
        </p:txBody>
      </p:sp>
      <p:sp>
        <p:nvSpPr>
          <p:cNvPr id="9" name="五邊形 8"/>
          <p:cNvSpPr/>
          <p:nvPr/>
        </p:nvSpPr>
        <p:spPr>
          <a:xfrm>
            <a:off x="2333" y="805534"/>
            <a:ext cx="4874467" cy="400110"/>
          </a:xfrm>
          <a:prstGeom prst="homePlate">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0" cap="none" spc="-2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區</a:t>
            </a:r>
            <a:r>
              <a:rPr kumimoji="1" lang="zh-TW" altLang="en-US" sz="2000" b="1" i="0" u="none" strike="noStrike" kern="0" cap="none" spc="-2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級災害應變中心作業</a:t>
            </a:r>
            <a:r>
              <a:rPr kumimoji="1" lang="zh-TW" altLang="en-US" sz="2000" b="1" i="0" u="none" strike="noStrike" kern="0" cap="none" spc="-2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手冊修正重點說明</a:t>
            </a:r>
            <a:endParaRPr kumimoji="1" lang="zh-TW" altLang="zh-TW" sz="2000" b="1"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7" name="矩形 16"/>
          <p:cNvSpPr/>
          <p:nvPr/>
        </p:nvSpPr>
        <p:spPr>
          <a:xfrm>
            <a:off x="241090" y="2213308"/>
            <a:ext cx="8290199" cy="1000274"/>
          </a:xfrm>
          <a:prstGeom prst="rect">
            <a:avLst/>
          </a:prstGeom>
          <a:solidFill>
            <a:schemeClr val="accent3">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just" defTabSz="685800" rtl="0" eaLnBrk="1" fontAlgn="auto" latinLnBrk="0" hangingPunct="1">
              <a:lnSpc>
                <a:spcPct val="100000"/>
              </a:lnSpc>
              <a:spcBef>
                <a:spcPts val="600"/>
              </a:spcBef>
              <a:spcAft>
                <a:spcPts val="0"/>
              </a:spcAft>
              <a:buClr>
                <a:srgbClr val="ED7D31">
                  <a:lumMod val="75000"/>
                </a:srgbClr>
              </a:buClr>
              <a:buSzTx/>
              <a:buFontTx/>
              <a:buNone/>
              <a:tabLst/>
              <a:defRPr/>
            </a:pPr>
            <a:r>
              <a:rPr kumimoji="0"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二、增列市級災害應變中心</a:t>
            </a: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各項</a:t>
            </a:r>
            <a:r>
              <a:rPr kumimoji="0"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資訊</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，如新北市災害應變中心指揮系統圖</a:t>
            </a:r>
          </a:p>
          <a:p>
            <a:pPr marL="0" marR="0" lvl="0" indent="0" algn="just" defTabSz="685800" rtl="0" eaLnBrk="1" fontAlgn="auto" latinLnBrk="0" hangingPunct="1">
              <a:lnSpc>
                <a:spcPct val="100000"/>
              </a:lnSpc>
              <a:spcBef>
                <a:spcPts val="600"/>
              </a:spcBef>
              <a:spcAft>
                <a:spcPts val="0"/>
              </a:spcAft>
              <a:buClr>
                <a:srgbClr val="ED7D31">
                  <a:lumMod val="75000"/>
                </a:srgbClr>
              </a:buClr>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、新北市災害應變中心編組任務分工表及新北市災害應變中心各編組分機</a:t>
            </a:r>
            <a:r>
              <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表，以利於</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區級災害應變中心請求市府</a:t>
            </a:r>
            <a:r>
              <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協助時查詢。</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0" name="矩形 19"/>
          <p:cNvSpPr/>
          <p:nvPr/>
        </p:nvSpPr>
        <p:spPr>
          <a:xfrm>
            <a:off x="225489" y="1387826"/>
            <a:ext cx="8305800" cy="646331"/>
          </a:xfrm>
          <a:prstGeom prst="rect">
            <a:avLst/>
          </a:prstGeom>
          <a:solidFill>
            <a:schemeClr val="accent3">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just" defTabSz="685800" rtl="0" eaLnBrk="1" fontAlgn="auto" latinLnBrk="0" hangingPunct="1">
              <a:lnSpc>
                <a:spcPct val="100000"/>
              </a:lnSpc>
              <a:spcBef>
                <a:spcPts val="600"/>
              </a:spcBef>
              <a:spcAft>
                <a:spcPts val="0"/>
              </a:spcAft>
              <a:buClr>
                <a:srgbClr val="ED7D31">
                  <a:lumMod val="75000"/>
                </a:srgbClr>
              </a:buClr>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一</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配合</a:t>
            </a:r>
            <a:r>
              <a:rPr kumimoji="0" lang="en-US" altLang="zh-TW"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106</a:t>
            </a:r>
            <a:r>
              <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年修正發布之「</a:t>
            </a:r>
            <a:r>
              <a:rPr kumimoji="0"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新</a:t>
            </a: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北市各級災害應變中心作業</a:t>
            </a:r>
            <a:r>
              <a:rPr kumimoji="0"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要點</a:t>
            </a:r>
            <a:r>
              <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」，修正</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開設等級與撤除</a:t>
            </a:r>
            <a:r>
              <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標準。</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Rectangle 2"/>
          <p:cNvSpPr>
            <a:spLocks noChangeArrowheads="1"/>
          </p:cNvSpPr>
          <p:nvPr/>
        </p:nvSpPr>
        <p:spPr bwMode="auto">
          <a:xfrm>
            <a:off x="0" y="0"/>
            <a:ext cx="393290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itchFamily="34" charset="0"/>
              <a:ea typeface="標楷體" pitchFamily="65" charset="-120"/>
              <a:cs typeface="+mn-cs"/>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08" y="3267005"/>
            <a:ext cx="3339410" cy="33132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3162300" y="3719527"/>
            <a:ext cx="432400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itchFamily="34" charset="0"/>
              <a:ea typeface="標楷體" pitchFamily="65" charset="-120"/>
              <a:cs typeface="+mn-cs"/>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8112" y="3314583"/>
            <a:ext cx="4492488" cy="324804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4724400" y="6519446"/>
            <a:ext cx="3276600" cy="338554"/>
          </a:xfrm>
          <a:prstGeom prst="rect">
            <a:avLst/>
          </a:prstGeom>
          <a:solidFill>
            <a:srgbClr val="FFF2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新北市</a:t>
            </a:r>
            <a:r>
              <a:rPr kumimoji="1" lang="zh-TW" altLang="en-US" sz="1600" b="1" i="0" u="none" strike="noStrike" kern="1200" cap="none" spc="0" normalizeH="0" baseline="0" noProof="0" dirty="0" smtClean="0">
                <a:ln>
                  <a:noFill/>
                </a:ln>
                <a:solidFill>
                  <a:srgbClr val="002060"/>
                </a:solidFill>
                <a:effectLst/>
                <a:uLnTx/>
                <a:uFillTx/>
                <a:latin typeface="微軟正黑體" panose="020B0604030504040204" pitchFamily="34" charset="-120"/>
                <a:ea typeface="微軟正黑體" panose="020B0604030504040204" pitchFamily="34" charset="-120"/>
                <a:cs typeface="+mn-cs"/>
              </a:rPr>
              <a:t>災害</a:t>
            </a: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應變中心各編組分機表</a:t>
            </a:r>
          </a:p>
        </p:txBody>
      </p:sp>
      <p:sp>
        <p:nvSpPr>
          <p:cNvPr id="12" name="文字方塊 11"/>
          <p:cNvSpPr txBox="1"/>
          <p:nvPr/>
        </p:nvSpPr>
        <p:spPr>
          <a:xfrm>
            <a:off x="592206" y="6516794"/>
            <a:ext cx="3129586" cy="338554"/>
          </a:xfrm>
          <a:prstGeom prst="rect">
            <a:avLst/>
          </a:prstGeom>
          <a:solidFill>
            <a:srgbClr val="FFF2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新北市災害應變中心指揮系統圖</a:t>
            </a:r>
          </a:p>
        </p:txBody>
      </p:sp>
    </p:spTree>
    <p:extLst>
      <p:ext uri="{BB962C8B-B14F-4D97-AF65-F5344CB8AC3E}">
        <p14:creationId xmlns:p14="http://schemas.microsoft.com/office/powerpoint/2010/main" val="1827472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4800" y="102809"/>
            <a:ext cx="6629400" cy="716869"/>
          </a:xfrm>
          <a:solidFill>
            <a:schemeClr val="bg1"/>
          </a:solidFill>
        </p:spPr>
        <p:txBody>
          <a:bodyPr/>
          <a:lstStyle/>
          <a:p>
            <a:r>
              <a:rPr lang="zh-TW" altLang="en-US" dirty="0"/>
              <a:t>修正區</a:t>
            </a:r>
            <a:r>
              <a:rPr lang="zh-TW" altLang="en-US" dirty="0" smtClean="0"/>
              <a:t>級災害應變中心作</a:t>
            </a:r>
            <a:r>
              <a:rPr lang="zh-TW" altLang="en-US" dirty="0"/>
              <a:t>業</a:t>
            </a:r>
            <a:r>
              <a:rPr lang="zh-TW" altLang="en-US" dirty="0" smtClean="0"/>
              <a:t>手冊</a:t>
            </a:r>
            <a:endParaRPr lang="zh-TW" altLang="en-US" dirty="0"/>
          </a:p>
        </p:txBody>
      </p:sp>
      <p:sp>
        <p:nvSpPr>
          <p:cNvPr id="9" name="五邊形 8"/>
          <p:cNvSpPr/>
          <p:nvPr/>
        </p:nvSpPr>
        <p:spPr>
          <a:xfrm>
            <a:off x="0" y="842220"/>
            <a:ext cx="4876800" cy="400110"/>
          </a:xfrm>
          <a:prstGeom prst="homePlate">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0" cap="none" spc="-2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區</a:t>
            </a:r>
            <a:r>
              <a:rPr kumimoji="1" lang="zh-TW" altLang="en-US" sz="2000" b="1" i="0" u="none" strike="noStrike" kern="0" cap="none" spc="-2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級災害應變中心作業</a:t>
            </a:r>
            <a:r>
              <a:rPr kumimoji="1" lang="zh-TW" altLang="en-US" sz="2000" b="1" i="0" u="none" strike="noStrike" kern="0" cap="none" spc="-2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手冊修正重點說明</a:t>
            </a:r>
            <a:endParaRPr kumimoji="1" lang="zh-TW" altLang="zh-TW" sz="2000" b="1" i="0" u="none" strike="noStrike" kern="1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0" name="矩形 9"/>
          <p:cNvSpPr/>
          <p:nvPr/>
        </p:nvSpPr>
        <p:spPr>
          <a:xfrm>
            <a:off x="151042" y="1490234"/>
            <a:ext cx="6478357" cy="646331"/>
          </a:xfrm>
          <a:prstGeom prst="rect">
            <a:avLst/>
          </a:prstGeom>
          <a:solidFill>
            <a:schemeClr val="accent3">
              <a:lumMod val="20000"/>
              <a:lumOff val="80000"/>
            </a:schemeClr>
          </a:solidFill>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just" defTabSz="685800" rtl="0" eaLnBrk="1" fontAlgn="auto" latinLnBrk="0" hangingPunct="1">
              <a:lnSpc>
                <a:spcPct val="100000"/>
              </a:lnSpc>
              <a:spcBef>
                <a:spcPts val="600"/>
              </a:spcBef>
              <a:spcAft>
                <a:spcPts val="0"/>
              </a:spcAft>
              <a:buClr>
                <a:srgbClr val="ED7D31">
                  <a:lumMod val="75000"/>
                </a:srgbClr>
              </a:buClr>
              <a:buSzTx/>
              <a:buFontTx/>
              <a:buNone/>
              <a:tabLst/>
              <a:defRPr/>
            </a:pPr>
            <a:r>
              <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三、依據區級災害應變中心</a:t>
            </a:r>
            <a:r>
              <a:rPr kumimoji="0"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各類作業表單</a:t>
            </a:r>
            <a:r>
              <a:rPr kumimoji="0" lang="zh-TW" altLang="en-US" sz="1800" b="1"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運作時間軸，重新規劃區級災害應變中心開設程序。</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Rectangle 2"/>
          <p:cNvSpPr>
            <a:spLocks noChangeArrowheads="1"/>
          </p:cNvSpPr>
          <p:nvPr/>
        </p:nvSpPr>
        <p:spPr bwMode="auto">
          <a:xfrm>
            <a:off x="8511817" y="685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itchFamily="34" charset="0"/>
              <a:ea typeface="標楷體" pitchFamily="65" charset="-120"/>
              <a:cs typeface="+mn-cs"/>
            </a:endParaRPr>
          </a:p>
        </p:txBody>
      </p:sp>
      <p:graphicFrame>
        <p:nvGraphicFramePr>
          <p:cNvPr id="13" name="物件 12"/>
          <p:cNvGraphicFramePr>
            <a:graphicFrameLocks noChangeAspect="1"/>
          </p:cNvGraphicFramePr>
          <p:nvPr>
            <p:extLst/>
          </p:nvPr>
        </p:nvGraphicFramePr>
        <p:xfrm>
          <a:off x="6934200" y="418633"/>
          <a:ext cx="2410320" cy="6121055"/>
        </p:xfrm>
        <a:graphic>
          <a:graphicData uri="http://schemas.openxmlformats.org/presentationml/2006/ole">
            <mc:AlternateContent xmlns:mc="http://schemas.openxmlformats.org/markup-compatibility/2006">
              <mc:Choice xmlns:v="urn:schemas-microsoft-com:vml" Requires="v">
                <p:oleObj spid="_x0000_s1038" name="Visio" r:id="rId3" imgW="3714868" imgH="9399780" progId="Visio.Drawing.11">
                  <p:embed/>
                </p:oleObj>
              </mc:Choice>
              <mc:Fallback>
                <p:oleObj name="Visio" r:id="rId3" imgW="3714868" imgH="9399780" progId="Visio.Drawing.11">
                  <p:embed/>
                  <p:pic>
                    <p:nvPicPr>
                      <p:cNvPr id="13" name="物件 12"/>
                      <p:cNvPicPr>
                        <a:picLocks noChangeAspect="1" noChangeArrowheads="1"/>
                      </p:cNvPicPr>
                      <p:nvPr/>
                    </p:nvPicPr>
                    <p:blipFill>
                      <a:blip r:embed="rId4"/>
                      <a:srcRect/>
                      <a:stretch>
                        <a:fillRect/>
                      </a:stretch>
                    </p:blipFill>
                    <p:spPr bwMode="auto">
                      <a:xfrm>
                        <a:off x="6934200" y="418633"/>
                        <a:ext cx="2410320" cy="6121055"/>
                      </a:xfrm>
                      <a:prstGeom prst="rect">
                        <a:avLst/>
                      </a:prstGeom>
                      <a:noFill/>
                    </p:spPr>
                  </p:pic>
                </p:oleObj>
              </mc:Fallback>
            </mc:AlternateContent>
          </a:graphicData>
        </a:graphic>
      </p:graphicFrame>
      <p:pic>
        <p:nvPicPr>
          <p:cNvPr id="63" name="圖片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57" y="2590800"/>
            <a:ext cx="6672326" cy="3581400"/>
          </a:xfrm>
          <a:prstGeom prst="rect">
            <a:avLst/>
          </a:prstGeom>
        </p:spPr>
      </p:pic>
      <p:sp>
        <p:nvSpPr>
          <p:cNvPr id="64" name="向右箭號 63"/>
          <p:cNvSpPr/>
          <p:nvPr/>
        </p:nvSpPr>
        <p:spPr>
          <a:xfrm>
            <a:off x="6381361" y="4495800"/>
            <a:ext cx="609600" cy="685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65" name="文字方塊 64"/>
          <p:cNvSpPr txBox="1"/>
          <p:nvPr/>
        </p:nvSpPr>
        <p:spPr>
          <a:xfrm>
            <a:off x="6400800" y="6504552"/>
            <a:ext cx="2667000" cy="338554"/>
          </a:xfrm>
          <a:prstGeom prst="rect">
            <a:avLst/>
          </a:prstGeom>
          <a:solidFill>
            <a:srgbClr val="FFF2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區級災害應變中心開設程序</a:t>
            </a:r>
          </a:p>
        </p:txBody>
      </p:sp>
      <p:sp>
        <p:nvSpPr>
          <p:cNvPr id="66" name="文字方塊 65"/>
          <p:cNvSpPr txBox="1"/>
          <p:nvPr/>
        </p:nvSpPr>
        <p:spPr>
          <a:xfrm>
            <a:off x="1600200" y="6504552"/>
            <a:ext cx="4267199" cy="338554"/>
          </a:xfrm>
          <a:prstGeom prst="rect">
            <a:avLst/>
          </a:prstGeom>
          <a:solidFill>
            <a:srgbClr val="FFF2CC"/>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區級災害應變中心各類作業表單運作時間軸</a:t>
            </a:r>
          </a:p>
        </p:txBody>
      </p:sp>
    </p:spTree>
    <p:extLst>
      <p:ext uri="{BB962C8B-B14F-4D97-AF65-F5344CB8AC3E}">
        <p14:creationId xmlns:p14="http://schemas.microsoft.com/office/powerpoint/2010/main" val="22431687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300" dirty="0" smtClean="0"/>
              <a:t>防</a:t>
            </a:r>
            <a:r>
              <a:rPr lang="zh-TW" altLang="en-US" sz="4300" dirty="0"/>
              <a:t>救災資源</a:t>
            </a:r>
            <a:r>
              <a:rPr lang="zh-TW" altLang="en-US" sz="4300" dirty="0" smtClean="0"/>
              <a:t>資料庫填報情形說明</a:t>
            </a:r>
            <a:endParaRPr lang="zh-TW" altLang="en-US" sz="4300" dirty="0"/>
          </a:p>
        </p:txBody>
      </p:sp>
      <p:sp>
        <p:nvSpPr>
          <p:cNvPr id="3" name="文字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585916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8" name="標題 2"/>
          <p:cNvSpPr>
            <a:spLocks noGrp="1"/>
          </p:cNvSpPr>
          <p:nvPr>
            <p:ph type="title"/>
          </p:nvPr>
        </p:nvSpPr>
        <p:spPr>
          <a:xfrm>
            <a:off x="228600" y="130857"/>
            <a:ext cx="5810250" cy="716869"/>
          </a:xfrm>
          <a:solidFill>
            <a:schemeClr val="bg1"/>
          </a:solidFill>
        </p:spPr>
        <p:txBody>
          <a:bodyPr/>
          <a:lstStyle/>
          <a:p>
            <a:r>
              <a:rPr lang="zh-TW" altLang="en-US" dirty="0"/>
              <a:t>防救災資源資料庫抽查結果</a:t>
            </a:r>
          </a:p>
        </p:txBody>
      </p:sp>
      <p:sp>
        <p:nvSpPr>
          <p:cNvPr id="5" name="矩形 4"/>
          <p:cNvSpPr/>
          <p:nvPr/>
        </p:nvSpPr>
        <p:spPr>
          <a:xfrm>
            <a:off x="0" y="800719"/>
            <a:ext cx="2362200" cy="400110"/>
          </a:xfrm>
          <a:prstGeom prst="rect">
            <a:avLst/>
          </a:prstGeom>
          <a:solidFill>
            <a:schemeClr val="accent2">
              <a:lumMod val="60000"/>
              <a:lumOff val="40000"/>
              <a:alpha val="65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80000"/>
              <a:buFont typeface="微軟正黑體" panose="020B0604030504040204" pitchFamily="34" charset="-120"/>
              <a:buChar char="★"/>
              <a:tabLst/>
              <a:defRPr/>
            </a:pPr>
            <a:r>
              <a:rPr kumimoji="0" lang="en-US" altLang="zh-TW" sz="2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8</a:t>
            </a:r>
            <a:r>
              <a:rPr kumimoji="0" lang="zh-TW" altLang="en-US" sz="2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月份抽查結果</a:t>
            </a:r>
            <a:endParaRPr kumimoji="0" lang="en-US" altLang="zh-TW" sz="2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p:txBody>
      </p:sp>
      <p:sp>
        <p:nvSpPr>
          <p:cNvPr id="6" name="矩形 5"/>
          <p:cNvSpPr/>
          <p:nvPr/>
        </p:nvSpPr>
        <p:spPr>
          <a:xfrm>
            <a:off x="2514600" y="725269"/>
            <a:ext cx="6248400" cy="1200329"/>
          </a:xfrm>
          <a:prstGeom prst="rect">
            <a:avLst/>
          </a:prstGeom>
        </p:spPr>
        <p:txBody>
          <a:bodyPr wrap="square">
            <a:spAutoFit/>
          </a:bodyPr>
          <a:lstStyle/>
          <a:p>
            <a:pPr marL="342900" lvl="0" indent="-342900" fontAlgn="auto">
              <a:spcBef>
                <a:spcPts val="0"/>
              </a:spcBef>
              <a:spcAft>
                <a:spcPts val="0"/>
              </a:spcAft>
              <a:buSzPct val="80000"/>
              <a:buFont typeface="Wingdings" panose="05000000000000000000" pitchFamily="2" charset="2"/>
              <a:buAutoNum type="circleNumWdWhitePlain"/>
              <a:defRPr/>
            </a:pPr>
            <a:r>
              <a:rPr kumimoji="0" lang="zh-TW" altLang="en-US" b="1" dirty="0">
                <a:solidFill>
                  <a:srgbClr val="002060"/>
                </a:solidFill>
                <a:latin typeface="微軟正黑體" pitchFamily="34" charset="-120"/>
                <a:ea typeface="微軟正黑體" pitchFamily="34" charset="-120"/>
              </a:rPr>
              <a:t>本次抽查項目為</a:t>
            </a:r>
            <a:r>
              <a:rPr kumimoji="0" lang="zh-TW" altLang="en-US" b="1" dirty="0">
                <a:solidFill>
                  <a:srgbClr val="C00000"/>
                </a:solidFill>
                <a:latin typeface="微軟正黑體" pitchFamily="34" charset="-120"/>
                <a:ea typeface="微軟正黑體" pitchFamily="34" charset="-120"/>
              </a:rPr>
              <a:t>鏈鋸</a:t>
            </a:r>
            <a:r>
              <a:rPr kumimoji="0" lang="zh-TW" altLang="en-US" b="1" dirty="0">
                <a:solidFill>
                  <a:srgbClr val="002060"/>
                </a:solidFill>
                <a:latin typeface="微軟正黑體" pitchFamily="34" charset="-120"/>
                <a:ea typeface="微軟正黑體" pitchFamily="34" charset="-120"/>
              </a:rPr>
              <a:t>，經查核結果，</a:t>
            </a:r>
            <a:r>
              <a:rPr kumimoji="0" lang="zh-TW" altLang="en-US" b="1" dirty="0">
                <a:solidFill>
                  <a:srgbClr val="C00000"/>
                </a:solidFill>
                <a:latin typeface="微軟正黑體" pitchFamily="34" charset="-120"/>
                <a:ea typeface="微軟正黑體" pitchFamily="34" charset="-120"/>
              </a:rPr>
              <a:t>錯誤態樣為保管場所聯絡電話與行動電話皆未填寫、保管場所座標上未填寫或為</a:t>
            </a:r>
            <a:r>
              <a:rPr kumimoji="0" lang="en-US" altLang="zh-TW" b="1" dirty="0">
                <a:solidFill>
                  <a:srgbClr val="C00000"/>
                </a:solidFill>
                <a:latin typeface="微軟正黑體" pitchFamily="34" charset="-120"/>
                <a:ea typeface="微軟正黑體" pitchFamily="34" charset="-120"/>
              </a:rPr>
              <a:t>0</a:t>
            </a:r>
            <a:r>
              <a:rPr kumimoji="0" lang="zh-TW" altLang="en-US" b="1" dirty="0" smtClean="0">
                <a:solidFill>
                  <a:srgbClr val="002060"/>
                </a:solidFill>
                <a:latin typeface="微軟正黑體" pitchFamily="34" charset="-120"/>
                <a:ea typeface="微軟正黑體" pitchFamily="34" charset="-120"/>
              </a:rPr>
              <a:t>。</a:t>
            </a:r>
            <a:endParaRPr kumimoji="0" lang="en-US" altLang="zh-TW" b="1" dirty="0" smtClean="0">
              <a:solidFill>
                <a:srgbClr val="002060"/>
              </a:solidFill>
              <a:latin typeface="微軟正黑體" pitchFamily="34" charset="-120"/>
              <a:ea typeface="微軟正黑體" pitchFamily="34" charset="-120"/>
            </a:endParaRPr>
          </a:p>
          <a:p>
            <a:pPr marL="342900" lvl="0" indent="-342900" fontAlgn="auto">
              <a:spcBef>
                <a:spcPts val="0"/>
              </a:spcBef>
              <a:spcAft>
                <a:spcPts val="0"/>
              </a:spcAft>
              <a:buSzPct val="80000"/>
              <a:buFont typeface="Wingdings" panose="05000000000000000000" pitchFamily="2" charset="2"/>
              <a:buAutoNum type="circleNumWdWhitePlain"/>
              <a:defRPr/>
            </a:pPr>
            <a:r>
              <a:rPr kumimoji="0" lang="zh-TW" altLang="en-US" b="1" dirty="0" smtClean="0">
                <a:solidFill>
                  <a:srgbClr val="002060"/>
                </a:solidFill>
                <a:latin typeface="微軟正黑體" pitchFamily="34" charset="-120"/>
                <a:ea typeface="微軟正黑體" pitchFamily="34" charset="-120"/>
              </a:rPr>
              <a:t>本</a:t>
            </a:r>
            <a:r>
              <a:rPr kumimoji="0" lang="zh-TW" altLang="en-US" b="1" dirty="0">
                <a:solidFill>
                  <a:srgbClr val="002060"/>
                </a:solidFill>
                <a:latin typeface="微軟正黑體" pitchFamily="34" charset="-120"/>
                <a:ea typeface="微軟正黑體" pitchFamily="34" charset="-120"/>
              </a:rPr>
              <a:t>次抽查</a:t>
            </a:r>
            <a:r>
              <a:rPr kumimoji="0" lang="en-US" altLang="zh-TW" b="1" dirty="0">
                <a:solidFill>
                  <a:srgbClr val="002060"/>
                </a:solidFill>
                <a:latin typeface="微軟正黑體" pitchFamily="34" charset="-120"/>
                <a:ea typeface="微軟正黑體" pitchFamily="34" charset="-120"/>
              </a:rPr>
              <a:t>14</a:t>
            </a:r>
            <a:r>
              <a:rPr kumimoji="0" lang="zh-TW" altLang="en-US" b="1" dirty="0">
                <a:solidFill>
                  <a:srgbClr val="002060"/>
                </a:solidFill>
                <a:latin typeface="微軟正黑體" pitchFamily="34" charset="-120"/>
                <a:ea typeface="微軟正黑體" pitchFamily="34" charset="-120"/>
              </a:rPr>
              <a:t>區公所，有</a:t>
            </a:r>
            <a:r>
              <a:rPr kumimoji="0" lang="en-US" altLang="zh-TW" b="1" dirty="0">
                <a:solidFill>
                  <a:srgbClr val="002060"/>
                </a:solidFill>
                <a:latin typeface="微軟正黑體" pitchFamily="34" charset="-120"/>
                <a:ea typeface="微軟正黑體" pitchFamily="34" charset="-120"/>
              </a:rPr>
              <a:t>1</a:t>
            </a:r>
            <a:r>
              <a:rPr kumimoji="0" lang="zh-TW" altLang="en-US" b="1" dirty="0">
                <a:solidFill>
                  <a:srgbClr val="002060"/>
                </a:solidFill>
                <a:latin typeface="微軟正黑體" pitchFamily="34" charset="-120"/>
                <a:ea typeface="微軟正黑體" pitchFamily="34" charset="-120"/>
              </a:rPr>
              <a:t>區未回報。</a:t>
            </a:r>
          </a:p>
        </p:txBody>
      </p:sp>
      <p:graphicFrame>
        <p:nvGraphicFramePr>
          <p:cNvPr id="7" name="表格 6"/>
          <p:cNvGraphicFramePr>
            <a:graphicFrameLocks noGrp="1"/>
          </p:cNvGraphicFramePr>
          <p:nvPr>
            <p:extLst>
              <p:ext uri="{D42A27DB-BD31-4B8C-83A1-F6EECF244321}">
                <p14:modId xmlns:p14="http://schemas.microsoft.com/office/powerpoint/2010/main" val="4257087724"/>
              </p:ext>
            </p:extLst>
          </p:nvPr>
        </p:nvGraphicFramePr>
        <p:xfrm>
          <a:off x="87815" y="1959237"/>
          <a:ext cx="8846635" cy="4548765"/>
        </p:xfrm>
        <a:graphic>
          <a:graphicData uri="http://schemas.openxmlformats.org/drawingml/2006/table">
            <a:tbl>
              <a:tblPr>
                <a:tableStyleId>{ED083AE6-46FA-4A59-8FB0-9F97EB10719F}</a:tableStyleId>
              </a:tblPr>
              <a:tblGrid>
                <a:gridCol w="900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972000">
                  <a:extLst>
                    <a:ext uri="{9D8B030D-6E8A-4147-A177-3AD203B41FA5}">
                      <a16:colId xmlns:a16="http://schemas.microsoft.com/office/drawing/2014/main" val="20002"/>
                    </a:ext>
                  </a:extLst>
                </a:gridCol>
                <a:gridCol w="900000">
                  <a:extLst>
                    <a:ext uri="{9D8B030D-6E8A-4147-A177-3AD203B41FA5}">
                      <a16:colId xmlns:a16="http://schemas.microsoft.com/office/drawing/2014/main" val="20003"/>
                    </a:ext>
                  </a:extLst>
                </a:gridCol>
                <a:gridCol w="350570">
                  <a:extLst>
                    <a:ext uri="{9D8B030D-6E8A-4147-A177-3AD203B41FA5}">
                      <a16:colId xmlns:a16="http://schemas.microsoft.com/office/drawing/2014/main" val="20004"/>
                    </a:ext>
                  </a:extLst>
                </a:gridCol>
                <a:gridCol w="478050">
                  <a:extLst>
                    <a:ext uri="{9D8B030D-6E8A-4147-A177-3AD203B41FA5}">
                      <a16:colId xmlns:a16="http://schemas.microsoft.com/office/drawing/2014/main" val="20005"/>
                    </a:ext>
                  </a:extLst>
                </a:gridCol>
                <a:gridCol w="350570">
                  <a:extLst>
                    <a:ext uri="{9D8B030D-6E8A-4147-A177-3AD203B41FA5}">
                      <a16:colId xmlns:a16="http://schemas.microsoft.com/office/drawing/2014/main" val="20006"/>
                    </a:ext>
                  </a:extLst>
                </a:gridCol>
                <a:gridCol w="612000">
                  <a:extLst>
                    <a:ext uri="{9D8B030D-6E8A-4147-A177-3AD203B41FA5}">
                      <a16:colId xmlns:a16="http://schemas.microsoft.com/office/drawing/2014/main" val="20007"/>
                    </a:ext>
                  </a:extLst>
                </a:gridCol>
                <a:gridCol w="828000">
                  <a:extLst>
                    <a:ext uri="{9D8B030D-6E8A-4147-A177-3AD203B41FA5}">
                      <a16:colId xmlns:a16="http://schemas.microsoft.com/office/drawing/2014/main" val="20008"/>
                    </a:ext>
                  </a:extLst>
                </a:gridCol>
                <a:gridCol w="467445">
                  <a:extLst>
                    <a:ext uri="{9D8B030D-6E8A-4147-A177-3AD203B41FA5}">
                      <a16:colId xmlns:a16="http://schemas.microsoft.com/office/drawing/2014/main" val="20009"/>
                    </a:ext>
                  </a:extLst>
                </a:gridCol>
                <a:gridCol w="1800000">
                  <a:extLst>
                    <a:ext uri="{9D8B030D-6E8A-4147-A177-3AD203B41FA5}">
                      <a16:colId xmlns:a16="http://schemas.microsoft.com/office/drawing/2014/main" val="20010"/>
                    </a:ext>
                  </a:extLst>
                </a:gridCol>
              </a:tblGrid>
              <a:tr h="450825">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抽查資源名稱</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填報單位</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聯絡電話</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資料更新日期</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現有存量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可供調度量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回報存量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回報可供調度量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各</a:t>
                      </a:r>
                      <a:r>
                        <a:rPr lang="zh-TW" altLang="en-US" sz="1100" b="1" u="none" strike="noStrike" dirty="0" smtClean="0">
                          <a:effectLst/>
                          <a:latin typeface="微軟正黑體" panose="020B0604030504040204" pitchFamily="34" charset="-120"/>
                          <a:ea typeface="微軟正黑體" panose="020B0604030504040204" pitchFamily="34" charset="-120"/>
                        </a:rPr>
                        <a:t>單位</a:t>
                      </a:r>
                      <a:endParaRPr lang="en-US" altLang="zh-TW" sz="1100" b="1" u="none" strike="noStrike" dirty="0" smtClean="0">
                        <a:effectLst/>
                        <a:latin typeface="微軟正黑體" panose="020B0604030504040204" pitchFamily="34" charset="-120"/>
                        <a:ea typeface="微軟正黑體" panose="020B0604030504040204" pitchFamily="34" charset="-120"/>
                      </a:endParaRPr>
                    </a:p>
                    <a:p>
                      <a:pPr algn="ctr" fontAlgn="ctr"/>
                      <a:r>
                        <a:rPr lang="zh-TW" altLang="en-US" sz="1100" b="1" u="none" strike="noStrike" dirty="0" smtClean="0">
                          <a:effectLst/>
                          <a:latin typeface="微軟正黑體" panose="020B0604030504040204" pitchFamily="34" charset="-120"/>
                          <a:ea typeface="微軟正黑體" panose="020B0604030504040204" pitchFamily="34" charset="-120"/>
                        </a:rPr>
                        <a:t>回報</a:t>
                      </a:r>
                      <a:r>
                        <a:rPr lang="zh-TW" altLang="en-US" sz="1100" b="1" u="none" strike="noStrike" dirty="0">
                          <a:effectLst/>
                          <a:latin typeface="微軟正黑體" panose="020B0604030504040204" pitchFamily="34" charset="-120"/>
                          <a:ea typeface="微軟正黑體" panose="020B0604030504040204" pitchFamily="34" charset="-120"/>
                        </a:rPr>
                        <a:t>日期</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smtClean="0">
                          <a:effectLst/>
                          <a:latin typeface="微軟正黑體" panose="020B0604030504040204" pitchFamily="34" charset="-120"/>
                          <a:ea typeface="微軟正黑體" panose="020B0604030504040204" pitchFamily="34" charset="-120"/>
                        </a:rPr>
                        <a:t>查核</a:t>
                      </a:r>
                      <a:endParaRPr lang="en-US" altLang="zh-TW" sz="1100" b="1" u="none" strike="noStrike" dirty="0" smtClean="0">
                        <a:effectLst/>
                        <a:latin typeface="微軟正黑體" panose="020B0604030504040204" pitchFamily="34" charset="-120"/>
                        <a:ea typeface="微軟正黑體" panose="020B0604030504040204" pitchFamily="34" charset="-120"/>
                      </a:endParaRPr>
                    </a:p>
                    <a:p>
                      <a:pPr algn="ctr" fontAlgn="ctr"/>
                      <a:r>
                        <a:rPr lang="zh-TW" altLang="en-US" sz="1100" b="1" u="none" strike="noStrike" dirty="0" smtClean="0">
                          <a:effectLst/>
                          <a:latin typeface="微軟正黑體" panose="020B0604030504040204" pitchFamily="34" charset="-120"/>
                          <a:ea typeface="微軟正黑體" panose="020B0604030504040204" pitchFamily="34" charset="-120"/>
                        </a:rPr>
                        <a:t>結果</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錯誤註記</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extLst>
                  <a:ext uri="{0D108BD9-81ED-4DB2-BD59-A6C34878D82A}">
                    <a16:rowId xmlns:a16="http://schemas.microsoft.com/office/drawing/2014/main" val="10000"/>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新北市板橋區公所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(02)29686911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 16:29</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2017/09/22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l" fontAlgn="t"/>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01"/>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新北市永和區公所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02-29282828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2017/09/13 10:16</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l" fontAlgn="t"/>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02"/>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新北市中和區公所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22482688</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2017/08/30 13:32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l" fontAlgn="t"/>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03"/>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新北市中和區公所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22482688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2017/08/30 13:32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l" fontAlgn="t"/>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04"/>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新北市中和區公所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22482688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2017/08/30 13:32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X</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rgbClr val="FFCCCC"/>
                    </a:solidFill>
                  </a:tcPr>
                </a:tc>
                <a:tc>
                  <a:txBody>
                    <a:bodyPr/>
                    <a:lstStyle/>
                    <a:p>
                      <a:pPr algn="l" fontAlgn="t"/>
                      <a:r>
                        <a:rPr lang="zh-TW" altLang="en-US" sz="1100" u="none" strike="noStrike" dirty="0">
                          <a:effectLst/>
                          <a:latin typeface="微軟正黑體" panose="020B0604030504040204" pitchFamily="34" charset="-120"/>
                          <a:ea typeface="微軟正黑體" panose="020B0604030504040204" pitchFamily="34" charset="-120"/>
                        </a:rPr>
                        <a:t>保管場所聯絡電話與行動電話皆尚未</a:t>
                      </a:r>
                      <a:r>
                        <a:rPr lang="zh-TW" altLang="en-US" sz="1100" u="none" strike="noStrike" dirty="0" smtClean="0">
                          <a:effectLst/>
                          <a:latin typeface="微軟正黑體" panose="020B0604030504040204" pitchFamily="34" charset="-120"/>
                          <a:ea typeface="微軟正黑體" panose="020B0604030504040204" pitchFamily="34" charset="-120"/>
                        </a:rPr>
                        <a:t>填寫</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5"/>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新北市中和區公所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22482688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2017/08/30 13:32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l" fontAlgn="t"/>
                      <a:r>
                        <a:rPr lang="zh-TW" altLang="en-US" sz="1100" u="none" strike="noStrike" dirty="0">
                          <a:effectLst/>
                          <a:latin typeface="微軟正黑體" panose="020B0604030504040204" pitchFamily="34" charset="-120"/>
                          <a:ea typeface="微軟正黑體" panose="020B0604030504040204" pitchFamily="34" charset="-120"/>
                        </a:rPr>
                        <a:t>　</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6"/>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新北市新店區公所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(02)29112281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2017/09/08 09:55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l" fontAlgn="t"/>
                      <a:r>
                        <a:rPr lang="zh-TW" altLang="en-US" sz="1100" u="none" strike="noStrike" dirty="0">
                          <a:effectLst/>
                          <a:latin typeface="微軟正黑體" panose="020B0604030504040204" pitchFamily="34" charset="-120"/>
                          <a:ea typeface="微軟正黑體" panose="020B0604030504040204" pitchFamily="34" charset="-120"/>
                        </a:rPr>
                        <a:t>　</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7"/>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新北市新店區公所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(02)29112281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2017/09/08 09:55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l" fontAlgn="t"/>
                      <a:r>
                        <a:rPr lang="zh-TW" altLang="en-US" sz="1100" u="none" strike="noStrike" dirty="0">
                          <a:effectLst/>
                          <a:latin typeface="微軟正黑體" panose="020B0604030504040204" pitchFamily="34" charset="-120"/>
                          <a:ea typeface="微軟正黑體" panose="020B0604030504040204" pitchFamily="34" charset="-120"/>
                        </a:rPr>
                        <a:t>　</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8"/>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新北市新店區公所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(02)29112281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2017/09/08 09:55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X</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rgbClr val="FFCCCC"/>
                    </a:solidFill>
                  </a:tcPr>
                </a:tc>
                <a:tc>
                  <a:txBody>
                    <a:bodyPr/>
                    <a:lstStyle/>
                    <a:p>
                      <a:pPr algn="l" fontAlgn="t"/>
                      <a:r>
                        <a:rPr lang="zh-TW" altLang="en-US" sz="1100" u="none" strike="noStrike" dirty="0">
                          <a:effectLst/>
                          <a:latin typeface="微軟正黑體" panose="020B0604030504040204" pitchFamily="34" charset="-120"/>
                          <a:ea typeface="微軟正黑體" panose="020B0604030504040204" pitchFamily="34" charset="-120"/>
                        </a:rPr>
                        <a:t>保管場所座標尚未填寫或為</a:t>
                      </a:r>
                      <a:r>
                        <a:rPr lang="en-US" altLang="zh-TW" sz="1100" u="none" strike="noStrike" dirty="0">
                          <a:effectLst/>
                          <a:latin typeface="微軟正黑體" panose="020B0604030504040204" pitchFamily="34" charset="-120"/>
                          <a:ea typeface="微軟正黑體" panose="020B0604030504040204" pitchFamily="34" charset="-120"/>
                        </a:rPr>
                        <a:t>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9"/>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新北市新店區公所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(02)29112281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2017/09/08 09:55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O</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tc>
                  <a:txBody>
                    <a:bodyPr/>
                    <a:lstStyle/>
                    <a:p>
                      <a:pPr algn="l" fontAlgn="t"/>
                      <a:r>
                        <a:rPr lang="zh-TW" altLang="en-US" sz="1100" u="none" strike="noStrike" dirty="0">
                          <a:effectLst/>
                          <a:latin typeface="微軟正黑體" panose="020B0604030504040204" pitchFamily="34" charset="-120"/>
                          <a:ea typeface="微軟正黑體" panose="020B0604030504040204" pitchFamily="34" charset="-120"/>
                        </a:rPr>
                        <a:t>　</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6904335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solidFill>
            <a:schemeClr val="bg1"/>
          </a:solidFill>
        </p:spPr>
        <p:txBody>
          <a:bodyPr/>
          <a:lstStyle/>
          <a:p>
            <a:r>
              <a:rPr lang="zh-TW" altLang="en-US" dirty="0"/>
              <a:t>防救災資源資料庫抽查結果</a:t>
            </a:r>
          </a:p>
        </p:txBody>
      </p:sp>
      <p:graphicFrame>
        <p:nvGraphicFramePr>
          <p:cNvPr id="6" name="表格 5"/>
          <p:cNvGraphicFramePr>
            <a:graphicFrameLocks noGrp="1"/>
          </p:cNvGraphicFramePr>
          <p:nvPr>
            <p:extLst>
              <p:ext uri="{D42A27DB-BD31-4B8C-83A1-F6EECF244321}">
                <p14:modId xmlns:p14="http://schemas.microsoft.com/office/powerpoint/2010/main" val="3219716366"/>
              </p:ext>
            </p:extLst>
          </p:nvPr>
        </p:nvGraphicFramePr>
        <p:xfrm>
          <a:off x="101811" y="961561"/>
          <a:ext cx="8846635" cy="5368353"/>
        </p:xfrm>
        <a:graphic>
          <a:graphicData uri="http://schemas.openxmlformats.org/drawingml/2006/table">
            <a:tbl>
              <a:tblPr>
                <a:tableStyleId>{ED083AE6-46FA-4A59-8FB0-9F97EB10719F}</a:tableStyleId>
              </a:tblPr>
              <a:tblGrid>
                <a:gridCol w="900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972000">
                  <a:extLst>
                    <a:ext uri="{9D8B030D-6E8A-4147-A177-3AD203B41FA5}">
                      <a16:colId xmlns:a16="http://schemas.microsoft.com/office/drawing/2014/main" val="20002"/>
                    </a:ext>
                  </a:extLst>
                </a:gridCol>
                <a:gridCol w="900000">
                  <a:extLst>
                    <a:ext uri="{9D8B030D-6E8A-4147-A177-3AD203B41FA5}">
                      <a16:colId xmlns:a16="http://schemas.microsoft.com/office/drawing/2014/main" val="20003"/>
                    </a:ext>
                  </a:extLst>
                </a:gridCol>
                <a:gridCol w="350570">
                  <a:extLst>
                    <a:ext uri="{9D8B030D-6E8A-4147-A177-3AD203B41FA5}">
                      <a16:colId xmlns:a16="http://schemas.microsoft.com/office/drawing/2014/main" val="20004"/>
                    </a:ext>
                  </a:extLst>
                </a:gridCol>
                <a:gridCol w="478050">
                  <a:extLst>
                    <a:ext uri="{9D8B030D-6E8A-4147-A177-3AD203B41FA5}">
                      <a16:colId xmlns:a16="http://schemas.microsoft.com/office/drawing/2014/main" val="20005"/>
                    </a:ext>
                  </a:extLst>
                </a:gridCol>
                <a:gridCol w="350570">
                  <a:extLst>
                    <a:ext uri="{9D8B030D-6E8A-4147-A177-3AD203B41FA5}">
                      <a16:colId xmlns:a16="http://schemas.microsoft.com/office/drawing/2014/main" val="20006"/>
                    </a:ext>
                  </a:extLst>
                </a:gridCol>
                <a:gridCol w="612000">
                  <a:extLst>
                    <a:ext uri="{9D8B030D-6E8A-4147-A177-3AD203B41FA5}">
                      <a16:colId xmlns:a16="http://schemas.microsoft.com/office/drawing/2014/main" val="20007"/>
                    </a:ext>
                  </a:extLst>
                </a:gridCol>
                <a:gridCol w="828000">
                  <a:extLst>
                    <a:ext uri="{9D8B030D-6E8A-4147-A177-3AD203B41FA5}">
                      <a16:colId xmlns:a16="http://schemas.microsoft.com/office/drawing/2014/main" val="20008"/>
                    </a:ext>
                  </a:extLst>
                </a:gridCol>
                <a:gridCol w="467445">
                  <a:extLst>
                    <a:ext uri="{9D8B030D-6E8A-4147-A177-3AD203B41FA5}">
                      <a16:colId xmlns:a16="http://schemas.microsoft.com/office/drawing/2014/main" val="20009"/>
                    </a:ext>
                  </a:extLst>
                </a:gridCol>
                <a:gridCol w="1800000">
                  <a:extLst>
                    <a:ext uri="{9D8B030D-6E8A-4147-A177-3AD203B41FA5}">
                      <a16:colId xmlns:a16="http://schemas.microsoft.com/office/drawing/2014/main" val="20010"/>
                    </a:ext>
                  </a:extLst>
                </a:gridCol>
              </a:tblGrid>
              <a:tr h="450825">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抽查資源名稱</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填報單位</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聯絡電話</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資料更新日期</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現有存量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可供調度量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a:effectLst/>
                          <a:latin typeface="微軟正黑體" panose="020B0604030504040204" pitchFamily="34" charset="-120"/>
                          <a:ea typeface="微軟正黑體" panose="020B0604030504040204" pitchFamily="34" charset="-120"/>
                        </a:rPr>
                        <a:t>回報存量</a:t>
                      </a:r>
                      <a:endParaRPr lang="zh-TW" altLang="en-US" sz="1100" b="1"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回報可供調度量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各</a:t>
                      </a:r>
                      <a:r>
                        <a:rPr lang="zh-TW" altLang="en-US" sz="1100" b="1" u="none" strike="noStrike" dirty="0" smtClean="0">
                          <a:effectLst/>
                          <a:latin typeface="微軟正黑體" panose="020B0604030504040204" pitchFamily="34" charset="-120"/>
                          <a:ea typeface="微軟正黑體" panose="020B0604030504040204" pitchFamily="34" charset="-120"/>
                        </a:rPr>
                        <a:t>單位</a:t>
                      </a:r>
                      <a:endParaRPr lang="en-US" altLang="zh-TW" sz="1100" b="1" u="none" strike="noStrike" dirty="0" smtClean="0">
                        <a:effectLst/>
                        <a:latin typeface="微軟正黑體" panose="020B0604030504040204" pitchFamily="34" charset="-120"/>
                        <a:ea typeface="微軟正黑體" panose="020B0604030504040204" pitchFamily="34" charset="-120"/>
                      </a:endParaRPr>
                    </a:p>
                    <a:p>
                      <a:pPr algn="ctr" fontAlgn="ctr"/>
                      <a:r>
                        <a:rPr lang="zh-TW" altLang="en-US" sz="1100" b="1" u="none" strike="noStrike" dirty="0" smtClean="0">
                          <a:effectLst/>
                          <a:latin typeface="微軟正黑體" panose="020B0604030504040204" pitchFamily="34" charset="-120"/>
                          <a:ea typeface="微軟正黑體" panose="020B0604030504040204" pitchFamily="34" charset="-120"/>
                        </a:rPr>
                        <a:t>回報</a:t>
                      </a:r>
                      <a:r>
                        <a:rPr lang="zh-TW" altLang="en-US" sz="1100" b="1" u="none" strike="noStrike" dirty="0">
                          <a:effectLst/>
                          <a:latin typeface="微軟正黑體" panose="020B0604030504040204" pitchFamily="34" charset="-120"/>
                          <a:ea typeface="微軟正黑體" panose="020B0604030504040204" pitchFamily="34" charset="-120"/>
                        </a:rPr>
                        <a:t>日期</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smtClean="0">
                          <a:effectLst/>
                          <a:latin typeface="微軟正黑體" panose="020B0604030504040204" pitchFamily="34" charset="-120"/>
                          <a:ea typeface="微軟正黑體" panose="020B0604030504040204" pitchFamily="34" charset="-120"/>
                        </a:rPr>
                        <a:t>查核</a:t>
                      </a:r>
                      <a:endParaRPr lang="en-US" altLang="zh-TW" sz="1100" b="1" u="none" strike="noStrike" dirty="0" smtClean="0">
                        <a:effectLst/>
                        <a:latin typeface="微軟正黑體" panose="020B0604030504040204" pitchFamily="34" charset="-120"/>
                        <a:ea typeface="微軟正黑體" panose="020B0604030504040204" pitchFamily="34" charset="-120"/>
                      </a:endParaRPr>
                    </a:p>
                    <a:p>
                      <a:pPr algn="ctr" fontAlgn="ctr"/>
                      <a:r>
                        <a:rPr lang="zh-TW" altLang="en-US" sz="1100" b="1" u="none" strike="noStrike" dirty="0" smtClean="0">
                          <a:effectLst/>
                          <a:latin typeface="微軟正黑體" panose="020B0604030504040204" pitchFamily="34" charset="-120"/>
                          <a:ea typeface="微軟正黑體" panose="020B0604030504040204" pitchFamily="34" charset="-120"/>
                        </a:rPr>
                        <a:t>結果</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錯誤註記</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extLst>
                  <a:ext uri="{0D108BD9-81ED-4DB2-BD59-A6C34878D82A}">
                    <a16:rowId xmlns:a16="http://schemas.microsoft.com/office/drawing/2014/main" val="10000"/>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新北市鶯歌區公所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02-26780202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2017/09/14 16:40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3</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　</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　</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X</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rgbClr val="FFCCCC"/>
                    </a:solidFill>
                  </a:tcPr>
                </a:tc>
                <a:tc>
                  <a:txBody>
                    <a:bodyPr/>
                    <a:lstStyle/>
                    <a:p>
                      <a:pPr algn="l" fontAlgn="t"/>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430729130"/>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新北市鶯歌區公所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02-26780202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2017/09/14 16:40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　</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　</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　</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X</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rgbClr val="FFCCCC"/>
                    </a:solidFill>
                  </a:tcPr>
                </a:tc>
                <a:tc>
                  <a:txBody>
                    <a:bodyPr/>
                    <a:lstStyle/>
                    <a:p>
                      <a:pPr algn="l" fontAlgn="t"/>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3374847648"/>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新北市鶯歌區公所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02-26780202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2017/09/14 16:40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X</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rgbClr val="FFCCCC"/>
                    </a:solidFill>
                  </a:tcPr>
                </a:tc>
                <a:tc>
                  <a:txBody>
                    <a:bodyPr/>
                    <a:lstStyle/>
                    <a:p>
                      <a:pPr algn="l" fontAlgn="t"/>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01"/>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新北市鶯歌區公所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02-26780202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2017/09/14 16:40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X</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rgbClr val="FFCCCC"/>
                    </a:solidFill>
                  </a:tcPr>
                </a:tc>
                <a:tc>
                  <a:txBody>
                    <a:bodyPr/>
                    <a:lstStyle/>
                    <a:p>
                      <a:pPr algn="l" fontAlgn="t"/>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02"/>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新北市鶯歌區公所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02-26780202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2017/09/14 16:40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4</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4</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　</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X</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rgbClr val="FFCCCC"/>
                    </a:solidFill>
                  </a:tcPr>
                </a:tc>
                <a:tc>
                  <a:txBody>
                    <a:bodyPr/>
                    <a:lstStyle/>
                    <a:p>
                      <a:pPr algn="l" fontAlgn="t"/>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03"/>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新北市三峽區公所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02-26711017</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2017/09/14 11:06</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4</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4</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l" fontAlgn="t"/>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04"/>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新北市淡水區公所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26221020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 15:36</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l" fontAlgn="t"/>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5"/>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新北市淡水區公所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26221020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 15:36</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l" fontAlgn="t"/>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6"/>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新北市瑞芳區公所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24972250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2017/09/14 09:43</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l" fontAlgn="t"/>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7"/>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新北市瑞芳區公所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24972250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2017/09/14 09:43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l" fontAlgn="t"/>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8"/>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新北市瑞芳區公所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24972250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2017/09/14 09:43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O</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l" fontAlgn="t"/>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bg1"/>
                    </a:solidFill>
                  </a:tcPr>
                </a:tc>
                <a:extLst>
                  <a:ext uri="{0D108BD9-81ED-4DB2-BD59-A6C34878D82A}">
                    <a16:rowId xmlns:a16="http://schemas.microsoft.com/office/drawing/2014/main" val="10009"/>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新北市泰山區公所</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29099551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2017/09/18 09:25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O</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520" marR="7520" marT="7520" marB="0" anchor="ctr">
                    <a:solidFill>
                      <a:schemeClr val="bg1"/>
                    </a:solidFill>
                  </a:tcPr>
                </a:tc>
                <a:tc>
                  <a:txBody>
                    <a:bodyPr/>
                    <a:lstStyle/>
                    <a:p>
                      <a:pPr algn="l" fontAlgn="t"/>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4597222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F9CC33-4133-468C-B7C7-B67D93663D55}" type="slidenum">
              <a:rPr kumimoji="1" lang="zh-TW" altLang="en-US" sz="1200" b="0" i="0" u="none" strike="noStrike" kern="1200" cap="none" spc="0" normalizeH="0" baseline="0" noProof="0" smtClean="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zh-TW" altLang="en-US" sz="1200" b="0" i="0" u="none" strike="noStrike" kern="1200" cap="none" spc="0" normalizeH="0" baseline="0" noProof="0">
              <a:ln>
                <a:noFill/>
              </a:ln>
              <a:solidFill>
                <a:srgbClr val="44546A">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3" name="標題 2"/>
          <p:cNvSpPr>
            <a:spLocks noGrp="1"/>
          </p:cNvSpPr>
          <p:nvPr>
            <p:ph type="title"/>
          </p:nvPr>
        </p:nvSpPr>
        <p:spPr>
          <a:solidFill>
            <a:schemeClr val="bg1"/>
          </a:solidFill>
        </p:spPr>
        <p:txBody>
          <a:bodyPr/>
          <a:lstStyle/>
          <a:p>
            <a:r>
              <a:rPr lang="zh-TW" altLang="en-US" dirty="0"/>
              <a:t>防救災資源資料庫抽查結果</a:t>
            </a:r>
          </a:p>
        </p:txBody>
      </p:sp>
      <p:graphicFrame>
        <p:nvGraphicFramePr>
          <p:cNvPr id="6" name="表格 5"/>
          <p:cNvGraphicFramePr>
            <a:graphicFrameLocks noGrp="1"/>
          </p:cNvGraphicFramePr>
          <p:nvPr>
            <p:extLst>
              <p:ext uri="{D42A27DB-BD31-4B8C-83A1-F6EECF244321}">
                <p14:modId xmlns:p14="http://schemas.microsoft.com/office/powerpoint/2010/main" val="940405691"/>
              </p:ext>
            </p:extLst>
          </p:nvPr>
        </p:nvGraphicFramePr>
        <p:xfrm>
          <a:off x="103366" y="914400"/>
          <a:ext cx="8846635" cy="3729177"/>
        </p:xfrm>
        <a:graphic>
          <a:graphicData uri="http://schemas.openxmlformats.org/drawingml/2006/table">
            <a:tbl>
              <a:tblPr>
                <a:tableStyleId>{ED083AE6-46FA-4A59-8FB0-9F97EB10719F}</a:tableStyleId>
              </a:tblPr>
              <a:tblGrid>
                <a:gridCol w="900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972000">
                  <a:extLst>
                    <a:ext uri="{9D8B030D-6E8A-4147-A177-3AD203B41FA5}">
                      <a16:colId xmlns:a16="http://schemas.microsoft.com/office/drawing/2014/main" val="20002"/>
                    </a:ext>
                  </a:extLst>
                </a:gridCol>
                <a:gridCol w="900000">
                  <a:extLst>
                    <a:ext uri="{9D8B030D-6E8A-4147-A177-3AD203B41FA5}">
                      <a16:colId xmlns:a16="http://schemas.microsoft.com/office/drawing/2014/main" val="20003"/>
                    </a:ext>
                  </a:extLst>
                </a:gridCol>
                <a:gridCol w="350570">
                  <a:extLst>
                    <a:ext uri="{9D8B030D-6E8A-4147-A177-3AD203B41FA5}">
                      <a16:colId xmlns:a16="http://schemas.microsoft.com/office/drawing/2014/main" val="20004"/>
                    </a:ext>
                  </a:extLst>
                </a:gridCol>
                <a:gridCol w="478050">
                  <a:extLst>
                    <a:ext uri="{9D8B030D-6E8A-4147-A177-3AD203B41FA5}">
                      <a16:colId xmlns:a16="http://schemas.microsoft.com/office/drawing/2014/main" val="20005"/>
                    </a:ext>
                  </a:extLst>
                </a:gridCol>
                <a:gridCol w="350570">
                  <a:extLst>
                    <a:ext uri="{9D8B030D-6E8A-4147-A177-3AD203B41FA5}">
                      <a16:colId xmlns:a16="http://schemas.microsoft.com/office/drawing/2014/main" val="20006"/>
                    </a:ext>
                  </a:extLst>
                </a:gridCol>
                <a:gridCol w="612000">
                  <a:extLst>
                    <a:ext uri="{9D8B030D-6E8A-4147-A177-3AD203B41FA5}">
                      <a16:colId xmlns:a16="http://schemas.microsoft.com/office/drawing/2014/main" val="20007"/>
                    </a:ext>
                  </a:extLst>
                </a:gridCol>
                <a:gridCol w="828000">
                  <a:extLst>
                    <a:ext uri="{9D8B030D-6E8A-4147-A177-3AD203B41FA5}">
                      <a16:colId xmlns:a16="http://schemas.microsoft.com/office/drawing/2014/main" val="20008"/>
                    </a:ext>
                  </a:extLst>
                </a:gridCol>
                <a:gridCol w="467445">
                  <a:extLst>
                    <a:ext uri="{9D8B030D-6E8A-4147-A177-3AD203B41FA5}">
                      <a16:colId xmlns:a16="http://schemas.microsoft.com/office/drawing/2014/main" val="20009"/>
                    </a:ext>
                  </a:extLst>
                </a:gridCol>
                <a:gridCol w="1800000">
                  <a:extLst>
                    <a:ext uri="{9D8B030D-6E8A-4147-A177-3AD203B41FA5}">
                      <a16:colId xmlns:a16="http://schemas.microsoft.com/office/drawing/2014/main" val="20010"/>
                    </a:ext>
                  </a:extLst>
                </a:gridCol>
              </a:tblGrid>
              <a:tr h="450825">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抽查資源名稱</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填報單位</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聯絡電話</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資料更新日期</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現有存量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可供調度量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回報存量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回報可供調度量</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各</a:t>
                      </a:r>
                      <a:r>
                        <a:rPr lang="zh-TW" altLang="en-US" sz="1100" b="1" u="none" strike="noStrike" dirty="0" smtClean="0">
                          <a:effectLst/>
                          <a:latin typeface="微軟正黑體" panose="020B0604030504040204" pitchFamily="34" charset="-120"/>
                          <a:ea typeface="微軟正黑體" panose="020B0604030504040204" pitchFamily="34" charset="-120"/>
                        </a:rPr>
                        <a:t>單位</a:t>
                      </a:r>
                      <a:endParaRPr lang="en-US" altLang="zh-TW" sz="1100" b="1" u="none" strike="noStrike" dirty="0" smtClean="0">
                        <a:effectLst/>
                        <a:latin typeface="微軟正黑體" panose="020B0604030504040204" pitchFamily="34" charset="-120"/>
                        <a:ea typeface="微軟正黑體" panose="020B0604030504040204" pitchFamily="34" charset="-120"/>
                      </a:endParaRPr>
                    </a:p>
                    <a:p>
                      <a:pPr algn="ctr" fontAlgn="ctr"/>
                      <a:r>
                        <a:rPr lang="zh-TW" altLang="en-US" sz="1100" b="1" u="none" strike="noStrike" dirty="0" smtClean="0">
                          <a:effectLst/>
                          <a:latin typeface="微軟正黑體" panose="020B0604030504040204" pitchFamily="34" charset="-120"/>
                          <a:ea typeface="微軟正黑體" panose="020B0604030504040204" pitchFamily="34" charset="-120"/>
                        </a:rPr>
                        <a:t>回報</a:t>
                      </a:r>
                      <a:r>
                        <a:rPr lang="zh-TW" altLang="en-US" sz="1100" b="1" u="none" strike="noStrike" dirty="0">
                          <a:effectLst/>
                          <a:latin typeface="微軟正黑體" panose="020B0604030504040204" pitchFamily="34" charset="-120"/>
                          <a:ea typeface="微軟正黑體" panose="020B0604030504040204" pitchFamily="34" charset="-120"/>
                        </a:rPr>
                        <a:t>日期</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smtClean="0">
                          <a:effectLst/>
                          <a:latin typeface="微軟正黑體" panose="020B0604030504040204" pitchFamily="34" charset="-120"/>
                          <a:ea typeface="微軟正黑體" panose="020B0604030504040204" pitchFamily="34" charset="-120"/>
                        </a:rPr>
                        <a:t>查核</a:t>
                      </a:r>
                      <a:endParaRPr lang="en-US" altLang="zh-TW" sz="1100" b="1" u="none" strike="noStrike" dirty="0" smtClean="0">
                        <a:effectLst/>
                        <a:latin typeface="微軟正黑體" panose="020B0604030504040204" pitchFamily="34" charset="-120"/>
                        <a:ea typeface="微軟正黑體" panose="020B0604030504040204" pitchFamily="34" charset="-120"/>
                      </a:endParaRPr>
                    </a:p>
                    <a:p>
                      <a:pPr algn="ctr" fontAlgn="ctr"/>
                      <a:r>
                        <a:rPr lang="zh-TW" altLang="en-US" sz="1100" b="1" u="none" strike="noStrike" dirty="0" smtClean="0">
                          <a:effectLst/>
                          <a:latin typeface="微軟正黑體" panose="020B0604030504040204" pitchFamily="34" charset="-120"/>
                          <a:ea typeface="微軟正黑體" panose="020B0604030504040204" pitchFamily="34" charset="-120"/>
                        </a:rPr>
                        <a:t>結果</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tc>
                  <a:txBody>
                    <a:bodyPr/>
                    <a:lstStyle/>
                    <a:p>
                      <a:pPr algn="ctr" fontAlgn="ctr"/>
                      <a:r>
                        <a:rPr lang="zh-TW" altLang="en-US" sz="1100" b="1" u="none" strike="noStrike" dirty="0">
                          <a:effectLst/>
                          <a:latin typeface="微軟正黑體" panose="020B0604030504040204" pitchFamily="34" charset="-120"/>
                          <a:ea typeface="微軟正黑體" panose="020B0604030504040204" pitchFamily="34" charset="-120"/>
                        </a:rPr>
                        <a:t>錯誤註記</a:t>
                      </a:r>
                      <a:endParaRPr lang="zh-TW" altLang="en-US" sz="11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chemeClr val="accent4">
                        <a:lumMod val="60000"/>
                        <a:lumOff val="40000"/>
                      </a:schemeClr>
                    </a:solidFill>
                  </a:tcPr>
                </a:tc>
                <a:extLst>
                  <a:ext uri="{0D108BD9-81ED-4DB2-BD59-A6C34878D82A}">
                    <a16:rowId xmlns:a16="http://schemas.microsoft.com/office/drawing/2014/main" val="10000"/>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新北市石碇區公所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26631080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2017/09/14 15:32</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X</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solidFill>
                      <a:srgbClr val="FFCCCC"/>
                    </a:solidFill>
                  </a:tcPr>
                </a:tc>
                <a:tc>
                  <a:txBody>
                    <a:bodyPr/>
                    <a:lstStyle/>
                    <a:p>
                      <a:pPr algn="l" fontAlgn="t"/>
                      <a:r>
                        <a:rPr lang="zh-TW" altLang="en-US" sz="1100" u="none" strike="noStrike" dirty="0">
                          <a:effectLst/>
                          <a:latin typeface="微軟正黑體" panose="020B0604030504040204" pitchFamily="34" charset="-120"/>
                          <a:ea typeface="微軟正黑體" panose="020B0604030504040204" pitchFamily="34" charset="-120"/>
                        </a:rPr>
                        <a:t>保管場所聯絡電話與行動電話皆尚未</a:t>
                      </a:r>
                      <a:r>
                        <a:rPr lang="zh-TW" altLang="en-US" sz="1100" u="none" strike="noStrike" dirty="0" smtClean="0">
                          <a:effectLst/>
                          <a:latin typeface="微軟正黑體" panose="020B0604030504040204" pitchFamily="34" charset="-120"/>
                          <a:ea typeface="微軟正黑體" panose="020B0604030504040204" pitchFamily="34" charset="-120"/>
                        </a:rPr>
                        <a:t>填寫</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extLst>
                  <a:ext uri="{0D108BD9-81ED-4DB2-BD59-A6C34878D82A}">
                    <a16:rowId xmlns:a16="http://schemas.microsoft.com/office/drawing/2014/main" val="2429860922"/>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新北市坪林區公所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02-26657251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 15:43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O</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l" fontAlgn="t"/>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tc>
                <a:extLst>
                  <a:ext uri="{0D108BD9-81ED-4DB2-BD59-A6C34878D82A}">
                    <a16:rowId xmlns:a16="http://schemas.microsoft.com/office/drawing/2014/main" val="10001"/>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新北市坪林區公所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02-26657251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 15:43</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O</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l" fontAlgn="t"/>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tc>
                <a:extLst>
                  <a:ext uri="{0D108BD9-81ED-4DB2-BD59-A6C34878D82A}">
                    <a16:rowId xmlns:a16="http://schemas.microsoft.com/office/drawing/2014/main" val="10002"/>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新北市坪林區公所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02-26657251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 15:43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3</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l" fontAlgn="t"/>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tc>
                <a:extLst>
                  <a:ext uri="{0D108BD9-81ED-4DB2-BD59-A6C34878D82A}">
                    <a16:rowId xmlns:a16="http://schemas.microsoft.com/office/drawing/2014/main" val="10003"/>
                  </a:ext>
                </a:extLst>
              </a:tr>
              <a:tr h="409794">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鏈鋸</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新北市石門區公所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26381721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2017/09/01 10:48</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6</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6</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2017/09/15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l" fontAlgn="t"/>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tc>
                <a:extLst>
                  <a:ext uri="{0D108BD9-81ED-4DB2-BD59-A6C34878D82A}">
                    <a16:rowId xmlns:a16="http://schemas.microsoft.com/office/drawing/2014/main" val="10004"/>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新北市平溪區公所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02-24951510</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2017/08/30 10:44</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2017/09/15</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sz="1100" u="none" strike="noStrike">
                          <a:effectLst/>
                          <a:latin typeface="微軟正黑體" panose="020B0604030504040204" pitchFamily="34" charset="-120"/>
                          <a:ea typeface="微軟正黑體" panose="020B0604030504040204" pitchFamily="34" charset="-120"/>
                        </a:rPr>
                        <a:t>O</a:t>
                      </a:r>
                      <a:endParaRPr 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l" fontAlgn="t"/>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extLst>
                  <a:ext uri="{0D108BD9-81ED-4DB2-BD59-A6C34878D82A}">
                    <a16:rowId xmlns:a16="http://schemas.microsoft.com/office/drawing/2014/main" val="10005"/>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新北市汐止區公所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26411111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2017/09/25 08:55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O</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l" fontAlgn="t"/>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extLst>
                  <a:ext uri="{0D108BD9-81ED-4DB2-BD59-A6C34878D82A}">
                    <a16:rowId xmlns:a16="http://schemas.microsoft.com/office/drawing/2014/main" val="10006"/>
                  </a:ext>
                </a:extLst>
              </a:tr>
              <a:tr h="409794">
                <a:tc>
                  <a:txBody>
                    <a:bodyPr/>
                    <a:lstStyle/>
                    <a:p>
                      <a:pPr algn="ctr" fontAlgn="ctr"/>
                      <a:r>
                        <a:rPr lang="zh-TW" altLang="en-US" sz="1100" u="none" strike="noStrike">
                          <a:effectLst/>
                          <a:latin typeface="微軟正黑體" panose="020B0604030504040204" pitchFamily="34" charset="-120"/>
                          <a:ea typeface="微軟正黑體" panose="020B0604030504040204" pitchFamily="34" charset="-120"/>
                        </a:rPr>
                        <a:t>鏈鋸</a:t>
                      </a:r>
                      <a:endParaRPr lang="zh-TW" altLang="en-US"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zh-TW" altLang="en-US" sz="1100" u="none" strike="noStrike" dirty="0">
                          <a:effectLst/>
                          <a:latin typeface="微軟正黑體" panose="020B0604030504040204" pitchFamily="34" charset="-120"/>
                          <a:ea typeface="微軟正黑體" panose="020B0604030504040204" pitchFamily="34" charset="-120"/>
                        </a:rPr>
                        <a:t>新北市汐止區公所</a:t>
                      </a:r>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26411111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2017/09/25 08:55</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a:effectLst/>
                          <a:latin typeface="微軟正黑體" panose="020B0604030504040204" pitchFamily="34" charset="-120"/>
                          <a:ea typeface="微軟正黑體" panose="020B0604030504040204" pitchFamily="34" charset="-120"/>
                        </a:rPr>
                        <a:t>1</a:t>
                      </a:r>
                      <a:endParaRPr lang="en-US" altLang="zh-TW" sz="1100" b="0" i="0" u="none" strike="noStrike">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1</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altLang="zh-TW" sz="1100" u="none" strike="noStrike" dirty="0">
                          <a:effectLst/>
                          <a:latin typeface="微軟正黑體" panose="020B0604030504040204" pitchFamily="34" charset="-120"/>
                          <a:ea typeface="微軟正黑體" panose="020B0604030504040204" pitchFamily="34" charset="-120"/>
                        </a:rPr>
                        <a:t>2017/09/18</a:t>
                      </a:r>
                      <a:endParaRPr lang="en-US" altLang="zh-TW"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ctr" fontAlgn="ctr"/>
                      <a:r>
                        <a:rPr lang="en-US" sz="1100" u="none" strike="noStrike" dirty="0">
                          <a:effectLst/>
                          <a:latin typeface="微軟正黑體" panose="020B0604030504040204" pitchFamily="34" charset="-120"/>
                          <a:ea typeface="微軟正黑體" panose="020B0604030504040204" pitchFamily="34" charset="-120"/>
                        </a:rPr>
                        <a:t>O</a:t>
                      </a:r>
                      <a:endParaRPr 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tc>
                  <a:txBody>
                    <a:bodyPr/>
                    <a:lstStyle/>
                    <a:p>
                      <a:pPr algn="l" fontAlgn="t"/>
                      <a:endParaRPr lang="zh-TW" altLang="en-US" sz="11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7693" marR="7693" marT="7693"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336380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4"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4000" b="1" noProof="0" dirty="0">
                <a:solidFill>
                  <a:srgbClr val="CC3300"/>
                </a:solidFill>
              </a:rPr>
              <a:t>五</a:t>
            </a:r>
            <a:r>
              <a:rPr kumimoji="1" lang="zh-TW" altLang="en-US" sz="4000" b="1" i="0" u="none" strike="noStrike" kern="1200" cap="none" spc="0" normalizeH="0" baseline="0" noProof="0" dirty="0" smtClean="0">
                <a:ln>
                  <a:noFill/>
                </a:ln>
                <a:solidFill>
                  <a:srgbClr val="CC3300"/>
                </a:solidFill>
                <a:effectLst/>
                <a:uLnTx/>
                <a:uFillTx/>
                <a:latin typeface="Arial" pitchFamily="34" charset="0"/>
                <a:ea typeface="標楷體" pitchFamily="65" charset="-120"/>
                <a:cs typeface="+mn-cs"/>
              </a:rPr>
              <a:t>、提案討論</a:t>
            </a:r>
            <a:endParaRPr kumimoji="1" lang="zh-TW" altLang="en-US" sz="4000" b="1" i="0" u="none" strike="noStrike" kern="1200" cap="none" spc="0" normalizeH="0" baseline="0" noProof="0" dirty="0">
              <a:ln>
                <a:noFill/>
              </a:ln>
              <a:solidFill>
                <a:srgbClr val="CC3300"/>
              </a:solidFill>
              <a:effectLst/>
              <a:uLnTx/>
              <a:uFillTx/>
              <a:latin typeface="Arial" pitchFamily="34" charset="0"/>
              <a:ea typeface="標楷體" pitchFamily="65" charset="-120"/>
              <a:cs typeface="+mn-cs"/>
            </a:endParaRPr>
          </a:p>
        </p:txBody>
      </p:sp>
    </p:spTree>
    <p:extLst>
      <p:ext uri="{BB962C8B-B14F-4D97-AF65-F5344CB8AC3E}">
        <p14:creationId xmlns:p14="http://schemas.microsoft.com/office/powerpoint/2010/main" val="294867205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9"/>
          <p:cNvSpPr txBox="1">
            <a:spLocks noChangeArrowheads="1"/>
          </p:cNvSpPr>
          <p:nvPr/>
        </p:nvSpPr>
        <p:spPr bwMode="auto">
          <a:xfrm>
            <a:off x="164515" y="1295400"/>
            <a:ext cx="8844969"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lvl="0" indent="0" algn="just" eaLnBrk="0" hangingPunct="0">
              <a:spcAft>
                <a:spcPts val="600"/>
              </a:spcAft>
              <a:defRPr/>
            </a:pPr>
            <a:r>
              <a:rPr kumimoji="0" lang="zh-TW" altLang="en-US" sz="2200" b="1" dirty="0" smtClean="0">
                <a:solidFill>
                  <a:srgbClr val="FF0000"/>
                </a:solidFill>
                <a:latin typeface="微軟正黑體" pitchFamily="34" charset="-120"/>
                <a:ea typeface="微軟正黑體" pitchFamily="34" charset="-120"/>
              </a:rPr>
              <a:t>案由一</a:t>
            </a:r>
            <a:endParaRPr kumimoji="0" lang="en-US" altLang="zh-TW" sz="2200" b="1" dirty="0" smtClean="0">
              <a:solidFill>
                <a:srgbClr val="FF0000"/>
              </a:solidFill>
              <a:latin typeface="微軟正黑體" pitchFamily="34" charset="-120"/>
              <a:ea typeface="微軟正黑體" pitchFamily="34" charset="-120"/>
            </a:endParaRPr>
          </a:p>
          <a:p>
            <a:pPr marL="0" lvl="0" indent="0" algn="just" eaLnBrk="0" hangingPunct="0">
              <a:spcAft>
                <a:spcPts val="600"/>
              </a:spcAft>
              <a:defRPr/>
            </a:pPr>
            <a:r>
              <a:rPr kumimoji="0" lang="en-US" altLang="zh-TW" sz="2000" b="1" dirty="0">
                <a:solidFill>
                  <a:srgbClr val="000000"/>
                </a:solidFill>
                <a:latin typeface="微軟正黑體" pitchFamily="34" charset="-120"/>
                <a:ea typeface="微軟正黑體" pitchFamily="34" charset="-120"/>
              </a:rPr>
              <a:t>107</a:t>
            </a:r>
            <a:r>
              <a:rPr kumimoji="0" lang="zh-TW" altLang="en-US" sz="2000" b="1" dirty="0">
                <a:solidFill>
                  <a:srgbClr val="000000"/>
                </a:solidFill>
                <a:latin typeface="微軟正黑體" pitchFamily="34" charset="-120"/>
                <a:ea typeface="微軟正黑體" pitchFamily="34" charset="-120"/>
              </a:rPr>
              <a:t>年本府將協助各區公所推動防災社區，除相關局處推動之防災社區外，由市府組織防災社區輔導團，輔導區公所自主推動簡易型防災</a:t>
            </a:r>
            <a:r>
              <a:rPr kumimoji="0" lang="zh-TW" altLang="en-US" sz="2000" b="1" dirty="0" smtClean="0">
                <a:solidFill>
                  <a:srgbClr val="000000"/>
                </a:solidFill>
                <a:latin typeface="微軟正黑體" pitchFamily="34" charset="-120"/>
                <a:ea typeface="微軟正黑體" pitchFamily="34" charset="-120"/>
              </a:rPr>
              <a:t>社區。</a:t>
            </a:r>
            <a:r>
              <a:rPr kumimoji="0" lang="en-US" altLang="zh-TW" sz="2000" b="1" dirty="0" smtClean="0">
                <a:solidFill>
                  <a:srgbClr val="002060"/>
                </a:solidFill>
                <a:latin typeface="微軟正黑體" pitchFamily="34" charset="-120"/>
                <a:ea typeface="微軟正黑體" pitchFamily="34" charset="-120"/>
              </a:rPr>
              <a:t>(</a:t>
            </a:r>
            <a:r>
              <a:rPr kumimoji="0" lang="zh-TW" altLang="en-US" sz="2000" b="1" dirty="0" smtClean="0">
                <a:solidFill>
                  <a:srgbClr val="002060"/>
                </a:solidFill>
                <a:latin typeface="微軟正黑體" pitchFamily="34" charset="-120"/>
                <a:ea typeface="微軟正黑體" pitchFamily="34" charset="-120"/>
              </a:rPr>
              <a:t>提案單位：災害防救辦公室</a:t>
            </a:r>
            <a:r>
              <a:rPr kumimoji="0" lang="en-US" altLang="zh-TW" sz="2000" b="1" dirty="0" smtClean="0">
                <a:solidFill>
                  <a:srgbClr val="002060"/>
                </a:solidFill>
                <a:latin typeface="微軟正黑體" pitchFamily="34" charset="-120"/>
                <a:ea typeface="微軟正黑體" pitchFamily="34" charset="-120"/>
              </a:rPr>
              <a:t>)</a:t>
            </a:r>
            <a:r>
              <a:rPr kumimoji="0" lang="zh-TW" altLang="en-US" sz="2000" b="1" dirty="0" smtClean="0">
                <a:solidFill>
                  <a:srgbClr val="000000"/>
                </a:solidFill>
                <a:latin typeface="微軟正黑體" pitchFamily="34" charset="-120"/>
                <a:ea typeface="微軟正黑體" pitchFamily="34" charset="-120"/>
              </a:rPr>
              <a:t> </a:t>
            </a:r>
            <a:endParaRPr kumimoji="0" lang="en-US" altLang="zh-TW" sz="2000" b="1" dirty="0" smtClean="0">
              <a:solidFill>
                <a:srgbClr val="000000"/>
              </a:solidFill>
              <a:latin typeface="微軟正黑體" pitchFamily="34" charset="-120"/>
              <a:ea typeface="微軟正黑體" pitchFamily="34" charset="-120"/>
            </a:endParaRPr>
          </a:p>
          <a:p>
            <a:pPr marL="0" lvl="0" indent="0" algn="just" eaLnBrk="0" hangingPunct="0">
              <a:spcAft>
                <a:spcPts val="600"/>
              </a:spcAft>
              <a:defRPr/>
            </a:pPr>
            <a:endParaRPr kumimoji="0" lang="zh-TW" altLang="en-US" sz="2000" b="1" dirty="0">
              <a:solidFill>
                <a:srgbClr val="000000"/>
              </a:solidFill>
              <a:latin typeface="微軟正黑體" pitchFamily="34" charset="-120"/>
              <a:ea typeface="微軟正黑體" pitchFamily="34" charset="-120"/>
            </a:endParaRPr>
          </a:p>
          <a:p>
            <a:pPr marL="0" marR="0" lvl="0" indent="0" algn="just" defTabSz="914400" rtl="0" eaLnBrk="0" fontAlgn="base" latinLnBrk="0" hangingPunct="0">
              <a:lnSpc>
                <a:spcPct val="100000"/>
              </a:lnSpc>
              <a:spcBef>
                <a:spcPct val="0"/>
              </a:spcBef>
              <a:spcAft>
                <a:spcPts val="600"/>
              </a:spcAft>
              <a:buClrTx/>
              <a:buSzTx/>
              <a:tabLst/>
              <a:defRPr/>
            </a:pPr>
            <a:r>
              <a:rPr kumimoji="0"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rPr>
              <a:t>說明</a:t>
            </a:r>
            <a:r>
              <a:rPr kumimoji="0" lang="zh-TW" altLang="en-US"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rPr>
              <a:t>：</a:t>
            </a:r>
            <a:endParaRPr kumimoji="0" lang="en-US" altLang="zh-TW"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endParaRPr>
          </a:p>
          <a:p>
            <a:pPr marL="457200" lvl="0" indent="-457200" algn="just" eaLnBrk="0" hangingPunct="0">
              <a:spcAft>
                <a:spcPts val="600"/>
              </a:spcAft>
              <a:buFont typeface="Wingdings" panose="05000000000000000000" pitchFamily="2" charset="2"/>
              <a:buAutoNum type="circleNumWdWhitePlain"/>
              <a:defRPr/>
            </a:pPr>
            <a:r>
              <a:rPr kumimoji="0" lang="en-US" altLang="zh-TW" sz="2000" b="1" dirty="0">
                <a:solidFill>
                  <a:srgbClr val="000000"/>
                </a:solidFill>
                <a:latin typeface="微軟正黑體" pitchFamily="34" charset="-120"/>
                <a:ea typeface="微軟正黑體" pitchFamily="34" charset="-120"/>
              </a:rPr>
              <a:t>106</a:t>
            </a:r>
            <a:r>
              <a:rPr kumimoji="0" lang="zh-TW" altLang="en-US" sz="2000" b="1" dirty="0">
                <a:solidFill>
                  <a:srgbClr val="000000"/>
                </a:solidFill>
                <a:latin typeface="微軟正黑體" pitchFamily="34" charset="-120"/>
                <a:ea typeface="微軟正黑體" pitchFamily="34" charset="-120"/>
              </a:rPr>
              <a:t>年度已整合水利、工務、農業、社會、原民、教育、警察及消防局資源推動整合型防災社區，</a:t>
            </a:r>
            <a:r>
              <a:rPr kumimoji="0" lang="en-US" altLang="zh-TW" sz="2000" b="1" dirty="0">
                <a:solidFill>
                  <a:srgbClr val="000000"/>
                </a:solidFill>
                <a:latin typeface="微軟正黑體" pitchFamily="34" charset="-120"/>
                <a:ea typeface="微軟正黑體" pitchFamily="34" charset="-120"/>
              </a:rPr>
              <a:t>107</a:t>
            </a:r>
            <a:r>
              <a:rPr kumimoji="0" lang="zh-TW" altLang="en-US" sz="2000" b="1" dirty="0">
                <a:solidFill>
                  <a:srgbClr val="000000"/>
                </a:solidFill>
                <a:latin typeface="微軟正黑體" pitchFamily="34" charset="-120"/>
                <a:ea typeface="微軟正黑體" pitchFamily="34" charset="-120"/>
              </a:rPr>
              <a:t>年度相關局處將持續辦理防災社區工作。</a:t>
            </a: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smtClean="0">
                <a:solidFill>
                  <a:srgbClr val="000000"/>
                </a:solidFill>
                <a:latin typeface="微軟正黑體" pitchFamily="34" charset="-120"/>
                <a:ea typeface="微軟正黑體" pitchFamily="34" charset="-120"/>
              </a:rPr>
              <a:t>因</a:t>
            </a:r>
            <a:r>
              <a:rPr kumimoji="0" lang="zh-TW" altLang="en-US" sz="2000" b="1" dirty="0">
                <a:solidFill>
                  <a:srgbClr val="000000"/>
                </a:solidFill>
                <a:latin typeface="微軟正黑體" pitchFamily="34" charset="-120"/>
                <a:ea typeface="微軟正黑體" pitchFamily="34" charset="-120"/>
              </a:rPr>
              <a:t>本市里數眾多，為使防災社區推動數量成長突破，規劃於</a:t>
            </a:r>
            <a:r>
              <a:rPr kumimoji="0" lang="en-US" altLang="zh-TW" sz="2000" b="1" dirty="0">
                <a:solidFill>
                  <a:srgbClr val="000000"/>
                </a:solidFill>
                <a:latin typeface="微軟正黑體" pitchFamily="34" charset="-120"/>
                <a:ea typeface="微軟正黑體" pitchFamily="34" charset="-120"/>
              </a:rPr>
              <a:t>107</a:t>
            </a:r>
            <a:r>
              <a:rPr kumimoji="0" lang="zh-TW" altLang="en-US" sz="2000" b="1" dirty="0">
                <a:solidFill>
                  <a:srgbClr val="000000"/>
                </a:solidFill>
                <a:latin typeface="微軟正黑體" pitchFamily="34" charset="-120"/>
                <a:ea typeface="微軟正黑體" pitchFamily="34" charset="-120"/>
              </a:rPr>
              <a:t>年推動簡易型防災社區，由市府籌組防災社區輔導團，輔導區公所推動。</a:t>
            </a: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a:solidFill>
                  <a:srgbClr val="000000"/>
                </a:solidFill>
                <a:latin typeface="微軟正黑體" pitchFamily="34" charset="-120"/>
                <a:ea typeface="微軟正黑體" pitchFamily="34" charset="-120"/>
              </a:rPr>
              <a:t>簡易型防災社區優先針對已有組織巡守隊之里進行推動，相較步驟完整之防災社區，簡易型防災社區利用已有巡守隊之基礎，省略工作團隊組成、啟蒙啟動及參訪等活動。</a:t>
            </a: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a:solidFill>
                  <a:srgbClr val="000000"/>
                </a:solidFill>
                <a:latin typeface="微軟正黑體" pitchFamily="34" charset="-120"/>
                <a:ea typeface="微軟正黑體" pitchFamily="34" charset="-120"/>
              </a:rPr>
              <a:t>請各區公所針對</a:t>
            </a:r>
            <a:r>
              <a:rPr kumimoji="0" lang="en-US" altLang="zh-TW" sz="2000" b="1" dirty="0">
                <a:solidFill>
                  <a:srgbClr val="000000"/>
                </a:solidFill>
                <a:latin typeface="微軟正黑體" pitchFamily="34" charset="-120"/>
                <a:ea typeface="微軟正黑體" pitchFamily="34" charset="-120"/>
              </a:rPr>
              <a:t>107</a:t>
            </a:r>
            <a:r>
              <a:rPr kumimoji="0" lang="zh-TW" altLang="en-US" sz="2000" b="1" dirty="0">
                <a:solidFill>
                  <a:srgbClr val="000000"/>
                </a:solidFill>
                <a:latin typeface="微軟正黑體" pitchFamily="34" charset="-120"/>
                <a:ea typeface="微軟正黑體" pitchFamily="34" charset="-120"/>
              </a:rPr>
              <a:t>年簡易型防災社區推動自籌經費</a:t>
            </a:r>
            <a:r>
              <a:rPr kumimoji="0" lang="en-US" altLang="zh-TW" sz="2000" b="1" dirty="0">
                <a:solidFill>
                  <a:srgbClr val="000000"/>
                </a:solidFill>
                <a:latin typeface="微軟正黑體" pitchFamily="34" charset="-120"/>
                <a:ea typeface="微軟正黑體" pitchFamily="34" charset="-120"/>
              </a:rPr>
              <a:t>(1</a:t>
            </a:r>
            <a:r>
              <a:rPr kumimoji="0" lang="zh-TW" altLang="en-US" sz="2000" b="1" dirty="0">
                <a:solidFill>
                  <a:srgbClr val="000000"/>
                </a:solidFill>
                <a:latin typeface="微軟正黑體" pitchFamily="34" charset="-120"/>
                <a:ea typeface="微軟正黑體" pitchFamily="34" charset="-120"/>
              </a:rPr>
              <a:t>個公所約</a:t>
            </a:r>
            <a:r>
              <a:rPr kumimoji="0" lang="en-US" altLang="zh-TW" sz="2000" b="1" dirty="0">
                <a:solidFill>
                  <a:srgbClr val="000000"/>
                </a:solidFill>
                <a:latin typeface="微軟正黑體" pitchFamily="34" charset="-120"/>
                <a:ea typeface="微軟正黑體" pitchFamily="34" charset="-120"/>
              </a:rPr>
              <a:t>3~5</a:t>
            </a:r>
            <a:r>
              <a:rPr kumimoji="0" lang="zh-TW" altLang="en-US" sz="2000" b="1" dirty="0">
                <a:solidFill>
                  <a:srgbClr val="000000"/>
                </a:solidFill>
                <a:latin typeface="微軟正黑體" pitchFamily="34" charset="-120"/>
                <a:ea typeface="微軟正黑體" pitchFamily="34" charset="-120"/>
              </a:rPr>
              <a:t>萬元</a:t>
            </a:r>
            <a:r>
              <a:rPr kumimoji="0" lang="en-US" altLang="zh-TW" sz="2000" b="1" dirty="0">
                <a:solidFill>
                  <a:srgbClr val="000000"/>
                </a:solidFill>
                <a:latin typeface="微軟正黑體" pitchFamily="34" charset="-120"/>
                <a:ea typeface="微軟正黑體" pitchFamily="34" charset="-120"/>
              </a:rPr>
              <a:t>)</a:t>
            </a:r>
            <a:r>
              <a:rPr kumimoji="0" lang="zh-TW" altLang="en-US" sz="2000" b="1" dirty="0">
                <a:solidFill>
                  <a:srgbClr val="000000"/>
                </a:solidFill>
                <a:latin typeface="微軟正黑體" pitchFamily="34" charset="-120"/>
                <a:ea typeface="微軟正黑體" pitchFamily="34" charset="-120"/>
              </a:rPr>
              <a:t>，並於</a:t>
            </a:r>
            <a:r>
              <a:rPr kumimoji="0" lang="en-US" altLang="zh-TW" sz="2000" b="1" dirty="0">
                <a:solidFill>
                  <a:srgbClr val="000000"/>
                </a:solidFill>
                <a:latin typeface="微軟正黑體" pitchFamily="34" charset="-120"/>
                <a:ea typeface="微軟正黑體" pitchFamily="34" charset="-120"/>
              </a:rPr>
              <a:t>107</a:t>
            </a:r>
            <a:r>
              <a:rPr kumimoji="0" lang="zh-TW" altLang="en-US" sz="2000" b="1" dirty="0">
                <a:solidFill>
                  <a:srgbClr val="000000"/>
                </a:solidFill>
                <a:latin typeface="微軟正黑體" pitchFamily="34" charset="-120"/>
                <a:ea typeface="微軟正黑體" pitchFamily="34" charset="-120"/>
              </a:rPr>
              <a:t>年配合防災社區輔導團之輔導進行推動</a:t>
            </a:r>
            <a:r>
              <a:rPr kumimoji="0" lang="zh-TW" altLang="en-US" sz="2000" b="1" dirty="0" smtClean="0">
                <a:solidFill>
                  <a:srgbClr val="000000"/>
                </a:solidFill>
                <a:latin typeface="微軟正黑體" pitchFamily="34" charset="-120"/>
                <a:ea typeface="微軟正黑體" pitchFamily="34" charset="-120"/>
              </a:rPr>
              <a:t>。</a:t>
            </a:r>
            <a:endParaRPr kumimoji="0" lang="en-US" altLang="zh-TW" sz="2000" b="1" dirty="0">
              <a:solidFill>
                <a:srgbClr val="000000"/>
              </a:solidFill>
              <a:latin typeface="微軟正黑體" pitchFamily="34" charset="-120"/>
              <a:ea typeface="微軟正黑體" pitchFamily="34" charset="-120"/>
            </a:endParaRPr>
          </a:p>
        </p:txBody>
      </p:sp>
      <p:sp>
        <p:nvSpPr>
          <p:cNvPr id="2" name="Rectangle 1"/>
          <p:cNvSpPr>
            <a:spLocks noChangeArrowheads="1"/>
          </p:cNvSpPr>
          <p:nvPr/>
        </p:nvSpPr>
        <p:spPr bwMode="auto">
          <a:xfrm>
            <a:off x="0"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0926982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9"/>
          <p:cNvSpPr txBox="1">
            <a:spLocks noChangeArrowheads="1"/>
          </p:cNvSpPr>
          <p:nvPr/>
        </p:nvSpPr>
        <p:spPr bwMode="auto">
          <a:xfrm>
            <a:off x="164515" y="1295400"/>
            <a:ext cx="8844969"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lvl="0" indent="0" algn="just" eaLnBrk="0" hangingPunct="0">
              <a:spcAft>
                <a:spcPts val="600"/>
              </a:spcAft>
              <a:defRPr/>
            </a:pPr>
            <a:r>
              <a:rPr kumimoji="0" lang="zh-TW" altLang="en-US" sz="2200" b="1" dirty="0" smtClean="0">
                <a:solidFill>
                  <a:srgbClr val="FF0000"/>
                </a:solidFill>
                <a:latin typeface="微軟正黑體" pitchFamily="34" charset="-120"/>
                <a:ea typeface="微軟正黑體" pitchFamily="34" charset="-120"/>
              </a:rPr>
              <a:t>案由二</a:t>
            </a:r>
            <a:endParaRPr kumimoji="0" lang="en-US" altLang="zh-TW" sz="2200" b="1" dirty="0" smtClean="0">
              <a:solidFill>
                <a:srgbClr val="FF0000"/>
              </a:solidFill>
              <a:latin typeface="微軟正黑體" pitchFamily="34" charset="-120"/>
              <a:ea typeface="微軟正黑體" pitchFamily="34" charset="-120"/>
            </a:endParaRPr>
          </a:p>
          <a:p>
            <a:pPr marL="0" lvl="0" indent="0" algn="just" eaLnBrk="0" hangingPunct="0">
              <a:spcAft>
                <a:spcPts val="600"/>
              </a:spcAft>
              <a:defRPr/>
            </a:pPr>
            <a:r>
              <a:rPr kumimoji="0" lang="zh-TW" altLang="en-US" sz="2000" b="1" dirty="0" smtClean="0">
                <a:solidFill>
                  <a:srgbClr val="000000"/>
                </a:solidFill>
                <a:latin typeface="微軟正黑體" pitchFamily="34" charset="-120"/>
                <a:ea typeface="微軟正黑體" pitchFamily="34" charset="-120"/>
              </a:rPr>
              <a:t>為</a:t>
            </a:r>
            <a:r>
              <a:rPr kumimoji="0" lang="zh-TW" altLang="en-US" sz="2000" b="1" dirty="0">
                <a:solidFill>
                  <a:srgbClr val="000000"/>
                </a:solidFill>
                <a:latin typeface="微軟正黑體" pitchFamily="34" charset="-120"/>
                <a:ea typeface="微軟正黑體" pitchFamily="34" charset="-120"/>
              </a:rPr>
              <a:t>提升區公所對轄管防災公園各項災害防救物資、器材及設備之維護管理</a:t>
            </a:r>
            <a:r>
              <a:rPr kumimoji="0" lang="zh-TW" altLang="en-US" sz="2000" b="1" dirty="0" smtClean="0">
                <a:solidFill>
                  <a:srgbClr val="000000"/>
                </a:solidFill>
                <a:latin typeface="微軟正黑體" pitchFamily="34" charset="-120"/>
                <a:ea typeface="微軟正黑體" pitchFamily="34" charset="-120"/>
              </a:rPr>
              <a:t>，並強化</a:t>
            </a:r>
            <a:r>
              <a:rPr kumimoji="0" lang="zh-TW" altLang="en-US" sz="2000" b="1" dirty="0">
                <a:solidFill>
                  <a:srgbClr val="000000"/>
                </a:solidFill>
                <a:latin typeface="微軟正黑體" pitchFamily="34" charset="-120"/>
                <a:ea typeface="微軟正黑體" pitchFamily="34" charset="-120"/>
              </a:rPr>
              <a:t>各區公所防災公園緊急開設之應變能力</a:t>
            </a:r>
            <a:r>
              <a:rPr kumimoji="0" lang="zh-TW" altLang="en-US" sz="2000" b="1" dirty="0" smtClean="0">
                <a:solidFill>
                  <a:srgbClr val="000000"/>
                </a:solidFill>
                <a:latin typeface="微軟正黑體" pitchFamily="34" charset="-120"/>
                <a:ea typeface="微軟正黑體" pitchFamily="34" charset="-120"/>
              </a:rPr>
              <a:t>，</a:t>
            </a:r>
            <a:r>
              <a:rPr kumimoji="0" lang="en-US" altLang="zh-TW" sz="2000" b="1" dirty="0" smtClean="0">
                <a:solidFill>
                  <a:srgbClr val="000000"/>
                </a:solidFill>
                <a:latin typeface="微軟正黑體" pitchFamily="34" charset="-120"/>
                <a:ea typeface="微軟正黑體" pitchFamily="34" charset="-120"/>
              </a:rPr>
              <a:t>107</a:t>
            </a:r>
            <a:r>
              <a:rPr kumimoji="0" lang="zh-TW" altLang="en-US" sz="2000" b="1" dirty="0">
                <a:solidFill>
                  <a:srgbClr val="000000"/>
                </a:solidFill>
                <a:latin typeface="微軟正黑體" pitchFamily="34" charset="-120"/>
                <a:ea typeface="微軟正黑體" pitchFamily="34" charset="-120"/>
              </a:rPr>
              <a:t>年將採無預警抽測方式辦理開設</a:t>
            </a:r>
            <a:r>
              <a:rPr kumimoji="0" lang="zh-TW" altLang="en-US" sz="2000" b="1" dirty="0" smtClean="0">
                <a:solidFill>
                  <a:srgbClr val="000000"/>
                </a:solidFill>
                <a:latin typeface="微軟正黑體" pitchFamily="34" charset="-120"/>
                <a:ea typeface="微軟正黑體" pitchFamily="34" charset="-120"/>
              </a:rPr>
              <a:t>演練。</a:t>
            </a:r>
            <a:r>
              <a:rPr kumimoji="0" lang="en-US" altLang="zh-TW" sz="2000" b="1" dirty="0" smtClean="0">
                <a:solidFill>
                  <a:srgbClr val="002060"/>
                </a:solidFill>
                <a:latin typeface="微軟正黑體" pitchFamily="34" charset="-120"/>
                <a:ea typeface="微軟正黑體" pitchFamily="34" charset="-120"/>
              </a:rPr>
              <a:t>(</a:t>
            </a:r>
            <a:r>
              <a:rPr kumimoji="0" lang="zh-TW" altLang="en-US" sz="2000" b="1" dirty="0" smtClean="0">
                <a:solidFill>
                  <a:srgbClr val="002060"/>
                </a:solidFill>
                <a:latin typeface="微軟正黑體" pitchFamily="34" charset="-120"/>
                <a:ea typeface="微軟正黑體" pitchFamily="34" charset="-120"/>
              </a:rPr>
              <a:t>提案單位：災害防救辦公室</a:t>
            </a:r>
            <a:r>
              <a:rPr kumimoji="0" lang="en-US" altLang="zh-TW" sz="2000" b="1" dirty="0" smtClean="0">
                <a:solidFill>
                  <a:srgbClr val="002060"/>
                </a:solidFill>
                <a:latin typeface="微軟正黑體" pitchFamily="34" charset="-120"/>
                <a:ea typeface="微軟正黑體" pitchFamily="34" charset="-120"/>
              </a:rPr>
              <a:t>)</a:t>
            </a:r>
            <a:r>
              <a:rPr kumimoji="0" lang="zh-TW" altLang="en-US" sz="2000" b="1" dirty="0" smtClean="0">
                <a:solidFill>
                  <a:srgbClr val="000000"/>
                </a:solidFill>
                <a:latin typeface="微軟正黑體" pitchFamily="34" charset="-120"/>
                <a:ea typeface="微軟正黑體" pitchFamily="34" charset="-120"/>
              </a:rPr>
              <a:t> </a:t>
            </a:r>
            <a:endParaRPr kumimoji="0" lang="en-US" altLang="zh-TW" sz="2000" b="1" dirty="0" smtClean="0">
              <a:solidFill>
                <a:srgbClr val="000000"/>
              </a:solidFill>
              <a:latin typeface="微軟正黑體" pitchFamily="34" charset="-120"/>
              <a:ea typeface="微軟正黑體" pitchFamily="34" charset="-120"/>
            </a:endParaRPr>
          </a:p>
          <a:p>
            <a:pPr marL="0" lvl="0" indent="0" algn="just" eaLnBrk="0" hangingPunct="0">
              <a:spcAft>
                <a:spcPts val="600"/>
              </a:spcAft>
              <a:defRPr/>
            </a:pPr>
            <a:endParaRPr kumimoji="0" lang="zh-TW" altLang="en-US" sz="2000" b="1" dirty="0">
              <a:solidFill>
                <a:srgbClr val="000000"/>
              </a:solidFill>
              <a:latin typeface="微軟正黑體" pitchFamily="34" charset="-120"/>
              <a:ea typeface="微軟正黑體" pitchFamily="34" charset="-120"/>
            </a:endParaRPr>
          </a:p>
          <a:p>
            <a:pPr marL="0" marR="0" lvl="0" indent="0" algn="just" defTabSz="914400" rtl="0" eaLnBrk="0" fontAlgn="base" latinLnBrk="0" hangingPunct="0">
              <a:lnSpc>
                <a:spcPct val="100000"/>
              </a:lnSpc>
              <a:spcBef>
                <a:spcPct val="0"/>
              </a:spcBef>
              <a:spcAft>
                <a:spcPts val="600"/>
              </a:spcAft>
              <a:buClrTx/>
              <a:buSzTx/>
              <a:tabLst/>
              <a:defRPr/>
            </a:pPr>
            <a:r>
              <a:rPr kumimoji="0"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rPr>
              <a:t>說明</a:t>
            </a:r>
            <a:r>
              <a:rPr kumimoji="0" lang="zh-TW" altLang="en-US"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rPr>
              <a:t>：</a:t>
            </a:r>
            <a:endParaRPr kumimoji="0" lang="en-US" altLang="zh-TW"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endParaRP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a:solidFill>
                  <a:srgbClr val="000000"/>
                </a:solidFill>
                <a:latin typeface="微軟正黑體" pitchFamily="34" charset="-120"/>
                <a:ea typeface="微軟正黑體" pitchFamily="34" charset="-120"/>
              </a:rPr>
              <a:t>每季辦理抽測</a:t>
            </a:r>
            <a:r>
              <a:rPr kumimoji="0" lang="en-US" altLang="zh-TW" sz="2000" b="1" dirty="0">
                <a:solidFill>
                  <a:srgbClr val="000000"/>
                </a:solidFill>
                <a:latin typeface="微軟正黑體" pitchFamily="34" charset="-120"/>
                <a:ea typeface="微軟正黑體" pitchFamily="34" charset="-120"/>
              </a:rPr>
              <a:t>1</a:t>
            </a:r>
            <a:r>
              <a:rPr kumimoji="0" lang="zh-TW" altLang="en-US" sz="2000" b="1" dirty="0">
                <a:solidFill>
                  <a:srgbClr val="000000"/>
                </a:solidFill>
                <a:latin typeface="微軟正黑體" pitchFamily="34" charset="-120"/>
                <a:ea typeface="微軟正黑體" pitchFamily="34" charset="-120"/>
              </a:rPr>
              <a:t>次。</a:t>
            </a:r>
            <a:endParaRPr kumimoji="0" lang="en-US" altLang="zh-TW" sz="2000" b="1" dirty="0" smtClean="0">
              <a:solidFill>
                <a:srgbClr val="000000"/>
              </a:solidFill>
              <a:latin typeface="微軟正黑體" pitchFamily="34" charset="-120"/>
              <a:ea typeface="微軟正黑體" pitchFamily="34" charset="-120"/>
            </a:endParaRPr>
          </a:p>
          <a:p>
            <a:pPr marL="457200" lvl="0" indent="-457200" algn="just" eaLnBrk="0" hangingPunct="0">
              <a:spcAft>
                <a:spcPts val="600"/>
              </a:spcAft>
              <a:buFont typeface="Wingdings" panose="05000000000000000000" pitchFamily="2" charset="2"/>
              <a:buAutoNum type="circleNumWdWhitePlain"/>
              <a:defRPr/>
            </a:pPr>
            <a:r>
              <a:rPr kumimoji="0" lang="en-US" altLang="zh-TW" sz="2000" b="1" dirty="0" smtClean="0">
                <a:solidFill>
                  <a:srgbClr val="000000"/>
                </a:solidFill>
                <a:latin typeface="微軟正黑體" pitchFamily="34" charset="-120"/>
                <a:ea typeface="微軟正黑體" pitchFamily="34" charset="-120"/>
              </a:rPr>
              <a:t>1</a:t>
            </a:r>
            <a:r>
              <a:rPr kumimoji="0" lang="zh-TW" altLang="en-US" sz="2000" b="1" dirty="0" smtClean="0">
                <a:solidFill>
                  <a:srgbClr val="000000"/>
                </a:solidFill>
                <a:latin typeface="微軟正黑體" pitchFamily="34" charset="-120"/>
                <a:ea typeface="微軟正黑體" pitchFamily="34" charset="-120"/>
              </a:rPr>
              <a:t>月、</a:t>
            </a:r>
            <a:r>
              <a:rPr kumimoji="0" lang="en-US" altLang="zh-TW" sz="2000" b="1" dirty="0" smtClean="0">
                <a:solidFill>
                  <a:srgbClr val="000000"/>
                </a:solidFill>
                <a:latin typeface="微軟正黑體" pitchFamily="34" charset="-120"/>
                <a:ea typeface="微軟正黑體" pitchFamily="34" charset="-120"/>
              </a:rPr>
              <a:t>4</a:t>
            </a:r>
            <a:r>
              <a:rPr kumimoji="0" lang="zh-TW" altLang="en-US" sz="2000" b="1" dirty="0" smtClean="0">
                <a:solidFill>
                  <a:srgbClr val="000000"/>
                </a:solidFill>
                <a:latin typeface="微軟正黑體" pitchFamily="34" charset="-120"/>
                <a:ea typeface="微軟正黑體" pitchFamily="34" charset="-120"/>
              </a:rPr>
              <a:t>月、</a:t>
            </a:r>
            <a:r>
              <a:rPr kumimoji="0" lang="en-US" altLang="zh-TW" sz="2000" b="1" dirty="0" smtClean="0">
                <a:solidFill>
                  <a:srgbClr val="000000"/>
                </a:solidFill>
                <a:latin typeface="微軟正黑體" pitchFamily="34" charset="-120"/>
                <a:ea typeface="微軟正黑體" pitchFamily="34" charset="-120"/>
              </a:rPr>
              <a:t>6</a:t>
            </a:r>
            <a:r>
              <a:rPr kumimoji="0" lang="zh-TW" altLang="en-US" sz="2000" b="1" dirty="0" smtClean="0">
                <a:solidFill>
                  <a:srgbClr val="000000"/>
                </a:solidFill>
                <a:latin typeface="微軟正黑體" pitchFamily="34" charset="-120"/>
                <a:ea typeface="微軟正黑體" pitchFamily="34" charset="-120"/>
              </a:rPr>
              <a:t>月、</a:t>
            </a:r>
            <a:r>
              <a:rPr kumimoji="0" lang="en-US" altLang="zh-TW" sz="2000" b="1" dirty="0" smtClean="0">
                <a:solidFill>
                  <a:srgbClr val="000000"/>
                </a:solidFill>
                <a:latin typeface="微軟正黑體" pitchFamily="34" charset="-120"/>
                <a:ea typeface="微軟正黑體" pitchFamily="34" charset="-120"/>
              </a:rPr>
              <a:t>8</a:t>
            </a:r>
            <a:r>
              <a:rPr kumimoji="0" lang="zh-TW" altLang="en-US" sz="2000" b="1" dirty="0" smtClean="0">
                <a:solidFill>
                  <a:srgbClr val="000000"/>
                </a:solidFill>
                <a:latin typeface="微軟正黑體" pitchFamily="34" charset="-120"/>
                <a:ea typeface="微軟正黑體" pitchFamily="34" charset="-120"/>
              </a:rPr>
              <a:t>月四方</a:t>
            </a:r>
            <a:r>
              <a:rPr kumimoji="0" lang="zh-TW" altLang="en-US" sz="2000" b="1" dirty="0">
                <a:solidFill>
                  <a:srgbClr val="000000"/>
                </a:solidFill>
                <a:latin typeface="微軟正黑體" pitchFamily="34" charset="-120"/>
                <a:ea typeface="微軟正黑體" pitchFamily="34" charset="-120"/>
              </a:rPr>
              <a:t>工作會議公布受測</a:t>
            </a:r>
            <a:r>
              <a:rPr kumimoji="0" lang="en-US" altLang="zh-TW" sz="2000" b="1" dirty="0">
                <a:solidFill>
                  <a:srgbClr val="000000"/>
                </a:solidFill>
                <a:latin typeface="微軟正黑體" pitchFamily="34" charset="-120"/>
                <a:ea typeface="微軟正黑體" pitchFamily="34" charset="-120"/>
              </a:rPr>
              <a:t>5</a:t>
            </a:r>
            <a:r>
              <a:rPr kumimoji="0" lang="zh-TW" altLang="en-US" sz="2000" b="1" dirty="0">
                <a:solidFill>
                  <a:srgbClr val="000000"/>
                </a:solidFill>
                <a:latin typeface="微軟正黑體" pitchFamily="34" charset="-120"/>
                <a:ea typeface="微軟正黑體" pitchFamily="34" charset="-120"/>
              </a:rPr>
              <a:t>區名單</a:t>
            </a:r>
            <a:r>
              <a:rPr kumimoji="0" lang="zh-TW" altLang="en-US" sz="2000" b="1" dirty="0" smtClean="0">
                <a:solidFill>
                  <a:srgbClr val="000000"/>
                </a:solidFill>
                <a:latin typeface="微軟正黑體" pitchFamily="34" charset="-120"/>
                <a:ea typeface="微軟正黑體" pitchFamily="34" charset="-120"/>
              </a:rPr>
              <a:t>。</a:t>
            </a:r>
            <a:endParaRPr kumimoji="0" lang="en-US" altLang="zh-TW" sz="2000" b="1" dirty="0" smtClean="0">
              <a:solidFill>
                <a:srgbClr val="000000"/>
              </a:solidFill>
              <a:latin typeface="微軟正黑體" pitchFamily="34" charset="-120"/>
              <a:ea typeface="微軟正黑體" pitchFamily="34" charset="-120"/>
            </a:endParaRPr>
          </a:p>
          <a:p>
            <a:pPr marL="457200" lvl="0" indent="-457200" algn="just" eaLnBrk="0" hangingPunct="0">
              <a:spcAft>
                <a:spcPts val="600"/>
              </a:spcAft>
              <a:buFont typeface="Wingdings" panose="05000000000000000000" pitchFamily="2" charset="2"/>
              <a:buAutoNum type="circleNumWdWhitePlain"/>
              <a:defRPr/>
            </a:pPr>
            <a:r>
              <a:rPr kumimoji="0" lang="en-US" altLang="zh-TW" sz="2000" b="1" dirty="0">
                <a:solidFill>
                  <a:srgbClr val="000000"/>
                </a:solidFill>
                <a:latin typeface="微軟正黑體" pitchFamily="34" charset="-120"/>
                <a:ea typeface="微軟正黑體" pitchFamily="34" charset="-120"/>
              </a:rPr>
              <a:t>3</a:t>
            </a:r>
            <a:r>
              <a:rPr kumimoji="0" lang="zh-TW" altLang="en-US" sz="2000" b="1" dirty="0" smtClean="0">
                <a:solidFill>
                  <a:srgbClr val="000000"/>
                </a:solidFill>
                <a:latin typeface="微軟正黑體" pitchFamily="34" charset="-120"/>
                <a:ea typeface="微軟正黑體" pitchFamily="34" charset="-120"/>
              </a:rPr>
              <a:t>月、</a:t>
            </a:r>
            <a:r>
              <a:rPr kumimoji="0" lang="en-US" altLang="zh-TW" sz="2000" b="1" dirty="0" smtClean="0">
                <a:solidFill>
                  <a:srgbClr val="000000"/>
                </a:solidFill>
                <a:latin typeface="微軟正黑體" pitchFamily="34" charset="-120"/>
                <a:ea typeface="微軟正黑體" pitchFamily="34" charset="-120"/>
              </a:rPr>
              <a:t>6</a:t>
            </a:r>
            <a:r>
              <a:rPr kumimoji="0" lang="zh-TW" altLang="en-US" sz="2000" b="1" dirty="0" smtClean="0">
                <a:solidFill>
                  <a:srgbClr val="000000"/>
                </a:solidFill>
                <a:latin typeface="微軟正黑體" pitchFamily="34" charset="-120"/>
                <a:ea typeface="微軟正黑體" pitchFamily="34" charset="-120"/>
              </a:rPr>
              <a:t>月、</a:t>
            </a:r>
            <a:r>
              <a:rPr kumimoji="0" lang="en-US" altLang="zh-TW" sz="2000" b="1" dirty="0" smtClean="0">
                <a:solidFill>
                  <a:srgbClr val="000000"/>
                </a:solidFill>
                <a:latin typeface="微軟正黑體" pitchFamily="34" charset="-120"/>
                <a:ea typeface="微軟正黑體" pitchFamily="34" charset="-120"/>
              </a:rPr>
              <a:t>8</a:t>
            </a:r>
            <a:r>
              <a:rPr kumimoji="0" lang="zh-TW" altLang="en-US" sz="2000" b="1" dirty="0" smtClean="0">
                <a:solidFill>
                  <a:srgbClr val="000000"/>
                </a:solidFill>
                <a:latin typeface="微軟正黑體" pitchFamily="34" charset="-120"/>
                <a:ea typeface="微軟正黑體" pitchFamily="34" charset="-120"/>
              </a:rPr>
              <a:t>月、</a:t>
            </a:r>
            <a:r>
              <a:rPr kumimoji="0" lang="en-US" altLang="zh-TW" sz="2000" b="1" dirty="0" smtClean="0">
                <a:solidFill>
                  <a:srgbClr val="000000"/>
                </a:solidFill>
                <a:latin typeface="微軟正黑體" pitchFamily="34" charset="-120"/>
                <a:ea typeface="微軟正黑體" pitchFamily="34" charset="-120"/>
              </a:rPr>
              <a:t>10</a:t>
            </a:r>
            <a:r>
              <a:rPr kumimoji="0" lang="zh-TW" altLang="en-US" sz="2000" b="1" dirty="0">
                <a:solidFill>
                  <a:srgbClr val="000000"/>
                </a:solidFill>
                <a:latin typeface="微軟正黑體" pitchFamily="34" charset="-120"/>
                <a:ea typeface="微軟正黑體" pitchFamily="34" charset="-120"/>
              </a:rPr>
              <a:t>月第</a:t>
            </a:r>
            <a:r>
              <a:rPr kumimoji="0" lang="en-US" altLang="zh-TW" sz="2000" b="1" dirty="0">
                <a:solidFill>
                  <a:srgbClr val="000000"/>
                </a:solidFill>
                <a:latin typeface="微軟正黑體" pitchFamily="34" charset="-120"/>
                <a:ea typeface="微軟正黑體" pitchFamily="34" charset="-120"/>
              </a:rPr>
              <a:t>1</a:t>
            </a:r>
            <a:r>
              <a:rPr kumimoji="0" lang="zh-TW" altLang="en-US" sz="2000" b="1" dirty="0">
                <a:solidFill>
                  <a:srgbClr val="000000"/>
                </a:solidFill>
                <a:latin typeface="微軟正黑體" pitchFamily="34" charset="-120"/>
                <a:ea typeface="微軟正黑體" pitchFamily="34" charset="-120"/>
              </a:rPr>
              <a:t>週擇日辦理抽測，從受測名單內抽出</a:t>
            </a:r>
            <a:r>
              <a:rPr kumimoji="0" lang="en-US" altLang="zh-TW" sz="2000" b="1" dirty="0">
                <a:solidFill>
                  <a:srgbClr val="000000"/>
                </a:solidFill>
                <a:latin typeface="微軟正黑體" pitchFamily="34" charset="-120"/>
                <a:ea typeface="微軟正黑體" pitchFamily="34" charset="-120"/>
              </a:rPr>
              <a:t>1</a:t>
            </a:r>
            <a:r>
              <a:rPr kumimoji="0" lang="zh-TW" altLang="en-US" sz="2000" b="1" dirty="0">
                <a:solidFill>
                  <a:srgbClr val="000000"/>
                </a:solidFill>
                <a:latin typeface="微軟正黑體" pitchFamily="34" charset="-120"/>
                <a:ea typeface="微軟正黑體" pitchFamily="34" charset="-120"/>
              </a:rPr>
              <a:t>區進行無預警開設演練，由災害防救辦公室於當日</a:t>
            </a:r>
            <a:r>
              <a:rPr kumimoji="0" lang="en-US" altLang="zh-TW" sz="2000" b="1" dirty="0">
                <a:solidFill>
                  <a:srgbClr val="000000"/>
                </a:solidFill>
                <a:latin typeface="微軟正黑體" pitchFamily="34" charset="-120"/>
                <a:ea typeface="微軟正黑體" pitchFamily="34" charset="-120"/>
              </a:rPr>
              <a:t>10</a:t>
            </a:r>
            <a:r>
              <a:rPr kumimoji="0" lang="zh-TW" altLang="en-US" sz="2000" b="1" dirty="0">
                <a:solidFill>
                  <a:srgbClr val="000000"/>
                </a:solidFill>
                <a:latin typeface="微軟正黑體" pitchFamily="34" charset="-120"/>
                <a:ea typeface="微軟正黑體" pitchFamily="34" charset="-120"/>
              </a:rPr>
              <a:t>時公布抽籤結果，並通知區公所進行啟動防災公園開設作業。</a:t>
            </a:r>
            <a:endParaRPr kumimoji="0" lang="en-US" altLang="zh-TW" sz="2000" b="1" dirty="0" smtClean="0">
              <a:solidFill>
                <a:srgbClr val="000000"/>
              </a:solidFill>
              <a:latin typeface="微軟正黑體" pitchFamily="34" charset="-120"/>
              <a:ea typeface="微軟正黑體" pitchFamily="34" charset="-120"/>
            </a:endParaRP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a:solidFill>
                  <a:srgbClr val="000000"/>
                </a:solidFill>
                <a:latin typeface="微軟正黑體" pitchFamily="34" charset="-120"/>
                <a:ea typeface="微軟正黑體" pitchFamily="34" charset="-120"/>
              </a:rPr>
              <a:t>抽測當日</a:t>
            </a:r>
            <a:r>
              <a:rPr kumimoji="0" lang="en-US" altLang="zh-TW" sz="2000" b="1" dirty="0">
                <a:solidFill>
                  <a:srgbClr val="000000"/>
                </a:solidFill>
                <a:latin typeface="微軟正黑體" pitchFamily="34" charset="-120"/>
                <a:ea typeface="微軟正黑體" pitchFamily="34" charset="-120"/>
              </a:rPr>
              <a:t>14</a:t>
            </a:r>
            <a:r>
              <a:rPr kumimoji="0" lang="zh-TW" altLang="en-US" sz="2000" b="1" dirty="0">
                <a:solidFill>
                  <a:srgbClr val="000000"/>
                </a:solidFill>
                <a:latin typeface="微軟正黑體" pitchFamily="34" charset="-120"/>
                <a:ea typeface="微軟正黑體" pitchFamily="34" charset="-120"/>
              </a:rPr>
              <a:t>時由災害防救辦公室及社會局派員前往督導開設結果並將檢核情形填列於「新北市防災公園開設抽測檢核督導表</a:t>
            </a:r>
            <a:r>
              <a:rPr kumimoji="0" lang="zh-TW" altLang="en-US" sz="2000" b="1" dirty="0" smtClean="0">
                <a:solidFill>
                  <a:srgbClr val="000000"/>
                </a:solidFill>
                <a:latin typeface="微軟正黑體" pitchFamily="34" charset="-120"/>
                <a:ea typeface="微軟正黑體" pitchFamily="34" charset="-120"/>
              </a:rPr>
              <a:t>」</a:t>
            </a:r>
            <a:r>
              <a:rPr kumimoji="0" lang="zh-TW" altLang="en-US" sz="2000" b="1" dirty="0">
                <a:solidFill>
                  <a:srgbClr val="000000"/>
                </a:solidFill>
                <a:latin typeface="微軟正黑體" pitchFamily="34" charset="-120"/>
                <a:ea typeface="微軟正黑體" pitchFamily="34" charset="-120"/>
              </a:rPr>
              <a:t>。</a:t>
            </a:r>
            <a:endParaRPr kumimoji="0" lang="en-US" altLang="zh-TW" sz="2000" b="1" dirty="0" smtClean="0">
              <a:solidFill>
                <a:srgbClr val="000000"/>
              </a:solidFill>
              <a:latin typeface="微軟正黑體" pitchFamily="34" charset="-120"/>
              <a:ea typeface="微軟正黑體" pitchFamily="34" charset="-120"/>
            </a:endParaRP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smtClean="0">
                <a:solidFill>
                  <a:srgbClr val="000000"/>
                </a:solidFill>
                <a:latin typeface="微軟正黑體" pitchFamily="34" charset="-120"/>
                <a:ea typeface="微軟正黑體" pitchFamily="34" charset="-120"/>
              </a:rPr>
              <a:t>抽</a:t>
            </a:r>
            <a:r>
              <a:rPr kumimoji="0" lang="zh-TW" altLang="en-US" sz="2000" b="1" dirty="0">
                <a:solidFill>
                  <a:srgbClr val="000000"/>
                </a:solidFill>
                <a:latin typeface="微軟正黑體" pitchFamily="34" charset="-120"/>
                <a:ea typeface="微軟正黑體" pitchFamily="34" charset="-120"/>
              </a:rPr>
              <a:t>測結果及相關開設情形列入本市災害防救會報提案討論，另未抽中之</a:t>
            </a:r>
            <a:r>
              <a:rPr kumimoji="0" lang="en-US" altLang="zh-TW" sz="2000" b="1" dirty="0">
                <a:solidFill>
                  <a:srgbClr val="000000"/>
                </a:solidFill>
                <a:latin typeface="微軟正黑體" pitchFamily="34" charset="-120"/>
                <a:ea typeface="微軟正黑體" pitchFamily="34" charset="-120"/>
              </a:rPr>
              <a:t>4</a:t>
            </a:r>
            <a:r>
              <a:rPr kumimoji="0" lang="zh-TW" altLang="en-US" sz="2000" b="1" dirty="0">
                <a:solidFill>
                  <a:srgbClr val="000000"/>
                </a:solidFill>
                <a:latin typeface="微軟正黑體" pitchFamily="34" charset="-120"/>
                <a:ea typeface="微軟正黑體" pitchFamily="34" charset="-120"/>
              </a:rPr>
              <a:t>區應於下半年度完成一場防災公園開設演練</a:t>
            </a:r>
            <a:r>
              <a:rPr kumimoji="0" lang="zh-TW" altLang="en-US" sz="2000" b="1" dirty="0" smtClean="0">
                <a:solidFill>
                  <a:srgbClr val="000000"/>
                </a:solidFill>
                <a:latin typeface="微軟正黑體" pitchFamily="34" charset="-120"/>
                <a:ea typeface="微軟正黑體" pitchFamily="34" charset="-120"/>
              </a:rPr>
              <a:t>。</a:t>
            </a:r>
            <a:endParaRPr kumimoji="0" lang="en-US" altLang="zh-TW" sz="2000" b="1" dirty="0" smtClean="0">
              <a:solidFill>
                <a:srgbClr val="000000"/>
              </a:solidFill>
              <a:latin typeface="微軟正黑體" pitchFamily="34" charset="-120"/>
              <a:ea typeface="微軟正黑體" pitchFamily="34" charset="-120"/>
            </a:endParaRPr>
          </a:p>
        </p:txBody>
      </p:sp>
      <p:sp>
        <p:nvSpPr>
          <p:cNvPr id="2" name="Rectangle 1"/>
          <p:cNvSpPr>
            <a:spLocks noChangeArrowheads="1"/>
          </p:cNvSpPr>
          <p:nvPr/>
        </p:nvSpPr>
        <p:spPr bwMode="auto">
          <a:xfrm>
            <a:off x="0"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5706417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a:t>
            </a:fld>
            <a:endParaRPr lang="en-US" altLang="ko-KR" dirty="0">
              <a:solidFill>
                <a:srgbClr val="1F497D">
                  <a:lumMod val="50000"/>
                </a:srgbClr>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1413410717"/>
              </p:ext>
            </p:extLst>
          </p:nvPr>
        </p:nvGraphicFramePr>
        <p:xfrm>
          <a:off x="76200" y="686582"/>
          <a:ext cx="9038492" cy="6160532"/>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839799">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47244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4201">
                  <a:extLst>
                    <a:ext uri="{9D8B030D-6E8A-4147-A177-3AD203B41FA5}">
                      <a16:colId xmlns:a16="http://schemas.microsoft.com/office/drawing/2014/main" val="20006"/>
                    </a:ext>
                  </a:extLst>
                </a:gridCol>
              </a:tblGrid>
              <a:tr h="369332">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編號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會議日期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管制</a:t>
                      </a:r>
                      <a:endParaRPr lang="en-US" altLang="zh-TW" sz="15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事項</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承辦</a:t>
                      </a:r>
                      <a:endParaRPr lang="en-US" altLang="zh-TW" sz="15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單位</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本次辦理情形</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預計完成日期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a:t>
                      </a:r>
                      <a:r>
                        <a:rPr lang="zh-TW" sz="1500" b="1" kern="100" dirty="0" smtClean="0">
                          <a:effectLst/>
                          <a:latin typeface="微軟正黑體" panose="020B0604030504040204" pitchFamily="34" charset="-120"/>
                          <a:ea typeface="微軟正黑體" panose="020B0604030504040204" pitchFamily="34" charset="-120"/>
                        </a:rPr>
                        <a:t>考</a:t>
                      </a:r>
                      <a:endParaRPr lang="en-US" altLang="zh-TW" sz="15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意見</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396000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056</a:t>
                      </a:r>
                      <a:endParaRPr lang="zh-TW" sz="15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106</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年度整合型防災社區推動</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消防局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農業局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水利局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工務局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教育局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原民局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警察局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smtClean="0">
                          <a:solidFill>
                            <a:schemeClr val="tx1"/>
                          </a:solidFill>
                          <a:effectLst/>
                          <a:latin typeface="微軟正黑體" panose="020B0604030504040204" pitchFamily="34" charset="-120"/>
                          <a:ea typeface="微軟正黑體" panose="020B0604030504040204" pitchFamily="34" charset="-120"/>
                          <a:cs typeface="+mn-cs"/>
                        </a:rPr>
                        <a:t>社會局</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342900" indent="-342900">
                        <a:buFont typeface="+mj-lt"/>
                        <a:buAutoNum type="arabicPeriod"/>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消防局：推動泰山區明志里、中和區內南里、林口區嘉寶里、蘆洲區水河里等</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處，</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月辦理林口區及中和區防災演練暨年度成果展籌備會，</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21</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日辦理泰山區防災演練暨年度成果展。</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indent="-342900">
                        <a:buFont typeface="+mj-lt"/>
                        <a:buAutoNum type="arabicPeriod"/>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農業局：推動樹林區東山里、三峽區嘉添里，</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日辦理環境踏勘，</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日辦理辦理自主防災社區防減災宣導，</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22</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日辦理樹林區東山里兵棋推演；</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29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日辦理三峽區嘉添里兵棋推演</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indent="-342900">
                        <a:buFont typeface="+mj-lt"/>
                        <a:buAutoNum type="arabicPeriod"/>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水利局</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已完成</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：推動烏來區烏來里、雙溪區牡丹里、雙溪區平林里等</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處，</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日辦理雙溪區平林里</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水患自主防災社區防汛演習，</a:t>
                      </a:r>
                      <a:r>
                        <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日辦理雙溪區牡丹里水患自主防災社區防汛演習，</a:t>
                      </a:r>
                      <a:r>
                        <a:rPr lang="en-US" altLang="zh-TW" sz="14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4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4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日辦理烏來區烏來里防汛演練。</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工務局</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已結案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534988" marR="0" indent="-174625"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推動汐止區台北小別墅社區，建置智慧裝置示警平台</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APP</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11</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日邀集里長、里民、區公所、社區辦理教育訓練</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成果展</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534988" marR="0" indent="-174625" algn="l" defTabSz="914400"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18</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日辦理期末審查。</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lvl="0" indent="-342900">
                        <a:spcAft>
                          <a:spcPts val="0"/>
                        </a:spcAft>
                        <a:buFont typeface="+mj-lt"/>
                        <a:buAutoNum type="arabicPeriod" startAt="5"/>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原民局：</a:t>
                      </a:r>
                      <a:r>
                        <a:rPr lang="zh-TW" altLang="zh-TW" sz="1400" kern="1200" dirty="0" smtClean="0">
                          <a:solidFill>
                            <a:schemeClr val="dk1"/>
                          </a:solidFill>
                          <a:effectLst/>
                          <a:latin typeface="微軟正黑體" panose="020B0604030504040204" pitchFamily="34" charset="-120"/>
                          <a:ea typeface="微軟正黑體" panose="020B0604030504040204" pitchFamily="34" charset="-120"/>
                          <a:cs typeface="+mn-cs"/>
                        </a:rPr>
                        <a:t>推動烏來區忠治里</a:t>
                      </a: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en-US" altLang="zh-TW" sz="14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542925" lvl="0" indent="-180975">
                        <a:spcAft>
                          <a:spcPts val="0"/>
                        </a:spcAft>
                        <a:buFont typeface="Wingdings" panose="05000000000000000000" pitchFamily="2" charset="2"/>
                        <a:buAutoNum type="circleNumWdWhitePlain"/>
                      </a:pPr>
                      <a:r>
                        <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日辦理防災社區啟蒙啟動；</a:t>
                      </a:r>
                      <a:r>
                        <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日辦理社區災害環境診斷；</a:t>
                      </a:r>
                      <a:r>
                        <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日辦理社區技能培訓。</a:t>
                      </a:r>
                      <a:endParaRPr lang="en-US" altLang="zh-TW" sz="1400" b="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542925" lvl="0" indent="-180975">
                        <a:spcAft>
                          <a:spcPts val="0"/>
                        </a:spcAft>
                        <a:buFont typeface="Wingdings" panose="05000000000000000000" pitchFamily="2" charset="2"/>
                        <a:buAutoNum type="circleNumWdWhitePlain"/>
                      </a:pP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日辦理防救災組織建立與防災計畫研擬。</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542925" lvl="0" indent="-180975">
                        <a:spcAft>
                          <a:spcPts val="0"/>
                        </a:spcAft>
                        <a:buFont typeface="Wingdings" panose="05000000000000000000" pitchFamily="2" charset="2"/>
                        <a:buAutoNum type="circleNumWdWhitePlain"/>
                      </a:pP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7</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日進行防災演練預演，</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日正式演練，</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16</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日辦理外縣市參訪，</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25</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日辦理專業防災人才培訓。</a:t>
                      </a:r>
                      <a:endPar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106</a:t>
                      </a: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4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持續</a:t>
                      </a:r>
                      <a:endParaRPr kumimoji="0" lang="en-US" altLang="zh-TW" sz="14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4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列管</a:t>
                      </a:r>
                      <a:endParaRPr kumimoji="0" lang="zh-TW" altLang="zh-TW" sz="14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873818932"/>
                  </a:ext>
                </a:extLst>
              </a:tr>
            </a:tbl>
          </a:graphicData>
        </a:graphic>
      </p:graphicFrame>
    </p:spTree>
    <p:extLst>
      <p:ext uri="{BB962C8B-B14F-4D97-AF65-F5344CB8AC3E}">
        <p14:creationId xmlns:p14="http://schemas.microsoft.com/office/powerpoint/2010/main" val="179882992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9"/>
          <p:cNvSpPr txBox="1">
            <a:spLocks noChangeArrowheads="1"/>
          </p:cNvSpPr>
          <p:nvPr/>
        </p:nvSpPr>
        <p:spPr bwMode="auto">
          <a:xfrm>
            <a:off x="164515" y="1295400"/>
            <a:ext cx="8844969" cy="5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lvl="0" indent="0" algn="just" eaLnBrk="0" hangingPunct="0">
              <a:spcAft>
                <a:spcPts val="600"/>
              </a:spcAft>
              <a:defRPr/>
            </a:pPr>
            <a:r>
              <a:rPr kumimoji="0" lang="zh-TW" altLang="en-US" sz="2200" b="1" dirty="0" smtClean="0">
                <a:solidFill>
                  <a:srgbClr val="FF0000"/>
                </a:solidFill>
                <a:latin typeface="微軟正黑體" pitchFamily="34" charset="-120"/>
                <a:ea typeface="微軟正黑體" pitchFamily="34" charset="-120"/>
              </a:rPr>
              <a:t>案由三</a:t>
            </a:r>
            <a:endParaRPr kumimoji="0" lang="en-US" altLang="zh-TW" sz="2200" b="1" dirty="0" smtClean="0">
              <a:solidFill>
                <a:srgbClr val="FF0000"/>
              </a:solidFill>
              <a:latin typeface="微軟正黑體" pitchFamily="34" charset="-120"/>
              <a:ea typeface="微軟正黑體" pitchFamily="34" charset="-120"/>
            </a:endParaRPr>
          </a:p>
          <a:p>
            <a:pPr marL="0" lvl="0" indent="0" algn="just" eaLnBrk="0" hangingPunct="0">
              <a:spcAft>
                <a:spcPts val="600"/>
              </a:spcAft>
              <a:defRPr/>
            </a:pPr>
            <a:r>
              <a:rPr kumimoji="0" lang="zh-TW" altLang="en-US" sz="2000" b="1" dirty="0">
                <a:solidFill>
                  <a:srgbClr val="000000"/>
                </a:solidFill>
                <a:latin typeface="微軟正黑體" pitchFamily="34" charset="-120"/>
                <a:ea typeface="微軟正黑體" pitchFamily="34" charset="-120"/>
              </a:rPr>
              <a:t>有關本市防災社區認證制度，提請討論。</a:t>
            </a:r>
            <a:r>
              <a:rPr kumimoji="0" lang="en-US" altLang="zh-TW" sz="2000" b="1" dirty="0" smtClean="0">
                <a:solidFill>
                  <a:srgbClr val="002060"/>
                </a:solidFill>
                <a:latin typeface="微軟正黑體" pitchFamily="34" charset="-120"/>
                <a:ea typeface="微軟正黑體" pitchFamily="34" charset="-120"/>
              </a:rPr>
              <a:t>(</a:t>
            </a:r>
            <a:r>
              <a:rPr kumimoji="0" lang="zh-TW" altLang="en-US" sz="2000" b="1" dirty="0" smtClean="0">
                <a:solidFill>
                  <a:srgbClr val="002060"/>
                </a:solidFill>
                <a:latin typeface="微軟正黑體" pitchFamily="34" charset="-120"/>
                <a:ea typeface="微軟正黑體" pitchFamily="34" charset="-120"/>
              </a:rPr>
              <a:t>提案單位：災害防救辦公室</a:t>
            </a:r>
            <a:r>
              <a:rPr kumimoji="0" lang="en-US" altLang="zh-TW" sz="2000" b="1" dirty="0" smtClean="0">
                <a:solidFill>
                  <a:srgbClr val="002060"/>
                </a:solidFill>
                <a:latin typeface="微軟正黑體" pitchFamily="34" charset="-120"/>
                <a:ea typeface="微軟正黑體" pitchFamily="34" charset="-120"/>
              </a:rPr>
              <a:t>)</a:t>
            </a:r>
            <a:r>
              <a:rPr kumimoji="0" lang="zh-TW" altLang="en-US" sz="2000" b="1" dirty="0" smtClean="0">
                <a:solidFill>
                  <a:srgbClr val="000000"/>
                </a:solidFill>
                <a:latin typeface="微軟正黑體" pitchFamily="34" charset="-120"/>
                <a:ea typeface="微軟正黑體" pitchFamily="34" charset="-120"/>
              </a:rPr>
              <a:t> </a:t>
            </a:r>
            <a:endParaRPr kumimoji="0" lang="en-US" altLang="zh-TW" sz="2000" b="1" dirty="0" smtClean="0">
              <a:solidFill>
                <a:srgbClr val="000000"/>
              </a:solidFill>
              <a:latin typeface="微軟正黑體" pitchFamily="34" charset="-120"/>
              <a:ea typeface="微軟正黑體" pitchFamily="34" charset="-120"/>
            </a:endParaRPr>
          </a:p>
          <a:p>
            <a:pPr marL="0" lvl="0" indent="0" algn="just" eaLnBrk="0" hangingPunct="0">
              <a:spcAft>
                <a:spcPts val="600"/>
              </a:spcAft>
              <a:defRPr/>
            </a:pPr>
            <a:endParaRPr kumimoji="0" lang="zh-TW" altLang="en-US" sz="2000" b="1" dirty="0">
              <a:solidFill>
                <a:srgbClr val="000000"/>
              </a:solidFill>
              <a:latin typeface="微軟正黑體" pitchFamily="34" charset="-120"/>
              <a:ea typeface="微軟正黑體" pitchFamily="34" charset="-120"/>
            </a:endParaRPr>
          </a:p>
          <a:p>
            <a:pPr marL="0" marR="0" lvl="0" indent="0" algn="just" defTabSz="914400" rtl="0" eaLnBrk="0" fontAlgn="base" latinLnBrk="0" hangingPunct="0">
              <a:lnSpc>
                <a:spcPct val="100000"/>
              </a:lnSpc>
              <a:spcBef>
                <a:spcPct val="0"/>
              </a:spcBef>
              <a:spcAft>
                <a:spcPts val="600"/>
              </a:spcAft>
              <a:buClrTx/>
              <a:buSzTx/>
              <a:tabLst/>
              <a:defRPr/>
            </a:pPr>
            <a:r>
              <a:rPr kumimoji="0"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rPr>
              <a:t>說明</a:t>
            </a:r>
            <a:r>
              <a:rPr kumimoji="0" lang="zh-TW" altLang="en-US"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rPr>
              <a:t>：</a:t>
            </a:r>
            <a:endParaRPr kumimoji="0" lang="en-US" altLang="zh-TW"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endParaRPr>
          </a:p>
          <a:p>
            <a:pPr marL="457200" lvl="0" indent="-457200" algn="just" eaLnBrk="0" hangingPunct="0">
              <a:spcAft>
                <a:spcPts val="600"/>
              </a:spcAft>
              <a:buFont typeface="Wingdings" panose="05000000000000000000" pitchFamily="2" charset="2"/>
              <a:buAutoNum type="circleNumWdWhitePlain"/>
              <a:defRPr/>
            </a:pPr>
            <a:r>
              <a:rPr kumimoji="0" lang="en-US" altLang="zh-TW" sz="2000" b="1" dirty="0">
                <a:solidFill>
                  <a:srgbClr val="000000"/>
                </a:solidFill>
                <a:latin typeface="微軟正黑體" pitchFamily="34" charset="-120"/>
                <a:ea typeface="微軟正黑體" pitchFamily="34" charset="-120"/>
              </a:rPr>
              <a:t>107</a:t>
            </a:r>
            <a:r>
              <a:rPr kumimoji="0" lang="zh-TW" altLang="en-US" sz="2000" b="1" dirty="0">
                <a:solidFill>
                  <a:srgbClr val="000000"/>
                </a:solidFill>
                <a:latin typeface="微軟正黑體" pitchFamily="34" charset="-120"/>
                <a:ea typeface="微軟正黑體" pitchFamily="34" charset="-120"/>
              </a:rPr>
              <a:t>年將配合內政部推動深耕第</a:t>
            </a:r>
            <a:r>
              <a:rPr kumimoji="0" lang="en-US" altLang="zh-TW" sz="2000" b="1" dirty="0">
                <a:solidFill>
                  <a:srgbClr val="000000"/>
                </a:solidFill>
                <a:latin typeface="微軟正黑體" pitchFamily="34" charset="-120"/>
                <a:ea typeface="微軟正黑體" pitchFamily="34" charset="-120"/>
              </a:rPr>
              <a:t>3</a:t>
            </a:r>
            <a:r>
              <a:rPr kumimoji="0" lang="zh-TW" altLang="en-US" sz="2000" b="1" dirty="0">
                <a:solidFill>
                  <a:srgbClr val="000000"/>
                </a:solidFill>
                <a:latin typeface="微軟正黑體" pitchFamily="34" charset="-120"/>
                <a:ea typeface="微軟正黑體" pitchFamily="34" charset="-120"/>
              </a:rPr>
              <a:t>期計畫，該計畫規定各縣市須於</a:t>
            </a:r>
            <a:r>
              <a:rPr kumimoji="0" lang="en-US" altLang="zh-TW" sz="2000" b="1" dirty="0">
                <a:solidFill>
                  <a:srgbClr val="000000"/>
                </a:solidFill>
                <a:latin typeface="微軟正黑體" pitchFamily="34" charset="-120"/>
                <a:ea typeface="微軟正黑體" pitchFamily="34" charset="-120"/>
              </a:rPr>
              <a:t>108</a:t>
            </a:r>
            <a:r>
              <a:rPr kumimoji="0" lang="zh-TW" altLang="en-US" sz="2000" b="1" dirty="0">
                <a:solidFill>
                  <a:srgbClr val="000000"/>
                </a:solidFill>
                <a:latin typeface="微軟正黑體" pitchFamily="34" charset="-120"/>
                <a:ea typeface="微軟正黑體" pitchFamily="34" charset="-120"/>
              </a:rPr>
              <a:t>年起推動韌性社區（防災社區），推動期間須提交成果資料供內政部審查，推動完成並審查通過後，由內政部核發認證標章。</a:t>
            </a: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smtClean="0">
                <a:solidFill>
                  <a:srgbClr val="000000"/>
                </a:solidFill>
                <a:latin typeface="微軟正黑體" pitchFamily="34" charset="-120"/>
                <a:ea typeface="微軟正黑體" pitchFamily="34" charset="-120"/>
              </a:rPr>
              <a:t>惟</a:t>
            </a:r>
            <a:r>
              <a:rPr kumimoji="0" lang="zh-TW" altLang="en-US" sz="2000" b="1" dirty="0">
                <a:solidFill>
                  <a:srgbClr val="000000"/>
                </a:solidFill>
                <a:latin typeface="微軟正黑體" pitchFamily="34" charset="-120"/>
                <a:ea typeface="微軟正黑體" pitchFamily="34" charset="-120"/>
              </a:rPr>
              <a:t>僅有深耕第</a:t>
            </a:r>
            <a:r>
              <a:rPr kumimoji="0" lang="en-US" altLang="zh-TW" sz="2000" b="1" dirty="0">
                <a:solidFill>
                  <a:srgbClr val="000000"/>
                </a:solidFill>
                <a:latin typeface="微軟正黑體" pitchFamily="34" charset="-120"/>
                <a:ea typeface="微軟正黑體" pitchFamily="34" charset="-120"/>
              </a:rPr>
              <a:t>3</a:t>
            </a:r>
            <a:r>
              <a:rPr kumimoji="0" lang="zh-TW" altLang="en-US" sz="2000" b="1" dirty="0">
                <a:solidFill>
                  <a:srgbClr val="000000"/>
                </a:solidFill>
                <a:latin typeface="微軟正黑體" pitchFamily="34" charset="-120"/>
                <a:ea typeface="微軟正黑體" pitchFamily="34" charset="-120"/>
              </a:rPr>
              <a:t>期計畫推動之韌性社區可參與內政部認證，本市自行推動防災社區與過往已推動之社區，無法參與內政部認證。</a:t>
            </a: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smtClean="0">
                <a:solidFill>
                  <a:srgbClr val="000000"/>
                </a:solidFill>
                <a:latin typeface="微軟正黑體" pitchFamily="34" charset="-120"/>
                <a:ea typeface="微軟正黑體" pitchFamily="34" charset="-120"/>
              </a:rPr>
              <a:t>為此</a:t>
            </a:r>
            <a:r>
              <a:rPr kumimoji="0" lang="zh-TW" altLang="en-US" sz="2000" b="1" dirty="0">
                <a:solidFill>
                  <a:srgbClr val="000000"/>
                </a:solidFill>
                <a:latin typeface="微軟正黑體" pitchFamily="34" charset="-120"/>
                <a:ea typeface="微軟正黑體" pitchFamily="34" charset="-120"/>
              </a:rPr>
              <a:t>，特規劃本市自主認證制度，未來於深耕第</a:t>
            </a:r>
            <a:r>
              <a:rPr kumimoji="0" lang="en-US" altLang="zh-TW" sz="2000" b="1" dirty="0">
                <a:solidFill>
                  <a:srgbClr val="000000"/>
                </a:solidFill>
                <a:latin typeface="微軟正黑體" pitchFamily="34" charset="-120"/>
                <a:ea typeface="微軟正黑體" pitchFamily="34" charset="-120"/>
              </a:rPr>
              <a:t>3</a:t>
            </a:r>
            <a:r>
              <a:rPr kumimoji="0" lang="zh-TW" altLang="en-US" sz="2000" b="1" dirty="0">
                <a:solidFill>
                  <a:srgbClr val="000000"/>
                </a:solidFill>
                <a:latin typeface="微軟正黑體" pitchFamily="34" charset="-120"/>
                <a:ea typeface="微軟正黑體" pitchFamily="34" charset="-120"/>
              </a:rPr>
              <a:t>期計畫外推動之防災社區（包括整合局處推動之防災社區及簡易型防災社區），於推動完成後核發認證標章，另針對過往曾推動社區，針對仍具有自主防災能力社區，核發認證標章。</a:t>
            </a: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a:solidFill>
                  <a:srgbClr val="000000"/>
                </a:solidFill>
                <a:latin typeface="微軟正黑體" pitchFamily="34" charset="-120"/>
                <a:ea typeface="微軟正黑體" pitchFamily="34" charset="-120"/>
              </a:rPr>
              <a:t>本市防災社區認證標章將以掛牌型式製作，可配合里長異動或里辦公室搬遷自由移動，</a:t>
            </a:r>
            <a:r>
              <a:rPr kumimoji="0" lang="en-US" altLang="zh-TW" sz="2000" b="1" dirty="0">
                <a:solidFill>
                  <a:srgbClr val="000000"/>
                </a:solidFill>
                <a:latin typeface="微軟正黑體" pitchFamily="34" charset="-120"/>
                <a:ea typeface="微軟正黑體" pitchFamily="34" charset="-120"/>
              </a:rPr>
              <a:t>107</a:t>
            </a:r>
            <a:r>
              <a:rPr kumimoji="0" lang="zh-TW" altLang="en-US" sz="2000" b="1" dirty="0" smtClean="0">
                <a:solidFill>
                  <a:srgbClr val="000000"/>
                </a:solidFill>
                <a:latin typeface="微軟正黑體" pitchFamily="34" charset="-120"/>
                <a:ea typeface="微軟正黑體" pitchFamily="34" charset="-120"/>
              </a:rPr>
              <a:t>年將委</a:t>
            </a:r>
            <a:r>
              <a:rPr kumimoji="0" lang="zh-TW" altLang="en-US" sz="2000" b="1" dirty="0">
                <a:solidFill>
                  <a:srgbClr val="000000"/>
                </a:solidFill>
                <a:latin typeface="微軟正黑體" pitchFamily="34" charset="-120"/>
                <a:ea typeface="微軟正黑體" pitchFamily="34" charset="-120"/>
              </a:rPr>
              <a:t>由廠商設計掛牌樣式，配合認證制度進行標章</a:t>
            </a:r>
            <a:r>
              <a:rPr kumimoji="0" lang="zh-TW" altLang="en-US" sz="2000" b="1" dirty="0" smtClean="0">
                <a:solidFill>
                  <a:srgbClr val="000000"/>
                </a:solidFill>
                <a:latin typeface="微軟正黑體" pitchFamily="34" charset="-120"/>
                <a:ea typeface="微軟正黑體" pitchFamily="34" charset="-120"/>
              </a:rPr>
              <a:t>核發。</a:t>
            </a:r>
            <a:endParaRPr kumimoji="0" lang="en-US" altLang="zh-TW" sz="2200" b="1" dirty="0">
              <a:solidFill>
                <a:srgbClr val="000000"/>
              </a:solidFill>
              <a:latin typeface="微軟正黑體" pitchFamily="34" charset="-120"/>
              <a:ea typeface="微軟正黑體" pitchFamily="34" charset="-120"/>
            </a:endParaRPr>
          </a:p>
        </p:txBody>
      </p:sp>
      <p:sp>
        <p:nvSpPr>
          <p:cNvPr id="2" name="Rectangle 1"/>
          <p:cNvSpPr>
            <a:spLocks noChangeArrowheads="1"/>
          </p:cNvSpPr>
          <p:nvPr/>
        </p:nvSpPr>
        <p:spPr bwMode="auto">
          <a:xfrm>
            <a:off x="0"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2672829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9"/>
          <p:cNvSpPr txBox="1">
            <a:spLocks noChangeArrowheads="1"/>
          </p:cNvSpPr>
          <p:nvPr/>
        </p:nvSpPr>
        <p:spPr bwMode="auto">
          <a:xfrm>
            <a:off x="164515" y="1295400"/>
            <a:ext cx="8844969"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lvl="0" indent="0" algn="just" eaLnBrk="0" hangingPunct="0">
              <a:spcAft>
                <a:spcPts val="600"/>
              </a:spcAft>
              <a:defRPr/>
            </a:pPr>
            <a:r>
              <a:rPr kumimoji="0" lang="zh-TW" altLang="en-US" sz="2200" b="1" dirty="0" smtClean="0">
                <a:solidFill>
                  <a:srgbClr val="FF0000"/>
                </a:solidFill>
                <a:latin typeface="微軟正黑體" pitchFamily="34" charset="-120"/>
                <a:ea typeface="微軟正黑體" pitchFamily="34" charset="-120"/>
              </a:rPr>
              <a:t>案由四</a:t>
            </a:r>
            <a:endParaRPr kumimoji="0" lang="en-US" altLang="zh-TW" sz="2200" b="1" dirty="0" smtClean="0">
              <a:solidFill>
                <a:srgbClr val="FF0000"/>
              </a:solidFill>
              <a:latin typeface="微軟正黑體" pitchFamily="34" charset="-120"/>
              <a:ea typeface="微軟正黑體" pitchFamily="34" charset="-120"/>
            </a:endParaRPr>
          </a:p>
          <a:p>
            <a:pPr marL="0" lvl="0" indent="0" algn="just" eaLnBrk="0" hangingPunct="0">
              <a:spcAft>
                <a:spcPts val="600"/>
              </a:spcAft>
              <a:defRPr/>
            </a:pPr>
            <a:r>
              <a:rPr kumimoji="0" lang="zh-TW" altLang="en-US" sz="2000" b="1" dirty="0">
                <a:solidFill>
                  <a:srgbClr val="000000"/>
                </a:solidFill>
                <a:latin typeface="微軟正黑體" pitchFamily="34" charset="-120"/>
                <a:ea typeface="微軟正黑體" pitchFamily="34" charset="-120"/>
              </a:rPr>
              <a:t>有關本市企業防災推動案，提請</a:t>
            </a:r>
            <a:r>
              <a:rPr kumimoji="0" lang="zh-TW" altLang="en-US" sz="2000" b="1" dirty="0" smtClean="0">
                <a:solidFill>
                  <a:srgbClr val="000000"/>
                </a:solidFill>
                <a:latin typeface="微軟正黑體" pitchFamily="34" charset="-120"/>
                <a:ea typeface="微軟正黑體" pitchFamily="34" charset="-120"/>
              </a:rPr>
              <a:t>討論。</a:t>
            </a:r>
            <a:r>
              <a:rPr kumimoji="0" lang="en-US" altLang="zh-TW" sz="2000" b="1" dirty="0" smtClean="0">
                <a:solidFill>
                  <a:srgbClr val="002060"/>
                </a:solidFill>
                <a:latin typeface="微軟正黑體" pitchFamily="34" charset="-120"/>
                <a:ea typeface="微軟正黑體" pitchFamily="34" charset="-120"/>
              </a:rPr>
              <a:t>(</a:t>
            </a:r>
            <a:r>
              <a:rPr kumimoji="0" lang="zh-TW" altLang="en-US" sz="2000" b="1" dirty="0" smtClean="0">
                <a:solidFill>
                  <a:srgbClr val="002060"/>
                </a:solidFill>
                <a:latin typeface="微軟正黑體" pitchFamily="34" charset="-120"/>
                <a:ea typeface="微軟正黑體" pitchFamily="34" charset="-120"/>
              </a:rPr>
              <a:t>提案單位：災害防救辦公室</a:t>
            </a:r>
            <a:r>
              <a:rPr kumimoji="0" lang="en-US" altLang="zh-TW" sz="2000" b="1" dirty="0" smtClean="0">
                <a:solidFill>
                  <a:srgbClr val="002060"/>
                </a:solidFill>
                <a:latin typeface="微軟正黑體" pitchFamily="34" charset="-120"/>
                <a:ea typeface="微軟正黑體" pitchFamily="34" charset="-120"/>
              </a:rPr>
              <a:t>)</a:t>
            </a:r>
            <a:r>
              <a:rPr kumimoji="0" lang="zh-TW" altLang="en-US" sz="2000" b="1" dirty="0" smtClean="0">
                <a:solidFill>
                  <a:srgbClr val="000000"/>
                </a:solidFill>
                <a:latin typeface="微軟正黑體" pitchFamily="34" charset="-120"/>
                <a:ea typeface="微軟正黑體" pitchFamily="34" charset="-120"/>
              </a:rPr>
              <a:t> </a:t>
            </a:r>
            <a:endParaRPr kumimoji="0" lang="en-US" altLang="zh-TW" sz="2000" b="1" dirty="0" smtClean="0">
              <a:solidFill>
                <a:srgbClr val="000000"/>
              </a:solidFill>
              <a:latin typeface="微軟正黑體" pitchFamily="34" charset="-120"/>
              <a:ea typeface="微軟正黑體" pitchFamily="34" charset="-120"/>
            </a:endParaRPr>
          </a:p>
          <a:p>
            <a:pPr marL="0" lvl="0" indent="0" algn="just" eaLnBrk="0" hangingPunct="0">
              <a:spcAft>
                <a:spcPts val="600"/>
              </a:spcAft>
              <a:defRPr/>
            </a:pPr>
            <a:endParaRPr kumimoji="0" lang="zh-TW" altLang="en-US" sz="2000" b="1" dirty="0">
              <a:solidFill>
                <a:srgbClr val="000000"/>
              </a:solidFill>
              <a:latin typeface="微軟正黑體" pitchFamily="34" charset="-120"/>
              <a:ea typeface="微軟正黑體" pitchFamily="34" charset="-120"/>
            </a:endParaRPr>
          </a:p>
          <a:p>
            <a:pPr marL="0" marR="0" lvl="0" indent="0" algn="just" defTabSz="914400" rtl="0" eaLnBrk="0" fontAlgn="base" latinLnBrk="0" hangingPunct="0">
              <a:lnSpc>
                <a:spcPct val="100000"/>
              </a:lnSpc>
              <a:spcBef>
                <a:spcPct val="0"/>
              </a:spcBef>
              <a:spcAft>
                <a:spcPts val="600"/>
              </a:spcAft>
              <a:buClrTx/>
              <a:buSzTx/>
              <a:tabLst/>
              <a:defRPr/>
            </a:pPr>
            <a:r>
              <a:rPr kumimoji="0" lang="zh-TW" altLang="en-US" sz="2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rPr>
              <a:t>說明</a:t>
            </a:r>
            <a:r>
              <a:rPr kumimoji="0" lang="zh-TW" altLang="en-US"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rPr>
              <a:t>：</a:t>
            </a:r>
            <a:endParaRPr kumimoji="0" lang="en-US" altLang="zh-TW" sz="22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endParaRP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a:solidFill>
                  <a:srgbClr val="000000"/>
                </a:solidFill>
                <a:latin typeface="微軟正黑體" pitchFamily="34" charset="-120"/>
                <a:ea typeface="微軟正黑體" pitchFamily="34" charset="-120"/>
              </a:rPr>
              <a:t>深耕第</a:t>
            </a:r>
            <a:r>
              <a:rPr kumimoji="0" lang="en-US" altLang="zh-TW" sz="2000" b="1" dirty="0">
                <a:solidFill>
                  <a:srgbClr val="000000"/>
                </a:solidFill>
                <a:latin typeface="微軟正黑體" pitchFamily="34" charset="-120"/>
                <a:ea typeface="微軟正黑體" pitchFamily="34" charset="-120"/>
              </a:rPr>
              <a:t>3</a:t>
            </a:r>
            <a:r>
              <a:rPr kumimoji="0" lang="zh-TW" altLang="en-US" sz="2000" b="1" dirty="0">
                <a:solidFill>
                  <a:srgbClr val="000000"/>
                </a:solidFill>
                <a:latin typeface="微軟正黑體" pitchFamily="34" charset="-120"/>
                <a:ea typeface="微軟正黑體" pitchFamily="34" charset="-120"/>
              </a:rPr>
              <a:t>期計畫將企業防災列為推動工作之一，規範企業防災包括邀集企業參與防災，與企業簽訂合作備忘錄，並針對企業員工辦理防災講習等。</a:t>
            </a:r>
          </a:p>
          <a:p>
            <a:pPr marL="457200" lvl="0" indent="-457200" algn="just" eaLnBrk="0" hangingPunct="0">
              <a:spcAft>
                <a:spcPts val="600"/>
              </a:spcAft>
              <a:buFont typeface="Wingdings" panose="05000000000000000000" pitchFamily="2" charset="2"/>
              <a:buAutoNum type="circleNumWdWhitePlain"/>
              <a:defRPr/>
            </a:pPr>
            <a:r>
              <a:rPr kumimoji="0" lang="en-US" altLang="zh-TW" sz="2000" b="1" dirty="0">
                <a:solidFill>
                  <a:srgbClr val="000000"/>
                </a:solidFill>
                <a:latin typeface="微軟正黑體" pitchFamily="34" charset="-120"/>
                <a:ea typeface="微軟正黑體" pitchFamily="34" charset="-120"/>
              </a:rPr>
              <a:t>106</a:t>
            </a:r>
            <a:r>
              <a:rPr kumimoji="0" lang="zh-TW" altLang="en-US" sz="2000" b="1" dirty="0">
                <a:solidFill>
                  <a:srgbClr val="000000"/>
                </a:solidFill>
                <a:latin typeface="微軟正黑體" pitchFamily="34" charset="-120"/>
                <a:ea typeface="微軟正黑體" pitchFamily="34" charset="-120"/>
              </a:rPr>
              <a:t>年底前將函請各區公所提報轄內企業，由市府擇適合企業進行訪談，確認企業參與意願。</a:t>
            </a:r>
            <a:r>
              <a:rPr kumimoji="0" lang="en-US" altLang="zh-TW" sz="2000" b="1" dirty="0">
                <a:solidFill>
                  <a:srgbClr val="000000"/>
                </a:solidFill>
                <a:latin typeface="微軟正黑體" pitchFamily="34" charset="-120"/>
                <a:ea typeface="微軟正黑體" pitchFamily="34" charset="-120"/>
              </a:rPr>
              <a:t>107</a:t>
            </a:r>
            <a:r>
              <a:rPr kumimoji="0" lang="zh-TW" altLang="en-US" sz="2000" b="1" dirty="0">
                <a:solidFill>
                  <a:srgbClr val="000000"/>
                </a:solidFill>
                <a:latin typeface="微軟正黑體" pitchFamily="34" charset="-120"/>
                <a:ea typeface="微軟正黑體" pitchFamily="34" charset="-120"/>
              </a:rPr>
              <a:t>年度擬先擇</a:t>
            </a:r>
            <a:r>
              <a:rPr kumimoji="0" lang="en-US" altLang="zh-TW" sz="2000" b="1" dirty="0">
                <a:solidFill>
                  <a:srgbClr val="000000"/>
                </a:solidFill>
                <a:latin typeface="微軟正黑體" pitchFamily="34" charset="-120"/>
                <a:ea typeface="微軟正黑體" pitchFamily="34" charset="-120"/>
              </a:rPr>
              <a:t>2</a:t>
            </a:r>
            <a:r>
              <a:rPr kumimoji="0" lang="zh-TW" altLang="en-US" sz="2000" b="1" dirty="0">
                <a:solidFill>
                  <a:srgbClr val="000000"/>
                </a:solidFill>
                <a:latin typeface="微軟正黑體" pitchFamily="34" charset="-120"/>
                <a:ea typeface="微軟正黑體" pitchFamily="34" charset="-120"/>
              </a:rPr>
              <a:t>所企業進行推動，累積經驗後，逐年增加推動數量。</a:t>
            </a: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a:solidFill>
                  <a:srgbClr val="000000"/>
                </a:solidFill>
                <a:latin typeface="微軟正黑體" pitchFamily="34" charset="-120"/>
                <a:ea typeface="微軟正黑體" pitchFamily="34" charset="-120"/>
              </a:rPr>
              <a:t>為協助企業強化自身防災韌性，針對推動之企業辦理防災講習或訓練，輔導企業提升自主防災能力。</a:t>
            </a:r>
          </a:p>
          <a:p>
            <a:pPr marL="457200" lvl="0" indent="-457200" algn="just" eaLnBrk="0" hangingPunct="0">
              <a:spcAft>
                <a:spcPts val="600"/>
              </a:spcAft>
              <a:buFont typeface="Wingdings" panose="05000000000000000000" pitchFamily="2" charset="2"/>
              <a:buAutoNum type="circleNumWdWhitePlain"/>
              <a:defRPr/>
            </a:pPr>
            <a:r>
              <a:rPr kumimoji="0" lang="zh-TW" altLang="en-US" sz="2000" b="1" dirty="0">
                <a:solidFill>
                  <a:srgbClr val="000000"/>
                </a:solidFill>
                <a:latin typeface="微軟正黑體" pitchFamily="34" charset="-120"/>
                <a:ea typeface="微軟正黑體" pitchFamily="34" charset="-120"/>
              </a:rPr>
              <a:t>企業若有意願與能力，可藉由企業捐贈防救災相關設備，充實防災硬體。</a:t>
            </a:r>
            <a:endParaRPr kumimoji="0" lang="en-US" altLang="zh-TW" sz="2200" b="1" dirty="0">
              <a:solidFill>
                <a:srgbClr val="000000"/>
              </a:solidFill>
              <a:latin typeface="微軟正黑體" pitchFamily="34" charset="-120"/>
              <a:ea typeface="微軟正黑體" pitchFamily="34" charset="-120"/>
            </a:endParaRPr>
          </a:p>
        </p:txBody>
      </p:sp>
      <p:sp>
        <p:nvSpPr>
          <p:cNvPr id="2" name="Rectangle 1"/>
          <p:cNvSpPr>
            <a:spLocks noChangeArrowheads="1"/>
          </p:cNvSpPr>
          <p:nvPr/>
        </p:nvSpPr>
        <p:spPr bwMode="auto">
          <a:xfrm>
            <a:off x="0"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8799169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52</a:t>
            </a:fld>
            <a:endParaRPr lang="en-US" altLang="ko-KR" dirty="0">
              <a:solidFill>
                <a:srgbClr val="1F497D">
                  <a:lumMod val="50000"/>
                </a:srgbClr>
              </a:solidFill>
            </a:endParaRPr>
          </a:p>
        </p:txBody>
      </p:sp>
      <p:sp>
        <p:nvSpPr>
          <p:cNvPr id="4"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TW" altLang="en-US" sz="4000" b="1" dirty="0">
                <a:solidFill>
                  <a:srgbClr val="CC3300"/>
                </a:solidFill>
              </a:rPr>
              <a:t>六</a:t>
            </a:r>
            <a:r>
              <a:rPr lang="zh-TW" altLang="en-US" sz="4000" b="1" dirty="0" smtClean="0">
                <a:solidFill>
                  <a:srgbClr val="CC3300"/>
                </a:solidFill>
              </a:rPr>
              <a:t>、國際災例</a:t>
            </a:r>
            <a:endParaRPr lang="zh-TW" altLang="en-US" sz="4000" b="1" dirty="0">
              <a:solidFill>
                <a:srgbClr val="CC3300"/>
              </a:solidFill>
            </a:endParaRPr>
          </a:p>
        </p:txBody>
      </p:sp>
    </p:spTree>
    <p:extLst>
      <p:ext uri="{BB962C8B-B14F-4D97-AF65-F5344CB8AC3E}">
        <p14:creationId xmlns:p14="http://schemas.microsoft.com/office/powerpoint/2010/main" val="141223580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307975" y="2513013"/>
            <a:ext cx="288925" cy="287337"/>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sp>
        <p:nvSpPr>
          <p:cNvPr id="11" name="橢圓 10"/>
          <p:cNvSpPr>
            <a:spLocks noChangeAspect="1"/>
          </p:cNvSpPr>
          <p:nvPr/>
        </p:nvSpPr>
        <p:spPr>
          <a:xfrm>
            <a:off x="576263" y="2889250"/>
            <a:ext cx="179387" cy="179388"/>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92B62E"/>
              </a:solidFill>
              <a:effectLst/>
              <a:uLnTx/>
              <a:uFillTx/>
              <a:latin typeface="Trebushet MS"/>
              <a:ea typeface="新細明體" pitchFamily="18" charset="-120"/>
              <a:cs typeface="+mn-cs"/>
            </a:endParaRPr>
          </a:p>
        </p:txBody>
      </p:sp>
      <p:sp>
        <p:nvSpPr>
          <p:cNvPr id="13" name="文字方塊 12"/>
          <p:cNvSpPr txBox="1"/>
          <p:nvPr/>
        </p:nvSpPr>
        <p:spPr>
          <a:xfrm>
            <a:off x="425751" y="2286000"/>
            <a:ext cx="8538737" cy="1877437"/>
          </a:xfrm>
          <a:prstGeom prst="rect">
            <a:avLst/>
          </a:prstGeom>
          <a:noFill/>
        </p:spPr>
        <p:txBody>
          <a:bodyPr>
            <a:spAutoFit/>
          </a:bodyPr>
          <a:lstStyle/>
          <a:p>
            <a:pPr marL="0" marR="0" lvl="0" indent="0" algn="r" defTabSz="914400" rtl="0" eaLnBrk="1" fontAlgn="auto" latinLnBrk="0" hangingPunct="1">
              <a:lnSpc>
                <a:spcPct val="100000"/>
              </a:lnSpc>
              <a:spcBef>
                <a:spcPts val="1200"/>
              </a:spcBef>
              <a:spcAft>
                <a:spcPts val="0"/>
              </a:spcAft>
              <a:buClrTx/>
              <a:buSzTx/>
              <a:buFontTx/>
              <a:buNone/>
              <a:tabLst/>
              <a:defRPr/>
            </a:pPr>
            <a:r>
              <a:rPr kumimoji="0" lang="zh-TW" altLang="en-US" sz="4400" b="1" i="0" u="none" strike="noStrike" kern="1200" cap="all" spc="0" normalizeH="0" baseline="0" noProof="0"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uLnTx/>
                <a:uFillTx/>
                <a:latin typeface="微軟正黑體" pitchFamily="34" charset="-120"/>
                <a:ea typeface="微軟正黑體" pitchFamily="34" charset="-120"/>
                <a:cs typeface="+mn-cs"/>
              </a:rPr>
              <a:t>國際重大災害應變分析</a:t>
            </a:r>
            <a:endParaRPr kumimoji="0" lang="en-US" altLang="zh-TW" sz="4400" b="1" i="0" u="none" strike="noStrike" kern="1200" cap="all" spc="0" normalizeH="0" baseline="0" noProof="0" dirty="0">
              <a:ln w="9000" cmpd="sng">
                <a:solidFill>
                  <a:srgbClr val="36363E">
                    <a:shade val="50000"/>
                    <a:satMod val="120000"/>
                  </a:srgbClr>
                </a:solidFill>
                <a:prstDash val="solid"/>
              </a:ln>
              <a:gradFill>
                <a:gsLst>
                  <a:gs pos="0">
                    <a:srgbClr val="36363E">
                      <a:shade val="20000"/>
                      <a:satMod val="245000"/>
                    </a:srgbClr>
                  </a:gs>
                  <a:gs pos="43000">
                    <a:srgbClr val="36363E">
                      <a:satMod val="255000"/>
                    </a:srgbClr>
                  </a:gs>
                  <a:gs pos="48000">
                    <a:srgbClr val="36363E">
                      <a:shade val="85000"/>
                      <a:satMod val="255000"/>
                    </a:srgbClr>
                  </a:gs>
                  <a:gs pos="100000">
                    <a:srgbClr val="36363E">
                      <a:shade val="20000"/>
                      <a:satMod val="245000"/>
                    </a:srgbClr>
                  </a:gs>
                </a:gsLst>
                <a:lin ang="5400000"/>
              </a:gradFill>
              <a:effectLst>
                <a:reflection blurRad="12700" stA="28000" endPos="45000" dist="1000" dir="5400000" sy="-100000" algn="bl" rotWithShape="0"/>
              </a:effectLst>
              <a:uLnTx/>
              <a:uFillTx/>
              <a:latin typeface="微軟正黑體" pitchFamily="34" charset="-120"/>
              <a:ea typeface="微軟正黑體" pitchFamily="34"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美國哈</a:t>
            </a:r>
            <a:r>
              <a:rPr kumimoji="0" lang="zh-TW" altLang="en-US" sz="3600"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維</a:t>
            </a: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颶風事件</a:t>
            </a:r>
            <a:endParaRPr kumimoji="0" lang="en-US" altLang="zh-TW"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天鴿颱風</a:t>
            </a:r>
            <a:r>
              <a:rPr kumimoji="0" lang="zh-TW" altLang="en-US" sz="3600"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事件</a:t>
            </a:r>
          </a:p>
        </p:txBody>
      </p:sp>
      <p:sp>
        <p:nvSpPr>
          <p:cNvPr id="29701"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800D0A-EF9D-4C27-81D2-5D0CFB6C536A}"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Tree>
    <p:extLst>
      <p:ext uri="{BB962C8B-B14F-4D97-AF65-F5344CB8AC3E}">
        <p14:creationId xmlns:p14="http://schemas.microsoft.com/office/powerpoint/2010/main" val="2474420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2410D-EE38-44EC-9CE4-6600AB1A14D4}"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0724" name="文字方塊 4"/>
          <p:cNvSpPr txBox="1">
            <a:spLocks noChangeArrowheads="1"/>
          </p:cNvSpPr>
          <p:nvPr/>
        </p:nvSpPr>
        <p:spPr bwMode="auto">
          <a:xfrm>
            <a:off x="82550" y="757238"/>
            <a:ext cx="890905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時間</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2017</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17</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日形成，</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9</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耗散</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（主要影響時間為</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26</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時至</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28</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時）</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受影響地區：德克薩斯州（</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Texas</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路易斯安那州（</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Louisiana</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發展時序：</a:t>
            </a:r>
            <a:endPar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30726" name="矩形 9"/>
          <p:cNvSpPr>
            <a:spLocks noChangeArrowheads="1"/>
          </p:cNvSpPr>
          <p:nvPr/>
        </p:nvSpPr>
        <p:spPr bwMode="auto">
          <a:xfrm>
            <a:off x="0" y="6400800"/>
            <a:ext cx="5086011" cy="461665"/>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維基百科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https://</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en.wikipedia.org/wiki/Hurricane_Harvey</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 name="Text Placeholder 9"/>
          <p:cNvSpPr txBox="1">
            <a:spLocks/>
          </p:cNvSpPr>
          <p:nvPr/>
        </p:nvSpPr>
        <p:spPr>
          <a:xfrm>
            <a:off x="0" y="22225"/>
            <a:ext cx="913112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事</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件 描 述（美國哈維</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颶風事件）</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577"/>
          <a:stretch/>
        </p:blipFill>
        <p:spPr bwMode="auto">
          <a:xfrm>
            <a:off x="5859339" y="792688"/>
            <a:ext cx="3187203" cy="217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a:spLocks noChangeArrowheads="1"/>
          </p:cNvSpPr>
          <p:nvPr/>
        </p:nvSpPr>
        <p:spPr bwMode="auto">
          <a:xfrm>
            <a:off x="5859339" y="2602467"/>
            <a:ext cx="3187203" cy="369332"/>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哈維颶風路徑</a:t>
            </a:r>
            <a:endPar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grpSp>
        <p:nvGrpSpPr>
          <p:cNvPr id="16" name="群組 15"/>
          <p:cNvGrpSpPr/>
          <p:nvPr/>
        </p:nvGrpSpPr>
        <p:grpSpPr>
          <a:xfrm>
            <a:off x="533400" y="2583953"/>
            <a:ext cx="7445453" cy="3759874"/>
            <a:chOff x="555547" y="1041083"/>
            <a:chExt cx="7445453" cy="3759874"/>
          </a:xfrm>
        </p:grpSpPr>
        <p:cxnSp>
          <p:nvCxnSpPr>
            <p:cNvPr id="17" name="直線單箭頭接點 16"/>
            <p:cNvCxnSpPr/>
            <p:nvPr/>
          </p:nvCxnSpPr>
          <p:spPr>
            <a:xfrm>
              <a:off x="914400" y="2933700"/>
              <a:ext cx="7086600" cy="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橢圓 17"/>
            <p:cNvSpPr/>
            <p:nvPr/>
          </p:nvSpPr>
          <p:spPr>
            <a:xfrm>
              <a:off x="1066800" y="2819400"/>
              <a:ext cx="228600" cy="228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19" name="橢圓 18"/>
            <p:cNvSpPr/>
            <p:nvPr/>
          </p:nvSpPr>
          <p:spPr>
            <a:xfrm>
              <a:off x="1882588" y="2819400"/>
              <a:ext cx="228600" cy="228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20" name="橢圓 19"/>
            <p:cNvSpPr/>
            <p:nvPr/>
          </p:nvSpPr>
          <p:spPr>
            <a:xfrm>
              <a:off x="3922058" y="2819400"/>
              <a:ext cx="228600" cy="228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21" name="橢圓 20"/>
            <p:cNvSpPr/>
            <p:nvPr/>
          </p:nvSpPr>
          <p:spPr>
            <a:xfrm>
              <a:off x="3514164" y="2819400"/>
              <a:ext cx="228600" cy="228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22" name="橢圓 21"/>
            <p:cNvSpPr/>
            <p:nvPr/>
          </p:nvSpPr>
          <p:spPr>
            <a:xfrm>
              <a:off x="4737846" y="2819400"/>
              <a:ext cx="228600" cy="228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23" name="橢圓 22"/>
            <p:cNvSpPr/>
            <p:nvPr/>
          </p:nvSpPr>
          <p:spPr>
            <a:xfrm>
              <a:off x="5553634" y="2819400"/>
              <a:ext cx="228600" cy="228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24" name="橢圓 23"/>
            <p:cNvSpPr/>
            <p:nvPr/>
          </p:nvSpPr>
          <p:spPr>
            <a:xfrm>
              <a:off x="6369422" y="2819400"/>
              <a:ext cx="228600" cy="228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25" name="橢圓 24"/>
            <p:cNvSpPr/>
            <p:nvPr/>
          </p:nvSpPr>
          <p:spPr>
            <a:xfrm>
              <a:off x="7593104" y="2819400"/>
              <a:ext cx="228600" cy="228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endParaRPr>
            </a:p>
          </p:txBody>
        </p:sp>
        <p:cxnSp>
          <p:nvCxnSpPr>
            <p:cNvPr id="26" name="直線單箭頭接點 25"/>
            <p:cNvCxnSpPr/>
            <p:nvPr/>
          </p:nvCxnSpPr>
          <p:spPr>
            <a:xfrm>
              <a:off x="1181100" y="3048000"/>
              <a:ext cx="0" cy="38100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894362" y="2511623"/>
              <a:ext cx="572594"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8/17</a:t>
              </a:r>
              <a:endParaRPr kumimoji="1" lang="zh-TW" altLang="en-US" sz="1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sp>
          <p:nvSpPr>
            <p:cNvPr id="28" name="文字方塊 27"/>
            <p:cNvSpPr txBox="1"/>
            <p:nvPr/>
          </p:nvSpPr>
          <p:spPr>
            <a:xfrm>
              <a:off x="1710591" y="3048000"/>
              <a:ext cx="572594"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8/19</a:t>
              </a:r>
              <a:endParaRPr kumimoji="1" lang="zh-TW" altLang="en-US" sz="1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cxnSp>
          <p:nvCxnSpPr>
            <p:cNvPr id="29" name="直線單箭頭接點 28"/>
            <p:cNvCxnSpPr/>
            <p:nvPr/>
          </p:nvCxnSpPr>
          <p:spPr>
            <a:xfrm>
              <a:off x="2012576" y="2428875"/>
              <a:ext cx="0" cy="381000"/>
            </a:xfrm>
            <a:prstGeom prst="straightConnector1">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a:off x="3628464" y="3048000"/>
              <a:ext cx="0" cy="38100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3341726" y="2511623"/>
              <a:ext cx="572594"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8/23</a:t>
              </a:r>
              <a:endParaRPr kumimoji="1" lang="zh-TW" altLang="en-US" sz="1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3750061" y="3050977"/>
              <a:ext cx="572594"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8/24</a:t>
              </a:r>
              <a:endParaRPr kumimoji="1" lang="zh-TW" altLang="en-US" sz="1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cxnSp>
          <p:nvCxnSpPr>
            <p:cNvPr id="33" name="直線單箭頭接點 32"/>
            <p:cNvCxnSpPr/>
            <p:nvPr/>
          </p:nvCxnSpPr>
          <p:spPr>
            <a:xfrm>
              <a:off x="4052046" y="2431852"/>
              <a:ext cx="0" cy="381000"/>
            </a:xfrm>
            <a:prstGeom prst="straightConnector1">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a:off x="4852146" y="3038475"/>
              <a:ext cx="0" cy="38100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4565408" y="2502098"/>
              <a:ext cx="572594"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8/26</a:t>
              </a:r>
              <a:endParaRPr kumimoji="1" lang="zh-TW" altLang="en-US" sz="1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sp>
          <p:nvSpPr>
            <p:cNvPr id="36" name="文字方塊 35"/>
            <p:cNvSpPr txBox="1"/>
            <p:nvPr/>
          </p:nvSpPr>
          <p:spPr>
            <a:xfrm>
              <a:off x="5372112" y="3050977"/>
              <a:ext cx="572594"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8/28</a:t>
              </a:r>
              <a:endParaRPr kumimoji="1" lang="zh-TW" altLang="en-US" sz="1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cxnSp>
          <p:nvCxnSpPr>
            <p:cNvPr id="37" name="直線單箭頭接點 36"/>
            <p:cNvCxnSpPr/>
            <p:nvPr/>
          </p:nvCxnSpPr>
          <p:spPr>
            <a:xfrm>
              <a:off x="5674097" y="2431852"/>
              <a:ext cx="0" cy="381000"/>
            </a:xfrm>
            <a:prstGeom prst="straightConnector1">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a:off x="6483722" y="3038475"/>
              <a:ext cx="0" cy="38100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6196984" y="2502098"/>
              <a:ext cx="572594"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8/30</a:t>
              </a:r>
              <a:endParaRPr kumimoji="1" lang="zh-TW" altLang="en-US" sz="1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sp>
          <p:nvSpPr>
            <p:cNvPr id="40" name="文字方塊 39"/>
            <p:cNvSpPr txBox="1"/>
            <p:nvPr/>
          </p:nvSpPr>
          <p:spPr>
            <a:xfrm>
              <a:off x="7445870" y="3050977"/>
              <a:ext cx="468398"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4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9/2</a:t>
              </a:r>
              <a:endParaRPr kumimoji="1" lang="zh-TW" altLang="en-US" sz="1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cxnSp>
          <p:nvCxnSpPr>
            <p:cNvPr id="41" name="直線單箭頭接點 40"/>
            <p:cNvCxnSpPr/>
            <p:nvPr/>
          </p:nvCxnSpPr>
          <p:spPr>
            <a:xfrm>
              <a:off x="7695757" y="2431852"/>
              <a:ext cx="0" cy="381000"/>
            </a:xfrm>
            <a:prstGeom prst="straightConnector1">
              <a:avLst/>
            </a:prstGeom>
            <a:ln w="19050">
              <a:headEnd type="oval"/>
              <a:tailEnd type="none"/>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555547" y="3486150"/>
              <a:ext cx="1250224" cy="1077218"/>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21</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時</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在</a:t>
              </a:r>
              <a:r>
                <a:rPr kumimoji="1" lang="zh-TW" altLang="en-US" sz="16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安地列斯群島</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海域形成熱帶風暴</a:t>
              </a:r>
            </a:p>
          </p:txBody>
        </p:sp>
        <p:sp>
          <p:nvSpPr>
            <p:cNvPr id="43" name="矩形 42"/>
            <p:cNvSpPr/>
            <p:nvPr/>
          </p:nvSpPr>
          <p:spPr>
            <a:xfrm>
              <a:off x="1404330" y="1533525"/>
              <a:ext cx="1204166" cy="830997"/>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21</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時</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降級為熱帶低氣壓</a:t>
              </a:r>
              <a:endParaRPr kumimoji="1"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44" name="矩形 43"/>
            <p:cNvSpPr/>
            <p:nvPr/>
          </p:nvSpPr>
          <p:spPr>
            <a:xfrm>
              <a:off x="3278580" y="3477518"/>
              <a:ext cx="699768" cy="1077218"/>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15</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時</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進入墨西哥灣</a:t>
              </a:r>
            </a:p>
          </p:txBody>
        </p:sp>
        <p:sp>
          <p:nvSpPr>
            <p:cNvPr id="45" name="矩形 44"/>
            <p:cNvSpPr/>
            <p:nvPr/>
          </p:nvSpPr>
          <p:spPr>
            <a:xfrm>
              <a:off x="3322354" y="1041083"/>
              <a:ext cx="1428008" cy="1323439"/>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17</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時</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升格為三級</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颶風</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23</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時</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急速升為四級颶風接近德州海岸</a:t>
              </a:r>
            </a:p>
          </p:txBody>
        </p:sp>
        <p:sp>
          <p:nvSpPr>
            <p:cNvPr id="46" name="矩形 45"/>
            <p:cNvSpPr/>
            <p:nvPr/>
          </p:nvSpPr>
          <p:spPr>
            <a:xfrm>
              <a:off x="4042521" y="3477518"/>
              <a:ext cx="1637739" cy="1323439"/>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3</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時</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在德州</a:t>
              </a:r>
              <a:r>
                <a:rPr kumimoji="1" lang="zh-TW" altLang="en-US" sz="16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羅克波</a:t>
              </a:r>
              <a:r>
                <a:rPr kumimoji="1" lang="zh-TW" altLang="en-US" sz="1600" b="1" i="0" u="sng"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特</a:t>
              </a:r>
              <a:r>
                <a:rPr kumimoji="1" lang="en-US" altLang="zh-TW" sz="1600" b="1" i="0" u="sng"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(Rockport)</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登陸</a:t>
              </a:r>
              <a:endParaRPr kumimoji="1" lang="en-US" altLang="zh-TW"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16</a:t>
              </a:r>
              <a:r>
                <a:rPr kumimoji="1" lang="zh-TW" altLang="en-US"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時</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減弱為熱帶風暴</a:t>
              </a:r>
              <a:endPar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endParaRPr>
            </a:p>
          </p:txBody>
        </p:sp>
        <p:sp>
          <p:nvSpPr>
            <p:cNvPr id="47" name="矩形 46"/>
            <p:cNvSpPr/>
            <p:nvPr/>
          </p:nvSpPr>
          <p:spPr>
            <a:xfrm>
              <a:off x="4822928" y="1533524"/>
              <a:ext cx="1690012" cy="830997"/>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15</a:t>
              </a:r>
              <a:r>
                <a:rPr kumimoji="1"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時</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由</a:t>
              </a:r>
              <a:r>
                <a:rPr kumimoji="1" lang="zh-TW" altLang="en-US" sz="16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馬塔戈</a:t>
              </a:r>
              <a:r>
                <a:rPr kumimoji="1" lang="zh-TW" altLang="en-US" sz="1600" b="1" i="0" u="sng"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達</a:t>
              </a:r>
              <a:r>
                <a:rPr kumimoji="1" lang="en-US" altLang="zh-TW" sz="1600" b="1" i="0" u="sng"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(Matagorda)</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離開</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德州海岸</a:t>
              </a:r>
            </a:p>
          </p:txBody>
        </p:sp>
        <p:sp>
          <p:nvSpPr>
            <p:cNvPr id="48" name="矩形 47"/>
            <p:cNvSpPr/>
            <p:nvPr/>
          </p:nvSpPr>
          <p:spPr>
            <a:xfrm>
              <a:off x="5748844" y="3477518"/>
              <a:ext cx="1469755" cy="1077218"/>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4</a:t>
              </a:r>
              <a:r>
                <a:rPr kumimoji="1" lang="zh-TW" altLang="en-US" sz="16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時</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於路易斯安那</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州</a:t>
              </a:r>
              <a:r>
                <a:rPr kumimoji="1" lang="zh-TW" altLang="en-US" sz="16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卡梅</a:t>
              </a:r>
              <a:r>
                <a:rPr kumimoji="1" lang="zh-TW" altLang="en-US" sz="1600" b="1" i="0" u="sng"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倫</a:t>
              </a:r>
              <a:r>
                <a:rPr kumimoji="1" lang="en-US" altLang="zh-TW" sz="16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(Cameron)</a:t>
              </a: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西方</a:t>
              </a:r>
              <a:r>
                <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再度登陸</a:t>
              </a:r>
            </a:p>
          </p:txBody>
        </p:sp>
        <p:sp>
          <p:nvSpPr>
            <p:cNvPr id="49" name="矩形 48"/>
            <p:cNvSpPr/>
            <p:nvPr/>
          </p:nvSpPr>
          <p:spPr>
            <a:xfrm>
              <a:off x="7363955" y="2025967"/>
              <a:ext cx="632225" cy="338554"/>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耗散</a:t>
              </a:r>
              <a:endParaRPr kumimoji="1" lang="zh-TW"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5578440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2" name="文字方塊 9"/>
          <p:cNvSpPr txBox="1">
            <a:spLocks noChangeArrowheads="1"/>
          </p:cNvSpPr>
          <p:nvPr/>
        </p:nvSpPr>
        <p:spPr bwMode="auto">
          <a:xfrm>
            <a:off x="76200" y="609600"/>
            <a:ext cx="8458200" cy="1446550"/>
          </a:xfrm>
          <a:prstGeom prst="rect">
            <a:avLst/>
          </a:prstGeom>
          <a:noFill/>
          <a:ln>
            <a:noFill/>
          </a:ln>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總計</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死亡人數達</a:t>
            </a:r>
            <a:r>
              <a:rPr lang="en-US" altLang="zh-TW" sz="2200" b="1" smtClean="0">
                <a:solidFill>
                  <a:srgbClr val="FF0000"/>
                </a:solidFill>
                <a:latin typeface="微軟正黑體" panose="020B0604030504040204" pitchFamily="34" charset="-120"/>
                <a:ea typeface="微軟正黑體" panose="020B0604030504040204" pitchFamily="34" charset="-120"/>
                <a:cs typeface="新細明體" panose="02020500000000000000" pitchFamily="18" charset="-120"/>
              </a:rPr>
              <a:t>83</a:t>
            </a:r>
            <a:r>
              <a:rPr kumimoji="1" lang="zh-TW" altLang="en-US" sz="2200" b="1" i="0" u="none" strike="noStrike" kern="1200" cap="none" spc="0" normalizeH="0" baseline="0" noProof="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人</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經濟損失</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初步</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估計</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高達</a:t>
            </a: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1,900</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億美元</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超越</a:t>
            </a:r>
            <a:r>
              <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2005</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年卡崔娜颶風的</a:t>
            </a:r>
            <a:r>
              <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1,200</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億</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美元</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。大部分損失在於</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未</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參加“ </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國家洪水保險</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計劃</a:t>
            </a: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(NFIP)</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之房屋，休士頓地區僅</a:t>
            </a:r>
            <a:r>
              <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15%</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房屋有參加保險。</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 描 述</a:t>
            </a:r>
            <a:endParaRPr kumimoji="0" lang="en-US" altLang="zh-TW"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1747" name="投影片編號版面配置區 2"/>
          <p:cNvSpPr>
            <a:spLocks noGrp="1"/>
          </p:cNvSpPr>
          <p:nvPr>
            <p:ph type="sldNum" sz="quarter" idx="10"/>
          </p:nvPr>
        </p:nvSpPr>
        <p:spPr bwMode="auto">
          <a:xfrm>
            <a:off x="6979557"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724457-89B8-4957-8267-BE7403F90CB1}"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zh-TW" altLang="en-US" sz="1400" b="0" i="0" u="none" strike="noStrike" kern="1200" cap="none" spc="0" normalizeH="0" baseline="0" noProof="0" dirty="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43" name="矩形 9"/>
          <p:cNvSpPr>
            <a:spLocks noChangeArrowheads="1"/>
          </p:cNvSpPr>
          <p:nvPr/>
        </p:nvSpPr>
        <p:spPr bwMode="auto">
          <a:xfrm>
            <a:off x="0" y="5943600"/>
            <a:ext cx="7848600" cy="954107"/>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美聯社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https://www.washingtonpost.com/national/the-latest-disaster-help-okd-for-harvey-hit-cities/2017/09/04/a7d9e1cc-91e1-11e7-8482-8dc9a7af29f9_story.html?utm_term=.</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859ff20b32a9</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USA</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TODAY</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https://www.usatoday.com/story/weather/2017/08/30/harvey-costliest-natural-disaster-u-s-history-estimated-cost-160-billion/615708001</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err="1">
                <a:ln>
                  <a:noFill/>
                </a:ln>
                <a:solidFill>
                  <a:srgbClr val="000000"/>
                </a:solidFill>
                <a:effectLst/>
                <a:uLnTx/>
                <a:uFillTx/>
                <a:latin typeface="微軟正黑體" panose="020B0604030504040204" pitchFamily="34" charset="-120"/>
                <a:ea typeface="微軟正黑體" panose="020B0604030504040204" pitchFamily="34" charset="-120"/>
                <a:cs typeface="+mn-cs"/>
              </a:rPr>
              <a:t>Theguardian</a:t>
            </a: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https://www.theguardian.com/us-news/2017/aug/26/texas-cities-catastrophic-flooding-hurricane-harvey</a:t>
            </a:r>
            <a:endPar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芝加哥論壇報 </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http</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www.chicagotribune.com/news/nationworld/ct-hurricane-harvey-flooding-houston-20170829-story.html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CNN</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edition.cnn.com/2017/08/26/us/gallery/hurricane-harvey/index.html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維基百科 </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7"/>
              </a:rPr>
              <a:t>https</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7"/>
              </a:rPr>
              <a:t>://</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7"/>
              </a:rPr>
              <a:t>en.wikipedia.org/wiki/Flood_stage</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76200" y="2012870"/>
            <a:ext cx="1723549"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德克薩斯州</a:t>
            </a:r>
          </a:p>
        </p:txBody>
      </p:sp>
      <p:sp>
        <p:nvSpPr>
          <p:cNvPr id="37" name="文字方塊 9"/>
          <p:cNvSpPr txBox="1">
            <a:spLocks noChangeArrowheads="1"/>
          </p:cNvSpPr>
          <p:nvPr/>
        </p:nvSpPr>
        <p:spPr bwMode="auto">
          <a:xfrm>
            <a:off x="76200" y="2405896"/>
            <a:ext cx="5029200" cy="1785104"/>
          </a:xfrm>
          <a:prstGeom prst="rect">
            <a:avLst/>
          </a:prstGeom>
          <a:noFill/>
          <a:ln>
            <a:noFill/>
          </a:ln>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休士頓都會區</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大洪水</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，國家</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氣象局</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在</a:t>
            </a:r>
            <a:r>
              <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26</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日和</a:t>
            </a:r>
            <a:r>
              <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27</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都觀測到了歷史最高紀錄</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的</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日</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積累</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雨量</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，分別為</a:t>
            </a: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370</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豪米</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和</a:t>
            </a: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408</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毫米</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休士</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頓</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地區</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機場取消</a:t>
            </a: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827</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架次</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航班</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035" name="Picture 1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18" r="14636"/>
          <a:stretch/>
        </p:blipFill>
        <p:spPr bwMode="auto">
          <a:xfrm>
            <a:off x="6729397" y="4222986"/>
            <a:ext cx="2109803" cy="151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22767" y="4222986"/>
            <a:ext cx="2268191" cy="151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圖片 1"/>
          <p:cNvPicPr>
            <a:picLocks noChangeAspect="1"/>
          </p:cNvPicPr>
          <p:nvPr/>
        </p:nvPicPr>
        <p:blipFill>
          <a:blip r:embed="rId10"/>
          <a:stretch>
            <a:fillRect/>
          </a:stretch>
        </p:blipFill>
        <p:spPr>
          <a:xfrm>
            <a:off x="226361" y="4114800"/>
            <a:ext cx="3587132" cy="1838727"/>
          </a:xfrm>
          <a:prstGeom prst="rect">
            <a:avLst/>
          </a:prstGeom>
        </p:spPr>
      </p:pic>
      <p:pic>
        <p:nvPicPr>
          <p:cNvPr id="4" name="圖片 3"/>
          <p:cNvPicPr>
            <a:picLocks noChangeAspect="1"/>
          </p:cNvPicPr>
          <p:nvPr/>
        </p:nvPicPr>
        <p:blipFill>
          <a:blip r:embed="rId11"/>
          <a:stretch>
            <a:fillRect/>
          </a:stretch>
        </p:blipFill>
        <p:spPr>
          <a:xfrm>
            <a:off x="5016725" y="1965706"/>
            <a:ext cx="3822475" cy="2248514"/>
          </a:xfrm>
          <a:prstGeom prst="rect">
            <a:avLst/>
          </a:prstGeom>
        </p:spPr>
      </p:pic>
      <p:sp>
        <p:nvSpPr>
          <p:cNvPr id="39" name="矩形 38"/>
          <p:cNvSpPr/>
          <p:nvPr/>
        </p:nvSpPr>
        <p:spPr>
          <a:xfrm>
            <a:off x="4315435" y="5605046"/>
            <a:ext cx="4447565"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德州地區洪水</a:t>
            </a:r>
            <a:endPar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3463997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 描 述</a:t>
            </a:r>
            <a:endParaRPr kumimoji="0" lang="en-US" altLang="zh-TW"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1747" name="投影片編號版面配置區 2"/>
          <p:cNvSpPr>
            <a:spLocks noGrp="1"/>
          </p:cNvSpPr>
          <p:nvPr>
            <p:ph type="sldNum" sz="quarter" idx="10"/>
          </p:nvPr>
        </p:nvSpPr>
        <p:spPr bwMode="auto">
          <a:xfrm>
            <a:off x="6979557"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724457-89B8-4957-8267-BE7403F90CB1}"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zh-TW" altLang="en-US" sz="1400" b="0" i="0" u="none" strike="noStrike" kern="1200" cap="none" spc="0" normalizeH="0" baseline="0" noProof="0" dirty="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43" name="矩形 9"/>
          <p:cNvSpPr>
            <a:spLocks noChangeArrowheads="1"/>
          </p:cNvSpPr>
          <p:nvPr/>
        </p:nvSpPr>
        <p:spPr bwMode="auto">
          <a:xfrm>
            <a:off x="0" y="6219825"/>
            <a:ext cx="7086600" cy="707886"/>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：The Telegraph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http://www.telegraph.co.uk/news/2017/08/30/hurricane-harvey-shelter-texas-victims-evacuated-flooding</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CNN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edition.cnn.com/2017/08/30/us/harvey-texas-louisiana/index.html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CNN</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edition.cnn.com/2017/08/31/us/harvey-houston-texas-flood/index.html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路透社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https://www.reuters.com/article/us-storm-harvey-energy/harvey-throws-a-wrench-into-u-s-energy-engine-idUSKCN1B70YQ</a:t>
            </a:r>
            <a:endPar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The weather channel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https://</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weather.com/storms/hurricane/news/harvey-hurricane-tropical-storm-impacts-corpus-christi-rockport</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2" name="矩形 11"/>
          <p:cNvSpPr/>
          <p:nvPr/>
        </p:nvSpPr>
        <p:spPr>
          <a:xfrm>
            <a:off x="76200" y="685800"/>
            <a:ext cx="22461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德克薩斯</a:t>
            </a: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州</a:t>
            </a:r>
            <a:r>
              <a:rPr kumimoji="1" lang="en-US" altLang="zh-TW"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a:t>
            </a: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續</a:t>
            </a:r>
            <a:r>
              <a:rPr kumimoji="1" lang="en-US" altLang="zh-TW"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 name="矩形 1"/>
          <p:cNvSpPr/>
          <p:nvPr/>
        </p:nvSpPr>
        <p:spPr>
          <a:xfrm>
            <a:off x="104775" y="1147465"/>
            <a:ext cx="4086225" cy="5170646"/>
          </a:xfrm>
          <a:prstGeom prst="rect">
            <a:avLst/>
          </a:prstGeom>
          <a:noFill/>
          <a:ln>
            <a:noFill/>
          </a:ln>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哈維在阿蘭薩</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斯</a:t>
            </a:r>
            <a:r>
              <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(Aransas)</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造成</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了巨大的破壞</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陣風</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在阿蘭薩斯</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港觀測到</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高達</a:t>
            </a:r>
            <a:r>
              <a:rPr kumimoji="1"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132</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公里</a:t>
            </a:r>
            <a:r>
              <a:rPr kumimoji="1"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小時</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德州</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公共安全局表示，超過</a:t>
            </a:r>
            <a:r>
              <a:rPr kumimoji="1"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18.5</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萬間房屋損毀</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1"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230</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多萬戶無電可用</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1</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萬</a:t>
            </a:r>
            <a:r>
              <a:rPr kumimoji="1"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3,300</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多人</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到收容所</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避難</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1"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萬人被迫撤離家園</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收容所</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鮑威爾</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市民中心</a:t>
            </a:r>
            <a:r>
              <a:rPr kumimoji="1"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(Bowers Civic </a:t>
            </a: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Center)</a:t>
            </a:r>
            <a:r>
              <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30</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淹水受災</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德州</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沿岸</a:t>
            </a:r>
            <a:r>
              <a:rPr kumimoji="1"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煉油廠關閉</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，美國</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煉油</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產能</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減少</a:t>
            </a:r>
            <a:r>
              <a:rPr kumimoji="1"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汽油期貨漲幅達</a:t>
            </a:r>
            <a:r>
              <a:rPr kumimoji="1"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0463" y="3756661"/>
            <a:ext cx="1557337" cy="2491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7200" y="4443229"/>
            <a:ext cx="3214688" cy="180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矩形 15"/>
          <p:cNvSpPr/>
          <p:nvPr/>
        </p:nvSpPr>
        <p:spPr>
          <a:xfrm>
            <a:off x="4267200" y="5909846"/>
            <a:ext cx="4800600"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收容所</a:t>
            </a:r>
            <a:r>
              <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受</a:t>
            </a: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災</a:t>
            </a:r>
            <a:r>
              <a:rPr kumimoji="1" lang="en-US" altLang="zh-TW"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a:t>
            </a: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鮑威爾</a:t>
            </a:r>
            <a:r>
              <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市民中心</a:t>
            </a:r>
            <a:r>
              <a:rPr kumimoji="1" lang="en-US" altLang="zh-TW"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(Bowers Civic Center</a:t>
            </a:r>
            <a:r>
              <a:rPr kumimoji="1" lang="en-US" altLang="zh-TW"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a:t>
            </a:r>
            <a:endPar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2628" y="905628"/>
            <a:ext cx="2365172" cy="132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6702628" y="1895209"/>
            <a:ext cx="2365172"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居民</a:t>
            </a:r>
            <a:r>
              <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撤離家園</a:t>
            </a:r>
          </a:p>
        </p:txBody>
      </p:sp>
      <p:pic>
        <p:nvPicPr>
          <p:cNvPr id="2051"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204" t="18523" r="10220"/>
          <a:stretch/>
        </p:blipFill>
        <p:spPr bwMode="auto">
          <a:xfrm>
            <a:off x="6702627" y="2372641"/>
            <a:ext cx="2365173" cy="132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矩形 20"/>
          <p:cNvSpPr/>
          <p:nvPr/>
        </p:nvSpPr>
        <p:spPr>
          <a:xfrm>
            <a:off x="6702628" y="3360618"/>
            <a:ext cx="2365172"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洪水淹沒亞瑟港</a:t>
            </a:r>
            <a:endPar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pic>
        <p:nvPicPr>
          <p:cNvPr id="22" name="Picture 1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6"/>
          <a:stretch/>
        </p:blipFill>
        <p:spPr bwMode="auto">
          <a:xfrm>
            <a:off x="4267200" y="2372641"/>
            <a:ext cx="2362200" cy="132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矩形 22"/>
          <p:cNvSpPr/>
          <p:nvPr/>
        </p:nvSpPr>
        <p:spPr>
          <a:xfrm>
            <a:off x="4267200" y="3368250"/>
            <a:ext cx="2362200"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休士頓</a:t>
            </a:r>
            <a:r>
              <a:rPr kumimoji="1" lang="en-US" altLang="zh-TW"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610</a:t>
            </a: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公路淹水</a:t>
            </a:r>
            <a:endPar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pic>
        <p:nvPicPr>
          <p:cNvPr id="205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67200" y="905628"/>
            <a:ext cx="2362200" cy="132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4267200" y="1895209"/>
            <a:ext cx="2340704"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阿蘭薩斯</a:t>
            </a:r>
            <a:r>
              <a:rPr kumimoji="1" lang="en-US" altLang="zh-TW"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(Aransas)</a:t>
            </a:r>
            <a:r>
              <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地區</a:t>
            </a:r>
          </a:p>
        </p:txBody>
      </p:sp>
    </p:spTree>
    <p:extLst>
      <p:ext uri="{BB962C8B-B14F-4D97-AF65-F5344CB8AC3E}">
        <p14:creationId xmlns:p14="http://schemas.microsoft.com/office/powerpoint/2010/main" val="37591112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 描 述</a:t>
            </a:r>
            <a:endParaRPr kumimoji="0" lang="en-US" altLang="zh-TW"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1747" name="投影片編號版面配置區 2"/>
          <p:cNvSpPr>
            <a:spLocks noGrp="1"/>
          </p:cNvSpPr>
          <p:nvPr>
            <p:ph type="sldNum" sz="quarter" idx="10"/>
          </p:nvPr>
        </p:nvSpPr>
        <p:spPr bwMode="auto">
          <a:xfrm>
            <a:off x="6979557"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724457-89B8-4957-8267-BE7403F90CB1}"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TW" altLang="en-US" sz="1400" b="0" i="0" u="none" strike="noStrike" kern="1200" cap="none" spc="0" normalizeH="0" baseline="0" noProof="0" dirty="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43" name="矩形 9"/>
          <p:cNvSpPr>
            <a:spLocks noChangeArrowheads="1"/>
          </p:cNvSpPr>
          <p:nvPr/>
        </p:nvSpPr>
        <p:spPr bwMode="auto">
          <a:xfrm>
            <a:off x="0" y="6396335"/>
            <a:ext cx="7086600" cy="461665"/>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天氣預報中心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www.wpc.ncep.noaa.gov/winter_storm_summaries/storm19/stormsum_15.html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ABC</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NEWS</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abcnews.go.com/US/louisiana-begins-evacuations-harvey-12-year-anniversary-hurricane/story?id=49485519</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自由時報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news.ltn.com.tw/news/world/breakingnews/2177039</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2" name="矩形 11"/>
          <p:cNvSpPr/>
          <p:nvPr/>
        </p:nvSpPr>
        <p:spPr>
          <a:xfrm>
            <a:off x="76200" y="685800"/>
            <a:ext cx="20313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路易斯安那州</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 name="矩形 1"/>
          <p:cNvSpPr/>
          <p:nvPr/>
        </p:nvSpPr>
        <p:spPr>
          <a:xfrm>
            <a:off x="104775" y="1066800"/>
            <a:ext cx="6067425" cy="1785104"/>
          </a:xfrm>
          <a:prstGeom prst="rect">
            <a:avLst/>
          </a:prstGeom>
          <a:noFill/>
          <a:ln>
            <a:noFill/>
          </a:ln>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大量降雨向東擴展到路易斯安那州，</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愛荷華</a:t>
            </a: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(Iowa)</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日累積降雨達</a:t>
            </a: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378</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毫米</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查</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爾斯</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湖水</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位</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高</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漲</a:t>
            </a:r>
            <a:r>
              <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1.2</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公尺</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269</a:t>
            </a:r>
            <a:r>
              <a:rPr kumimoji="1"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人撤離</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到路易斯安那</a:t>
            </a:r>
            <a:r>
              <a:rPr kumimoji="1"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州西南部的</a:t>
            </a:r>
            <a:r>
              <a:rPr kumimoji="1"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一個收容所。</a:t>
            </a:r>
            <a:endParaRPr kumimoji="1"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1"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0750" y="2599582"/>
            <a:ext cx="2362199" cy="1579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5734682" y="5597938"/>
            <a:ext cx="2236510"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休士頓淹水（法新社）</a:t>
            </a:r>
          </a:p>
        </p:txBody>
      </p:sp>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98" y="2599583"/>
            <a:ext cx="2119734" cy="340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矩形 27"/>
          <p:cNvSpPr/>
          <p:nvPr/>
        </p:nvSpPr>
        <p:spPr>
          <a:xfrm>
            <a:off x="0" y="6028583"/>
            <a:ext cx="9155992"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休士頓淹水災情</a:t>
            </a:r>
            <a:endPar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pic>
        <p:nvPicPr>
          <p:cNvPr id="307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18124"/>
          <a:stretch/>
        </p:blipFill>
        <p:spPr bwMode="auto">
          <a:xfrm>
            <a:off x="4620256" y="4243165"/>
            <a:ext cx="2106225" cy="176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0750" y="4233640"/>
            <a:ext cx="2362198" cy="177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0624" y="2618633"/>
            <a:ext cx="2346793" cy="156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3502854"/>
            <a:ext cx="2857500" cy="244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615312"/>
            <a:ext cx="2955217" cy="196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rotWithShape="1">
          <a:blip r:embed="rId12">
            <a:extLst>
              <a:ext uri="{28A0092B-C50C-407E-A947-70E740481C1C}">
                <a14:useLocalDpi xmlns:a14="http://schemas.microsoft.com/office/drawing/2010/main" val="0"/>
              </a:ext>
            </a:extLst>
          </a:blip>
          <a:srcRect r="12353"/>
          <a:stretch/>
        </p:blipFill>
        <p:spPr bwMode="auto">
          <a:xfrm>
            <a:off x="6780624" y="4233640"/>
            <a:ext cx="2346793" cy="177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20256" y="2599581"/>
            <a:ext cx="2106225" cy="1579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6075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應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變 作 為 與 對 策</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379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28118-D280-4D75-A496-B70FF1C1CEC6}"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3796" name="矩形 6"/>
          <p:cNvSpPr>
            <a:spLocks noChangeArrowheads="1"/>
          </p:cNvSpPr>
          <p:nvPr/>
        </p:nvSpPr>
        <p:spPr bwMode="auto">
          <a:xfrm>
            <a:off x="0" y="6203575"/>
            <a:ext cx="7790154" cy="73866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TVBS</a:t>
            </a:r>
            <a:r>
              <a:rPr kumimoji="1" lang="zh-TW" altLang="en-US"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NEWS</a:t>
            </a:r>
            <a:r>
              <a:rPr kumimoji="1" lang="zh-TW" altLang="en-US"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7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https://</a:t>
            </a: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news.tvbs.com.tw/world/762975</a:t>
            </a:r>
            <a:endPar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ABC</a:t>
            </a:r>
            <a:r>
              <a:rPr kumimoji="1" lang="zh-TW" altLang="en-US"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NEWS</a:t>
            </a:r>
            <a:r>
              <a:rPr kumimoji="1" lang="zh-TW" altLang="en-US"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7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http://</a:t>
            </a: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abcnews.go.com/US/houston-police-chief-warns-robbers-dont-houston-caught/story?id=49493765</a:t>
            </a:r>
            <a:endPar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德州州長辦公室新聞稿 </a:t>
            </a:r>
            <a:r>
              <a:rPr kumimoji="1" lang="en-US" altLang="zh-TW" sz="7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https://</a:t>
            </a: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gov.texas.gov/news/post/governor-abbott-activates-entire-texas-national-guard-in-response-to-hurric</a:t>
            </a:r>
            <a:endPar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美聯社 </a:t>
            </a:r>
            <a:r>
              <a:rPr kumimoji="1" lang="en-US" altLang="zh-TW" sz="7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https://apnews.com/44af0775d467489f97ab0cdc5baad737/The-Latest:-</a:t>
            </a: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Death-toll-31-as-6-more-fatalities-confirmed</a:t>
            </a:r>
            <a:endPar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紐約時報 </a:t>
            </a:r>
            <a:r>
              <a:rPr kumimoji="1" lang="en-US" altLang="zh-TW" sz="7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7"/>
              </a:rPr>
              <a:t>https://</a:t>
            </a: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7"/>
              </a:rPr>
              <a:t>www.nytimes.com/2017/08/30/us/hurricane-harvey-flooding-houston.html</a:t>
            </a:r>
            <a:endPar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7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CNBC </a:t>
            </a:r>
            <a:r>
              <a:rPr kumimoji="1" lang="en-US" altLang="zh-TW" sz="7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8"/>
              </a:rPr>
              <a:t>https://</a:t>
            </a:r>
            <a:r>
              <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8"/>
              </a:rPr>
              <a:t>www.cnbc.com/2017/08/30/hurricane-harvey-floods-evacuee-shelter-in-port-arthur-texas.html</a:t>
            </a:r>
            <a:endParaRPr kumimoji="1" lang="en-US" altLang="zh-TW" sz="7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152399" y="533400"/>
            <a:ext cx="8915401"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海龍</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、黑鷹</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直升機出動</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3</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萬軍方人員投入救災</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休士頓</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市長</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西爾維斯特</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特</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納</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(Sylvester Turner)</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宣布</a:t>
            </a:r>
            <a:r>
              <a:rPr kumimoji="0"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29</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日起</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晚間</a:t>
            </a:r>
            <a:r>
              <a:rPr kumimoji="0" lang="en-US" altLang="zh-TW"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12</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點至</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5</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點強制實行</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宵禁</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，避免搶劫事件發生。</a:t>
            </a:r>
            <a:endParaRPr kumimoji="0"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德州州長格</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雷格</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雅</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培</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(Greg Abbott</a:t>
            </a:r>
            <a:r>
              <a:rPr kumimoji="0"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部署國</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民警</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衛隊</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進行搜救和</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清理行動。</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美國移民和海關執法部門派出約</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150</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名</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來自各地的員工</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協助進行救災</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工作</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設立大約</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230</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座緊急</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避難所</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，約有</a:t>
            </a:r>
            <a:r>
              <a:rPr kumimoji="0" lang="en-US" altLang="zh-TW"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3</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萬</a:t>
            </a:r>
            <a:r>
              <a:rPr kumimoji="0" lang="en-US" altLang="zh-TW"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2</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千人安置於避難所</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，喬治布朗會議</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中心為該</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州最大</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的避難所。</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另有</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1,800</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人棲身於飯店或是汽車旅館。</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受</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災之鮑威爾市民</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中心</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採垂直避難方式</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，移至上層體育館。</a:t>
            </a:r>
            <a:endParaRPr kumimoji="0"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2376" y="4518414"/>
            <a:ext cx="2601482" cy="1729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1214" y="4516354"/>
            <a:ext cx="2588386" cy="172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706" y="4508650"/>
            <a:ext cx="2305308" cy="172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6347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應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變 作 為 與 對 策</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379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28118-D280-4D75-A496-B70FF1C1CEC6}"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3796" name="矩形 6"/>
          <p:cNvSpPr>
            <a:spLocks noChangeArrowheads="1"/>
          </p:cNvSpPr>
          <p:nvPr/>
        </p:nvSpPr>
        <p:spPr bwMode="auto">
          <a:xfrm>
            <a:off x="0" y="6150114"/>
            <a:ext cx="8628354" cy="707886"/>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CNN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http://money.cnn.com/2017/08/30/news/companies/hurricane-harvey-corporate-donations/index.html</a:t>
            </a:r>
            <a:endPar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FOX</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NEWS</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www.foxnews.com/politics/2017/09/01/trump-pushing-for-6-billion-in-harvey-recovery-funding.html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美聯社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https://</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www.washingtonpost.com/national/the-latest-disaster-help-okd-for-harvey-hit-cities/2017/09/04/a7d9e1cc-91e1-11e7-8482-</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NEWS</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ON6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www.newson6.com/story/36268546/salvation-army-accepting-hurricane-harvey-relief-donations-in-tulsa</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雅虎</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新聞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7"/>
              </a:rPr>
              <a:t>https://</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7"/>
              </a:rPr>
              <a:t>www.yahoo.com/news/animal-rescue-groups-texas-help-162437715.html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152399" y="914400"/>
            <a:ext cx="84639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川普</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總統</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31</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日正式</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要求撥款</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59.5</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億美元的聯邦</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資金</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給</a:t>
            </a:r>
            <a:r>
              <a:rPr kumimoji="0"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FEMA</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，協助向</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受影響</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地區重建。</a:t>
            </a:r>
            <a:endPar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6"/>
          <p:cNvSpPr/>
          <p:nvPr/>
        </p:nvSpPr>
        <p:spPr>
          <a:xfrm>
            <a:off x="152399" y="1809929"/>
            <a:ext cx="2459328"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NGO</a:t>
            </a:r>
            <a:r>
              <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非政府組織</a:t>
            </a:r>
          </a:p>
        </p:txBody>
      </p:sp>
      <p:sp>
        <p:nvSpPr>
          <p:cNvPr id="8" name="矩形 7"/>
          <p:cNvSpPr/>
          <p:nvPr/>
        </p:nvSpPr>
        <p:spPr>
          <a:xfrm>
            <a:off x="152399" y="2343329"/>
            <a:ext cx="4267201"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截至</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31</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日，美國各地的公司</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捐款超過</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7,200</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萬美元</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美國紅十字會、救世軍、美國</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馬術</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聯合會、美國</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的慈善</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協會、美國</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天主教慈善協會，美國關懷</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協會等，以及其他</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慈善組織提供</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了</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許多</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救助。</a:t>
            </a:r>
            <a:endParaRPr kumimoji="0"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行動燒烤</a:t>
            </a:r>
            <a:r>
              <a:rPr kumimoji="0"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救濟</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工</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作</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為</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志工和受難者</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提供</a:t>
            </a:r>
            <a:r>
              <a:rPr kumimoji="0"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膳食服務。</a:t>
            </a:r>
            <a:endPar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3029129"/>
            <a:ext cx="4152900" cy="2767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4800600" y="5445175"/>
            <a:ext cx="1415772"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行動燒烤救濟</a:t>
            </a:r>
          </a:p>
        </p:txBody>
      </p:sp>
    </p:spTree>
    <p:extLst>
      <p:ext uri="{BB962C8B-B14F-4D97-AF65-F5344CB8AC3E}">
        <p14:creationId xmlns:p14="http://schemas.microsoft.com/office/powerpoint/2010/main" val="3938703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6</a:t>
            </a:fld>
            <a:endParaRPr lang="en-US" altLang="ko-KR" dirty="0">
              <a:solidFill>
                <a:srgbClr val="1F497D">
                  <a:lumMod val="50000"/>
                </a:srgbClr>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1410813720"/>
              </p:ext>
            </p:extLst>
          </p:nvPr>
        </p:nvGraphicFramePr>
        <p:xfrm>
          <a:off x="57727" y="1268473"/>
          <a:ext cx="9038492" cy="5307092"/>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839799">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47244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4201">
                  <a:extLst>
                    <a:ext uri="{9D8B030D-6E8A-4147-A177-3AD203B41FA5}">
                      <a16:colId xmlns:a16="http://schemas.microsoft.com/office/drawing/2014/main" val="20006"/>
                    </a:ext>
                  </a:extLst>
                </a:gridCol>
              </a:tblGrid>
              <a:tr h="369332">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指</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zh-TW" sz="1600" b="1" kern="100" dirty="0" smtClean="0">
                          <a:effectLst/>
                          <a:latin typeface="微軟正黑體" panose="020B0604030504040204" pitchFamily="34" charset="-120"/>
                          <a:ea typeface="微軟正黑體" panose="020B0604030504040204" pitchFamily="34" charset="-120"/>
                        </a:rPr>
                        <a:t>事項辦理情形管制表</a:t>
                      </a:r>
                      <a:r>
                        <a:rPr lang="en-US" altLang="zh-TW" sz="1600" b="1" kern="100" dirty="0" smtClean="0">
                          <a:effectLst/>
                          <a:latin typeface="微軟正黑體" panose="020B0604030504040204" pitchFamily="34" charset="-120"/>
                          <a:ea typeface="微軟正黑體" panose="020B0604030504040204" pitchFamily="34" charset="-120"/>
                        </a:rPr>
                        <a:t>(</a:t>
                      </a:r>
                      <a:r>
                        <a:rPr lang="zh-TW" altLang="en-US" sz="1600" b="1" kern="100" dirty="0" smtClean="0">
                          <a:effectLst/>
                          <a:latin typeface="微軟正黑體" panose="020B0604030504040204" pitchFamily="34" charset="-120"/>
                          <a:ea typeface="微軟正黑體" panose="020B0604030504040204" pitchFamily="34" charset="-120"/>
                        </a:rPr>
                        <a:t>續</a:t>
                      </a:r>
                      <a:r>
                        <a:rPr lang="en-US" altLang="zh-TW" sz="1600" b="1" kern="100" dirty="0" smtClean="0">
                          <a:effectLst/>
                          <a:latin typeface="微軟正黑體" panose="020B0604030504040204" pitchFamily="34" charset="-120"/>
                          <a:ea typeface="微軟正黑體" panose="020B0604030504040204" pitchFamily="34" charset="-120"/>
                        </a:rPr>
                        <a:t>)</a:t>
                      </a:r>
                      <a:endParaRPr lang="zh-TW" altLang="zh-TW" sz="16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編號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會議日期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管制</a:t>
                      </a:r>
                      <a:endParaRPr lang="en-US" altLang="zh-TW" sz="15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事項</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承辦</a:t>
                      </a:r>
                      <a:endParaRPr lang="en-US" altLang="zh-TW" sz="15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單位</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本次辦理情形</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預計完成日期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a:t>
                      </a:r>
                      <a:r>
                        <a:rPr lang="zh-TW" sz="1500" b="1" kern="100" dirty="0" smtClean="0">
                          <a:effectLst/>
                          <a:latin typeface="微軟正黑體" panose="020B0604030504040204" pitchFamily="34" charset="-120"/>
                          <a:ea typeface="微軟正黑體" panose="020B0604030504040204" pitchFamily="34" charset="-120"/>
                        </a:rPr>
                        <a:t>考</a:t>
                      </a:r>
                      <a:endParaRPr lang="en-US" altLang="zh-TW" sz="1500" b="1" kern="100" dirty="0" smtClean="0">
                        <a:effectLst/>
                        <a:latin typeface="微軟正黑體" panose="020B0604030504040204" pitchFamily="34" charset="-120"/>
                        <a:ea typeface="微軟正黑體" panose="020B0604030504040204" pitchFamily="34" charset="-120"/>
                      </a:endParaRPr>
                    </a:p>
                    <a:p>
                      <a:pPr algn="ctr">
                        <a:spcAft>
                          <a:spcPts val="0"/>
                        </a:spcAft>
                      </a:pPr>
                      <a:r>
                        <a:rPr lang="zh-TW" sz="1500" b="1" kern="100" dirty="0" smtClean="0">
                          <a:effectLst/>
                          <a:latin typeface="微軟正黑體" panose="020B0604030504040204" pitchFamily="34" charset="-120"/>
                          <a:ea typeface="微軟正黑體" panose="020B0604030504040204" pitchFamily="34" charset="-120"/>
                        </a:rPr>
                        <a:t>意見</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484284">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056</a:t>
                      </a:r>
                      <a:endParaRPr lang="zh-TW" sz="15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105</a:t>
                      </a:r>
                      <a:r>
                        <a:rPr lang="zh-TW"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31</a:t>
                      </a:r>
                      <a:r>
                        <a:rPr lang="zh-TW"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106</a:t>
                      </a:r>
                      <a:r>
                        <a:rPr lang="zh-TW" altLang="en-US" sz="1600" kern="1200" dirty="0" smtClean="0">
                          <a:solidFill>
                            <a:schemeClr val="tx1"/>
                          </a:solidFill>
                          <a:effectLst/>
                          <a:latin typeface="微軟正黑體" panose="020B0604030504040204" pitchFamily="34" charset="-120"/>
                          <a:ea typeface="微軟正黑體" panose="020B0604030504040204" pitchFamily="34" charset="-120"/>
                          <a:cs typeface="+mn-cs"/>
                        </a:rPr>
                        <a:t>年度整合型防災社區推動</a:t>
                      </a:r>
                      <a:endParaRPr lang="zh-TW" sz="16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消防局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農業局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水利局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工務局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教育局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原民局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警察局</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社會局</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342900" indent="-342900">
                        <a:buFont typeface="+mj-lt"/>
                        <a:buAutoNum type="arabicPeriod" startAt="6"/>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社會局</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已完成</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541338" indent="-187325">
                        <a:buFont typeface="Wingdings" panose="05000000000000000000" pitchFamily="2" charset="2"/>
                        <a:buAutoNum type="circleNumWdWhitePlain"/>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本局於</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106</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年</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17</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日本市</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106</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年第</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次防災社區推動說明會後與紅十字會確認推動防災之社區為土城區祖田里，並與銘傳大學協力團隊及里長達成合作共識。</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541338" indent="-187325">
                        <a:buFont typeface="Wingdings" panose="05000000000000000000" pitchFamily="2" charset="2"/>
                        <a:buAutoNum type="circleNumWdWhitePlain"/>
                      </a:pP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日辦理社區技能培訓，</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26</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日辦理第</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次預演，</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3</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日正式演練及成果發表。</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indent="-342900" defTabSz="914400">
                        <a:buFont typeface="+mj-lt"/>
                        <a:buAutoNum type="arabicPeriod" startAt="7"/>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教育局：</a:t>
                      </a: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配合其他局處遴選之防災社區中有學校者，督導該校配合防災社區推動，並給予相關資源補助</a:t>
                      </a:r>
                      <a:r>
                        <a:rPr lang="zh-TW" altLang="zh-TW" sz="14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400" kern="1200" dirty="0" smtClean="0">
                          <a:solidFill>
                            <a:schemeClr val="dk1"/>
                          </a:solidFill>
                          <a:effectLst/>
                          <a:latin typeface="微軟正黑體" panose="020B0604030504040204" pitchFamily="34" charset="-120"/>
                          <a:ea typeface="微軟正黑體" panose="020B0604030504040204" pitchFamily="34" charset="-120"/>
                          <a:cs typeface="+mn-cs"/>
                        </a:rPr>
                        <a:t>另</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教育部選定本市建國國小為防災社區示範學校，已於</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4</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日辦理成果發表，</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日辦理第</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次入校輔導會議，</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21</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日辦理預演，</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kern="1200" dirty="0" smtClean="0">
                          <a:solidFill>
                            <a:srgbClr val="FF0000"/>
                          </a:solidFill>
                          <a:effectLst/>
                          <a:latin typeface="微軟正黑體" panose="020B0604030504040204" pitchFamily="34" charset="-120"/>
                          <a:ea typeface="微軟正黑體" panose="020B0604030504040204" pitchFamily="34" charset="-120"/>
                          <a:cs typeface="+mn-cs"/>
                        </a:rPr>
                        <a:t>19</a:t>
                      </a:r>
                      <a:r>
                        <a:rPr lang="zh-TW" altLang="en-US" sz="1400" b="1" kern="1200" dirty="0" smtClean="0">
                          <a:solidFill>
                            <a:srgbClr val="FF0000"/>
                          </a:solidFill>
                          <a:effectLst/>
                          <a:latin typeface="微軟正黑體" panose="020B0604030504040204" pitchFamily="34" charset="-120"/>
                          <a:ea typeface="微軟正黑體" panose="020B0604030504040204" pitchFamily="34" charset="-120"/>
                          <a:cs typeface="+mn-cs"/>
                        </a:rPr>
                        <a:t>日辦理演練。</a:t>
                      </a:r>
                      <a:endPar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indent="-342900">
                        <a:buFont typeface="+mj-lt"/>
                        <a:buAutoNum type="arabicPeriod" startAt="7"/>
                      </a:pP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警察局：因</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106</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年上半年度社區治安營造補助申請已截止，</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106</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年下半年度補助申請申請時間為</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23</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日至</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7</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5</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日止，提出申請包括：水利局</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(3</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處</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、工務局</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處</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、原民局</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處</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及消防局</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處</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，合計</a:t>
                      </a:r>
                      <a:r>
                        <a:rPr lang="en-US" altLang="zh-TW"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400" b="0" u="none" kern="1200" dirty="0" smtClean="0">
                          <a:solidFill>
                            <a:schemeClr val="tx1"/>
                          </a:solidFill>
                          <a:effectLst/>
                          <a:latin typeface="微軟正黑體" panose="020B0604030504040204" pitchFamily="34" charset="-120"/>
                          <a:ea typeface="微軟正黑體" panose="020B0604030504040204" pitchFamily="34" charset="-120"/>
                          <a:cs typeface="+mn-cs"/>
                        </a:rPr>
                        <a:t>處</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indent="-342900">
                        <a:buFont typeface="+mj-lt"/>
                        <a:buAutoNum type="arabicPeriod" startAt="7"/>
                      </a:pP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自辦防災社區：</a:t>
                      </a:r>
                      <a:endPar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541338" indent="-187325">
                        <a:buFont typeface="Wingdings" panose="05000000000000000000" pitchFamily="2" charset="2"/>
                        <a:buAutoNum type="circleNumWdWhitePlain"/>
                      </a:pP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板橋區</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雙興防災社區湳興里與新興里</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29</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日辦理防災社區防救議題與對策研擬。</a:t>
                      </a:r>
                    </a:p>
                    <a:p>
                      <a:pPr marL="541338" indent="-187325">
                        <a:buFont typeface="Wingdings" panose="05000000000000000000" pitchFamily="2" charset="2"/>
                        <a:buAutoNum type="circleNumWdWhitePlain"/>
                      </a:pP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新店區</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中興里</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：預計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25</a:t>
                      </a:r>
                      <a:r>
                        <a:rPr lang="zh-TW" altLang="en-US" sz="1400" b="1" u="none" kern="1200" dirty="0" smtClean="0">
                          <a:solidFill>
                            <a:srgbClr val="FF0000"/>
                          </a:solidFill>
                          <a:effectLst/>
                          <a:latin typeface="微軟正黑體" panose="020B0604030504040204" pitchFamily="34" charset="-120"/>
                          <a:ea typeface="微軟正黑體" panose="020B0604030504040204" pitchFamily="34" charset="-120"/>
                          <a:cs typeface="+mn-cs"/>
                        </a:rPr>
                        <a:t>日辦理成果演練及發表。</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106</a:t>
                      </a: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年</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10</a:t>
                      </a: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月</a:t>
                      </a:r>
                      <a:endPar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anose="020B0604030504040204" pitchFamily="34" charset="-120"/>
                          <a:ea typeface="微軟正黑體" panose="020B0604030504040204" pitchFamily="34" charset="-120"/>
                          <a:cs typeface="+mn-cs"/>
                        </a:rPr>
                        <a:t>30</a:t>
                      </a:r>
                      <a:r>
                        <a:rPr lang="zh-TW" altLang="en-US" sz="1500" kern="1200" dirty="0" smtClean="0">
                          <a:solidFill>
                            <a:schemeClr val="tx1"/>
                          </a:solidFill>
                          <a:effectLst/>
                          <a:latin typeface="微軟正黑體" panose="020B0604030504040204" pitchFamily="34" charset="-120"/>
                          <a:ea typeface="微軟正黑體" panose="020B0604030504040204" pitchFamily="34" charset="-120"/>
                          <a:cs typeface="+mn-cs"/>
                        </a:rPr>
                        <a:t>日</a:t>
                      </a:r>
                      <a:endParaRPr lang="zh-TW" sz="150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4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持續</a:t>
                      </a:r>
                      <a:endParaRPr kumimoji="0" lang="en-US" altLang="zh-TW" sz="14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zh-TW" sz="1400" b="0" i="0" u="none" strike="noStrike" kern="1200" cap="none" spc="0" normalizeH="0" baseline="0" noProof="0" dirty="0" smtClean="0">
                          <a:ln>
                            <a:noFill/>
                          </a:ln>
                          <a:solidFill>
                            <a:schemeClr val="tx1"/>
                          </a:solidFill>
                          <a:effectLst/>
                          <a:uLnTx/>
                          <a:uFillTx/>
                          <a:latin typeface="微軟正黑體" panose="020B0604030504040204" pitchFamily="34" charset="-120"/>
                          <a:ea typeface="微軟正黑體" panose="020B0604030504040204" pitchFamily="34" charset="-120"/>
                          <a:cs typeface="+mn-cs"/>
                        </a:rPr>
                        <a:t>列管</a:t>
                      </a:r>
                      <a:endParaRPr kumimoji="0" lang="zh-TW" altLang="zh-TW" sz="14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tc>
                <a:extLst>
                  <a:ext uri="{0D108BD9-81ED-4DB2-BD59-A6C34878D82A}">
                    <a16:rowId xmlns:a16="http://schemas.microsoft.com/office/drawing/2014/main" val="873818932"/>
                  </a:ext>
                </a:extLst>
              </a:tr>
            </a:tbl>
          </a:graphicData>
        </a:graphic>
      </p:graphicFrame>
    </p:spTree>
    <p:extLst>
      <p:ext uri="{BB962C8B-B14F-4D97-AF65-F5344CB8AC3E}">
        <p14:creationId xmlns:p14="http://schemas.microsoft.com/office/powerpoint/2010/main" val="3492173451"/>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應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變 作 為 與 對 策</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379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28118-D280-4D75-A496-B70FF1C1CEC6}"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3796" name="矩形 6"/>
          <p:cNvSpPr>
            <a:spLocks noChangeArrowheads="1"/>
          </p:cNvSpPr>
          <p:nvPr/>
        </p:nvSpPr>
        <p:spPr bwMode="auto">
          <a:xfrm>
            <a:off x="0" y="6290846"/>
            <a:ext cx="7848600" cy="584775"/>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CNN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edition.cnn.com/2017/08/27/us/houston-evacuation-hurricane-harvey/index.html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華盛頓報</a:t>
            </a:r>
            <a:r>
              <a:rPr kumimoji="0" lang="en-US" altLang="zh-TW" sz="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https://www.washingtonpost.com/national/health-science/some-hospitals-evacuated-but-houstons-vaunted-medical-world-mostly-withstands-harvey/2017/08/30/2e9e5a2c-8d90-11e7-84c0-02cc069f2c37_story.html?utm_term=.</a:t>
            </a:r>
            <a:r>
              <a:rPr kumimoji="0"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7751cdee9d6e</a:t>
            </a:r>
            <a:endParaRPr kumimoji="0" lang="en-US" altLang="zh-TW" sz="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err="1"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Autokult</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http</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autokult.pl/15526,narzekasz-na-korki-przestan-najwieksze-korki-swiata-top-5,all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6"/>
          <p:cNvSpPr/>
          <p:nvPr/>
        </p:nvSpPr>
        <p:spPr>
          <a:xfrm>
            <a:off x="152399" y="635913"/>
            <a:ext cx="3262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未進行大規模疏散撤離</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7"/>
          <p:cNvSpPr/>
          <p:nvPr/>
        </p:nvSpPr>
        <p:spPr>
          <a:xfrm>
            <a:off x="152399" y="1031319"/>
            <a:ext cx="541020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2005</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麗塔颶風</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22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Hurricane Rita</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襲擊德州東南部，政府</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發布撤除命令</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，造成</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交通阻塞</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20</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件以上的意外事故</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及</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數十人死亡</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0" name="矩形 9"/>
          <p:cNvSpPr/>
          <p:nvPr/>
        </p:nvSpPr>
        <p:spPr>
          <a:xfrm>
            <a:off x="147915" y="3455313"/>
            <a:ext cx="295465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醫療院所之應變作為</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1" name="矩形 10"/>
          <p:cNvSpPr/>
          <p:nvPr/>
        </p:nvSpPr>
        <p:spPr>
          <a:xfrm>
            <a:off x="147917" y="3836819"/>
            <a:ext cx="503368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部分醫院先將</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病人送至遠方</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的</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醫院</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，有些則是</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關閉門診</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，把</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資源集中</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在留在醫院的病人</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。受災的醫院自給自足，依靠志工穿越淹水地區送物資。</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 name="圖片 3"/>
          <p:cNvPicPr>
            <a:picLocks noChangeAspect="1"/>
          </p:cNvPicPr>
          <p:nvPr/>
        </p:nvPicPr>
        <p:blipFill>
          <a:blip r:embed="rId6"/>
          <a:stretch>
            <a:fillRect/>
          </a:stretch>
        </p:blipFill>
        <p:spPr>
          <a:xfrm>
            <a:off x="5562600" y="3144253"/>
            <a:ext cx="3101613" cy="2113547"/>
          </a:xfrm>
          <a:prstGeom prst="rect">
            <a:avLst/>
          </a:prstGeom>
        </p:spPr>
      </p:pic>
      <p:pic>
        <p:nvPicPr>
          <p:cNvPr id="5" name="圖片 4"/>
          <p:cNvPicPr>
            <a:picLocks noChangeAspect="1"/>
          </p:cNvPicPr>
          <p:nvPr/>
        </p:nvPicPr>
        <p:blipFill>
          <a:blip r:embed="rId7"/>
          <a:stretch>
            <a:fillRect/>
          </a:stretch>
        </p:blipFill>
        <p:spPr>
          <a:xfrm>
            <a:off x="6019801" y="644032"/>
            <a:ext cx="2633295" cy="1757300"/>
          </a:xfrm>
          <a:prstGeom prst="rect">
            <a:avLst/>
          </a:prstGeom>
        </p:spPr>
      </p:pic>
      <p:sp>
        <p:nvSpPr>
          <p:cNvPr id="6" name="矩形 5"/>
          <p:cNvSpPr/>
          <p:nvPr/>
        </p:nvSpPr>
        <p:spPr>
          <a:xfrm>
            <a:off x="147914" y="2362200"/>
            <a:ext cx="87674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此次哈維颶風襲擊休士頓地區，</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市長決定</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不進行事前大規模疏散撤離</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避免</a:t>
            </a:r>
            <a:r>
              <a:rPr kumimoji="0"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650</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萬人在撤離途中造成交通混亂以及意外傷亡</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p:txBody>
      </p:sp>
      <p:sp>
        <p:nvSpPr>
          <p:cNvPr id="12" name="矩形 11"/>
          <p:cNvSpPr/>
          <p:nvPr/>
        </p:nvSpPr>
        <p:spPr>
          <a:xfrm>
            <a:off x="147914" y="5216604"/>
            <a:ext cx="8767486" cy="1107996"/>
          </a:xfrm>
          <a:prstGeom prst="rect">
            <a:avLst/>
          </a:prstGeom>
        </p:spPr>
        <p:txBody>
          <a:bodyPr wrap="square">
            <a:spAutoFit/>
          </a:body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2001</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熱帶風暴阿利森</a:t>
            </a: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22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rPr>
              <a:t>Tropical Storm Allison</a:t>
            </a: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重創德州的醫院，當時許多置於</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地下室機電遭淹</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，醫療人員依靠手電筒工作，之後</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採用潛艇艙門機制</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保護地下室機電，此次哈維風災發揮其功能。</a:t>
            </a:r>
          </a:p>
        </p:txBody>
      </p:sp>
      <p:sp>
        <p:nvSpPr>
          <p:cNvPr id="16" name="矩形 15"/>
          <p:cNvSpPr/>
          <p:nvPr/>
        </p:nvSpPr>
        <p:spPr>
          <a:xfrm>
            <a:off x="6019800" y="2062778"/>
            <a:ext cx="2633296"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民眾撤離交通混亂</a:t>
            </a:r>
            <a:endPar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sp>
        <p:nvSpPr>
          <p:cNvPr id="17" name="矩形 16"/>
          <p:cNvSpPr/>
          <p:nvPr/>
        </p:nvSpPr>
        <p:spPr>
          <a:xfrm>
            <a:off x="5562601" y="4919246"/>
            <a:ext cx="3101612" cy="338554"/>
          </a:xfrm>
          <a:prstGeom prst="rect">
            <a:avLst/>
          </a:prstGeom>
          <a:solidFill>
            <a:schemeClr val="tx1">
              <a:lumMod val="50000"/>
              <a:lumOff val="50000"/>
              <a:alpha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2001</a:t>
            </a:r>
            <a:r>
              <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年熱帶風暴阿利</a:t>
            </a: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森</a:t>
            </a:r>
            <a:r>
              <a:rPr kumimoji="1" lang="en-US" altLang="zh-TW"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a:t>
            </a:r>
            <a:r>
              <a:rPr kumimoji="1" lang="zh-TW" altLang="en-US" sz="16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休士頓</a:t>
            </a:r>
            <a:endPar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29996494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應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變 作 為 與 對 策</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379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28118-D280-4D75-A496-B70FF1C1CEC6}"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3796" name="矩形 6"/>
          <p:cNvSpPr>
            <a:spLocks noChangeArrowheads="1"/>
          </p:cNvSpPr>
          <p:nvPr/>
        </p:nvSpPr>
        <p:spPr bwMode="auto">
          <a:xfrm>
            <a:off x="0" y="6629400"/>
            <a:ext cx="6324600" cy="21544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FEMA</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https://</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www.fema.gov/news-release/2017/09/01/federal-government-continues-response-hurricane-harvey</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6"/>
          <p:cNvSpPr/>
          <p:nvPr/>
        </p:nvSpPr>
        <p:spPr>
          <a:xfrm>
            <a:off x="152399" y="617983"/>
            <a:ext cx="782137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美國國土安全部聯邦緊急事務管理局（</a:t>
            </a:r>
            <a:r>
              <a:rPr kumimoji="1" lang="en-US" altLang="zh-TW"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FEMA</a:t>
            </a: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）應變作為</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7"/>
          <p:cNvSpPr/>
          <p:nvPr/>
        </p:nvSpPr>
        <p:spPr>
          <a:xfrm>
            <a:off x="152399" y="1031319"/>
            <a:ext cx="8686801"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FEMA</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及</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其聯邦合作</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夥伴調動</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人員和資源</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部署</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了</a:t>
            </a:r>
            <a:r>
              <a:rPr kumimoji="0"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2</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萬</a:t>
            </a:r>
            <a:r>
              <a:rPr kumimoji="0"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千多名聯邦工作人員</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來</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支援德克薩斯</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州和路易斯安那</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州。</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3</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萬</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3,800</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人</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在</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德克薩斯州</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a:t>
            </a: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240</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多</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個</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與</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紅十字會合作之避難所</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尋求庇護</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路易斯安那州</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設有</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個</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避難所</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，收容約</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450</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人</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聯邦、州政府和地方搜救隊持續進入受災區域搜救。美國</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海岸警衛</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隊及德克薩斯</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國民警</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衛隊協助運送物資和志工。</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任命</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1</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名</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聯邦災難恢復協調員（</a:t>
            </a:r>
            <a:r>
              <a:rPr kumimoji="0" lang="en-US" altLang="zh-TW"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FDRC</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）協助</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長期</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規劃及災後復原。</a:t>
            </a:r>
            <a:endPar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FEMA</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已經收到了超過</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36</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萬</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4</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千件的援助申請</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，已</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有</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萬</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千多名災民獲得了共</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6,640</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萬美元的</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援助</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FEMA</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提供給德克薩斯州和路易斯安那</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州</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相關物資</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533400" y="4871773"/>
            <a:ext cx="2209800" cy="150810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n-cs"/>
              </a:rPr>
              <a:t>德州：</a:t>
            </a:r>
            <a:endParaRPr kumimoji="1"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190</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萬</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份餐</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食</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19.6</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億升</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水</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4,700</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個</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毯子</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1,400</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個嬰兒床</a:t>
            </a:r>
          </a:p>
        </p:txBody>
      </p:sp>
      <p:sp>
        <p:nvSpPr>
          <p:cNvPr id="9" name="矩形 8"/>
          <p:cNvSpPr/>
          <p:nvPr/>
        </p:nvSpPr>
        <p:spPr>
          <a:xfrm>
            <a:off x="2819400" y="4871773"/>
            <a:ext cx="2514600" cy="95410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路易斯安那州：</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41</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萬</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千份餐食</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超過</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41</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萬</a:t>
            </a:r>
            <a:r>
              <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千公升水</a:t>
            </a:r>
            <a:endPar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8848014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a:t>
            </a: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因 初 判</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1747"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724457-89B8-4957-8267-BE7403F90CB1}"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1748" name="矩形 7"/>
          <p:cNvSpPr>
            <a:spLocks noChangeArrowheads="1"/>
          </p:cNvSpPr>
          <p:nvPr/>
        </p:nvSpPr>
        <p:spPr bwMode="auto">
          <a:xfrm>
            <a:off x="0" y="739603"/>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p>
        </p:txBody>
      </p:sp>
      <p:sp>
        <p:nvSpPr>
          <p:cNvPr id="41" name="矩形 9"/>
          <p:cNvSpPr>
            <a:spLocks noChangeArrowheads="1"/>
          </p:cNvSpPr>
          <p:nvPr/>
        </p:nvSpPr>
        <p:spPr bwMode="auto">
          <a:xfrm>
            <a:off x="0" y="6226314"/>
            <a:ext cx="8305800" cy="707886"/>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洛杉磯時報</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www.latimes.com/nation/la-na-harvey-engineering-20170828-story.html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紐約時報</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https://</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www.nytimes.com/2017/08/30/us/houston-flooding-growth-regulation.html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Slate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4"/>
              </a:rPr>
              <a:t>www.slate.com/articles/business/metropolis/2017/08/houston_wasn_t_built_to_withstand_a_storm_like_harvey.html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休士頓紀事報</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5"/>
              </a:rPr>
              <a:t>www.houstonchronicle.com/news/houston-texas/houston/article/For-years-the-Houston-area-has-been-losing-ground-7951625.php</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大西洋</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https://</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6"/>
              </a:rPr>
              <a:t>www.theatlantic.com/science/archive/2017/08/did-climate-change-intensify-hurricane-Harvey/538158/</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1" name="文字方塊 9"/>
          <p:cNvSpPr txBox="1">
            <a:spLocks noChangeArrowheads="1"/>
          </p:cNvSpPr>
          <p:nvPr/>
        </p:nvSpPr>
        <p:spPr bwMode="auto">
          <a:xfrm>
            <a:off x="152400" y="936828"/>
            <a:ext cx="8839200" cy="1200329"/>
          </a:xfrm>
          <a:prstGeom prst="rect">
            <a:avLst/>
          </a:prstGeom>
          <a:noFill/>
          <a:ln>
            <a:noFill/>
          </a:ln>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休士頓地區為低漥海岸平原，</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黏土土質</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排水不易。</a:t>
            </a:r>
            <a:endPar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主要河流聖哈辛托</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河</a:t>
            </a:r>
            <a:r>
              <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(San </a:t>
            </a:r>
            <a:r>
              <a:rPr kumimoji="1"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Jacinto </a:t>
            </a:r>
            <a:r>
              <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River)</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和</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布法羅巴</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烏</a:t>
            </a:r>
            <a:r>
              <a:rPr kumimoji="1"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(Buffalo Bayou</a:t>
            </a:r>
            <a:r>
              <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，河道曲折且滿載泥土，水容量小。</a:t>
            </a:r>
            <a:endPar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6"/>
          <p:cNvSpPr/>
          <p:nvPr/>
        </p:nvSpPr>
        <p:spPr>
          <a:xfrm>
            <a:off x="152399" y="605135"/>
            <a:ext cx="20313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地質環境因素</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7"/>
          <p:cNvSpPr/>
          <p:nvPr/>
        </p:nvSpPr>
        <p:spPr>
          <a:xfrm>
            <a:off x="152400" y="2057400"/>
            <a:ext cx="20313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都市發展因素</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9" name="文字方塊 9"/>
          <p:cNvSpPr txBox="1">
            <a:spLocks noChangeArrowheads="1"/>
          </p:cNvSpPr>
          <p:nvPr/>
        </p:nvSpPr>
        <p:spPr bwMode="auto">
          <a:xfrm>
            <a:off x="152400" y="2390034"/>
            <a:ext cx="8839200" cy="1569660"/>
          </a:xfrm>
          <a:prstGeom prst="rect">
            <a:avLst/>
          </a:prstGeom>
          <a:noFill/>
          <a:ln>
            <a:noFill/>
          </a:ln>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休士</a:t>
            </a:r>
            <a:r>
              <a:rPr kumimoji="1" lang="zh-TW" altLang="en-US" sz="24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頓</a:t>
            </a:r>
            <a:r>
              <a:rPr kumimoji="1" lang="zh-TW" altLang="en-US" sz="2400" b="1" i="0" u="none" strike="noStrike" kern="1200" cap="none" spc="0" normalizeH="0" baseline="0" noProof="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市區</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發展迅速（城市擴張），</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綠地與溼地被硬舖面取代</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強降雨造成渠道與河流排水不及</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。哈里</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斯縣</a:t>
            </a:r>
            <a:r>
              <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(Harris County)</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西部</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的凱蒂大草原</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，近十年減少</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到原來規模的</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四分之一面積。</a:t>
            </a:r>
            <a:endPar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0" name="矩形 9"/>
          <p:cNvSpPr/>
          <p:nvPr/>
        </p:nvSpPr>
        <p:spPr>
          <a:xfrm>
            <a:off x="152400" y="3886200"/>
            <a:ext cx="141577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地層下陷</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9"/>
          <p:cNvSpPr txBox="1">
            <a:spLocks noChangeArrowheads="1"/>
          </p:cNvSpPr>
          <p:nvPr/>
        </p:nvSpPr>
        <p:spPr bwMode="auto">
          <a:xfrm>
            <a:off x="152400" y="4214336"/>
            <a:ext cx="8839200" cy="830997"/>
          </a:xfrm>
          <a:prstGeom prst="rect">
            <a:avLst/>
          </a:prstGeom>
          <a:noFill/>
          <a:ln>
            <a:noFill/>
          </a:ln>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從地下含水層中</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提取石油</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和地下水</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留下空隙而崩塌</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，休士頓</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部份</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地區</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下降高達</a:t>
            </a:r>
            <a:r>
              <a:rPr kumimoji="1" lang="en-US" altLang="zh-TW"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2.7</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公尺</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，導致排水</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系統</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無法</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有效</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運行。</a:t>
            </a:r>
            <a:endPar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3" name="矩形 12"/>
          <p:cNvSpPr/>
          <p:nvPr/>
        </p:nvSpPr>
        <p:spPr>
          <a:xfrm>
            <a:off x="152399" y="5029200"/>
            <a:ext cx="326243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氣候暖化、海平面上升</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4" name="文字方塊 9"/>
          <p:cNvSpPr txBox="1">
            <a:spLocks noChangeArrowheads="1"/>
          </p:cNvSpPr>
          <p:nvPr/>
        </p:nvSpPr>
        <p:spPr bwMode="auto">
          <a:xfrm>
            <a:off x="152399" y="5433536"/>
            <a:ext cx="8839200" cy="830997"/>
          </a:xfrm>
          <a:prstGeom prst="rect">
            <a:avLst/>
          </a:prstGeom>
          <a:noFill/>
          <a:ln>
            <a:noFill/>
          </a:ln>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氣候暖化造成</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墨西哥灣海水溫度上升</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，為颶風提供了主要的</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能源，使</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哈維颶風在登陸前急速成長增強。</a:t>
            </a:r>
            <a:endPar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6925914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投影片編號版面配置區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2410D-EE38-44EC-9CE4-6600AB1A14D4}"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0724" name="文字方塊 4"/>
          <p:cNvSpPr txBox="1">
            <a:spLocks noChangeArrowheads="1"/>
          </p:cNvSpPr>
          <p:nvPr/>
        </p:nvSpPr>
        <p:spPr bwMode="auto">
          <a:xfrm>
            <a:off x="-32426" y="564078"/>
            <a:ext cx="5776789"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時間</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2017</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19</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日形成，</a:t>
            </a:r>
            <a:r>
              <a:rPr kumimoji="0" lang="en-US" altLang="zh-TW"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25</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日耗散</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（主要影響時間為</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8</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26</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時至</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28</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15</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時）</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受影響地區</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：臺灣、菲律賓（呂宋）、</a:t>
            </a: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中國大陸（華南）、香港、澳門</a:t>
            </a:r>
            <a:r>
              <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、越南（北部</a:t>
            </a:r>
            <a:r>
              <a:rPr kumimoji="0" lang="zh-TW"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just"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zh-TW" altLang="en-US" sz="2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近中心最大</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風速</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118.8(</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公里</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小時</a:t>
            </a:r>
            <a:r>
              <a:rPr kumimoji="0" lang="en-US" altLang="zh-TW" sz="22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等同台灣中颱</a:t>
            </a:r>
            <a:r>
              <a:rPr kumimoji="0" lang="en-US" altLang="zh-TW" sz="1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2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0726" name="矩形 9"/>
          <p:cNvSpPr>
            <a:spLocks noChangeArrowheads="1"/>
          </p:cNvSpPr>
          <p:nvPr/>
        </p:nvSpPr>
        <p:spPr bwMode="auto">
          <a:xfrm>
            <a:off x="0" y="6400800"/>
            <a:ext cx="5086011" cy="461665"/>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維基百科 </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https://</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en.wikipedia.org/wiki/Hurricane_Harvey</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http://hk.on.cc/hk/bkn/cnt/news/20170909/bkn-20170909093839270-0909_00822_001.html</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 name="Text Placeholder 9"/>
          <p:cNvSpPr txBox="1">
            <a:spLocks/>
          </p:cNvSpPr>
          <p:nvPr/>
        </p:nvSpPr>
        <p:spPr>
          <a:xfrm>
            <a:off x="0" y="22225"/>
            <a:ext cx="913112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事</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件 描 述</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（天鴿颱風事件）</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56463" y="891279"/>
            <a:ext cx="3187203" cy="197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13"/>
          <p:cNvSpPr>
            <a:spLocks noChangeArrowheads="1"/>
          </p:cNvSpPr>
          <p:nvPr/>
        </p:nvSpPr>
        <p:spPr bwMode="auto">
          <a:xfrm>
            <a:off x="5956463" y="2599678"/>
            <a:ext cx="3187203" cy="369332"/>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天鴿颱風路徑</a:t>
            </a:r>
          </a:p>
        </p:txBody>
      </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2" y="2863295"/>
            <a:ext cx="4432183" cy="3537506"/>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430" y="3190495"/>
            <a:ext cx="4320000" cy="3083684"/>
          </a:xfrm>
          <a:prstGeom prst="rect">
            <a:avLst/>
          </a:prstGeom>
        </p:spPr>
      </p:pic>
      <p:sp>
        <p:nvSpPr>
          <p:cNvPr id="50" name="矩形 49"/>
          <p:cNvSpPr>
            <a:spLocks noChangeArrowheads="1"/>
          </p:cNvSpPr>
          <p:nvPr/>
        </p:nvSpPr>
        <p:spPr bwMode="auto">
          <a:xfrm>
            <a:off x="4964430" y="5908543"/>
            <a:ext cx="4320000" cy="369332"/>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香港多</a:t>
            </a:r>
            <a:r>
              <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區</a:t>
            </a:r>
            <a:r>
              <a:rPr kumimoji="1" lang="zh-TW" altLang="en-US" sz="18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出現積淹水</a:t>
            </a:r>
            <a:endPar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6726490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cs typeface="Arial Unicode MS" pitchFamily="34" charset="-120"/>
            </a:endParaRPr>
          </a:p>
        </p:txBody>
      </p:sp>
      <p:sp>
        <p:nvSpPr>
          <p:cNvPr id="3" name="Text Placeholder 9"/>
          <p:cNvSpPr txBox="1">
            <a:spLocks/>
          </p:cNvSpPr>
          <p:nvPr/>
        </p:nvSpPr>
        <p:spPr>
          <a:xfrm>
            <a:off x="0" y="22225"/>
            <a:ext cx="913112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事</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件 描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graphicFrame>
        <p:nvGraphicFramePr>
          <p:cNvPr id="6" name="表格 5"/>
          <p:cNvGraphicFramePr>
            <a:graphicFrameLocks noGrp="1"/>
          </p:cNvGraphicFramePr>
          <p:nvPr>
            <p:extLst>
              <p:ext uri="{D42A27DB-BD31-4B8C-83A1-F6EECF244321}">
                <p14:modId xmlns:p14="http://schemas.microsoft.com/office/powerpoint/2010/main" val="3125135659"/>
              </p:ext>
            </p:extLst>
          </p:nvPr>
        </p:nvGraphicFramePr>
        <p:xfrm>
          <a:off x="159008" y="667440"/>
          <a:ext cx="8813103" cy="2670244"/>
        </p:xfrm>
        <a:graphic>
          <a:graphicData uri="http://schemas.openxmlformats.org/drawingml/2006/table">
            <a:tbl>
              <a:tblPr firstRow="1" firstCol="1" bandRow="1">
                <a:tableStyleId>{BC89EF96-8CEA-46FF-86C4-4CE0E7609802}</a:tableStyleId>
              </a:tblPr>
              <a:tblGrid>
                <a:gridCol w="2937701">
                  <a:extLst>
                    <a:ext uri="{9D8B030D-6E8A-4147-A177-3AD203B41FA5}">
                      <a16:colId xmlns:a16="http://schemas.microsoft.com/office/drawing/2014/main" val="3910114236"/>
                    </a:ext>
                  </a:extLst>
                </a:gridCol>
                <a:gridCol w="2937701">
                  <a:extLst>
                    <a:ext uri="{9D8B030D-6E8A-4147-A177-3AD203B41FA5}">
                      <a16:colId xmlns:a16="http://schemas.microsoft.com/office/drawing/2014/main" val="169216250"/>
                    </a:ext>
                  </a:extLst>
                </a:gridCol>
                <a:gridCol w="2937701">
                  <a:extLst>
                    <a:ext uri="{9D8B030D-6E8A-4147-A177-3AD203B41FA5}">
                      <a16:colId xmlns:a16="http://schemas.microsoft.com/office/drawing/2014/main" val="2857898573"/>
                    </a:ext>
                  </a:extLst>
                </a:gridCol>
              </a:tblGrid>
              <a:tr h="269944">
                <a:tc>
                  <a:txBody>
                    <a:bodyPr/>
                    <a:lstStyle/>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mn-cs"/>
                        </a:rPr>
                        <a:t>香港</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0212" marR="100212" marT="0" marB="0" anchor="ctr"/>
                </a:tc>
                <a:tc>
                  <a:txBody>
                    <a:bodyPr/>
                    <a:lstStyle/>
                    <a:p>
                      <a:pPr algn="ctr">
                        <a:spcAft>
                          <a:spcPts val="0"/>
                        </a:spcAft>
                      </a:pPr>
                      <a:r>
                        <a:rPr lang="zh-TW" altLang="en-US" sz="1500" kern="100" dirty="0" smtClean="0">
                          <a:effectLst/>
                          <a:latin typeface="微軟正黑體" panose="020B0604030504040204" pitchFamily="34" charset="-120"/>
                          <a:ea typeface="微軟正黑體" panose="020B0604030504040204" pitchFamily="34" charset="-120"/>
                          <a:cs typeface="+mn-cs"/>
                        </a:rPr>
                        <a:t>澳門</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0212" marR="100212" marT="0" marB="0" anchor="ctr"/>
                </a:tc>
                <a:tc>
                  <a:txBody>
                    <a:bodyPr/>
                    <a:lstStyle/>
                    <a:p>
                      <a:pPr algn="ctr">
                        <a:spcAft>
                          <a:spcPts val="0"/>
                        </a:spcAft>
                      </a:pPr>
                      <a:r>
                        <a:rPr lang="zh-TW" sz="1500" kern="100" dirty="0">
                          <a:effectLst/>
                          <a:latin typeface="微軟正黑體" panose="020B0604030504040204" pitchFamily="34" charset="-120"/>
                          <a:ea typeface="微軟正黑體" panose="020B0604030504040204" pitchFamily="34" charset="-120"/>
                        </a:rPr>
                        <a:t>中國</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0212" marR="100212" marT="0" marB="0" anchor="ctr"/>
                </a:tc>
                <a:extLst>
                  <a:ext uri="{0D108BD9-81ED-4DB2-BD59-A6C34878D82A}">
                    <a16:rowId xmlns:a16="http://schemas.microsoft.com/office/drawing/2014/main" val="4170201582"/>
                  </a:ext>
                </a:extLst>
              </a:tr>
              <a:tr h="1558856">
                <a:tc>
                  <a:txBody>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zh-TW" altLang="zh-TW" sz="1500" kern="100" dirty="0" smtClean="0">
                          <a:effectLst/>
                          <a:latin typeface="微軟正黑體" panose="020B0604030504040204" pitchFamily="34" charset="-120"/>
                          <a:ea typeface="微軟正黑體" panose="020B0604030504040204" pitchFamily="34" charset="-120"/>
                        </a:rPr>
                        <a:t>當地發出之最高熱帶氣旋警告信號： 十號颶風信號</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zh-TW" altLang="zh-TW" sz="1500" kern="100" dirty="0" smtClean="0">
                          <a:effectLst/>
                          <a:latin typeface="微軟正黑體" panose="020B0604030504040204" pitchFamily="34" charset="-120"/>
                          <a:ea typeface="微軟正黑體" panose="020B0604030504040204" pitchFamily="34" charset="-120"/>
                        </a:rPr>
                        <a:t>最接近當地時間：</a:t>
                      </a:r>
                      <a:r>
                        <a:rPr lang="en-US" altLang="zh-TW" sz="1500" kern="100" dirty="0" smtClean="0">
                          <a:effectLst/>
                          <a:latin typeface="微軟正黑體" panose="020B0604030504040204" pitchFamily="34" charset="-120"/>
                          <a:ea typeface="微軟正黑體" panose="020B0604030504040204" pitchFamily="34" charset="-120"/>
                        </a:rPr>
                        <a:t>2017</a:t>
                      </a:r>
                      <a:r>
                        <a:rPr lang="zh-TW" altLang="zh-TW" sz="1500" kern="100" dirty="0" smtClean="0">
                          <a:effectLst/>
                          <a:latin typeface="微軟正黑體" panose="020B0604030504040204" pitchFamily="34" charset="-120"/>
                          <a:ea typeface="微軟正黑體" panose="020B0604030504040204" pitchFamily="34" charset="-120"/>
                        </a:rPr>
                        <a:t>年</a:t>
                      </a:r>
                      <a:r>
                        <a:rPr lang="en-US" altLang="zh-TW" sz="1500" kern="100" dirty="0" smtClean="0">
                          <a:effectLst/>
                          <a:latin typeface="微軟正黑體" panose="020B0604030504040204" pitchFamily="34" charset="-120"/>
                          <a:ea typeface="微軟正黑體" panose="020B0604030504040204" pitchFamily="34" charset="-120"/>
                        </a:rPr>
                        <a:t>8</a:t>
                      </a:r>
                      <a:r>
                        <a:rPr lang="zh-TW" altLang="zh-TW" sz="1500" kern="100" dirty="0" smtClean="0">
                          <a:effectLst/>
                          <a:latin typeface="微軟正黑體" panose="020B0604030504040204" pitchFamily="34" charset="-120"/>
                          <a:ea typeface="微軟正黑體" panose="020B0604030504040204" pitchFamily="34" charset="-120"/>
                        </a:rPr>
                        <a:t>月</a:t>
                      </a:r>
                      <a:r>
                        <a:rPr lang="en-US" altLang="zh-TW" sz="1500" kern="100" dirty="0" smtClean="0">
                          <a:effectLst/>
                          <a:latin typeface="微軟正黑體" panose="020B0604030504040204" pitchFamily="34" charset="-120"/>
                          <a:ea typeface="微軟正黑體" panose="020B0604030504040204" pitchFamily="34" charset="-120"/>
                        </a:rPr>
                        <a:t>23</a:t>
                      </a:r>
                      <a:r>
                        <a:rPr lang="zh-TW" altLang="zh-TW" sz="1500" kern="100" dirty="0" smtClean="0">
                          <a:effectLst/>
                          <a:latin typeface="微軟正黑體" panose="020B0604030504040204" pitchFamily="34" charset="-120"/>
                          <a:ea typeface="微軟正黑體" panose="020B0604030504040204" pitchFamily="34" charset="-120"/>
                        </a:rPr>
                        <a:t>日上午</a:t>
                      </a:r>
                      <a:r>
                        <a:rPr lang="en-US" altLang="zh-TW" sz="1500" kern="100" dirty="0" smtClean="0">
                          <a:effectLst/>
                          <a:latin typeface="微軟正黑體" panose="020B0604030504040204" pitchFamily="34" charset="-120"/>
                          <a:ea typeface="微軟正黑體" panose="020B0604030504040204" pitchFamily="34" charset="-120"/>
                        </a:rPr>
                        <a:t>11</a:t>
                      </a:r>
                      <a:r>
                        <a:rPr lang="zh-TW" altLang="zh-TW" sz="1500" kern="100" dirty="0" smtClean="0">
                          <a:effectLst/>
                          <a:latin typeface="微軟正黑體" panose="020B0604030504040204" pitchFamily="34" charset="-120"/>
                          <a:ea typeface="微軟正黑體" panose="020B0604030504040204" pitchFamily="34" charset="-120"/>
                        </a:rPr>
                        <a:t>時</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zh-TW" altLang="zh-TW" sz="1500" kern="100" dirty="0" smtClean="0">
                          <a:effectLst/>
                          <a:latin typeface="微軟正黑體" panose="020B0604030504040204" pitchFamily="34" charset="-120"/>
                          <a:ea typeface="微軟正黑體" panose="020B0604030504040204" pitchFamily="34" charset="-120"/>
                        </a:rPr>
                        <a:t>最接近當地位置：香港天文臺總部之西南約</a:t>
                      </a:r>
                      <a:r>
                        <a:rPr lang="en-US" altLang="zh-TW" sz="1500" kern="100" dirty="0" smtClean="0">
                          <a:effectLst/>
                          <a:latin typeface="微軟正黑體" panose="020B0604030504040204" pitchFamily="34" charset="-120"/>
                          <a:ea typeface="微軟正黑體" panose="020B0604030504040204" pitchFamily="34" charset="-120"/>
                        </a:rPr>
                        <a:t>60</a:t>
                      </a:r>
                      <a:r>
                        <a:rPr lang="zh-TW" altLang="zh-TW" sz="1500" kern="100" dirty="0" smtClean="0">
                          <a:effectLst/>
                          <a:latin typeface="微軟正黑體" panose="020B0604030504040204" pitchFamily="34" charset="-120"/>
                          <a:ea typeface="微軟正黑體" panose="020B0604030504040204" pitchFamily="34" charset="-120"/>
                        </a:rPr>
                        <a:t>公里（正面侵襲）</a:t>
                      </a:r>
                      <a:endParaRPr lang="zh-TW" alt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0212" marR="100212" marT="0" marB="0"/>
                </a:tc>
                <a:tc>
                  <a:txBody>
                    <a:bodyPr/>
                    <a:lstStyle/>
                    <a:p>
                      <a:pPr marL="342900" lvl="0" indent="-342900">
                        <a:lnSpc>
                          <a:spcPct val="150000"/>
                        </a:lnSpc>
                        <a:spcAft>
                          <a:spcPts val="0"/>
                        </a:spcAft>
                        <a:buFont typeface="Wingdings" panose="05000000000000000000" pitchFamily="2" charset="2"/>
                        <a:buChar char=""/>
                      </a:pPr>
                      <a:r>
                        <a:rPr lang="zh-TW" altLang="zh-TW" sz="1500" kern="100" dirty="0" smtClean="0">
                          <a:effectLst/>
                          <a:latin typeface="微軟正黑體" panose="020B0604030504040204" pitchFamily="34" charset="-120"/>
                          <a:ea typeface="微軟正黑體" panose="020B0604030504040204" pitchFamily="34" charset="-120"/>
                        </a:rPr>
                        <a:t>當地懸掛之最高熱帶氣旋信號：</a:t>
                      </a:r>
                      <a:r>
                        <a:rPr lang="en-US" altLang="zh-TW" sz="1500" kern="100" dirty="0" smtClean="0">
                          <a:effectLst/>
                          <a:latin typeface="微軟正黑體" panose="020B0604030504040204" pitchFamily="34" charset="-120"/>
                          <a:ea typeface="微軟正黑體" panose="020B0604030504040204" pitchFamily="34" charset="-120"/>
                        </a:rPr>
                        <a:t>  </a:t>
                      </a:r>
                      <a:r>
                        <a:rPr lang="zh-TW" altLang="zh-TW" sz="1500" kern="100" dirty="0" smtClean="0">
                          <a:effectLst/>
                          <a:latin typeface="微軟正黑體" panose="020B0604030504040204" pitchFamily="34" charset="-120"/>
                          <a:ea typeface="微軟正黑體" panose="020B0604030504040204" pitchFamily="34" charset="-120"/>
                        </a:rPr>
                        <a:t>十號風球</a:t>
                      </a:r>
                    </a:p>
                    <a:p>
                      <a:pPr marL="342900" lvl="0" indent="-342900">
                        <a:lnSpc>
                          <a:spcPct val="150000"/>
                        </a:lnSpc>
                        <a:spcAft>
                          <a:spcPts val="0"/>
                        </a:spcAft>
                        <a:buFont typeface="Wingdings" panose="05000000000000000000" pitchFamily="2" charset="2"/>
                        <a:buChar char=""/>
                      </a:pPr>
                      <a:r>
                        <a:rPr lang="zh-TW" altLang="zh-TW" sz="1500" kern="100" dirty="0" smtClean="0">
                          <a:effectLst/>
                          <a:latin typeface="微軟正黑體" panose="020B0604030504040204" pitchFamily="34" charset="-120"/>
                          <a:ea typeface="微軟正黑體" panose="020B0604030504040204" pitchFamily="34" charset="-120"/>
                        </a:rPr>
                        <a:t>最接近當地時間：</a:t>
                      </a:r>
                      <a:r>
                        <a:rPr lang="en-US" altLang="zh-TW" sz="1500" kern="100" dirty="0" smtClean="0">
                          <a:effectLst/>
                          <a:latin typeface="微軟正黑體" panose="020B0604030504040204" pitchFamily="34" charset="-120"/>
                          <a:ea typeface="微軟正黑體" panose="020B0604030504040204" pitchFamily="34" charset="-120"/>
                        </a:rPr>
                        <a:t>2017</a:t>
                      </a:r>
                      <a:r>
                        <a:rPr lang="zh-TW" altLang="zh-TW" sz="1500" kern="100" dirty="0" smtClean="0">
                          <a:effectLst/>
                          <a:latin typeface="微軟正黑體" panose="020B0604030504040204" pitchFamily="34" charset="-120"/>
                          <a:ea typeface="微軟正黑體" panose="020B0604030504040204" pitchFamily="34" charset="-120"/>
                        </a:rPr>
                        <a:t>年</a:t>
                      </a:r>
                      <a:r>
                        <a:rPr lang="en-US" altLang="zh-TW" sz="1500" kern="100" dirty="0" smtClean="0">
                          <a:effectLst/>
                          <a:latin typeface="微軟正黑體" panose="020B0604030504040204" pitchFamily="34" charset="-120"/>
                          <a:ea typeface="微軟正黑體" panose="020B0604030504040204" pitchFamily="34" charset="-120"/>
                        </a:rPr>
                        <a:t>8</a:t>
                      </a:r>
                      <a:r>
                        <a:rPr lang="zh-TW" altLang="zh-TW" sz="1500" kern="100" dirty="0" smtClean="0">
                          <a:effectLst/>
                          <a:latin typeface="微軟正黑體" panose="020B0604030504040204" pitchFamily="34" charset="-120"/>
                          <a:ea typeface="微軟正黑體" panose="020B0604030504040204" pitchFamily="34" charset="-120"/>
                        </a:rPr>
                        <a:t>月</a:t>
                      </a:r>
                      <a:r>
                        <a:rPr lang="en-US" altLang="zh-TW" sz="1500" kern="100" dirty="0" smtClean="0">
                          <a:effectLst/>
                          <a:latin typeface="微軟正黑體" panose="020B0604030504040204" pitchFamily="34" charset="-120"/>
                          <a:ea typeface="微軟正黑體" panose="020B0604030504040204" pitchFamily="34" charset="-120"/>
                        </a:rPr>
                        <a:t>23</a:t>
                      </a:r>
                      <a:r>
                        <a:rPr lang="zh-TW" altLang="zh-TW" sz="1500" kern="100" dirty="0" smtClean="0">
                          <a:effectLst/>
                          <a:latin typeface="微軟正黑體" panose="020B0604030504040204" pitchFamily="34" charset="-120"/>
                          <a:ea typeface="微軟正黑體" panose="020B0604030504040204" pitchFamily="34" charset="-120"/>
                        </a:rPr>
                        <a:t>日下午</a:t>
                      </a:r>
                      <a:r>
                        <a:rPr lang="en-US" altLang="zh-TW" sz="1500" kern="100" dirty="0" smtClean="0">
                          <a:effectLst/>
                          <a:latin typeface="微軟正黑體" panose="020B0604030504040204" pitchFamily="34" charset="-120"/>
                          <a:ea typeface="微軟正黑體" panose="020B0604030504040204" pitchFamily="34" charset="-120"/>
                        </a:rPr>
                        <a:t>1</a:t>
                      </a:r>
                      <a:r>
                        <a:rPr lang="zh-TW" altLang="zh-TW" sz="1500" kern="100" dirty="0" smtClean="0">
                          <a:effectLst/>
                          <a:latin typeface="微軟正黑體" panose="020B0604030504040204" pitchFamily="34" charset="-120"/>
                          <a:ea typeface="微軟正黑體" panose="020B0604030504040204" pitchFamily="34" charset="-120"/>
                        </a:rPr>
                        <a:t>時</a:t>
                      </a:r>
                    </a:p>
                    <a:p>
                      <a:pPr marL="342900" lvl="0" indent="-342900">
                        <a:lnSpc>
                          <a:spcPct val="150000"/>
                        </a:lnSpc>
                        <a:spcAft>
                          <a:spcPts val="0"/>
                        </a:spcAft>
                        <a:buFont typeface="Wingdings" panose="05000000000000000000" pitchFamily="2" charset="2"/>
                        <a:buChar char=""/>
                      </a:pPr>
                      <a:r>
                        <a:rPr lang="zh-TW" altLang="zh-TW" sz="1500" kern="100" dirty="0" smtClean="0">
                          <a:effectLst/>
                          <a:latin typeface="微軟正黑體" panose="020B0604030504040204" pitchFamily="34" charset="-120"/>
                          <a:ea typeface="微軟正黑體" panose="020B0604030504040204" pitchFamily="34" charset="-120"/>
                        </a:rPr>
                        <a:t>最接近當地位置：澳門氣象局總部之西南西約</a:t>
                      </a:r>
                      <a:r>
                        <a:rPr lang="en-US" altLang="zh-TW" sz="1500" kern="100" dirty="0" smtClean="0">
                          <a:effectLst/>
                          <a:latin typeface="微軟正黑體" panose="020B0604030504040204" pitchFamily="34" charset="-120"/>
                          <a:ea typeface="微軟正黑體" panose="020B0604030504040204" pitchFamily="34" charset="-120"/>
                        </a:rPr>
                        <a:t>40</a:t>
                      </a:r>
                      <a:r>
                        <a:rPr lang="zh-TW" altLang="zh-TW" sz="1500" kern="100" dirty="0" smtClean="0">
                          <a:effectLst/>
                          <a:latin typeface="微軟正黑體" panose="020B0604030504040204" pitchFamily="34" charset="-120"/>
                          <a:ea typeface="微軟正黑體" panose="020B0604030504040204" pitchFamily="34" charset="-120"/>
                        </a:rPr>
                        <a:t>公里</a:t>
                      </a:r>
                      <a:endParaRPr lang="zh-TW" alt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
                      </a:pP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0212" marR="100212" marT="0" marB="0"/>
                </a:tc>
                <a:tc>
                  <a:txBody>
                    <a:bodyPr/>
                    <a:lstStyle/>
                    <a:p>
                      <a:pPr marL="342900" lvl="0" indent="-342900">
                        <a:lnSpc>
                          <a:spcPct val="150000"/>
                        </a:lnSpc>
                        <a:spcAft>
                          <a:spcPts val="0"/>
                        </a:spcAft>
                        <a:buFont typeface="Wingdings" panose="05000000000000000000" pitchFamily="2" charset="2"/>
                        <a:buChar char=""/>
                      </a:pPr>
                      <a:r>
                        <a:rPr lang="zh-TW" sz="1500" kern="100" dirty="0">
                          <a:effectLst/>
                          <a:latin typeface="微軟正黑體" panose="020B0604030504040204" pitchFamily="34" charset="-120"/>
                          <a:ea typeface="微軟正黑體" panose="020B0604030504040204" pitchFamily="34" charset="-120"/>
                        </a:rPr>
                        <a:t>當地發布之最高颱風預警信號： 颱風紅色預警信號</a:t>
                      </a:r>
                    </a:p>
                    <a:p>
                      <a:pPr marL="342900" lvl="0" indent="-342900">
                        <a:lnSpc>
                          <a:spcPct val="150000"/>
                        </a:lnSpc>
                        <a:spcAft>
                          <a:spcPts val="0"/>
                        </a:spcAft>
                        <a:buFont typeface="Wingdings" panose="05000000000000000000" pitchFamily="2" charset="2"/>
                        <a:buChar char=""/>
                      </a:pPr>
                      <a:r>
                        <a:rPr lang="zh-TW" sz="1500" kern="100" dirty="0">
                          <a:effectLst/>
                          <a:latin typeface="微軟正黑體" panose="020B0604030504040204" pitchFamily="34" charset="-120"/>
                          <a:ea typeface="微軟正黑體" panose="020B0604030504040204" pitchFamily="34" charset="-120"/>
                        </a:rPr>
                        <a:t>廣東省發布之最高颱風預警信號： 颱風紅色預警信號</a:t>
                      </a:r>
                      <a:endPar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00212" marR="100212" marT="0" marB="0"/>
                </a:tc>
                <a:extLst>
                  <a:ext uri="{0D108BD9-81ED-4DB2-BD59-A6C34878D82A}">
                    <a16:rowId xmlns:a16="http://schemas.microsoft.com/office/drawing/2014/main" val="2045563883"/>
                  </a:ext>
                </a:extLst>
              </a:tr>
            </a:tbl>
          </a:graphicData>
        </a:graphic>
      </p:graphicFrame>
      <p:sp>
        <p:nvSpPr>
          <p:cNvPr id="7" name="矩形 7"/>
          <p:cNvSpPr>
            <a:spLocks noChangeArrowheads="1"/>
          </p:cNvSpPr>
          <p:nvPr/>
        </p:nvSpPr>
        <p:spPr bwMode="auto">
          <a:xfrm>
            <a:off x="3175" y="6642100"/>
            <a:ext cx="76168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https://zh.wikipedia.org/wiki/%E7%86%B1%E5%B8%B6%E6%B0%A3%E6%97%8B%E8%AD%A6%E5%91%8A#.E8.8F.B2.E5.BE.8B.E8.B3.93</a:t>
            </a:r>
            <a:endPar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19560"/>
            <a:ext cx="4555786" cy="3037191"/>
          </a:xfrm>
          <a:prstGeom prst="rect">
            <a:avLst/>
          </a:prstGeom>
        </p:spPr>
      </p:pic>
      <p:sp>
        <p:nvSpPr>
          <p:cNvPr id="9" name="矩形 8"/>
          <p:cNvSpPr/>
          <p:nvPr/>
        </p:nvSpPr>
        <p:spPr>
          <a:xfrm>
            <a:off x="4555787" y="4702425"/>
            <a:ext cx="4651364" cy="1754326"/>
          </a:xfrm>
          <a:prstGeom prst="rect">
            <a:avLst/>
          </a:prstGeom>
          <a:solidFill>
            <a:schemeClr val="accent1">
              <a:lumMod val="40000"/>
              <a:lumOff val="6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天鴿是近數十年來吹襲澳門的最強颱風，</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澳門</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也罕有地掛起</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十號風球</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，它的破壞力毋庸置疑。</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全城斷電、斷水、斷電話、斷網絡</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，眾多市民拿着水桶在街上排隊裝水</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rPr>
              <a:t>。</a:t>
            </a:r>
            <a:endPar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圖</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為下環街，晚上仍然有不少居民在排隊取水</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7860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cs typeface="Arial Unicode MS" pitchFamily="34" charset="-120"/>
            </a:endParaRPr>
          </a:p>
        </p:txBody>
      </p:sp>
      <p:sp>
        <p:nvSpPr>
          <p:cNvPr id="5" name="矩形 7"/>
          <p:cNvSpPr>
            <a:spLocks noChangeArrowheads="1"/>
          </p:cNvSpPr>
          <p:nvPr/>
        </p:nvSpPr>
        <p:spPr bwMode="auto">
          <a:xfrm>
            <a:off x="3175" y="6642100"/>
            <a:ext cx="76168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https://zh.wikipedia.org/wiki/%E7%86%B1%E5%B8%B6%E6%B0%A3%E6%97%8B%E8%AD%A6%E5%91%8A#.E8.8F.B2.E5.BE.8B.E8.B3.93</a:t>
            </a:r>
            <a:endPar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9" name="表格 8"/>
          <p:cNvGraphicFramePr>
            <a:graphicFrameLocks noGrp="1"/>
          </p:cNvGraphicFramePr>
          <p:nvPr>
            <p:extLst>
              <p:ext uri="{D42A27DB-BD31-4B8C-83A1-F6EECF244321}">
                <p14:modId xmlns:p14="http://schemas.microsoft.com/office/powerpoint/2010/main" val="3501386924"/>
              </p:ext>
            </p:extLst>
          </p:nvPr>
        </p:nvGraphicFramePr>
        <p:xfrm>
          <a:off x="0" y="1709808"/>
          <a:ext cx="9144000" cy="4843392"/>
        </p:xfrm>
        <a:graphic>
          <a:graphicData uri="http://schemas.openxmlformats.org/drawingml/2006/table">
            <a:tbl>
              <a:tblPr firstRow="1" firstCol="1" bandRow="1"/>
              <a:tblGrid>
                <a:gridCol w="2072030">
                  <a:extLst>
                    <a:ext uri="{9D8B030D-6E8A-4147-A177-3AD203B41FA5}">
                      <a16:colId xmlns:a16="http://schemas.microsoft.com/office/drawing/2014/main" val="445867072"/>
                    </a:ext>
                  </a:extLst>
                </a:gridCol>
                <a:gridCol w="2066544">
                  <a:extLst>
                    <a:ext uri="{9D8B030D-6E8A-4147-A177-3AD203B41FA5}">
                      <a16:colId xmlns:a16="http://schemas.microsoft.com/office/drawing/2014/main" val="4007222508"/>
                    </a:ext>
                  </a:extLst>
                </a:gridCol>
                <a:gridCol w="1554480">
                  <a:extLst>
                    <a:ext uri="{9D8B030D-6E8A-4147-A177-3AD203B41FA5}">
                      <a16:colId xmlns:a16="http://schemas.microsoft.com/office/drawing/2014/main" val="3160018977"/>
                    </a:ext>
                  </a:extLst>
                </a:gridCol>
                <a:gridCol w="3450946">
                  <a:extLst>
                    <a:ext uri="{9D8B030D-6E8A-4147-A177-3AD203B41FA5}">
                      <a16:colId xmlns:a16="http://schemas.microsoft.com/office/drawing/2014/main" val="2379939847"/>
                    </a:ext>
                  </a:extLst>
                </a:gridCol>
              </a:tblGrid>
              <a:tr h="482470">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信號名稱</a:t>
                      </a:r>
                      <a:r>
                        <a:rPr 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風球號數</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日間信號形狀</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a:spcAft>
                          <a:spcPts val="0"/>
                        </a:spcAft>
                      </a:pPr>
                      <a:r>
                        <a:rPr lang="zh-TW" sz="1600" b="1" kern="100">
                          <a:effectLst/>
                          <a:latin typeface="微軟正黑體" panose="020B0604030504040204" pitchFamily="34" charset="-120"/>
                          <a:ea typeface="微軟正黑體" panose="020B0604030504040204" pitchFamily="34" charset="-120"/>
                          <a:cs typeface="Times New Roman" panose="02020603050405020304" pitchFamily="18" charset="0"/>
                        </a:rPr>
                        <a:t>晚間燈號</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信號之意義</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721792944"/>
                  </a:ext>
                </a:extLst>
              </a:tr>
              <a:tr h="482470">
                <a:tc>
                  <a:txBody>
                    <a:bodyPr/>
                    <a:lstStyle/>
                    <a:p>
                      <a:pPr algn="ctr">
                        <a:spcAft>
                          <a:spcPts val="0"/>
                        </a:spcAft>
                      </a:pPr>
                      <a:r>
                        <a:rPr lang="en-US" sz="1600" b="1" kern="100" dirty="0" err="1">
                          <a:effectLst/>
                          <a:latin typeface="微軟正黑體" panose="020B0604030504040204" pitchFamily="34" charset="-120"/>
                          <a:ea typeface="微軟正黑體" panose="020B0604030504040204" pitchFamily="34" charset="-120"/>
                          <a:cs typeface="Times New Roman" panose="02020603050405020304" pitchFamily="18" charset="0"/>
                          <a:hlinkClick r:id="rId2" tooltip="一號風球 (澳門)"/>
                        </a:rPr>
                        <a:t>一號風球</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戒備信號：</a:t>
                      </a:r>
                      <a:r>
                        <a:rPr lang="en-US" sz="1600" kern="100" dirty="0" err="1">
                          <a:effectLst/>
                          <a:latin typeface="微軟正黑體" panose="020B0604030504040204" pitchFamily="34" charset="-120"/>
                          <a:ea typeface="微軟正黑體" panose="020B0604030504040204" pitchFamily="34" charset="-120"/>
                          <a:cs typeface="Times New Roman" panose="02020603050405020304" pitchFamily="18" charset="0"/>
                          <a:hlinkClick r:id="rId3" tooltip="熱帶氣旋"/>
                        </a:rPr>
                        <a:t>熱帶氣旋</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中心在</a:t>
                      </a: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hlinkClick r:id="rId4" tooltip="澳門"/>
                        </a:rPr>
                        <a:t>澳門</a:t>
                      </a: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800</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公里範圍內，可能影響澳門。</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11457275"/>
                  </a:ext>
                </a:extLst>
              </a:tr>
              <a:tr h="684212">
                <a:tc>
                  <a:txBody>
                    <a:bodyPr/>
                    <a:lstStyle/>
                    <a:p>
                      <a:pPr algn="ctr">
                        <a:spcAft>
                          <a:spcPts val="0"/>
                        </a:spcAft>
                      </a:pPr>
                      <a:r>
                        <a:rPr lang="en-US" sz="1600" b="1" kern="100" dirty="0" err="1">
                          <a:effectLst/>
                          <a:latin typeface="微軟正黑體" panose="020B0604030504040204" pitchFamily="34" charset="-120"/>
                          <a:ea typeface="微軟正黑體" panose="020B0604030504040204" pitchFamily="34" charset="-120"/>
                          <a:cs typeface="Times New Roman" panose="02020603050405020304" pitchFamily="18" charset="0"/>
                          <a:hlinkClick r:id="rId5" tooltip="三號風球 (澳門)"/>
                        </a:rPr>
                        <a:t>三號風球</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熱帶氣旋中心移動，可能引致澳門吹</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hlinkClick r:id="rId6" tooltip="強風"/>
                        </a:rPr>
                        <a:t>強風</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，風速達每小時</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41</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至</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62</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公里，</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hlinkClick r:id="rId7" tooltip="陣風"/>
                        </a:rPr>
                        <a:t>陣風</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約每小時</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110</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公里。</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396470911"/>
                  </a:ext>
                </a:extLst>
              </a:tr>
              <a:tr h="280728">
                <a:tc>
                  <a:txBody>
                    <a:bodyPr/>
                    <a:lstStyle/>
                    <a:p>
                      <a:pPr algn="ctr">
                        <a:spcAft>
                          <a:spcPts val="0"/>
                        </a:spcAft>
                      </a:pPr>
                      <a:r>
                        <a:rPr lang="en-US" sz="1600" b="1" kern="100" dirty="0" err="1">
                          <a:effectLst/>
                          <a:latin typeface="微軟正黑體" panose="020B0604030504040204" pitchFamily="34" charset="-120"/>
                          <a:ea typeface="微軟正黑體" panose="020B0604030504040204" pitchFamily="34" charset="-120"/>
                          <a:cs typeface="Times New Roman" panose="02020603050405020304" pitchFamily="18" charset="0"/>
                          <a:hlinkClick r:id="rId8" tooltip="八號風球 (澳門)"/>
                        </a:rPr>
                        <a:t>八號西北風球</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rowSpan="4">
                  <a:txBody>
                    <a:bodyPr/>
                    <a:lstStyle/>
                    <a:p>
                      <a:pPr>
                        <a:spcAft>
                          <a:spcPts val="0"/>
                        </a:spcAft>
                      </a:pP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熱帶氣旋中心逐漸接近澳門，可能引致澳門吹信號表指四個方向之</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hlinkClick r:id="rId9" tooltip="烈風"/>
                        </a:rPr>
                        <a:t>烈風</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或</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hlinkClick r:id="rId10" tooltip="暴風"/>
                        </a:rPr>
                        <a:t>暴風</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，風速達每小時</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63</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至</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117</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公里，陣風約每小時</a:t>
                      </a: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180</a:t>
                      </a: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公里。</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63046008"/>
                  </a:ext>
                </a:extLst>
              </a:tr>
              <a:tr h="280728">
                <a:tc>
                  <a:txBody>
                    <a:bodyPr/>
                    <a:lstStyle/>
                    <a:p>
                      <a:pPr algn="ctr">
                        <a:spcAft>
                          <a:spcPts val="0"/>
                        </a:spcAft>
                      </a:pPr>
                      <a:r>
                        <a:rPr lang="en-US" sz="1600" b="1" kern="100">
                          <a:effectLst/>
                          <a:latin typeface="微軟正黑體" panose="020B0604030504040204" pitchFamily="34" charset="-120"/>
                          <a:ea typeface="微軟正黑體" panose="020B0604030504040204" pitchFamily="34" charset="-120"/>
                          <a:cs typeface="Times New Roman" panose="02020603050405020304" pitchFamily="18" charset="0"/>
                          <a:hlinkClick r:id="rId8" tooltip="八號風球 (澳門)"/>
                        </a:rPr>
                        <a:t>八號西南風球</a:t>
                      </a:r>
                      <a:endParaRPr lang="zh-TW" sz="18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vMerge="1">
                  <a:txBody>
                    <a:bodyPr/>
                    <a:lstStyle/>
                    <a:p>
                      <a:endParaRPr lang="zh-TW" altLang="en-US"/>
                    </a:p>
                  </a:txBody>
                  <a:tcPr/>
                </a:tc>
                <a:extLst>
                  <a:ext uri="{0D108BD9-81ED-4DB2-BD59-A6C34878D82A}">
                    <a16:rowId xmlns:a16="http://schemas.microsoft.com/office/drawing/2014/main" val="3111316492"/>
                  </a:ext>
                </a:extLst>
              </a:tr>
              <a:tr h="280728">
                <a:tc>
                  <a:txBody>
                    <a:bodyPr/>
                    <a:lstStyle/>
                    <a:p>
                      <a:pPr algn="ctr">
                        <a:spcAft>
                          <a:spcPts val="0"/>
                        </a:spcAft>
                      </a:pPr>
                      <a:r>
                        <a:rPr lang="en-US" sz="1600" b="1" kern="100" dirty="0" err="1">
                          <a:effectLst/>
                          <a:latin typeface="微軟正黑體" panose="020B0604030504040204" pitchFamily="34" charset="-120"/>
                          <a:ea typeface="微軟正黑體" panose="020B0604030504040204" pitchFamily="34" charset="-120"/>
                          <a:cs typeface="Times New Roman" panose="02020603050405020304" pitchFamily="18" charset="0"/>
                          <a:hlinkClick r:id="rId8" tooltip="八號風球 (澳門)"/>
                        </a:rPr>
                        <a:t>八號東北風球</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vMerge="1">
                  <a:txBody>
                    <a:bodyPr/>
                    <a:lstStyle/>
                    <a:p>
                      <a:endParaRPr lang="zh-TW" altLang="en-US"/>
                    </a:p>
                  </a:txBody>
                  <a:tcPr/>
                </a:tc>
                <a:extLst>
                  <a:ext uri="{0D108BD9-81ED-4DB2-BD59-A6C34878D82A}">
                    <a16:rowId xmlns:a16="http://schemas.microsoft.com/office/drawing/2014/main" val="139834544"/>
                  </a:ext>
                </a:extLst>
              </a:tr>
              <a:tr h="280728">
                <a:tc>
                  <a:txBody>
                    <a:bodyPr/>
                    <a:lstStyle/>
                    <a:p>
                      <a:pPr algn="ctr">
                        <a:spcAft>
                          <a:spcPts val="0"/>
                        </a:spcAft>
                      </a:pPr>
                      <a:r>
                        <a:rPr lang="en-US" sz="1600" b="1" kern="100" dirty="0" err="1">
                          <a:effectLst/>
                          <a:latin typeface="微軟正黑體" panose="020B0604030504040204" pitchFamily="34" charset="-120"/>
                          <a:ea typeface="微軟正黑體" panose="020B0604030504040204" pitchFamily="34" charset="-120"/>
                          <a:cs typeface="Times New Roman" panose="02020603050405020304" pitchFamily="18" charset="0"/>
                          <a:hlinkClick r:id="rId8" tooltip="八號風球 (澳門)"/>
                        </a:rPr>
                        <a:t>八號東南風球</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vMerge="1">
                  <a:txBody>
                    <a:bodyPr/>
                    <a:lstStyle/>
                    <a:p>
                      <a:endParaRPr lang="zh-TW" altLang="en-US"/>
                    </a:p>
                  </a:txBody>
                  <a:tcPr/>
                </a:tc>
                <a:extLst>
                  <a:ext uri="{0D108BD9-81ED-4DB2-BD59-A6C34878D82A}">
                    <a16:rowId xmlns:a16="http://schemas.microsoft.com/office/drawing/2014/main" val="1008344767"/>
                  </a:ext>
                </a:extLst>
              </a:tr>
              <a:tr h="482470">
                <a:tc>
                  <a:txBody>
                    <a:bodyPr/>
                    <a:lstStyle/>
                    <a:p>
                      <a:pPr algn="ctr">
                        <a:spcAft>
                          <a:spcPts val="0"/>
                        </a:spcAft>
                      </a:pPr>
                      <a:r>
                        <a:rPr lang="en-US" sz="1600" b="1" kern="100" dirty="0" err="1">
                          <a:effectLst/>
                          <a:latin typeface="微軟正黑體" panose="020B0604030504040204" pitchFamily="34" charset="-120"/>
                          <a:ea typeface="微軟正黑體" panose="020B0604030504040204" pitchFamily="34" charset="-120"/>
                          <a:cs typeface="Times New Roman" panose="02020603050405020304" pitchFamily="18" charset="0"/>
                          <a:hlinkClick r:id="rId11" tooltip="九號風球 (澳門)"/>
                        </a:rPr>
                        <a:t>九號風球</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熱帶氣旋中心繼續移近澳門，預料其強度足以使澳門遭受嚴重影響。</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94067679"/>
                  </a:ext>
                </a:extLst>
              </a:tr>
              <a:tr h="684212">
                <a:tc>
                  <a:txBody>
                    <a:bodyPr/>
                    <a:lstStyle/>
                    <a:p>
                      <a:pPr algn="ctr">
                        <a:spcAft>
                          <a:spcPts val="0"/>
                        </a:spcAft>
                      </a:pPr>
                      <a:r>
                        <a:rPr lang="en-US" sz="1600" b="1" kern="100" dirty="0" err="1">
                          <a:effectLst/>
                          <a:latin typeface="微軟正黑體" panose="020B0604030504040204" pitchFamily="34" charset="-120"/>
                          <a:ea typeface="微軟正黑體" panose="020B0604030504040204" pitchFamily="34" charset="-120"/>
                          <a:cs typeface="Times New Roman" panose="02020603050405020304" pitchFamily="18" charset="0"/>
                          <a:hlinkClick r:id="rId12" tooltip="十號風球 (澳門)"/>
                        </a:rPr>
                        <a:t>十號風球</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熱帶氣旋已接近澳門，其中心將在接近澳門之地方掠過，平均風速可能超過每小時</a:t>
                      </a: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118</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公里以上，並吹</a:t>
                      </a:r>
                      <a:r>
                        <a:rPr lang="en-US" sz="1600" kern="100" dirty="0" err="1">
                          <a:effectLst/>
                          <a:latin typeface="微軟正黑體" panose="020B0604030504040204" pitchFamily="34" charset="-120"/>
                          <a:ea typeface="微軟正黑體" panose="020B0604030504040204" pitchFamily="34" charset="-120"/>
                          <a:cs typeface="Times New Roman" panose="02020603050405020304" pitchFamily="18" charset="0"/>
                          <a:hlinkClick r:id="rId13" tooltip="颶風"/>
                        </a:rPr>
                        <a:t>颶風</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程度之陣風。</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7567" marR="77567" marT="38784" marB="38784"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53454274"/>
                  </a:ext>
                </a:extLst>
              </a:tr>
            </a:tbl>
          </a:graphicData>
        </a:graphic>
      </p:graphicFrame>
      <p:pic>
        <p:nvPicPr>
          <p:cNvPr id="75" name="圖片 23" descr="Aspecto do sinal nº 1 de tempestade tropical de Macau em noite.pn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44218" y="2346677"/>
            <a:ext cx="1005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76" name="圖片 22" descr="Aspecto do sinal nº 3 de tempestade tropical de Macau na dia.pn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7176" y="29456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77" name="圖片 21" descr="Aspecto do sinal nº 3 de tempestade tropical de Macau em noite.pn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44218" y="3040390"/>
            <a:ext cx="1005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圖片 20" descr="Aspecto do sinal nº 8 NW de tempestade tropical de Macau na dia.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923940" y="3667195"/>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79" name="圖片 19" descr="Aspecto do sinal nº 8 NW de tempestade tropical de Macau em noite.png">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77622" y="3682034"/>
            <a:ext cx="70354" cy="252000"/>
          </a:xfrm>
          <a:prstGeom prst="rect">
            <a:avLst/>
          </a:prstGeom>
          <a:noFill/>
          <a:extLst>
            <a:ext uri="{909E8E84-426E-40DD-AFC4-6F175D3DCCD1}">
              <a14:hiddenFill xmlns:a14="http://schemas.microsoft.com/office/drawing/2010/main">
                <a:solidFill>
                  <a:srgbClr val="FFFFFF"/>
                </a:solidFill>
              </a14:hiddenFill>
            </a:ext>
          </a:extLst>
        </p:spPr>
      </p:pic>
      <p:pic>
        <p:nvPicPr>
          <p:cNvPr id="80" name="圖片 18" descr="Aspecto do sinal nº 8 SW de tempestade tropical de Macau na dia.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923176" y="4019501"/>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81" name="圖片 17" descr="Aspecto do sinal nº 8 SW de tempestade tropical de Macau em noite.png">
            <a:hlinkClick r:id="rId26"/>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77622" y="3992828"/>
            <a:ext cx="70354" cy="252000"/>
          </a:xfrm>
          <a:prstGeom prst="rect">
            <a:avLst/>
          </a:prstGeom>
          <a:noFill/>
          <a:extLst>
            <a:ext uri="{909E8E84-426E-40DD-AFC4-6F175D3DCCD1}">
              <a14:hiddenFill xmlns:a14="http://schemas.microsoft.com/office/drawing/2010/main">
                <a:solidFill>
                  <a:srgbClr val="FFFFFF"/>
                </a:solidFill>
              </a14:hiddenFill>
            </a:ext>
          </a:extLst>
        </p:spPr>
      </p:pic>
      <p:pic>
        <p:nvPicPr>
          <p:cNvPr id="82" name="圖片 16" descr="Aspecto do sinal nº 8 NE de tempestade tropical de Macau na dia.png">
            <a:hlinkClick r:id="rId28"/>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923176" y="4303949"/>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83" name="圖片 15" descr="Aspecto do sinal nº 8 NE de tempestade tropical de Macau em noite.png">
            <a:hlinkClick r:id="rId30"/>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874370" y="4334347"/>
            <a:ext cx="70354" cy="252000"/>
          </a:xfrm>
          <a:prstGeom prst="rect">
            <a:avLst/>
          </a:prstGeom>
          <a:noFill/>
          <a:extLst>
            <a:ext uri="{909E8E84-426E-40DD-AFC4-6F175D3DCCD1}">
              <a14:hiddenFill xmlns:a14="http://schemas.microsoft.com/office/drawing/2010/main">
                <a:solidFill>
                  <a:srgbClr val="FFFFFF"/>
                </a:solidFill>
              </a14:hiddenFill>
            </a:ext>
          </a:extLst>
        </p:spPr>
      </p:pic>
      <p:pic>
        <p:nvPicPr>
          <p:cNvPr id="84" name="圖片 14" descr="Aspecto do sinal nº 8 SE de tempestade tropical de Macau na dia.png">
            <a:hlinkClick r:id="rId32"/>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934466" y="4662347"/>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85" name="圖片 13" descr="Aspecto do sinal nº 8 SE de tempestade tropical de Macau em noite.png">
            <a:hlinkClick r:id="rId34"/>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874370" y="4624018"/>
            <a:ext cx="70354" cy="252000"/>
          </a:xfrm>
          <a:prstGeom prst="rect">
            <a:avLst/>
          </a:prstGeom>
          <a:noFill/>
          <a:extLst>
            <a:ext uri="{909E8E84-426E-40DD-AFC4-6F175D3DCCD1}">
              <a14:hiddenFill xmlns:a14="http://schemas.microsoft.com/office/drawing/2010/main">
                <a:solidFill>
                  <a:srgbClr val="FFFFFF"/>
                </a:solidFill>
              </a14:hiddenFill>
            </a:ext>
          </a:extLst>
        </p:spPr>
      </p:pic>
      <p:pic>
        <p:nvPicPr>
          <p:cNvPr id="86" name="圖片 12" descr="Aspecto do sinal nº 9 de tempestade tropical de Macau na dia.png">
            <a:hlinkClick r:id="rId36"/>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808287" y="5005768"/>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87" name="圖片 11" descr="Aspecto do sinal nº 9 de tempestade tropical de Macau em noite.png">
            <a:hlinkClick r:id="rId38"/>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848358" y="5025243"/>
            <a:ext cx="1005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88" name="圖片 10" descr="Aspecto do sinal nº 10 de tempestade tropical de Macau na dia.png">
            <a:hlinkClick r:id="rId40"/>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808287" y="5807227"/>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89" name="圖片 9" descr="Aspecto do sinal nº 10 de tempestade tropical de Macau em noite.png">
            <a:hlinkClick r:id="rId42"/>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844218" y="5841272"/>
            <a:ext cx="100506" cy="360000"/>
          </a:xfrm>
          <a:prstGeom prst="rect">
            <a:avLst/>
          </a:prstGeom>
          <a:noFill/>
          <a:extLst>
            <a:ext uri="{909E8E84-426E-40DD-AFC4-6F175D3DCCD1}">
              <a14:hiddenFill xmlns:a14="http://schemas.microsoft.com/office/drawing/2010/main">
                <a:solidFill>
                  <a:srgbClr val="FFFFFF"/>
                </a:solidFill>
              </a14:hiddenFill>
            </a:ext>
          </a:extLst>
        </p:spPr>
      </p:pic>
      <p:pic>
        <p:nvPicPr>
          <p:cNvPr id="90" name="圖片 24" descr="Aspecto do sinal nº 1 de tempestade tropical de Macau na dia.png">
            <a:hlinkClick r:id="rId44"/>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808287" y="2350836"/>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91" name="Text Placeholder 9"/>
          <p:cNvSpPr txBox="1">
            <a:spLocks/>
          </p:cNvSpPr>
          <p:nvPr/>
        </p:nvSpPr>
        <p:spPr>
          <a:xfrm>
            <a:off x="0" y="-32235"/>
            <a:ext cx="913112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澳</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門熱帶氣旋信號</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92" name="文字方塊 9"/>
          <p:cNvSpPr txBox="1">
            <a:spLocks noChangeArrowheads="1"/>
          </p:cNvSpPr>
          <p:nvPr/>
        </p:nvSpPr>
        <p:spPr bwMode="auto">
          <a:xfrm>
            <a:off x="0" y="606425"/>
            <a:ext cx="89328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澳門地球物理暨氣象局的熱帶氣旋警告和香港相當接近</a:t>
            </a:r>
            <a:r>
              <a:rPr kumimoji="1" lang="zh-TW" altLang="en-US" sz="2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en-US" altLang="zh-TW" sz="2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香港</a:t>
            </a: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當局已停止懸掛警告信號</a:t>
            </a: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多年，</a:t>
            </a:r>
            <a:r>
              <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澳門氣象局至今</a:t>
            </a:r>
            <a:r>
              <a:rPr kumimoji="1" lang="zh-TW" altLang="en-US" sz="2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依然保持</a:t>
            </a:r>
            <a:r>
              <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晚間時亮起的警告燈號</a:t>
            </a:r>
            <a:r>
              <a:rPr kumimoji="1" lang="zh-TW" altLang="en-US" sz="2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港澳</a:t>
            </a: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兩地居民還是把熱帶氣旋警告信號</a:t>
            </a:r>
            <a:r>
              <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俗稱「風球」或「波」</a:t>
            </a: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en-US" altLang="zh-TW"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93" name="圓角矩形 92"/>
          <p:cNvSpPr/>
          <p:nvPr/>
        </p:nvSpPr>
        <p:spPr>
          <a:xfrm>
            <a:off x="-9728" y="5544916"/>
            <a:ext cx="9113211" cy="957732"/>
          </a:xfrm>
          <a:prstGeom prst="roundRect">
            <a:avLst/>
          </a:prstGeom>
          <a:solidFill>
            <a:srgbClr val="FF0000">
              <a:alpha val="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10" name="橢圓形圖說文字 9"/>
          <p:cNvSpPr/>
          <p:nvPr/>
        </p:nvSpPr>
        <p:spPr>
          <a:xfrm>
            <a:off x="909705" y="5352068"/>
            <a:ext cx="1856376" cy="545763"/>
          </a:xfrm>
          <a:prstGeom prst="wedgeEllipseCallou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天鴿颱風</a:t>
            </a:r>
            <a:endPar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380227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cs typeface="Arial Unicode MS" pitchFamily="34" charset="-120"/>
            </a:endParaRPr>
          </a:p>
        </p:txBody>
      </p:sp>
      <p:sp>
        <p:nvSpPr>
          <p:cNvPr id="4" name="矩形 7"/>
          <p:cNvSpPr>
            <a:spLocks noChangeArrowheads="1"/>
          </p:cNvSpPr>
          <p:nvPr/>
        </p:nvSpPr>
        <p:spPr bwMode="auto">
          <a:xfrm>
            <a:off x="3175" y="6642100"/>
            <a:ext cx="76168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https://zh.wikipedia.org/wiki/%E7%86%B1%E5%B8%B6%E6%B0%A3%E6%97%8B%E8%AD%A6%E5%91%8A#.E8.8F.B2.E5.BE.8B.E8.B3.93</a:t>
            </a:r>
            <a:endPar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7" name="表格 6"/>
          <p:cNvGraphicFramePr>
            <a:graphicFrameLocks noGrp="1"/>
          </p:cNvGraphicFramePr>
          <p:nvPr>
            <p:extLst>
              <p:ext uri="{D42A27DB-BD31-4B8C-83A1-F6EECF244321}">
                <p14:modId xmlns:p14="http://schemas.microsoft.com/office/powerpoint/2010/main" val="2161296685"/>
              </p:ext>
            </p:extLst>
          </p:nvPr>
        </p:nvGraphicFramePr>
        <p:xfrm>
          <a:off x="-3242" y="1092166"/>
          <a:ext cx="9119628" cy="5339334"/>
        </p:xfrm>
        <a:graphic>
          <a:graphicData uri="http://schemas.openxmlformats.org/drawingml/2006/table">
            <a:tbl>
              <a:tblPr firstRow="1" firstCol="1" bandRow="1"/>
              <a:tblGrid>
                <a:gridCol w="1174843">
                  <a:extLst>
                    <a:ext uri="{9D8B030D-6E8A-4147-A177-3AD203B41FA5}">
                      <a16:colId xmlns:a16="http://schemas.microsoft.com/office/drawing/2014/main" val="3994794349"/>
                    </a:ext>
                  </a:extLst>
                </a:gridCol>
                <a:gridCol w="1152952">
                  <a:extLst>
                    <a:ext uri="{9D8B030D-6E8A-4147-A177-3AD203B41FA5}">
                      <a16:colId xmlns:a16="http://schemas.microsoft.com/office/drawing/2014/main" val="2467434347"/>
                    </a:ext>
                  </a:extLst>
                </a:gridCol>
                <a:gridCol w="3772633">
                  <a:extLst>
                    <a:ext uri="{9D8B030D-6E8A-4147-A177-3AD203B41FA5}">
                      <a16:colId xmlns:a16="http://schemas.microsoft.com/office/drawing/2014/main" val="1619154495"/>
                    </a:ext>
                  </a:extLst>
                </a:gridCol>
                <a:gridCol w="3019200">
                  <a:extLst>
                    <a:ext uri="{9D8B030D-6E8A-4147-A177-3AD203B41FA5}">
                      <a16:colId xmlns:a16="http://schemas.microsoft.com/office/drawing/2014/main" val="1129266229"/>
                    </a:ext>
                  </a:extLst>
                </a:gridCol>
              </a:tblGrid>
              <a:tr h="194067">
                <a:tc>
                  <a:txBody>
                    <a:bodyPr/>
                    <a:lstStyle/>
                    <a:p>
                      <a:pPr algn="ctr">
                        <a:spcAft>
                          <a:spcPts val="0"/>
                        </a:spcAft>
                      </a:pPr>
                      <a:r>
                        <a:rPr lang="zh-TW" sz="1100" b="1"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訊號名稱</a:t>
                      </a:r>
                      <a:endParaRPr lang="zh-TW" sz="1200" b="1"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a:spcAft>
                          <a:spcPts val="0"/>
                        </a:spcAft>
                      </a:pPr>
                      <a:r>
                        <a:rPr lang="zh-TW" sz="1100" b="1"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信號標誌</a:t>
                      </a:r>
                      <a:endParaRPr lang="zh-TW" sz="1200" b="1"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a:spcAft>
                          <a:spcPts val="0"/>
                        </a:spcAft>
                      </a:pPr>
                      <a:r>
                        <a:rPr lang="zh-TW" sz="1100" b="1"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信號之意義</a:t>
                      </a:r>
                      <a:endParaRPr lang="zh-TW" sz="1200" b="1"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a:spcAft>
                          <a:spcPts val="0"/>
                        </a:spcAft>
                      </a:pPr>
                      <a:r>
                        <a:rPr lang="zh-TW" sz="1100" b="1"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應變措施</a:t>
                      </a:r>
                      <a:endParaRPr lang="zh-TW" sz="1200" b="1"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973451790"/>
                  </a:ext>
                </a:extLst>
              </a:tr>
              <a:tr h="458988">
                <a:tc>
                  <a:txBody>
                    <a:bodyPr/>
                    <a:lstStyle/>
                    <a:p>
                      <a:pPr algn="ctr">
                        <a:spcAft>
                          <a:spcPts val="0"/>
                        </a:spcAft>
                      </a:pPr>
                      <a:r>
                        <a:rPr lang="en-US" sz="1100" u="none" strike="noStrike" kern="100" dirty="0" err="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2" tooltip="一號戒備信號"/>
                        </a:rPr>
                        <a:t>一號戒備信號</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有一熱帶氣旋集結於</a:t>
                      </a:r>
                      <a:r>
                        <a:rPr lang="en-US" sz="1100" u="none" strike="noStrik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3" tooltip="香港"/>
                        </a:rPr>
                        <a:t>香港</a:t>
                      </a: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約</a:t>
                      </a:r>
                      <a:r>
                        <a:rPr lang="en-US"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800</a:t>
                      </a: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公里的範圍內，可能影響本港，境內離岸海域可能吹強風。</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如需外出，應緊記有一熱帶氣旋正在接近</a:t>
                      </a:r>
                      <a:r>
                        <a:rPr lang="en-US" sz="1100" u="none" strike="noStrik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3" tooltip="香港"/>
                        </a:rPr>
                        <a:t>香港</a:t>
                      </a: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，稍後可能影響你的外出計劃。留意最新的熱帶氣旋報告。</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36306569"/>
                  </a:ext>
                </a:extLst>
              </a:tr>
              <a:tr h="617006">
                <a:tc>
                  <a:txBody>
                    <a:bodyPr/>
                    <a:lstStyle/>
                    <a:p>
                      <a:pPr algn="ctr">
                        <a:spcAft>
                          <a:spcPts val="0"/>
                        </a:spcAft>
                      </a:pPr>
                      <a:r>
                        <a:rPr lang="en-US" sz="1100" u="none" strike="noStrik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4" tooltip="三號強風信號"/>
                        </a:rPr>
                        <a:t>三號強風信號</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香港近海平面處現正或預料會普遍吹</a:t>
                      </a:r>
                      <a:r>
                        <a:rPr lang="en-US" sz="1100" u="none" strike="noStrike" kern="100" dirty="0" err="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5" tooltip="強風"/>
                        </a:rPr>
                        <a:t>強風</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，持續風力每小時</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41</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至</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62</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公里，陣風可能超過每小時</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110</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公里，且風勢可能持續。信號發出後</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小時內香港風力會普遍加強，離岸海域及高地風勢更可能達</a:t>
                      </a:r>
                      <a:r>
                        <a:rPr lang="en-US" sz="1100" u="none" strike="noStrike" kern="100" dirty="0" err="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6" tooltip="烈風"/>
                        </a:rPr>
                        <a:t>烈風</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程度。</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342900" lvl="0" indent="-342900">
                        <a:spcAft>
                          <a:spcPts val="0"/>
                        </a:spcAft>
                        <a:buFont typeface="+mj-lt"/>
                        <a:buAutoNum type="arabicPeriod"/>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應把易被吹倒物件縛緊。</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mj-lt"/>
                        <a:buAutoNum type="arabicPeriod"/>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把易被吹走物件搬回室內。</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mj-lt"/>
                        <a:buAutoNum type="arabicPeriod"/>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檢查及保持去水道暢通。</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mj-lt"/>
                        <a:buAutoNum type="arabicPeriod"/>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留意進一步的風暴消息。</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16078728"/>
                  </a:ext>
                </a:extLst>
              </a:tr>
              <a:tr h="335047">
                <a:tc>
                  <a:txBody>
                    <a:bodyPr/>
                    <a:lstStyle/>
                    <a:p>
                      <a:pPr algn="ctr">
                        <a:spcAft>
                          <a:spcPts val="0"/>
                        </a:spcAft>
                      </a:pPr>
                      <a:r>
                        <a:rPr lang="en-US" sz="1100" u="none" strike="noStrik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7" tooltip="八號烈風或暴風信號"/>
                        </a:rPr>
                        <a:t>八號西北烈風或暴風信號</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rowSpan="4">
                  <a:txBody>
                    <a:bodyPr/>
                    <a:lstStyle/>
                    <a:p>
                      <a:pPr>
                        <a:spcAft>
                          <a:spcPts val="0"/>
                        </a:spcAft>
                      </a:pP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香港近海平面處現正或預料會普遍吹</a:t>
                      </a:r>
                      <a:r>
                        <a:rPr lang="en-US" sz="1100" u="none" strike="noStrike" kern="100" dirty="0" err="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6" tooltip="烈風"/>
                        </a:rPr>
                        <a:t>烈風</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或</a:t>
                      </a:r>
                      <a:r>
                        <a:rPr lang="en-US" sz="1100" u="none" strike="noStrike" kern="100" dirty="0" err="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8" tooltip="暴風"/>
                        </a:rPr>
                        <a:t>暴風</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，並從信號（西北、西南、東北、東南）所示方向吹襲，持續風力每小時</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63</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至</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117</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公里，陣風可能超過每小時</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180</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公里，且風勢可能持續。</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rowSpan="4">
                  <a:txBody>
                    <a:bodyPr/>
                    <a:lstStyle/>
                    <a:p>
                      <a:pPr marL="342900" lvl="0" indent="-342900">
                        <a:spcAft>
                          <a:spcPts val="0"/>
                        </a:spcAft>
                        <a:buFont typeface="+mj-lt"/>
                        <a:buAutoNum type="arabicPeriod"/>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應在烈風出現前完成防風措施。</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mj-lt"/>
                        <a:buAutoNum type="arabicPeriod"/>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鎖緊門窗，上牢窗板及大閘。</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mj-lt"/>
                        <a:buAutoNum type="arabicPeriod"/>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在當風的大玻璃後貼上膠紙。</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mj-lt"/>
                        <a:buAutoNum type="arabicPeriod"/>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遠離當風窗戶，選擇一個房間在窗戶破裂時用作躲避。</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mj-lt"/>
                        <a:buAutoNum type="arabicPeriod"/>
                      </a:pPr>
                      <a:r>
                        <a:rPr lang="zh-TW"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停止一切水上活動。</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40994895"/>
                  </a:ext>
                </a:extLst>
              </a:tr>
              <a:tr h="335047">
                <a:tc>
                  <a:txBody>
                    <a:bodyPr/>
                    <a:lstStyle/>
                    <a:p>
                      <a:pPr algn="ctr">
                        <a:spcAft>
                          <a:spcPts val="0"/>
                        </a:spcAft>
                      </a:pPr>
                      <a:r>
                        <a:rPr lang="en-US" sz="1100" u="none" strike="noStrik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7" tooltip="八號烈風或暴風信號"/>
                        </a:rPr>
                        <a:t>八號西南烈風或暴風信號</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461588417"/>
                  </a:ext>
                </a:extLst>
              </a:tr>
              <a:tr h="335047">
                <a:tc>
                  <a:txBody>
                    <a:bodyPr/>
                    <a:lstStyle/>
                    <a:p>
                      <a:pPr algn="ctr">
                        <a:spcAft>
                          <a:spcPts val="0"/>
                        </a:spcAft>
                      </a:pPr>
                      <a:r>
                        <a:rPr lang="en-US" sz="1100" u="none" strike="noStrik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7" tooltip="八號烈風或暴風信號"/>
                        </a:rPr>
                        <a:t>八號東北烈風或暴風信號</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92813779"/>
                  </a:ext>
                </a:extLst>
              </a:tr>
              <a:tr h="335047">
                <a:tc>
                  <a:txBody>
                    <a:bodyPr/>
                    <a:lstStyle/>
                    <a:p>
                      <a:pPr algn="ctr">
                        <a:spcAft>
                          <a:spcPts val="0"/>
                        </a:spcAft>
                      </a:pPr>
                      <a:r>
                        <a:rPr lang="en-US" sz="1100" u="none" strike="noStrik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7" tooltip="八號烈風或暴風信號"/>
                        </a:rPr>
                        <a:t>八號東南烈風或暴風信號</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794373373"/>
                  </a:ext>
                </a:extLst>
              </a:tr>
              <a:tr h="757986">
                <a:tc>
                  <a:txBody>
                    <a:bodyPr/>
                    <a:lstStyle/>
                    <a:p>
                      <a:pPr algn="ctr">
                        <a:spcAft>
                          <a:spcPts val="0"/>
                        </a:spcAft>
                      </a:pPr>
                      <a:r>
                        <a:rPr lang="en-US" sz="1100" u="none" strike="noStrik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9" tooltip="九號烈風或暴風風力增強信號"/>
                        </a:rPr>
                        <a:t>九號烈風或暴風風力增強信號</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en-US" sz="1100" u="none" strike="noStrike" kern="100" dirty="0" err="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6" tooltip="烈風"/>
                        </a:rPr>
                        <a:t>烈風</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或</a:t>
                      </a:r>
                      <a:r>
                        <a:rPr lang="en-US" sz="1100" u="none" strike="noStrike" kern="100" dirty="0" err="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8" tooltip="暴風"/>
                        </a:rPr>
                        <a:t>暴風</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風力將顯著加強。</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切勿外出，保持在戶內安全地方，遠離當風的門窗，以免被碎片擊中而受傷。</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spcAft>
                          <a:spcPts val="0"/>
                        </a:spcAft>
                      </a:pP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如門窗有損毀，應待安全情況下才修補。如果身在戶外，應尋找一個安全的地方躲避，直至熱帶氣旋吹襲過後為止。</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65393591"/>
                  </a:ext>
                </a:extLst>
              </a:tr>
              <a:tr h="898966">
                <a:tc>
                  <a:txBody>
                    <a:bodyPr/>
                    <a:lstStyle/>
                    <a:p>
                      <a:pPr algn="ctr">
                        <a:spcAft>
                          <a:spcPts val="0"/>
                        </a:spcAft>
                      </a:pPr>
                      <a:r>
                        <a:rPr lang="en-US" sz="1100" u="none" strike="noStrik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10" tooltip="十號颶風信號"/>
                        </a:rPr>
                        <a:t>十號颶風信號</a:t>
                      </a:r>
                      <a:endParaRPr lang="zh-TW" sz="12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Aft>
                          <a:spcPts val="0"/>
                        </a:spcAft>
                      </a:pPr>
                      <a:endParaRPr lang="en-US" sz="1100" u="none"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Aft>
                          <a:spcPts val="0"/>
                        </a:spcAft>
                      </a:pP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風力現正或將達到</a:t>
                      </a:r>
                      <a:r>
                        <a:rPr lang="en-US" sz="1100" u="none" strike="noStrike" kern="100" dirty="0" err="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11" tooltip="颶風"/>
                        </a:rPr>
                        <a:t>颶風</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程度，持續風力每小時</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118</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公里以上，陣風可能達每小時</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220</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公里。</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342900" lvl="0" indent="-342900">
                        <a:spcAft>
                          <a:spcPts val="0"/>
                        </a:spcAft>
                        <a:buFont typeface="+mj-lt"/>
                        <a:buAutoNum type="arabicPeriod"/>
                      </a:pP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颱風或以上強度的熱帶氣旋將正面吹襲香港（在距離香港</a:t>
                      </a:r>
                      <a:r>
                        <a:rPr lang="en-US"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100</a:t>
                      </a: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公里範圍或以內掠過）。</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mj-lt"/>
                        <a:buAutoNum type="arabicPeriod"/>
                      </a:pP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當風眼經過時，風勢可能會突然平靜，維持數分鐘至數小時；然後強風會突然從另一方向吹襲，本來被屏蔽的地區會變成當風。</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mj-lt"/>
                        <a:buAutoNum type="arabicPeriod"/>
                      </a:pPr>
                      <a:r>
                        <a:rPr lang="zh-TW" sz="11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停留在安全地點，切勿外出。</a:t>
                      </a:r>
                      <a:endParaRPr lang="zh-TW" sz="1200" u="none"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3088" marR="53088" marT="26543" marB="26543"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845275747"/>
                  </a:ext>
                </a:extLst>
              </a:tr>
            </a:tbl>
          </a:graphicData>
        </a:graphic>
      </p:graphicFrame>
      <p:pic>
        <p:nvPicPr>
          <p:cNvPr id="1040" name="圖片 8" descr="No. 01 Standby Signal.pn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1598" y="1270615"/>
            <a:ext cx="663575" cy="663575"/>
          </a:xfrm>
          <a:prstGeom prst="rect">
            <a:avLst/>
          </a:prstGeom>
          <a:noFill/>
          <a:extLst>
            <a:ext uri="{909E8E84-426E-40DD-AFC4-6F175D3DCCD1}">
              <a14:hiddenFill xmlns:a14="http://schemas.microsoft.com/office/drawing/2010/main">
                <a:solidFill>
                  <a:srgbClr val="FFFFFF"/>
                </a:solidFill>
              </a14:hiddenFill>
            </a:ext>
          </a:extLst>
        </p:spPr>
      </p:pic>
      <p:pic>
        <p:nvPicPr>
          <p:cNvPr id="1039" name="圖片 7" descr="No. 03 Strong Wind Signal.pn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599" y="1880479"/>
            <a:ext cx="663575" cy="6635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圖片 6" descr="No. 8 Northwest Gale or Storm Signal.pn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41387" y="2613560"/>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圖片 5" descr="No. 8 Southwest Gale or Storm Signal.pn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41387" y="2986160"/>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圖片 4" descr="No. 8 Northeast Gale or Storm Signal.png">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41387" y="3384772"/>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圖片 3" descr="No. 8 Southeast Gale or Storm Signal.png">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41387" y="3783384"/>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圖片 2" descr="No. 09 Increasing Gale or Storm Signal.png">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71600" y="4310584"/>
            <a:ext cx="663575" cy="66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圖片 1" descr="No. 10 Hurricane Signal.png">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71600" y="538055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圓角矩形 7"/>
          <p:cNvSpPr/>
          <p:nvPr/>
        </p:nvSpPr>
        <p:spPr>
          <a:xfrm>
            <a:off x="3174" y="5035533"/>
            <a:ext cx="9113211" cy="1395967"/>
          </a:xfrm>
          <a:prstGeom prst="roundRect">
            <a:avLst/>
          </a:prstGeom>
          <a:solidFill>
            <a:srgbClr val="FF0000">
              <a:alpha val="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25" name="Text Placeholder 9"/>
          <p:cNvSpPr txBox="1">
            <a:spLocks/>
          </p:cNvSpPr>
          <p:nvPr/>
        </p:nvSpPr>
        <p:spPr>
          <a:xfrm>
            <a:off x="0" y="0"/>
            <a:ext cx="913112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香</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港</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熱帶氣旋警告信號</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26" name="橢圓形圖說文字 25"/>
          <p:cNvSpPr/>
          <p:nvPr/>
        </p:nvSpPr>
        <p:spPr>
          <a:xfrm>
            <a:off x="443410" y="4974158"/>
            <a:ext cx="1856376" cy="545763"/>
          </a:xfrm>
          <a:prstGeom prst="wedgeEllipseCallou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天鴿颱風</a:t>
            </a:r>
            <a:endPar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865231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cs typeface="Arial Unicode MS" pitchFamily="34" charset="-120"/>
            </a:endParaRPr>
          </a:p>
        </p:txBody>
      </p:sp>
      <p:sp>
        <p:nvSpPr>
          <p:cNvPr id="4" name="矩形 7"/>
          <p:cNvSpPr>
            <a:spLocks noChangeArrowheads="1"/>
          </p:cNvSpPr>
          <p:nvPr/>
        </p:nvSpPr>
        <p:spPr bwMode="auto">
          <a:xfrm>
            <a:off x="3175" y="6642100"/>
            <a:ext cx="76168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https://zh.wikipedia.org/wiki/%E7%86%B1%E5%B8%B6%E6%B0%A3%E6%97%8B%E8%AD%A6%E5%91%8A#.E8.8F.B2.E5.BE.8B.E8.B3.93</a:t>
            </a:r>
            <a:endPar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5" name="Text Placeholder 9"/>
          <p:cNvSpPr txBox="1">
            <a:spLocks/>
          </p:cNvSpPr>
          <p:nvPr/>
        </p:nvSpPr>
        <p:spPr>
          <a:xfrm>
            <a:off x="0" y="0"/>
            <a:ext cx="9131120" cy="4937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中</a:t>
            </a:r>
            <a:r>
              <a:rPr kumimoji="0" lang="zh-TW" altLang="en-US" sz="36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國突發氣象災害預警信號</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graphicFrame>
        <p:nvGraphicFramePr>
          <p:cNvPr id="5" name="表格 4"/>
          <p:cNvGraphicFramePr>
            <a:graphicFrameLocks noGrp="1"/>
          </p:cNvGraphicFramePr>
          <p:nvPr>
            <p:extLst>
              <p:ext uri="{D42A27DB-BD31-4B8C-83A1-F6EECF244321}">
                <p14:modId xmlns:p14="http://schemas.microsoft.com/office/powerpoint/2010/main" val="98985054"/>
              </p:ext>
            </p:extLst>
          </p:nvPr>
        </p:nvGraphicFramePr>
        <p:xfrm>
          <a:off x="-1" y="1118089"/>
          <a:ext cx="9131120" cy="4596909"/>
        </p:xfrm>
        <a:graphic>
          <a:graphicData uri="http://schemas.openxmlformats.org/drawingml/2006/table">
            <a:tbl>
              <a:tblPr firstRow="1" firstCol="1" bandRow="1"/>
              <a:tblGrid>
                <a:gridCol w="497259">
                  <a:extLst>
                    <a:ext uri="{9D8B030D-6E8A-4147-A177-3AD203B41FA5}">
                      <a16:colId xmlns:a16="http://schemas.microsoft.com/office/drawing/2014/main" val="1003859013"/>
                    </a:ext>
                  </a:extLst>
                </a:gridCol>
                <a:gridCol w="2331027">
                  <a:extLst>
                    <a:ext uri="{9D8B030D-6E8A-4147-A177-3AD203B41FA5}">
                      <a16:colId xmlns:a16="http://schemas.microsoft.com/office/drawing/2014/main" val="4089409814"/>
                    </a:ext>
                  </a:extLst>
                </a:gridCol>
                <a:gridCol w="1531844">
                  <a:extLst>
                    <a:ext uri="{9D8B030D-6E8A-4147-A177-3AD203B41FA5}">
                      <a16:colId xmlns:a16="http://schemas.microsoft.com/office/drawing/2014/main" val="1244136153"/>
                    </a:ext>
                  </a:extLst>
                </a:gridCol>
                <a:gridCol w="4770990">
                  <a:extLst>
                    <a:ext uri="{9D8B030D-6E8A-4147-A177-3AD203B41FA5}">
                      <a16:colId xmlns:a16="http://schemas.microsoft.com/office/drawing/2014/main" val="433032366"/>
                    </a:ext>
                  </a:extLst>
                </a:gridCol>
              </a:tblGrid>
              <a:tr h="690401">
                <a:tc>
                  <a:txBody>
                    <a:bodyPr/>
                    <a:lstStyle/>
                    <a:p>
                      <a:pPr algn="ctr">
                        <a:spcBef>
                          <a:spcPts val="1200"/>
                        </a:spcBef>
                        <a:spcAft>
                          <a:spcPts val="1200"/>
                        </a:spcAft>
                      </a:pP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等級</a:t>
                      </a:r>
                      <a:endParaRPr lang="zh-TW" sz="19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a:spcBef>
                          <a:spcPts val="1200"/>
                        </a:spcBef>
                        <a:spcAft>
                          <a:spcPts val="1200"/>
                        </a:spcAft>
                      </a:pP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信號名稱</a:t>
                      </a:r>
                      <a:endParaRPr lang="zh-TW" sz="19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a:spcBef>
                          <a:spcPts val="1200"/>
                        </a:spcBef>
                        <a:spcAft>
                          <a:spcPts val="1200"/>
                        </a:spcAft>
                      </a:pPr>
                      <a:r>
                        <a:rPr lang="zh-TW" sz="1900" b="1" ker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信號標誌</a:t>
                      </a:r>
                      <a:endParaRPr lang="zh-TW" sz="19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algn="ctr">
                        <a:spcBef>
                          <a:spcPts val="1200"/>
                        </a:spcBef>
                        <a:spcAft>
                          <a:spcPts val="1200"/>
                        </a:spcAft>
                      </a:pPr>
                      <a:r>
                        <a:rPr lang="zh-TW" sz="1900" b="1" ker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信號之意義</a:t>
                      </a:r>
                      <a:endParaRPr lang="zh-TW" sz="19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2089990521"/>
                  </a:ext>
                </a:extLst>
              </a:tr>
              <a:tr h="976627">
                <a:tc>
                  <a:txBody>
                    <a:bodyPr/>
                    <a:lstStyle/>
                    <a:p>
                      <a:pPr>
                        <a:spcBef>
                          <a:spcPts val="1200"/>
                        </a:spcBef>
                        <a:spcAft>
                          <a:spcPts val="1200"/>
                        </a:spcAft>
                      </a:pPr>
                      <a:r>
                        <a:rPr lang="en-US" sz="1900" b="1" kern="0">
                          <a:solidFill>
                            <a:srgbClr val="000000"/>
                          </a:solidFill>
                          <a:effectLst/>
                          <a:latin typeface="微軟正黑體" panose="020B0604030504040204" pitchFamily="34" charset="-120"/>
                          <a:ea typeface="微軟正黑體" panose="020B0604030504040204" pitchFamily="34" charset="-120"/>
                          <a:cs typeface="微軟正黑體" panose="020B0604030504040204" pitchFamily="34" charset="-120"/>
                        </a:rPr>
                        <a:t>Ⅳ</a:t>
                      </a:r>
                      <a:endParaRPr lang="zh-TW" sz="19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4682B4"/>
                    </a:solidFill>
                  </a:tcPr>
                </a:tc>
                <a:tc>
                  <a:txBody>
                    <a:bodyPr/>
                    <a:lstStyle/>
                    <a:p>
                      <a:pPr algn="ctr">
                        <a:spcBef>
                          <a:spcPts val="1200"/>
                        </a:spcBef>
                        <a:spcAft>
                          <a:spcPts val="1200"/>
                        </a:spcAft>
                      </a:pP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颱風藍色預警信號</a:t>
                      </a:r>
                      <a:endParaRPr lang="zh-TW" sz="19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Bef>
                          <a:spcPts val="1200"/>
                        </a:spcBef>
                        <a:spcAft>
                          <a:spcPts val="1200"/>
                        </a:spcAft>
                      </a:pPr>
                      <a:endPar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Bef>
                          <a:spcPts val="1200"/>
                        </a:spcBef>
                        <a:spcAft>
                          <a:spcPts val="1200"/>
                        </a:spcAft>
                      </a:pPr>
                      <a:r>
                        <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小時內可能或者已經受熱帶氣旋影響，沿海或者陸地平均風力達</a:t>
                      </a:r>
                      <a:r>
                        <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級以上，或者陣風</a:t>
                      </a:r>
                      <a:r>
                        <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級以上並可能持續。</a:t>
                      </a:r>
                      <a:endParaRPr lang="zh-TW" sz="19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9393893"/>
                  </a:ext>
                </a:extLst>
              </a:tr>
              <a:tr h="976627">
                <a:tc>
                  <a:txBody>
                    <a:bodyPr/>
                    <a:lstStyle/>
                    <a:p>
                      <a:pPr>
                        <a:spcBef>
                          <a:spcPts val="1200"/>
                        </a:spcBef>
                        <a:spcAft>
                          <a:spcPts val="1200"/>
                        </a:spcAft>
                      </a:pPr>
                      <a:r>
                        <a:rPr lang="en-US" sz="1900" b="1" kern="0">
                          <a:solidFill>
                            <a:srgbClr val="000000"/>
                          </a:solidFill>
                          <a:effectLst/>
                          <a:latin typeface="微軟正黑體" panose="020B0604030504040204" pitchFamily="34" charset="-120"/>
                          <a:ea typeface="微軟正黑體" panose="020B0604030504040204" pitchFamily="34" charset="-120"/>
                          <a:cs typeface="微軟正黑體" panose="020B0604030504040204" pitchFamily="34" charset="-120"/>
                        </a:rPr>
                        <a:t>Ⅲ</a:t>
                      </a:r>
                      <a:endParaRPr lang="zh-TW" sz="19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FFF00"/>
                    </a:solidFill>
                  </a:tcPr>
                </a:tc>
                <a:tc>
                  <a:txBody>
                    <a:bodyPr/>
                    <a:lstStyle/>
                    <a:p>
                      <a:pPr algn="ctr">
                        <a:spcBef>
                          <a:spcPts val="1200"/>
                        </a:spcBef>
                        <a:spcAft>
                          <a:spcPts val="1200"/>
                        </a:spcAft>
                      </a:pP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颱風黃色預警信號</a:t>
                      </a:r>
                      <a:endParaRPr lang="zh-TW" sz="19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Bef>
                          <a:spcPts val="1200"/>
                        </a:spcBef>
                        <a:spcAft>
                          <a:spcPts val="1200"/>
                        </a:spcAft>
                      </a:pPr>
                      <a:endPar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Bef>
                          <a:spcPts val="1200"/>
                        </a:spcBef>
                        <a:spcAft>
                          <a:spcPts val="1200"/>
                        </a:spcAft>
                      </a:pPr>
                      <a:r>
                        <a:rPr lang="en-US" sz="1900" b="1" ker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sz="1900" b="1" ker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小時內可能或者已經受熱帶氣旋影響，沿海或者陸地平均風力達</a:t>
                      </a:r>
                      <a:r>
                        <a:rPr lang="en-US" sz="1900" b="1" ker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900" b="1" ker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級以上，或者陣風</a:t>
                      </a:r>
                      <a:r>
                        <a:rPr lang="en-US" sz="1900" b="1" ker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sz="1900" b="1" ker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級以上並可能持續。</a:t>
                      </a:r>
                      <a:endParaRPr lang="zh-TW" sz="19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56180805"/>
                  </a:ext>
                </a:extLst>
              </a:tr>
              <a:tr h="976627">
                <a:tc>
                  <a:txBody>
                    <a:bodyPr/>
                    <a:lstStyle/>
                    <a:p>
                      <a:pPr>
                        <a:spcBef>
                          <a:spcPts val="1200"/>
                        </a:spcBef>
                        <a:spcAft>
                          <a:spcPts val="1200"/>
                        </a:spcAft>
                      </a:pPr>
                      <a:r>
                        <a:rPr lang="en-US" sz="1900" b="1" kern="0">
                          <a:solidFill>
                            <a:srgbClr val="000000"/>
                          </a:solidFill>
                          <a:effectLst/>
                          <a:latin typeface="微軟正黑體" panose="020B0604030504040204" pitchFamily="34" charset="-120"/>
                          <a:ea typeface="微軟正黑體" panose="020B0604030504040204" pitchFamily="34" charset="-120"/>
                          <a:cs typeface="微軟正黑體" panose="020B0604030504040204" pitchFamily="34" charset="-120"/>
                        </a:rPr>
                        <a:t>Ⅱ</a:t>
                      </a:r>
                      <a:endParaRPr lang="zh-TW" sz="19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F9900"/>
                    </a:solidFill>
                  </a:tcPr>
                </a:tc>
                <a:tc>
                  <a:txBody>
                    <a:bodyPr/>
                    <a:lstStyle/>
                    <a:p>
                      <a:pPr algn="ctr">
                        <a:spcBef>
                          <a:spcPts val="1200"/>
                        </a:spcBef>
                        <a:spcAft>
                          <a:spcPts val="1200"/>
                        </a:spcAft>
                      </a:pP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颱風橙色預警信號</a:t>
                      </a:r>
                      <a:endParaRPr lang="zh-TW" sz="19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Bef>
                          <a:spcPts val="1200"/>
                        </a:spcBef>
                        <a:spcAft>
                          <a:spcPts val="1200"/>
                        </a:spcAft>
                      </a:pPr>
                      <a:endPar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Bef>
                          <a:spcPts val="1200"/>
                        </a:spcBef>
                        <a:spcAft>
                          <a:spcPts val="1200"/>
                        </a:spcAft>
                      </a:pPr>
                      <a:r>
                        <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小時內可能或者已經受熱帶氣旋影響，沿海或者陸地平均風力達</a:t>
                      </a:r>
                      <a:r>
                        <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級以上，或者陣風</a:t>
                      </a:r>
                      <a:r>
                        <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級以上並可能持續。</a:t>
                      </a:r>
                      <a:endParaRPr lang="zh-TW" sz="19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60096165"/>
                  </a:ext>
                </a:extLst>
              </a:tr>
              <a:tr h="976627">
                <a:tc>
                  <a:txBody>
                    <a:bodyPr/>
                    <a:lstStyle/>
                    <a:p>
                      <a:pPr>
                        <a:spcBef>
                          <a:spcPts val="1200"/>
                        </a:spcBef>
                        <a:spcAft>
                          <a:spcPts val="1200"/>
                        </a:spcAft>
                      </a:pPr>
                      <a:r>
                        <a:rPr lang="en-US" sz="1900" b="1" kern="0">
                          <a:solidFill>
                            <a:srgbClr val="000000"/>
                          </a:solidFill>
                          <a:effectLst/>
                          <a:latin typeface="微軟正黑體" panose="020B0604030504040204" pitchFamily="34" charset="-120"/>
                          <a:ea typeface="微軟正黑體" panose="020B0604030504040204" pitchFamily="34" charset="-120"/>
                          <a:cs typeface="微軟正黑體" panose="020B0604030504040204" pitchFamily="34" charset="-120"/>
                        </a:rPr>
                        <a:t>Ⅰ</a:t>
                      </a:r>
                      <a:endParaRPr lang="zh-TW" sz="19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F0000"/>
                    </a:solidFill>
                  </a:tcPr>
                </a:tc>
                <a:tc>
                  <a:txBody>
                    <a:bodyPr/>
                    <a:lstStyle/>
                    <a:p>
                      <a:pPr algn="ctr">
                        <a:spcBef>
                          <a:spcPts val="1200"/>
                        </a:spcBef>
                        <a:spcAft>
                          <a:spcPts val="1200"/>
                        </a:spcAft>
                      </a:pPr>
                      <a:r>
                        <a:rPr lang="zh-TW" sz="1900" b="1" kern="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颱風紅色預警信號</a:t>
                      </a:r>
                      <a:endParaRPr lang="zh-TW" sz="1900" b="1"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ctr">
                        <a:spcBef>
                          <a:spcPts val="1200"/>
                        </a:spcBef>
                        <a:spcAft>
                          <a:spcPts val="1200"/>
                        </a:spcAft>
                      </a:pPr>
                      <a:endParaRPr lang="en-US" sz="1900" b="1" ker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spcBef>
                          <a:spcPts val="1200"/>
                        </a:spcBef>
                        <a:spcAft>
                          <a:spcPts val="1200"/>
                        </a:spcAft>
                      </a:pPr>
                      <a:r>
                        <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小時內可能或者已經受熱帶氣旋影響，沿海或者陸地平均風力達</a:t>
                      </a:r>
                      <a:r>
                        <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級以上，或者陣風達</a:t>
                      </a:r>
                      <a:r>
                        <a:rPr lang="en-US" sz="1900" b="1"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14</a:t>
                      </a:r>
                      <a:r>
                        <a:rPr lang="zh-TW" sz="1900" b="1" kern="0" dirty="0">
                          <a:solidFill>
                            <a:srgbClr val="000000"/>
                          </a:solidFill>
                          <a:effectLst/>
                          <a:latin typeface="微軟正黑體" panose="020B0604030504040204" pitchFamily="34" charset="-120"/>
                          <a:ea typeface="微軟正黑體" panose="020B0604030504040204" pitchFamily="34" charset="-120"/>
                          <a:cs typeface="Arial" panose="020B0604020202020204" pitchFamily="34" charset="0"/>
                        </a:rPr>
                        <a:t>級以上並可能持續。</a:t>
                      </a:r>
                      <a:endParaRPr lang="zh-TW" sz="19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8543" marR="98543" marT="49271" marB="4927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17588547"/>
                  </a:ext>
                </a:extLst>
              </a:tr>
            </a:tbl>
          </a:graphicData>
        </a:graphic>
      </p:graphicFrame>
      <p:pic>
        <p:nvPicPr>
          <p:cNvPr id="4109" name="圖片 28" descr="Blue typhoon alert - China.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896901"/>
            <a:ext cx="964874" cy="792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圖片 27" descr="Yellow typhoon alert - China.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866945"/>
            <a:ext cx="964874" cy="7920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圖片 26" descr="Orange typhoon alert - China.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886202"/>
            <a:ext cx="964874" cy="792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圖片 25" descr="Red typhoon alert - China.sv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4800600"/>
            <a:ext cx="964874" cy="792000"/>
          </a:xfrm>
          <a:prstGeom prst="rect">
            <a:avLst/>
          </a:prstGeom>
          <a:noFill/>
          <a:extLst>
            <a:ext uri="{909E8E84-426E-40DD-AFC4-6F175D3DCCD1}">
              <a14:hiddenFill xmlns:a14="http://schemas.microsoft.com/office/drawing/2010/main">
                <a:solidFill>
                  <a:srgbClr val="FFFFFF"/>
                </a:solidFill>
              </a14:hiddenFill>
            </a:ext>
          </a:extLst>
        </p:spPr>
      </p:pic>
      <p:sp>
        <p:nvSpPr>
          <p:cNvPr id="22" name="圓角矩形 21"/>
          <p:cNvSpPr/>
          <p:nvPr/>
        </p:nvSpPr>
        <p:spPr>
          <a:xfrm>
            <a:off x="9727" y="4754277"/>
            <a:ext cx="9113211" cy="957732"/>
          </a:xfrm>
          <a:prstGeom prst="roundRect">
            <a:avLst/>
          </a:prstGeom>
          <a:solidFill>
            <a:srgbClr val="FF0000">
              <a:alpha val="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rebushet MS"/>
              <a:ea typeface="+mn-ea"/>
              <a:cs typeface="+mn-cs"/>
            </a:endParaRPr>
          </a:p>
        </p:txBody>
      </p:sp>
      <p:sp>
        <p:nvSpPr>
          <p:cNvPr id="23" name="橢圓形圖說文字 22"/>
          <p:cNvSpPr/>
          <p:nvPr/>
        </p:nvSpPr>
        <p:spPr>
          <a:xfrm>
            <a:off x="990600" y="5788084"/>
            <a:ext cx="1856376" cy="545763"/>
          </a:xfrm>
          <a:prstGeom prst="wedgeEllipseCallout">
            <a:avLst>
              <a:gd name="adj1" fmla="val -5113"/>
              <a:gd name="adj2" fmla="val -10682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rPr>
              <a:t>天鴿颱風</a:t>
            </a:r>
            <a:endParaRPr kumimoji="1"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840707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a:t>
            </a: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2771"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223A39-BA6D-48B8-868A-5609A5771DF8}"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2772" name="矩形 7"/>
          <p:cNvSpPr>
            <a:spLocks noChangeArrowheads="1"/>
          </p:cNvSpPr>
          <p:nvPr/>
        </p:nvSpPr>
        <p:spPr bwMode="auto">
          <a:xfrm>
            <a:off x="0" y="9906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p>
        </p:txBody>
      </p:sp>
      <p:sp>
        <p:nvSpPr>
          <p:cNvPr id="32773"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anose="03000509000000000000" pitchFamily="65" charset="-120"/>
              <a:cs typeface="+mn-cs"/>
            </a:endParaRPr>
          </a:p>
        </p:txBody>
      </p:sp>
      <p:sp>
        <p:nvSpPr>
          <p:cNvPr id="32774"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anose="03000509000000000000" pitchFamily="65" charset="-120"/>
              <a:cs typeface="+mn-cs"/>
            </a:endParaRPr>
          </a:p>
        </p:txBody>
      </p:sp>
      <p:sp>
        <p:nvSpPr>
          <p:cNvPr id="32775" name="矩形 7"/>
          <p:cNvSpPr>
            <a:spLocks noChangeArrowheads="1"/>
          </p:cNvSpPr>
          <p:nvPr/>
        </p:nvSpPr>
        <p:spPr bwMode="auto">
          <a:xfrm>
            <a:off x="-76200" y="6519446"/>
            <a:ext cx="6897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https://theinitium.com/article/20170825-opinion-panlei-macau</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https://zh.wikipedia.org/wiki/%E9%A2%B1%E9%A2%A8%E5%A4%A9%E9%B4%BF_(2017%E5%B9%B4)</a:t>
            </a:r>
            <a:endPar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3" name="表格 2"/>
          <p:cNvGraphicFramePr>
            <a:graphicFrameLocks noGrp="1"/>
          </p:cNvGraphicFramePr>
          <p:nvPr>
            <p:extLst>
              <p:ext uri="{D42A27DB-BD31-4B8C-83A1-F6EECF244321}">
                <p14:modId xmlns:p14="http://schemas.microsoft.com/office/powerpoint/2010/main" val="4167374923"/>
              </p:ext>
            </p:extLst>
          </p:nvPr>
        </p:nvGraphicFramePr>
        <p:xfrm>
          <a:off x="533400" y="609600"/>
          <a:ext cx="7671881" cy="3291840"/>
        </p:xfrm>
        <a:graphic>
          <a:graphicData uri="http://schemas.openxmlformats.org/drawingml/2006/table">
            <a:tbl>
              <a:tblPr firstRow="1" firstCol="1" bandRow="1">
                <a:tableStyleId>{B301B821-A1FF-4177-AEE7-76D212191A09}</a:tableStyleId>
              </a:tblPr>
              <a:tblGrid>
                <a:gridCol w="3176081">
                  <a:extLst>
                    <a:ext uri="{9D8B030D-6E8A-4147-A177-3AD203B41FA5}">
                      <a16:colId xmlns:a16="http://schemas.microsoft.com/office/drawing/2014/main" val="3283694143"/>
                    </a:ext>
                  </a:extLst>
                </a:gridCol>
                <a:gridCol w="4495800">
                  <a:extLst>
                    <a:ext uri="{9D8B030D-6E8A-4147-A177-3AD203B41FA5}">
                      <a16:colId xmlns:a16="http://schemas.microsoft.com/office/drawing/2014/main" val="3132553352"/>
                    </a:ext>
                  </a:extLst>
                </a:gridCol>
              </a:tblGrid>
              <a:tr h="0">
                <a:tc>
                  <a:txBody>
                    <a:bodyPr/>
                    <a:lstStyle/>
                    <a:p>
                      <a:pPr algn="ctr">
                        <a:lnSpc>
                          <a:spcPct val="150000"/>
                        </a:lnSpc>
                        <a:spcAft>
                          <a:spcPts val="0"/>
                        </a:spcAft>
                      </a:pP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港</a:t>
                      </a:r>
                      <a:r>
                        <a:rPr lang="zh-TW" sz="1600" kern="100" dirty="0" smtClean="0">
                          <a:solidFill>
                            <a:schemeClr val="tx1"/>
                          </a:solidFill>
                          <a:effectLst/>
                          <a:latin typeface="微軟正黑體" panose="020B0604030504040204" pitchFamily="34" charset="-120"/>
                          <a:ea typeface="微軟正黑體" panose="020B0604030504040204" pitchFamily="34" charset="-120"/>
                        </a:rPr>
                        <a:t>澳</a:t>
                      </a: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地區</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nSpc>
                          <a:spcPct val="150000"/>
                        </a:lnSpc>
                        <a:spcAft>
                          <a:spcPts val="0"/>
                        </a:spcAft>
                      </a:pPr>
                      <a:r>
                        <a:rPr lang="zh-TW" sz="1600" kern="100" dirty="0">
                          <a:solidFill>
                            <a:schemeClr val="tx1"/>
                          </a:solidFill>
                          <a:effectLst/>
                          <a:latin typeface="微軟正黑體" panose="020B0604030504040204" pitchFamily="34" charset="-120"/>
                          <a:ea typeface="微軟正黑體" panose="020B0604030504040204" pitchFamily="34" charset="-120"/>
                        </a:rPr>
                        <a:t>廣東省</a:t>
                      </a:r>
                      <a:r>
                        <a:rPr lang="en-US" sz="1600" kern="100" dirty="0">
                          <a:solidFill>
                            <a:schemeClr val="tx1"/>
                          </a:solidFill>
                          <a:effectLst/>
                          <a:latin typeface="微軟正黑體" panose="020B0604030504040204" pitchFamily="34" charset="-120"/>
                          <a:ea typeface="微軟正黑體" panose="020B0604030504040204" pitchFamily="34" charset="-120"/>
                        </a:rPr>
                        <a:t>(</a:t>
                      </a:r>
                      <a:r>
                        <a:rPr lang="zh-TW" sz="1600" kern="100" dirty="0">
                          <a:solidFill>
                            <a:schemeClr val="tx1"/>
                          </a:solidFill>
                          <a:effectLst/>
                          <a:latin typeface="微軟正黑體" panose="020B0604030504040204" pitchFamily="34" charset="-120"/>
                          <a:ea typeface="微軟正黑體" panose="020B0604030504040204" pitchFamily="34" charset="-120"/>
                        </a:rPr>
                        <a:t>珠海、江門、廣州、佛山、東莞等市</a:t>
                      </a:r>
                      <a:r>
                        <a:rPr lang="en-US" sz="1600" kern="100" dirty="0">
                          <a:solidFill>
                            <a:schemeClr val="tx1"/>
                          </a:solidFill>
                          <a:effectLst/>
                          <a:latin typeface="微軟正黑體" panose="020B0604030504040204" pitchFamily="34" charset="-120"/>
                          <a:ea typeface="微軟正黑體" panose="020B0604030504040204" pitchFamily="34" charset="-12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21896321"/>
                  </a:ext>
                </a:extLst>
              </a:tr>
              <a:tr h="0">
                <a:tc>
                  <a:txBody>
                    <a:bodyPr/>
                    <a:lstStyle/>
                    <a:p>
                      <a:pPr marL="342900" lvl="0" indent="-342900">
                        <a:lnSpc>
                          <a:spcPct val="150000"/>
                        </a:lnSpc>
                        <a:spcAft>
                          <a:spcPts val="0"/>
                        </a:spcAft>
                        <a:buFont typeface="Wingdings" panose="05000000000000000000" pitchFamily="2" charset="2"/>
                        <a:buChar char=""/>
                      </a:pPr>
                      <a:r>
                        <a:rPr lang="en-US" sz="1600" kern="100" dirty="0">
                          <a:solidFill>
                            <a:schemeClr val="tx1"/>
                          </a:solidFill>
                          <a:effectLst/>
                          <a:latin typeface="微軟正黑體" panose="020B0604030504040204" pitchFamily="34" charset="-120"/>
                          <a:ea typeface="微軟正黑體" panose="020B0604030504040204" pitchFamily="34" charset="-120"/>
                        </a:rPr>
                        <a:t>23</a:t>
                      </a:r>
                      <a:r>
                        <a:rPr lang="zh-TW" sz="1600" kern="100" dirty="0">
                          <a:solidFill>
                            <a:schemeClr val="tx1"/>
                          </a:solidFill>
                          <a:effectLst/>
                          <a:latin typeface="微軟正黑體" panose="020B0604030504040204" pitchFamily="34" charset="-120"/>
                          <a:ea typeface="微軟正黑體" panose="020B0604030504040204" pitchFamily="34" charset="-120"/>
                        </a:rPr>
                        <a:t>日全澳停班停課</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en-US" sz="1600" kern="100" dirty="0">
                          <a:solidFill>
                            <a:schemeClr val="tx1"/>
                          </a:solidFill>
                          <a:effectLst/>
                          <a:latin typeface="微軟正黑體" panose="020B0604030504040204" pitchFamily="34" charset="-120"/>
                          <a:ea typeface="微軟正黑體" panose="020B0604030504040204" pitchFamily="34" charset="-120"/>
                        </a:rPr>
                        <a:t>8</a:t>
                      </a:r>
                      <a:r>
                        <a:rPr lang="zh-TW" sz="1600" kern="100" dirty="0">
                          <a:solidFill>
                            <a:schemeClr val="tx1"/>
                          </a:solidFill>
                          <a:effectLst/>
                          <a:latin typeface="微軟正黑體" panose="020B0604030504040204" pitchFamily="34" charset="-120"/>
                          <a:ea typeface="微軟正黑體" panose="020B0604030504040204" pitchFamily="34" charset="-120"/>
                        </a:rPr>
                        <a:t>人死亡</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en-US" sz="1600" kern="100" dirty="0">
                          <a:solidFill>
                            <a:schemeClr val="tx1"/>
                          </a:solidFill>
                          <a:effectLst/>
                          <a:latin typeface="微軟正黑體" panose="020B0604030504040204" pitchFamily="34" charset="-120"/>
                          <a:ea typeface="微軟正黑體" panose="020B0604030504040204" pitchFamily="34" charset="-120"/>
                        </a:rPr>
                        <a:t>153</a:t>
                      </a:r>
                      <a:r>
                        <a:rPr lang="zh-TW" sz="1600" kern="100" dirty="0">
                          <a:solidFill>
                            <a:schemeClr val="tx1"/>
                          </a:solidFill>
                          <a:effectLst/>
                          <a:latin typeface="微軟正黑體" panose="020B0604030504040204" pitchFamily="34" charset="-120"/>
                          <a:ea typeface="微軟正黑體" panose="020B0604030504040204" pitchFamily="34" charset="-120"/>
                        </a:rPr>
                        <a:t>人受傷</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en-US" sz="1600" kern="100" dirty="0">
                          <a:solidFill>
                            <a:schemeClr val="tx1"/>
                          </a:solidFill>
                          <a:effectLst/>
                          <a:latin typeface="微軟正黑體" panose="020B0604030504040204" pitchFamily="34" charset="-120"/>
                          <a:ea typeface="微軟正黑體" panose="020B0604030504040204" pitchFamily="34" charset="-120"/>
                        </a:rPr>
                        <a:t>405</a:t>
                      </a:r>
                      <a:r>
                        <a:rPr lang="zh-TW" sz="1600" kern="100" dirty="0">
                          <a:solidFill>
                            <a:schemeClr val="tx1"/>
                          </a:solidFill>
                          <a:effectLst/>
                          <a:latin typeface="微軟正黑體" panose="020B0604030504040204" pitchFamily="34" charset="-120"/>
                          <a:ea typeface="微軟正黑體" panose="020B0604030504040204" pitchFamily="34" charset="-120"/>
                        </a:rPr>
                        <a:t>起事故通報。</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zh-TW" sz="1600" kern="100" dirty="0">
                          <a:solidFill>
                            <a:schemeClr val="tx1"/>
                          </a:solidFill>
                          <a:effectLst/>
                          <a:latin typeface="微軟正黑體" panose="020B0604030504040204" pitchFamily="34" charset="-120"/>
                          <a:ea typeface="微軟正黑體" panose="020B0604030504040204" pitchFamily="34" charset="-120"/>
                        </a:rPr>
                        <a:t>機場、船班、公共交通皆停擺</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zh-TW" sz="1600" kern="100" dirty="0">
                          <a:solidFill>
                            <a:schemeClr val="tx1"/>
                          </a:solidFill>
                          <a:effectLst/>
                          <a:latin typeface="微軟正黑體" panose="020B0604030504040204" pitchFamily="34" charset="-120"/>
                          <a:ea typeface="微軟正黑體" panose="020B0604030504040204" pitchFamily="34" charset="-120"/>
                        </a:rPr>
                        <a:t>全澳</a:t>
                      </a:r>
                      <a:r>
                        <a:rPr lang="zh-TW" sz="1600" kern="100" dirty="0" smtClean="0">
                          <a:solidFill>
                            <a:schemeClr val="tx1"/>
                          </a:solidFill>
                          <a:effectLst/>
                          <a:latin typeface="微軟正黑體" panose="020B0604030504040204" pitchFamily="34" charset="-120"/>
                          <a:ea typeface="微軟正黑體" panose="020B0604030504040204" pitchFamily="34" charset="-120"/>
                        </a:rPr>
                        <a:t>一度</a:t>
                      </a:r>
                      <a:r>
                        <a:rPr lang="zh-TW" altLang="en-US" sz="1600" kern="100" dirty="0" smtClean="0">
                          <a:solidFill>
                            <a:schemeClr val="tx1"/>
                          </a:solidFill>
                          <a:effectLst/>
                          <a:latin typeface="微軟正黑體" panose="020B0604030504040204" pitchFamily="34" charset="-120"/>
                          <a:ea typeface="微軟正黑體" panose="020B0604030504040204" pitchFamily="34" charset="-120"/>
                        </a:rPr>
                        <a:t>斷電、斷水、斷電話、斷網絡</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42900" lvl="0" indent="-342900">
                        <a:lnSpc>
                          <a:spcPct val="150000"/>
                        </a:lnSpc>
                        <a:spcAft>
                          <a:spcPts val="0"/>
                        </a:spcAft>
                        <a:buFont typeface="Wingdings" panose="05000000000000000000" pitchFamily="2" charset="2"/>
                        <a:buChar char=""/>
                      </a:pPr>
                      <a:r>
                        <a:rPr lang="en-US" sz="1600" kern="100" dirty="0">
                          <a:solidFill>
                            <a:schemeClr val="tx1"/>
                          </a:solidFill>
                          <a:effectLst/>
                          <a:latin typeface="微軟正黑體" panose="020B0604030504040204" pitchFamily="34" charset="-120"/>
                          <a:ea typeface="微軟正黑體" panose="020B0604030504040204" pitchFamily="34" charset="-120"/>
                        </a:rPr>
                        <a:t>23</a:t>
                      </a:r>
                      <a:r>
                        <a:rPr lang="zh-TW" sz="1600" kern="100" dirty="0">
                          <a:solidFill>
                            <a:schemeClr val="tx1"/>
                          </a:solidFill>
                          <a:effectLst/>
                          <a:latin typeface="微軟正黑體" panose="020B0604030504040204" pitchFamily="34" charset="-120"/>
                          <a:ea typeface="微軟正黑體" panose="020B0604030504040204" pitchFamily="34" charset="-120"/>
                        </a:rPr>
                        <a:t>日，珠海市全市停工、停業、停市、停課</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en-US" sz="1600" kern="100" dirty="0">
                          <a:solidFill>
                            <a:schemeClr val="tx1"/>
                          </a:solidFill>
                          <a:effectLst/>
                          <a:latin typeface="微軟正黑體" panose="020B0604030504040204" pitchFamily="34" charset="-120"/>
                          <a:ea typeface="微軟正黑體" panose="020B0604030504040204" pitchFamily="34" charset="-120"/>
                        </a:rPr>
                        <a:t>9</a:t>
                      </a:r>
                      <a:r>
                        <a:rPr lang="zh-TW" sz="1600" kern="100" dirty="0">
                          <a:solidFill>
                            <a:schemeClr val="tx1"/>
                          </a:solidFill>
                          <a:effectLst/>
                          <a:latin typeface="微軟正黑體" panose="020B0604030504040204" pitchFamily="34" charset="-120"/>
                          <a:ea typeface="微軟正黑體" panose="020B0604030504040204" pitchFamily="34" charset="-120"/>
                        </a:rPr>
                        <a:t>人死亡</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zh-TW" sz="1600" kern="100" dirty="0">
                          <a:solidFill>
                            <a:schemeClr val="tx1"/>
                          </a:solidFill>
                          <a:effectLst/>
                          <a:latin typeface="微軟正黑體" panose="020B0604030504040204" pitchFamily="34" charset="-120"/>
                          <a:ea typeface="微軟正黑體" panose="020B0604030504040204" pitchFamily="34" charset="-120"/>
                        </a:rPr>
                        <a:t>經濟總損失</a:t>
                      </a:r>
                      <a:r>
                        <a:rPr lang="en-US" sz="1600" kern="100" dirty="0">
                          <a:solidFill>
                            <a:schemeClr val="tx1"/>
                          </a:solidFill>
                          <a:effectLst/>
                          <a:latin typeface="微軟正黑體" panose="020B0604030504040204" pitchFamily="34" charset="-120"/>
                          <a:ea typeface="微軟正黑體" panose="020B0604030504040204" pitchFamily="34" charset="-120"/>
                        </a:rPr>
                        <a:t>118.4545</a:t>
                      </a:r>
                      <a:r>
                        <a:rPr lang="zh-TW" sz="1600" kern="100" dirty="0">
                          <a:solidFill>
                            <a:schemeClr val="tx1"/>
                          </a:solidFill>
                          <a:effectLst/>
                          <a:latin typeface="微軟正黑體" panose="020B0604030504040204" pitchFamily="34" charset="-120"/>
                          <a:ea typeface="微軟正黑體" panose="020B0604030504040204" pitchFamily="34" charset="-120"/>
                        </a:rPr>
                        <a:t>億元</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zh-TW" sz="1600" kern="100" dirty="0">
                          <a:solidFill>
                            <a:schemeClr val="tx1"/>
                          </a:solidFill>
                          <a:effectLst/>
                          <a:latin typeface="微軟正黑體" panose="020B0604030504040204" pitchFamily="34" charset="-120"/>
                          <a:ea typeface="微軟正黑體" panose="020B0604030504040204" pitchFamily="34" charset="-120"/>
                        </a:rPr>
                        <a:t>全市農作物受災面積</a:t>
                      </a:r>
                      <a:r>
                        <a:rPr lang="en-US" sz="1400" kern="100" dirty="0">
                          <a:solidFill>
                            <a:schemeClr val="tx1"/>
                          </a:solidFill>
                          <a:effectLst/>
                          <a:latin typeface="微軟正黑體" panose="020B0604030504040204" pitchFamily="34" charset="-120"/>
                          <a:ea typeface="微軟正黑體" panose="020B0604030504040204" pitchFamily="34" charset="-120"/>
                        </a:rPr>
                        <a:t>75.7004</a:t>
                      </a:r>
                      <a:r>
                        <a:rPr lang="zh-TW" sz="1600" kern="100" dirty="0">
                          <a:solidFill>
                            <a:schemeClr val="tx1"/>
                          </a:solidFill>
                          <a:effectLst/>
                          <a:latin typeface="微軟正黑體" panose="020B0604030504040204" pitchFamily="34" charset="-120"/>
                          <a:ea typeface="微軟正黑體" panose="020B0604030504040204" pitchFamily="34" charset="-120"/>
                        </a:rPr>
                        <a:t>萬畝</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zh-TW" sz="1600" kern="100" dirty="0">
                          <a:solidFill>
                            <a:schemeClr val="tx1"/>
                          </a:solidFill>
                          <a:effectLst/>
                          <a:latin typeface="微軟正黑體" panose="020B0604030504040204" pitchFamily="34" charset="-120"/>
                          <a:ea typeface="微軟正黑體" panose="020B0604030504040204" pitchFamily="34" charset="-120"/>
                        </a:rPr>
                        <a:t>受災人口</a:t>
                      </a:r>
                      <a:r>
                        <a:rPr lang="en-US" sz="1600" kern="100" dirty="0">
                          <a:solidFill>
                            <a:schemeClr val="tx1"/>
                          </a:solidFill>
                          <a:effectLst/>
                          <a:latin typeface="微軟正黑體" panose="020B0604030504040204" pitchFamily="34" charset="-120"/>
                          <a:ea typeface="微軟正黑體" panose="020B0604030504040204" pitchFamily="34" charset="-120"/>
                        </a:rPr>
                        <a:t>44.6271</a:t>
                      </a:r>
                      <a:r>
                        <a:rPr lang="zh-TW" sz="1600" kern="100" dirty="0">
                          <a:solidFill>
                            <a:schemeClr val="tx1"/>
                          </a:solidFill>
                          <a:effectLst/>
                          <a:latin typeface="微軟正黑體" panose="020B0604030504040204" pitchFamily="34" charset="-120"/>
                          <a:ea typeface="微軟正黑體" panose="020B0604030504040204" pitchFamily="34" charset="-120"/>
                        </a:rPr>
                        <a:t>萬人，轉移人口</a:t>
                      </a:r>
                      <a:r>
                        <a:rPr lang="en-US" sz="1600" kern="100" dirty="0">
                          <a:solidFill>
                            <a:schemeClr val="tx1"/>
                          </a:solidFill>
                          <a:effectLst/>
                          <a:latin typeface="微軟正黑體" panose="020B0604030504040204" pitchFamily="34" charset="-120"/>
                          <a:ea typeface="微軟正黑體" panose="020B0604030504040204" pitchFamily="34" charset="-120"/>
                        </a:rPr>
                        <a:t>53.5306</a:t>
                      </a:r>
                      <a:r>
                        <a:rPr lang="zh-TW" sz="1600" kern="100" dirty="0">
                          <a:solidFill>
                            <a:schemeClr val="tx1"/>
                          </a:solidFill>
                          <a:effectLst/>
                          <a:latin typeface="微軟正黑體" panose="020B0604030504040204" pitchFamily="34" charset="-120"/>
                          <a:ea typeface="微軟正黑體" panose="020B0604030504040204" pitchFamily="34" charset="-120"/>
                        </a:rPr>
                        <a:t>萬人，倒塌房屋</a:t>
                      </a:r>
                      <a:r>
                        <a:rPr lang="en-US" sz="1600" kern="100" dirty="0">
                          <a:solidFill>
                            <a:schemeClr val="tx1"/>
                          </a:solidFill>
                          <a:effectLst/>
                          <a:latin typeface="微軟正黑體" panose="020B0604030504040204" pitchFamily="34" charset="-120"/>
                          <a:ea typeface="微軟正黑體" panose="020B0604030504040204" pitchFamily="34" charset="-120"/>
                        </a:rPr>
                        <a:t>6425</a:t>
                      </a:r>
                      <a:r>
                        <a:rPr lang="zh-TW" sz="1600" kern="100" dirty="0">
                          <a:solidFill>
                            <a:schemeClr val="tx1"/>
                          </a:solidFill>
                          <a:effectLst/>
                          <a:latin typeface="微軟正黑體" panose="020B0604030504040204" pitchFamily="34" charset="-120"/>
                          <a:ea typeface="微軟正黑體" panose="020B0604030504040204" pitchFamily="34" charset="-120"/>
                        </a:rPr>
                        <a:t>間。</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zh-TW" sz="1600" kern="100" dirty="0">
                          <a:solidFill>
                            <a:schemeClr val="tx1"/>
                          </a:solidFill>
                          <a:effectLst/>
                          <a:latin typeface="微軟正黑體" panose="020B0604030504040204" pitchFamily="34" charset="-120"/>
                          <a:ea typeface="微軟正黑體" panose="020B0604030504040204" pitchFamily="34" charset="-120"/>
                        </a:rPr>
                        <a:t>大部分地區出現停水停電</a:t>
                      </a:r>
                      <a:endParaRPr lang="zh-TW" sz="1800" kern="100" dirty="0">
                        <a:solidFill>
                          <a:schemeClr val="tx1"/>
                        </a:solidFill>
                        <a:effectLst/>
                        <a:latin typeface="微軟正黑體" panose="020B0604030504040204" pitchFamily="34" charset="-120"/>
                        <a:ea typeface="微軟正黑體" panose="020B0604030504040204" pitchFamily="34" charset="-120"/>
                      </a:endParaRPr>
                    </a:p>
                    <a:p>
                      <a:pPr marL="342900" lvl="0" indent="-342900">
                        <a:lnSpc>
                          <a:spcPct val="150000"/>
                        </a:lnSpc>
                        <a:spcAft>
                          <a:spcPts val="0"/>
                        </a:spcAft>
                        <a:buFont typeface="Wingdings" panose="05000000000000000000" pitchFamily="2" charset="2"/>
                        <a:buChar char=""/>
                      </a:pPr>
                      <a:r>
                        <a:rPr lang="zh-TW" sz="1600" kern="100" dirty="0">
                          <a:solidFill>
                            <a:schemeClr val="tx1"/>
                          </a:solidFill>
                          <a:effectLst/>
                          <a:latin typeface="微軟正黑體" panose="020B0604030504040204" pitchFamily="34" charset="-120"/>
                          <a:ea typeface="微軟正黑體" panose="020B0604030504040204" pitchFamily="34" charset="-120"/>
                        </a:rPr>
                        <a:t>部分道路因為樹木倒伏通行受阻。</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736548783"/>
                  </a:ext>
                </a:extLst>
              </a:tr>
            </a:tbl>
          </a:graphicData>
        </a:graphic>
      </p:graphicFrame>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 y="3931475"/>
            <a:ext cx="3200000" cy="1800000"/>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6540" y="3933114"/>
            <a:ext cx="3200000" cy="1796721"/>
          </a:xfrm>
          <a:prstGeom prst="rect">
            <a:avLst/>
          </a:prstGeom>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1080" y="3931475"/>
            <a:ext cx="3200000" cy="1800000"/>
          </a:xfrm>
          <a:prstGeom prst="rect">
            <a:avLst/>
          </a:prstGeom>
        </p:spPr>
      </p:pic>
      <p:sp>
        <p:nvSpPr>
          <p:cNvPr id="17" name="矩形 16"/>
          <p:cNvSpPr>
            <a:spLocks noChangeArrowheads="1"/>
          </p:cNvSpPr>
          <p:nvPr/>
        </p:nvSpPr>
        <p:spPr bwMode="auto">
          <a:xfrm>
            <a:off x="-3880" y="5699049"/>
            <a:ext cx="2738800" cy="738664"/>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香港中環機場快線鐵路市區預辦登機大堂的航班顯示屏顯示大面積航班取消</a:t>
            </a:r>
          </a:p>
        </p:txBody>
      </p:sp>
      <p:sp>
        <p:nvSpPr>
          <p:cNvPr id="18" name="矩形 17"/>
          <p:cNvSpPr>
            <a:spLocks noChangeArrowheads="1"/>
          </p:cNvSpPr>
          <p:nvPr/>
        </p:nvSpPr>
        <p:spPr bwMode="auto">
          <a:xfrm>
            <a:off x="5941080" y="5727813"/>
            <a:ext cx="3202920" cy="300082"/>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35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rPr>
              <a:t>澳門許多</a:t>
            </a:r>
            <a:r>
              <a:rPr kumimoji="1" lang="zh-TW" altLang="en-US" sz="135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rPr>
              <a:t>居民要在街上消防栓排隊取水</a:t>
            </a:r>
          </a:p>
        </p:txBody>
      </p:sp>
      <p:sp>
        <p:nvSpPr>
          <p:cNvPr id="19" name="矩形 18"/>
          <p:cNvSpPr>
            <a:spLocks noChangeArrowheads="1"/>
          </p:cNvSpPr>
          <p:nvPr/>
        </p:nvSpPr>
        <p:spPr bwMode="auto">
          <a:xfrm>
            <a:off x="2732000" y="5721350"/>
            <a:ext cx="3204540" cy="523220"/>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rPr>
              <a:t>香</a:t>
            </a:r>
            <a:r>
              <a:rPr kumimoji="1" lang="zh-TW" altLang="en-US" sz="14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rPr>
              <a:t>港</a:t>
            </a:r>
            <a:r>
              <a:rPr kumimoji="1" lang="zh-TW" altLang="en-US" sz="14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rPr>
              <a:t>許多</a:t>
            </a:r>
            <a:r>
              <a:rPr kumimoji="1" lang="zh-TW" altLang="en-US" sz="14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rPr>
              <a:t>旅客無法</a:t>
            </a:r>
            <a:r>
              <a:rPr kumimoji="1" lang="zh-TW" altLang="en-US" sz="14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rPr>
              <a:t>登機及也無法離開機場</a:t>
            </a:r>
            <a:endParaRPr kumimoji="1" lang="zh-TW" altLang="en-US" sz="14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2063425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a:t>
            </a: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 描 述</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2771"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223A39-BA6D-48B8-868A-5609A5771DF8}"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2772" name="矩形 7"/>
          <p:cNvSpPr>
            <a:spLocks noChangeArrowheads="1"/>
          </p:cNvSpPr>
          <p:nvPr/>
        </p:nvSpPr>
        <p:spPr bwMode="auto">
          <a:xfrm>
            <a:off x="0" y="1164454"/>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p>
        </p:txBody>
      </p:sp>
      <p:sp>
        <p:nvSpPr>
          <p:cNvPr id="32773" name="AutoShape 4"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anose="03000509000000000000" pitchFamily="65" charset="-120"/>
              <a:cs typeface="+mn-cs"/>
            </a:endParaRPr>
          </a:p>
        </p:txBody>
      </p:sp>
      <p:sp>
        <p:nvSpPr>
          <p:cNvPr id="32774" name="AutoShape 6" descr="data:image/jpeg;base64,/9j/4AAQSkZJRgABAQAAAQABAAD/2wCEAAkGBxITEhQUExQWFhUXFxoZGBgYGBgcHhwfHBoaHB4eGiAcHSggHBwlHB0aIjEhJSkrLi4uFx8zODMsNygtLisBCgoKDg0OGhAQGywkICQsLCwsLCwsLCwsLCwsLCwsLCwsLCwsLCwsLCwsLCwsLCwsLCwsLCwsLCwsLCwsLCwsLP/AABEIALcBEwMBIgACEQEDEQH/xAAbAAACAgMBAAAAAAAAAAAAAAAEBQMGAAECB//EADsQAAECBAQDBgUDAwUAAwEAAAECEQADBCEFEjFBUWFxBhMigZGhMrHB0fAjQuEUUvEVM2JykkOCsgf/xAAZAQADAQEBAAAAAAAAAAAAAAABAgMABAX/xAAnEQACAgICAgICAQUAAAAAAAAAAQIRAyESMUFRE2EEInEyUoGRof/aAAwDAQACEQMRAD8AVBJ/Hgukl5iELBvYbX21hwg0OUPNml7sEAbdIWzZssqVkzZRfxNm8jt0jcgUaqMNQlWV98puNX04xJhc4IOU7cDHczEc6WYEnc6/5hTW1Pje4Ol923huwFjrZRmSmcONGhEmiU1iH4bwZh9cFhszKH56R3Pk5rgsoF2+o4iNZmgcUBCb6WIVa3EG8Ry6SoTdvDqWKdP8RKiYSpKVmyjp7OwZokoadS85zEBCSouVF25dIzZkjSUrW60JASCzkgt9fNoimILgEOeI+cETFFlZRqS5LM+9tj5xEJKE+Ky1BjlC1EG9/wBtg3PeBYaNShp4ifEBy1HvBsmYEv4iCSCrW7HU3f1gKSTlIypDlwWuOhffpEc9Ey2hD+IgAN1Agcl0U+N1Y4VX751JtqlWZ2fYq5wpqZq1nKpRIDkO/wB2Dx1PpQqxUBe6zYdNL9BHbswBBAs4HubOPODyonxsNpaZMuSQcxUdU7ctL/OIO+llJDTc22jAvGpOZRBAUosyWO+2z/KIqmSrMcwIU7l7G/WMmHi+hbOlqcuC+8aYhOh1hvQ0udWVlqUdMuU/UHjaBMUoZoIK0kAvlc6gFtiQ/KGUibjQPKlTFAhIUQL+EEtzLaREQq/LWMw2qVLW6VFOocOPlB/9Wgn9QBT76H1Fz5vGb2ZQtE+B4gmX8QVyy6v6iJf6lKip8ySFE5mfoC0DKlymdM1SS/wqT9R9ojWwDuw0HNr3gWN9FkQthmlmfsp/CA/E30aB6moHi7wBRU17ghhsxY2baE0mrSHSrfcHQ/b7x0FhxaxbRR266eUYwRPnBaMgskHzgWYJjhlW+XWGdLh/eZVIIYsDmJLHhYE35iF87wLKZmgVqOXzttaMmqDJWMTg4ZIM8KSom6RcMCdyPvDX+mYCWVkaDMo2b01iqVuJlBAQ9xdw2tmHJvnExqyQCVuf+z68d7fSM7CqrQ/qaSUxSVlSwz7J6q24aGFWKTFTcrkry2HL2DxDJqi4CVOerP8AnOHMzCJBLqqpaAW8LHw9RvATozQnWT3YQCBsRZ/VvrEcuiWAzgE8SPvBdYEJm5JWRYbUZrln3094GrFEqJzEDcWcdOUHkHjewynoVBP6ji+rg/IxHKo0BVlrURfS0BpUDqpT7Xt7CJUzktfxG3hIPtGcgKAaVK3UfURkAOn+wekag2HiV1M0jQxIZpI1gR4mS5FhCCBFNPym8ansq7gdYFD8IlSuMFHRlqlkHjuIc0VfnbYjSBsMwybPSSmWpSU6kM2nPeAQ6C77xrC0l0O58nvLH4vn0gFFRMk5g9iCL84IpanOnoddxGV/iSxHi2I3ggAFYofG1syn1faNSsSW+vygWbIy32iMJEB0KO01J1IDs9oZYeqbMTllpJaxKZdy3EiK9LqEgEkHTY/OHuE9q59LLACiUFmCvEB/14dIFX0MpBFVQTwjxSpgAc/A3vlPpCnIoAubW4fgi0S+2M+Ym01nt4UpEJK2YJinmG5tYAP1YBzGpjxkl2CZzwUb7H5cY2KpIW4DJ4MHHXR42l5UyWpMxmNndvNtfSDO/wD6iYRNVKDCy1WdtgWffQwFp7Gk0+gNVakuwttpECZiQLkbaRNMkpzFiggHVOYBXNjy6aRnfBI/23SNTYctRrBtAUWtmKlSgnKkqIN9Lvu1njMMWjMXRmBtqxHSOZqjmzAI5X0DNDTDpciYllKUlZeyZZPRiD9IFhr6ACJYcZH1Z3HR2N24x3VSpSpYCUZFDVyT84nlVEhKMs2XMWsKIPjyCx3ADgjSCiinnJGVUunUlgQtai4vf4bxrA0hMrCJiPGpsqg4IUD6tGSppBYAe3s9o1OqCCUBSSBujQh2fp14xtaCsJvfTT57vDW/Jkl4D6b4QpS1ov8AEGKQPXXk28R1H6a1MoLSbhSmLg3cg78YFlUhCilYYp1BsfSOJxBWE2J2BsPeBdM3DVhC5iWdSAsaOCUn3B6bRGsSFpDzCnLZsgtfdQZ+sQz6jK7KlqBY+EvptxgKdXtwVzbTpDWI6oOEiX4WUL3cm4b5GIsPq0FXjS45lvltCYzHiWRNZQJEYRSHy5ssuQV39m47tG0zQQpm2FmL/wDofKFlPiqgTmulja3twjZqkkMHc8b/ACgjWg9BP7W5n72+Udz5wGUkpSRop29BraFAqAbXZ7319o2qeMqtz+08L7QAuSLZJRIyh1Ani5v8oyKQZiuMZG2DkglKlEEgEgakDTqdo57zeLanEqyWhMpEwZMuVihF7td03tCWrwVYdRKeg/gNE+SG4MWOdTBNPThWmsbNAWFwX1A2+/lFk7LYWLki2jwrl6GjDexNh8udLUe6VchiNvTR4HnUipZyzEi4t+cY9FpsLQhyBeAO0FIlY0uQxtw+sKpjOCfRS6Twcx9+MMVJDB7g6HhEU7DZiBmYlBPxfRXLnHEvMl2uP7eR3EWUkybVAuISyxFr7wtXJUEhWoL6HRuI2h8Ck9Pl1gabRh/kYYWhOgjnB0unBlF5ltcozFutmfziZVAArUD5RymjWCWdhq0K2kFRslw5OQMHIVcWvExlznByFhfRhvxiD+uLBIdKR+0Em7nZ2B9o7RMKiEqBe4Udt9dgIDtPspaa6RzOm5gCoJLbP/MWBVMqbKSlNIlLANMz5dL2J1HmYQzqRSTmSlOUu10fd3HPlEC6WYDlURm4FaPuwjdi9aCMSoVyW8cpb6pStK26gBoyRMnBlOkXzADLts3DlvAAnCWfEAX4Ecd2eCa5E8qVlCQElsoIIDX8J3G/nBoyYd/pNQu/crU5uAk/a0dUeJzacqQlASXY5g5DciLaxzO7QVKUpStcxIawB2OnEkQMZ8sqVnmMrdXiUdOOvo8LVjckcVkxa5hXML5tSCBp5co5UiXqH0uHdtWJYAf4htOwynl92tc9QQUkleXOkkftQzkHksCE0qrClFPeOjKVOQEm2x1vwvGT8AbSJJc1lfphyzZW1BYsfQHyjo1U1JZTpGZ+BcnlfygGfUy8pykgnRifeAf6ku/TUDY/xBQJSQ5qcQmZbkm+pTf3v/iFk+eSRm2f3jJ08nRRPWIlErFhf3gk5O+iIrYxzMmxPIoVbvBicPTuIPNIyxti1Jg6VSkgFxBMvD0g7w/7PSJBzhakCzMosfKEeReB1irsR0eDKW5S6m1boT9IZJ7JTcwGU8QXt7xYMfm/0dKruXClkAKAduZ+XnFawLtpOlqCZxMxHP4hrod78Yy5NWZ8U6okn4NKkJK56ghRslGqjzI2HOF9SmWJYXLKVEfEOA21iDtBXpnzlTBnYswURblyDvYQBKmcoPHyK5+CYVJ4D0jI1MRcvlfdn+kZDaEs9HwqV4AFsTzg2tpgpBTxhdhCFpSy9X2JPzhugRys7UVxeDqe0WHD5BQkAC0TZhvEoVAMSZohmJBjt45MExtCEsxAI4RWcV7NEZlydN0bjfw8ekWZMSy7RuVdGas81VIUEqWzMQFLYM5/uGoO0dyprnTQOXZ2484s/aOilqNv05ity+VQAJ8TWHneE0uilzXlTAUTASQpPNm9b9Ysslok4UDTWYtcN+eUcomlIsCU2PTpBUzC5koMcpQeD+/3jk4RPQCUMsNcA7coNpgpogVRom+JCTpcg2cbHz+UDysUZKpd0kuHc5VM1ik2BHKMlTLlSHStLOOLcR1ieYlE8MrKFgAlrXL2PNg8D+n+Bv6iv9wpXxLJDlgFP6X/AMx1Ip0AkpzENo5D8naGcumVLJIa9nFm523iCplhSX8S1WIUgG4BIIXtmtq214aLUhJJx7F09KEXSFWNyoNHVNiZTo2+vPjyiObSKV3ihokOxUHI4gbt9YVrURZmMM4k3JjCdUnXbhtEYmvdhEFIpR0vyg1GHOlWx1hW0uzKMmQzao6Ocp2e0Ry5ouIKl4Uo6mCpWCgne8DnEZYpMWd0TpE8miJLEgjlD3/S8rDLDns5hQKwpSfCIR5fRRYfZWZeFG2vpBUmhCdA0ehHDZbg5dIHRhKADbUmEcpMooxRV8Nw1UxQDW4xxjktMlTXJ9B67xcP05CCo2SkOTHmeMVK58xWVS1gqJAvp58m14QYRvsTJOujtOJO4A2Lb3/HhUJ6iq3xEhuL8ohkKUVgC5dj9YsGG00kLfvFpBPxZBb0UWiyiokLcuyMKml+9WtIIZQXmL3e4PqNYMXhdNkS013BPwPpzdG/WJMRpFSiD3subLPwqSpz/wDYbepiChyrIvoWAH0DOfKN/BRRXkCqKRAV4swDWATrwuf5hnhmAqmyVLlpSw0SS5JHHhEdUBmKWVlSWdhrz8RSNOMSSElCfAuYgK+IJVY84DbrZuH7frsSCYeDRqCJtIHLLHrGoFoX4pHoNCSEhy9tTByFQHKlDQ2aC0gDSIHUEZhHQMDpJjsGMYmcRwTeOAqI5i4xgtMyJe85wuRMjfewpgqskImJyrDj805wom4QhKCO8Aa6FHUclF/ENLRCvEagTVJEpKkMGckHmQRCaoC1qPeFN1ZSSnTgDs3OHinWmK5RvaD6rEFIpCxKVpDEnxAvoxsB5xTaGvmJmBaSQR4rnX+NYeY7l7nwTCoHRCS4tYn2hLgGFCcu5ISNevCHVUTnuWi9LpE1EtE1LJmFOo0L7HiIWTMPSvOLoWcoKQ1iDZQ5faGFPKEgEyx4bOLnThzZ4IqpaZoCpZZadD5Ox4gxNtlaEC0Klkom3Sl2Xvc2KttoU1NPlStnv14vaLhImImpKFhlkMpJ5bjlfWAlUGTwm6Do+359YCm06fY3FNFBnpXL1GrG19Q46dI47wLLG5eLnNwsAlSWuGNgQR9DziKjpqdS8qgUEO4Op4aCwPGLfImtEPhp9ijDsNvbWHNJhC1DTfeHMujkyy6DmI1S+lidWbTfSHNOEsCLgi0Rk2y6SXQl/wBA8PPlBGFYSEnModBDfPGiuMazSqZB2juUkIDCwhPjXaGXTsD4lH9o4cTwjz3GsemzzmUcoHwpB0H1POGjGyc8iR6PinaORJUErLkgnwsd9D+bQXRViJqAtBcGPGlzypzqXck6k8Ya4ZiUyVIXkWl1qylO4ABvfR9Io4Elltlr7X1KJspKEq8WZ2B0Ae5bSKsmjmJPhtYucwZmf88oIpK1SUjOFDhmSCD/AOonViiFsmYkZdMwBBGmgzttygrRmr2LRRISxU4zcB9YMpMPvmkrCWSSpUwpCQBv/DE8oaTcMp0l1TVqlqulKA6g41U9tuukc1eFSkyssqfnK1Dw5SFMLl+A66+UFyoMVYolpt4Eh1AFRN+N321FuUFSJZNtwLMGfna7jXyhhJnSpCAD4lrLIAOwgebXJJcJNgdDv6e0BSbG4UiKrkrS3dl7sQ4PQ/l7wFWGeglC0lB4FJBgqfVBSdFO77m3TWBFkrGptpmcBhweKCLTAlKVGRpU0cvWNxg8kXmh7QS1lKSWUbHg/B4dpMeSzFKDGzvsd3i40eMqlSpZnXJBYuxtsp9+fOIOI8Z+y1pVHZVFdk9ppKrEkdL/ACg/EMQ7uUVpZVvD5/PpCNNFLQzzRHMVFJn9pZt0kgMbEWNjv9o1TdpSFeNRy3LAAk8nOl43FifIi65oDnYxITqsHpeEWMYuVyE5UkFZ2IPDfrFcKyNdecZRBLJXR6FSYnKmEhBuOTQDjlAVupOpYEaWHTWKjIqShSVh3BBFyN9Om0OqXE6qoV+kgEDUBvdzBVp2DmpKmBpwiZLcv+emkJK8lCje5L8L8ovNfMMtI7xLPY3Gu1xFN7SIJmvswAZ9PSKvv6E1x+y59mJgXTpOYk6F/loI3UKMtaUN4SSoq4EMIS4BiRkywGzBntrs/nvzi0SJiZqQoAsobhvnEZaZ0QVohrqIqKFILLTcHjyiOhqsyClb5nOYHUfxE86eUFIZwSz8LGB5yM+WZLGWYA99CBZjCd9jfZHSoWJigR4C7cjmPzEcVWFFQ8KvGLpUQC2vtpB1JWJmA/tUCykmzGIp0xUpOYgq+EEDa92/NoKk06BpguETUmZ3M9kzQPAGsvXQ6Cz2humfKk50KWkFD5r7Aa9GaAq6nlznSbkXBGo1Yv1it43XTpcoy1/GbBY/clrg82h1+wj/AFLpR4hLmglCgoCxiSbOCQ5LCPLMDxCZIWlQVYggpLnzIBGkNcU7QqmkyswSkhipiH301HCNKLXQqyXGxX2orc89SwSxsHuzWt+bwbh3ZadOQFhClA3Sr4Xs7MqxvuOBjvDcAM0plJdawCoWs1nJ34AMIstPT1tBLVMC0mSls0tSnuSLAapN4qnrRPhTuRQsZwqfTzCiYgpOo4eWx8okw1ASXUW8tPvF+xXtUqajKaaWE7d+sE9QlNx6xQ5jEmwc6AA8dhrDptoyjEZ1swdyTmCsodt3JgOSEkA5f/Zyj2cmIpsiYgqdAYOC7cxbWAs7mF5GeixU5lkZ1KbZKJYIcCzqJOj2s5jVHXmV4gkEs13MZTstKQzCWlrcyT9z5x0kygpnI57dC5F4DV7KRfhASJ5DtttGl3JUklBa4F0n1Lhzcm/GCalKS5CgeYI5QEme+mntD2mjKEkw1eIrl5JckArUL5RmU7szEX6CIl9l66YFTDTTFDU+EAnoLH0EBGW6j/cWIPBi5hvNr6jIxqJvAfqLb/8AUBySMsMmIBRrFu7UOX+RGRtVUslypRO5JJPrGQQcPo4dX7X6C8Mu8KkhM5y2gL2gWiVMQGBADvYXPmREyZZUQS77l4TSBGEiQz0B8oYHb7xqbXLUyc5yjQHbpBsqgU1pSiP+pP0g7DcPR3w76WpKWJICVObWsA7E7wvJMo8WuyvVKnNuesBTlNv6RfZyaLvQkUqyjdWntw6wXiWG4bLClZEqZmCb78x0jNpE/hk/BSMPkrKSpBAHNgT0iCqUoE5iCSB1EP5lOlRJlykoHIbcydTCmdQS1hw6SzW+ogckUf47rvZ1LQVMCW2YcBcNDDDsTXTLKpYFwynu93uOIhYlCgwzBmGnp9InXSEjw5vcw1InVD2u7RU8xJ7xMzQuwQw6X2MVimxAmyg4IsSNn9o4nJ8KtixHnAlKMmp/OEbSA2+y3SVomgIATe+YG4I0aGuB1SvFLmPnSd+HLlZ/WKNKqWIYkAQanGJhUFk+IWzctWtreJ/QyyouGIU8sp7sryuSoXAOr7wvw7HguYEKUgBJIBFszOL7HYvxirYjii568yyAAGA0a499/KIaaWSq172H+IKg/JpZq2i/4lSkKE2VaYNf+Q4GCKWuRMHA7pOxBit08xaw5mBIbRSj8ogqJqUn/cBO7A/OA8aemxXmn3GI8UhEqauYkgun4XDvrAuNiXOQBqdd4DopyVglzbV1oSPJ2eNpmybEkAB3zTBf0cm3AbxSMF9k3lzPwkKsOoZsiaJiFpSUuASynccw3KC5kkKmibMUFKF/ClIfqEi/HSGmDz6RRUZndkBTOZmTY/3MTrEGMVkpOQU36ir5ilJLDg+hJ5HaGbS8AjjnJNuVf4J6CsVKmd7LSQojK+WzOH16CB6iaok5rk/3K1ez/SBSatZBEtd+YAv1MB12EVCRnWEp6lz5N6wE/Co3xPttv/gX/RSvimEsTsSRbW0TqxORKBEqSEt+9TEnoAbesK5dQoSygJQpYIZSv23+Ief0iObImBR8OcBi41L8t78IDjvZaD1oIXXLmWyJI6e7xqXhks8UEG/7gPrA9XPQiaElK03ykKILEbmG+HykKcgktrCyTWy+NRm6ewVVERdCiosxZwT78YR1S0g5SCk8C45fKLViNEpQeV8Qc5ePQnQ9YAqiErCFgTWAzOGL8n4cdIKnJoTJiUHSAaSegSUoBAmBxmUSEly4FgbxIKUlWVksSA6VMWte5vBcibISUpMvICddRG1z5DF3BuCGMb5PaAoNeQJFOtBfIzXDix6wSiqmAEskBYHhAJTYMSAeJvaOUVMvYKILBydABZrwRNoFLRmlzUlKRvsOB3FzoYPIZL3sr00kHf0EZBSqZT/7iPX+Y3D80JTD6KmTmALqfyGj9YlOVMzRwlQLEs7XZ4kRIYgvpwjJxSXffdolW7KRnUaLDXf/ANDqCAmUlKARrqfLaAKfG51SP1lBRRYFgNeLRVu5XsGGwB+sG0VLNSgrCwBmAbe7/bjBkrVBxyUJW0WLNENRNbWE5lTN5h9YDn0rkhyotx+0TWL7Oh/mLwhnLxgJQUZSpzYuG1OkZKnzSGKEBJJPwhw50d4jppQEuWADYb6/jgwW4JA9YpSRySm27BaimMtKlpAPiBJOodhZtiYyVWLSy0mwHw7HrEGO1kxICUkBK3zWFwGIb82hPNnLSmxIf86QaZk407QVPxDOskpAKyPtEc6nIzjRQ2O7ah4DQApLqLNezQyqqhMxjoWZ+POA6sk3HoUypzkjK2vMeYjvOA3XU/SIauWUnKN2vBEvDS4chhzMGifEnnUsw3CMydSRZ/WNolT5K0d7LUhKwcpKWJ4H5RMJKpTGXMSSQfDew4EsA55QZT41llqQuRLUvM4mXKtGYahoddDUbosOnLDpWkAksXcHaD/9BmK+OdZ3YJ/mN4QpQKs2jsB6npZ2hzEpSaLRghKvs+hnzE8nI+USYdQ0q7ZPGBcKv6XuNLw1VoYBm0QcLTZQbzYvC8vY3BeA6RSSk/DLSPIRIuQCXTYwHJxFJ1sX0gibVhKiIm5bodIMSPKEfazMoIZzlL2ctZresGTKxjpwP1gSqqFLtpuDBUt2jONqiqIWULN8w1fjxBfQ8uMHSl3yuRoUkEjmCIkxDDiS6fDYOz3IvfjeApKVOAQbb8tfaOjkmjm4SjIf4QhKlp7wJUokgnKCdCdTcQ4ximnpJNJkmy0+FWX4klgWUk6aiK/2dqnmt4gXKQoEBs3he9rO/lFjlUuSVNClmYsqX4pXhJzBJATp42Sm2mz7weKfY3ySjpMFpqSqUhQmshWyisJYNsAdQePGIKTCFIKlTauWfAoEOVu6SPC5F+BhViVCuWpkqVMDFlONQWU4JcMQfuYAQhQLkA8idfSCopGllk6DNtiN9CPOA8QoyoZkObXSTf8AmC5tOZKCqZmBKHCSln4MSel40mnmGUJjJCS1wVEh+rNCqFdFJZVNVJbFVFSqdRWFoIFhl1PAuQwbe/SG9PTS1IUJk1SMzDKwZW4c5hA6Zity548Rz+8ZLYuFbi1t9oDexo41GNBKKCiSGUJ7jV0y4yFpRWftzEbFKnHkYyKHOF4OsBWaoK1IYkJAsdhptqfKJKyoJzlKQJZIIGW4D2Y7RBLqJeU94CVaBlDgOd4EWklLJRNJPMqt0ZhCUPrwM6VBUFqSHCAFKI2u0cTGUwCyL3GlmDHrrA1NKnICswWhCgAouwN7AuQ94kkBBJGfQW01+kBRSY0slqglVGj+75mBJ1HK3v8AhjupnjurJPeAXOe3MBLfWF85yUsw3u4fkYKr2SsMpJ6pbplMxucwB9ImFbNv4x0YfSB04gU5gJb5gEjwjUuLWuTENJTTVTRLWRIU3/yOhrEuq1hb3EGl2zWySuqSbrvwHPrC+dUkjZjBVSotlWoFjbyPyIhrgWByZstK1FW7jMAAx/6k6QNDKT6EaKJeXM1iS3NuMaMhWZnFg7xbqzB1BkS0EhnDOT5lhw94jk9lKlQUoS2G5LD/ACeUJYXjT2VmfIcjptxglwlCVEjMQLb+cekYBgVOlKUTE5lm63sDuw8XibpCjtZSUK1IEpSQoOCUB0+odzb5wzlcUheDbdFEqK3W/tApnlnu8PkYXLSoKuQ+pZjzYs8EVUga+Bm5ceDmNoHxsEw7EphYMVXDuTxc+ohvIqV3c8bcLnT82gKUtARcBwdhrt5QfRrExJIHwlvz83hJLWi0E49kneqMbJLaecSoSImEoO35+XiBYWTaXNfcbxPRgqJChce/OGHc2jMqDoQFD20+49Y12Zrya/pnu2w+UdyaS+kZTYkM5lrASp7f8ukMUrHCEdxCiA0IMLazC+F4ed5GiqGMVFFKlCsyklmNhYmxb3jvCMSK1TEpDZRdIuOHnvDjEaZ7xWlYZkUpSVEFQu0dGHLxeznz43KNRGEyaFL+JJtoPzXl1gjsBjFH3pTNQBMKjkWr4egGiTz+UVtKMkzMsqbS3z8oHxKiSR3ssgMHPA8SOB4j8PS8kZtnN8fBL2e+1lLKmpyzEJWk7KAI/OcVXFOzfdoUZIKkNeWbkD/jxHLWKx2I7dmXlk1JJTolZ1G1+I57fL0WoxWUhHeKWAgsxd9dGbWJOLgx0+R5BIpc61gfCki7tq99DDJHZyaAkqSUuHFrK6EqEM+1NTSKXnlOmY7LIbIvqn+59wITCv4EkENcn24dYH8FHKXlnJw9IsSbcQl/nGRIqYp/hB550n5iNQdiAWGTmUlL2D9OI1tDymmgl1TEpY/mkVuaoA+EE30AYR3SJmLUwt0uftGpdhsZV9UgoV4grz59bWhV/VIy5UoloO6gL/n3jjFJIS6Q9mznmdOm8AU8zxBkhh+ecBGt3QRPUkDxLN9C38RPRrSpktbYgMTzPGOK4LbMkhQUxUjLZ209GuINppfjzZcoyhhdg9yz6wrpRbL4sVzSaCZVGiwyhngoUqHJyh+Yf5xyhUSS5jxzOUvZ6Sx4/wC0QY8h5gZgQnQDnraMwepV4paVHUH1DfSM7TSQClX7iQCeQ5Rx2Ir0JxCVnHhUrIQebN7tHTHcbPJyx45Wi24fUTVqSnMpAFjMQlje1yebRYR2bzNmmz19Vljzs14a9pU5ZbISCSCACPqdGDxD2bxYf06As+JLpO+hb5fKMm30B0cYZ2flSlhaZTkf3KUdiNzrHn+LYXMpVhMxi4cEXDecenzsXlp3Pt9THn3bftGmeMiJfiQosrMC/HQabxnFsfHkUWJKpfhL3b7wHImh+TEQMK6YqwRZgLx1LUoE29v8Q0YtdlMmWL2gtttYeYDSLQhatl2ysQzEXuGOm3GAMKQV+LvMoS3D8/BDylq/C5WSSHygW9xbyg0RlkfRqchyhtX+QMFS1bGx/PaEGN4qqnQlYAUolmNhob+0F0GMS5qEqJCVEaHY7iOdxdWWUkmOKRjrmVl1Aa73AFndt4lxSnSU+FgMwDAuzEKa9wbA+cDYROWjuyASgJUpRY6KNgNA7no0TzEKSkZm8RKgQX4D+fOHbhFUuxZRuS/2A19EFjgoaERNQzVNlVqPufo0EO8Rqlu/seEQ+mVa9BCTEgMBImF2Ovz5iJc0CnZrsnmy3EBzqAHaCZc2JVLjWYrVfQsNIrlTRqS+Q2OoOh6/eL9VSgoQiqafKoWBvvpDwk0xJxTQBPopK5ctAsoJcXBIN302d4Apq1eQypsxkoXlS/w5i+vAW94ZyKdAWqYT+pmKS2gAH1I4wunTZOZUqYlpcwu4ABSr+4cY7fkTVHIouMrJRMN0LsdHP1+8diUdtOJsPJ7mOxL/AFRKmXC1KMpSU2CQHAd7httRzeLCt6UqE8Jyl8k3KSkv+0gAkKH0hKKTnGW62IAlP9x8h/MZAVbiE8rUQiYA9mQW8rRkEnZ2k7OflGUtSqVNSQwF3Ju1o1JlkhmI52+peJawgysgAdI+LcvxPtASZV8ALElFaip3ClXPF/wxJTSBba0Lu9ysgguDp+dYPplq2B55r/KNWhbGMpZQMwuWLOAdbaG3CI5c8BxmcgupgSz8W0geqqlJCS7AKALDZ4W0letKiu55ObvGUE+x1lknaH8yrSAb6cj7c43KrUgPmR/1c5vs/KK7OMxaiohQcueA6QzwOZKQtSpstaxl8Phtrc3/AC8L8UCj/KyaOcaqgsJKHJ4MXhPSy5oWleRYY65T5bRe5XaaWm0uSB5pHyBgfE+0a1II7uWQQXuo+ml4ZKMVVkZ88kuTRBWdqZ0wziyQFFLgqUWv+0W5+sFyO1BShpktWcqJZCGDHqYqK6edNX+ik5tQwLn7xZ5PZatnM6FJ0uopT82PtAWtmk09UPeykxNZMX3wIKbplk2bRzxOnrBvaLszLVIWuWhImyy5AHxJ5jpfygTAuyk+mmd4ZqQQ7i6tddcu0LO1+MzzOKEryoyj4CXUP+XN3hW7loCXsryKkn9pcWuAL/P2iGYiav4mHQQbSzHQQ9xq/A/w4jnuzoTYacYSWRpndiwQaTIaWTlIOZR5aA9Wg5ZVlygkAWs4LDnqIhVNTmyuOLRubNS1zpcRNzkzoWPEvQjxiWokOolO2Y/cxkmYkJ3CRrBlbPSsEMSeQMKJ0pRBDH3/ADjHTBtrZ5n5CjGej1yRQKEiQPCGS5UotqzN5RJilSg5EpOYpQASNHihU+LkBDkqU9yok2ZmvFqQkC4L8OccXwqM3Ju2x8ck+iSSY7BhfVVKwQEJdwdjq7DT6wwMO1Wx4zUm0vBqYgFvnwgGZiKkrVLZOYBw739uMHMXjifJCtRpvAT9ha9G5NUFWsFABwC+oEEJVCemqyJuQp1DhXHkfKGbRuPFIydkqzC+vZmO8GBUczZYVeNYSsVVG6WIIBvCWroSSEpd3ZP5tF3q5Ay6Qjny9xqLiHjKhJRshwitXIUUTUg5fhfY/QGPQqiolmWEKKZoUlJUNWPHo4PpHnVTUpmFCCWIDZjqW0BPWJZGMopkLTmJUR8IBsepEdDVnK3RmJ4fPnzVzUpUUqUWIUGYW48oyFUvGpssBCVJZIA293DvGQ9EeQ4lgMYFr0gS1NY6+8ZGQzKR7FAp1K8VyX1t94MV3iToBYb+8ZGROy/FWTuW1v5v7xyrUHQdTGRkSbOiMUiRaQCG4D6wYqrRluk52sXFrMeojIyDHoOSK5CucNQONvpHQLi1rl3b82jIyAzR2EdncVKakblAKk+QNj1G8PMR7b1QSAMiX5En7e0ZGRVpM43psS1mOVE23eTFAguMwSH8mtCumSslb203fl57RuMjJaF8jDDZ2SYkn4T4Tzew94NxySEgLHFtWtGRkc+TU0eh+PvFJCqmmIKrpvsXeC5y0IvlEajI6EcU+xhg2JBJPgBBGnTyibGpxmy8qEBKieOvGMjIFbFa0VvCcMP9RL7wApCgVJdwQLt0OjR6JR433ZKUSZSUggDKkJZ+QjIyHa/Vk49gEtZN99T5xKJr+Rv6RkZHEzvRMl9No4maNGRkKMJ6yiPfS1A+EEkhzqAwhtKWdDr8xGRkPdoSq2Tgsk8yB9YjSYyMiOPz/I7OlXEJ6umaNRkUAAT6BQLtcAL20cMfVoQYtLUVFRL+QEZGRWLaZCUU1sFnrWhRQsDMNXCSfW8ajIyOs5KP/9k=">
            <a:hlinkClick r:id="rId2"/>
          </p:cNvPr>
          <p:cNvSpPr>
            <a:spLocks noChangeAspect="1" noChangeArrowheads="1"/>
          </p:cNvSpPr>
          <p:nvPr/>
        </p:nvSpPr>
        <p:spPr bwMode="auto">
          <a:xfrm>
            <a:off x="53975" y="-1393825"/>
            <a:ext cx="4381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Arial" pitchFamily="34" charset="0"/>
              <a:ea typeface="標楷體" panose="03000509000000000000" pitchFamily="65" charset="-120"/>
              <a:cs typeface="+mn-cs"/>
            </a:endParaRPr>
          </a:p>
        </p:txBody>
      </p:sp>
      <p:sp>
        <p:nvSpPr>
          <p:cNvPr id="32775" name="矩形 7"/>
          <p:cNvSpPr>
            <a:spLocks noChangeArrowheads="1"/>
          </p:cNvSpPr>
          <p:nvPr/>
        </p:nvSpPr>
        <p:spPr bwMode="auto">
          <a:xfrm>
            <a:off x="-76200" y="6519446"/>
            <a:ext cx="6897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https://theinitium.com/article/20170825-opinion-panlei-macau</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https://zh.wikipedia.org/wiki/%E9%A2%B1%E9%A2%A8%E5%A4%A9%E9%B4%BF_(2017%E5%B9%B4)</a:t>
            </a:r>
            <a:endPar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15" y="773471"/>
            <a:ext cx="4480000" cy="2520000"/>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663" y="762000"/>
            <a:ext cx="4479999" cy="2520000"/>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00" y="3759814"/>
            <a:ext cx="4480000" cy="2520000"/>
          </a:xfrm>
          <a:prstGeom prst="rect">
            <a:avLst/>
          </a:prstGeom>
        </p:spPr>
      </p:pic>
      <p:sp>
        <p:nvSpPr>
          <p:cNvPr id="17" name="矩形 16"/>
          <p:cNvSpPr>
            <a:spLocks noChangeArrowheads="1"/>
          </p:cNvSpPr>
          <p:nvPr/>
        </p:nvSpPr>
        <p:spPr bwMode="auto">
          <a:xfrm>
            <a:off x="79915" y="2929165"/>
            <a:ext cx="4480000" cy="646331"/>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澳門大批</a:t>
            </a:r>
            <a:r>
              <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汽車因海水倒灌漂浮，水退後東歪西倒，或擱在路中央</a:t>
            </a:r>
          </a:p>
        </p:txBody>
      </p:sp>
      <p:sp>
        <p:nvSpPr>
          <p:cNvPr id="15" name="矩形 14"/>
          <p:cNvSpPr>
            <a:spLocks noChangeArrowheads="1"/>
          </p:cNvSpPr>
          <p:nvPr/>
        </p:nvSpPr>
        <p:spPr bwMode="auto">
          <a:xfrm>
            <a:off x="88021" y="6031468"/>
            <a:ext cx="4480000" cy="369332"/>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澳門內港一帶發生海水倒灌</a:t>
            </a:r>
          </a:p>
        </p:txBody>
      </p:sp>
      <p:sp>
        <p:nvSpPr>
          <p:cNvPr id="16" name="矩形 15"/>
          <p:cNvSpPr>
            <a:spLocks noChangeArrowheads="1"/>
          </p:cNvSpPr>
          <p:nvPr/>
        </p:nvSpPr>
        <p:spPr bwMode="auto">
          <a:xfrm>
            <a:off x="4623053" y="3212068"/>
            <a:ext cx="4480000" cy="369332"/>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澳門多</a:t>
            </a:r>
            <a:r>
              <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條街道被海水倒灌衝至的垃圾堵塞</a:t>
            </a:r>
          </a:p>
        </p:txBody>
      </p:sp>
      <p:pic>
        <p:nvPicPr>
          <p:cNvPr id="22" name="圖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5470" y="3759285"/>
            <a:ext cx="4480000" cy="2520000"/>
          </a:xfrm>
          <a:prstGeom prst="rect">
            <a:avLst/>
          </a:prstGeom>
        </p:spPr>
      </p:pic>
      <p:sp>
        <p:nvSpPr>
          <p:cNvPr id="23" name="矩形 22"/>
          <p:cNvSpPr>
            <a:spLocks noChangeArrowheads="1"/>
          </p:cNvSpPr>
          <p:nvPr/>
        </p:nvSpPr>
        <p:spPr bwMode="auto">
          <a:xfrm>
            <a:off x="4631491" y="6030939"/>
            <a:ext cx="4480000" cy="369332"/>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深圳街頭垃圾桶被吹翻。</a:t>
            </a:r>
          </a:p>
        </p:txBody>
      </p:sp>
    </p:spTree>
    <p:extLst>
      <p:ext uri="{BB962C8B-B14F-4D97-AF65-F5344CB8AC3E}">
        <p14:creationId xmlns:p14="http://schemas.microsoft.com/office/powerpoint/2010/main" val="2854256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fld id="{70D23D80-5E62-4149-9C8D-0F494BFF0E86}" type="slidenum">
              <a:rPr lang="ko-KR" altLang="en-US">
                <a:solidFill>
                  <a:srgbClr val="1F497D">
                    <a:lumMod val="50000"/>
                  </a:srgbClr>
                </a:solidFill>
              </a:rPr>
              <a:pPr/>
              <a:t>7</a:t>
            </a:fld>
            <a:endParaRPr lang="en-US" altLang="ko-KR" dirty="0">
              <a:solidFill>
                <a:srgbClr val="1F497D">
                  <a:lumMod val="50000"/>
                </a:srgbClr>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870814086"/>
              </p:ext>
            </p:extLst>
          </p:nvPr>
        </p:nvGraphicFramePr>
        <p:xfrm>
          <a:off x="58272" y="1071466"/>
          <a:ext cx="9038492" cy="5699280"/>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019908">
                  <a:extLst>
                    <a:ext uri="{9D8B030D-6E8A-4147-A177-3AD203B41FA5}">
                      <a16:colId xmlns:a16="http://schemas.microsoft.com/office/drawing/2014/main" val="20002"/>
                    </a:ext>
                  </a:extLst>
                </a:gridCol>
                <a:gridCol w="885092">
                  <a:extLst>
                    <a:ext uri="{9D8B030D-6E8A-4147-A177-3AD203B41FA5}">
                      <a16:colId xmlns:a16="http://schemas.microsoft.com/office/drawing/2014/main" val="20003"/>
                    </a:ext>
                  </a:extLst>
                </a:gridCol>
                <a:gridCol w="3991708">
                  <a:extLst>
                    <a:ext uri="{9D8B030D-6E8A-4147-A177-3AD203B41FA5}">
                      <a16:colId xmlns:a16="http://schemas.microsoft.com/office/drawing/2014/main" val="20004"/>
                    </a:ext>
                  </a:extLst>
                </a:gridCol>
                <a:gridCol w="885092">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000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400" b="1" kern="100" dirty="0" smtClean="0">
                          <a:effectLst/>
                          <a:latin typeface="微軟正黑體" pitchFamily="34" charset="-120"/>
                          <a:ea typeface="微軟正黑體" pitchFamily="34" charset="-120"/>
                        </a:rPr>
                        <a:t>新北市深耕計畫四方工作會議主席裁</a:t>
                      </a:r>
                      <a:r>
                        <a:rPr lang="en-US" altLang="zh-TW" sz="1400" b="1" kern="100" dirty="0" smtClean="0">
                          <a:effectLst/>
                          <a:latin typeface="微軟正黑體" pitchFamily="34" charset="-120"/>
                          <a:ea typeface="微軟正黑體" pitchFamily="34" charset="-120"/>
                        </a:rPr>
                        <a:t>(</a:t>
                      </a:r>
                      <a:r>
                        <a:rPr lang="zh-TW" altLang="zh-TW" sz="1400" b="1" kern="100" dirty="0" smtClean="0">
                          <a:effectLst/>
                          <a:latin typeface="微軟正黑體" pitchFamily="34" charset="-120"/>
                          <a:ea typeface="微軟正黑體" pitchFamily="34" charset="-120"/>
                        </a:rPr>
                        <a:t>指</a:t>
                      </a:r>
                      <a:r>
                        <a:rPr lang="en-US" altLang="zh-TW" sz="1400" b="1" kern="100" dirty="0" smtClean="0">
                          <a:effectLst/>
                          <a:latin typeface="微軟正黑體" pitchFamily="34" charset="-120"/>
                          <a:ea typeface="微軟正黑體" pitchFamily="34" charset="-120"/>
                        </a:rPr>
                        <a:t>)</a:t>
                      </a:r>
                      <a:r>
                        <a:rPr lang="zh-TW" altLang="zh-TW" sz="1400" b="1" kern="100" dirty="0" smtClean="0">
                          <a:effectLst/>
                          <a:latin typeface="微軟正黑體" pitchFamily="34" charset="-120"/>
                          <a:ea typeface="微軟正黑體" pitchFamily="34" charset="-120"/>
                        </a:rPr>
                        <a:t>事項辦理情形管制表</a:t>
                      </a:r>
                      <a:endParaRPr lang="zh-TW" altLang="zh-TW" sz="1400" b="1" kern="100" dirty="0" smtClean="0">
                        <a:effectLst/>
                        <a:latin typeface="微軟正黑體" pitchFamily="34" charset="-120"/>
                        <a:ea typeface="微軟正黑體"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400" b="1" kern="100" dirty="0">
                          <a:effectLst/>
                          <a:latin typeface="微軟正黑體" pitchFamily="34" charset="-120"/>
                          <a:ea typeface="微軟正黑體" pitchFamily="34" charset="-120"/>
                        </a:rPr>
                        <a:t>編號</a:t>
                      </a:r>
                      <a:endParaRPr lang="zh-TW" sz="1400" b="1" kern="100" dirty="0">
                        <a:effectLst/>
                        <a:latin typeface="微軟正黑體" pitchFamily="34" charset="-120"/>
                        <a:ea typeface="微軟正黑體" pitchFamily="34" charset="-120"/>
                        <a:cs typeface="Times New Roman"/>
                      </a:endParaRPr>
                    </a:p>
                  </a:txBody>
                  <a:tcPr marL="57236" marR="57236" marT="0" marB="0" anchor="ctr"/>
                </a:tc>
                <a:tc>
                  <a:txBody>
                    <a:bodyPr/>
                    <a:lstStyle/>
                    <a:p>
                      <a:pPr algn="ctr">
                        <a:spcAft>
                          <a:spcPts val="0"/>
                        </a:spcAft>
                      </a:pPr>
                      <a:r>
                        <a:rPr lang="zh-TW" sz="1400" b="1" kern="100" dirty="0" smtClean="0">
                          <a:effectLst/>
                          <a:latin typeface="微軟正黑體" pitchFamily="34" charset="-120"/>
                          <a:ea typeface="微軟正黑體" pitchFamily="34" charset="-120"/>
                        </a:rPr>
                        <a:t>會議</a:t>
                      </a:r>
                      <a:endParaRPr lang="en-US" altLang="zh-TW" sz="1400" b="1" kern="100" dirty="0" smtClean="0">
                        <a:effectLst/>
                        <a:latin typeface="微軟正黑體" pitchFamily="34" charset="-120"/>
                        <a:ea typeface="微軟正黑體" pitchFamily="34" charset="-120"/>
                      </a:endParaRPr>
                    </a:p>
                    <a:p>
                      <a:pPr algn="ctr">
                        <a:spcAft>
                          <a:spcPts val="0"/>
                        </a:spcAft>
                      </a:pPr>
                      <a:r>
                        <a:rPr lang="zh-TW" sz="1400" b="1" kern="100" dirty="0" smtClean="0">
                          <a:effectLst/>
                          <a:latin typeface="微軟正黑體" pitchFamily="34" charset="-120"/>
                          <a:ea typeface="微軟正黑體" pitchFamily="34" charset="-120"/>
                        </a:rPr>
                        <a:t>日期</a:t>
                      </a:r>
                      <a:endParaRPr lang="zh-TW" sz="1400" b="1" kern="100" dirty="0">
                        <a:effectLst/>
                        <a:latin typeface="微軟正黑體" pitchFamily="34" charset="-120"/>
                        <a:ea typeface="微軟正黑體"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itchFamily="34" charset="-120"/>
                          <a:ea typeface="微軟正黑體" pitchFamily="34" charset="-120"/>
                        </a:rPr>
                        <a:t>管制事項</a:t>
                      </a:r>
                      <a:endParaRPr lang="zh-TW" sz="1400" b="1" kern="100" dirty="0">
                        <a:effectLst/>
                        <a:latin typeface="微軟正黑體" pitchFamily="34" charset="-120"/>
                        <a:ea typeface="微軟正黑體"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itchFamily="34" charset="-120"/>
                          <a:ea typeface="微軟正黑體" pitchFamily="34" charset="-120"/>
                        </a:rPr>
                        <a:t>承辦單位</a:t>
                      </a:r>
                      <a:endParaRPr lang="zh-TW" sz="1400" b="1" kern="100" dirty="0">
                        <a:effectLst/>
                        <a:latin typeface="微軟正黑體" pitchFamily="34" charset="-120"/>
                        <a:ea typeface="微軟正黑體"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itchFamily="34" charset="-120"/>
                          <a:ea typeface="微軟正黑體" pitchFamily="34" charset="-120"/>
                        </a:rPr>
                        <a:t>本次辦理情形</a:t>
                      </a:r>
                      <a:endParaRPr lang="zh-TW" sz="1400" b="1" kern="100" dirty="0">
                        <a:effectLst/>
                        <a:latin typeface="微軟正黑體" pitchFamily="34" charset="-120"/>
                        <a:ea typeface="微軟正黑體"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itchFamily="34" charset="-120"/>
                          <a:ea typeface="微軟正黑體" pitchFamily="34" charset="-120"/>
                        </a:rPr>
                        <a:t>預計完成日期</a:t>
                      </a:r>
                      <a:endParaRPr lang="zh-TW" sz="1400" b="1" kern="100" dirty="0">
                        <a:effectLst/>
                        <a:latin typeface="微軟正黑體" pitchFamily="34" charset="-120"/>
                        <a:ea typeface="微軟正黑體" pitchFamily="34" charset="-120"/>
                        <a:cs typeface="Times New Roman"/>
                      </a:endParaRPr>
                    </a:p>
                  </a:txBody>
                  <a:tcPr marL="57236" marR="57236" marT="0" marB="0" anchor="ctr"/>
                </a:tc>
                <a:tc>
                  <a:txBody>
                    <a:bodyPr/>
                    <a:lstStyle/>
                    <a:p>
                      <a:pPr algn="ctr">
                        <a:spcAft>
                          <a:spcPts val="0"/>
                        </a:spcAft>
                      </a:pPr>
                      <a:r>
                        <a:rPr lang="zh-TW" sz="1400" b="1" kern="100" dirty="0">
                          <a:effectLst/>
                          <a:latin typeface="微軟正黑體" pitchFamily="34" charset="-120"/>
                          <a:ea typeface="微軟正黑體" pitchFamily="34" charset="-120"/>
                        </a:rPr>
                        <a:t>管考意見</a:t>
                      </a:r>
                      <a:endParaRPr lang="zh-TW" sz="1400" b="1" kern="100" dirty="0">
                        <a:effectLst/>
                        <a:latin typeface="微軟正黑體" pitchFamily="34" charset="-120"/>
                        <a:ea typeface="微軟正黑體" pitchFamily="34" charset="-120"/>
                        <a:cs typeface="Times New Roman"/>
                      </a:endParaRPr>
                    </a:p>
                  </a:txBody>
                  <a:tcPr marL="57236" marR="57236" marT="0" marB="0" anchor="ctr"/>
                </a:tc>
                <a:extLst>
                  <a:ext uri="{0D108BD9-81ED-4DB2-BD59-A6C34878D82A}">
                    <a16:rowId xmlns:a16="http://schemas.microsoft.com/office/drawing/2014/main" val="10001"/>
                  </a:ext>
                </a:extLst>
              </a:tr>
              <a:tr h="3492000">
                <a:tc>
                  <a:txBody>
                    <a:bodyPr/>
                    <a:lstStyle/>
                    <a:p>
                      <a:pPr marL="0" algn="ctr" defTabSz="914400" rtl="0" eaLnBrk="1" latinLnBrk="0" hangingPunct="1">
                        <a:spcAft>
                          <a:spcPts val="0"/>
                        </a:spcAft>
                      </a:pPr>
                      <a:r>
                        <a:rPr lang="en-US" altLang="zh-TW" sz="1400" b="1" kern="100" dirty="0" smtClean="0">
                          <a:solidFill>
                            <a:schemeClr val="bg1"/>
                          </a:solidFill>
                          <a:effectLst/>
                          <a:latin typeface="微軟正黑體" pitchFamily="34" charset="-120"/>
                          <a:ea typeface="微軟正黑體" pitchFamily="34" charset="-120"/>
                          <a:cs typeface="Times New Roman" panose="02020603050405020304" pitchFamily="18" charset="0"/>
                        </a:rPr>
                        <a:t>058</a:t>
                      </a:r>
                      <a:endParaRPr lang="zh-TW" sz="14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400" kern="1200" dirty="0" smtClean="0">
                          <a:solidFill>
                            <a:schemeClr val="tx1"/>
                          </a:solidFill>
                          <a:effectLst/>
                          <a:latin typeface="微軟正黑體" pitchFamily="34" charset="-120"/>
                          <a:ea typeface="微軟正黑體" pitchFamily="34" charset="-120"/>
                          <a:cs typeface="+mn-cs"/>
                        </a:rPr>
                        <a:t>106</a:t>
                      </a:r>
                      <a:r>
                        <a:rPr lang="zh-TW" altLang="zh-TW" sz="1400" kern="1200" dirty="0" smtClean="0">
                          <a:solidFill>
                            <a:schemeClr val="tx1"/>
                          </a:solidFill>
                          <a:effectLst/>
                          <a:latin typeface="微軟正黑體" pitchFamily="34" charset="-120"/>
                          <a:ea typeface="微軟正黑體"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400" kern="1200" dirty="0" smtClean="0">
                          <a:solidFill>
                            <a:schemeClr val="tx1"/>
                          </a:solidFill>
                          <a:effectLst/>
                          <a:latin typeface="微軟正黑體" pitchFamily="34" charset="-120"/>
                          <a:ea typeface="微軟正黑體" pitchFamily="34" charset="-120"/>
                          <a:cs typeface="+mn-cs"/>
                        </a:rPr>
                        <a:t>3</a:t>
                      </a:r>
                      <a:r>
                        <a:rPr lang="zh-TW" altLang="zh-TW" sz="1400" kern="1200" dirty="0" smtClean="0">
                          <a:solidFill>
                            <a:schemeClr val="tx1"/>
                          </a:solidFill>
                          <a:effectLst/>
                          <a:latin typeface="微軟正黑體" pitchFamily="34" charset="-120"/>
                          <a:ea typeface="微軟正黑體"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400" kern="1200" dirty="0" smtClean="0">
                          <a:solidFill>
                            <a:schemeClr val="tx1"/>
                          </a:solidFill>
                          <a:effectLst/>
                          <a:latin typeface="微軟正黑體" pitchFamily="34" charset="-120"/>
                          <a:ea typeface="微軟正黑體" pitchFamily="34" charset="-120"/>
                          <a:cs typeface="+mn-cs"/>
                        </a:rPr>
                        <a:t>30</a:t>
                      </a:r>
                      <a:r>
                        <a:rPr lang="zh-TW" altLang="zh-TW" sz="1400" kern="1200" dirty="0" smtClean="0">
                          <a:solidFill>
                            <a:schemeClr val="tx1"/>
                          </a:solidFill>
                          <a:effectLst/>
                          <a:latin typeface="微軟正黑體" pitchFamily="34" charset="-120"/>
                          <a:ea typeface="微軟正黑體"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400" kern="1200" dirty="0" smtClean="0">
                          <a:solidFill>
                            <a:schemeClr val="tx1"/>
                          </a:solidFill>
                          <a:effectLst/>
                          <a:latin typeface="微軟正黑體" pitchFamily="34" charset="-120"/>
                          <a:ea typeface="微軟正黑體" pitchFamily="34" charset="-120"/>
                          <a:cs typeface="+mn-cs"/>
                        </a:rPr>
                        <a:t>106</a:t>
                      </a:r>
                      <a:r>
                        <a:rPr lang="zh-TW" altLang="en-US" sz="1400" kern="1200" dirty="0" smtClean="0">
                          <a:solidFill>
                            <a:schemeClr val="tx1"/>
                          </a:solidFill>
                          <a:effectLst/>
                          <a:latin typeface="微軟正黑體" pitchFamily="34" charset="-120"/>
                          <a:ea typeface="微軟正黑體" pitchFamily="34" charset="-120"/>
                          <a:cs typeface="+mn-cs"/>
                        </a:rPr>
                        <a:t>年度</a:t>
                      </a:r>
                      <a:endParaRPr lang="en-US" altLang="zh-TW" sz="1400" kern="1200" dirty="0" smtClean="0">
                        <a:solidFill>
                          <a:schemeClr val="tx1"/>
                        </a:solidFill>
                        <a:effectLst/>
                        <a:latin typeface="微軟正黑體" pitchFamily="34" charset="-120"/>
                        <a:ea typeface="微軟正黑體"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400" kern="1200" dirty="0" smtClean="0">
                          <a:solidFill>
                            <a:schemeClr val="tx1"/>
                          </a:solidFill>
                          <a:effectLst/>
                          <a:latin typeface="微軟正黑體" pitchFamily="34" charset="-120"/>
                          <a:ea typeface="微軟正黑體" pitchFamily="34" charset="-120"/>
                          <a:cs typeface="+mn-cs"/>
                        </a:rPr>
                        <a:t>區級地區災害防救計畫修訂</a:t>
                      </a:r>
                      <a:endParaRPr lang="zh-TW" sz="1400" kern="1200" dirty="0">
                        <a:solidFill>
                          <a:schemeClr val="tx1"/>
                        </a:solidFill>
                        <a:effectLst/>
                        <a:latin typeface="微軟正黑體" pitchFamily="34" charset="-120"/>
                        <a:ea typeface="微軟正黑體"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400" kern="1200" dirty="0" smtClean="0">
                          <a:solidFill>
                            <a:schemeClr val="tx1"/>
                          </a:solidFill>
                          <a:effectLst/>
                          <a:latin typeface="微軟正黑體" pitchFamily="34" charset="-120"/>
                          <a:ea typeface="微軟正黑體" pitchFamily="34" charset="-120"/>
                          <a:cs typeface="+mn-cs"/>
                        </a:rPr>
                        <a:t>各區公所</a:t>
                      </a:r>
                      <a:endParaRPr lang="zh-TW" sz="1400" kern="1200" dirty="0">
                        <a:solidFill>
                          <a:schemeClr val="tx1"/>
                        </a:solidFill>
                        <a:effectLst/>
                        <a:latin typeface="微軟正黑體" pitchFamily="34" charset="-120"/>
                        <a:ea typeface="微軟正黑體" pitchFamily="34" charset="-120"/>
                        <a:cs typeface="+mn-cs"/>
                      </a:endParaRPr>
                    </a:p>
                  </a:txBody>
                  <a:tcPr marL="68580" marR="68580" marT="0" marB="0" anchor="ctr"/>
                </a:tc>
                <a:tc>
                  <a:txBody>
                    <a:bodyPr/>
                    <a:lstStyle/>
                    <a:p>
                      <a:pPr marL="342900" lvl="0" indent="-342900">
                        <a:spcAft>
                          <a:spcPts val="0"/>
                        </a:spcAft>
                        <a:buFont typeface="+mj-lt"/>
                        <a:buAutoNum type="arabicPeriod"/>
                      </a:pPr>
                      <a:r>
                        <a:rPr lang="en-US" altLang="zh-TW" sz="1400" b="0" kern="100" dirty="0" smtClean="0">
                          <a:solidFill>
                            <a:schemeClr val="tx1"/>
                          </a:solidFill>
                          <a:latin typeface="微軟正黑體" pitchFamily="34" charset="-120"/>
                          <a:ea typeface="微軟正黑體" pitchFamily="34" charset="-120"/>
                          <a:cs typeface="Times New Roman"/>
                        </a:rPr>
                        <a:t>4</a:t>
                      </a:r>
                      <a:r>
                        <a:rPr lang="zh-TW" altLang="en-US" sz="1400" b="0" kern="100" dirty="0" smtClean="0">
                          <a:solidFill>
                            <a:schemeClr val="tx1"/>
                          </a:solidFill>
                          <a:latin typeface="微軟正黑體" pitchFamily="34" charset="-120"/>
                          <a:ea typeface="微軟正黑體" pitchFamily="34" charset="-120"/>
                          <a:cs typeface="Times New Roman"/>
                        </a:rPr>
                        <a:t>月</a:t>
                      </a:r>
                      <a:r>
                        <a:rPr lang="en-US" altLang="zh-TW" sz="1400" b="0" kern="100" dirty="0" smtClean="0">
                          <a:solidFill>
                            <a:schemeClr val="tx1"/>
                          </a:solidFill>
                          <a:latin typeface="微軟正黑體" pitchFamily="34" charset="-120"/>
                          <a:ea typeface="微軟正黑體" pitchFamily="34" charset="-120"/>
                          <a:cs typeface="Times New Roman"/>
                        </a:rPr>
                        <a:t>18</a:t>
                      </a:r>
                      <a:r>
                        <a:rPr lang="zh-TW" altLang="en-US" sz="1400" b="0" kern="100" dirty="0" smtClean="0">
                          <a:solidFill>
                            <a:schemeClr val="tx1"/>
                          </a:solidFill>
                          <a:latin typeface="微軟正黑體" pitchFamily="34" charset="-120"/>
                          <a:ea typeface="微軟正黑體" pitchFamily="34" charset="-120"/>
                          <a:cs typeface="Times New Roman"/>
                        </a:rPr>
                        <a:t>日召開新莊區地區災害防救計畫審查會議；</a:t>
                      </a:r>
                      <a:r>
                        <a:rPr lang="en-US" altLang="zh-TW" sz="1400" b="0" kern="100" dirty="0" smtClean="0">
                          <a:solidFill>
                            <a:schemeClr val="tx1"/>
                          </a:solidFill>
                          <a:latin typeface="微軟正黑體" pitchFamily="34" charset="-120"/>
                          <a:ea typeface="微軟正黑體" pitchFamily="34" charset="-120"/>
                          <a:cs typeface="Times New Roman"/>
                        </a:rPr>
                        <a:t>4</a:t>
                      </a:r>
                      <a:r>
                        <a:rPr lang="zh-TW" altLang="en-US" sz="1400" b="0" kern="100" dirty="0" smtClean="0">
                          <a:solidFill>
                            <a:schemeClr val="tx1"/>
                          </a:solidFill>
                          <a:latin typeface="微軟正黑體" pitchFamily="34" charset="-120"/>
                          <a:ea typeface="微軟正黑體" pitchFamily="34" charset="-120"/>
                          <a:cs typeface="Times New Roman"/>
                        </a:rPr>
                        <a:t>月</a:t>
                      </a:r>
                      <a:r>
                        <a:rPr lang="en-US" altLang="zh-TW" sz="1400" b="0" kern="100" dirty="0" smtClean="0">
                          <a:solidFill>
                            <a:schemeClr val="tx1"/>
                          </a:solidFill>
                          <a:latin typeface="微軟正黑體" pitchFamily="34" charset="-120"/>
                          <a:ea typeface="微軟正黑體" pitchFamily="34" charset="-120"/>
                          <a:cs typeface="Times New Roman"/>
                        </a:rPr>
                        <a:t>27</a:t>
                      </a:r>
                      <a:r>
                        <a:rPr lang="zh-TW" altLang="en-US" sz="1400" b="0" kern="100" dirty="0" smtClean="0">
                          <a:solidFill>
                            <a:schemeClr val="tx1"/>
                          </a:solidFill>
                          <a:latin typeface="微軟正黑體" pitchFamily="34" charset="-120"/>
                          <a:ea typeface="微軟正黑體" pitchFamily="34" charset="-120"/>
                          <a:cs typeface="Times New Roman"/>
                        </a:rPr>
                        <a:t>日新莊區召開內部研商會議，</a:t>
                      </a:r>
                      <a:r>
                        <a:rPr lang="en-US" altLang="zh-TW" sz="1400" b="0" kern="100" dirty="0" smtClean="0">
                          <a:solidFill>
                            <a:schemeClr val="tx1"/>
                          </a:solidFill>
                          <a:latin typeface="微軟正黑體" pitchFamily="34" charset="-120"/>
                          <a:ea typeface="微軟正黑體" pitchFamily="34" charset="-120"/>
                          <a:cs typeface="Times New Roman"/>
                        </a:rPr>
                        <a:t>5</a:t>
                      </a:r>
                      <a:r>
                        <a:rPr lang="zh-TW" altLang="en-US" sz="1400" b="0" kern="100" dirty="0" smtClean="0">
                          <a:solidFill>
                            <a:schemeClr val="tx1"/>
                          </a:solidFill>
                          <a:latin typeface="微軟正黑體" pitchFamily="34" charset="-120"/>
                          <a:ea typeface="微軟正黑體" pitchFamily="34" charset="-120"/>
                          <a:cs typeface="Times New Roman"/>
                        </a:rPr>
                        <a:t>月</a:t>
                      </a:r>
                      <a:r>
                        <a:rPr lang="en-US" altLang="zh-TW" sz="1400" b="0" kern="100" dirty="0" smtClean="0">
                          <a:solidFill>
                            <a:schemeClr val="tx1"/>
                          </a:solidFill>
                          <a:latin typeface="微軟正黑體" pitchFamily="34" charset="-120"/>
                          <a:ea typeface="微軟正黑體" pitchFamily="34" charset="-120"/>
                          <a:cs typeface="Times New Roman"/>
                        </a:rPr>
                        <a:t>22</a:t>
                      </a:r>
                      <a:r>
                        <a:rPr lang="zh-TW" altLang="en-US" sz="1400" b="0" kern="100" dirty="0" smtClean="0">
                          <a:solidFill>
                            <a:schemeClr val="tx1"/>
                          </a:solidFill>
                          <a:latin typeface="微軟正黑體" pitchFamily="34" charset="-120"/>
                          <a:ea typeface="微軟正黑體" pitchFamily="34" charset="-120"/>
                          <a:cs typeface="Times New Roman"/>
                        </a:rPr>
                        <a:t>日召開災害防救臨時會核定，於</a:t>
                      </a:r>
                      <a:r>
                        <a:rPr lang="en-US" altLang="zh-TW" sz="1400" b="0" kern="100" dirty="0" smtClean="0">
                          <a:solidFill>
                            <a:schemeClr val="tx1"/>
                          </a:solidFill>
                          <a:latin typeface="微軟正黑體" pitchFamily="34" charset="-120"/>
                          <a:ea typeface="微軟正黑體" pitchFamily="34" charset="-120"/>
                          <a:cs typeface="Times New Roman"/>
                        </a:rPr>
                        <a:t>5</a:t>
                      </a:r>
                      <a:r>
                        <a:rPr lang="zh-TW" altLang="en-US" sz="1400" b="0" kern="100" dirty="0" smtClean="0">
                          <a:solidFill>
                            <a:schemeClr val="tx1"/>
                          </a:solidFill>
                          <a:latin typeface="微軟正黑體" pitchFamily="34" charset="-120"/>
                          <a:ea typeface="微軟正黑體" pitchFamily="34" charset="-120"/>
                          <a:cs typeface="Times New Roman"/>
                        </a:rPr>
                        <a:t>月</a:t>
                      </a:r>
                      <a:r>
                        <a:rPr lang="en-US" altLang="zh-TW" sz="1400" b="0" kern="100" dirty="0" smtClean="0">
                          <a:solidFill>
                            <a:schemeClr val="tx1"/>
                          </a:solidFill>
                          <a:latin typeface="微軟正黑體" pitchFamily="34" charset="-120"/>
                          <a:ea typeface="微軟正黑體" pitchFamily="34" charset="-120"/>
                          <a:cs typeface="Times New Roman"/>
                        </a:rPr>
                        <a:t>25</a:t>
                      </a:r>
                      <a:r>
                        <a:rPr lang="zh-TW" altLang="en-US" sz="1400" b="0" kern="100" dirty="0" smtClean="0">
                          <a:solidFill>
                            <a:schemeClr val="tx1"/>
                          </a:solidFill>
                          <a:latin typeface="微軟正黑體" pitchFamily="34" charset="-120"/>
                          <a:ea typeface="微軟正黑體" pitchFamily="34" charset="-120"/>
                          <a:cs typeface="Times New Roman"/>
                        </a:rPr>
                        <a:t>日函報本府，已於本市第</a:t>
                      </a:r>
                      <a:r>
                        <a:rPr lang="en-US" altLang="zh-TW" sz="1400" b="0" kern="100" dirty="0" smtClean="0">
                          <a:solidFill>
                            <a:schemeClr val="tx1"/>
                          </a:solidFill>
                          <a:latin typeface="微軟正黑體" pitchFamily="34" charset="-120"/>
                          <a:ea typeface="微軟正黑體" pitchFamily="34" charset="-120"/>
                          <a:cs typeface="Times New Roman"/>
                        </a:rPr>
                        <a:t>2</a:t>
                      </a:r>
                      <a:r>
                        <a:rPr lang="zh-TW" altLang="en-US" sz="1400" b="0" kern="100" dirty="0" smtClean="0">
                          <a:solidFill>
                            <a:schemeClr val="tx1"/>
                          </a:solidFill>
                          <a:latin typeface="微軟正黑體" pitchFamily="34" charset="-120"/>
                          <a:ea typeface="微軟正黑體" pitchFamily="34" charset="-120"/>
                          <a:cs typeface="Times New Roman"/>
                        </a:rPr>
                        <a:t>季災害防救會報</a:t>
                      </a:r>
                      <a:r>
                        <a:rPr lang="en-US" altLang="zh-TW" sz="1400" b="0" kern="100" dirty="0" smtClean="0">
                          <a:solidFill>
                            <a:schemeClr val="tx1"/>
                          </a:solidFill>
                          <a:latin typeface="微軟正黑體" pitchFamily="34" charset="-120"/>
                          <a:ea typeface="微軟正黑體" pitchFamily="34" charset="-120"/>
                          <a:cs typeface="Times New Roman"/>
                        </a:rPr>
                        <a:t>(6</a:t>
                      </a:r>
                      <a:r>
                        <a:rPr lang="zh-TW" altLang="en-US" sz="1400" b="0" kern="100" dirty="0" smtClean="0">
                          <a:solidFill>
                            <a:schemeClr val="tx1"/>
                          </a:solidFill>
                          <a:latin typeface="微軟正黑體" pitchFamily="34" charset="-120"/>
                          <a:ea typeface="微軟正黑體" pitchFamily="34" charset="-120"/>
                          <a:cs typeface="Times New Roman"/>
                        </a:rPr>
                        <a:t>月</a:t>
                      </a:r>
                      <a:r>
                        <a:rPr lang="en-US" altLang="zh-TW" sz="1400" b="0" kern="100" dirty="0" smtClean="0">
                          <a:solidFill>
                            <a:schemeClr val="tx1"/>
                          </a:solidFill>
                          <a:latin typeface="微軟正黑體" pitchFamily="34" charset="-120"/>
                          <a:ea typeface="微軟正黑體" pitchFamily="34" charset="-120"/>
                          <a:cs typeface="Times New Roman"/>
                        </a:rPr>
                        <a:t>19</a:t>
                      </a:r>
                      <a:r>
                        <a:rPr lang="zh-TW" altLang="en-US" sz="1400" b="0" kern="100" dirty="0" smtClean="0">
                          <a:solidFill>
                            <a:schemeClr val="tx1"/>
                          </a:solidFill>
                          <a:latin typeface="微軟正黑體" pitchFamily="34" charset="-120"/>
                          <a:ea typeface="微軟正黑體" pitchFamily="34" charset="-120"/>
                          <a:cs typeface="Times New Roman"/>
                        </a:rPr>
                        <a:t>日</a:t>
                      </a:r>
                      <a:r>
                        <a:rPr lang="en-US" altLang="zh-TW" sz="1400" b="0" kern="100" dirty="0" smtClean="0">
                          <a:solidFill>
                            <a:schemeClr val="tx1"/>
                          </a:solidFill>
                          <a:latin typeface="微軟正黑體" pitchFamily="34" charset="-120"/>
                          <a:ea typeface="微軟正黑體" pitchFamily="34" charset="-120"/>
                          <a:cs typeface="Times New Roman"/>
                        </a:rPr>
                        <a:t>)</a:t>
                      </a:r>
                      <a:r>
                        <a:rPr lang="zh-TW" altLang="en-US" sz="1400" b="0" kern="100" dirty="0" smtClean="0">
                          <a:solidFill>
                            <a:schemeClr val="tx1"/>
                          </a:solidFill>
                          <a:latin typeface="微軟正黑體" pitchFamily="34" charset="-120"/>
                          <a:ea typeface="微軟正黑體" pitchFamily="34" charset="-120"/>
                          <a:cs typeface="Times New Roman"/>
                        </a:rPr>
                        <a:t>核備。</a:t>
                      </a:r>
                      <a:endParaRPr lang="en-US" altLang="zh-TW" sz="1400" b="1" kern="100" dirty="0" smtClean="0">
                        <a:solidFill>
                          <a:srgbClr val="FF0000"/>
                        </a:solidFill>
                        <a:latin typeface="微軟正黑體" pitchFamily="34" charset="-120"/>
                        <a:ea typeface="微軟正黑體" pitchFamily="34" charset="-120"/>
                        <a:cs typeface="Times New Roman"/>
                      </a:endParaRPr>
                    </a:p>
                    <a:p>
                      <a:pPr marL="342900" lvl="0" indent="-342900">
                        <a:spcAft>
                          <a:spcPts val="0"/>
                        </a:spcAft>
                        <a:buFont typeface="+mj-lt"/>
                        <a:buAutoNum type="arabicPeriod"/>
                      </a:pPr>
                      <a:r>
                        <a:rPr lang="en-US" altLang="zh-TW" sz="1400" b="0" kern="100" dirty="0" smtClean="0">
                          <a:solidFill>
                            <a:schemeClr val="tx1"/>
                          </a:solidFill>
                          <a:latin typeface="微軟正黑體" pitchFamily="34" charset="-120"/>
                          <a:ea typeface="微軟正黑體" pitchFamily="34" charset="-120"/>
                          <a:cs typeface="Times New Roman"/>
                        </a:rPr>
                        <a:t>5</a:t>
                      </a:r>
                      <a:r>
                        <a:rPr lang="zh-TW" sz="1400" b="0" kern="100" dirty="0" smtClean="0">
                          <a:solidFill>
                            <a:schemeClr val="tx1"/>
                          </a:solidFill>
                          <a:latin typeface="微軟正黑體" pitchFamily="34" charset="-120"/>
                          <a:ea typeface="微軟正黑體" pitchFamily="34" charset="-120"/>
                          <a:cs typeface="Times New Roman"/>
                        </a:rPr>
                        <a:t>月</a:t>
                      </a:r>
                      <a:r>
                        <a:rPr lang="en-US" altLang="zh-TW" sz="1400" b="0" kern="100" dirty="0" smtClean="0">
                          <a:solidFill>
                            <a:schemeClr val="tx1"/>
                          </a:solidFill>
                          <a:latin typeface="微軟正黑體" pitchFamily="34" charset="-120"/>
                          <a:ea typeface="微軟正黑體" pitchFamily="34" charset="-120"/>
                          <a:cs typeface="Times New Roman"/>
                        </a:rPr>
                        <a:t>4</a:t>
                      </a:r>
                      <a:r>
                        <a:rPr lang="zh-TW" altLang="en-US" sz="1400" b="0" kern="100" dirty="0" smtClean="0">
                          <a:solidFill>
                            <a:schemeClr val="tx1"/>
                          </a:solidFill>
                          <a:latin typeface="微軟正黑體" pitchFamily="34" charset="-120"/>
                          <a:ea typeface="微軟正黑體" pitchFamily="34" charset="-120"/>
                          <a:cs typeface="Times New Roman"/>
                        </a:rPr>
                        <a:t>日</a:t>
                      </a:r>
                      <a:r>
                        <a:rPr lang="zh-TW" sz="1400" b="0" kern="100" dirty="0" smtClean="0">
                          <a:solidFill>
                            <a:schemeClr val="tx1"/>
                          </a:solidFill>
                          <a:latin typeface="微軟正黑體" pitchFamily="34" charset="-120"/>
                          <a:ea typeface="微軟正黑體" pitchFamily="34" charset="-120"/>
                          <a:cs typeface="Times New Roman"/>
                        </a:rPr>
                        <a:t>提供</a:t>
                      </a:r>
                      <a:r>
                        <a:rPr lang="zh-TW" sz="1400" b="0" kern="100" dirty="0">
                          <a:solidFill>
                            <a:schemeClr val="tx1"/>
                          </a:solidFill>
                          <a:latin typeface="微軟正黑體" pitchFamily="34" charset="-120"/>
                          <a:ea typeface="微軟正黑體" pitchFamily="34" charset="-120"/>
                          <a:cs typeface="Times New Roman"/>
                        </a:rPr>
                        <a:t>各區公所新莊區計畫範本及修正相關參考</a:t>
                      </a:r>
                      <a:r>
                        <a:rPr lang="zh-TW" sz="1400" b="0" kern="100" dirty="0" smtClean="0">
                          <a:solidFill>
                            <a:schemeClr val="tx1"/>
                          </a:solidFill>
                          <a:latin typeface="微軟正黑體" pitchFamily="34" charset="-120"/>
                          <a:ea typeface="微軟正黑體" pitchFamily="34" charset="-120"/>
                          <a:cs typeface="Times New Roman"/>
                        </a:rPr>
                        <a:t>資料</a:t>
                      </a:r>
                      <a:r>
                        <a:rPr lang="zh-TW" sz="1400" kern="100" dirty="0" smtClean="0">
                          <a:solidFill>
                            <a:srgbClr val="000000"/>
                          </a:solidFill>
                          <a:latin typeface="微軟正黑體" pitchFamily="34" charset="-120"/>
                          <a:ea typeface="微軟正黑體" pitchFamily="34" charset="-120"/>
                          <a:cs typeface="Times New Roman"/>
                        </a:rPr>
                        <a:t>（例如</a:t>
                      </a:r>
                      <a:r>
                        <a:rPr lang="zh-TW" sz="1400" kern="100" dirty="0">
                          <a:solidFill>
                            <a:srgbClr val="000000"/>
                          </a:solidFill>
                          <a:latin typeface="微軟正黑體" pitchFamily="34" charset="-120"/>
                          <a:ea typeface="微軟正黑體" pitchFamily="34" charset="-120"/>
                          <a:cs typeface="Times New Roman"/>
                        </a:rPr>
                        <a:t>各區災害潛勢及相關作業機制</a:t>
                      </a:r>
                      <a:r>
                        <a:rPr lang="zh-TW" sz="1400" kern="100" dirty="0" smtClean="0">
                          <a:solidFill>
                            <a:srgbClr val="000000"/>
                          </a:solidFill>
                          <a:latin typeface="微軟正黑體" pitchFamily="34" charset="-120"/>
                          <a:ea typeface="微軟正黑體" pitchFamily="34" charset="-120"/>
                          <a:cs typeface="Times New Roman"/>
                        </a:rPr>
                        <a:t>等）。</a:t>
                      </a:r>
                      <a:r>
                        <a:rPr lang="zh-TW" sz="1400" kern="100" dirty="0">
                          <a:solidFill>
                            <a:srgbClr val="000000"/>
                          </a:solidFill>
                          <a:latin typeface="微軟正黑體" pitchFamily="34" charset="-120"/>
                          <a:ea typeface="微軟正黑體" pitchFamily="34" charset="-120"/>
                          <a:cs typeface="Times New Roman"/>
                        </a:rPr>
                        <a:t>後續由各</a:t>
                      </a:r>
                      <a:r>
                        <a:rPr lang="zh-TW" sz="1400" kern="100" dirty="0" smtClean="0">
                          <a:solidFill>
                            <a:srgbClr val="000000"/>
                          </a:solidFill>
                          <a:latin typeface="微軟正黑體" pitchFamily="34" charset="-120"/>
                          <a:ea typeface="微軟正黑體" pitchFamily="34" charset="-120"/>
                          <a:cs typeface="Times New Roman"/>
                        </a:rPr>
                        <a:t>區公所依據</a:t>
                      </a:r>
                      <a:r>
                        <a:rPr lang="en-US" sz="1400" kern="100" dirty="0">
                          <a:solidFill>
                            <a:srgbClr val="000000"/>
                          </a:solidFill>
                          <a:latin typeface="微軟正黑體" pitchFamily="34" charset="-120"/>
                          <a:ea typeface="微軟正黑體" pitchFamily="34" charset="-120"/>
                          <a:cs typeface="Times New Roman"/>
                        </a:rPr>
                        <a:t>104</a:t>
                      </a:r>
                      <a:r>
                        <a:rPr lang="zh-TW" sz="1400" kern="100" dirty="0">
                          <a:solidFill>
                            <a:srgbClr val="000000"/>
                          </a:solidFill>
                          <a:latin typeface="微軟正黑體" pitchFamily="34" charset="-120"/>
                          <a:ea typeface="微軟正黑體" pitchFamily="34" charset="-120"/>
                          <a:cs typeface="Times New Roman"/>
                        </a:rPr>
                        <a:t>年修訂之各該計畫為基礎，參考前述資料進行修正。</a:t>
                      </a:r>
                      <a:endParaRPr lang="zh-TW" sz="1400" kern="100" dirty="0">
                        <a:latin typeface="微軟正黑體" pitchFamily="34" charset="-120"/>
                        <a:ea typeface="微軟正黑體" pitchFamily="34" charset="-120"/>
                        <a:cs typeface="Times New Roman"/>
                      </a:endParaRPr>
                    </a:p>
                    <a:p>
                      <a:pPr marL="342900" lvl="0" indent="-342900">
                        <a:spcAft>
                          <a:spcPts val="0"/>
                        </a:spcAft>
                        <a:buFont typeface="+mj-lt"/>
                        <a:buAutoNum type="arabicPeriod"/>
                      </a:pPr>
                      <a:r>
                        <a:rPr lang="zh-TW" sz="1400" kern="100" dirty="0">
                          <a:solidFill>
                            <a:srgbClr val="000000"/>
                          </a:solidFill>
                          <a:latin typeface="微軟正黑體" pitchFamily="34" charset="-120"/>
                          <a:ea typeface="微軟正黑體" pitchFamily="34" charset="-120"/>
                          <a:cs typeface="Times New Roman"/>
                        </a:rPr>
                        <a:t>各區公所於完成計畫修正後，將計畫草案函報本市災害防救辦公室審查，後續請各區公所</a:t>
                      </a:r>
                      <a:r>
                        <a:rPr lang="zh-TW" sz="1400" kern="100" dirty="0" smtClean="0">
                          <a:solidFill>
                            <a:srgbClr val="000000"/>
                          </a:solidFill>
                          <a:latin typeface="微軟正黑體" pitchFamily="34" charset="-120"/>
                          <a:ea typeface="微軟正黑體" pitchFamily="34" charset="-120"/>
                          <a:cs typeface="Times New Roman"/>
                        </a:rPr>
                        <a:t>依據本</a:t>
                      </a:r>
                      <a:r>
                        <a:rPr lang="zh-TW" sz="1400" kern="100" dirty="0">
                          <a:solidFill>
                            <a:srgbClr val="000000"/>
                          </a:solidFill>
                          <a:latin typeface="微軟正黑體" pitchFamily="34" charset="-120"/>
                          <a:ea typeface="微軟正黑體" pitchFamily="34" charset="-120"/>
                          <a:cs typeface="Times New Roman"/>
                        </a:rPr>
                        <a:t>市災害防救辦公室審查意見進行修正。</a:t>
                      </a:r>
                      <a:endParaRPr lang="zh-TW" sz="1400" kern="100" dirty="0">
                        <a:latin typeface="微軟正黑體" pitchFamily="34" charset="-120"/>
                        <a:ea typeface="微軟正黑體" pitchFamily="34" charset="-120"/>
                        <a:cs typeface="Times New Roman"/>
                      </a:endParaRPr>
                    </a:p>
                    <a:p>
                      <a:pPr marL="342900" lvl="0" indent="-342900">
                        <a:spcAft>
                          <a:spcPts val="0"/>
                        </a:spcAft>
                        <a:buFont typeface="+mj-lt"/>
                        <a:buAutoNum type="arabicPeriod"/>
                      </a:pPr>
                      <a:r>
                        <a:rPr lang="zh-TW" sz="1400" kern="100" dirty="0">
                          <a:solidFill>
                            <a:srgbClr val="000000"/>
                          </a:solidFill>
                          <a:latin typeface="微軟正黑體" pitchFamily="34" charset="-120"/>
                          <a:ea typeface="微軟正黑體" pitchFamily="34" charset="-120"/>
                          <a:cs typeface="Times New Roman"/>
                        </a:rPr>
                        <a:t>各區公所計畫經由各該災害防救會報核定後函報市府，於市府災害防救會報備查</a:t>
                      </a:r>
                      <a:r>
                        <a:rPr lang="zh-TW" sz="1400" kern="100" dirty="0" smtClean="0">
                          <a:solidFill>
                            <a:srgbClr val="000000"/>
                          </a:solidFill>
                          <a:latin typeface="微軟正黑體" pitchFamily="34" charset="-120"/>
                          <a:ea typeface="微軟正黑體" pitchFamily="34" charset="-120"/>
                          <a:cs typeface="Times New Roman"/>
                        </a:rPr>
                        <a:t>。</a:t>
                      </a:r>
                      <a:endParaRPr lang="en-US" altLang="zh-TW" sz="1400" kern="100" dirty="0" smtClean="0">
                        <a:solidFill>
                          <a:srgbClr val="000000"/>
                        </a:solidFill>
                        <a:latin typeface="微軟正黑體" pitchFamily="34" charset="-120"/>
                        <a:ea typeface="微軟正黑體" pitchFamily="34" charset="-120"/>
                        <a:cs typeface="Times New Roman"/>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400" kern="100" dirty="0" smtClean="0">
                          <a:latin typeface="微軟正黑體" pitchFamily="34" charset="-120"/>
                          <a:ea typeface="微軟正黑體" pitchFamily="34" charset="-120"/>
                          <a:cs typeface="Times New Roman"/>
                        </a:rPr>
                        <a:t>各區公所計畫將分</a:t>
                      </a:r>
                      <a:r>
                        <a:rPr lang="en-US" altLang="zh-TW" sz="1400" kern="100" dirty="0" smtClean="0">
                          <a:latin typeface="微軟正黑體" pitchFamily="34" charset="-120"/>
                          <a:ea typeface="微軟正黑體" pitchFamily="34" charset="-120"/>
                          <a:cs typeface="Times New Roman"/>
                        </a:rPr>
                        <a:t>2</a:t>
                      </a:r>
                      <a:r>
                        <a:rPr lang="zh-TW" altLang="en-US" sz="1400" kern="100" dirty="0" smtClean="0">
                          <a:latin typeface="微軟正黑體" pitchFamily="34" charset="-120"/>
                          <a:ea typeface="微軟正黑體" pitchFamily="34" charset="-120"/>
                          <a:cs typeface="Times New Roman"/>
                        </a:rPr>
                        <a:t>梯次於第</a:t>
                      </a:r>
                      <a:r>
                        <a:rPr lang="en-US" altLang="zh-TW" sz="1400" kern="100" dirty="0" smtClean="0">
                          <a:latin typeface="微軟正黑體" pitchFamily="34" charset="-120"/>
                          <a:ea typeface="微軟正黑體" pitchFamily="34" charset="-120"/>
                          <a:cs typeface="Times New Roman"/>
                        </a:rPr>
                        <a:t>3</a:t>
                      </a:r>
                      <a:r>
                        <a:rPr lang="zh-TW" altLang="en-US" sz="1400" kern="100" dirty="0" smtClean="0">
                          <a:latin typeface="微軟正黑體" pitchFamily="34" charset="-120"/>
                          <a:ea typeface="微軟正黑體" pitchFamily="34" charset="-120"/>
                          <a:cs typeface="Times New Roman"/>
                        </a:rPr>
                        <a:t>、</a:t>
                      </a:r>
                      <a:r>
                        <a:rPr lang="en-US" altLang="zh-TW" sz="1400" kern="100" dirty="0" smtClean="0">
                          <a:latin typeface="微軟正黑體" pitchFamily="34" charset="-120"/>
                          <a:ea typeface="微軟正黑體" pitchFamily="34" charset="-120"/>
                          <a:cs typeface="Times New Roman"/>
                        </a:rPr>
                        <a:t>4</a:t>
                      </a:r>
                      <a:r>
                        <a:rPr lang="zh-TW" altLang="en-US" sz="1400" kern="100" dirty="0" smtClean="0">
                          <a:latin typeface="微軟正黑體" pitchFamily="34" charset="-120"/>
                          <a:ea typeface="微軟正黑體" pitchFamily="34" charset="-120"/>
                          <a:cs typeface="Times New Roman"/>
                        </a:rPr>
                        <a:t>季災害防救會報中備查，通過備查後再由各區公所函頒各該計畫。</a:t>
                      </a:r>
                      <a:endParaRPr lang="en-US" altLang="zh-TW" sz="1400" kern="100" dirty="0" smtClean="0">
                        <a:latin typeface="微軟正黑體" pitchFamily="34" charset="-120"/>
                        <a:ea typeface="微軟正黑體" pitchFamily="34" charset="-120"/>
                        <a:cs typeface="Times New Roman"/>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400" b="1" kern="100" dirty="0" smtClean="0">
                          <a:solidFill>
                            <a:srgbClr val="FF0000"/>
                          </a:solidFill>
                          <a:latin typeface="微軟正黑體" pitchFamily="34" charset="-120"/>
                          <a:ea typeface="微軟正黑體" pitchFamily="34" charset="-120"/>
                          <a:cs typeface="Times New Roman"/>
                        </a:rPr>
                        <a:t>第</a:t>
                      </a:r>
                      <a:r>
                        <a:rPr lang="en-US" altLang="zh-TW" sz="1400" b="1" kern="100" dirty="0" smtClean="0">
                          <a:solidFill>
                            <a:srgbClr val="FF0000"/>
                          </a:solidFill>
                          <a:latin typeface="微軟正黑體" pitchFamily="34" charset="-120"/>
                          <a:ea typeface="微軟正黑體" pitchFamily="34" charset="-120"/>
                          <a:cs typeface="Times New Roman"/>
                        </a:rPr>
                        <a:t>1</a:t>
                      </a:r>
                      <a:r>
                        <a:rPr lang="zh-TW" altLang="en-US" sz="1400" b="1" kern="100" dirty="0" smtClean="0">
                          <a:solidFill>
                            <a:srgbClr val="FF0000"/>
                          </a:solidFill>
                          <a:latin typeface="微軟正黑體" pitchFamily="34" charset="-120"/>
                          <a:ea typeface="微軟正黑體" pitchFamily="34" charset="-120"/>
                          <a:cs typeface="Times New Roman"/>
                        </a:rPr>
                        <a:t>梯次板橋等</a:t>
                      </a:r>
                      <a:r>
                        <a:rPr lang="en-US" altLang="zh-TW" sz="1400" b="1" kern="100" dirty="0" smtClean="0">
                          <a:solidFill>
                            <a:srgbClr val="FF0000"/>
                          </a:solidFill>
                          <a:latin typeface="微軟正黑體" pitchFamily="34" charset="-120"/>
                          <a:ea typeface="微軟正黑體" pitchFamily="34" charset="-120"/>
                          <a:cs typeface="Times New Roman"/>
                        </a:rPr>
                        <a:t>14</a:t>
                      </a:r>
                      <a:r>
                        <a:rPr lang="zh-TW" altLang="en-US" sz="1400" b="1" kern="100" dirty="0" smtClean="0">
                          <a:solidFill>
                            <a:srgbClr val="FF0000"/>
                          </a:solidFill>
                          <a:latin typeface="微軟正黑體" pitchFamily="34" charset="-120"/>
                          <a:ea typeface="微軟正黑體" pitchFamily="34" charset="-120"/>
                          <a:cs typeface="Times New Roman"/>
                        </a:rPr>
                        <a:t>區皆於</a:t>
                      </a:r>
                      <a:r>
                        <a:rPr lang="en-US" altLang="zh-TW" sz="1400" b="1" kern="100" dirty="0" smtClean="0">
                          <a:solidFill>
                            <a:srgbClr val="FF0000"/>
                          </a:solidFill>
                          <a:latin typeface="微軟正黑體" pitchFamily="34" charset="-120"/>
                          <a:ea typeface="微軟正黑體" pitchFamily="34" charset="-120"/>
                          <a:cs typeface="Times New Roman"/>
                        </a:rPr>
                        <a:t>8</a:t>
                      </a:r>
                      <a:r>
                        <a:rPr lang="zh-TW" altLang="en-US" sz="1400" b="1" kern="100" dirty="0" smtClean="0">
                          <a:solidFill>
                            <a:srgbClr val="FF0000"/>
                          </a:solidFill>
                          <a:latin typeface="微軟正黑體" pitchFamily="34" charset="-120"/>
                          <a:ea typeface="微軟正黑體" pitchFamily="34" charset="-120"/>
                          <a:cs typeface="Times New Roman"/>
                        </a:rPr>
                        <a:t>月</a:t>
                      </a:r>
                      <a:r>
                        <a:rPr lang="en-US" altLang="zh-TW" sz="1400" b="1" kern="100" dirty="0" smtClean="0">
                          <a:solidFill>
                            <a:srgbClr val="FF0000"/>
                          </a:solidFill>
                          <a:latin typeface="微軟正黑體" pitchFamily="34" charset="-120"/>
                          <a:ea typeface="微軟正黑體" pitchFamily="34" charset="-120"/>
                          <a:cs typeface="Times New Roman"/>
                        </a:rPr>
                        <a:t>15</a:t>
                      </a:r>
                      <a:r>
                        <a:rPr lang="zh-TW" altLang="en-US" sz="1400" b="1" kern="100" dirty="0" smtClean="0">
                          <a:solidFill>
                            <a:srgbClr val="FF0000"/>
                          </a:solidFill>
                          <a:latin typeface="微軟正黑體" pitchFamily="34" charset="-120"/>
                          <a:ea typeface="微軟正黑體" pitchFamily="34" charset="-120"/>
                          <a:cs typeface="Times New Roman"/>
                        </a:rPr>
                        <a:t>日前提報市府備查，於</a:t>
                      </a:r>
                      <a:r>
                        <a:rPr lang="en-US" altLang="zh-TW" sz="1400" b="1" kern="100" dirty="0" smtClean="0">
                          <a:solidFill>
                            <a:srgbClr val="FF0000"/>
                          </a:solidFill>
                          <a:latin typeface="微軟正黑體" pitchFamily="34" charset="-120"/>
                          <a:ea typeface="微軟正黑體" pitchFamily="34" charset="-120"/>
                          <a:cs typeface="Times New Roman"/>
                        </a:rPr>
                        <a:t>9</a:t>
                      </a:r>
                      <a:r>
                        <a:rPr lang="zh-TW" altLang="en-US" sz="1400" b="1" kern="100" dirty="0" smtClean="0">
                          <a:solidFill>
                            <a:srgbClr val="FF0000"/>
                          </a:solidFill>
                          <a:latin typeface="微軟正黑體" pitchFamily="34" charset="-120"/>
                          <a:ea typeface="微軟正黑體" pitchFamily="34" charset="-120"/>
                          <a:cs typeface="Times New Roman"/>
                        </a:rPr>
                        <a:t>月</a:t>
                      </a:r>
                      <a:r>
                        <a:rPr lang="en-US" altLang="zh-TW" sz="1400" b="1" kern="100" dirty="0" smtClean="0">
                          <a:solidFill>
                            <a:srgbClr val="FF0000"/>
                          </a:solidFill>
                          <a:latin typeface="微軟正黑體" pitchFamily="34" charset="-120"/>
                          <a:ea typeface="微軟正黑體" pitchFamily="34" charset="-120"/>
                          <a:cs typeface="Times New Roman"/>
                        </a:rPr>
                        <a:t>25</a:t>
                      </a:r>
                      <a:r>
                        <a:rPr lang="zh-TW" altLang="en-US" sz="1400" b="1" kern="100" dirty="0" smtClean="0">
                          <a:solidFill>
                            <a:srgbClr val="FF0000"/>
                          </a:solidFill>
                          <a:latin typeface="微軟正黑體" pitchFamily="34" charset="-120"/>
                          <a:ea typeface="微軟正黑體" pitchFamily="34" charset="-120"/>
                          <a:cs typeface="Times New Roman"/>
                        </a:rPr>
                        <a:t>日第</a:t>
                      </a:r>
                      <a:r>
                        <a:rPr lang="en-US" altLang="zh-TW" sz="1400" b="1" kern="100" dirty="0" smtClean="0">
                          <a:solidFill>
                            <a:srgbClr val="FF0000"/>
                          </a:solidFill>
                          <a:latin typeface="微軟正黑體" pitchFamily="34" charset="-120"/>
                          <a:ea typeface="微軟正黑體" pitchFamily="34" charset="-120"/>
                          <a:cs typeface="Times New Roman"/>
                        </a:rPr>
                        <a:t>3</a:t>
                      </a:r>
                      <a:r>
                        <a:rPr lang="zh-TW" altLang="en-US" sz="1400" b="1" kern="100" dirty="0" smtClean="0">
                          <a:solidFill>
                            <a:srgbClr val="FF0000"/>
                          </a:solidFill>
                          <a:latin typeface="微軟正黑體" pitchFamily="34" charset="-120"/>
                          <a:ea typeface="微軟正黑體" pitchFamily="34" charset="-120"/>
                          <a:cs typeface="Times New Roman"/>
                        </a:rPr>
                        <a:t>季災害防救會報備查。</a:t>
                      </a:r>
                      <a:endParaRPr lang="en-US" altLang="zh-TW" sz="1400" b="1" kern="100" dirty="0" smtClean="0">
                        <a:solidFill>
                          <a:srgbClr val="FF0000"/>
                        </a:solidFill>
                        <a:latin typeface="微軟正黑體" pitchFamily="34" charset="-120"/>
                        <a:ea typeface="微軟正黑體" pitchFamily="34" charset="-120"/>
                        <a:cs typeface="Times New Roman"/>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400" b="1" kern="100" dirty="0" smtClean="0">
                          <a:solidFill>
                            <a:srgbClr val="FF0000"/>
                          </a:solidFill>
                          <a:latin typeface="微軟正黑體" pitchFamily="34" charset="-120"/>
                          <a:ea typeface="微軟正黑體" pitchFamily="34" charset="-120"/>
                          <a:cs typeface="Times New Roman"/>
                        </a:rPr>
                        <a:t>第</a:t>
                      </a:r>
                      <a:r>
                        <a:rPr lang="en-US" altLang="zh-TW" sz="1400" b="1" kern="100" dirty="0" smtClean="0">
                          <a:solidFill>
                            <a:srgbClr val="FF0000"/>
                          </a:solidFill>
                          <a:latin typeface="微軟正黑體" pitchFamily="34" charset="-120"/>
                          <a:ea typeface="微軟正黑體" pitchFamily="34" charset="-120"/>
                          <a:cs typeface="Times New Roman"/>
                        </a:rPr>
                        <a:t>2</a:t>
                      </a:r>
                      <a:r>
                        <a:rPr lang="zh-TW" altLang="en-US" sz="1400" b="1" kern="100" dirty="0" smtClean="0">
                          <a:solidFill>
                            <a:srgbClr val="FF0000"/>
                          </a:solidFill>
                          <a:latin typeface="微軟正黑體" pitchFamily="34" charset="-120"/>
                          <a:ea typeface="微軟正黑體" pitchFamily="34" charset="-120"/>
                          <a:cs typeface="Times New Roman"/>
                        </a:rPr>
                        <a:t>梯次泰山區等</a:t>
                      </a:r>
                      <a:r>
                        <a:rPr lang="en-US" altLang="zh-TW" sz="1400" b="1" kern="100" dirty="0" smtClean="0">
                          <a:solidFill>
                            <a:srgbClr val="FF0000"/>
                          </a:solidFill>
                          <a:latin typeface="微軟正黑體" pitchFamily="34" charset="-120"/>
                          <a:ea typeface="微軟正黑體" pitchFamily="34" charset="-120"/>
                          <a:cs typeface="Times New Roman"/>
                        </a:rPr>
                        <a:t>14</a:t>
                      </a:r>
                      <a:r>
                        <a:rPr lang="zh-TW" altLang="en-US" sz="1400" b="1" kern="100" dirty="0" smtClean="0">
                          <a:solidFill>
                            <a:srgbClr val="FF0000"/>
                          </a:solidFill>
                          <a:latin typeface="微軟正黑體" pitchFamily="34" charset="-120"/>
                          <a:ea typeface="微軟正黑體" pitchFamily="34" charset="-120"/>
                          <a:cs typeface="Times New Roman"/>
                        </a:rPr>
                        <a:t>區皆於</a:t>
                      </a:r>
                      <a:r>
                        <a:rPr lang="en-US" altLang="zh-TW" sz="1400" b="1" kern="100" dirty="0" smtClean="0">
                          <a:solidFill>
                            <a:srgbClr val="FF0000"/>
                          </a:solidFill>
                          <a:latin typeface="微軟正黑體" pitchFamily="34" charset="-120"/>
                          <a:ea typeface="微軟正黑體" pitchFamily="34" charset="-120"/>
                          <a:cs typeface="Times New Roman"/>
                        </a:rPr>
                        <a:t>8</a:t>
                      </a:r>
                      <a:r>
                        <a:rPr lang="zh-TW" altLang="en-US" sz="1400" b="1" kern="100" dirty="0" smtClean="0">
                          <a:solidFill>
                            <a:srgbClr val="FF0000"/>
                          </a:solidFill>
                          <a:latin typeface="微軟正黑體" pitchFamily="34" charset="-120"/>
                          <a:ea typeface="微軟正黑體" pitchFamily="34" charset="-120"/>
                          <a:cs typeface="Times New Roman"/>
                        </a:rPr>
                        <a:t>月</a:t>
                      </a:r>
                      <a:r>
                        <a:rPr lang="en-US" altLang="zh-TW" sz="1400" b="1" kern="100" dirty="0" smtClean="0">
                          <a:solidFill>
                            <a:srgbClr val="FF0000"/>
                          </a:solidFill>
                          <a:latin typeface="微軟正黑體" pitchFamily="34" charset="-120"/>
                          <a:ea typeface="微軟正黑體" pitchFamily="34" charset="-120"/>
                          <a:cs typeface="Times New Roman"/>
                        </a:rPr>
                        <a:t>31</a:t>
                      </a:r>
                      <a:r>
                        <a:rPr lang="zh-TW" altLang="en-US" sz="1400" b="1" kern="100" dirty="0" smtClean="0">
                          <a:solidFill>
                            <a:srgbClr val="FF0000"/>
                          </a:solidFill>
                          <a:latin typeface="微軟正黑體" pitchFamily="34" charset="-120"/>
                          <a:ea typeface="微軟正黑體" pitchFamily="34" charset="-120"/>
                          <a:cs typeface="Times New Roman"/>
                        </a:rPr>
                        <a:t>日前提報市府預審，</a:t>
                      </a:r>
                      <a:r>
                        <a:rPr lang="en-US" altLang="zh-TW" sz="1400" b="1" kern="100" dirty="0" smtClean="0">
                          <a:solidFill>
                            <a:srgbClr val="FF0000"/>
                          </a:solidFill>
                          <a:latin typeface="微軟正黑體" pitchFamily="34" charset="-120"/>
                          <a:ea typeface="微軟正黑體" pitchFamily="34" charset="-120"/>
                          <a:cs typeface="Times New Roman"/>
                        </a:rPr>
                        <a:t>9</a:t>
                      </a:r>
                      <a:r>
                        <a:rPr lang="zh-TW" altLang="en-US" sz="1400" b="1" kern="100" dirty="0" smtClean="0">
                          <a:solidFill>
                            <a:srgbClr val="FF0000"/>
                          </a:solidFill>
                          <a:latin typeface="微軟正黑體" pitchFamily="34" charset="-120"/>
                          <a:ea typeface="微軟正黑體" pitchFamily="34" charset="-120"/>
                          <a:cs typeface="Times New Roman"/>
                        </a:rPr>
                        <a:t>月</a:t>
                      </a:r>
                      <a:r>
                        <a:rPr lang="en-US" altLang="zh-TW" sz="1400" b="1" kern="100" dirty="0" smtClean="0">
                          <a:solidFill>
                            <a:srgbClr val="FF0000"/>
                          </a:solidFill>
                          <a:latin typeface="微軟正黑體" pitchFamily="34" charset="-120"/>
                          <a:ea typeface="微軟正黑體" pitchFamily="34" charset="-120"/>
                          <a:cs typeface="Times New Roman"/>
                        </a:rPr>
                        <a:t>25</a:t>
                      </a:r>
                      <a:r>
                        <a:rPr lang="zh-TW" altLang="en-US" sz="1400" b="1" kern="100" dirty="0" smtClean="0">
                          <a:solidFill>
                            <a:srgbClr val="FF0000"/>
                          </a:solidFill>
                          <a:latin typeface="微軟正黑體" pitchFamily="34" charset="-120"/>
                          <a:ea typeface="微軟正黑體" pitchFamily="34" charset="-120"/>
                          <a:cs typeface="Times New Roman"/>
                        </a:rPr>
                        <a:t>日回收局處審查意見，目前尚有經發局及社會局未回覆。</a:t>
                      </a:r>
                      <a:endParaRPr lang="en-US" altLang="zh-TW" sz="1400" b="1" kern="100" dirty="0" smtClean="0">
                        <a:solidFill>
                          <a:srgbClr val="FF0000"/>
                        </a:solidFill>
                        <a:latin typeface="微軟正黑體" pitchFamily="34" charset="-120"/>
                        <a:ea typeface="微軟正黑體" pitchFamily="34" charset="-120"/>
                        <a:cs typeface="Times New Roman"/>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400" kern="1200" dirty="0" smtClean="0">
                          <a:solidFill>
                            <a:schemeClr val="tx1"/>
                          </a:solidFill>
                          <a:effectLst/>
                          <a:latin typeface="微軟正黑體" pitchFamily="34" charset="-120"/>
                          <a:ea typeface="微軟正黑體" pitchFamily="34" charset="-120"/>
                          <a:cs typeface="+mn-cs"/>
                        </a:rPr>
                        <a:t>106</a:t>
                      </a:r>
                      <a:r>
                        <a:rPr lang="zh-TW" altLang="en-US" sz="1400" kern="1200" dirty="0" smtClean="0">
                          <a:solidFill>
                            <a:schemeClr val="tx1"/>
                          </a:solidFill>
                          <a:effectLst/>
                          <a:latin typeface="微軟正黑體" pitchFamily="34" charset="-120"/>
                          <a:ea typeface="微軟正黑體" pitchFamily="34" charset="-120"/>
                          <a:cs typeface="+mn-cs"/>
                        </a:rPr>
                        <a:t>年</a:t>
                      </a:r>
                      <a:endParaRPr lang="en-US" altLang="zh-TW" sz="1400" kern="1200" dirty="0" smtClean="0">
                        <a:solidFill>
                          <a:schemeClr val="tx1"/>
                        </a:solidFill>
                        <a:effectLst/>
                        <a:latin typeface="微軟正黑體" pitchFamily="34" charset="-120"/>
                        <a:ea typeface="微軟正黑體"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400" kern="1200" dirty="0" smtClean="0">
                          <a:solidFill>
                            <a:schemeClr val="tx1"/>
                          </a:solidFill>
                          <a:effectLst/>
                          <a:latin typeface="微軟正黑體" pitchFamily="34" charset="-120"/>
                          <a:ea typeface="微軟正黑體" pitchFamily="34" charset="-120"/>
                          <a:cs typeface="+mn-cs"/>
                        </a:rPr>
                        <a:t>12</a:t>
                      </a:r>
                      <a:r>
                        <a:rPr lang="zh-TW" altLang="en-US" sz="1400" kern="1200" dirty="0" smtClean="0">
                          <a:solidFill>
                            <a:schemeClr val="tx1"/>
                          </a:solidFill>
                          <a:effectLst/>
                          <a:latin typeface="微軟正黑體" pitchFamily="34" charset="-120"/>
                          <a:ea typeface="微軟正黑體" pitchFamily="34" charset="-120"/>
                          <a:cs typeface="+mn-cs"/>
                        </a:rPr>
                        <a:t>月</a:t>
                      </a:r>
                      <a:endParaRPr lang="en-US" altLang="zh-TW" sz="1400" kern="1200" dirty="0" smtClean="0">
                        <a:solidFill>
                          <a:schemeClr val="tx1"/>
                        </a:solidFill>
                        <a:effectLst/>
                        <a:latin typeface="微軟正黑體" pitchFamily="34" charset="-120"/>
                        <a:ea typeface="微軟正黑體" pitchFamily="34" charset="-120"/>
                        <a:cs typeface="+mn-cs"/>
                      </a:endParaRP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400" kern="1200" dirty="0" smtClean="0">
                          <a:solidFill>
                            <a:schemeClr val="tx1"/>
                          </a:solidFill>
                          <a:effectLst/>
                          <a:latin typeface="微軟正黑體" pitchFamily="34" charset="-120"/>
                          <a:ea typeface="微軟正黑體" pitchFamily="34" charset="-120"/>
                          <a:cs typeface="+mn-cs"/>
                        </a:rPr>
                        <a:t>31</a:t>
                      </a:r>
                      <a:r>
                        <a:rPr lang="zh-TW" altLang="en-US" sz="1400" kern="1200" dirty="0" smtClean="0">
                          <a:solidFill>
                            <a:schemeClr val="tx1"/>
                          </a:solidFill>
                          <a:effectLst/>
                          <a:latin typeface="微軟正黑體" pitchFamily="34" charset="-120"/>
                          <a:ea typeface="微軟正黑體" pitchFamily="34" charset="-120"/>
                          <a:cs typeface="+mn-cs"/>
                        </a:rPr>
                        <a:t>日</a:t>
                      </a:r>
                      <a:endParaRPr lang="zh-TW" sz="1400" kern="1200" dirty="0">
                        <a:solidFill>
                          <a:schemeClr val="tx1"/>
                        </a:solidFill>
                        <a:effectLst/>
                        <a:latin typeface="微軟正黑體" pitchFamily="34" charset="-120"/>
                        <a:ea typeface="微軟正黑體" pitchFamily="34" charset="-120"/>
                        <a:cs typeface="+mn-cs"/>
                      </a:endParaRPr>
                    </a:p>
                  </a:txBody>
                  <a:tcPr marL="68580" marR="68580"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zh-TW" altLang="en-US" sz="1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持續列管</a:t>
                      </a:r>
                      <a:endParaRPr kumimoji="0" lang="zh-TW" altLang="zh-TW" sz="14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mn-cs"/>
                      </a:endParaRPr>
                    </a:p>
                  </a:txBody>
                  <a:tcPr marL="68580" marR="68580" marT="0" marB="0" anchor="ctr"/>
                </a:tc>
                <a:extLst>
                  <a:ext uri="{0D108BD9-81ED-4DB2-BD59-A6C34878D82A}">
                    <a16:rowId xmlns:a16="http://schemas.microsoft.com/office/drawing/2014/main" val="873818932"/>
                  </a:ext>
                </a:extLst>
              </a:tr>
            </a:tbl>
          </a:graphicData>
        </a:graphic>
      </p:graphicFrame>
    </p:spTree>
    <p:extLst>
      <p:ext uri="{BB962C8B-B14F-4D97-AF65-F5344CB8AC3E}">
        <p14:creationId xmlns:p14="http://schemas.microsoft.com/office/powerpoint/2010/main" val="1798829928"/>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C3CB18-46D9-4CB3-B037-6DB33D6640C9}" type="slidenum">
              <a:rPr kumimoji="0" lang="zh-TW" altLang="en-US" sz="1400" b="0" i="0" u="none" strike="noStrike" kern="1200" cap="none" spc="0" normalizeH="0" baseline="0" noProof="0" smtClean="0">
                <a:ln>
                  <a:noFill/>
                </a:ln>
                <a:solidFill>
                  <a:srgbClr val="262626"/>
                </a:solidFill>
                <a:effectLst/>
                <a:uLnTx/>
                <a:uFillTx/>
                <a:latin typeface="Arial Unicode MS" pitchFamily="34" charset="-120"/>
                <a:ea typeface="Arial Unicode MS"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altLang="en-US" sz="1400" b="0" i="0" u="none" strike="noStrike" kern="1200" cap="none" spc="0" normalizeH="0" baseline="0" noProof="0">
              <a:ln>
                <a:noFill/>
              </a:ln>
              <a:solidFill>
                <a:srgbClr val="262626"/>
              </a:solidFill>
              <a:effectLst/>
              <a:uLnTx/>
              <a:uFillTx/>
              <a:latin typeface="Arial Unicode MS" pitchFamily="34" charset="-120"/>
              <a:ea typeface="Arial Unicode MS" pitchFamily="34" charset="-120"/>
              <a:cs typeface="Arial Unicode MS" pitchFamily="34" charset="-120"/>
            </a:endParaRPr>
          </a:p>
        </p:txBody>
      </p:sp>
      <p:sp>
        <p:nvSpPr>
          <p:cNvPr id="5" name="矩形 7"/>
          <p:cNvSpPr>
            <a:spLocks noChangeArrowheads="1"/>
          </p:cNvSpPr>
          <p:nvPr/>
        </p:nvSpPr>
        <p:spPr bwMode="auto">
          <a:xfrm>
            <a:off x="3175" y="6642100"/>
            <a:ext cx="4568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https://www.youtube.com/watch?v=NKQxOBTJI88</a:t>
            </a:r>
            <a:endPar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6" name="Text Placeholder 9"/>
          <p:cNvSpPr txBox="1">
            <a:spLocks/>
          </p:cNvSpPr>
          <p:nvPr/>
        </p:nvSpPr>
        <p:spPr>
          <a:xfrm>
            <a:off x="0" y="11113"/>
            <a:ext cx="86106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auto" latinLnBrk="0" hangingPunct="0">
              <a:lnSpc>
                <a:spcPct val="100000"/>
              </a:lnSpc>
              <a:spcBef>
                <a:spcPct val="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 </a:t>
            </a:r>
            <a:r>
              <a:rPr kumimoji="0" lang="zh-TW"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情 描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述</a:t>
            </a:r>
            <a:r>
              <a:rPr kumimoji="0" lang="en-US" altLang="zh-TW"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天鴿颱風</a:t>
            </a:r>
            <a:endParaRPr kumimoji="0" lang="en-US" altLang="zh-TW"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pic>
        <p:nvPicPr>
          <p:cNvPr id="3" name="【天鴿襲澳門】天文台發10號波歷時5小時，颱風期間釀3死， 男子遭強風吹倒撞牆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1610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4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 應 變 作 為</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379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132FC4-23D1-4B06-908C-C2EAB3867A09}"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3796" name="矩形 6"/>
          <p:cNvSpPr>
            <a:spLocks noChangeArrowheads="1"/>
          </p:cNvSpPr>
          <p:nvPr/>
        </p:nvSpPr>
        <p:spPr bwMode="auto">
          <a:xfrm>
            <a:off x="-38100" y="6565900"/>
            <a:ext cx="47625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https://baike.baidu.com/item/%E5%8F%B0%E9%A3%8E%E5%A4%A9%E9%B8%BD</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標楷體" panose="03000509000000000000" pitchFamily="65" charset="-120"/>
              <a:cs typeface="+mn-cs"/>
            </a:endParaRPr>
          </a:p>
        </p:txBody>
      </p:sp>
      <p:sp>
        <p:nvSpPr>
          <p:cNvPr id="35846" name="文字方塊 9"/>
          <p:cNvSpPr txBox="1">
            <a:spLocks noChangeArrowheads="1"/>
          </p:cNvSpPr>
          <p:nvPr/>
        </p:nvSpPr>
        <p:spPr bwMode="auto">
          <a:xfrm>
            <a:off x="-304800" y="506413"/>
            <a:ext cx="4878458" cy="3416320"/>
          </a:xfrm>
          <a:prstGeom prst="rect">
            <a:avLst/>
          </a:prstGeom>
          <a:noFill/>
          <a:ln>
            <a:noFill/>
          </a:ln>
          <a:ex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62865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中國</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國家</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海洋</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局</a:t>
            </a:r>
            <a:r>
              <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22</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日組織</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召開</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天鴿」</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暴</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潮、海浪災害防禦工作部署會</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，啟動海洋災害</a:t>
            </a:r>
            <a:r>
              <a:rPr kumimoji="1"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Ⅰ</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級應急響應</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62865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天</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鴿</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暴</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潮疊加天文大潮</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更引致珠江口地區多處嚴重</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淹水，</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暴</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潮</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最高預警級別為</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橙色</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近海海浪</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廣東</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沿岸海域海浪預警級別為</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紅色</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p:txBody>
      </p:sp>
      <p:sp>
        <p:nvSpPr>
          <p:cNvPr id="6" name="文字方塊 5"/>
          <p:cNvSpPr txBox="1"/>
          <p:nvPr/>
        </p:nvSpPr>
        <p:spPr>
          <a:xfrm>
            <a:off x="4758447" y="609600"/>
            <a:ext cx="4267200" cy="2585323"/>
          </a:xfrm>
          <a:prstGeom prst="rect">
            <a:avLst/>
          </a:prstGeom>
          <a:solidFill>
            <a:schemeClr val="accent1">
              <a:lumMod val="40000"/>
              <a:lumOff val="60000"/>
            </a:schemeClr>
          </a:solid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
                <a:srgbClr val="C00000"/>
              </a:buClr>
              <a:buSzPct val="100000"/>
              <a:buFont typeface="微軟正黑體" panose="020B0604030504040204" pitchFamily="34" charset="-120"/>
              <a:buChar char="※"/>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根據中國相關</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規定，氣象部門發布的颱風黃色、橙色、紅色預警信號和暴雨紅色預警信號為停課信號</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285750" marR="0" lvl="0" indent="-285750" algn="l" defTabSz="914400" rtl="0" eaLnBrk="0" fontAlgn="base" latinLnBrk="0" hangingPunct="0">
              <a:lnSpc>
                <a:spcPct val="100000"/>
              </a:lnSpc>
              <a:spcBef>
                <a:spcPct val="0"/>
              </a:spcBef>
              <a:spcAft>
                <a:spcPct val="0"/>
              </a:spcAft>
              <a:buClr>
                <a:srgbClr val="C00000"/>
              </a:buClr>
              <a:buSzPct val="100000"/>
              <a:buFont typeface="微軟正黑體" panose="020B0604030504040204" pitchFamily="34" charset="-120"/>
              <a:buChar char="※"/>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紅色</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預警生效區域停止集會、停課、停業（除特殊行業外）</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285750" marR="0" lvl="0" indent="-285750" algn="l" defTabSz="914400" rtl="0" eaLnBrk="0" fontAlgn="base" latinLnBrk="0" hangingPunct="0">
              <a:lnSpc>
                <a:spcPct val="100000"/>
              </a:lnSpc>
              <a:spcBef>
                <a:spcPct val="0"/>
              </a:spcBef>
              <a:spcAft>
                <a:spcPct val="0"/>
              </a:spcAft>
              <a:buClr>
                <a:srgbClr val="C00000"/>
              </a:buClr>
              <a:buSzPct val="100000"/>
              <a:buFont typeface="微軟正黑體" panose="020B0604030504040204" pitchFamily="34" charset="-120"/>
              <a:buChar char="※"/>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橙色</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預警生效區域停止室內外大型集會、停課、停業（除特殊行業外）</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285750" marR="0" lvl="0" indent="-285750" algn="l" defTabSz="914400" rtl="0" eaLnBrk="0" fontAlgn="base" latinLnBrk="0" hangingPunct="0">
              <a:lnSpc>
                <a:spcPct val="100000"/>
              </a:lnSpc>
              <a:spcBef>
                <a:spcPct val="0"/>
              </a:spcBef>
              <a:spcAft>
                <a:spcPct val="0"/>
              </a:spcAft>
              <a:buClr>
                <a:srgbClr val="C00000"/>
              </a:buClr>
              <a:buSzPct val="100000"/>
              <a:buFont typeface="微軟正黑體" panose="020B0604030504040204" pitchFamily="34" charset="-120"/>
              <a:buChar char="※"/>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颱風</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黃色預警生效，中小學、幼兒園、托兒所要停課</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a:t>
            </a:r>
            <a:endParaRPr kumimoji="1" lang="zh-TW" altLang="en-US" sz="1800" b="0"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4" y="3963193"/>
            <a:ext cx="4497211" cy="2529681"/>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658" y="3614475"/>
            <a:ext cx="4451989" cy="2504244"/>
          </a:xfrm>
          <a:prstGeom prst="rect">
            <a:avLst/>
          </a:prstGeom>
        </p:spPr>
      </p:pic>
      <p:sp>
        <p:nvSpPr>
          <p:cNvPr id="12" name="矩形 11"/>
          <p:cNvSpPr>
            <a:spLocks noChangeArrowheads="1"/>
          </p:cNvSpPr>
          <p:nvPr/>
        </p:nvSpPr>
        <p:spPr bwMode="auto">
          <a:xfrm>
            <a:off x="51884" y="6118719"/>
            <a:ext cx="4497211" cy="369332"/>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深圳街頭環衛城管人員清理塌</a:t>
            </a:r>
            <a:r>
              <a:rPr kumimoji="1" lang="zh-TW" altLang="en-US" sz="18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樹</a:t>
            </a:r>
            <a:endPar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sp>
        <p:nvSpPr>
          <p:cNvPr id="13" name="矩形 12"/>
          <p:cNvSpPr>
            <a:spLocks noChangeArrowheads="1"/>
          </p:cNvSpPr>
          <p:nvPr/>
        </p:nvSpPr>
        <p:spPr bwMode="auto">
          <a:xfrm>
            <a:off x="4573658" y="5841720"/>
            <a:ext cx="4451989" cy="646331"/>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颱風天鴿導致廣東西部與廣西鐵路停運，圖為旅客在廣西柳州火車站辦理退票</a:t>
            </a:r>
            <a:r>
              <a:rPr kumimoji="1" lang="zh-TW" altLang="en-US" sz="1800" b="1" i="0" u="none" strike="noStrike" kern="1200" cap="none" spc="0" normalizeH="0" baseline="0" noProof="0" dirty="0" smtClean="0">
                <a:ln>
                  <a:noFill/>
                </a:ln>
                <a:solidFill>
                  <a:srgbClr val="FFFFFF"/>
                </a:solidFill>
                <a:effectLst/>
                <a:uLnTx/>
                <a:uFillTx/>
                <a:latin typeface="微軟正黑體" pitchFamily="34" charset="-120"/>
                <a:ea typeface="微軟正黑體" pitchFamily="34" charset="-120"/>
                <a:cs typeface="+mn-cs"/>
              </a:rPr>
              <a:t>手續</a:t>
            </a:r>
            <a:endParaRPr kumimoji="1" lang="zh-TW" altLang="en-US" sz="18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9793471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政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府 應 變 作 為</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3795"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132FC4-23D1-4B06-908C-C2EAB3867A09}"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3796" name="矩形 6"/>
          <p:cNvSpPr>
            <a:spLocks noChangeArrowheads="1"/>
          </p:cNvSpPr>
          <p:nvPr/>
        </p:nvSpPr>
        <p:spPr bwMode="auto">
          <a:xfrm>
            <a:off x="-38100" y="6565900"/>
            <a:ext cx="4762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zh-TW" altLang="en-US"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https://baike.baidu.com/item/%</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E5%8F%B0%E9%A3%8E%E5%A4%A9%E9%B8%BD</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Arial" pitchFamily="34" charset="0"/>
                <a:ea typeface="標楷體" panose="03000509000000000000" pitchFamily="65" charset="-120"/>
                <a:cs typeface="+mn-cs"/>
              </a:rPr>
              <a:t>http://www.bbc.com/zhongwen/trad/chinese-news-41020529</a:t>
            </a:r>
            <a:endParaRPr kumimoji="1" lang="zh-TW" altLang="en-US" sz="800" b="0" i="0" u="none" strike="noStrike" kern="1200" cap="none" spc="0" normalizeH="0" baseline="0" noProof="0" dirty="0">
              <a:ln>
                <a:noFill/>
              </a:ln>
              <a:solidFill>
                <a:srgbClr val="000000"/>
              </a:solidFill>
              <a:effectLst/>
              <a:uLnTx/>
              <a:uFillTx/>
              <a:latin typeface="Arial" pitchFamily="34" charset="0"/>
              <a:ea typeface="標楷體" panose="03000509000000000000" pitchFamily="65" charset="-120"/>
              <a:cs typeface="+mn-cs"/>
            </a:endParaRPr>
          </a:p>
        </p:txBody>
      </p:sp>
      <p:graphicFrame>
        <p:nvGraphicFramePr>
          <p:cNvPr id="4" name="表格 3"/>
          <p:cNvGraphicFramePr>
            <a:graphicFrameLocks noGrp="1"/>
          </p:cNvGraphicFramePr>
          <p:nvPr>
            <p:extLst>
              <p:ext uri="{D42A27DB-BD31-4B8C-83A1-F6EECF244321}">
                <p14:modId xmlns:p14="http://schemas.microsoft.com/office/powerpoint/2010/main" val="2541822340"/>
              </p:ext>
            </p:extLst>
          </p:nvPr>
        </p:nvGraphicFramePr>
        <p:xfrm>
          <a:off x="0" y="594873"/>
          <a:ext cx="9145253" cy="3291328"/>
        </p:xfrm>
        <a:graphic>
          <a:graphicData uri="http://schemas.openxmlformats.org/drawingml/2006/table">
            <a:tbl>
              <a:tblPr firstRow="1" firstCol="1" bandRow="1"/>
              <a:tblGrid>
                <a:gridCol w="1371600">
                  <a:extLst>
                    <a:ext uri="{9D8B030D-6E8A-4147-A177-3AD203B41FA5}">
                      <a16:colId xmlns:a16="http://schemas.microsoft.com/office/drawing/2014/main" val="4030123564"/>
                    </a:ext>
                  </a:extLst>
                </a:gridCol>
                <a:gridCol w="3048000">
                  <a:extLst>
                    <a:ext uri="{9D8B030D-6E8A-4147-A177-3AD203B41FA5}">
                      <a16:colId xmlns:a16="http://schemas.microsoft.com/office/drawing/2014/main" val="722395443"/>
                    </a:ext>
                  </a:extLst>
                </a:gridCol>
                <a:gridCol w="4725653">
                  <a:extLst>
                    <a:ext uri="{9D8B030D-6E8A-4147-A177-3AD203B41FA5}">
                      <a16:colId xmlns:a16="http://schemas.microsoft.com/office/drawing/2014/main" val="3054047842"/>
                    </a:ext>
                  </a:extLst>
                </a:gridCol>
              </a:tblGrid>
              <a:tr h="609088">
                <a:tc>
                  <a:txBody>
                    <a:bodyPr/>
                    <a:lstStyle/>
                    <a:p>
                      <a:pPr algn="ctr">
                        <a:spcAft>
                          <a:spcPts val="0"/>
                        </a:spcAft>
                      </a:pPr>
                      <a:r>
                        <a:rPr lang="zh-TW" altLang="en-US" sz="18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香港</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5737" marR="85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altLang="en-US" sz="1800" b="1"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澳門</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5737" marR="85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廣東省</a:t>
                      </a:r>
                      <a:r>
                        <a:rPr lang="en-US"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珠海、江門、廣州、佛山、東莞等市</a:t>
                      </a:r>
                      <a:r>
                        <a:rPr lang="en-US"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5737" marR="85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13392572"/>
                  </a:ext>
                </a:extLst>
              </a:tr>
              <a:tr h="2667512">
                <a:tc>
                  <a:txBody>
                    <a:bodyPr/>
                    <a:lstStyle/>
                    <a:p>
                      <a:pPr marL="342900" lvl="0" indent="-342900">
                        <a:spcAft>
                          <a:spcPts val="0"/>
                        </a:spcAft>
                        <a:buFont typeface="Wingdings" panose="05000000000000000000" pitchFamily="2" charset="2"/>
                        <a:buChar char=""/>
                      </a:pPr>
                      <a:r>
                        <a:rPr lang="en-US" altLang="zh-TW" sz="1600" b="1" kern="100" dirty="0" smtClean="0">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23</a:t>
                      </a:r>
                      <a:r>
                        <a:rPr lang="zh-TW" altLang="zh-TW" sz="1600" b="1" kern="100" dirty="0" smtClean="0">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日證券及衍生產品市場全日暫停交易</a:t>
                      </a:r>
                      <a:endParaRPr lang="en-US" altLang="zh-TW" sz="1600" b="1" kern="100" dirty="0" smtClean="0">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85737" marR="85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
                      </a:pPr>
                      <a:r>
                        <a:rPr lang="en-US" altLang="zh-TW" sz="1600" b="1" kern="100" dirty="0" smtClean="0">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23</a:t>
                      </a:r>
                      <a:r>
                        <a:rPr lang="zh-TW" altLang="zh-TW" sz="1600" b="1" kern="100" dirty="0" smtClean="0">
                          <a:solidFill>
                            <a:srgbClr val="333333"/>
                          </a:solidFill>
                          <a:effectLst/>
                          <a:latin typeface="微軟正黑體" panose="020B0604030504040204" pitchFamily="34" charset="-120"/>
                          <a:ea typeface="微軟正黑體" panose="020B0604030504040204" pitchFamily="34" charset="-120"/>
                          <a:cs typeface="Arial" panose="020B0604020202020204" pitchFamily="34" charset="0"/>
                        </a:rPr>
                        <a:t>日應澳門特別行政區政府的請求，</a:t>
                      </a:r>
                      <a:r>
                        <a:rPr lang="zh-TW" altLang="zh-TW" sz="1600" b="1" kern="100" dirty="0" smtClean="0">
                          <a:solidFill>
                            <a:srgbClr val="FF0000"/>
                          </a:solidFill>
                          <a:effectLst/>
                          <a:latin typeface="微軟正黑體" panose="020B0604030504040204" pitchFamily="34" charset="-120"/>
                          <a:ea typeface="微軟正黑體" panose="020B0604030504040204" pitchFamily="34" charset="-120"/>
                          <a:cs typeface="Arial" panose="020B0604020202020204" pitchFamily="34" charset="0"/>
                        </a:rPr>
                        <a:t>中央人民政府批准澳門駐軍協助救治災害</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1600" b="1" kern="100" dirty="0" smtClean="0">
                        <a:solidFill>
                          <a:srgbClr val="FF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spcAft>
                          <a:spcPts val="0"/>
                        </a:spcAft>
                        <a:buFont typeface="Wingdings" panose="05000000000000000000" pitchFamily="2" charset="2"/>
                        <a:buChar char=""/>
                      </a:pP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澳門基金會撥出的</a:t>
                      </a:r>
                      <a:r>
                        <a:rPr lang="en-US" altLang="zh-TW" sz="16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13.5</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億澳門元援助金</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，以及</a:t>
                      </a:r>
                      <a:r>
                        <a:rPr lang="en-US" altLang="zh-TW" sz="16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萬瓶瓶裝水。</a:t>
                      </a:r>
                      <a:endParaRPr lang="zh-TW" altLang="zh-TW" sz="16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
                      </a:pP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因應部分</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受災街區的垃圾難以在短時間內清理</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，局方已派員到場「</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緊急滅蟲消毒</a:t>
                      </a:r>
                      <a:r>
                        <a:rPr lang="zh-TW" altLang="en-US" sz="1600" b="1"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」，並向居民</a:t>
                      </a:r>
                      <a:r>
                        <a:rPr lang="zh-TW" altLang="en-US" sz="16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發放防範疫病傳單</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5737" marR="85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
                      </a:pPr>
                      <a:r>
                        <a:rPr 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日國家防總要求密切監視熱帶低壓發展情況，海上作業船隻、作業人員以及近海養殖人員防風避險準備，</a:t>
                      </a:r>
                      <a:r>
                        <a:rPr lang="zh-TW" sz="16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及時轉移危險地區人員</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
                      </a:pPr>
                      <a:r>
                        <a:rPr 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22</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日國家防總</a:t>
                      </a:r>
                      <a:r>
                        <a:rPr lang="zh-TW" sz="16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通知地方防汛抗旱指揮部，要求切實組織開展巡查值守</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、預警發布等各項工作。</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
                      </a:pPr>
                      <a:r>
                        <a:rPr 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23</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日廣東省各級公安機關</a:t>
                      </a:r>
                      <a:r>
                        <a:rPr lang="zh-TW" sz="16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借助</a:t>
                      </a:r>
                      <a:r>
                        <a:rPr lang="en-US" sz="16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LED</a:t>
                      </a:r>
                      <a:r>
                        <a:rPr lang="zh-TW" sz="16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顯示屏、村居廣播、警務微信、警情通報和手機短信等媒介平台</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，及時動態播報當前氣象預警，廣泛發動</a:t>
                      </a:r>
                      <a:r>
                        <a:rPr lang="zh-TW" sz="16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群眾、企事業單位做好防範準備。</a:t>
                      </a:r>
                      <a:endParaRPr lang="zh-TW" sz="18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Aft>
                          <a:spcPts val="0"/>
                        </a:spcAft>
                        <a:buFont typeface="Wingdings" panose="05000000000000000000" pitchFamily="2" charset="2"/>
                        <a:buChar char=""/>
                      </a:pPr>
                      <a:r>
                        <a:rPr lang="zh-TW" sz="1600" b="1"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組織廣大民警深入轄區</a:t>
                      </a:r>
                      <a:r>
                        <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指導加強內部安全防範工作。</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5737" marR="85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391755"/>
                  </a:ext>
                </a:extLst>
              </a:tr>
            </a:tbl>
          </a:graphicData>
        </a:graphic>
      </p:graphicFrame>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974660"/>
            <a:ext cx="4465296" cy="2511729"/>
          </a:xfrm>
          <a:prstGeom prst="rect">
            <a:avLst/>
          </a:prstGeom>
        </p:spPr>
      </p:pic>
      <p:sp>
        <p:nvSpPr>
          <p:cNvPr id="14" name="矩形 13"/>
          <p:cNvSpPr/>
          <p:nvPr/>
        </p:nvSpPr>
        <p:spPr>
          <a:xfrm>
            <a:off x="4953000" y="5563060"/>
            <a:ext cx="4114800" cy="923330"/>
          </a:xfrm>
          <a:prstGeom prst="rect">
            <a:avLst/>
          </a:prstGeom>
          <a:solidFill>
            <a:schemeClr val="accent1">
              <a:lumMod val="40000"/>
              <a:lumOff val="6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澳門行政長官在記者會開始之際帶領官員默哀，然後宣佈地球物理暨氣象局局長馮瑞權已經請辭</a:t>
            </a:r>
          </a:p>
        </p:txBody>
      </p:sp>
    </p:spTree>
    <p:extLst>
      <p:ext uri="{BB962C8B-B14F-4D97-AF65-F5344CB8AC3E}">
        <p14:creationId xmlns:p14="http://schemas.microsoft.com/office/powerpoint/2010/main" val="24005131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a:t>
            </a: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因 初 判</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1747"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724457-89B8-4957-8267-BE7403F90CB1}"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1748" name="矩形 7"/>
          <p:cNvSpPr>
            <a:spLocks noChangeArrowheads="1"/>
          </p:cNvSpPr>
          <p:nvPr/>
        </p:nvSpPr>
        <p:spPr bwMode="auto">
          <a:xfrm>
            <a:off x="0" y="112060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p>
        </p:txBody>
      </p:sp>
      <p:sp>
        <p:nvSpPr>
          <p:cNvPr id="41" name="矩形 9"/>
          <p:cNvSpPr>
            <a:spLocks noChangeArrowheads="1"/>
          </p:cNvSpPr>
          <p:nvPr/>
        </p:nvSpPr>
        <p:spPr bwMode="auto">
          <a:xfrm>
            <a:off x="0" y="6553200"/>
            <a:ext cx="8305800" cy="338554"/>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https://theinitium.com/article/20170825-opinion-panlei-macau</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www.bbc.com/zhongwen/trad/chinese-news-41035211</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p>
        </p:txBody>
      </p:sp>
      <p:sp>
        <p:nvSpPr>
          <p:cNvPr id="11" name="文字方塊 9"/>
          <p:cNvSpPr txBox="1">
            <a:spLocks noChangeArrowheads="1"/>
          </p:cNvSpPr>
          <p:nvPr/>
        </p:nvSpPr>
        <p:spPr bwMode="auto">
          <a:xfrm>
            <a:off x="152400" y="1543452"/>
            <a:ext cx="8839200" cy="461665"/>
          </a:xfrm>
          <a:prstGeom prst="rect">
            <a:avLst/>
          </a:prstGeom>
          <a:noFill/>
          <a:ln>
            <a:noFill/>
          </a:ln>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「天鴿」</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風暴潮疊加天文大潮</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更引致珠江口地區多處嚴重淹水</a:t>
            </a:r>
            <a:endPar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6"/>
          <p:cNvSpPr/>
          <p:nvPr/>
        </p:nvSpPr>
        <p:spPr>
          <a:xfrm>
            <a:off x="152399" y="963738"/>
            <a:ext cx="1620957"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潮汐因素</a:t>
            </a:r>
            <a:endParaRPr kumimoji="1" lang="zh-TW" altLang="en-US" sz="28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7"/>
          <p:cNvSpPr/>
          <p:nvPr/>
        </p:nvSpPr>
        <p:spPr>
          <a:xfrm>
            <a:off x="152400" y="2435424"/>
            <a:ext cx="2339102"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發布警訊時</a:t>
            </a:r>
            <a:r>
              <a:rPr kumimoji="1" lang="zh-TW" altLang="en-US" sz="28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機</a:t>
            </a:r>
          </a:p>
        </p:txBody>
      </p:sp>
      <p:sp>
        <p:nvSpPr>
          <p:cNvPr id="9" name="文字方塊 9"/>
          <p:cNvSpPr txBox="1">
            <a:spLocks noChangeArrowheads="1"/>
          </p:cNvSpPr>
          <p:nvPr/>
        </p:nvSpPr>
        <p:spPr bwMode="auto">
          <a:xfrm>
            <a:off x="152400" y="3166408"/>
            <a:ext cx="8839200" cy="1938992"/>
          </a:xfrm>
          <a:prstGeom prst="rect">
            <a:avLst/>
          </a:prstGeom>
          <a:noFill/>
          <a:ln>
            <a:noFill/>
          </a:ln>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當事前種種資料顯示天鴿會正面吹襲珠海及澳門</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，澳門</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氣象局</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卻沒有發布清晰預警，以致民間未有防備</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，市民措手不及</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1" lang="en-US" altLang="zh-TW"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颱風</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來襲當日，當香港早於清晨五點多掛起八號風球，全城一早得知停工停課，澳門氣象局</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卻在</a:t>
            </a:r>
            <a:r>
              <a:rPr kumimoji="1"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9</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時才改掛八號風球，部分市民卻已出門跟風暴</a:t>
            </a:r>
            <a:r>
              <a:rPr kumimoji="1" lang="zh-TW" altLang="en-US" sz="24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搏鬥</a:t>
            </a:r>
            <a:r>
              <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zh-TW"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延遲民眾預防及自救的時機。</a:t>
            </a:r>
            <a:endParaRPr kumimoji="1" lang="en-US" altLang="zh-TW"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8579335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災</a:t>
            </a:r>
            <a:r>
              <a:rPr kumimoji="0" lang="zh-TW" altLang="en-US" sz="3600" b="1" i="0" u="none" strike="noStrike" kern="1200" cap="none" spc="0" normalizeH="0" baseline="0" noProof="0" dirty="0" smtClean="0">
                <a:ln>
                  <a:noFill/>
                </a:ln>
                <a:solidFill>
                  <a:srgbClr val="0070C0"/>
                </a:solidFill>
                <a:effectLst/>
                <a:uLnTx/>
                <a:uFillTx/>
                <a:latin typeface="微軟正黑體" pitchFamily="34" charset="-120"/>
                <a:ea typeface="微軟正黑體" pitchFamily="34" charset="-120"/>
                <a:cs typeface="+mn-cs"/>
              </a:rPr>
              <a:t> </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因 初 判</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1747" name="投影片編號版面配置區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724457-89B8-4957-8267-BE7403F90CB1}"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41" name="矩形 9"/>
          <p:cNvSpPr>
            <a:spLocks noChangeArrowheads="1"/>
          </p:cNvSpPr>
          <p:nvPr/>
        </p:nvSpPr>
        <p:spPr bwMode="auto">
          <a:xfrm>
            <a:off x="-20053" y="6444604"/>
            <a:ext cx="8305800" cy="461665"/>
          </a:xfrm>
          <a:prstGeom prst="rect">
            <a:avLst/>
          </a:prstGeom>
          <a:solidFill>
            <a:schemeClr val="bg1">
              <a:alpha val="50000"/>
            </a:schemeClr>
          </a:solidFill>
          <a:ln>
            <a:noFill/>
          </a:ln>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資料來源</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https://theinitium.com/article/20170825-opinion-panlei-macau</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2"/>
              </a:rPr>
              <a:t>/</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http://</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hlinkClick r:id="rId3"/>
              </a:rPr>
              <a:t>www.bbc.com/zhongwen/trad/chinese-news-41035211</a:t>
            </a:r>
            <a:r>
              <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李展鵬：澳門，被颱風天鴿剝下金碧輝煌的落後村莊</a:t>
            </a:r>
            <a:endParaRPr kumimoji="1" lang="en-US" altLang="zh-TW" sz="8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0" name="矩形 9"/>
          <p:cNvSpPr/>
          <p:nvPr/>
        </p:nvSpPr>
        <p:spPr>
          <a:xfrm>
            <a:off x="228600" y="533400"/>
            <a:ext cx="295465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rPr>
              <a:t>澳門軟硬體設備脆弱</a:t>
            </a:r>
            <a:endParaRPr kumimoji="1" lang="zh-TW" altLang="en-US" sz="2400" b="1" i="0" u="none" strike="noStrike" kern="1200" cap="none" spc="0" normalizeH="0" baseline="0" noProof="0" dirty="0">
              <a:ln>
                <a:noFill/>
              </a:ln>
              <a:solidFill>
                <a:srgbClr val="3FAEDE">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9"/>
          <p:cNvSpPr txBox="1">
            <a:spLocks noChangeArrowheads="1"/>
          </p:cNvSpPr>
          <p:nvPr/>
        </p:nvSpPr>
        <p:spPr bwMode="auto">
          <a:xfrm>
            <a:off x="76200" y="950317"/>
            <a:ext cx="8839200" cy="2554545"/>
          </a:xfrm>
          <a:prstGeom prst="rect">
            <a:avLst/>
          </a:prstGeom>
          <a:noFill/>
          <a:ln>
            <a:noFill/>
          </a:ln>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軟體</a:t>
            </a:r>
            <a:endParaRPr kumimoji="1" lang="en-US" altLang="zh-TW"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政府部門的專業水平、溝通技巧、應變能力</a:t>
            </a: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問題</a:t>
            </a:r>
            <a:endParaRPr kumimoji="1" lang="en-US" altLang="zh-TW"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硬體</a:t>
            </a:r>
            <a:endParaRPr kumimoji="1" lang="en-US" altLang="zh-TW"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颱風來襲引發停電，</a:t>
            </a:r>
            <a:r>
              <a:rPr kumimoji="1" lang="zh-TW" altLang="en-US" sz="2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澳門依賴中國供電的程度高達</a:t>
            </a:r>
            <a:r>
              <a:rPr kumimoji="1" lang="en-US" altLang="zh-TW" sz="2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70%</a:t>
            </a: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，停電繼而引發自來水廠停產，造成斷水。</a:t>
            </a:r>
            <a:endParaRPr kumimoji="1" lang="en-US" altLang="zh-TW"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同時，</a:t>
            </a:r>
            <a:r>
              <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澳門電訊的機站因水浸失靈</a:t>
            </a: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，電話及網絡亦一度中斷；</a:t>
            </a:r>
            <a:r>
              <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澳門電台的發射站亦折斷，</a:t>
            </a:r>
            <a:r>
              <a:rPr kumimoji="1"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FM</a:t>
            </a:r>
            <a:r>
              <a:rPr kumimoji="1"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廣播受到</a:t>
            </a:r>
            <a:r>
              <a:rPr kumimoji="1" lang="zh-TW" altLang="en-US" sz="20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影響</a:t>
            </a:r>
            <a:r>
              <a:rPr kumimoji="1" lang="zh-TW" altLang="en-US"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，澳門成為孤島狀態。</a:t>
            </a:r>
            <a:endParaRPr kumimoji="1" lang="en-US" altLang="zh-TW"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內港一帶每逢暴雨必有水浸，政府多年來整治不力，情況始終沒有改善。</a:t>
            </a:r>
            <a:endParaRPr kumimoji="1" lang="en-US" altLang="zh-TW" sz="20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00" y="3435361"/>
            <a:ext cx="3840000" cy="2880000"/>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3429000"/>
            <a:ext cx="3840000" cy="2880000"/>
          </a:xfrm>
          <a:prstGeom prst="rect">
            <a:avLst/>
          </a:prstGeom>
        </p:spPr>
      </p:pic>
      <p:sp>
        <p:nvSpPr>
          <p:cNvPr id="16" name="矩形 15"/>
          <p:cNvSpPr>
            <a:spLocks noChangeArrowheads="1"/>
          </p:cNvSpPr>
          <p:nvPr/>
        </p:nvSpPr>
        <p:spPr bwMode="auto">
          <a:xfrm>
            <a:off x="0" y="6138446"/>
            <a:ext cx="9144000" cy="338554"/>
          </a:xfrm>
          <a:prstGeom prst="rect">
            <a:avLst/>
          </a:prstGeom>
          <a:solidFill>
            <a:schemeClr val="tx1">
              <a:lumMod val="50000"/>
              <a:lumOff val="50000"/>
              <a:alpha val="80000"/>
            </a:schemeClr>
          </a:solidFill>
          <a:ln>
            <a:noFill/>
          </a:ln>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多家賭場酒店有自己的備用電，可以在全城斷電下繼續閃閃發亮，圖片下半部則完全漆黑一片。</a:t>
            </a:r>
          </a:p>
        </p:txBody>
      </p:sp>
    </p:spTree>
    <p:extLst>
      <p:ext uri="{BB962C8B-B14F-4D97-AF65-F5344CB8AC3E}">
        <p14:creationId xmlns:p14="http://schemas.microsoft.com/office/powerpoint/2010/main" val="36056212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p:cNvSpPr txBox="1">
            <a:spLocks/>
          </p:cNvSpPr>
          <p:nvPr/>
        </p:nvSpPr>
        <p:spPr>
          <a:xfrm>
            <a:off x="0" y="11113"/>
            <a:ext cx="6400800" cy="4953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36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小</a:t>
            </a:r>
            <a:r>
              <a:rPr kumimoji="0" lang="zh-TW" altLang="en-US"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rPr>
              <a:t>結</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itchFamily="34" charset="-120"/>
              <a:ea typeface="微軟正黑體" pitchFamily="34" charset="-120"/>
              <a:cs typeface="+mn-cs"/>
            </a:endParaRPr>
          </a:p>
        </p:txBody>
      </p:sp>
      <p:sp>
        <p:nvSpPr>
          <p:cNvPr id="35843" name="投影片編號版面配置區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E6EA48-01CF-4BD8-A2BC-C084DDC24415}" type="slidenum">
              <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zh-TW" altLang="en-US" sz="1400" b="0" i="0" u="none" strike="noStrike" kern="1200" cap="none" spc="0" normalizeH="0" baseline="0" noProof="0">
              <a:ln>
                <a:noFill/>
              </a:ln>
              <a:solidFill>
                <a:srgbClr val="262626"/>
              </a:solidFill>
              <a:effectLst/>
              <a:uLnTx/>
              <a:uFillTx/>
              <a:latin typeface="Arial Unicode MS" panose="020B0604020202020204" pitchFamily="34" charset="-120"/>
              <a:ea typeface="Arial Unicode MS" panose="020B0604020202020204" pitchFamily="34" charset="-120"/>
              <a:cs typeface="Arial Unicode MS" pitchFamily="34" charset="-120"/>
            </a:endParaRPr>
          </a:p>
        </p:txBody>
      </p:sp>
      <p:sp>
        <p:nvSpPr>
          <p:cNvPr id="35844" name="文字方塊 9"/>
          <p:cNvSpPr txBox="1">
            <a:spLocks noChangeArrowheads="1"/>
          </p:cNvSpPr>
          <p:nvPr/>
        </p:nvSpPr>
        <p:spPr bwMode="auto">
          <a:xfrm>
            <a:off x="263457" y="1143000"/>
            <a:ext cx="8648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本次天鴿颱風事件</a:t>
            </a:r>
            <a:r>
              <a:rPr kumimoji="1" lang="zh-TW" altLang="en-US" sz="1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，全澳一度斷電、斷水、斷電話、斷網</a:t>
            </a:r>
            <a:r>
              <a:rPr kumimoji="1" lang="zh-TW" altLang="en-US" sz="18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絡。</a:t>
            </a:r>
            <a:endParaRPr kumimoji="1" lang="en-US" altLang="zh-TW" sz="1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以此借鏡，平時</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應針對各項通訊設備做</a:t>
            </a:r>
            <a:r>
              <a:rPr kumimoji="1"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定期檢查</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，如衛星電話、警用電話、無線電對講機等，以利災時能及時回報當地狀況予市府。</a:t>
            </a:r>
            <a:endPar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p:txBody>
      </p:sp>
      <p:grpSp>
        <p:nvGrpSpPr>
          <p:cNvPr id="35845" name="群組 8"/>
          <p:cNvGrpSpPr>
            <a:grpSpLocks/>
          </p:cNvGrpSpPr>
          <p:nvPr/>
        </p:nvGrpSpPr>
        <p:grpSpPr bwMode="auto">
          <a:xfrm>
            <a:off x="76200" y="622300"/>
            <a:ext cx="2163763" cy="444500"/>
            <a:chOff x="58835" y="2795941"/>
            <a:chExt cx="3006468" cy="405175"/>
          </a:xfrm>
        </p:grpSpPr>
        <p:sp>
          <p:nvSpPr>
            <p:cNvPr id="20" name="五邊形 19"/>
            <p:cNvSpPr/>
            <p:nvPr/>
          </p:nvSpPr>
          <p:spPr>
            <a:xfrm>
              <a:off x="58835" y="2795941"/>
              <a:ext cx="3006468" cy="400408"/>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1" name="五邊形 20"/>
            <p:cNvSpPr/>
            <p:nvPr/>
          </p:nvSpPr>
          <p:spPr>
            <a:xfrm>
              <a:off x="107362" y="2800708"/>
              <a:ext cx="2957941" cy="400408"/>
            </a:xfrm>
            <a:prstGeom prst="homePlate">
              <a:avLst/>
            </a:prstGeom>
          </p:spPr>
          <p:style>
            <a:lnRef idx="1">
              <a:schemeClr val="accent1"/>
            </a:lnRef>
            <a:fillRef idx="3">
              <a:schemeClr val="accent1"/>
            </a:fillRef>
            <a:effectRef idx="2">
              <a:schemeClr val="accent1"/>
            </a:effectRef>
            <a:fontRef idx="minor">
              <a:schemeClr val="lt1"/>
            </a:fontRef>
          </p:style>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通訊設備之建立</a:t>
              </a:r>
            </a:p>
          </p:txBody>
        </p:sp>
      </p:grpSp>
      <p:sp>
        <p:nvSpPr>
          <p:cNvPr id="35848" name="文字方塊 9"/>
          <p:cNvSpPr txBox="1">
            <a:spLocks noChangeArrowheads="1"/>
          </p:cNvSpPr>
          <p:nvPr/>
        </p:nvSpPr>
        <p:spPr bwMode="auto">
          <a:xfrm>
            <a:off x="260412" y="5366305"/>
            <a:ext cx="8648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本次天鴿颱風事件</a:t>
            </a:r>
            <a:r>
              <a:rPr kumimoji="1" lang="zh-TW" altLang="en-US" sz="18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，當地並未建置有物資儲備等相關場所提供物資，故：</a:t>
            </a:r>
            <a:endParaRPr kumimoji="1" lang="en-US" altLang="zh-TW"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平時</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應建立完善的救災物資儲備場所，或與附近商家簽定開口契約，以利災害發生時能盡速提供各類基礎</a:t>
            </a:r>
            <a:r>
              <a:rPr kumimoji="1" lang="zh-TW" altLang="en-US" sz="1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物資、設備供</a:t>
            </a:r>
            <a:r>
              <a:rPr kumimoji="1"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災民使用。</a:t>
            </a:r>
            <a:endParaRPr kumimoji="1"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endParaRPr>
          </a:p>
        </p:txBody>
      </p:sp>
      <p:grpSp>
        <p:nvGrpSpPr>
          <p:cNvPr id="35849" name="群組 8"/>
          <p:cNvGrpSpPr>
            <a:grpSpLocks/>
          </p:cNvGrpSpPr>
          <p:nvPr/>
        </p:nvGrpSpPr>
        <p:grpSpPr bwMode="auto">
          <a:xfrm>
            <a:off x="76200" y="4648198"/>
            <a:ext cx="2163763" cy="536537"/>
            <a:chOff x="58835" y="2795941"/>
            <a:chExt cx="3006468" cy="400408"/>
          </a:xfrm>
        </p:grpSpPr>
        <p:sp>
          <p:nvSpPr>
            <p:cNvPr id="28" name="五邊形 27"/>
            <p:cNvSpPr/>
            <p:nvPr/>
          </p:nvSpPr>
          <p:spPr>
            <a:xfrm>
              <a:off x="58835" y="2795941"/>
              <a:ext cx="3006468" cy="400408"/>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9" name="五邊形 28"/>
            <p:cNvSpPr/>
            <p:nvPr/>
          </p:nvSpPr>
          <p:spPr>
            <a:xfrm>
              <a:off x="106192" y="2851614"/>
              <a:ext cx="2959111" cy="298595"/>
            </a:xfrm>
            <a:prstGeom prst="homePlate">
              <a:avLst/>
            </a:prstGeom>
          </p:spPr>
          <p:style>
            <a:lnRef idx="1">
              <a:schemeClr val="accent5"/>
            </a:lnRef>
            <a:fillRef idx="3">
              <a:schemeClr val="accent5"/>
            </a:fillRef>
            <a:effectRef idx="2">
              <a:schemeClr val="accent5"/>
            </a:effectRef>
            <a:fontRef idx="minor">
              <a:schemeClr val="lt1"/>
            </a:fontRef>
          </p:style>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救災</a:t>
              </a:r>
              <a:r>
                <a:rPr kumimoji="1" lang="zh-TW" altLang="en-US" sz="2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物資之規劃</a:t>
              </a:r>
            </a:p>
          </p:txBody>
        </p:sp>
      </p:grpSp>
      <p:grpSp>
        <p:nvGrpSpPr>
          <p:cNvPr id="17" name="群組 8"/>
          <p:cNvGrpSpPr>
            <a:grpSpLocks/>
          </p:cNvGrpSpPr>
          <p:nvPr/>
        </p:nvGrpSpPr>
        <p:grpSpPr bwMode="auto">
          <a:xfrm>
            <a:off x="111125" y="2057400"/>
            <a:ext cx="2580392" cy="539999"/>
            <a:chOff x="66019" y="2455624"/>
            <a:chExt cx="3534364" cy="1203291"/>
          </a:xfrm>
        </p:grpSpPr>
        <p:sp>
          <p:nvSpPr>
            <p:cNvPr id="18" name="五邊形 17"/>
            <p:cNvSpPr/>
            <p:nvPr/>
          </p:nvSpPr>
          <p:spPr>
            <a:xfrm>
              <a:off x="66019" y="2455624"/>
              <a:ext cx="3471225" cy="1203291"/>
            </a:xfrm>
            <a:prstGeom prst="homePlate">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9" name="五邊形 18"/>
            <p:cNvSpPr/>
            <p:nvPr/>
          </p:nvSpPr>
          <p:spPr>
            <a:xfrm>
              <a:off x="129158" y="2479449"/>
              <a:ext cx="3471225" cy="1028738"/>
            </a:xfrm>
            <a:prstGeom prst="homePlate">
              <a:avLst/>
            </a:prstGeom>
          </p:spPr>
          <p:style>
            <a:lnRef idx="1">
              <a:schemeClr val="accent2"/>
            </a:lnRef>
            <a:fillRef idx="3">
              <a:schemeClr val="accent2"/>
            </a:fillRef>
            <a:effectRef idx="2">
              <a:schemeClr val="accent2"/>
            </a:effectRef>
            <a:fontRef idx="minor">
              <a:schemeClr val="lt1"/>
            </a:fontRef>
          </p:style>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孤島地區對策</a:t>
              </a:r>
              <a:endParaRPr kumimoji="1"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grpSp>
      <p:sp>
        <p:nvSpPr>
          <p:cNvPr id="23" name="矩形 4"/>
          <p:cNvSpPr>
            <a:spLocks noChangeArrowheads="1"/>
          </p:cNvSpPr>
          <p:nvPr/>
        </p:nvSpPr>
        <p:spPr bwMode="auto">
          <a:xfrm>
            <a:off x="128587" y="2743200"/>
            <a:ext cx="867680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本次天鴿颱風事件</a:t>
            </a:r>
            <a:r>
              <a:rPr kumimoji="1" lang="zh-TW" altLang="en-US" sz="18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，澳門因斷電進而造成停水，又因淹水</a:t>
            </a:r>
            <a:r>
              <a:rPr kumimoji="1" lang="zh-TW" altLang="en-US" sz="1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問題造成</a:t>
            </a:r>
            <a:r>
              <a:rPr kumimoji="1" lang="zh-TW" altLang="en-US" sz="1800" b="1" i="0" u="none" strike="noStrike" kern="120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新細明體" panose="02020500000000000000" pitchFamily="18" charset="-120"/>
              </a:rPr>
              <a:t>電訊機站、電臺發射站受損，全澳型成孤島。</a:t>
            </a:r>
            <a:endParaRPr kumimoji="1" lang="en-US" altLang="zh-TW"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352425" marR="0" lvl="0" indent="-35242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目前臺灣降雨型態趨於</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短時間強降雨</a:t>
            </a:r>
            <a:r>
              <a:rPr kumimoji="1"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，災害日趨嚴重，若道路、橋梁中斷、土石流、淹水及風災災害發生後，造成</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對外交通及聯繫中斷</a:t>
            </a:r>
            <a:r>
              <a:rPr kumimoji="1"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，而形成</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孤島地區</a:t>
            </a:r>
            <a:r>
              <a:rPr kumimoji="1"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1" lang="en-US" altLang="zh-TW"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endParaRPr>
          </a:p>
          <a:p>
            <a:pPr marL="352425" marR="0" lvl="0" indent="-352425"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因此地方機關應需</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掌握保全住戶資料</a:t>
            </a:r>
            <a:r>
              <a:rPr kumimoji="1"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落實撤離計畫與演練</a:t>
            </a:r>
            <a:r>
              <a:rPr kumimoji="1"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規劃收容場所與物資安置災民</a:t>
            </a:r>
            <a:r>
              <a:rPr kumimoji="1"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r>
              <a:rPr kumimoji="1" lang="zh-TW" altLang="en-US" sz="18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確保通訊聯繫暢通</a:t>
            </a:r>
            <a:r>
              <a:rPr kumimoji="1" lang="zh-TW" altLang="en-US" sz="1800" b="1" i="0" u="none" strike="noStrike" kern="1200" cap="none" spc="0" normalizeH="0" baseline="0" noProof="0" dirty="0" smtClean="0">
                <a:ln>
                  <a:noFill/>
                </a:ln>
                <a:solidFill>
                  <a:srgbClr val="000000"/>
                </a:solidFill>
                <a:effectLst/>
                <a:uLnTx/>
                <a:uFillTx/>
                <a:latin typeface="微軟正黑體" pitchFamily="34" charset="-120"/>
                <a:ea typeface="微軟正黑體" pitchFamily="34" charset="-120"/>
                <a:cs typeface="+mn-cs"/>
              </a:rPr>
              <a:t>。</a:t>
            </a:r>
            <a:endParaRPr kumimoji="1" lang="zh-TW" altLang="en-US" sz="18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7740997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p:cNvSpPr txBox="1">
            <a:spLocks noGrp="1"/>
          </p:cNvSpPr>
          <p:nvPr/>
        </p:nvSpPr>
        <p:spPr bwMode="auto">
          <a:xfrm>
            <a:off x="71247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sp>
        <p:nvSpPr>
          <p:cNvPr id="4" name="Rectangle 8"/>
          <p:cNvSpPr>
            <a:spLocks noChangeArrowheads="1"/>
          </p:cNvSpPr>
          <p:nvPr/>
        </p:nvSpPr>
        <p:spPr bwMode="auto">
          <a:xfrm>
            <a:off x="0" y="2971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4000" b="1" noProof="0" dirty="0">
                <a:solidFill>
                  <a:srgbClr val="CC3300"/>
                </a:solidFill>
              </a:rPr>
              <a:t>七</a:t>
            </a:r>
            <a:r>
              <a:rPr kumimoji="1" lang="zh-TW" altLang="en-US" sz="4000" b="1" i="0" u="none" strike="noStrike" kern="1200" cap="none" spc="0" normalizeH="0" baseline="0" noProof="0" dirty="0" smtClean="0">
                <a:ln>
                  <a:noFill/>
                </a:ln>
                <a:solidFill>
                  <a:srgbClr val="CC3300"/>
                </a:solidFill>
                <a:effectLst/>
                <a:uLnTx/>
                <a:uFillTx/>
                <a:latin typeface="Arial" pitchFamily="34" charset="0"/>
                <a:ea typeface="標楷體" pitchFamily="65" charset="-120"/>
                <a:cs typeface="+mn-cs"/>
              </a:rPr>
              <a:t>、主席結論</a:t>
            </a:r>
            <a:endParaRPr kumimoji="1" lang="zh-TW" altLang="en-US" sz="4000" b="1" i="0" u="none" strike="noStrike" kern="1200" cap="none" spc="0" normalizeH="0" baseline="0" noProof="0" dirty="0">
              <a:ln>
                <a:noFill/>
              </a:ln>
              <a:solidFill>
                <a:srgbClr val="CC3300"/>
              </a:solidFill>
              <a:effectLst/>
              <a:uLnTx/>
              <a:uFillTx/>
              <a:latin typeface="Arial" pitchFamily="34" charset="0"/>
              <a:ea typeface="標楷體" pitchFamily="65" charset="-120"/>
              <a:cs typeface="+mn-cs"/>
            </a:endParaRPr>
          </a:p>
        </p:txBody>
      </p:sp>
    </p:spTree>
    <p:extLst>
      <p:ext uri="{BB962C8B-B14F-4D97-AF65-F5344CB8AC3E}">
        <p14:creationId xmlns:p14="http://schemas.microsoft.com/office/powerpoint/2010/main" val="331327446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6" name="表格 5"/>
          <p:cNvGraphicFramePr>
            <a:graphicFrameLocks noGrp="1"/>
          </p:cNvGraphicFramePr>
          <p:nvPr>
            <p:extLst>
              <p:ext uri="{D42A27DB-BD31-4B8C-83A1-F6EECF244321}">
                <p14:modId xmlns:p14="http://schemas.microsoft.com/office/powerpoint/2010/main" val="3595176950"/>
              </p:ext>
            </p:extLst>
          </p:nvPr>
        </p:nvGraphicFramePr>
        <p:xfrm>
          <a:off x="48015" y="1287529"/>
          <a:ext cx="9038492" cy="5137200"/>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019908">
                  <a:extLst>
                    <a:ext uri="{9D8B030D-6E8A-4147-A177-3AD203B41FA5}">
                      <a16:colId xmlns:a16="http://schemas.microsoft.com/office/drawing/2014/main" val="20002"/>
                    </a:ext>
                  </a:extLst>
                </a:gridCol>
                <a:gridCol w="993371">
                  <a:extLst>
                    <a:ext uri="{9D8B030D-6E8A-4147-A177-3AD203B41FA5}">
                      <a16:colId xmlns:a16="http://schemas.microsoft.com/office/drawing/2014/main" val="20003"/>
                    </a:ext>
                  </a:extLst>
                </a:gridCol>
                <a:gridCol w="3883429">
                  <a:extLst>
                    <a:ext uri="{9D8B030D-6E8A-4147-A177-3AD203B41FA5}">
                      <a16:colId xmlns:a16="http://schemas.microsoft.com/office/drawing/2014/main" val="20004"/>
                    </a:ext>
                  </a:extLst>
                </a:gridCol>
                <a:gridCol w="885092">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000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5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指</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5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編號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會議日期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管制事項</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承辦單位</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本次辦理情形</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預計完成日期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管考意見</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432000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itchFamily="34" charset="-120"/>
                          <a:ea typeface="微軟正黑體" pitchFamily="34" charset="-120"/>
                          <a:cs typeface="Times New Roman" panose="02020603050405020304" pitchFamily="18" charset="0"/>
                        </a:rPr>
                        <a:t>060</a:t>
                      </a:r>
                      <a:endParaRPr lang="zh-TW" sz="15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itchFamily="34" charset="-120"/>
                          <a:ea typeface="微軟正黑體" pitchFamily="34" charset="-120"/>
                          <a:cs typeface="+mn-cs"/>
                        </a:rPr>
                        <a:t>106</a:t>
                      </a:r>
                      <a:r>
                        <a:rPr lang="zh-TW" altLang="zh-TW" sz="1500" kern="1200" dirty="0" smtClean="0">
                          <a:solidFill>
                            <a:schemeClr val="tx1"/>
                          </a:solidFill>
                          <a:effectLst/>
                          <a:latin typeface="微軟正黑體" pitchFamily="34" charset="-120"/>
                          <a:ea typeface="微軟正黑體" pitchFamily="34" charset="-120"/>
                          <a:cs typeface="+mn-cs"/>
                        </a:rPr>
                        <a:t>年</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itchFamily="34" charset="-120"/>
                          <a:ea typeface="微軟正黑體" pitchFamily="34" charset="-120"/>
                          <a:cs typeface="+mn-cs"/>
                        </a:rPr>
                        <a:t>3</a:t>
                      </a:r>
                      <a:r>
                        <a:rPr lang="zh-TW" altLang="zh-TW" sz="1500" kern="1200" dirty="0" smtClean="0">
                          <a:solidFill>
                            <a:schemeClr val="tx1"/>
                          </a:solidFill>
                          <a:effectLst/>
                          <a:latin typeface="微軟正黑體" pitchFamily="34" charset="-120"/>
                          <a:ea typeface="微軟正黑體" pitchFamily="34" charset="-120"/>
                          <a:cs typeface="+mn-cs"/>
                        </a:rPr>
                        <a:t>月</a:t>
                      </a:r>
                    </a:p>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itchFamily="34" charset="-120"/>
                          <a:ea typeface="微軟正黑體" pitchFamily="34" charset="-120"/>
                          <a:cs typeface="+mn-cs"/>
                        </a:rPr>
                        <a:t>30</a:t>
                      </a:r>
                      <a:r>
                        <a:rPr lang="zh-TW" altLang="zh-TW" sz="1500" kern="1200" dirty="0" smtClean="0">
                          <a:solidFill>
                            <a:schemeClr val="tx1"/>
                          </a:solidFill>
                          <a:effectLst/>
                          <a:latin typeface="微軟正黑體" pitchFamily="34" charset="-120"/>
                          <a:ea typeface="微軟正黑體" pitchFamily="34" charset="-120"/>
                          <a:cs typeface="+mn-cs"/>
                        </a:rPr>
                        <a:t>日</a:t>
                      </a: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en-US" altLang="zh-TW" sz="1500" kern="1200" dirty="0" smtClean="0">
                          <a:solidFill>
                            <a:schemeClr val="tx1"/>
                          </a:solidFill>
                          <a:effectLst/>
                          <a:latin typeface="微軟正黑體" pitchFamily="34" charset="-120"/>
                          <a:ea typeface="微軟正黑體" pitchFamily="34" charset="-120"/>
                          <a:cs typeface="+mn-cs"/>
                        </a:rPr>
                        <a:t>106</a:t>
                      </a:r>
                      <a:r>
                        <a:rPr lang="zh-TW" altLang="en-US" sz="1500" kern="1200" dirty="0" smtClean="0">
                          <a:solidFill>
                            <a:schemeClr val="tx1"/>
                          </a:solidFill>
                          <a:effectLst/>
                          <a:latin typeface="微軟正黑體" pitchFamily="34" charset="-120"/>
                          <a:ea typeface="微軟正黑體" pitchFamily="34" charset="-120"/>
                          <a:cs typeface="+mn-cs"/>
                        </a:rPr>
                        <a:t>年度防災避難看板建置</a:t>
                      </a:r>
                      <a:endParaRPr lang="zh-TW" sz="1500" kern="1200" dirty="0">
                        <a:solidFill>
                          <a:schemeClr val="tx1"/>
                        </a:solidFill>
                        <a:effectLst/>
                        <a:latin typeface="微軟正黑體" pitchFamily="34" charset="-120"/>
                        <a:ea typeface="微軟正黑體" pitchFamily="34" charset="-120"/>
                        <a:cs typeface="+mn-cs"/>
                      </a:endParaRPr>
                    </a:p>
                  </a:txBody>
                  <a:tcPr marL="68580" marR="68580" marT="0" marB="0" anchor="ctr"/>
                </a:tc>
                <a:tc>
                  <a:txBody>
                    <a:bodyPr/>
                    <a:lstStyle/>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itchFamily="34" charset="-120"/>
                          <a:ea typeface="微軟正黑體" pitchFamily="34" charset="-120"/>
                          <a:cs typeface="+mn-cs"/>
                        </a:rPr>
                        <a:t>消防局</a:t>
                      </a:r>
                    </a:p>
                    <a:p>
                      <a:pPr marL="0" marR="0" indent="0" algn="ctr" defTabSz="914400" rtl="0" eaLnBrk="1" fontAlgn="auto" latinLnBrk="0" hangingPunct="1">
                        <a:lnSpc>
                          <a:spcPts val="1800"/>
                        </a:lnSpc>
                        <a:spcBef>
                          <a:spcPts val="0"/>
                        </a:spcBef>
                        <a:spcAft>
                          <a:spcPts val="0"/>
                        </a:spcAft>
                        <a:buClrTx/>
                        <a:buSzTx/>
                        <a:buFontTx/>
                        <a:buNone/>
                        <a:tabLst/>
                        <a:defRPr/>
                      </a:pPr>
                      <a:r>
                        <a:rPr lang="zh-TW" altLang="en-US" sz="1500" kern="1200" dirty="0" smtClean="0">
                          <a:solidFill>
                            <a:schemeClr val="tx1"/>
                          </a:solidFill>
                          <a:effectLst/>
                          <a:latin typeface="微軟正黑體" pitchFamily="34" charset="-120"/>
                          <a:ea typeface="微軟正黑體" pitchFamily="34" charset="-120"/>
                          <a:cs typeface="+mn-cs"/>
                        </a:rPr>
                        <a:t>各區公所</a:t>
                      </a:r>
                      <a:endParaRPr lang="zh-TW" altLang="zh-TW" sz="1500" kern="1200" dirty="0" smtClean="0">
                        <a:solidFill>
                          <a:schemeClr val="tx1"/>
                        </a:solidFill>
                        <a:effectLst/>
                        <a:latin typeface="微軟正黑體" pitchFamily="34" charset="-120"/>
                        <a:ea typeface="微軟正黑體" pitchFamily="34" charset="-120"/>
                        <a:cs typeface="+mn-cs"/>
                      </a:endParaRPr>
                    </a:p>
                  </a:txBody>
                  <a:tcPr marL="68580" marR="68580" marT="0" marB="0" anchor="ctr"/>
                </a:tc>
                <a:tc>
                  <a:txBody>
                    <a:bodyPr/>
                    <a:lstStyle/>
                    <a:p>
                      <a:pPr marL="342900" lvl="0" indent="-342900">
                        <a:buFont typeface="+mj-lt"/>
                        <a:buAutoNum type="arabicPeriod"/>
                      </a:pPr>
                      <a:r>
                        <a:rPr lang="zh-TW" altLang="en-US" sz="1500" kern="1200" dirty="0" smtClean="0">
                          <a:solidFill>
                            <a:schemeClr val="dk1"/>
                          </a:solidFill>
                          <a:latin typeface="微軟正黑體" pitchFamily="34" charset="-120"/>
                          <a:ea typeface="微軟正黑體" pitchFamily="34" charset="-120"/>
                          <a:cs typeface="+mn-cs"/>
                        </a:rPr>
                        <a:t>各區</a:t>
                      </a:r>
                      <a:r>
                        <a:rPr lang="zh-TW" altLang="zh-TW" sz="1500" kern="1200" dirty="0" smtClean="0">
                          <a:solidFill>
                            <a:schemeClr val="dk1"/>
                          </a:solidFill>
                          <a:latin typeface="微軟正黑體" pitchFamily="34" charset="-120"/>
                          <a:ea typeface="微軟正黑體" pitchFamily="34" charset="-120"/>
                          <a:cs typeface="+mn-cs"/>
                        </a:rPr>
                        <a:t>公所</a:t>
                      </a:r>
                      <a:r>
                        <a:rPr lang="zh-TW" altLang="en-US" sz="1500" kern="1200" dirty="0" smtClean="0">
                          <a:solidFill>
                            <a:schemeClr val="dk1"/>
                          </a:solidFill>
                          <a:latin typeface="微軟正黑體" pitchFamily="34" charset="-120"/>
                          <a:ea typeface="微軟正黑體" pitchFamily="34" charset="-120"/>
                          <a:cs typeface="+mn-cs"/>
                        </a:rPr>
                        <a:t>已提交</a:t>
                      </a:r>
                      <a:r>
                        <a:rPr lang="zh-TW" altLang="zh-TW" sz="1500" kern="1200" dirty="0" smtClean="0">
                          <a:solidFill>
                            <a:schemeClr val="dk1"/>
                          </a:solidFill>
                          <a:latin typeface="微軟正黑體" pitchFamily="34" charset="-120"/>
                          <a:ea typeface="微軟正黑體" pitchFamily="34" charset="-120"/>
                          <a:cs typeface="+mn-cs"/>
                        </a:rPr>
                        <a:t>設置地點調查資料。</a:t>
                      </a:r>
                    </a:p>
                    <a:p>
                      <a:pPr marL="342900" indent="-342900">
                        <a:buFont typeface="+mj-lt"/>
                        <a:buAutoNum type="arabicPeriod"/>
                      </a:pPr>
                      <a:r>
                        <a:rPr lang="zh-TW" altLang="zh-TW" sz="1500" kern="1200" dirty="0" smtClean="0">
                          <a:solidFill>
                            <a:schemeClr val="dk1"/>
                          </a:solidFill>
                          <a:latin typeface="微軟正黑體" pitchFamily="34" charset="-120"/>
                          <a:ea typeface="微軟正黑體" pitchFamily="34" charset="-120"/>
                          <a:cs typeface="+mn-cs"/>
                        </a:rPr>
                        <a:t>市府</a:t>
                      </a:r>
                      <a:r>
                        <a:rPr lang="zh-TW" altLang="zh-TW" sz="1500" b="0" kern="1200" dirty="0" smtClean="0">
                          <a:solidFill>
                            <a:schemeClr val="tx1"/>
                          </a:solidFill>
                          <a:latin typeface="微軟正黑體" pitchFamily="34" charset="-120"/>
                          <a:ea typeface="微軟正黑體" pitchFamily="34" charset="-120"/>
                          <a:cs typeface="+mn-cs"/>
                        </a:rPr>
                        <a:t>補助</a:t>
                      </a:r>
                      <a:r>
                        <a:rPr lang="en-US" altLang="zh-TW" sz="1500" b="0" kern="1200" dirty="0" smtClean="0">
                          <a:solidFill>
                            <a:schemeClr val="tx1"/>
                          </a:solidFill>
                          <a:latin typeface="微軟正黑體" pitchFamily="34" charset="-120"/>
                          <a:ea typeface="微軟正黑體" pitchFamily="34" charset="-120"/>
                          <a:cs typeface="+mn-cs"/>
                        </a:rPr>
                        <a:t>15</a:t>
                      </a:r>
                      <a:r>
                        <a:rPr lang="zh-TW" altLang="zh-TW" sz="1500" b="0" kern="1200" dirty="0" smtClean="0">
                          <a:solidFill>
                            <a:schemeClr val="tx1"/>
                          </a:solidFill>
                          <a:latin typeface="微軟正黑體" pitchFamily="34" charset="-120"/>
                          <a:ea typeface="微軟正黑體" pitchFamily="34" charset="-120"/>
                          <a:cs typeface="+mn-cs"/>
                        </a:rPr>
                        <a:t>個區公所建置看板</a:t>
                      </a:r>
                      <a:r>
                        <a:rPr lang="zh-TW" altLang="zh-TW" sz="1500" kern="1200" dirty="0" smtClean="0">
                          <a:solidFill>
                            <a:schemeClr val="dk1"/>
                          </a:solidFill>
                          <a:latin typeface="微軟正黑體" pitchFamily="34" charset="-120"/>
                          <a:ea typeface="微軟正黑體" pitchFamily="34" charset="-120"/>
                          <a:cs typeface="+mn-cs"/>
                        </a:rPr>
                        <a:t>，原則上以人口數較少的區公所為優先補助對象，另蘆洲區因看板設置地點結合該區防災社區推動里別，亦列入優先補助對象，請其他</a:t>
                      </a:r>
                      <a:r>
                        <a:rPr lang="en-US" altLang="zh-TW" sz="1500" kern="1200" dirty="0" smtClean="0">
                          <a:solidFill>
                            <a:schemeClr val="dk1"/>
                          </a:solidFill>
                          <a:latin typeface="微軟正黑體" pitchFamily="34" charset="-120"/>
                          <a:ea typeface="微軟正黑體" pitchFamily="34" charset="-120"/>
                          <a:cs typeface="+mn-cs"/>
                        </a:rPr>
                        <a:t>14</a:t>
                      </a:r>
                      <a:r>
                        <a:rPr lang="zh-TW" altLang="zh-TW" sz="1500" kern="1200" dirty="0" smtClean="0">
                          <a:solidFill>
                            <a:schemeClr val="dk1"/>
                          </a:solidFill>
                          <a:latin typeface="微軟正黑體" pitchFamily="34" charset="-120"/>
                          <a:ea typeface="微軟正黑體" pitchFamily="34" charset="-120"/>
                          <a:cs typeface="+mn-cs"/>
                        </a:rPr>
                        <a:t>個區公所以區公所既有經費進行看板建置</a:t>
                      </a:r>
                      <a:r>
                        <a:rPr lang="en-US" altLang="zh-TW" sz="1500" kern="1200" dirty="0" smtClean="0">
                          <a:solidFill>
                            <a:schemeClr val="dk1"/>
                          </a:solidFill>
                          <a:latin typeface="微軟正黑體" pitchFamily="34" charset="-120"/>
                          <a:ea typeface="微軟正黑體" pitchFamily="34" charset="-120"/>
                          <a:cs typeface="+mn-cs"/>
                        </a:rPr>
                        <a:t>(14</a:t>
                      </a:r>
                      <a:r>
                        <a:rPr lang="zh-TW" altLang="zh-TW" sz="1500" kern="1200" dirty="0" smtClean="0">
                          <a:solidFill>
                            <a:schemeClr val="dk1"/>
                          </a:solidFill>
                          <a:latin typeface="微軟正黑體" pitchFamily="34" charset="-120"/>
                          <a:ea typeface="微軟正黑體" pitchFamily="34" charset="-120"/>
                          <a:cs typeface="+mn-cs"/>
                        </a:rPr>
                        <a:t>個區公所為五股、鶯歌、林口、三峽、淡水、樹林、汐止、永和、土城、新店、三重、中和、新莊、板橋</a:t>
                      </a:r>
                      <a:r>
                        <a:rPr lang="en-US" altLang="zh-TW" sz="1500" kern="1200" dirty="0" smtClean="0">
                          <a:solidFill>
                            <a:schemeClr val="dk1"/>
                          </a:solidFill>
                          <a:latin typeface="微軟正黑體" pitchFamily="34" charset="-120"/>
                          <a:ea typeface="微軟正黑體" pitchFamily="34" charset="-120"/>
                          <a:cs typeface="+mn-cs"/>
                        </a:rPr>
                        <a:t>)</a:t>
                      </a:r>
                      <a:r>
                        <a:rPr lang="zh-TW" altLang="zh-TW" sz="1500" kern="1200" dirty="0" smtClean="0">
                          <a:solidFill>
                            <a:schemeClr val="dk1"/>
                          </a:solidFill>
                          <a:latin typeface="微軟正黑體" pitchFamily="34" charset="-120"/>
                          <a:ea typeface="微軟正黑體" pitchFamily="34" charset="-120"/>
                          <a:cs typeface="+mn-cs"/>
                        </a:rPr>
                        <a:t>。</a:t>
                      </a:r>
                      <a:endParaRPr lang="en-US" altLang="zh-TW" sz="1500" kern="1200" dirty="0" smtClean="0">
                        <a:solidFill>
                          <a:schemeClr val="dk1"/>
                        </a:solidFill>
                        <a:latin typeface="微軟正黑體" pitchFamily="34" charset="-120"/>
                        <a:ea typeface="微軟正黑體" pitchFamily="34" charset="-120"/>
                        <a:cs typeface="+mn-cs"/>
                      </a:endParaRPr>
                    </a:p>
                    <a:p>
                      <a:pPr marL="342900" indent="-342900">
                        <a:buFont typeface="+mj-lt"/>
                        <a:buAutoNum type="arabicPeriod"/>
                      </a:pPr>
                      <a:r>
                        <a:rPr lang="en-US" altLang="zh-TW" sz="1500" b="0" kern="1200" dirty="0" smtClean="0">
                          <a:solidFill>
                            <a:schemeClr val="tx1"/>
                          </a:solidFill>
                          <a:latin typeface="微軟正黑體" pitchFamily="34" charset="-120"/>
                          <a:ea typeface="微軟正黑體" pitchFamily="34" charset="-120"/>
                          <a:cs typeface="+mn-cs"/>
                        </a:rPr>
                        <a:t>29</a:t>
                      </a:r>
                      <a:r>
                        <a:rPr lang="zh-TW" altLang="en-US" sz="1500" b="0" kern="1200" dirty="0" smtClean="0">
                          <a:solidFill>
                            <a:schemeClr val="tx1"/>
                          </a:solidFill>
                          <a:latin typeface="微軟正黑體" pitchFamily="34" charset="-120"/>
                          <a:ea typeface="微軟正黑體" pitchFamily="34" charset="-120"/>
                          <a:cs typeface="+mn-cs"/>
                        </a:rPr>
                        <a:t>區看板圖面繪製已完成，並提供區公所進行確認。</a:t>
                      </a:r>
                      <a:endParaRPr lang="en-US" altLang="zh-TW" sz="1500" b="0" kern="1200" dirty="0" smtClean="0">
                        <a:solidFill>
                          <a:schemeClr val="tx1"/>
                        </a:solidFill>
                        <a:latin typeface="微軟正黑體" pitchFamily="34" charset="-120"/>
                        <a:ea typeface="微軟正黑體" pitchFamily="34" charset="-120"/>
                        <a:cs typeface="+mn-cs"/>
                      </a:endParaRPr>
                    </a:p>
                    <a:p>
                      <a:pPr marL="342900" indent="-342900">
                        <a:buFont typeface="+mj-lt"/>
                        <a:buAutoNum type="arabicPeriod"/>
                      </a:pPr>
                      <a:r>
                        <a:rPr lang="zh-TW" altLang="en-US" sz="1500" b="1" i="0" u="none" kern="1200" dirty="0" smtClean="0">
                          <a:solidFill>
                            <a:srgbClr val="FF0000"/>
                          </a:solidFill>
                          <a:latin typeface="微軟正黑體" pitchFamily="34" charset="-120"/>
                          <a:ea typeface="微軟正黑體" pitchFamily="34" charset="-120"/>
                          <a:cs typeface="+mn-cs"/>
                        </a:rPr>
                        <a:t>看板廠商已聯繫</a:t>
                      </a:r>
                      <a:r>
                        <a:rPr lang="en-US" altLang="zh-TW" sz="1500" b="1" i="0" u="none" kern="1200" dirty="0" smtClean="0">
                          <a:solidFill>
                            <a:srgbClr val="FF0000"/>
                          </a:solidFill>
                          <a:latin typeface="微軟正黑體" pitchFamily="34" charset="-120"/>
                          <a:ea typeface="微軟正黑體" pitchFamily="34" charset="-120"/>
                          <a:cs typeface="+mn-cs"/>
                        </a:rPr>
                        <a:t>15</a:t>
                      </a:r>
                      <a:r>
                        <a:rPr lang="zh-TW" altLang="en-US" sz="1500" b="1" i="0" u="none" kern="1200" dirty="0" smtClean="0">
                          <a:solidFill>
                            <a:srgbClr val="FF0000"/>
                          </a:solidFill>
                          <a:latin typeface="微軟正黑體" pitchFamily="34" charset="-120"/>
                          <a:ea typeface="微軟正黑體" pitchFamily="34" charset="-120"/>
                          <a:cs typeface="+mn-cs"/>
                        </a:rPr>
                        <a:t>區公所辦理裝設事宜，於</a:t>
                      </a:r>
                      <a:r>
                        <a:rPr lang="en-US" altLang="zh-TW" sz="1500" b="1" i="0" u="none" kern="1200" dirty="0" smtClean="0">
                          <a:solidFill>
                            <a:srgbClr val="FF0000"/>
                          </a:solidFill>
                          <a:latin typeface="微軟正黑體" pitchFamily="34" charset="-120"/>
                          <a:ea typeface="微軟正黑體" pitchFamily="34" charset="-120"/>
                          <a:cs typeface="+mn-cs"/>
                        </a:rPr>
                        <a:t>7</a:t>
                      </a:r>
                      <a:r>
                        <a:rPr lang="zh-TW" altLang="en-US" sz="1500" b="1" i="0" u="none" kern="1200" dirty="0" smtClean="0">
                          <a:solidFill>
                            <a:srgbClr val="FF0000"/>
                          </a:solidFill>
                          <a:latin typeface="微軟正黑體" pitchFamily="34" charset="-120"/>
                          <a:ea typeface="微軟正黑體" pitchFamily="34" charset="-120"/>
                          <a:cs typeface="+mn-cs"/>
                        </a:rPr>
                        <a:t>月</a:t>
                      </a:r>
                      <a:r>
                        <a:rPr lang="en-US" altLang="zh-TW" sz="1500" b="1" i="0" u="none" kern="1200" dirty="0" smtClean="0">
                          <a:solidFill>
                            <a:srgbClr val="FF0000"/>
                          </a:solidFill>
                          <a:latin typeface="微軟正黑體" pitchFamily="34" charset="-120"/>
                          <a:ea typeface="微軟正黑體" pitchFamily="34" charset="-120"/>
                          <a:cs typeface="+mn-cs"/>
                        </a:rPr>
                        <a:t>28</a:t>
                      </a:r>
                      <a:r>
                        <a:rPr lang="zh-TW" altLang="en-US" sz="1500" b="1" i="0" u="none" kern="1200" dirty="0" smtClean="0">
                          <a:solidFill>
                            <a:srgbClr val="FF0000"/>
                          </a:solidFill>
                          <a:latin typeface="微軟正黑體" pitchFamily="34" charset="-120"/>
                          <a:ea typeface="微軟正黑體" pitchFamily="34" charset="-120"/>
                          <a:cs typeface="+mn-cs"/>
                        </a:rPr>
                        <a:t>日完成增設看板裝設；另</a:t>
                      </a:r>
                      <a:r>
                        <a:rPr lang="en-US" altLang="zh-TW" sz="1500" b="1" i="0" u="none" kern="1200" dirty="0" smtClean="0">
                          <a:solidFill>
                            <a:srgbClr val="FF0000"/>
                          </a:solidFill>
                          <a:latin typeface="微軟正黑體" pitchFamily="34" charset="-120"/>
                          <a:ea typeface="微軟正黑體" pitchFamily="34" charset="-120"/>
                          <a:cs typeface="+mn-cs"/>
                        </a:rPr>
                        <a:t>14</a:t>
                      </a:r>
                      <a:r>
                        <a:rPr lang="zh-TW" altLang="en-US" sz="1500" b="1" i="0" u="none" kern="1200" dirty="0" smtClean="0">
                          <a:solidFill>
                            <a:srgbClr val="FF0000"/>
                          </a:solidFill>
                          <a:latin typeface="微軟正黑體" pitchFamily="34" charset="-120"/>
                          <a:ea typeface="微軟正黑體" pitchFamily="34" charset="-120"/>
                          <a:cs typeface="+mn-cs"/>
                        </a:rPr>
                        <a:t>區公所自行裝設於</a:t>
                      </a:r>
                      <a:r>
                        <a:rPr lang="en-US" altLang="zh-TW" sz="1500" b="1" i="0" u="none" kern="1200" dirty="0" smtClean="0">
                          <a:solidFill>
                            <a:srgbClr val="FF0000"/>
                          </a:solidFill>
                          <a:latin typeface="微軟正黑體" pitchFamily="34" charset="-120"/>
                          <a:ea typeface="微軟正黑體" pitchFamily="34" charset="-120"/>
                          <a:cs typeface="+mn-cs"/>
                        </a:rPr>
                        <a:t>9</a:t>
                      </a:r>
                      <a:r>
                        <a:rPr lang="zh-TW" altLang="en-US" sz="1500" b="1" i="0" u="none" kern="1200" dirty="0" smtClean="0">
                          <a:solidFill>
                            <a:srgbClr val="FF0000"/>
                          </a:solidFill>
                          <a:latin typeface="微軟正黑體" pitchFamily="34" charset="-120"/>
                          <a:ea typeface="微軟正黑體" pitchFamily="34" charset="-120"/>
                          <a:cs typeface="+mn-cs"/>
                        </a:rPr>
                        <a:t>月</a:t>
                      </a:r>
                      <a:r>
                        <a:rPr lang="en-US" altLang="zh-TW" sz="1500" b="1" i="0" u="none" kern="1200" dirty="0" smtClean="0">
                          <a:solidFill>
                            <a:srgbClr val="FF0000"/>
                          </a:solidFill>
                          <a:latin typeface="微軟正黑體" pitchFamily="34" charset="-120"/>
                          <a:ea typeface="微軟正黑體" pitchFamily="34" charset="-120"/>
                          <a:cs typeface="+mn-cs"/>
                        </a:rPr>
                        <a:t>18</a:t>
                      </a:r>
                      <a:r>
                        <a:rPr lang="zh-TW" altLang="en-US" sz="1500" b="1" i="0" u="none" kern="1200" dirty="0" smtClean="0">
                          <a:solidFill>
                            <a:srgbClr val="FF0000"/>
                          </a:solidFill>
                          <a:latin typeface="微軟正黑體" pitchFamily="34" charset="-120"/>
                          <a:ea typeface="微軟正黑體" pitchFamily="34" charset="-120"/>
                          <a:cs typeface="+mn-cs"/>
                        </a:rPr>
                        <a:t>日皆已完成裝設</a:t>
                      </a:r>
                      <a:r>
                        <a:rPr lang="zh-TW" altLang="en-US" sz="1500" kern="1200" dirty="0" smtClean="0">
                          <a:solidFill>
                            <a:schemeClr val="dk1"/>
                          </a:solidFill>
                          <a:latin typeface="微軟正黑體" pitchFamily="34" charset="-120"/>
                          <a:ea typeface="微軟正黑體" pitchFamily="34" charset="-120"/>
                          <a:cs typeface="+mn-cs"/>
                        </a:rPr>
                        <a:t>。</a:t>
                      </a:r>
                      <a:endParaRPr lang="en-US" altLang="zh-TW" sz="1500" kern="1200" dirty="0" smtClean="0">
                        <a:solidFill>
                          <a:schemeClr val="dk1"/>
                        </a:solidFill>
                        <a:latin typeface="微軟正黑體" pitchFamily="34" charset="-120"/>
                        <a:ea typeface="微軟正黑體" pitchFamily="34" charset="-120"/>
                        <a:cs typeface="+mn-cs"/>
                      </a:endParaRPr>
                    </a:p>
                    <a:p>
                      <a:pPr marL="342900" indent="-342900">
                        <a:buFont typeface="+mj-lt"/>
                        <a:buAutoNum type="arabicPeriod"/>
                      </a:pPr>
                      <a:r>
                        <a:rPr lang="zh-TW" altLang="en-US" sz="1500" kern="1200" dirty="0" smtClean="0">
                          <a:solidFill>
                            <a:schemeClr val="dk1"/>
                          </a:solidFill>
                          <a:latin typeface="微軟正黑體" pitchFamily="34" charset="-120"/>
                          <a:ea typeface="微軟正黑體" pitchFamily="34" charset="-120"/>
                          <a:cs typeface="+mn-cs"/>
                        </a:rPr>
                        <a:t>市府將</a:t>
                      </a:r>
                      <a:r>
                        <a:rPr lang="zh-TW" altLang="en-US" sz="1500" b="1" kern="1200" dirty="0" smtClean="0">
                          <a:solidFill>
                            <a:srgbClr val="FF0000"/>
                          </a:solidFill>
                          <a:latin typeface="微軟正黑體" pitchFamily="34" charset="-120"/>
                          <a:ea typeface="微軟正黑體" pitchFamily="34" charset="-120"/>
                          <a:cs typeface="+mn-cs"/>
                        </a:rPr>
                        <a:t>補助進行</a:t>
                      </a:r>
                      <a:r>
                        <a:rPr lang="en-US" altLang="zh-TW" sz="1500" b="1" kern="1200" dirty="0" smtClean="0">
                          <a:solidFill>
                            <a:srgbClr val="FF0000"/>
                          </a:solidFill>
                          <a:latin typeface="微軟正黑體" pitchFamily="34" charset="-120"/>
                          <a:ea typeface="微軟正黑體" pitchFamily="34" charset="-120"/>
                          <a:cs typeface="+mn-cs"/>
                        </a:rPr>
                        <a:t>10</a:t>
                      </a:r>
                      <a:r>
                        <a:rPr lang="zh-TW" altLang="en-US" sz="1500" b="1" kern="1200" dirty="0" smtClean="0">
                          <a:solidFill>
                            <a:srgbClr val="FF0000"/>
                          </a:solidFill>
                          <a:latin typeface="微軟正黑體" pitchFamily="34" charset="-120"/>
                          <a:ea typeface="微軟正黑體" pitchFamily="34" charset="-120"/>
                          <a:cs typeface="+mn-cs"/>
                        </a:rPr>
                        <a:t>面既有看板之修繕</a:t>
                      </a:r>
                      <a:r>
                        <a:rPr lang="zh-TW" altLang="en-US" sz="1500" b="0" kern="1200" dirty="0" smtClean="0">
                          <a:solidFill>
                            <a:schemeClr val="tx1"/>
                          </a:solidFill>
                          <a:latin typeface="微軟正黑體" pitchFamily="34" charset="-120"/>
                          <a:ea typeface="微軟正黑體" pitchFamily="34" charset="-120"/>
                          <a:cs typeface="+mn-cs"/>
                        </a:rPr>
                        <a:t>，目前共有</a:t>
                      </a:r>
                      <a:r>
                        <a:rPr lang="en-US" altLang="zh-TW" sz="1500" b="0" kern="1200" dirty="0" smtClean="0">
                          <a:solidFill>
                            <a:schemeClr val="tx1"/>
                          </a:solidFill>
                          <a:latin typeface="微軟正黑體" pitchFamily="34" charset="-120"/>
                          <a:ea typeface="微軟正黑體" pitchFamily="34" charset="-120"/>
                          <a:cs typeface="+mn-cs"/>
                        </a:rPr>
                        <a:t>7</a:t>
                      </a:r>
                      <a:r>
                        <a:rPr lang="zh-TW" altLang="en-US" sz="1500" b="0" kern="1200" dirty="0" smtClean="0">
                          <a:solidFill>
                            <a:schemeClr val="tx1"/>
                          </a:solidFill>
                          <a:latin typeface="微軟正黑體" pitchFamily="34" charset="-120"/>
                          <a:ea typeface="微軟正黑體" pitchFamily="34" charset="-120"/>
                          <a:cs typeface="+mn-cs"/>
                        </a:rPr>
                        <a:t>區提報</a:t>
                      </a:r>
                      <a:r>
                        <a:rPr lang="en-US" altLang="zh-TW" sz="1500" b="0" kern="1200" dirty="0" smtClean="0">
                          <a:solidFill>
                            <a:schemeClr val="tx1"/>
                          </a:solidFill>
                          <a:latin typeface="微軟正黑體" pitchFamily="34" charset="-120"/>
                          <a:ea typeface="微軟正黑體" pitchFamily="34" charset="-120"/>
                          <a:cs typeface="+mn-cs"/>
                        </a:rPr>
                        <a:t>(</a:t>
                      </a:r>
                      <a:r>
                        <a:rPr lang="zh-TW" altLang="en-US" sz="1500" b="0" kern="1200" dirty="0" smtClean="0">
                          <a:solidFill>
                            <a:schemeClr val="tx1"/>
                          </a:solidFill>
                          <a:latin typeface="微軟正黑體" pitchFamily="34" charset="-120"/>
                          <a:ea typeface="微軟正黑體" pitchFamily="34" charset="-120"/>
                          <a:cs typeface="+mn-cs"/>
                        </a:rPr>
                        <a:t>中和、土城、平溪、金山、貢寮、深坑、萬里</a:t>
                      </a:r>
                      <a:r>
                        <a:rPr lang="en-US" altLang="zh-TW" sz="1500" b="0" kern="1200" dirty="0" smtClean="0">
                          <a:solidFill>
                            <a:schemeClr val="tx1"/>
                          </a:solidFill>
                          <a:latin typeface="微軟正黑體" pitchFamily="34" charset="-120"/>
                          <a:ea typeface="微軟正黑體" pitchFamily="34" charset="-120"/>
                          <a:cs typeface="+mn-cs"/>
                        </a:rPr>
                        <a:t>)</a:t>
                      </a:r>
                      <a:r>
                        <a:rPr lang="zh-TW" altLang="en-US" sz="1500" b="0" kern="1200" dirty="0" smtClean="0">
                          <a:solidFill>
                            <a:schemeClr val="tx1"/>
                          </a:solidFill>
                          <a:latin typeface="微軟正黑體" pitchFamily="34" charset="-120"/>
                          <a:ea typeface="微軟正黑體" pitchFamily="34" charset="-120"/>
                          <a:cs typeface="+mn-cs"/>
                        </a:rPr>
                        <a:t>，計有</a:t>
                      </a:r>
                      <a:r>
                        <a:rPr lang="en-US" altLang="zh-TW" sz="1500" b="0" kern="1200" dirty="0" smtClean="0">
                          <a:solidFill>
                            <a:schemeClr val="tx1"/>
                          </a:solidFill>
                          <a:latin typeface="微軟正黑體" pitchFamily="34" charset="-120"/>
                          <a:ea typeface="微軟正黑體" pitchFamily="34" charset="-120"/>
                          <a:cs typeface="+mn-cs"/>
                        </a:rPr>
                        <a:t>10</a:t>
                      </a:r>
                      <a:r>
                        <a:rPr lang="zh-TW" altLang="en-US" sz="1500" b="0" kern="1200" dirty="0" smtClean="0">
                          <a:solidFill>
                            <a:schemeClr val="tx1"/>
                          </a:solidFill>
                          <a:latin typeface="微軟正黑體" pitchFamily="34" charset="-120"/>
                          <a:ea typeface="微軟正黑體" pitchFamily="34" charset="-120"/>
                          <a:cs typeface="+mn-cs"/>
                        </a:rPr>
                        <a:t>面看板，</a:t>
                      </a:r>
                      <a:r>
                        <a:rPr lang="zh-TW" altLang="en-US" sz="1500" b="1" kern="1200" dirty="0" smtClean="0">
                          <a:solidFill>
                            <a:srgbClr val="FF0000"/>
                          </a:solidFill>
                          <a:latin typeface="微軟正黑體" pitchFamily="34" charset="-120"/>
                          <a:ea typeface="微軟正黑體" pitchFamily="34" charset="-120"/>
                          <a:cs typeface="+mn-cs"/>
                        </a:rPr>
                        <a:t>目前皆已完成繪製及修繕。</a:t>
                      </a:r>
                      <a:endParaRPr lang="zh-TW" sz="1500" b="1" kern="100" dirty="0">
                        <a:solidFill>
                          <a:srgbClr val="FF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1500" kern="100" dirty="0">
                          <a:solidFill>
                            <a:srgbClr val="000000"/>
                          </a:solidFill>
                          <a:latin typeface="微軟正黑體" pitchFamily="34" charset="-120"/>
                          <a:ea typeface="微軟正黑體" pitchFamily="34" charset="-120"/>
                          <a:cs typeface="Times New Roman"/>
                        </a:rPr>
                        <a:t>106</a:t>
                      </a:r>
                      <a:r>
                        <a:rPr lang="zh-TW" sz="1500" kern="100" dirty="0">
                          <a:solidFill>
                            <a:srgbClr val="000000"/>
                          </a:solidFill>
                          <a:latin typeface="微軟正黑體" pitchFamily="34" charset="-120"/>
                          <a:ea typeface="微軟正黑體" pitchFamily="34" charset="-120"/>
                          <a:cs typeface="Times New Roman"/>
                        </a:rPr>
                        <a:t>年</a:t>
                      </a:r>
                      <a:endParaRPr lang="zh-TW" sz="1500" kern="100" dirty="0">
                        <a:latin typeface="微軟正黑體" pitchFamily="34" charset="-120"/>
                        <a:ea typeface="微軟正黑體" pitchFamily="34" charset="-120"/>
                        <a:cs typeface="Times New Roman"/>
                      </a:endParaRPr>
                    </a:p>
                    <a:p>
                      <a:pPr algn="ctr">
                        <a:spcAft>
                          <a:spcPts val="0"/>
                        </a:spcAft>
                      </a:pPr>
                      <a:r>
                        <a:rPr lang="en-US" sz="1500" kern="100" dirty="0">
                          <a:solidFill>
                            <a:srgbClr val="000000"/>
                          </a:solidFill>
                          <a:latin typeface="微軟正黑體" pitchFamily="34" charset="-120"/>
                          <a:ea typeface="微軟正黑體" pitchFamily="34" charset="-120"/>
                          <a:cs typeface="Times New Roman"/>
                        </a:rPr>
                        <a:t>11</a:t>
                      </a:r>
                      <a:r>
                        <a:rPr lang="zh-TW" sz="1500" kern="100" dirty="0">
                          <a:solidFill>
                            <a:srgbClr val="000000"/>
                          </a:solidFill>
                          <a:latin typeface="微軟正黑體" pitchFamily="34" charset="-120"/>
                          <a:ea typeface="微軟正黑體" pitchFamily="34" charset="-120"/>
                          <a:cs typeface="Times New Roman"/>
                        </a:rPr>
                        <a:t>月</a:t>
                      </a:r>
                      <a:endParaRPr lang="zh-TW" sz="1500" kern="100" dirty="0">
                        <a:latin typeface="微軟正黑體" pitchFamily="34" charset="-120"/>
                        <a:ea typeface="微軟正黑體" pitchFamily="34" charset="-120"/>
                        <a:cs typeface="Times New Roman"/>
                      </a:endParaRPr>
                    </a:p>
                    <a:p>
                      <a:pPr algn="ctr">
                        <a:spcAft>
                          <a:spcPts val="0"/>
                        </a:spcAft>
                      </a:pPr>
                      <a:r>
                        <a:rPr lang="en-US" sz="1500" kern="100" dirty="0">
                          <a:solidFill>
                            <a:srgbClr val="000000"/>
                          </a:solidFill>
                          <a:latin typeface="微軟正黑體" pitchFamily="34" charset="-120"/>
                          <a:ea typeface="微軟正黑體" pitchFamily="34" charset="-120"/>
                          <a:cs typeface="Times New Roman"/>
                        </a:rPr>
                        <a:t>30</a:t>
                      </a:r>
                      <a:r>
                        <a:rPr lang="zh-TW" sz="1500" kern="100" dirty="0">
                          <a:solidFill>
                            <a:srgbClr val="000000"/>
                          </a:solidFill>
                          <a:latin typeface="微軟正黑體" pitchFamily="34" charset="-120"/>
                          <a:ea typeface="微軟正黑體" pitchFamily="34" charset="-120"/>
                          <a:cs typeface="Times New Roman"/>
                        </a:rPr>
                        <a:t>日</a:t>
                      </a:r>
                      <a:endParaRPr lang="zh-TW" sz="1500" kern="100" dirty="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altLang="en-US" sz="15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建議解除</a:t>
                      </a:r>
                      <a:r>
                        <a:rPr lang="zh-TW" altLang="zh-TW" sz="15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列管</a:t>
                      </a:r>
                      <a:endParaRPr lang="zh-TW" altLang="zh-TW" sz="1500" b="1" kern="100"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4019451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1"/>
          <p:cNvSpPr txBox="1">
            <a:spLocks noGrp="1"/>
          </p:cNvSpPr>
          <p:nvPr/>
        </p:nvSpPr>
        <p:spPr bwMode="auto">
          <a:xfrm>
            <a:off x="7239000" y="6312932"/>
            <a:ext cx="1905000" cy="457200"/>
          </a:xfrm>
          <a:prstGeom prst="rect">
            <a:avLst/>
          </a:prstGeom>
          <a:extLst/>
        </p:spPr>
        <p:txBody>
          <a:bodyPr vert="horz" lIns="91440" tIns="45720" rIns="91440" bIns="45720" rtlCol="0" anchor="ctr"/>
          <a:lstStyle>
            <a:defPPr>
              <a:defRPr lang="zh-TW"/>
            </a:defPPr>
            <a:lvl1pPr algn="r">
              <a:defRPr sz="1200">
                <a:solidFill>
                  <a:schemeClr val="tx2">
                    <a:lumMod val="50000"/>
                  </a:schemeClr>
                </a:solidFill>
                <a:latin typeface="微軟正黑體" panose="020B0604030504040204" pitchFamily="34" charset="-120"/>
                <a:ea typeface="微軟正黑體" panose="020B0604030504040204" pitchFamily="34" charset="-12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D23D80-5E62-4149-9C8D-0F494BFF0E86}" type="slidenum">
              <a:rPr kumimoji="1" lang="ko-KR" altLang="en-US" sz="1200" b="0" i="0" u="none" strike="noStrike" kern="1200" cap="none" spc="0" normalizeH="0" baseline="0" noProof="0">
                <a:ln>
                  <a:noFill/>
                </a:ln>
                <a:solidFill>
                  <a:srgbClr val="1F497D">
                    <a:lumMod val="50000"/>
                  </a:srgbClr>
                </a:solidFill>
                <a:effectLst/>
                <a:uLnTx/>
                <a:uFillTx/>
                <a:latin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ko-KR" sz="1200" b="0" i="0" u="none" strike="noStrike" kern="1200" cap="none" spc="0" normalizeH="0" baseline="0" noProof="0" dirty="0">
              <a:ln>
                <a:noFill/>
              </a:ln>
              <a:solidFill>
                <a:srgbClr val="1F497D">
                  <a:lumMod val="50000"/>
                </a:srgbClr>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6" name="表格 5"/>
          <p:cNvGraphicFramePr>
            <a:graphicFrameLocks noGrp="1"/>
          </p:cNvGraphicFramePr>
          <p:nvPr>
            <p:extLst>
              <p:ext uri="{D42A27DB-BD31-4B8C-83A1-F6EECF244321}">
                <p14:modId xmlns:p14="http://schemas.microsoft.com/office/powerpoint/2010/main" val="364391361"/>
              </p:ext>
            </p:extLst>
          </p:nvPr>
        </p:nvGraphicFramePr>
        <p:xfrm>
          <a:off x="55984" y="1219200"/>
          <a:ext cx="9036692" cy="5497200"/>
        </p:xfrm>
        <a:graphic>
          <a:graphicData uri="http://schemas.openxmlformats.org/drawingml/2006/table">
            <a:tbl>
              <a:tblPr firstRow="1" firstCol="1" bandRow="1">
                <a:tableStyleId>{5C22544A-7EE6-4342-B048-85BDC9FD1C3A}</a:tableStyleId>
              </a:tblPr>
              <a:tblGrid>
                <a:gridCol w="580292">
                  <a:extLst>
                    <a:ext uri="{9D8B030D-6E8A-4147-A177-3AD203B41FA5}">
                      <a16:colId xmlns:a16="http://schemas.microsoft.com/office/drawing/2014/main" val="20000"/>
                    </a:ext>
                  </a:extLst>
                </a:gridCol>
                <a:gridCol w="684000">
                  <a:extLst>
                    <a:ext uri="{9D8B030D-6E8A-4147-A177-3AD203B41FA5}">
                      <a16:colId xmlns:a16="http://schemas.microsoft.com/office/drawing/2014/main" val="20001"/>
                    </a:ext>
                  </a:extLst>
                </a:gridCol>
                <a:gridCol w="1019908">
                  <a:extLst>
                    <a:ext uri="{9D8B030D-6E8A-4147-A177-3AD203B41FA5}">
                      <a16:colId xmlns:a16="http://schemas.microsoft.com/office/drawing/2014/main" val="20002"/>
                    </a:ext>
                  </a:extLst>
                </a:gridCol>
                <a:gridCol w="993371">
                  <a:extLst>
                    <a:ext uri="{9D8B030D-6E8A-4147-A177-3AD203B41FA5}">
                      <a16:colId xmlns:a16="http://schemas.microsoft.com/office/drawing/2014/main" val="20003"/>
                    </a:ext>
                  </a:extLst>
                </a:gridCol>
                <a:gridCol w="3883429">
                  <a:extLst>
                    <a:ext uri="{9D8B030D-6E8A-4147-A177-3AD203B41FA5}">
                      <a16:colId xmlns:a16="http://schemas.microsoft.com/office/drawing/2014/main" val="20004"/>
                    </a:ext>
                  </a:extLst>
                </a:gridCol>
                <a:gridCol w="885092">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tblGrid>
              <a:tr h="360000">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500" b="1" kern="100" dirty="0" smtClean="0">
                          <a:effectLst/>
                          <a:latin typeface="微軟正黑體" panose="020B0604030504040204" pitchFamily="34" charset="-120"/>
                          <a:ea typeface="微軟正黑體" panose="020B0604030504040204" pitchFamily="34" charset="-120"/>
                        </a:rPr>
                        <a:t>新北市深耕計畫四方工作會議主席裁</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指</a:t>
                      </a:r>
                      <a:r>
                        <a:rPr lang="en-US" altLang="zh-TW" sz="1500" b="1" kern="100" dirty="0" smtClean="0">
                          <a:effectLst/>
                          <a:latin typeface="微軟正黑體" panose="020B0604030504040204" pitchFamily="34" charset="-120"/>
                          <a:ea typeface="微軟正黑體" panose="020B0604030504040204" pitchFamily="34" charset="-120"/>
                        </a:rPr>
                        <a:t>)</a:t>
                      </a:r>
                      <a:r>
                        <a:rPr lang="zh-TW" altLang="zh-TW" sz="1500" b="1" kern="100" dirty="0" smtClean="0">
                          <a:effectLst/>
                          <a:latin typeface="微軟正黑體" panose="020B0604030504040204" pitchFamily="34" charset="-120"/>
                          <a:ea typeface="微軟正黑體" panose="020B0604030504040204" pitchFamily="34" charset="-120"/>
                        </a:rPr>
                        <a:t>事項辦理情形管制表</a:t>
                      </a:r>
                      <a:endParaRPr lang="zh-TW" altLang="zh-TW" sz="1500" b="1" kern="100" dirty="0" smtClean="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000">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編號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會議日期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管制事項</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承辦單位</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本次辦理情形</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預計完成日期</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tc>
                  <a:txBody>
                    <a:bodyPr/>
                    <a:lstStyle/>
                    <a:p>
                      <a:pPr algn="ctr">
                        <a:spcAft>
                          <a:spcPts val="0"/>
                        </a:spcAft>
                      </a:pPr>
                      <a:r>
                        <a:rPr lang="zh-TW" sz="1500" b="1" kern="100" dirty="0">
                          <a:effectLst/>
                          <a:latin typeface="微軟正黑體" panose="020B0604030504040204" pitchFamily="34" charset="-120"/>
                          <a:ea typeface="微軟正黑體" panose="020B0604030504040204" pitchFamily="34" charset="-120"/>
                        </a:rPr>
                        <a:t>管考意見</a:t>
                      </a:r>
                      <a:endParaRPr lang="zh-TW" sz="1500" b="1" kern="100" dirty="0">
                        <a:effectLst/>
                        <a:latin typeface="微軟正黑體" panose="020B0604030504040204" pitchFamily="34" charset="-120"/>
                        <a:ea typeface="微軟正黑體" panose="020B0604030504040204" pitchFamily="34" charset="-120"/>
                        <a:cs typeface="Times New Roman"/>
                      </a:endParaRPr>
                    </a:p>
                  </a:txBody>
                  <a:tcPr marL="57236" marR="57236" marT="0" marB="0" anchor="ctr"/>
                </a:tc>
                <a:extLst>
                  <a:ext uri="{0D108BD9-81ED-4DB2-BD59-A6C34878D82A}">
                    <a16:rowId xmlns:a16="http://schemas.microsoft.com/office/drawing/2014/main" val="10001"/>
                  </a:ext>
                </a:extLst>
              </a:tr>
              <a:tr h="198000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itchFamily="34" charset="-120"/>
                          <a:ea typeface="微軟正黑體" pitchFamily="34" charset="-120"/>
                          <a:cs typeface="Times New Roman" panose="02020603050405020304" pitchFamily="18" charset="0"/>
                        </a:rPr>
                        <a:t>063</a:t>
                      </a:r>
                      <a:endParaRPr lang="zh-TW" sz="15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algn="ctr">
                        <a:spcAft>
                          <a:spcPts val="0"/>
                        </a:spcAft>
                      </a:pPr>
                      <a:r>
                        <a:rPr lang="en-US" altLang="zh-TW" sz="1500" kern="100" dirty="0" smtClean="0">
                          <a:latin typeface="微軟正黑體" pitchFamily="34" charset="-120"/>
                          <a:ea typeface="微軟正黑體" pitchFamily="34" charset="-120"/>
                          <a:cs typeface="Times New Roman"/>
                        </a:rPr>
                        <a:t>106</a:t>
                      </a:r>
                      <a:r>
                        <a:rPr lang="zh-TW" altLang="en-US" sz="1500" kern="100" dirty="0" smtClean="0">
                          <a:latin typeface="微軟正黑體" pitchFamily="34" charset="-120"/>
                          <a:ea typeface="微軟正黑體" pitchFamily="34" charset="-120"/>
                          <a:cs typeface="Times New Roman"/>
                        </a:rPr>
                        <a:t>年</a:t>
                      </a:r>
                      <a:endParaRPr lang="en-US" altLang="zh-TW" sz="1500" kern="100" dirty="0" smtClean="0">
                        <a:latin typeface="微軟正黑體" pitchFamily="34" charset="-120"/>
                        <a:ea typeface="微軟正黑體" pitchFamily="34" charset="-120"/>
                        <a:cs typeface="Times New Roman"/>
                      </a:endParaRPr>
                    </a:p>
                    <a:p>
                      <a:pPr algn="ctr">
                        <a:spcAft>
                          <a:spcPts val="0"/>
                        </a:spcAft>
                      </a:pPr>
                      <a:r>
                        <a:rPr lang="en-US" altLang="zh-TW" sz="1500" kern="100" dirty="0" smtClean="0">
                          <a:latin typeface="微軟正黑體" pitchFamily="34" charset="-120"/>
                          <a:ea typeface="微軟正黑體" pitchFamily="34" charset="-120"/>
                          <a:cs typeface="Times New Roman"/>
                        </a:rPr>
                        <a:t>5</a:t>
                      </a:r>
                      <a:r>
                        <a:rPr lang="zh-TW" altLang="en-US" sz="1500" kern="100" dirty="0" smtClean="0">
                          <a:latin typeface="微軟正黑體" pitchFamily="34" charset="-120"/>
                          <a:ea typeface="微軟正黑體" pitchFamily="34" charset="-120"/>
                          <a:cs typeface="Times New Roman"/>
                        </a:rPr>
                        <a:t>月</a:t>
                      </a:r>
                      <a:endParaRPr lang="en-US" altLang="zh-TW" sz="1500" kern="100" dirty="0" smtClean="0">
                        <a:latin typeface="微軟正黑體" pitchFamily="34" charset="-120"/>
                        <a:ea typeface="微軟正黑體" pitchFamily="34" charset="-120"/>
                        <a:cs typeface="Times New Roman"/>
                      </a:endParaRPr>
                    </a:p>
                    <a:p>
                      <a:pPr algn="ctr">
                        <a:spcAft>
                          <a:spcPts val="0"/>
                        </a:spcAft>
                      </a:pPr>
                      <a:r>
                        <a:rPr lang="en-US" altLang="zh-TW" sz="1500" kern="100" dirty="0" smtClean="0">
                          <a:latin typeface="微軟正黑體" pitchFamily="34" charset="-120"/>
                          <a:ea typeface="微軟正黑體" pitchFamily="34" charset="-120"/>
                          <a:cs typeface="Times New Roman"/>
                        </a:rPr>
                        <a:t>26</a:t>
                      </a:r>
                      <a:r>
                        <a:rPr lang="zh-TW" altLang="en-US" sz="1500" kern="100" dirty="0" smtClean="0">
                          <a:latin typeface="微軟正黑體" pitchFamily="34" charset="-120"/>
                          <a:ea typeface="微軟正黑體" pitchFamily="34" charset="-120"/>
                          <a:cs typeface="Times New Roman"/>
                        </a:rPr>
                        <a:t>日</a:t>
                      </a:r>
                      <a:endParaRPr lang="zh-TW" sz="1500" kern="100" dirty="0">
                        <a:latin typeface="微軟正黑體" pitchFamily="34" charset="-120"/>
                        <a:ea typeface="微軟正黑體" pitchFamily="34" charset="-120"/>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500" kern="100" dirty="0" smtClean="0">
                          <a:latin typeface="微軟正黑體" pitchFamily="34" charset="-120"/>
                          <a:ea typeface="微軟正黑體" pitchFamily="34" charset="-120"/>
                          <a:cs typeface="Times New Roman"/>
                        </a:rPr>
                        <a:t>介接國家災害防救科技中心災害示警公開資料平台</a:t>
                      </a:r>
                      <a:endParaRPr lang="zh-TW" sz="1500" kern="100" dirty="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altLang="en-US" sz="1500" kern="100" dirty="0" smtClean="0">
                          <a:latin typeface="微軟正黑體" pitchFamily="34" charset="-120"/>
                          <a:ea typeface="微軟正黑體" pitchFamily="34" charset="-120"/>
                          <a:cs typeface="Times New Roman"/>
                        </a:rPr>
                        <a:t>各區公所</a:t>
                      </a:r>
                      <a:endParaRPr lang="zh-TW" sz="1500" kern="100" dirty="0">
                        <a:latin typeface="微軟正黑體" pitchFamily="34" charset="-120"/>
                        <a:ea typeface="微軟正黑體" pitchFamily="34" charset="-120"/>
                        <a:cs typeface="Times New Roman"/>
                      </a:endParaRPr>
                    </a:p>
                  </a:txBody>
                  <a:tcPr marL="68580" marR="68580" marT="0" marB="0"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國家災害防救科技中心目前正推廣</a:t>
                      </a:r>
                      <a:r>
                        <a:rPr lang="zh-TW" altLang="en-US" sz="1500" kern="100" dirty="0" smtClean="0">
                          <a:latin typeface="微軟正黑體" pitchFamily="34" charset="-120"/>
                          <a:ea typeface="微軟正黑體" pitchFamily="34" charset="-120"/>
                          <a:cs typeface="Times New Roman"/>
                        </a:rPr>
                        <a:t>災害示警公開資料平台</a:t>
                      </a:r>
                      <a:r>
                        <a:rPr lang="zh-TW" altLang="en-US" sz="15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請各區公所介接至區公所網站首頁。</a:t>
                      </a:r>
                      <a:endPar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新北市政府防災資訊網、新北市災害防救深耕計畫資訊網、</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29</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區公所已完成介接首頁。</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目前</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29</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區完成介接新北市示警資訊。</a:t>
                      </a:r>
                      <a:endPar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tc>
                <a:tc>
                  <a:txBody>
                    <a:bodyPr/>
                    <a:lstStyle/>
                    <a:p>
                      <a:pPr algn="ctr">
                        <a:spcAft>
                          <a:spcPts val="0"/>
                        </a:spcAft>
                      </a:pPr>
                      <a:r>
                        <a:rPr lang="en-US" altLang="zh-TW" sz="1500" kern="100" dirty="0" smtClean="0">
                          <a:latin typeface="微軟正黑體" pitchFamily="34" charset="-120"/>
                          <a:ea typeface="微軟正黑體" pitchFamily="34" charset="-120"/>
                          <a:cs typeface="Times New Roman"/>
                        </a:rPr>
                        <a:t>106</a:t>
                      </a:r>
                      <a:r>
                        <a:rPr lang="zh-TW" altLang="en-US" sz="1500" kern="100" dirty="0" smtClean="0">
                          <a:latin typeface="微軟正黑體" pitchFamily="34" charset="-120"/>
                          <a:ea typeface="微軟正黑體" pitchFamily="34" charset="-120"/>
                          <a:cs typeface="Times New Roman"/>
                        </a:rPr>
                        <a:t>年</a:t>
                      </a:r>
                      <a:endParaRPr lang="en-US" altLang="zh-TW" sz="1500" kern="100" dirty="0" smtClean="0">
                        <a:latin typeface="微軟正黑體" pitchFamily="34" charset="-120"/>
                        <a:ea typeface="微軟正黑體" pitchFamily="34" charset="-120"/>
                        <a:cs typeface="Times New Roman"/>
                      </a:endParaRPr>
                    </a:p>
                    <a:p>
                      <a:pPr algn="ctr">
                        <a:spcAft>
                          <a:spcPts val="0"/>
                        </a:spcAft>
                      </a:pPr>
                      <a:r>
                        <a:rPr lang="en-US" altLang="zh-TW" sz="1500" kern="100" dirty="0" smtClean="0">
                          <a:latin typeface="微軟正黑體" pitchFamily="34" charset="-120"/>
                          <a:ea typeface="微軟正黑體" pitchFamily="34" charset="-120"/>
                          <a:cs typeface="Times New Roman"/>
                        </a:rPr>
                        <a:t>9</a:t>
                      </a:r>
                      <a:r>
                        <a:rPr lang="zh-TW" altLang="en-US" sz="1500" kern="100" dirty="0" smtClean="0">
                          <a:latin typeface="微軟正黑體" pitchFamily="34" charset="-120"/>
                          <a:ea typeface="微軟正黑體" pitchFamily="34" charset="-120"/>
                          <a:cs typeface="Times New Roman"/>
                        </a:rPr>
                        <a:t>月</a:t>
                      </a:r>
                      <a:endParaRPr lang="en-US" altLang="zh-TW" sz="1500" kern="100" dirty="0" smtClean="0">
                        <a:latin typeface="微軟正黑體" pitchFamily="34" charset="-120"/>
                        <a:ea typeface="微軟正黑體" pitchFamily="34" charset="-120"/>
                        <a:cs typeface="Times New Roman"/>
                      </a:endParaRPr>
                    </a:p>
                    <a:p>
                      <a:pPr algn="ctr">
                        <a:spcAft>
                          <a:spcPts val="0"/>
                        </a:spcAft>
                      </a:pPr>
                      <a:r>
                        <a:rPr lang="en-US" altLang="zh-TW" sz="1500" kern="100" dirty="0" smtClean="0">
                          <a:latin typeface="微軟正黑體" pitchFamily="34" charset="-120"/>
                          <a:ea typeface="微軟正黑體" pitchFamily="34" charset="-120"/>
                          <a:cs typeface="Times New Roman"/>
                        </a:rPr>
                        <a:t>30</a:t>
                      </a:r>
                      <a:r>
                        <a:rPr lang="zh-TW" altLang="en-US" sz="1500" kern="100" dirty="0" smtClean="0">
                          <a:latin typeface="微軟正黑體" pitchFamily="34" charset="-120"/>
                          <a:ea typeface="微軟正黑體" pitchFamily="34" charset="-120"/>
                          <a:cs typeface="Times New Roman"/>
                        </a:rPr>
                        <a:t>日</a:t>
                      </a:r>
                      <a:endParaRPr lang="zh-TW" sz="1500" kern="100" dirty="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altLang="en-US" sz="15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建議解除</a:t>
                      </a:r>
                      <a:r>
                        <a:rPr lang="zh-TW" altLang="zh-TW" sz="1500" b="1" kern="100" dirty="0" smtClean="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列管</a:t>
                      </a:r>
                      <a:endParaRPr lang="zh-TW" altLang="zh-TW" sz="1500" b="1" kern="100"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tc>
                <a:extLst>
                  <a:ext uri="{0D108BD9-81ED-4DB2-BD59-A6C34878D82A}">
                    <a16:rowId xmlns:a16="http://schemas.microsoft.com/office/drawing/2014/main" val="840945310"/>
                  </a:ext>
                </a:extLst>
              </a:tr>
              <a:tr h="2700000">
                <a:tc>
                  <a:txBody>
                    <a:bodyPr/>
                    <a:lstStyle/>
                    <a:p>
                      <a:pPr marL="0" algn="ctr" defTabSz="914400" rtl="0" eaLnBrk="1" latinLnBrk="0" hangingPunct="1">
                        <a:spcAft>
                          <a:spcPts val="0"/>
                        </a:spcAft>
                      </a:pPr>
                      <a:r>
                        <a:rPr lang="en-US" altLang="zh-TW" sz="1500" b="1" kern="100" dirty="0" smtClean="0">
                          <a:solidFill>
                            <a:schemeClr val="bg1"/>
                          </a:solidFill>
                          <a:effectLst/>
                          <a:latin typeface="微軟正黑體" pitchFamily="34" charset="-120"/>
                          <a:ea typeface="微軟正黑體" pitchFamily="34" charset="-120"/>
                          <a:cs typeface="Times New Roman" panose="02020603050405020304" pitchFamily="18" charset="0"/>
                        </a:rPr>
                        <a:t>064</a:t>
                      </a:r>
                      <a:endParaRPr lang="zh-TW" sz="1500" b="1" kern="100" dirty="0">
                        <a:solidFill>
                          <a:schemeClr val="bg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tc>
                <a:tc>
                  <a:txBody>
                    <a:bodyPr/>
                    <a:lstStyle/>
                    <a:p>
                      <a:pPr algn="ctr">
                        <a:spcAft>
                          <a:spcPts val="0"/>
                        </a:spcAft>
                      </a:pPr>
                      <a:r>
                        <a:rPr lang="en-US" sz="1500" kern="100" dirty="0" smtClean="0">
                          <a:latin typeface="微軟正黑體" pitchFamily="34" charset="-120"/>
                          <a:ea typeface="微軟正黑體" pitchFamily="34" charset="-120"/>
                          <a:cs typeface="Times New Roman"/>
                        </a:rPr>
                        <a:t>106</a:t>
                      </a:r>
                      <a:r>
                        <a:rPr lang="zh-TW" sz="1500" kern="100" dirty="0" smtClean="0">
                          <a:latin typeface="微軟正黑體" pitchFamily="34" charset="-120"/>
                          <a:ea typeface="微軟正黑體" pitchFamily="34" charset="-120"/>
                          <a:cs typeface="Times New Roman"/>
                        </a:rPr>
                        <a:t>年</a:t>
                      </a:r>
                      <a:r>
                        <a:rPr lang="en-US" altLang="zh-TW" sz="1500" kern="100" dirty="0" smtClean="0">
                          <a:latin typeface="微軟正黑體" pitchFamily="34" charset="-120"/>
                          <a:ea typeface="微軟正黑體" pitchFamily="34" charset="-120"/>
                          <a:cs typeface="Times New Roman"/>
                        </a:rPr>
                        <a:t>6</a:t>
                      </a:r>
                      <a:r>
                        <a:rPr lang="zh-TW" sz="1500" kern="100" dirty="0" smtClean="0">
                          <a:latin typeface="微軟正黑體" pitchFamily="34" charset="-120"/>
                          <a:ea typeface="微軟正黑體" pitchFamily="34" charset="-120"/>
                          <a:cs typeface="Times New Roman"/>
                        </a:rPr>
                        <a:t>月</a:t>
                      </a:r>
                      <a:endParaRPr lang="en-US" altLang="zh-TW" sz="1500" kern="100" dirty="0" smtClean="0">
                        <a:latin typeface="微軟正黑體" pitchFamily="34" charset="-120"/>
                        <a:ea typeface="微軟正黑體" pitchFamily="34" charset="-120"/>
                        <a:cs typeface="Times New Roman"/>
                      </a:endParaRPr>
                    </a:p>
                    <a:p>
                      <a:pPr algn="ctr">
                        <a:spcAft>
                          <a:spcPts val="0"/>
                        </a:spcAft>
                      </a:pPr>
                      <a:r>
                        <a:rPr lang="en-US" altLang="zh-TW" sz="1500" kern="100" dirty="0" smtClean="0">
                          <a:latin typeface="微軟正黑體" pitchFamily="34" charset="-120"/>
                          <a:ea typeface="微軟正黑體" pitchFamily="34" charset="-120"/>
                          <a:cs typeface="Times New Roman"/>
                        </a:rPr>
                        <a:t>29</a:t>
                      </a:r>
                      <a:r>
                        <a:rPr lang="zh-TW" sz="1500" kern="100" dirty="0" smtClean="0">
                          <a:latin typeface="微軟正黑體" pitchFamily="34" charset="-120"/>
                          <a:ea typeface="微軟正黑體" pitchFamily="34" charset="-120"/>
                          <a:cs typeface="Times New Roman"/>
                        </a:rPr>
                        <a:t>日</a:t>
                      </a:r>
                      <a:endParaRPr lang="zh-TW" sz="1500" kern="100" dirty="0">
                        <a:latin typeface="微軟正黑體" pitchFamily="34" charset="-120"/>
                        <a:ea typeface="微軟正黑體" pitchFamily="34" charset="-120"/>
                        <a:cs typeface="Times New Roman"/>
                      </a:endParaRPr>
                    </a:p>
                  </a:txBody>
                  <a:tcPr marL="68580" marR="68580" marT="0" marB="0" anchor="ctr">
                    <a:solidFill>
                      <a:srgbClr val="E9EDF4"/>
                    </a:solidFill>
                  </a:tcPr>
                </a:tc>
                <a:tc>
                  <a:txBody>
                    <a:bodyPr/>
                    <a:lstStyle/>
                    <a:p>
                      <a:pPr algn="just"/>
                      <a:r>
                        <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辦理區級災害防救兵棋推演</a:t>
                      </a:r>
                      <a:r>
                        <a:rPr lang="en-US"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辦理</a:t>
                      </a:r>
                      <a:r>
                        <a:rPr lang="en-US"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5</a:t>
                      </a:r>
                      <a:r>
                        <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場</a:t>
                      </a:r>
                      <a:r>
                        <a:rPr lang="en-US"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及應變演練</a:t>
                      </a:r>
                      <a:r>
                        <a:rPr lang="en-US"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辦理</a:t>
                      </a:r>
                      <a:r>
                        <a:rPr lang="en-US"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1</a:t>
                      </a:r>
                      <a:r>
                        <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場</a:t>
                      </a:r>
                      <a:r>
                        <a:rPr lang="en-US" sz="1500" kern="100" dirty="0">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solidFill>
                      <a:srgbClr val="E9EDF4"/>
                    </a:solidFill>
                  </a:tcPr>
                </a:tc>
                <a:tc>
                  <a:txBody>
                    <a:bodyPr/>
                    <a:lstStyle/>
                    <a:p>
                      <a:pPr algn="ctr">
                        <a:spcAft>
                          <a:spcPts val="0"/>
                        </a:spcAft>
                      </a:pPr>
                      <a:r>
                        <a:rPr 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新店</a:t>
                      </a: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泰山</a:t>
                      </a: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淡水</a:t>
                      </a: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瑞芳</a:t>
                      </a: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三芝</a:t>
                      </a:r>
                      <a:r>
                        <a:rPr lang="zh-TW" altLang="en-US"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1500" kern="100" dirty="0">
                          <a:effectLst/>
                          <a:latin typeface="微軟正黑體" panose="020B0604030504040204" pitchFamily="34" charset="-120"/>
                          <a:ea typeface="微軟正黑體" panose="020B0604030504040204" pitchFamily="34" charset="-120"/>
                          <a:cs typeface="Times New Roman" panose="02020603050405020304" pitchFamily="18" charset="0"/>
                        </a:rPr>
                        <a:t>金山</a:t>
                      </a:r>
                      <a:r>
                        <a:rPr lang="zh-TW" sz="150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區</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solidFill>
                      <a:srgbClr val="E9EDF4"/>
                    </a:solidFill>
                  </a:tcPr>
                </a:tc>
                <a:tc>
                  <a:txBody>
                    <a:bodyPr/>
                    <a:lstStyle/>
                    <a:p>
                      <a:pPr marL="0" indent="0">
                        <a:buFont typeface="+mj-lt"/>
                        <a:buNone/>
                      </a:pP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106</a:t>
                      </a: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年辦理之區公所及推演災害類別、期程：</a:t>
                      </a:r>
                    </a:p>
                    <a:p>
                      <a:pPr marL="342900" lvl="0" indent="-342900">
                        <a:buFont typeface="+mj-lt"/>
                        <a:buAutoNum type="arabicPeriod"/>
                      </a:pP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新店區</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實兵演練</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：土石流災害</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已於</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4</a:t>
                      </a: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月</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21</a:t>
                      </a: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日</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10</a:t>
                      </a:r>
                      <a:r>
                        <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時正式演練</a:t>
                      </a:r>
                      <a:r>
                        <a:rPr lang="en-US" altLang="zh-TW" sz="15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zh-TW" sz="1500" kern="1200" dirty="0" smtClean="0">
                        <a:solidFill>
                          <a:schemeClr val="dk1"/>
                        </a:solidFill>
                        <a:effectLst/>
                        <a:latin typeface="微軟正黑體" panose="020B0604030504040204" pitchFamily="34" charset="-120"/>
                        <a:ea typeface="微軟正黑體" panose="020B0604030504040204" pitchFamily="34" charset="-120"/>
                        <a:cs typeface="+mn-cs"/>
                      </a:endParaRPr>
                    </a:p>
                    <a:p>
                      <a:pPr marL="342900" lvl="0" indent="-342900">
                        <a:buFont typeface="+mj-lt"/>
                        <a:buAutoNum type="arabicPeriod"/>
                      </a:pP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淡水區：水災災害</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15</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14</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時正式演練</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lvl="0" indent="-342900">
                        <a:buFont typeface="+mj-lt"/>
                        <a:buAutoNum type="arabicPeriod"/>
                      </a:pP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泰山區：地震災害</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14</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時</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正式</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演練</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endParaRPr>
                    </a:p>
                    <a:p>
                      <a:pPr marL="342900" lvl="0" indent="-342900">
                        <a:buFont typeface="+mj-lt"/>
                        <a:buAutoNum type="arabicPeriod"/>
                      </a:pP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三芝區：颱洪災害</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已於</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8</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17</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日</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14</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時</a:t>
                      </a:r>
                      <a:r>
                        <a:rPr lang="zh-TW" altLang="en-US" sz="1500" b="0" kern="1200" dirty="0" smtClean="0">
                          <a:solidFill>
                            <a:schemeClr val="tx1"/>
                          </a:solidFill>
                          <a:effectLst/>
                          <a:latin typeface="微軟正黑體" panose="020B0604030504040204" pitchFamily="34" charset="-120"/>
                          <a:ea typeface="微軟正黑體" panose="020B0604030504040204" pitchFamily="34" charset="-120"/>
                          <a:cs typeface="+mn-cs"/>
                        </a:rPr>
                        <a:t>正式</a:t>
                      </a:r>
                      <a:r>
                        <a:rPr lang="zh-TW"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演練</a:t>
                      </a:r>
                      <a:r>
                        <a:rPr lang="en-US" altLang="zh-TW" sz="1500" b="0" kern="1200" dirty="0" smtClean="0">
                          <a:solidFill>
                            <a:schemeClr val="tx1"/>
                          </a:solidFill>
                          <a:effectLst/>
                          <a:latin typeface="微軟正黑體" panose="020B0604030504040204" pitchFamily="34" charset="-120"/>
                          <a:ea typeface="微軟正黑體" panose="020B0604030504040204" pitchFamily="34" charset="-120"/>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瑞芳區：坡地災害</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預計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2</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a:t>
                      </a:r>
                    </a:p>
                    <a:p>
                      <a:pPr marL="342900" lvl="0" indent="-342900">
                        <a:buFont typeface="+mj-lt"/>
                        <a:buAutoNum type="arabicPeriod"/>
                      </a:pP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金山區：</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水災</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災害</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預計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10</a:t>
                      </a:r>
                      <a:r>
                        <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月</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31</a:t>
                      </a:r>
                      <a:r>
                        <a:rPr lang="zh-TW" altLang="en-US" sz="1500" b="1" kern="1200" dirty="0" smtClean="0">
                          <a:solidFill>
                            <a:srgbClr val="FF0000"/>
                          </a:solidFill>
                          <a:effectLst/>
                          <a:latin typeface="微軟正黑體" panose="020B0604030504040204" pitchFamily="34" charset="-120"/>
                          <a:ea typeface="微軟正黑體" panose="020B0604030504040204" pitchFamily="34" charset="-120"/>
                          <a:cs typeface="+mn-cs"/>
                        </a:rPr>
                        <a:t>日</a:t>
                      </a:r>
                      <a:r>
                        <a:rPr lang="en-US"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rPr>
                        <a:t>) </a:t>
                      </a:r>
                      <a:endParaRPr lang="zh-TW" altLang="zh-TW" sz="1500" b="1" kern="1200" dirty="0" smtClean="0">
                        <a:solidFill>
                          <a:srgbClr val="FF0000"/>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rgbClr val="E9EDF4"/>
                    </a:solidFill>
                  </a:tcPr>
                </a:tc>
                <a:tc>
                  <a:txBody>
                    <a:bodyPr/>
                    <a:lstStyle/>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106</a:t>
                      </a:r>
                      <a:r>
                        <a:rPr 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endParaRPr lang="en-US" alt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endParaRPr lang="en-US" altLang="zh-TW"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r>
                        <a:rPr lang="en-US" sz="1500" kern="100" dirty="0" smtClean="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31</a:t>
                      </a:r>
                      <a:r>
                        <a:rPr lang="zh-TW" sz="15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endParaRPr lang="zh-TW" sz="1500" kern="100"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solidFill>
                      <a:srgbClr val="E9EDF4"/>
                    </a:solidFill>
                  </a:tcPr>
                </a:tc>
                <a:tc>
                  <a:txBody>
                    <a:bodyPr/>
                    <a:lstStyle/>
                    <a:p>
                      <a:pPr algn="ctr">
                        <a:spcAft>
                          <a:spcPts val="0"/>
                        </a:spcAft>
                      </a:pPr>
                      <a:r>
                        <a:rPr lang="zh-TW" altLang="en-US"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持續</a:t>
                      </a:r>
                      <a:r>
                        <a:rPr lang="zh-TW" sz="1500" kern="100" dirty="0" smtClean="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列</a:t>
                      </a:r>
                      <a:r>
                        <a:rPr lang="zh-TW" sz="15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管</a:t>
                      </a:r>
                      <a:endParaRPr lang="zh-TW" sz="1500" kern="100"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solidFill>
                      <a:srgbClr val="E9EDF4"/>
                    </a:solidFill>
                  </a:tcPr>
                </a:tc>
                <a:extLst>
                  <a:ext uri="{0D108BD9-81ED-4DB2-BD59-A6C34878D82A}">
                    <a16:rowId xmlns:a16="http://schemas.microsoft.com/office/drawing/2014/main" val="2816003166"/>
                  </a:ext>
                </a:extLst>
              </a:tr>
            </a:tbl>
          </a:graphicData>
        </a:graphic>
      </p:graphicFrame>
    </p:spTree>
    <p:extLst>
      <p:ext uri="{BB962C8B-B14F-4D97-AF65-F5344CB8AC3E}">
        <p14:creationId xmlns:p14="http://schemas.microsoft.com/office/powerpoint/2010/main" val="252462656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TS101915334">
  <a:themeElements>
    <a:clrScheme name="lharris_healthcare_presentation">
      <a:dk1>
        <a:srgbClr val="000000"/>
      </a:dk1>
      <a:lt1>
        <a:srgbClr val="FFFFFF"/>
      </a:lt1>
      <a:dk2>
        <a:srgbClr val="262626"/>
      </a:dk2>
      <a:lt2>
        <a:srgbClr val="FFFFFF"/>
      </a:lt2>
      <a:accent1>
        <a:srgbClr val="FFC20E"/>
      </a:accent1>
      <a:accent2>
        <a:srgbClr val="FAAEE3"/>
      </a:accent2>
      <a:accent3>
        <a:srgbClr val="CEE39F"/>
      </a:accent3>
      <a:accent4>
        <a:srgbClr val="36363E"/>
      </a:accent4>
      <a:accent5>
        <a:srgbClr val="3FAEDE"/>
      </a:accent5>
      <a:accent6>
        <a:srgbClr val="B5D55B"/>
      </a:accent6>
      <a:hlink>
        <a:srgbClr val="3FAEDE"/>
      </a:hlink>
      <a:folHlink>
        <a:srgbClr val="B5D55B"/>
      </a:folHlink>
    </a:clrScheme>
    <a:fontScheme name="lharris_travel">
      <a:majorFont>
        <a:latin typeface="times new roman"/>
        <a:ea typeface=""/>
        <a:cs typeface=""/>
      </a:majorFont>
      <a:minorFont>
        <a:latin typeface="Trebus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佈景主題">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簡報投影片範例 [1]">
  <a:themeElements>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簡報投影片範例 [1]">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簡報投影片範例 [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簡報投影片範例 [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簡報投影片範例 [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簡報投影片範例 [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簡報投影片範例 [1]">
      <a:majorFont>
        <a:latin typeface="Arial"/>
        <a:ea typeface="PMingLiU"/>
        <a:cs typeface=""/>
      </a:majorFont>
      <a:minorFont>
        <a:latin typeface="Arial"/>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65378</TotalTime>
  <Pages>21</Pages>
  <Words>12786</Words>
  <Characters>0</Characters>
  <Application>Microsoft Office PowerPoint</Application>
  <DocSecurity>0</DocSecurity>
  <PresentationFormat>如螢幕大小 (4:3)</PresentationFormat>
  <Lines>0</Lines>
  <Paragraphs>2000</Paragraphs>
  <Slides>76</Slides>
  <Notes>22</Notes>
  <HiddenSlides>0</HiddenSlides>
  <MMClips>1</MMClips>
  <ScaleCrop>false</ScaleCrop>
  <HeadingPairs>
    <vt:vector size="8" baseType="variant">
      <vt:variant>
        <vt:lpstr>使用字型</vt:lpstr>
      </vt:variant>
      <vt:variant>
        <vt:i4>16</vt:i4>
      </vt:variant>
      <vt:variant>
        <vt:lpstr>佈景主題</vt:lpstr>
      </vt:variant>
      <vt:variant>
        <vt:i4>15</vt:i4>
      </vt:variant>
      <vt:variant>
        <vt:lpstr>內嵌 OLE 伺服程式</vt:lpstr>
      </vt:variant>
      <vt:variant>
        <vt:i4>1</vt:i4>
      </vt:variant>
      <vt:variant>
        <vt:lpstr>投影片標題</vt:lpstr>
      </vt:variant>
      <vt:variant>
        <vt:i4>76</vt:i4>
      </vt:variant>
    </vt:vector>
  </HeadingPairs>
  <TitlesOfParts>
    <vt:vector size="108" baseType="lpstr">
      <vt:lpstr>Arial Unicode MS</vt:lpstr>
      <vt:lpstr>Microsoft YaHei UI</vt:lpstr>
      <vt:lpstr>宋体</vt:lpstr>
      <vt:lpstr>Trebushet MS</vt:lpstr>
      <vt:lpstr>華康勘亭流</vt:lpstr>
      <vt:lpstr>微軟正黑體</vt:lpstr>
      <vt:lpstr>新細明體</vt:lpstr>
      <vt:lpstr>新細明體</vt:lpstr>
      <vt:lpstr>標楷體</vt:lpstr>
      <vt:lpstr>Arial</vt:lpstr>
      <vt:lpstr>Calibri</vt:lpstr>
      <vt:lpstr>Century Gothic</vt:lpstr>
      <vt:lpstr>Corbel</vt:lpstr>
      <vt:lpstr>Impact</vt:lpstr>
      <vt:lpstr>Times New Roman</vt:lpstr>
      <vt:lpstr>Wingdings</vt:lpstr>
      <vt:lpstr>簡報投影片範例 [1]</vt:lpstr>
      <vt:lpstr>1_簡報投影片範例 [1]</vt:lpstr>
      <vt:lpstr>2_簡報投影片範例 [1]</vt:lpstr>
      <vt:lpstr>3_簡報投影片範例 [1]</vt:lpstr>
      <vt:lpstr>4_簡報投影片範例 [1]</vt:lpstr>
      <vt:lpstr>5_簡報投影片範例 [1]</vt:lpstr>
      <vt:lpstr>6_簡報投影片範例 [1]</vt:lpstr>
      <vt:lpstr>7_簡報投影片範例 [1]</vt:lpstr>
      <vt:lpstr>1_Office 佈景主題</vt:lpstr>
      <vt:lpstr>8_簡報投影片範例 [1]</vt:lpstr>
      <vt:lpstr>9_簡報投影片範例 [1]</vt:lpstr>
      <vt:lpstr>10_簡報投影片範例 [1]</vt:lpstr>
      <vt:lpstr>11_簡報投影片範例 [1]</vt:lpstr>
      <vt:lpstr>2_Office 佈景主題</vt:lpstr>
      <vt:lpstr>3_TS101915334</vt:lpstr>
      <vt:lpstr>Visio</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9月份工作進度</vt:lpstr>
      <vt:lpstr>106年度避難看板裝設情形說明</vt:lpstr>
      <vt:lpstr>防災公園整備點檢及開設作業計畫</vt:lpstr>
      <vt:lpstr>鄰里社區班教育訓練</vt:lpstr>
      <vt:lpstr>電子兵棋台實機操作運用</vt:lpstr>
      <vt:lpstr>區公所示警平台介接情形</vt:lpstr>
      <vt:lpstr>修訂區級地區災害防救計畫</vt:lpstr>
      <vt:lpstr>防災社區工作辦理期程</vt:lpstr>
      <vt:lpstr>推動防災社區工作辦理進度</vt:lpstr>
      <vt:lpstr>推動防災社區工作辦理進度</vt:lpstr>
      <vt:lpstr>推動防災社區工作辦理進度</vt:lpstr>
      <vt:lpstr>局處推動防災社區工作辦理進度</vt:lpstr>
      <vt:lpstr>局處推動防災社區工作辦理進度</vt:lpstr>
      <vt:lpstr>局處推動防災社區工作辦理進度</vt:lpstr>
      <vt:lpstr>局處推動防災社區工作辦理進度</vt:lpstr>
      <vt:lpstr>局處推動防災社區工作辦理進度</vt:lpstr>
      <vt:lpstr>10月預定工作報告</vt:lpstr>
      <vt:lpstr>PowerPoint 簡報</vt:lpstr>
      <vt:lpstr>106年度第2次實地輔導</vt:lpstr>
      <vt:lpstr>106年度第2次實地輔導</vt:lpstr>
      <vt:lpstr>107年度防災社區遴選說明</vt:lpstr>
      <vt:lpstr>107年度防災社區遴選</vt:lpstr>
      <vt:lpstr>區級災害應變中心作業手冊修訂說明</vt:lpstr>
      <vt:lpstr>修正區級災害應變中心作業手冊</vt:lpstr>
      <vt:lpstr>修正區級災害應變中心作業手冊</vt:lpstr>
      <vt:lpstr>修正區級災害應變中心作業手冊</vt:lpstr>
      <vt:lpstr>修正區級災害應變中心作業手冊</vt:lpstr>
      <vt:lpstr>防救災資源資料庫填報情形說明</vt:lpstr>
      <vt:lpstr>防救災資源資料庫抽查結果</vt:lpstr>
      <vt:lpstr>防救災資源資料庫抽查結果</vt:lpstr>
      <vt:lpstr>防救災資源資料庫抽查結果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wcdr</dc:creator>
  <cp:lastModifiedBy>purple</cp:lastModifiedBy>
  <cp:revision>3544</cp:revision>
  <cp:lastPrinted>2017-06-29T05:37:46Z</cp:lastPrinted>
  <dcterms:modified xsi:type="dcterms:W3CDTF">2017-09-28T01:49:48Z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

<file path=docProps/infrawarePen.xml><?xml version="1.0" encoding="utf-8"?>
<InfrawarePenDraw xmlns="http://www.infraware.co.kr/2012/penmode"/>
</file>