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www.infraware.co.kr/2012/infrawarePen" Target="docProps/infrawarePe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93321" r:id="rId3"/>
    <p:sldMasterId id="2147493333" r:id="rId4"/>
    <p:sldMasterId id="2147493402" r:id="rId5"/>
    <p:sldMasterId id="2147493440" r:id="rId6"/>
    <p:sldMasterId id="2147493525" r:id="rId7"/>
    <p:sldMasterId id="2147493538" r:id="rId8"/>
    <p:sldMasterId id="2147493551" r:id="rId9"/>
    <p:sldMasterId id="2147493579" r:id="rId10"/>
    <p:sldMasterId id="2147493592" r:id="rId11"/>
    <p:sldMasterId id="2147493595" r:id="rId12"/>
    <p:sldMasterId id="2147493597" r:id="rId13"/>
    <p:sldMasterId id="2147493599" r:id="rId14"/>
  </p:sldMasterIdLst>
  <p:notesMasterIdLst>
    <p:notesMasterId r:id="rId71"/>
  </p:notesMasterIdLst>
  <p:handoutMasterIdLst>
    <p:handoutMasterId r:id="rId72"/>
  </p:handoutMasterIdLst>
  <p:sldIdLst>
    <p:sldId id="278" r:id="rId15"/>
    <p:sldId id="673" r:id="rId16"/>
    <p:sldId id="280" r:id="rId17"/>
    <p:sldId id="281" r:id="rId18"/>
    <p:sldId id="970" r:id="rId19"/>
    <p:sldId id="971" r:id="rId20"/>
    <p:sldId id="972" r:id="rId21"/>
    <p:sldId id="973" r:id="rId22"/>
    <p:sldId id="257" r:id="rId23"/>
    <p:sldId id="330" r:id="rId24"/>
    <p:sldId id="864" r:id="rId25"/>
    <p:sldId id="841" r:id="rId26"/>
    <p:sldId id="928" r:id="rId27"/>
    <p:sldId id="930" r:id="rId28"/>
    <p:sldId id="935" r:id="rId29"/>
    <p:sldId id="948" r:id="rId30"/>
    <p:sldId id="836" r:id="rId31"/>
    <p:sldId id="927" r:id="rId32"/>
    <p:sldId id="933" r:id="rId33"/>
    <p:sldId id="762" r:id="rId34"/>
    <p:sldId id="788" r:id="rId35"/>
    <p:sldId id="396" r:id="rId36"/>
    <p:sldId id="865" r:id="rId37"/>
    <p:sldId id="819" r:id="rId38"/>
    <p:sldId id="926" r:id="rId39"/>
    <p:sldId id="866" r:id="rId40"/>
    <p:sldId id="922" r:id="rId41"/>
    <p:sldId id="921" r:id="rId42"/>
    <p:sldId id="924" r:id="rId43"/>
    <p:sldId id="923" r:id="rId44"/>
    <p:sldId id="867" r:id="rId45"/>
    <p:sldId id="925" r:id="rId46"/>
    <p:sldId id="920" r:id="rId47"/>
    <p:sldId id="888" r:id="rId48"/>
    <p:sldId id="919" r:id="rId49"/>
    <p:sldId id="936" r:id="rId50"/>
    <p:sldId id="953" r:id="rId51"/>
    <p:sldId id="954" r:id="rId52"/>
    <p:sldId id="955" r:id="rId53"/>
    <p:sldId id="956" r:id="rId54"/>
    <p:sldId id="725" r:id="rId55"/>
    <p:sldId id="957" r:id="rId56"/>
    <p:sldId id="958" r:id="rId57"/>
    <p:sldId id="959" r:id="rId58"/>
    <p:sldId id="960" r:id="rId59"/>
    <p:sldId id="961" r:id="rId60"/>
    <p:sldId id="962" r:id="rId61"/>
    <p:sldId id="963" r:id="rId62"/>
    <p:sldId id="964" r:id="rId63"/>
    <p:sldId id="965" r:id="rId64"/>
    <p:sldId id="966" r:id="rId65"/>
    <p:sldId id="967" r:id="rId66"/>
    <p:sldId id="968" r:id="rId67"/>
    <p:sldId id="969" r:id="rId68"/>
    <p:sldId id="681" r:id="rId69"/>
    <p:sldId id="682" r:id="rId70"/>
  </p:sldIdLst>
  <p:sldSz cx="9144000" cy="6858000" type="screen4x3"/>
  <p:notesSz cx="9867900" cy="6734175"/>
  <p:defaultTextStyle>
    <a:defPPr>
      <a:defRPr lang="zh-TW"/>
    </a:defPPr>
    <a:lvl1pPr algn="l" rtl="0" fontAlgn="base">
      <a:spcBef>
        <a:spcPct val="0"/>
      </a:spcBef>
      <a:spcAft>
        <a:spcPct val="0"/>
      </a:spcAft>
      <a:defRPr kumimoji="1" kern="1200">
        <a:solidFill>
          <a:schemeClr val="tx1"/>
        </a:solidFill>
        <a:latin typeface="Arial" pitchFamily="34"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pitchFamily="34"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pitchFamily="34"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pitchFamily="34"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pitchFamily="34" charset="0"/>
        <a:ea typeface="標楷體" pitchFamily="65" charset="-120"/>
        <a:cs typeface="+mn-cs"/>
      </a:defRPr>
    </a:lvl5pPr>
    <a:lvl6pPr marL="2286000" algn="l" defTabSz="914400" rtl="0" eaLnBrk="1" latinLnBrk="0" hangingPunct="1">
      <a:defRPr kumimoji="1" kern="1200">
        <a:solidFill>
          <a:schemeClr val="tx1"/>
        </a:solidFill>
        <a:latin typeface="Arial" pitchFamily="34" charset="0"/>
        <a:ea typeface="標楷體" pitchFamily="65" charset="-120"/>
        <a:cs typeface="+mn-cs"/>
      </a:defRPr>
    </a:lvl6pPr>
    <a:lvl7pPr marL="2743200" algn="l" defTabSz="914400" rtl="0" eaLnBrk="1" latinLnBrk="0" hangingPunct="1">
      <a:defRPr kumimoji="1" kern="1200">
        <a:solidFill>
          <a:schemeClr val="tx1"/>
        </a:solidFill>
        <a:latin typeface="Arial" pitchFamily="34" charset="0"/>
        <a:ea typeface="標楷體" pitchFamily="65" charset="-120"/>
        <a:cs typeface="+mn-cs"/>
      </a:defRPr>
    </a:lvl7pPr>
    <a:lvl8pPr marL="3200400" algn="l" defTabSz="914400" rtl="0" eaLnBrk="1" latinLnBrk="0" hangingPunct="1">
      <a:defRPr kumimoji="1" kern="1200">
        <a:solidFill>
          <a:schemeClr val="tx1"/>
        </a:solidFill>
        <a:latin typeface="Arial" pitchFamily="34" charset="0"/>
        <a:ea typeface="標楷體" pitchFamily="65" charset="-120"/>
        <a:cs typeface="+mn-cs"/>
      </a:defRPr>
    </a:lvl8pPr>
    <a:lvl9pPr marL="3657600" algn="l" defTabSz="914400" rtl="0" eaLnBrk="1" latinLnBrk="0" hangingPunct="1">
      <a:defRPr kumimoji="1" kern="1200">
        <a:solidFill>
          <a:schemeClr val="tx1"/>
        </a:solidFill>
        <a:latin typeface="Arial" pitchFamily="34" charset="0"/>
        <a:ea typeface="標楷體" pitchFamily="65"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9CD"/>
    <a:srgbClr val="ECCDCB"/>
    <a:srgbClr val="E8EEF7"/>
    <a:srgbClr val="FEF7F4"/>
    <a:srgbClr val="FFE8CB"/>
    <a:srgbClr val="AC770D"/>
    <a:srgbClr val="FFFFFF"/>
    <a:srgbClr val="AF5200"/>
    <a:srgbClr val="B43500"/>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7" autoAdjust="0"/>
    <p:restoredTop sz="94404" autoAdjust="0"/>
  </p:normalViewPr>
  <p:slideViewPr>
    <p:cSldViewPr>
      <p:cViewPr varScale="1">
        <p:scale>
          <a:sx n="88" d="100"/>
          <a:sy n="88" d="100"/>
        </p:scale>
        <p:origin x="108" y="3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5"/>
            <a:ext cx="4274180" cy="337387"/>
          </a:xfrm>
          <a:prstGeom prst="rect">
            <a:avLst/>
          </a:prstGeom>
          <a:noFill/>
          <a:ln w="9525">
            <a:noFill/>
            <a:miter lim="800000"/>
            <a:headEnd/>
            <a:tailEnd/>
          </a:ln>
        </p:spPr>
        <p:txBody>
          <a:bodyPr vert="horz" wrap="square" lIns="91256" tIns="45622" rIns="91256" bIns="45622" numCol="1" anchor="t"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1" name="Rectangle 3"/>
          <p:cNvSpPr>
            <a:spLocks noGrp="1" noChangeArrowheads="1"/>
          </p:cNvSpPr>
          <p:nvPr>
            <p:ph type="dt" sz="quarter" idx="1"/>
          </p:nvPr>
        </p:nvSpPr>
        <p:spPr bwMode="auto">
          <a:xfrm>
            <a:off x="5591517" y="5"/>
            <a:ext cx="4274180" cy="337387"/>
          </a:xfrm>
          <a:prstGeom prst="rect">
            <a:avLst/>
          </a:prstGeom>
          <a:noFill/>
          <a:ln w="9525">
            <a:noFill/>
            <a:miter lim="800000"/>
            <a:headEnd/>
            <a:tailEnd/>
          </a:ln>
        </p:spPr>
        <p:txBody>
          <a:bodyPr vert="horz" wrap="square" lIns="91256" tIns="45622" rIns="91256" bIns="45622" numCol="1" anchor="t" anchorCtr="0" compatLnSpc="1">
            <a:prstTxWarp prst="textNoShape">
              <a:avLst/>
            </a:prstTxWarp>
          </a:bodyPr>
          <a:lstStyle>
            <a:lvl1pPr algn="r">
              <a:defRPr sz="1100">
                <a:latin typeface="Arial" charset="0"/>
                <a:ea typeface="新細明體" pitchFamily="18" charset="-120"/>
              </a:defRPr>
            </a:lvl1pPr>
          </a:lstStyle>
          <a:p>
            <a:pPr>
              <a:defRPr/>
            </a:pPr>
            <a:endParaRPr lang="en-US" altLang="zh-TW"/>
          </a:p>
        </p:txBody>
      </p:sp>
      <p:sp>
        <p:nvSpPr>
          <p:cNvPr id="78852" name="Rectangle 4"/>
          <p:cNvSpPr>
            <a:spLocks noGrp="1" noChangeArrowheads="1"/>
          </p:cNvSpPr>
          <p:nvPr>
            <p:ph type="ftr" sz="quarter" idx="2"/>
          </p:nvPr>
        </p:nvSpPr>
        <p:spPr bwMode="auto">
          <a:xfrm>
            <a:off x="0" y="6395748"/>
            <a:ext cx="4274180" cy="337386"/>
          </a:xfrm>
          <a:prstGeom prst="rect">
            <a:avLst/>
          </a:prstGeom>
          <a:noFill/>
          <a:ln w="9525">
            <a:noFill/>
            <a:miter lim="800000"/>
            <a:headEnd/>
            <a:tailEnd/>
          </a:ln>
        </p:spPr>
        <p:txBody>
          <a:bodyPr vert="horz" wrap="square" lIns="91256" tIns="45622" rIns="91256" bIns="45622" numCol="1" anchor="b"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3" name="Rectangle 5"/>
          <p:cNvSpPr>
            <a:spLocks noGrp="1" noChangeArrowheads="1"/>
          </p:cNvSpPr>
          <p:nvPr>
            <p:ph type="sldNum" sz="quarter" idx="3"/>
          </p:nvPr>
        </p:nvSpPr>
        <p:spPr bwMode="auto">
          <a:xfrm>
            <a:off x="5591517" y="6395748"/>
            <a:ext cx="4274180" cy="337386"/>
          </a:xfrm>
          <a:prstGeom prst="rect">
            <a:avLst/>
          </a:prstGeom>
          <a:noFill/>
          <a:ln w="9525">
            <a:noFill/>
            <a:miter lim="800000"/>
            <a:headEnd/>
            <a:tailEnd/>
          </a:ln>
        </p:spPr>
        <p:txBody>
          <a:bodyPr vert="horz" wrap="square" lIns="91256" tIns="45622" rIns="91256" bIns="45622" numCol="1" anchor="b" anchorCtr="0" compatLnSpc="1">
            <a:prstTxWarp prst="textNoShape">
              <a:avLst/>
            </a:prstTxWarp>
          </a:bodyPr>
          <a:lstStyle>
            <a:lvl1pPr algn="r">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712022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7" y="5"/>
            <a:ext cx="4276384" cy="337387"/>
          </a:xfrm>
          <a:prstGeom prst="rect">
            <a:avLst/>
          </a:prstGeom>
          <a:noFill/>
          <a:ln w="9525">
            <a:noFill/>
            <a:miter lim="800000"/>
            <a:headEnd/>
            <a:tailEnd/>
          </a:ln>
        </p:spPr>
        <p:txBody>
          <a:bodyPr vert="horz" wrap="square" lIns="90877" tIns="45435" rIns="90877" bIns="45435" numCol="1" anchor="t" anchorCtr="0" compatLnSpc="1">
            <a:prstTxWarp prst="textNoShape">
              <a:avLst/>
            </a:prstTxWarp>
          </a:bodyPr>
          <a:lstStyle>
            <a:lvl1pPr defTabSz="906593">
              <a:defRPr sz="1100">
                <a:latin typeface="Arial" charset="0"/>
                <a:ea typeface="新細明體" pitchFamily="18" charset="-120"/>
              </a:defRPr>
            </a:lvl1pPr>
          </a:lstStyle>
          <a:p>
            <a:pPr>
              <a:defRPr/>
            </a:pPr>
            <a:endParaRPr lang="en-US" altLang="zh-TW"/>
          </a:p>
        </p:txBody>
      </p:sp>
      <p:sp>
        <p:nvSpPr>
          <p:cNvPr id="68611" name="Rectangle 3"/>
          <p:cNvSpPr>
            <a:spLocks noGrp="1" noChangeArrowheads="1"/>
          </p:cNvSpPr>
          <p:nvPr>
            <p:ph type="dt" idx="1"/>
          </p:nvPr>
        </p:nvSpPr>
        <p:spPr bwMode="auto">
          <a:xfrm>
            <a:off x="5589315" y="5"/>
            <a:ext cx="4276384" cy="337387"/>
          </a:xfrm>
          <a:prstGeom prst="rect">
            <a:avLst/>
          </a:prstGeom>
          <a:noFill/>
          <a:ln w="9525">
            <a:noFill/>
            <a:miter lim="800000"/>
            <a:headEnd/>
            <a:tailEnd/>
          </a:ln>
        </p:spPr>
        <p:txBody>
          <a:bodyPr vert="horz" wrap="square" lIns="90877" tIns="45435" rIns="90877" bIns="45435" numCol="1" anchor="t" anchorCtr="0" compatLnSpc="1">
            <a:prstTxWarp prst="textNoShape">
              <a:avLst/>
            </a:prstTxWarp>
          </a:bodyPr>
          <a:lstStyle>
            <a:lvl1pPr algn="r" defTabSz="906593">
              <a:defRPr sz="1100">
                <a:latin typeface="Arial" charset="0"/>
                <a:ea typeface="新細明體" pitchFamily="18" charset="-120"/>
              </a:defRPr>
            </a:lvl1pPr>
          </a:lstStyle>
          <a:p>
            <a:pPr>
              <a:defRPr/>
            </a:pPr>
            <a:endParaRPr lang="en-US" altLang="zh-TW"/>
          </a:p>
        </p:txBody>
      </p:sp>
      <p:sp>
        <p:nvSpPr>
          <p:cNvPr id="176132" name="Rectangle 4"/>
          <p:cNvSpPr>
            <a:spLocks noGrp="1" noRot="1" noChangeAspect="1" noChangeArrowheads="1" noTextEdit="1"/>
          </p:cNvSpPr>
          <p:nvPr>
            <p:ph type="sldImg" idx="2"/>
          </p:nvPr>
        </p:nvSpPr>
        <p:spPr bwMode="auto">
          <a:xfrm>
            <a:off x="3251200" y="506413"/>
            <a:ext cx="3367088" cy="2525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86355" y="3199446"/>
            <a:ext cx="7895201" cy="3030221"/>
          </a:xfrm>
          <a:prstGeom prst="rect">
            <a:avLst/>
          </a:prstGeom>
          <a:noFill/>
          <a:ln w="9525">
            <a:noFill/>
            <a:miter lim="800000"/>
            <a:headEnd/>
            <a:tailEnd/>
          </a:ln>
        </p:spPr>
        <p:txBody>
          <a:bodyPr vert="horz" wrap="square" lIns="90877" tIns="45435" rIns="90877" bIns="45435"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8614" name="Rectangle 6"/>
          <p:cNvSpPr>
            <a:spLocks noGrp="1" noChangeArrowheads="1"/>
          </p:cNvSpPr>
          <p:nvPr>
            <p:ph type="ftr" sz="quarter" idx="4"/>
          </p:nvPr>
        </p:nvSpPr>
        <p:spPr bwMode="auto">
          <a:xfrm>
            <a:off x="7" y="6395748"/>
            <a:ext cx="4276384" cy="337386"/>
          </a:xfrm>
          <a:prstGeom prst="rect">
            <a:avLst/>
          </a:prstGeom>
          <a:noFill/>
          <a:ln w="9525">
            <a:noFill/>
            <a:miter lim="800000"/>
            <a:headEnd/>
            <a:tailEnd/>
          </a:ln>
        </p:spPr>
        <p:txBody>
          <a:bodyPr vert="horz" wrap="square" lIns="90877" tIns="45435" rIns="90877" bIns="45435" numCol="1" anchor="b" anchorCtr="0" compatLnSpc="1">
            <a:prstTxWarp prst="textNoShape">
              <a:avLst/>
            </a:prstTxWarp>
          </a:bodyPr>
          <a:lstStyle>
            <a:lvl1pPr defTabSz="906593">
              <a:defRPr sz="1100">
                <a:latin typeface="Arial" charset="0"/>
                <a:ea typeface="新細明體" pitchFamily="18" charset="-120"/>
              </a:defRPr>
            </a:lvl1pPr>
          </a:lstStyle>
          <a:p>
            <a:pPr>
              <a:defRPr/>
            </a:pPr>
            <a:endParaRPr lang="en-US" altLang="zh-TW"/>
          </a:p>
        </p:txBody>
      </p:sp>
      <p:sp>
        <p:nvSpPr>
          <p:cNvPr id="68615" name="Rectangle 7"/>
          <p:cNvSpPr>
            <a:spLocks noGrp="1" noChangeArrowheads="1"/>
          </p:cNvSpPr>
          <p:nvPr>
            <p:ph type="sldNum" sz="quarter" idx="5"/>
          </p:nvPr>
        </p:nvSpPr>
        <p:spPr bwMode="auto">
          <a:xfrm>
            <a:off x="5589315" y="6395748"/>
            <a:ext cx="4276384" cy="337386"/>
          </a:xfrm>
          <a:prstGeom prst="rect">
            <a:avLst/>
          </a:prstGeom>
          <a:noFill/>
          <a:ln w="9525">
            <a:noFill/>
            <a:miter lim="800000"/>
            <a:headEnd/>
            <a:tailEnd/>
          </a:ln>
        </p:spPr>
        <p:txBody>
          <a:bodyPr vert="horz" wrap="square" lIns="90877" tIns="45435" rIns="90877" bIns="45435" numCol="1" anchor="b" anchorCtr="0" compatLnSpc="1">
            <a:prstTxWarp prst="textNoShape">
              <a:avLst/>
            </a:prstTxWarp>
          </a:bodyPr>
          <a:lstStyle>
            <a:lvl1pPr algn="r" defTabSz="906593">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3343817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legraph.co.uk/graphics/MobileSwitcher/v2/images/653-1424693476619552070.svg"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www.economist.com/news/americas/21636782-government-responded-late-drought-brazils-industrial-heartland-reservoir-hogs" TargetMode="External"/><Relationship Id="rId5" Type="http://schemas.openxmlformats.org/officeDocument/2006/relationships/hyperlink" Target="http://www.weather.com/science/environment/news/brazil-drought-sao-paulo-reservoir" TargetMode="External"/><Relationship Id="rId4" Type="http://schemas.openxmlformats.org/officeDocument/2006/relationships/hyperlink" Target="http://www2.sabesp.com.br/mananciais/DivulgacaoSiteSabesp.aspx"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rgiu.com.br/noticia/183362/corte-de-energia-afeta-estados-do-norte-sul-sudeste-e-centro-oeste.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www.aljazeera.com/indepth/features/2012/06/201267816677814.html" TargetMode="External"/><Relationship Id="rId4" Type="http://schemas.openxmlformats.org/officeDocument/2006/relationships/hyperlink" Target="http://www.telegraph.co.uk/news/picturegalleries/earth/11242908/Brazils-worst-drought-in-80-years-from-the-air-in-pictures.html?frame=311275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97218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603302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dirty="0"/>
              <a:t>Cyclone</a:t>
            </a:r>
            <a:r>
              <a:rPr lang="zh-TW" altLang="en-US" sz="1100" dirty="0"/>
              <a:t>的名稱可以用「氣旋」（印度洋等的強熱帶低氣壓），更口語的說法則是龍捲風、旋風，其中強熱帶低氣壓在墨西哥灣稱作 </a:t>
            </a:r>
            <a:r>
              <a:rPr lang="en-US" altLang="zh-TW" sz="1100" dirty="0"/>
              <a:t>hurricane, </a:t>
            </a:r>
            <a:r>
              <a:rPr lang="zh-TW" altLang="en-US" sz="1100" dirty="0"/>
              <a:t>在西太平洋和中國海稱作 </a:t>
            </a:r>
            <a:r>
              <a:rPr lang="en-US" altLang="zh-TW" sz="1100" dirty="0"/>
              <a:t>typhoon,</a:t>
            </a:r>
            <a:r>
              <a:rPr lang="zh-TW" altLang="en-US" sz="1100" dirty="0"/>
              <a:t>在印度洋稱作 </a:t>
            </a:r>
            <a:r>
              <a:rPr lang="en-US" altLang="zh-TW" sz="1100" dirty="0"/>
              <a:t>cyclone</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265589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dirty="0">
                <a:latin typeface="微軟正黑體" panose="020B0604030504040204" pitchFamily="34" charset="-120"/>
                <a:ea typeface="微軟正黑體" panose="020B0604030504040204" pitchFamily="34" charset="-120"/>
              </a:rPr>
              <a:t>(</a:t>
            </a:r>
            <a:r>
              <a:rPr lang="zh-TW" altLang="en-US" sz="1100" dirty="0">
                <a:latin typeface="微軟正黑體" panose="020B0604030504040204" pitchFamily="34" charset="-120"/>
                <a:ea typeface="微軟正黑體" panose="020B0604030504040204" pitchFamily="34" charset="-120"/>
              </a:rPr>
              <a:t>萬那杜人口約</a:t>
            </a:r>
            <a:r>
              <a:rPr lang="en-US" altLang="zh-TW" sz="1100" dirty="0">
                <a:latin typeface="微軟正黑體" panose="020B0604030504040204" pitchFamily="34" charset="-120"/>
                <a:ea typeface="微軟正黑體" panose="020B0604030504040204" pitchFamily="34" charset="-120"/>
              </a:rPr>
              <a:t>26</a:t>
            </a:r>
            <a:r>
              <a:rPr lang="zh-TW" altLang="en-US" sz="1100" dirty="0">
                <a:latin typeface="微軟正黑體" panose="020B0604030504040204" pitchFamily="34" charset="-120"/>
                <a:ea typeface="微軟正黑體" panose="020B0604030504040204" pitchFamily="34" charset="-120"/>
              </a:rPr>
              <a:t>萬</a:t>
            </a:r>
            <a:r>
              <a:rPr lang="en-US" altLang="zh-TW" sz="1100" dirty="0">
                <a:latin typeface="微軟正黑體" panose="020B0604030504040204" pitchFamily="34" charset="-120"/>
                <a:ea typeface="微軟正黑體" panose="020B0604030504040204" pitchFamily="34" charset="-120"/>
              </a:rPr>
              <a:t>)</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3534804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資料來源：世界之聲，</a:t>
            </a:r>
            <a:r>
              <a:rPr lang="en-US" altLang="zh-TW" dirty="0" smtClean="0"/>
              <a:t>http://cn.rfi.fr/%E7%94%9F%E6%80%81/20150318-%E9%81%AD%E2%80%9C%E5%B8%95%E5%A7%86%E2%80%9D%E5%8F%B0%E9%A3%8E%EF%BC%88pam%EF%BC%89%E8%A2%AD%E5%87%BB%E7%9A%84%E7%93%A6%E5%8A%AA%E9%98%BF%E5%9B%BE%E6%80%A5%E9%9C%80%E9%A5%AE%E7%94%A8%E6%B0%B4-%E5%B0%BC%E5%8F%A4%E6%8B%89-%E5%A4%AA%E5%B9%B3%E6%B4%8B-%E7%BB%B4%E6%8B%89%E6%B8%AF/</a:t>
            </a:r>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63140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90488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80775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680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93" eaLnBrk="0" hangingPunct="0">
              <a:defRPr kumimoji="1">
                <a:solidFill>
                  <a:schemeClr val="tx1"/>
                </a:solidFill>
                <a:latin typeface="Arial" pitchFamily="34" charset="0"/>
                <a:ea typeface="標楷體" pitchFamily="65" charset="-120"/>
              </a:defRPr>
            </a:lvl1pPr>
            <a:lvl2pPr marL="710696" indent="-273345" defTabSz="906593" eaLnBrk="0" hangingPunct="0">
              <a:defRPr kumimoji="1">
                <a:solidFill>
                  <a:schemeClr val="tx1"/>
                </a:solidFill>
                <a:latin typeface="Arial" pitchFamily="34" charset="0"/>
                <a:ea typeface="標楷體" pitchFamily="65" charset="-120"/>
              </a:defRPr>
            </a:lvl2pPr>
            <a:lvl3pPr marL="1093376" indent="-218675" defTabSz="906593" eaLnBrk="0" hangingPunct="0">
              <a:defRPr kumimoji="1">
                <a:solidFill>
                  <a:schemeClr val="tx1"/>
                </a:solidFill>
                <a:latin typeface="Arial" pitchFamily="34" charset="0"/>
                <a:ea typeface="標楷體" pitchFamily="65" charset="-120"/>
              </a:defRPr>
            </a:lvl3pPr>
            <a:lvl4pPr marL="1530727" indent="-218675" defTabSz="906593" eaLnBrk="0" hangingPunct="0">
              <a:defRPr kumimoji="1">
                <a:solidFill>
                  <a:schemeClr val="tx1"/>
                </a:solidFill>
                <a:latin typeface="Arial" pitchFamily="34" charset="0"/>
                <a:ea typeface="標楷體" pitchFamily="65" charset="-120"/>
              </a:defRPr>
            </a:lvl4pPr>
            <a:lvl5pPr marL="1968081" indent="-218675" defTabSz="906593" eaLnBrk="0" hangingPunct="0">
              <a:defRPr kumimoji="1">
                <a:solidFill>
                  <a:schemeClr val="tx1"/>
                </a:solidFill>
                <a:latin typeface="Arial" pitchFamily="34" charset="0"/>
                <a:ea typeface="標楷體" pitchFamily="65" charset="-120"/>
              </a:defRPr>
            </a:lvl5pPr>
            <a:lvl6pPr marL="2405432" indent="-218675" defTabSz="906593" eaLnBrk="0" fontAlgn="base" hangingPunct="0">
              <a:spcBef>
                <a:spcPct val="0"/>
              </a:spcBef>
              <a:spcAft>
                <a:spcPct val="0"/>
              </a:spcAft>
              <a:defRPr kumimoji="1">
                <a:solidFill>
                  <a:schemeClr val="tx1"/>
                </a:solidFill>
                <a:latin typeface="Arial" pitchFamily="34" charset="0"/>
                <a:ea typeface="標楷體" pitchFamily="65" charset="-120"/>
              </a:defRPr>
            </a:lvl6pPr>
            <a:lvl7pPr marL="2842783" indent="-218675" defTabSz="906593" eaLnBrk="0" fontAlgn="base" hangingPunct="0">
              <a:spcBef>
                <a:spcPct val="0"/>
              </a:spcBef>
              <a:spcAft>
                <a:spcPct val="0"/>
              </a:spcAft>
              <a:defRPr kumimoji="1">
                <a:solidFill>
                  <a:schemeClr val="tx1"/>
                </a:solidFill>
                <a:latin typeface="Arial" pitchFamily="34" charset="0"/>
                <a:ea typeface="標楷體" pitchFamily="65" charset="-120"/>
              </a:defRPr>
            </a:lvl7pPr>
            <a:lvl8pPr marL="3280132" indent="-218675" defTabSz="906593" eaLnBrk="0" fontAlgn="base" hangingPunct="0">
              <a:spcBef>
                <a:spcPct val="0"/>
              </a:spcBef>
              <a:spcAft>
                <a:spcPct val="0"/>
              </a:spcAft>
              <a:defRPr kumimoji="1">
                <a:solidFill>
                  <a:schemeClr val="tx1"/>
                </a:solidFill>
                <a:latin typeface="Arial" pitchFamily="34" charset="0"/>
                <a:ea typeface="標楷體" pitchFamily="65" charset="-120"/>
              </a:defRPr>
            </a:lvl8pPr>
            <a:lvl9pPr marL="3717486" indent="-218675" defTabSz="906593"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r>
              <a:rPr lang="en-US" altLang="zh-TW" smtClean="0">
                <a:ea typeface="新細明體" pitchFamily="18" charset="-120"/>
              </a:rPr>
              <a:t>‹#›</a:t>
            </a:r>
          </a:p>
        </p:txBody>
      </p:sp>
      <p:sp>
        <p:nvSpPr>
          <p:cNvPr id="184323" name="Text Box 2"/>
          <p:cNvSpPr txBox="1">
            <a:spLocks noGrp="1" noChangeArrowheads="1"/>
          </p:cNvSpPr>
          <p:nvPr/>
        </p:nvSpPr>
        <p:spPr bwMode="auto">
          <a:xfrm>
            <a:off x="5589315" y="6395748"/>
            <a:ext cx="4276384" cy="3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35" rIns="90877" bIns="45435"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4" name="Text Box 3"/>
          <p:cNvSpPr txBox="1">
            <a:spLocks noGrp="1" noChangeArrowheads="1"/>
          </p:cNvSpPr>
          <p:nvPr/>
        </p:nvSpPr>
        <p:spPr bwMode="auto">
          <a:xfrm>
            <a:off x="5589315" y="6395748"/>
            <a:ext cx="4276384" cy="3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35" rIns="90877" bIns="45435"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5" name="Text Box 4"/>
          <p:cNvSpPr txBox="1">
            <a:spLocks noGrp="1" noChangeArrowheads="1"/>
          </p:cNvSpPr>
          <p:nvPr/>
        </p:nvSpPr>
        <p:spPr bwMode="auto">
          <a:xfrm>
            <a:off x="5589315" y="6395748"/>
            <a:ext cx="4276384" cy="3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35" rIns="90877" bIns="45435"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6" name="Text Box 5"/>
          <p:cNvSpPr txBox="1">
            <a:spLocks noGrp="1" noChangeArrowheads="1"/>
          </p:cNvSpPr>
          <p:nvPr/>
        </p:nvSpPr>
        <p:spPr bwMode="auto">
          <a:xfrm>
            <a:off x="5589315" y="6395748"/>
            <a:ext cx="4276384" cy="3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35" rIns="90877" bIns="45435"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7" name="Text Box 6"/>
          <p:cNvSpPr txBox="1">
            <a:spLocks noGrp="1" noChangeArrowheads="1"/>
          </p:cNvSpPr>
          <p:nvPr/>
        </p:nvSpPr>
        <p:spPr bwMode="auto">
          <a:xfrm>
            <a:off x="5589315" y="6395748"/>
            <a:ext cx="4276384" cy="3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35" rIns="90877" bIns="45435"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8" name="Text Box 7"/>
          <p:cNvSpPr txBox="1">
            <a:spLocks noGrp="1" noChangeArrowheads="1"/>
          </p:cNvSpPr>
          <p:nvPr/>
        </p:nvSpPr>
        <p:spPr bwMode="auto">
          <a:xfrm>
            <a:off x="5589315" y="6395748"/>
            <a:ext cx="4276384" cy="33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7" tIns="45435" rIns="90877" bIns="45435"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16</a:t>
            </a:r>
          </a:p>
        </p:txBody>
      </p:sp>
      <p:sp>
        <p:nvSpPr>
          <p:cNvPr id="184329" name="Rectangle 8"/>
          <p:cNvSpPr>
            <a:spLocks noGrp="1" noRot="1" noChangeAspect="1" noChangeArrowheads="1" noTextEdit="1"/>
          </p:cNvSpPr>
          <p:nvPr>
            <p:ph type="sldImg"/>
          </p:nvPr>
        </p:nvSpPr>
        <p:spPr>
          <a:xfrm>
            <a:off x="3251200" y="506413"/>
            <a:ext cx="3367088" cy="2525712"/>
          </a:xfrm>
          <a:ln/>
        </p:spPr>
      </p:sp>
      <p:sp>
        <p:nvSpPr>
          <p:cNvPr id="184330"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latin typeface="Arial" pitchFamily="34" charset="0"/>
            </a:endParaRPr>
          </a:p>
        </p:txBody>
      </p:sp>
    </p:spTree>
    <p:extLst>
      <p:ext uri="{BB962C8B-B14F-4D97-AF65-F5344CB8AC3E}">
        <p14:creationId xmlns:p14="http://schemas.microsoft.com/office/powerpoint/2010/main" val="365582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dirty="0">
                <a:latin typeface="微軟正黑體" pitchFamily="34" charset="-120"/>
                <a:ea typeface="微軟正黑體" pitchFamily="34" charset="-120"/>
              </a:rPr>
              <a:t>資料來源</a:t>
            </a:r>
            <a:r>
              <a:rPr lang="en-US" altLang="zh-TW" sz="1100" dirty="0">
                <a:latin typeface="微軟正黑體" pitchFamily="34" charset="-120"/>
                <a:ea typeface="微軟正黑體" pitchFamily="34" charset="-120"/>
              </a:rPr>
              <a:t>：</a:t>
            </a:r>
            <a:r>
              <a:rPr lang="en-US" altLang="zh-TW" sz="1100" dirty="0" err="1">
                <a:latin typeface="微軟正黑體" pitchFamily="34" charset="-120"/>
                <a:ea typeface="微軟正黑體" pitchFamily="34" charset="-120"/>
              </a:rPr>
              <a:t>telegrap</a:t>
            </a:r>
            <a:r>
              <a:rPr lang="zh-TW" altLang="en-US" sz="1100" dirty="0">
                <a:latin typeface="微軟正黑體" pitchFamily="34" charset="-120"/>
                <a:ea typeface="微軟正黑體" pitchFamily="34" charset="-120"/>
              </a:rPr>
              <a:t>，</a:t>
            </a:r>
            <a:r>
              <a:rPr lang="en-US" altLang="zh-TW" sz="1100" dirty="0">
                <a:latin typeface="微軟正黑體" pitchFamily="34" charset="-120"/>
                <a:ea typeface="微軟正黑體" pitchFamily="34" charset="-120"/>
                <a:hlinkClick r:id="rId3"/>
              </a:rPr>
              <a:t>http://s.telegraph.co.uk/graphics/MobileSwitcher/v2/images/653-1424693476619552070.svg</a:t>
            </a:r>
            <a:endParaRPr lang="en-US" altLang="zh-TW" sz="1100" dirty="0">
              <a:latin typeface="微軟正黑體" pitchFamily="34" charset="-120"/>
              <a:ea typeface="微軟正黑體" pitchFamily="34" charset="-120"/>
            </a:endParaRPr>
          </a:p>
          <a:p>
            <a:r>
              <a:rPr lang="en-US" altLang="zh-TW" sz="1100" dirty="0" err="1">
                <a:latin typeface="微軟正黑體" pitchFamily="34" charset="-120"/>
                <a:ea typeface="微軟正黑體" pitchFamily="34" charset="-120"/>
              </a:rPr>
              <a:t>Sabesp</a:t>
            </a:r>
            <a:r>
              <a:rPr lang="zh-TW" altLang="en-US" sz="1100" dirty="0">
                <a:latin typeface="微軟正黑體" pitchFamily="34" charset="-120"/>
                <a:ea typeface="微軟正黑體" pitchFamily="34" charset="-120"/>
              </a:rPr>
              <a:t>，</a:t>
            </a:r>
            <a:r>
              <a:rPr lang="en-US" altLang="zh-TW" sz="1100" dirty="0">
                <a:latin typeface="微軟正黑體" pitchFamily="34" charset="-120"/>
                <a:ea typeface="微軟正黑體" pitchFamily="34" charset="-120"/>
                <a:hlinkClick r:id="rId4"/>
              </a:rPr>
              <a:t>http://www2.sabesp.com.br/mananciais/DivulgacaoSiteSabesp.aspx</a:t>
            </a:r>
            <a:endParaRPr lang="en-US" altLang="zh-TW" sz="1100" dirty="0">
              <a:latin typeface="微軟正黑體" pitchFamily="34" charset="-120"/>
              <a:ea typeface="微軟正黑體" pitchFamily="34" charset="-120"/>
            </a:endParaRPr>
          </a:p>
          <a:p>
            <a:r>
              <a:rPr lang="en-US" altLang="zh-TW" sz="1100" dirty="0"/>
              <a:t>The weather channel</a:t>
            </a:r>
            <a:r>
              <a:rPr lang="zh-TW" altLang="en-US" sz="1100" dirty="0"/>
              <a:t>，</a:t>
            </a:r>
            <a:r>
              <a:rPr lang="en-US" altLang="zh-TW" sz="1100" dirty="0">
                <a:latin typeface="微軟正黑體" pitchFamily="34" charset="-120"/>
                <a:ea typeface="微軟正黑體" pitchFamily="34" charset="-120"/>
                <a:hlinkClick r:id="rId5"/>
              </a:rPr>
              <a:t>http://www.weather.com/science/environment/news/brazil-drought-sao-paulo-reservoir</a:t>
            </a:r>
            <a:endParaRPr lang="en-US" altLang="zh-TW" sz="1100" dirty="0">
              <a:latin typeface="微軟正黑體" pitchFamily="34" charset="-120"/>
              <a:ea typeface="微軟正黑體" pitchFamily="34" charset="-120"/>
            </a:endParaRPr>
          </a:p>
          <a:p>
            <a:r>
              <a:rPr lang="en-US" altLang="zh-TW" sz="1100" dirty="0">
                <a:latin typeface="微軟正黑體" pitchFamily="34" charset="-120"/>
                <a:ea typeface="微軟正黑體" pitchFamily="34" charset="-120"/>
              </a:rPr>
              <a:t>The Economic</a:t>
            </a:r>
            <a:r>
              <a:rPr lang="zh-TW" altLang="en-US" sz="1100" dirty="0">
                <a:latin typeface="微軟正黑體" pitchFamily="34" charset="-120"/>
                <a:ea typeface="微軟正黑體" pitchFamily="34" charset="-120"/>
              </a:rPr>
              <a:t> ， </a:t>
            </a:r>
            <a:r>
              <a:rPr lang="en-US" altLang="zh-TW" sz="1100" dirty="0">
                <a:latin typeface="微軟正黑體" pitchFamily="34" charset="-120"/>
                <a:ea typeface="微軟正黑體" pitchFamily="34" charset="-120"/>
                <a:hlinkClick r:id="rId6"/>
              </a:rPr>
              <a:t>http://www.economist.com/news/americas/21636782-government-responded-late-drought-brazils-industrial-heartland-reservoir-hogs</a:t>
            </a:r>
            <a:endParaRPr lang="en-US" altLang="zh-TW" sz="1100" dirty="0">
              <a:latin typeface="微軟正黑體" pitchFamily="34" charset="-120"/>
              <a:ea typeface="微軟正黑體" pitchFamily="34" charset="-120"/>
            </a:endParaRPr>
          </a:p>
          <a:p>
            <a:endParaRPr lang="en-US" altLang="zh-TW" sz="1100" dirty="0">
              <a:latin typeface="微軟正黑體" pitchFamily="34" charset="-120"/>
              <a:ea typeface="微軟正黑體" pitchFamily="34" charset="-120"/>
            </a:endParaRPr>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33817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000" dirty="0">
                <a:latin typeface="微軟正黑體" pitchFamily="34" charset="-120"/>
                <a:ea typeface="微軟正黑體" pitchFamily="34" charset="-120"/>
              </a:rPr>
              <a:t>資料來源：</a:t>
            </a:r>
            <a:r>
              <a:rPr lang="en-US" altLang="zh-TW" sz="1000" dirty="0" err="1">
                <a:latin typeface="微軟正黑體" pitchFamily="34" charset="-120"/>
                <a:ea typeface="微軟正黑體" pitchFamily="34" charset="-120"/>
              </a:rPr>
              <a:t>Surgiu</a:t>
            </a:r>
            <a:r>
              <a:rPr lang="zh-TW" altLang="en-US" sz="1000" dirty="0">
                <a:latin typeface="微軟正黑體" pitchFamily="34" charset="-120"/>
                <a:ea typeface="微軟正黑體" pitchFamily="34" charset="-120"/>
              </a:rPr>
              <a:t>，</a:t>
            </a:r>
            <a:r>
              <a:rPr lang="en-US" altLang="zh-TW" sz="1000" dirty="0">
                <a:latin typeface="微軟正黑體" pitchFamily="34" charset="-120"/>
                <a:ea typeface="微軟正黑體" pitchFamily="34" charset="-120"/>
                <a:hlinkClick r:id="rId3"/>
              </a:rPr>
              <a:t>http://surgiu.com.br/noticia/183362/corte-de-energia-afeta-estados-do-norte-sul-sudeste-e-centro-oeste.html</a:t>
            </a:r>
            <a:endParaRPr lang="en-US" altLang="zh-TW" sz="1000" dirty="0">
              <a:latin typeface="微軟正黑體" pitchFamily="34" charset="-120"/>
              <a:ea typeface="微軟正黑體" pitchFamily="34" charset="-120"/>
            </a:endParaRPr>
          </a:p>
          <a:p>
            <a:r>
              <a:rPr lang="en-US" altLang="zh-TW" sz="1000" dirty="0">
                <a:latin typeface="微軟正黑體" pitchFamily="34" charset="-120"/>
                <a:ea typeface="微軟正黑體" pitchFamily="34" charset="-120"/>
              </a:rPr>
              <a:t>Telegraph</a:t>
            </a:r>
            <a:r>
              <a:rPr lang="zh-TW" altLang="en-US" sz="1000" dirty="0">
                <a:latin typeface="微軟正黑體" pitchFamily="34" charset="-120"/>
                <a:ea typeface="微軟正黑體" pitchFamily="34" charset="-120"/>
              </a:rPr>
              <a:t>，</a:t>
            </a:r>
            <a:r>
              <a:rPr lang="en-US" altLang="zh-TW" sz="1000" dirty="0">
                <a:latin typeface="微軟正黑體" pitchFamily="34" charset="-120"/>
                <a:ea typeface="微軟正黑體" pitchFamily="34" charset="-120"/>
                <a:hlinkClick r:id="rId4"/>
              </a:rPr>
              <a:t>http://www.telegraph.co.uk/news/picturegalleries/earth/11242908/Brazils-worst-drought-in-80-years-from-the-air-in-pictures.html?frame=3112751</a:t>
            </a:r>
            <a:endParaRPr lang="en-US" altLang="zh-TW" sz="1000" dirty="0">
              <a:latin typeface="微軟正黑體" pitchFamily="34" charset="-120"/>
              <a:ea typeface="微軟正黑體" pitchFamily="34" charset="-120"/>
            </a:endParaRPr>
          </a:p>
          <a:p>
            <a:r>
              <a:rPr lang="en-US" altLang="zh-TW" sz="1000" dirty="0">
                <a:latin typeface="微軟正黑體" pitchFamily="34" charset="-120"/>
                <a:ea typeface="微軟正黑體" pitchFamily="34" charset="-120"/>
              </a:rPr>
              <a:t>Aljazeera</a:t>
            </a:r>
            <a:r>
              <a:rPr lang="zh-TW" altLang="en-US" sz="1000" dirty="0">
                <a:latin typeface="微軟正黑體" pitchFamily="34" charset="-120"/>
                <a:ea typeface="微軟正黑體" pitchFamily="34" charset="-120"/>
              </a:rPr>
              <a:t>，</a:t>
            </a:r>
            <a:r>
              <a:rPr lang="en-US" altLang="zh-TW" sz="1000" dirty="0">
                <a:latin typeface="微軟正黑體" pitchFamily="34" charset="-120"/>
                <a:ea typeface="微軟正黑體" pitchFamily="34" charset="-120"/>
                <a:hlinkClick r:id="rId5"/>
              </a:rPr>
              <a:t>http://www.aljazeera.com/indepth/features/2012/06/201267816677814.html</a:t>
            </a:r>
            <a:endParaRPr lang="zh-TW" altLang="en-US" sz="1000" dirty="0">
              <a:latin typeface="微軟正黑體" pitchFamily="34" charset="-120"/>
              <a:ea typeface="微軟正黑體" pitchFamily="34" charset="-120"/>
            </a:endParaRPr>
          </a:p>
          <a:p>
            <a:endParaRPr lang="zh-TW" altLang="en-US" sz="1000"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224354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319636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26379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11669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831254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9224777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7588750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57724482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D71D39C-1AAB-457E-96B8-4E6ABBFEE497}"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761619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26636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able of Contents Slide">
    <p:spTree>
      <p:nvGrpSpPr>
        <p:cNvPr id="1" name=""/>
        <p:cNvGrpSpPr/>
        <p:nvPr/>
      </p:nvGrpSpPr>
      <p:grpSpPr>
        <a:xfrm>
          <a:off x="0" y="0"/>
          <a:ext cx="0" cy="0"/>
          <a:chOff x="0" y="0"/>
          <a:chExt cx="0" cy="0"/>
        </a:xfrm>
      </p:grpSpPr>
      <p:pic>
        <p:nvPicPr>
          <p:cNvPr id="2" name="圖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160338"/>
            <a:ext cx="8797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userDrawn="1"/>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sp>
        <p:nvSpPr>
          <p:cNvPr id="4" name="橢圓 3"/>
          <p:cNvSpPr>
            <a:spLocks noChangeAspect="1"/>
          </p:cNvSpPr>
          <p:nvPr userDrawn="1"/>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pic>
        <p:nvPicPr>
          <p:cNvPr id="5" name="圖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4076700"/>
            <a:ext cx="879633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a:spLocks noGrp="1"/>
          </p:cNvSpPr>
          <p:nvPr>
            <p:ph type="sldNum" sz="quarter" idx="10"/>
          </p:nvPr>
        </p:nvSpPr>
        <p:spPr/>
        <p:txBody>
          <a:bodyPr/>
          <a:lstStyle>
            <a:lvl1pPr>
              <a:defRPr/>
            </a:lvl1pPr>
          </a:lstStyle>
          <a:p>
            <a:fld id="{9B55A85F-5298-45AB-9E9C-20A9B65E826D}" type="slidenum">
              <a:rPr lang="zh-TW" altLang="en-US"/>
              <a:pPr/>
              <a:t>‹#›</a:t>
            </a:fld>
            <a:endParaRPr lang="zh-TW" altLang="en-US"/>
          </a:p>
        </p:txBody>
      </p:sp>
    </p:spTree>
    <p:extLst>
      <p:ext uri="{BB962C8B-B14F-4D97-AF65-F5344CB8AC3E}">
        <p14:creationId xmlns:p14="http://schemas.microsoft.com/office/powerpoint/2010/main" val="36328999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a typeface="新細明體" pitchFamily="18" charset="-120"/>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a typeface="新細明體" pitchFamily="18" charset="-120"/>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defRPr/>
            </a:pPr>
            <a:endParaRPr kumimoji="0" lang="en-US" altLang="zh-TW" smtClean="0">
              <a:solidFill>
                <a:srgbClr val="000000"/>
              </a:solidFill>
              <a:latin typeface="Trebushet MS"/>
              <a:ea typeface="新細明體" pitchFamily="18" charset="-12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ea typeface="新細明體" pitchFamily="18" charset="-120"/>
                <a:cs typeface="Calibri" pitchFamily="34" charset="0"/>
              </a:rPr>
              <a:t>NTU</a:t>
            </a:r>
            <a:r>
              <a:rPr kumimoji="0" lang="zh-TW" altLang="en-US" sz="1000" b="1" smtClean="0">
                <a:solidFill>
                  <a:srgbClr val="FFFFFF"/>
                </a:solidFill>
                <a:latin typeface="Corbel" pitchFamily="34" charset="0"/>
                <a:ea typeface="新細明體" pitchFamily="18" charset="-120"/>
                <a:cs typeface="Calibri" pitchFamily="34" charset="0"/>
              </a:rPr>
              <a:t> ● </a:t>
            </a:r>
            <a:r>
              <a:rPr kumimoji="0" lang="en-US" altLang="zh-TW" sz="1000" b="1" smtClean="0">
                <a:solidFill>
                  <a:srgbClr val="FFFFFF"/>
                </a:solidFill>
                <a:latin typeface="Corbel" pitchFamily="34" charset="0"/>
                <a:ea typeface="新細明體" pitchFamily="18" charset="-120"/>
                <a:cs typeface="Calibri" pitchFamily="34" charset="0"/>
              </a:rPr>
              <a:t>WCDR</a:t>
            </a:r>
            <a:endParaRPr kumimoji="0" lang="zh-TW" altLang="en-US" sz="1000" b="1" smtClean="0">
              <a:solidFill>
                <a:srgbClr val="FFFFFF"/>
              </a:solidFill>
              <a:latin typeface="Corbel" pitchFamily="34" charset="0"/>
              <a:ea typeface="新細明體" pitchFamily="18" charset="-120"/>
              <a:cs typeface="Calibri" pitchFamily="34" charset="0"/>
            </a:endParaRPr>
          </a:p>
        </p:txBody>
      </p:sp>
      <p:sp>
        <p:nvSpPr>
          <p:cNvPr id="10" name="投影片編號版面配置區 1"/>
          <p:cNvSpPr>
            <a:spLocks noGrp="1"/>
          </p:cNvSpPr>
          <p:nvPr>
            <p:ph type="sldNum" sz="quarter" idx="10"/>
          </p:nvPr>
        </p:nvSpPr>
        <p:spPr/>
        <p:txBody>
          <a:bodyPr/>
          <a:lstStyle>
            <a:lvl1pPr>
              <a:defRPr/>
            </a:lvl1pPr>
          </a:lstStyle>
          <a:p>
            <a:fld id="{722B48B4-8F10-407E-964D-5404F407A453}" type="slidenum">
              <a:rPr lang="zh-TW" altLang="en-US"/>
              <a:pPr/>
              <a:t>‹#›</a:t>
            </a:fld>
            <a:endParaRPr lang="zh-TW" altLang="en-US"/>
          </a:p>
        </p:txBody>
      </p:sp>
    </p:spTree>
    <p:extLst>
      <p:ext uri="{BB962C8B-B14F-4D97-AF65-F5344CB8AC3E}">
        <p14:creationId xmlns:p14="http://schemas.microsoft.com/office/powerpoint/2010/main" val="13014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940139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75534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686458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773397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563653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198578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48273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36502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67610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12822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121734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1901527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93983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chemeClr val="bg1"/>
                </a:solidFill>
                <a:latin typeface="Corbel" pitchFamily="34" charset="0"/>
                <a:cs typeface="Calibri" pitchFamily="34" charset="0"/>
              </a:rPr>
              <a:t>NTU</a:t>
            </a:r>
            <a:r>
              <a:rPr kumimoji="0" lang="zh-TW" altLang="en-US" sz="1000" b="1" smtClean="0">
                <a:solidFill>
                  <a:schemeClr val="bg1"/>
                </a:solidFill>
                <a:latin typeface="Corbel" pitchFamily="34" charset="0"/>
                <a:cs typeface="Calibri" pitchFamily="34" charset="0"/>
              </a:rPr>
              <a:t> ● </a:t>
            </a:r>
            <a:r>
              <a:rPr kumimoji="0" lang="en-US" altLang="zh-TW" sz="1000" b="1" smtClean="0">
                <a:solidFill>
                  <a:schemeClr val="bg1"/>
                </a:solidFill>
                <a:latin typeface="Corbel" pitchFamily="34" charset="0"/>
                <a:cs typeface="Calibri" pitchFamily="34" charset="0"/>
              </a:rPr>
              <a:t>WCDR</a:t>
            </a:r>
            <a:endParaRPr kumimoji="0" lang="zh-TW" altLang="en-US" sz="1000" b="1" smtClean="0">
              <a:solidFill>
                <a:schemeClr val="bg1"/>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pPr>
                <a:defRPr/>
              </a:pPr>
              <a:t>‹#›</a:t>
            </a:fld>
            <a:endParaRPr lang="zh-TW" altLang="en-US"/>
          </a:p>
        </p:txBody>
      </p:sp>
    </p:spTree>
    <p:extLst>
      <p:ext uri="{BB962C8B-B14F-4D97-AF65-F5344CB8AC3E}">
        <p14:creationId xmlns:p14="http://schemas.microsoft.com/office/powerpoint/2010/main" val="218893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1401031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769578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855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51800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18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6493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3590252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417366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00422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6759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60325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77310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400365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3410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8451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893541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365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650216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80197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2859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421886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15439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2145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29658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7"/>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579108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1634064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20470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423007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886867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988825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08763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013525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3778791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018406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81027236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5278060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2F76C938-262B-49B3-B73F-649725CDDCB3}"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37317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646035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28646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6587457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0360984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070589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2039513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946388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0171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94098043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3254718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0031084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362083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41118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1793401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9117169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5397210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0505241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727067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5505788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3302637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3695491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15297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464897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565369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537615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193418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13" name="Rectangle 66"/>
          <p:cNvSpPr>
            <a:spLocks noChangeArrowheads="1"/>
          </p:cNvSpPr>
          <p:nvPr userDrawn="1"/>
        </p:nvSpPr>
        <p:spPr bwMode="ltGray">
          <a:xfrm>
            <a:off x="0" y="1"/>
            <a:ext cx="9144000" cy="3721394"/>
          </a:xfrm>
          <a:prstGeom prst="rect">
            <a:avLst/>
          </a:prstGeom>
          <a:gradFill rotWithShape="1">
            <a:gsLst>
              <a:gs pos="0">
                <a:schemeClr val="bg1"/>
              </a:gs>
              <a:gs pos="100000">
                <a:schemeClr val="accent6"/>
              </a:gs>
            </a:gsLst>
            <a:lin ang="5400000" scaled="1"/>
          </a:gradFill>
          <a:ln w="0" algn="ctr">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pic>
        <p:nvPicPr>
          <p:cNvPr id="51" name="圖片 5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15200" y="1861355"/>
            <a:ext cx="1828800" cy="1850856"/>
          </a:xfrm>
          <a:prstGeom prst="rect">
            <a:avLst/>
          </a:prstGeom>
          <a:noFill/>
          <a:ln>
            <a:noFill/>
          </a:ln>
        </p:spPr>
      </p:pic>
      <p:pic>
        <p:nvPicPr>
          <p:cNvPr id="50" name="Picture 2" descr="D:\D磁碟區\【深耕計畫】\101年深耕\圖資\三重\潛勢圖\核災\70\核能發電廠影響範圍.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943029"/>
            <a:ext cx="1828800" cy="1843754"/>
          </a:xfrm>
          <a:prstGeom prst="rect">
            <a:avLst/>
          </a:prstGeom>
          <a:noFill/>
          <a:ln>
            <a:noFill/>
          </a:ln>
          <a:extLst/>
        </p:spPr>
      </p:pic>
      <p:sp>
        <p:nvSpPr>
          <p:cNvPr id="14" name="Rectangle 80"/>
          <p:cNvSpPr>
            <a:spLocks noChangeArrowheads="1"/>
          </p:cNvSpPr>
          <p:nvPr userDrawn="1"/>
        </p:nvSpPr>
        <p:spPr bwMode="ltGray">
          <a:xfrm>
            <a:off x="182881" y="3804096"/>
            <a:ext cx="8637270" cy="1584325"/>
          </a:xfrm>
          <a:prstGeom prst="rect">
            <a:avLst/>
          </a:prstGeom>
          <a:solidFill>
            <a:schemeClr val="bg1"/>
          </a:solidFill>
          <a:ln w="9525">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2" name="標題 1"/>
          <p:cNvSpPr>
            <a:spLocks noGrp="1"/>
          </p:cNvSpPr>
          <p:nvPr>
            <p:ph type="ctrTitle"/>
          </p:nvPr>
        </p:nvSpPr>
        <p:spPr>
          <a:xfrm>
            <a:off x="2111078" y="3877636"/>
            <a:ext cx="6709073" cy="1286490"/>
          </a:xfrm>
          <a:noFill/>
        </p:spPr>
        <p:txBody>
          <a:bodyPr anchor="b"/>
          <a:lstStyle>
            <a:lvl1pPr algn="ctr">
              <a:defRPr sz="4500"/>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266825" y="4850780"/>
            <a:ext cx="6858000" cy="108989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smtClean="0"/>
              <a:t>按一下以編輯母片副標題樣式</a:t>
            </a:r>
            <a:endParaRPr lang="zh-TW" altLang="en-US" dirty="0"/>
          </a:p>
        </p:txBody>
      </p:sp>
      <p:sp>
        <p:nvSpPr>
          <p:cNvPr id="55" name="Rectangle 53"/>
          <p:cNvSpPr>
            <a:spLocks noChangeArrowheads="1"/>
          </p:cNvSpPr>
          <p:nvPr userDrawn="1"/>
        </p:nvSpPr>
        <p:spPr bwMode="auto">
          <a:xfrm>
            <a:off x="22334" y="3721394"/>
            <a:ext cx="8972810" cy="30000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pic>
        <p:nvPicPr>
          <p:cNvPr id="57" name="Picture 2" descr="H:\會議資料\座談會\三芝區\no1\G2479.JPG"/>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270"/>
          <a:stretch/>
        </p:blipFill>
        <p:spPr bwMode="auto">
          <a:xfrm>
            <a:off x="3657601" y="14518"/>
            <a:ext cx="1828800" cy="1857022"/>
          </a:xfrm>
          <a:prstGeom prst="rect">
            <a:avLst/>
          </a:prstGeom>
          <a:noFill/>
          <a:ln>
            <a:noFill/>
          </a:ln>
        </p:spPr>
      </p:pic>
      <p:graphicFrame>
        <p:nvGraphicFramePr>
          <p:cNvPr id="49" name="表格 48"/>
          <p:cNvGraphicFramePr>
            <a:graphicFrameLocks noGrp="1"/>
          </p:cNvGraphicFramePr>
          <p:nvPr userDrawn="1">
            <p:extLst>
              <p:ext uri="{D42A27DB-BD31-4B8C-83A1-F6EECF244321}">
                <p14:modId xmlns:p14="http://schemas.microsoft.com/office/powerpoint/2010/main" val="38752892"/>
              </p:ext>
            </p:extLst>
          </p:nvPr>
        </p:nvGraphicFramePr>
        <p:xfrm>
          <a:off x="1" y="11715"/>
          <a:ext cx="9143999" cy="3704456"/>
        </p:xfrm>
        <a:graphic>
          <a:graphicData uri="http://schemas.openxmlformats.org/drawingml/2006/table">
            <a:tbl>
              <a:tblPr firstRow="1" bandRow="1">
                <a:tableStyleId>{5C22544A-7EE6-4342-B048-85BDC9FD1C3A}</a:tableStyleId>
              </a:tblPr>
              <a:tblGrid>
                <a:gridCol w="914400"/>
                <a:gridCol w="914400"/>
                <a:gridCol w="914400"/>
                <a:gridCol w="914400"/>
                <a:gridCol w="910917"/>
                <a:gridCol w="917882"/>
                <a:gridCol w="914400"/>
                <a:gridCol w="914400"/>
                <a:gridCol w="914400"/>
                <a:gridCol w="914400"/>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699">
                        <a:alpha val="60000"/>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sz="2400" kern="1200" dirty="0" smtClean="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algn="l" defTabSz="685800" rtl="0" eaLnBrk="1" latinLnBrk="0" hangingPunct="1"/>
                      <a:endParaRPr lang="zh-CN" altLang="en-US" sz="2400" kern="1200" dirty="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625655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userDrawn="1">
            <p:ph idx="1"/>
          </p:nvPr>
        </p:nvSpPr>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userDrawn="1">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userDrawn="1">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15" name="矩形 14"/>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userDrawn="1">
            <p:ph type="title"/>
          </p:nvPr>
        </p:nvSpPr>
        <p:spPr>
          <a:xfrm>
            <a:off x="280854" y="134938"/>
            <a:ext cx="5676900" cy="712790"/>
          </a:xfrm>
        </p:spPr>
        <p:txBody>
          <a:bodyPr/>
          <a:lstStyle>
            <a:lvl1pPr>
              <a:defRPr>
                <a:solidFill>
                  <a:schemeClr val="accent5">
                    <a:lumMod val="50000"/>
                  </a:schemeClr>
                </a:solidFill>
              </a:defRPr>
            </a:lvl1pPr>
          </a:lstStyle>
          <a:p>
            <a:r>
              <a:rPr lang="zh-TW" altLang="en-US" dirty="0" smtClean="0"/>
              <a:t>按一下以編輯母片標題樣式</a:t>
            </a:r>
            <a:endParaRPr lang="zh-TW" altLang="en-US" dirty="0"/>
          </a:p>
        </p:txBody>
      </p:sp>
      <p:sp>
        <p:nvSpPr>
          <p:cNvPr id="23" name="等腰三角形 22"/>
          <p:cNvSpPr/>
          <p:nvPr userDrawn="1"/>
        </p:nvSpPr>
        <p:spPr>
          <a:xfrm rot="5400000">
            <a:off x="-92576" y="327704"/>
            <a:ext cx="455117" cy="269966"/>
          </a:xfrm>
          <a:prstGeom prst="triangle">
            <a:avLst>
              <a:gd name="adj" fmla="val 47288"/>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5307610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矩形 6"/>
          <p:cNvSpPr/>
          <p:nvPr userDrawn="1"/>
        </p:nvSpPr>
        <p:spPr>
          <a:xfrm>
            <a:off x="-32274" y="3431689"/>
            <a:ext cx="8510588" cy="115777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cxnSp>
        <p:nvCxnSpPr>
          <p:cNvPr id="9" name="直線接點 8"/>
          <p:cNvCxnSpPr/>
          <p:nvPr userDrawn="1"/>
        </p:nvCxnSpPr>
        <p:spPr>
          <a:xfrm flipH="1">
            <a:off x="591558" y="3431689"/>
            <a:ext cx="56" cy="115920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67627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9" name="矩形 8"/>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等腰三角形 9"/>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47209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80460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6" name="矩形 5"/>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等腰三角形 6"/>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228600" y="130857"/>
            <a:ext cx="5810250" cy="716869"/>
          </a:xfrm>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559493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19494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43915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9990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1159690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14916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849177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5840018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49065315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9214593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228640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1910413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240012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8088836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798408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1.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11.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104.xml"/><Relationship Id="rId5" Type="http://schemas.openxmlformats.org/officeDocument/2006/relationships/image" Target="../media/image1.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4926" y="6381750"/>
            <a:ext cx="9074150" cy="431800"/>
            <a:chOff x="0" y="2640"/>
            <a:chExt cx="5760" cy="1680"/>
          </a:xfrm>
        </p:grpSpPr>
        <p:sp>
          <p:nvSpPr>
            <p:cNvPr id="1040" name="Rectangle 16"/>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1041" name="Rectangle 17"/>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1027" name="Group 3"/>
          <p:cNvGrpSpPr>
            <a:grpSpLocks/>
          </p:cNvGrpSpPr>
          <p:nvPr/>
        </p:nvGrpSpPr>
        <p:grpSpPr bwMode="auto">
          <a:xfrm>
            <a:off x="-4762" y="981075"/>
            <a:ext cx="9148763" cy="5875338"/>
            <a:chOff x="-3" y="0"/>
            <a:chExt cx="5763" cy="4319"/>
          </a:xfrm>
        </p:grpSpPr>
        <p:sp>
          <p:nvSpPr>
            <p:cNvPr id="1035" name="AutoShape 11"/>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1036" name="AutoShape 12"/>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7" name="AutoShape 13"/>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8" name="AutoShape 14"/>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9" name="AutoShape 15"/>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1028"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9"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1030" name="Picture 16" descr="花"/>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7" descr="fast_3"/>
          <p:cNvPicPr>
            <a:picLocks noChangeAspect="1" noChangeArrowheads="1"/>
          </p:cNvPicPr>
          <p:nvPr/>
        </p:nvPicPr>
        <p:blipFill>
          <a:blip r:embed="rId14" cstate="screen">
            <a:extLst>
              <a:ext uri="{28A0092B-C50C-407E-A947-70E740481C1C}">
                <a14:useLocalDpi xmlns:a14="http://schemas.microsoft.com/office/drawing/2010/main"/>
              </a:ext>
            </a:extLst>
          </a:blip>
          <a:srcRect t="4849"/>
          <a:stretch>
            <a:fillRect/>
          </a:stretch>
        </p:blipFill>
        <p:spPr bwMode="auto">
          <a:xfrm>
            <a:off x="3895726" y="0"/>
            <a:ext cx="5248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descr="fast_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p:nvSpPr>
        <p:spPr bwMode="auto">
          <a:xfrm>
            <a:off x="381000" y="304802"/>
            <a:ext cx="8229600" cy="366713"/>
          </a:xfrm>
          <a:prstGeom prst="rect">
            <a:avLst/>
          </a:prstGeom>
          <a:noFill/>
          <a:ln w="9525">
            <a:noFill/>
            <a:miter lim="800000"/>
            <a:headEnd/>
            <a:tailEnd/>
          </a:ln>
        </p:spPr>
        <p:txBody>
          <a:bodyPr>
            <a:spAutoFit/>
          </a:bodyPr>
          <a:lstStyle/>
          <a:p>
            <a:pPr>
              <a:spcBef>
                <a:spcPct val="50000"/>
              </a:spcBef>
              <a:defRPr/>
            </a:pPr>
            <a:endParaRPr lang="en-US" altLang="zh-TW">
              <a:latin typeface="Arial" charset="0"/>
              <a:ea typeface="新細明體" pitchFamily="18" charset="-120"/>
            </a:endParaRPr>
          </a:p>
        </p:txBody>
      </p:sp>
      <p:sp>
        <p:nvSpPr>
          <p:cNvPr id="19"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3B36C127-386A-4173-8BEE-D9EBFCF5F8A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84" r:id="rId1"/>
    <p:sldLayoutId id="2147493285" r:id="rId2"/>
    <p:sldLayoutId id="2147493286" r:id="rId3"/>
    <p:sldLayoutId id="2147493287" r:id="rId4"/>
    <p:sldLayoutId id="2147493288" r:id="rId5"/>
    <p:sldLayoutId id="2147493289" r:id="rId6"/>
    <p:sldLayoutId id="2147493290" r:id="rId7"/>
    <p:sldLayoutId id="2147493291" r:id="rId8"/>
    <p:sldLayoutId id="2147493292" r:id="rId9"/>
    <p:sldLayoutId id="2147493293" r:id="rId10"/>
    <p:sldLayoutId id="2147493294"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0" name="AutoShape 12"/>
            <p:cNvSpPr>
              <a:spLocks/>
            </p:cNvSpPr>
            <p:nvPr userDrawn="1"/>
          </p:nvSpPr>
          <p:spPr bwMode="gray">
            <a:xfrm rot="-5408600">
              <a:off x="-50" y="4030"/>
              <a:ext cx="336" cy="242"/>
            </a:xfrm>
            <a:custGeom>
              <a:avLst/>
              <a:gdLst>
                <a:gd name="T0" fmla="*/ 0 w 336"/>
                <a:gd name="T1" fmla="*/ 1 h 384"/>
                <a:gd name="T2" fmla="*/ 0 w 336"/>
                <a:gd name="T3" fmla="*/ 9 h 384"/>
                <a:gd name="T4" fmla="*/ 96 w 336"/>
                <a:gd name="T5" fmla="*/ 5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1" name="AutoShape 13"/>
            <p:cNvSpPr>
              <a:spLocks/>
            </p:cNvSpPr>
            <p:nvPr userDrawn="1"/>
          </p:nvSpPr>
          <p:spPr bwMode="gray">
            <a:xfrm rot="10769190">
              <a:off x="5519" y="4031"/>
              <a:ext cx="232" cy="287"/>
            </a:xfrm>
            <a:custGeom>
              <a:avLst/>
              <a:gdLst>
                <a:gd name="T0" fmla="*/ 0 w 336"/>
                <a:gd name="T1" fmla="*/ 4 h 384"/>
                <a:gd name="T2" fmla="*/ 0 w 336"/>
                <a:gd name="T3" fmla="*/ 37 h 384"/>
                <a:gd name="T4" fmla="*/ 5 w 336"/>
                <a:gd name="T5" fmla="*/ 19 h 384"/>
                <a:gd name="T6" fmla="*/ 10 w 336"/>
                <a:gd name="T7" fmla="*/ 4 h 384"/>
                <a:gd name="T8" fmla="*/ 17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2" name="AutoShape 14"/>
            <p:cNvSpPr>
              <a:spLocks/>
            </p:cNvSpPr>
            <p:nvPr userDrawn="1"/>
          </p:nvSpPr>
          <p:spPr bwMode="gray">
            <a:xfrm rot="5400000">
              <a:off x="5472"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r>
              <a:rPr lang="zh-TW" altLang="en-US" sz="4400" smtClean="0">
                <a:solidFill>
                  <a:srgbClr val="FFFFFF"/>
                </a:solidFill>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79D54764-F58D-4379-B1AC-4E11AD5C951E}" type="slidenum">
              <a:rPr lang="en-US" altLang="zh-TW"/>
              <a:pPr>
                <a:defRPr/>
              </a:pPr>
              <a:t>‹#›</a:t>
            </a:fld>
            <a:endParaRPr lang="en-US" altLang="zh-TW"/>
          </a:p>
        </p:txBody>
      </p:sp>
    </p:spTree>
    <p:extLst>
      <p:ext uri="{BB962C8B-B14F-4D97-AF65-F5344CB8AC3E}">
        <p14:creationId xmlns:p14="http://schemas.microsoft.com/office/powerpoint/2010/main" val="3768272297"/>
      </p:ext>
    </p:extLst>
  </p:cSld>
  <p:clrMap bg1="lt1" tx1="dk1" bg2="lt2" tx2="dk2" accent1="accent1" accent2="accent2" accent3="accent3" accent4="accent4" accent5="accent5" accent6="accent6" hlink="hlink" folHlink="folHlink"/>
  <p:sldLayoutIdLst>
    <p:sldLayoutId id="2147493580" r:id="rId1"/>
    <p:sldLayoutId id="2147493581" r:id="rId2"/>
    <p:sldLayoutId id="2147493582" r:id="rId3"/>
    <p:sldLayoutId id="2147493583" r:id="rId4"/>
    <p:sldLayoutId id="2147493584" r:id="rId5"/>
    <p:sldLayoutId id="2147493585" r:id="rId6"/>
    <p:sldLayoutId id="2147493586" r:id="rId7"/>
    <p:sldLayoutId id="2147493587" r:id="rId8"/>
    <p:sldLayoutId id="2147493588" r:id="rId9"/>
    <p:sldLayoutId id="2147493589" r:id="rId10"/>
    <p:sldLayoutId id="2147493590" r:id="rId11"/>
    <p:sldLayoutId id="2147493591"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788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78852"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78854" name="圖片 17" descr="p2.jpg"/>
          <p:cNvPicPr>
            <a:picLocks noChangeAspect="1"/>
          </p:cNvPicPr>
          <p:nvPr/>
        </p:nvPicPr>
        <p:blipFill>
          <a:blip r:embed="rId2"/>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78855" name="Picture 2" descr="新北拷貝"/>
          <p:cNvPicPr>
            <a:picLocks noChangeAspect="1" noChangeArrowheads="1"/>
          </p:cNvPicPr>
          <p:nvPr userDrawn="1"/>
        </p:nvPicPr>
        <p:blipFill>
          <a:blip r:embed="rId3"/>
          <a:srcRect/>
          <a:stretch>
            <a:fillRect/>
          </a:stretch>
        </p:blipFill>
        <p:spPr bwMode="auto">
          <a:xfrm>
            <a:off x="8153400" y="152400"/>
            <a:ext cx="990600" cy="990600"/>
          </a:xfrm>
          <a:prstGeom prst="rect">
            <a:avLst/>
          </a:prstGeom>
          <a:noFill/>
          <a:ln w="9525">
            <a:noFill/>
            <a:miter lim="800000"/>
            <a:headEnd/>
            <a:tailEnd/>
          </a:ln>
        </p:spPr>
      </p:pic>
      <p:pic>
        <p:nvPicPr>
          <p:cNvPr id="78856" name="Picture 16" descr="花"/>
          <p:cNvPicPr>
            <a:picLocks noChangeAspect="1" noChangeArrowheads="1"/>
          </p:cNvPicPr>
          <p:nvPr userDrawn="1"/>
        </p:nvPicPr>
        <p:blipFill>
          <a:blip r:embed="rId4"/>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B33F4974-AF57-497A-8FEF-DD91805CADF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2974515349"/>
      </p:ext>
    </p:extLst>
  </p:cSld>
  <p:clrMap bg1="lt1" tx1="dk1" bg2="lt2" tx2="dk2" accent1="accent1" accent2="accent2" accent3="accent3" accent4="accent4" accent5="accent5" accent6="accent6" hlink="hlink" folHlink="folHlink"/>
  <p:sldLayoutIdLst>
    <p:sldLayoutId id="2147493596" r:id="rId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rgbClr val="262626"/>
                </a:solidFill>
                <a:latin typeface="Arial Unicode MS" pitchFamily="34" charset="-120"/>
                <a:ea typeface="Arial Unicode MS" pitchFamily="34" charset="-120"/>
                <a:cs typeface="Arial Unicode MS" pitchFamily="34" charset="-120"/>
              </a:defRPr>
            </a:lvl1pPr>
          </a:lstStyle>
          <a:p>
            <a:fld id="{A2656390-AFFF-420A-8EA4-9B1B2A615159}" type="slidenum">
              <a:rPr lang="zh-TW" altLang="en-US"/>
              <a:pPr/>
              <a:t>‹#›</a:t>
            </a:fld>
            <a:endParaRPr lang="zh-TW" altLang="en-US"/>
          </a:p>
        </p:txBody>
      </p:sp>
    </p:spTree>
    <p:extLst>
      <p:ext uri="{BB962C8B-B14F-4D97-AF65-F5344CB8AC3E}">
        <p14:creationId xmlns:p14="http://schemas.microsoft.com/office/powerpoint/2010/main" val="2038345073"/>
      </p:ext>
    </p:extLst>
  </p:cSld>
  <p:clrMap bg1="lt1" tx1="dk1" bg2="lt2" tx2="dk2" accent1="accent1" accent2="accent2" accent3="accent3" accent4="accent4" accent5="accent5" accent6="accent6" hlink="hlink" folHlink="folHlink"/>
  <p:sldLayoutIdLst>
    <p:sldLayoutId id="2147493598" r:id="rId1"/>
  </p:sldLayoutIdLst>
  <p:hf hdr="0" ftr="0" dt="0"/>
  <p:txStyles>
    <p:titleStyle>
      <a:lvl1pPr algn="l" rtl="0" eaLnBrk="0" fontAlgn="base" hangingPunct="0">
        <a:spcBef>
          <a:spcPct val="0"/>
        </a:spcBef>
        <a:spcAft>
          <a:spcPct val="0"/>
        </a:spcAft>
        <a:defRPr sz="2700" b="1" i="1" kern="1200">
          <a:solidFill>
            <a:schemeClr val="tx1"/>
          </a:solidFill>
          <a:latin typeface="Times New Roman" pitchFamily="18" charset="0"/>
          <a:ea typeface="+mj-ea"/>
          <a:cs typeface="+mj-cs"/>
        </a:defRPr>
      </a:lvl1pPr>
      <a:lvl2pPr algn="l" rtl="0" eaLnBrk="0" fontAlgn="base" hangingPunct="0">
        <a:spcBef>
          <a:spcPct val="0"/>
        </a:spcBef>
        <a:spcAft>
          <a:spcPct val="0"/>
        </a:spcAft>
        <a:defRPr sz="2700" b="1" i="1">
          <a:solidFill>
            <a:schemeClr val="tx1"/>
          </a:solidFill>
          <a:latin typeface="Times New Roman" pitchFamily="18" charset="0"/>
        </a:defRPr>
      </a:lvl2pPr>
      <a:lvl3pPr algn="l" rtl="0" eaLnBrk="0" fontAlgn="base" hangingPunct="0">
        <a:spcBef>
          <a:spcPct val="0"/>
        </a:spcBef>
        <a:spcAft>
          <a:spcPct val="0"/>
        </a:spcAft>
        <a:defRPr sz="2700" b="1" i="1">
          <a:solidFill>
            <a:schemeClr val="tx1"/>
          </a:solidFill>
          <a:latin typeface="Times New Roman" pitchFamily="18" charset="0"/>
        </a:defRPr>
      </a:lvl3pPr>
      <a:lvl4pPr algn="l" rtl="0" eaLnBrk="0" fontAlgn="base" hangingPunct="0">
        <a:spcBef>
          <a:spcPct val="0"/>
        </a:spcBef>
        <a:spcAft>
          <a:spcPct val="0"/>
        </a:spcAft>
        <a:defRPr sz="2700" b="1" i="1">
          <a:solidFill>
            <a:schemeClr val="tx1"/>
          </a:solidFill>
          <a:latin typeface="Times New Roman" pitchFamily="18" charset="0"/>
        </a:defRPr>
      </a:lvl4pPr>
      <a:lvl5pPr algn="l" rtl="0" eaLnBrk="0" fontAlgn="base" hangingPunct="0">
        <a:spcBef>
          <a:spcPct val="0"/>
        </a:spcBef>
        <a:spcAft>
          <a:spcPct val="0"/>
        </a:spcAft>
        <a:defRPr sz="2700" b="1" i="1">
          <a:solidFill>
            <a:schemeClr val="tx1"/>
          </a:solidFill>
          <a:latin typeface="Times New Roman" pitchFamily="18" charset="0"/>
        </a:defRPr>
      </a:lvl5pPr>
      <a:lvl6pPr marL="457200" algn="l" rtl="0" fontAlgn="base">
        <a:spcBef>
          <a:spcPct val="0"/>
        </a:spcBef>
        <a:spcAft>
          <a:spcPct val="0"/>
        </a:spcAft>
        <a:defRPr sz="2700" b="1" i="1">
          <a:solidFill>
            <a:schemeClr val="tx1"/>
          </a:solidFill>
          <a:latin typeface="Times New Roman" pitchFamily="18" charset="0"/>
        </a:defRPr>
      </a:lvl6pPr>
      <a:lvl7pPr marL="914400" algn="l" rtl="0" fontAlgn="base">
        <a:spcBef>
          <a:spcPct val="0"/>
        </a:spcBef>
        <a:spcAft>
          <a:spcPct val="0"/>
        </a:spcAft>
        <a:defRPr sz="2700" b="1" i="1">
          <a:solidFill>
            <a:schemeClr val="tx1"/>
          </a:solidFill>
          <a:latin typeface="Times New Roman" pitchFamily="18" charset="0"/>
        </a:defRPr>
      </a:lvl7pPr>
      <a:lvl8pPr marL="1371600" algn="l" rtl="0" fontAlgn="base">
        <a:spcBef>
          <a:spcPct val="0"/>
        </a:spcBef>
        <a:spcAft>
          <a:spcPct val="0"/>
        </a:spcAft>
        <a:defRPr sz="2700" b="1" i="1">
          <a:solidFill>
            <a:schemeClr val="tx1"/>
          </a:solidFill>
          <a:latin typeface="Times New Roman" pitchFamily="18" charset="0"/>
        </a:defRPr>
      </a:lvl8pPr>
      <a:lvl9pPr marL="1828800" algn="l" rtl="0" fontAlgn="base">
        <a:spcBef>
          <a:spcPct val="0"/>
        </a:spcBef>
        <a:spcAft>
          <a:spcPct val="0"/>
        </a:spcAft>
        <a:defRPr sz="2700" b="1"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rgbClr val="262626"/>
                </a:solidFill>
                <a:latin typeface="Arial Unicode MS" pitchFamily="34" charset="-120"/>
                <a:ea typeface="Arial Unicode MS" pitchFamily="34" charset="-120"/>
                <a:cs typeface="Arial Unicode MS" pitchFamily="34" charset="-120"/>
              </a:defRPr>
            </a:lvl1pPr>
          </a:lstStyle>
          <a:p>
            <a:fld id="{81BA932C-7A2B-4A77-B52D-22BE9F67C21E}" type="slidenum">
              <a:rPr lang="zh-TW" altLang="en-US"/>
              <a:pPr/>
              <a:t>‹#›</a:t>
            </a:fld>
            <a:endParaRPr lang="zh-TW" altLang="en-US"/>
          </a:p>
        </p:txBody>
      </p:sp>
    </p:spTree>
    <p:extLst>
      <p:ext uri="{BB962C8B-B14F-4D97-AF65-F5344CB8AC3E}">
        <p14:creationId xmlns:p14="http://schemas.microsoft.com/office/powerpoint/2010/main" val="2365063759"/>
      </p:ext>
    </p:extLst>
  </p:cSld>
  <p:clrMap bg1="lt1" tx1="dk1" bg2="lt2" tx2="dk2" accent1="accent1" accent2="accent2" accent3="accent3" accent4="accent4" accent5="accent5" accent6="accent6" hlink="hlink" folHlink="folHlink"/>
  <p:sldLayoutIdLst>
    <p:sldLayoutId id="2147493600" r:id="rId1"/>
  </p:sldLayoutIdLst>
  <p:hf hdr="0" ftr="0" dt="0"/>
  <p:txStyles>
    <p:titleStyle>
      <a:lvl1pPr algn="l" rtl="0" eaLnBrk="0" fontAlgn="base" hangingPunct="0">
        <a:spcBef>
          <a:spcPct val="0"/>
        </a:spcBef>
        <a:spcAft>
          <a:spcPct val="0"/>
        </a:spcAft>
        <a:defRPr sz="2700" b="1" i="1" kern="1200">
          <a:solidFill>
            <a:schemeClr val="tx1"/>
          </a:solidFill>
          <a:latin typeface="Times New Roman" pitchFamily="18" charset="0"/>
          <a:ea typeface="+mj-ea"/>
          <a:cs typeface="+mj-cs"/>
        </a:defRPr>
      </a:lvl1pPr>
      <a:lvl2pPr algn="l" rtl="0" eaLnBrk="0" fontAlgn="base" hangingPunct="0">
        <a:spcBef>
          <a:spcPct val="0"/>
        </a:spcBef>
        <a:spcAft>
          <a:spcPct val="0"/>
        </a:spcAft>
        <a:defRPr sz="2700" b="1" i="1">
          <a:solidFill>
            <a:schemeClr val="tx1"/>
          </a:solidFill>
          <a:latin typeface="Times New Roman" pitchFamily="18" charset="0"/>
        </a:defRPr>
      </a:lvl2pPr>
      <a:lvl3pPr algn="l" rtl="0" eaLnBrk="0" fontAlgn="base" hangingPunct="0">
        <a:spcBef>
          <a:spcPct val="0"/>
        </a:spcBef>
        <a:spcAft>
          <a:spcPct val="0"/>
        </a:spcAft>
        <a:defRPr sz="2700" b="1" i="1">
          <a:solidFill>
            <a:schemeClr val="tx1"/>
          </a:solidFill>
          <a:latin typeface="Times New Roman" pitchFamily="18" charset="0"/>
        </a:defRPr>
      </a:lvl3pPr>
      <a:lvl4pPr algn="l" rtl="0" eaLnBrk="0" fontAlgn="base" hangingPunct="0">
        <a:spcBef>
          <a:spcPct val="0"/>
        </a:spcBef>
        <a:spcAft>
          <a:spcPct val="0"/>
        </a:spcAft>
        <a:defRPr sz="2700" b="1" i="1">
          <a:solidFill>
            <a:schemeClr val="tx1"/>
          </a:solidFill>
          <a:latin typeface="Times New Roman" pitchFamily="18" charset="0"/>
        </a:defRPr>
      </a:lvl4pPr>
      <a:lvl5pPr algn="l" rtl="0" eaLnBrk="0" fontAlgn="base" hangingPunct="0">
        <a:spcBef>
          <a:spcPct val="0"/>
        </a:spcBef>
        <a:spcAft>
          <a:spcPct val="0"/>
        </a:spcAft>
        <a:defRPr sz="2700" b="1" i="1">
          <a:solidFill>
            <a:schemeClr val="tx1"/>
          </a:solidFill>
          <a:latin typeface="Times New Roman" pitchFamily="18" charset="0"/>
        </a:defRPr>
      </a:lvl5pPr>
      <a:lvl6pPr marL="457200" algn="l" rtl="0" fontAlgn="base">
        <a:spcBef>
          <a:spcPct val="0"/>
        </a:spcBef>
        <a:spcAft>
          <a:spcPct val="0"/>
        </a:spcAft>
        <a:defRPr sz="2700" b="1" i="1">
          <a:solidFill>
            <a:schemeClr val="tx1"/>
          </a:solidFill>
          <a:latin typeface="Times New Roman" pitchFamily="18" charset="0"/>
        </a:defRPr>
      </a:lvl6pPr>
      <a:lvl7pPr marL="914400" algn="l" rtl="0" fontAlgn="base">
        <a:spcBef>
          <a:spcPct val="0"/>
        </a:spcBef>
        <a:spcAft>
          <a:spcPct val="0"/>
        </a:spcAft>
        <a:defRPr sz="2700" b="1" i="1">
          <a:solidFill>
            <a:schemeClr val="tx1"/>
          </a:solidFill>
          <a:latin typeface="Times New Roman" pitchFamily="18" charset="0"/>
        </a:defRPr>
      </a:lvl7pPr>
      <a:lvl8pPr marL="1371600" algn="l" rtl="0" fontAlgn="base">
        <a:spcBef>
          <a:spcPct val="0"/>
        </a:spcBef>
        <a:spcAft>
          <a:spcPct val="0"/>
        </a:spcAft>
        <a:defRPr sz="2700" b="1" i="1">
          <a:solidFill>
            <a:schemeClr val="tx1"/>
          </a:solidFill>
          <a:latin typeface="Times New Roman" pitchFamily="18" charset="0"/>
        </a:defRPr>
      </a:lvl8pPr>
      <a:lvl9pPr marL="1828800" algn="l" rtl="0" fontAlgn="base">
        <a:spcBef>
          <a:spcPct val="0"/>
        </a:spcBef>
        <a:spcAft>
          <a:spcPct val="0"/>
        </a:spcAft>
        <a:defRPr sz="2700" b="1"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95" r:id="rId1"/>
    <p:sldLayoutId id="2147493296" r:id="rId2"/>
    <p:sldLayoutId id="2147493297" r:id="rId3"/>
    <p:sldLayoutId id="2147493298" r:id="rId4"/>
    <p:sldLayoutId id="2147493299" r:id="rId5"/>
    <p:sldLayoutId id="2147493300" r:id="rId6"/>
    <p:sldLayoutId id="2147493301" r:id="rId7"/>
    <p:sldLayoutId id="2147493302" r:id="rId8"/>
    <p:sldLayoutId id="2147493303" r:id="rId9"/>
    <p:sldLayoutId id="2147493304" r:id="rId10"/>
    <p:sldLayoutId id="2147493305" r:id="rId11"/>
    <p:sldLayoutId id="2147493306"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422755629"/>
      </p:ext>
    </p:extLst>
  </p:cSld>
  <p:clrMap bg1="lt1" tx1="dk1" bg2="lt2" tx2="dk2" accent1="accent1" accent2="accent2" accent3="accent3" accent4="accent4" accent5="accent5" accent6="accent6" hlink="hlink" folHlink="folHlink"/>
  <p:sldLayoutIdLst>
    <p:sldLayoutId id="2147493322" r:id="rId1"/>
    <p:sldLayoutId id="2147493323" r:id="rId2"/>
    <p:sldLayoutId id="2147493324" r:id="rId3"/>
    <p:sldLayoutId id="2147493325" r:id="rId4"/>
    <p:sldLayoutId id="2147493326" r:id="rId5"/>
    <p:sldLayoutId id="2147493327" r:id="rId6"/>
    <p:sldLayoutId id="2147493328" r:id="rId7"/>
    <p:sldLayoutId id="2147493329" r:id="rId8"/>
    <p:sldLayoutId id="2147493330" r:id="rId9"/>
    <p:sldLayoutId id="2147493331" r:id="rId10"/>
    <p:sldLayoutId id="21474933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954887323"/>
      </p:ext>
    </p:extLst>
  </p:cSld>
  <p:clrMap bg1="lt1" tx1="dk1" bg2="lt2" tx2="dk2" accent1="accent1" accent2="accent2" accent3="accent3" accent4="accent4" accent5="accent5" accent6="accent6" hlink="hlink" folHlink="folHlink"/>
  <p:sldLayoutIdLst>
    <p:sldLayoutId id="2147493334" r:id="rId1"/>
    <p:sldLayoutId id="2147493335" r:id="rId2"/>
    <p:sldLayoutId id="2147493336" r:id="rId3"/>
    <p:sldLayoutId id="2147493337" r:id="rId4"/>
    <p:sldLayoutId id="2147493338" r:id="rId5"/>
    <p:sldLayoutId id="2147493339" r:id="rId6"/>
    <p:sldLayoutId id="2147493340" r:id="rId7"/>
    <p:sldLayoutId id="2147493341" r:id="rId8"/>
    <p:sldLayoutId id="2147493342" r:id="rId9"/>
    <p:sldLayoutId id="2147493343" r:id="rId10"/>
    <p:sldLayoutId id="214749334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13315"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13316"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13318" name="圖片 17" descr="p2.jpg"/>
          <p:cNvPicPr>
            <a:picLocks noChangeAspect="1"/>
          </p:cNvPicPr>
          <p:nvPr/>
        </p:nvPicPr>
        <p:blipFill>
          <a:blip r:embed="rId14"/>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13319" name="Picture 2" descr="新北拷貝"/>
          <p:cNvPicPr>
            <a:picLocks noChangeAspect="1" noChangeArrowheads="1"/>
          </p:cNvPicPr>
          <p:nvPr/>
        </p:nvPicPr>
        <p:blipFill>
          <a:blip r:embed="rId15"/>
          <a:srcRect/>
          <a:stretch>
            <a:fillRect/>
          </a:stretch>
        </p:blipFill>
        <p:spPr bwMode="auto">
          <a:xfrm>
            <a:off x="8153400" y="152400"/>
            <a:ext cx="990600" cy="990600"/>
          </a:xfrm>
          <a:prstGeom prst="rect">
            <a:avLst/>
          </a:prstGeom>
          <a:noFill/>
          <a:ln w="9525">
            <a:noFill/>
            <a:miter lim="800000"/>
            <a:headEnd/>
            <a:tailEnd/>
          </a:ln>
        </p:spPr>
      </p:pic>
      <p:pic>
        <p:nvPicPr>
          <p:cNvPr id="13320" name="Picture 16" descr="花"/>
          <p:cNvPicPr>
            <a:picLocks noChangeAspect="1" noChangeArrowheads="1"/>
          </p:cNvPicPr>
          <p:nvPr/>
        </p:nvPicPr>
        <p:blipFill>
          <a:blip r:embed="rId16"/>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6D1BB148-3D21-4BDD-9A35-D4A44B28983B}" type="slidenum">
              <a:rPr lang="en-US" altLang="zh-TW"/>
              <a:pPr>
                <a:defRPr/>
              </a:pPr>
              <a:t>‹#›</a:t>
            </a:fld>
            <a:endParaRPr lang="en-US" altLang="zh-TW"/>
          </a:p>
        </p:txBody>
      </p:sp>
    </p:spTree>
    <p:extLst>
      <p:ext uri="{BB962C8B-B14F-4D97-AF65-F5344CB8AC3E}">
        <p14:creationId xmlns:p14="http://schemas.microsoft.com/office/powerpoint/2010/main" val="2272056432"/>
      </p:ext>
    </p:extLst>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1825263917"/>
      </p:ext>
    </p:extLst>
  </p:cSld>
  <p:clrMap bg1="lt1" tx1="dk1" bg2="lt2" tx2="dk2" accent1="accent1" accent2="accent2" accent3="accent3" accent4="accent4" accent5="accent5" accent6="accent6" hlink="hlink" folHlink="folHlink"/>
  <p:sldLayoutIdLst>
    <p:sldLayoutId id="2147493526" r:id="rId1"/>
    <p:sldLayoutId id="2147493527" r:id="rId2"/>
    <p:sldLayoutId id="2147493528" r:id="rId3"/>
    <p:sldLayoutId id="2147493529" r:id="rId4"/>
    <p:sldLayoutId id="2147493530" r:id="rId5"/>
    <p:sldLayoutId id="2147493531" r:id="rId6"/>
    <p:sldLayoutId id="2147493532" r:id="rId7"/>
    <p:sldLayoutId id="2147493533" r:id="rId8"/>
    <p:sldLayoutId id="2147493534" r:id="rId9"/>
    <p:sldLayoutId id="2147493535" r:id="rId10"/>
    <p:sldLayoutId id="2147493536"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3736551047"/>
      </p:ext>
    </p:extLst>
  </p:cSld>
  <p:clrMap bg1="lt1" tx1="dk1" bg2="lt2" tx2="dk2" accent1="accent1" accent2="accent2" accent3="accent3" accent4="accent4" accent5="accent5" accent6="accent6" hlink="hlink" folHlink="folHlink"/>
  <p:sldLayoutIdLst>
    <p:sldLayoutId id="2147493539" r:id="rId1"/>
    <p:sldLayoutId id="2147493540" r:id="rId2"/>
    <p:sldLayoutId id="2147493541" r:id="rId3"/>
    <p:sldLayoutId id="2147493542" r:id="rId4"/>
    <p:sldLayoutId id="2147493543" r:id="rId5"/>
    <p:sldLayoutId id="2147493544" r:id="rId6"/>
    <p:sldLayoutId id="2147493545" r:id="rId7"/>
    <p:sldLayoutId id="2147493546" r:id="rId8"/>
    <p:sldLayoutId id="2147493547" r:id="rId9"/>
    <p:sldLayoutId id="2147493548" r:id="rId10"/>
    <p:sldLayoutId id="2147493549" r:id="rId11"/>
    <p:sldLayoutId id="2147493550"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3"/>
          <p:cNvSpPr>
            <a:spLocks noChangeArrowheads="1"/>
          </p:cNvSpPr>
          <p:nvPr/>
        </p:nvSpPr>
        <p:spPr bwMode="auto">
          <a:xfrm>
            <a:off x="22334" y="365126"/>
            <a:ext cx="8972810" cy="635635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sp>
        <p:nvSpPr>
          <p:cNvPr id="8" name="矩形 7"/>
          <p:cNvSpPr/>
          <p:nvPr/>
        </p:nvSpPr>
        <p:spPr>
          <a:xfrm>
            <a:off x="-1" y="383545"/>
            <a:ext cx="172267" cy="63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877050" y="6356351"/>
            <a:ext cx="2057400" cy="365125"/>
          </a:xfrm>
          <a:prstGeom prst="rect">
            <a:avLst/>
          </a:prstGeom>
        </p:spPr>
        <p:txBody>
          <a:bodyPr vert="horz" lIns="91440" tIns="45720" rIns="91440" bIns="45720" rtlCol="0" anchor="ctr"/>
          <a:lstStyle>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fontAlgn="auto">
              <a:spcBef>
                <a:spcPts val="0"/>
              </a:spcBef>
              <a:spcAft>
                <a:spcPts val="0"/>
              </a:spcAft>
            </a:pPr>
            <a:fld id="{98F9CC33-4133-468C-B7C7-B67D93663D55}" type="slidenum">
              <a:rPr kumimoji="0" lang="zh-TW" altLang="en-US" smtClean="0">
                <a:solidFill>
                  <a:srgbClr val="44546A">
                    <a:lumMod val="50000"/>
                  </a:srgbClr>
                </a:solidFill>
              </a:rPr>
              <a:pPr fontAlgn="auto">
                <a:spcBef>
                  <a:spcPts val="0"/>
                </a:spcBef>
                <a:spcAft>
                  <a:spcPts val="0"/>
                </a:spcAft>
              </a:pPr>
              <a:t>‹#›</a:t>
            </a:fld>
            <a:endParaRPr kumimoji="0" lang="zh-TW" altLang="en-US">
              <a:solidFill>
                <a:srgbClr val="44546A">
                  <a:lumMod val="50000"/>
                </a:srgbClr>
              </a:solidFill>
            </a:endParaRPr>
          </a:p>
        </p:txBody>
      </p:sp>
      <p:sp>
        <p:nvSpPr>
          <p:cNvPr id="3" name="文字版面配置區 2"/>
          <p:cNvSpPr>
            <a:spLocks noGrp="1"/>
          </p:cNvSpPr>
          <p:nvPr>
            <p:ph type="body" idx="1"/>
          </p:nvPr>
        </p:nvSpPr>
        <p:spPr>
          <a:xfrm>
            <a:off x="228600" y="927102"/>
            <a:ext cx="8401050" cy="480694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TextBox 7"/>
          <p:cNvSpPr txBox="1">
            <a:spLocks noChangeArrowheads="1"/>
          </p:cNvSpPr>
          <p:nvPr/>
        </p:nvSpPr>
        <p:spPr bwMode="auto">
          <a:xfrm>
            <a:off x="8196883" y="92528"/>
            <a:ext cx="966167" cy="319318"/>
          </a:xfrm>
          <a:prstGeom prst="rect">
            <a:avLst/>
          </a:prstGeom>
          <a:noFill/>
          <a:ln>
            <a:noFill/>
          </a:ln>
          <a:extLst/>
        </p:spPr>
        <p:txBody>
          <a:bodyPr wrap="squar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1400" dirty="0" smtClean="0">
                <a:solidFill>
                  <a:prstClr val="white">
                    <a:lumMod val="65000"/>
                  </a:prstClr>
                </a:solidFill>
                <a:latin typeface="Impact" pitchFamily="34" charset="0"/>
              </a:rPr>
              <a:t>WCDR</a:t>
            </a:r>
            <a:endParaRPr kumimoji="0" lang="zh-CN" altLang="en-US" sz="1400" dirty="0" smtClean="0">
              <a:solidFill>
                <a:prstClr val="white">
                  <a:lumMod val="65000"/>
                </a:prstClr>
              </a:solidFill>
              <a:latin typeface="Impact" pitchFamily="34" charset="0"/>
            </a:endParaRPr>
          </a:p>
        </p:txBody>
      </p:sp>
      <p:pic>
        <p:nvPicPr>
          <p:cNvPr id="10" name="圖片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65964" y="-22188"/>
            <a:ext cx="359519" cy="388474"/>
          </a:xfrm>
          <a:prstGeom prst="rect">
            <a:avLst/>
          </a:prstGeom>
        </p:spPr>
      </p:pic>
      <p:sp>
        <p:nvSpPr>
          <p:cNvPr id="2" name="標題版面配置區 1"/>
          <p:cNvSpPr>
            <a:spLocks noGrp="1"/>
          </p:cNvSpPr>
          <p:nvPr>
            <p:ph type="title"/>
          </p:nvPr>
        </p:nvSpPr>
        <p:spPr>
          <a:xfrm>
            <a:off x="228600" y="130858"/>
            <a:ext cx="5810250" cy="561976"/>
          </a:xfrm>
          <a:prstGeom prst="rect">
            <a:avLst/>
          </a:prstGeom>
          <a:noFill/>
        </p:spPr>
        <p:txBody>
          <a:bodyPr vert="horz" lIns="91440" tIns="45720" rIns="91440" bIns="45720" rtlCol="0" anchor="ctr">
            <a:noAutofit/>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30870416"/>
      </p:ext>
    </p:extLst>
  </p:cSld>
  <p:clrMap bg1="lt1" tx1="dk1" bg2="lt2" tx2="dk2" accent1="accent1" accent2="accent2" accent3="accent3" accent4="accent4" accent5="accent5" accent6="accent6" hlink="hlink" folHlink="folHlink"/>
  <p:sldLayoutIdLst>
    <p:sldLayoutId id="2147493552" r:id="rId1"/>
    <p:sldLayoutId id="2147493553" r:id="rId2"/>
    <p:sldLayoutId id="2147493554" r:id="rId3"/>
    <p:sldLayoutId id="2147493555" r:id="rId4"/>
    <p:sldLayoutId id="2147493556" r:id="rId5"/>
    <p:sldLayoutId id="2147493557" r:id="rId6"/>
    <p:sldLayoutId id="2147493558" r:id="rId7"/>
    <p:sldLayoutId id="2147493559" r:id="rId8"/>
    <p:sldLayoutId id="2147493560" r:id="rId9"/>
    <p:sldLayoutId id="2147493561" r:id="rId10"/>
    <p:sldLayoutId id="2147493562"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6.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6.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6.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6.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6.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6.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0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06.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6.xml"/><Relationship Id="rId6" Type="http://schemas.openxmlformats.org/officeDocument/2006/relationships/image" Target="../media/image56.png"/><Relationship Id="rId5" Type="http://schemas.openxmlformats.org/officeDocument/2006/relationships/hyperlink" Target="http://www.economist.com/news/americas/21636782-government-responded-late-drought-brazils-industrial-heartland-reservoir-hogs" TargetMode="External"/><Relationship Id="rId4" Type="http://schemas.openxmlformats.org/officeDocument/2006/relationships/hyperlink" Target="https://www.ambienteenergia.com.br/index.php/2014/05/itaipu-completa-30-anos-de-geracao-de-energia/24046"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wri.org/blog/2014/11/3-maps-help-explain-s%C3%A3o-paulo-brazil%E2%80%99s-water-crisis" TargetMode="External"/><Relationship Id="rId1" Type="http://schemas.openxmlformats.org/officeDocument/2006/relationships/slideLayout" Target="../slideLayouts/slideLayout106.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jpeg"/><Relationship Id="rId7"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06.xml"/><Relationship Id="rId6" Type="http://schemas.openxmlformats.org/officeDocument/2006/relationships/hyperlink" Target="http://www.ettoday.net/news/20130325/181200.htm" TargetMode="External"/><Relationship Id="rId5" Type="http://schemas.openxmlformats.org/officeDocument/2006/relationships/hyperlink" Target="http://www.cna.com.tw/news/firstnews/201503250035-1.aspx" TargetMode="External"/><Relationship Id="rId4" Type="http://schemas.openxmlformats.org/officeDocument/2006/relationships/hyperlink" Target="http://www.cna.com.tw/news/firstnews/201503195014-1.asp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udn.com/news/story/7312/782564-%E5%8D%81%E5%B9%B4%E5%A4%A7%E6%97%B1-%E5%85%A8%E5%8F%B0%E4%B9%BE%E5%B7%B4%E5%B7%B4" TargetMode="External"/><Relationship Id="rId2" Type="http://schemas.openxmlformats.org/officeDocument/2006/relationships/notesSlide" Target="../notesSlides/notesSlide9.xml"/><Relationship Id="rId1" Type="http://schemas.openxmlformats.org/officeDocument/2006/relationships/slideLayout" Target="../slideLayouts/slideLayout106.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10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udn.com/news/story/7312/782564-%E5%8D%81%E5%B9%B4%E5%A4%A7%E6%97%B1-%E5%85%A8%E5%8F%B0%E4%B9%BE%E5%B7%B4%E5%B7%B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06.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hyperlink" Target="http://zh.wikipedia.org/wiki/%E5%BC%B7%E7%83%88%E7%86%B1%E5%B8%B6%E6%B0%A3%E6%97%8B%E5%B8%95%E5%A7%86"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image" Target="../media/image70.png"/><Relationship Id="rId5" Type="http://schemas.openxmlformats.org/officeDocument/2006/relationships/hyperlink" Target="http://english.astroawani.com/photos/album/vanuatu-cyclone-2175/destroyed-docks-and-yachts-24442" TargetMode="External"/><Relationship Id="rId4" Type="http://schemas.openxmlformats.org/officeDocument/2006/relationships/hyperlink" Target="http://www.abc.net.au/news/2015-03-17/cyclone-pam-before-after/6325222" TargetMode="External"/><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www.chinesepress.com/a/__xin_/20150317/26807.html" TargetMode="External"/><Relationship Id="rId7"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10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hyperlink" Target="http://www.abc.net.au/news/2015-03-15/bishop-announces-aid-package-for-vanuatu/6320700" TargetMode="External"/><Relationship Id="rId10" Type="http://schemas.openxmlformats.org/officeDocument/2006/relationships/image" Target="../media/image78.png"/><Relationship Id="rId4" Type="http://schemas.openxmlformats.org/officeDocument/2006/relationships/hyperlink" Target="http://www.abc.net.au/news/2015-03-15/darwin-based-medics-head-to-vanuatu-to-help-cyclone-pam-victims/6320702" TargetMode="External"/><Relationship Id="rId9"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hyperlink" Target="http://world.yam.com/post.php?id=3548" TargetMode="External"/><Relationship Id="rId2" Type="http://schemas.openxmlformats.org/officeDocument/2006/relationships/hyperlink" Target="http://www.bbc.com/news/world-asia-31912305" TargetMode="External"/><Relationship Id="rId1" Type="http://schemas.openxmlformats.org/officeDocument/2006/relationships/slideLayout" Target="../slideLayouts/slideLayout106.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36214" y="2590800"/>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400" b="1" dirty="0">
                <a:solidFill>
                  <a:srgbClr val="CC3300"/>
                </a:solidFill>
                <a:latin typeface="標楷體" pitchFamily="65" charset="-120"/>
              </a:rPr>
              <a:t>新北市災害防救</a:t>
            </a:r>
            <a:r>
              <a:rPr lang="zh-TW" altLang="en-US" sz="4400" b="1" dirty="0" smtClean="0">
                <a:solidFill>
                  <a:srgbClr val="CC3300"/>
                </a:solidFill>
                <a:latin typeface="標楷體" pitchFamily="65" charset="-120"/>
              </a:rPr>
              <a:t>深耕第</a:t>
            </a:r>
            <a:r>
              <a:rPr lang="en-US" altLang="zh-TW" sz="4400" b="1" dirty="0" smtClean="0">
                <a:solidFill>
                  <a:srgbClr val="CC3300"/>
                </a:solidFill>
                <a:latin typeface="標楷體" pitchFamily="65" charset="-120"/>
              </a:rPr>
              <a:t>2</a:t>
            </a:r>
            <a:r>
              <a:rPr lang="zh-TW" altLang="en-US" sz="4400" b="1" dirty="0">
                <a:solidFill>
                  <a:srgbClr val="CC3300"/>
                </a:solidFill>
                <a:latin typeface="標楷體" pitchFamily="65" charset="-120"/>
              </a:rPr>
              <a:t>期</a:t>
            </a:r>
            <a:r>
              <a:rPr lang="zh-TW" altLang="en-US" sz="4400" b="1" dirty="0" smtClean="0">
                <a:solidFill>
                  <a:srgbClr val="CC3300"/>
                </a:solidFill>
                <a:latin typeface="標楷體" pitchFamily="65" charset="-120"/>
              </a:rPr>
              <a:t>計畫</a:t>
            </a:r>
            <a:endParaRPr lang="zh-TW" altLang="en-US" sz="4400" b="1" dirty="0">
              <a:solidFill>
                <a:srgbClr val="CC3300"/>
              </a:solidFill>
              <a:latin typeface="標楷體" pitchFamily="65" charset="-120"/>
            </a:endParaRPr>
          </a:p>
          <a:p>
            <a:pPr algn="ctr">
              <a:spcBef>
                <a:spcPct val="20000"/>
              </a:spcBef>
            </a:pPr>
            <a:r>
              <a:rPr lang="en-US" altLang="zh-TW" sz="4400" b="1" dirty="0" smtClean="0">
                <a:solidFill>
                  <a:srgbClr val="CC3300"/>
                </a:solidFill>
                <a:latin typeface="標楷體" pitchFamily="65" charset="-120"/>
              </a:rPr>
              <a:t>104</a:t>
            </a:r>
            <a:r>
              <a:rPr lang="zh-TW" altLang="en-US" sz="4400" b="1" dirty="0" smtClean="0">
                <a:solidFill>
                  <a:srgbClr val="CC3300"/>
                </a:solidFill>
                <a:latin typeface="標楷體" pitchFamily="65" charset="-120"/>
              </a:rPr>
              <a:t>年第</a:t>
            </a:r>
            <a:r>
              <a:rPr lang="en-US" altLang="zh-TW" sz="4400" b="1" dirty="0" smtClean="0">
                <a:solidFill>
                  <a:srgbClr val="CC3300"/>
                </a:solidFill>
                <a:latin typeface="標楷體" pitchFamily="65" charset="-120"/>
              </a:rPr>
              <a:t>15</a:t>
            </a:r>
            <a:r>
              <a:rPr lang="zh-TW" altLang="en-US" sz="4400" b="1" dirty="0" smtClean="0">
                <a:solidFill>
                  <a:srgbClr val="CC3300"/>
                </a:solidFill>
                <a:latin typeface="標楷體" pitchFamily="65" charset="-120"/>
              </a:rPr>
              <a:t>次</a:t>
            </a:r>
            <a:r>
              <a:rPr lang="zh-TW" altLang="en-US" sz="4400" b="1" dirty="0">
                <a:solidFill>
                  <a:srgbClr val="CC3300"/>
                </a:solidFill>
                <a:latin typeface="標楷體" pitchFamily="65" charset="-120"/>
              </a:rPr>
              <a:t>四方工作會議</a:t>
            </a:r>
          </a:p>
        </p:txBody>
      </p:sp>
      <p:sp>
        <p:nvSpPr>
          <p:cNvPr id="4" name="Text Box 9"/>
          <p:cNvSpPr txBox="1">
            <a:spLocks noChangeArrowheads="1"/>
          </p:cNvSpPr>
          <p:nvPr/>
        </p:nvSpPr>
        <p:spPr bwMode="auto">
          <a:xfrm>
            <a:off x="2305050" y="4952256"/>
            <a:ext cx="4933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spcBef>
                <a:spcPct val="50000"/>
              </a:spcBef>
            </a:pPr>
            <a:r>
              <a:rPr lang="en-US" altLang="zh-TW" sz="2800" b="1" dirty="0" smtClean="0">
                <a:solidFill>
                  <a:srgbClr val="0033CC"/>
                </a:solidFill>
                <a:latin typeface="標楷體" pitchFamily="65" charset="-120"/>
              </a:rPr>
              <a:t>104</a:t>
            </a:r>
            <a:r>
              <a:rPr lang="zh-TW" altLang="en-US" sz="2800" b="1" dirty="0" smtClean="0">
                <a:solidFill>
                  <a:srgbClr val="0033CC"/>
                </a:solidFill>
                <a:latin typeface="標楷體" pitchFamily="65" charset="-120"/>
              </a:rPr>
              <a:t>年</a:t>
            </a:r>
            <a:r>
              <a:rPr lang="en-US" altLang="zh-TW" sz="2800" b="1" dirty="0" smtClean="0">
                <a:solidFill>
                  <a:srgbClr val="0033CC"/>
                </a:solidFill>
                <a:latin typeface="標楷體" pitchFamily="65" charset="-120"/>
              </a:rPr>
              <a:t>3</a:t>
            </a:r>
            <a:r>
              <a:rPr lang="zh-TW" altLang="en-US" sz="2800" b="1" dirty="0" smtClean="0">
                <a:solidFill>
                  <a:srgbClr val="0033CC"/>
                </a:solidFill>
                <a:latin typeface="標楷體" pitchFamily="65" charset="-120"/>
              </a:rPr>
              <a:t>月</a:t>
            </a:r>
            <a:r>
              <a:rPr lang="en-US" altLang="zh-TW" sz="2800" b="1" dirty="0" smtClean="0">
                <a:solidFill>
                  <a:srgbClr val="0033CC"/>
                </a:solidFill>
                <a:latin typeface="標楷體" pitchFamily="65" charset="-120"/>
              </a:rPr>
              <a:t>31</a:t>
            </a:r>
            <a:r>
              <a:rPr lang="zh-TW" altLang="en-US" sz="2800" b="1" dirty="0" smtClean="0">
                <a:solidFill>
                  <a:srgbClr val="0033CC"/>
                </a:solidFill>
                <a:latin typeface="標楷體" pitchFamily="65" charset="-120"/>
              </a:rPr>
              <a:t>日</a:t>
            </a:r>
            <a:r>
              <a:rPr lang="en-US" altLang="zh-TW" sz="2800" b="1" dirty="0">
                <a:solidFill>
                  <a:srgbClr val="0033CC"/>
                </a:solidFill>
                <a:latin typeface="標楷體" pitchFamily="65" charset="-120"/>
              </a:rPr>
              <a:t>(</a:t>
            </a:r>
            <a:r>
              <a:rPr lang="zh-TW" altLang="en-US" sz="2800" b="1" dirty="0" smtClean="0">
                <a:solidFill>
                  <a:srgbClr val="0033CC"/>
                </a:solidFill>
                <a:latin typeface="標楷體" pitchFamily="65" charset="-120"/>
              </a:rPr>
              <a:t>星期</a:t>
            </a:r>
            <a:r>
              <a:rPr lang="zh-TW" altLang="en-US" sz="2800" b="1" dirty="0">
                <a:solidFill>
                  <a:srgbClr val="0033CC"/>
                </a:solidFill>
                <a:latin typeface="標楷體" pitchFamily="65" charset="-120"/>
              </a:rPr>
              <a:t>二</a:t>
            </a:r>
            <a:r>
              <a:rPr lang="en-US" altLang="zh-TW" sz="2800" b="1" dirty="0" smtClean="0">
                <a:solidFill>
                  <a:srgbClr val="0033CC"/>
                </a:solidFill>
                <a:latin typeface="標楷體" pitchFamily="65" charset="-120"/>
              </a:rPr>
              <a:t>) 14</a:t>
            </a:r>
            <a:r>
              <a:rPr lang="zh-TW" altLang="en-US" sz="2800" b="1" dirty="0" smtClean="0">
                <a:solidFill>
                  <a:srgbClr val="0033CC"/>
                </a:solidFill>
                <a:latin typeface="標楷體" pitchFamily="65" charset="-120"/>
              </a:rPr>
              <a:t>時</a:t>
            </a:r>
            <a:endParaRPr lang="zh-TW" altLang="en-US" sz="2800" b="1" dirty="0">
              <a:solidFill>
                <a:srgbClr val="0033CC"/>
              </a:solidFill>
              <a:latin typeface="標楷體" pitchFamily="65" charset="-120"/>
            </a:endParaRPr>
          </a:p>
        </p:txBody>
      </p:sp>
      <p:sp>
        <p:nvSpPr>
          <p:cNvPr id="6"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1</a:t>
            </a:fld>
            <a:endParaRPr lang="en-US" altLang="ko-KR" dirty="0"/>
          </a:p>
        </p:txBody>
      </p:sp>
    </p:spTree>
    <p:extLst>
      <p:ext uri="{BB962C8B-B14F-4D97-AF65-F5344CB8AC3E}">
        <p14:creationId xmlns:p14="http://schemas.microsoft.com/office/powerpoint/2010/main" val="12596538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3</a:t>
            </a:r>
            <a:r>
              <a:rPr lang="zh-TW" altLang="en-US" dirty="0" smtClean="0"/>
              <a:t>月份工</a:t>
            </a:r>
            <a:r>
              <a:rPr lang="zh-TW" altLang="en-US" dirty="0"/>
              <a:t>作</a:t>
            </a:r>
            <a:r>
              <a:rPr lang="zh-TW" altLang="en-US" dirty="0" smtClean="0"/>
              <a:t>進度</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10</a:t>
            </a:fld>
            <a:endParaRPr lang="zh-TW" altLang="en-US"/>
          </a:p>
        </p:txBody>
      </p:sp>
    </p:spTree>
    <p:extLst>
      <p:ext uri="{BB962C8B-B14F-4D97-AF65-F5344CB8AC3E}">
        <p14:creationId xmlns:p14="http://schemas.microsoft.com/office/powerpoint/2010/main" val="1260396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300700718"/>
              </p:ext>
            </p:extLst>
          </p:nvPr>
        </p:nvGraphicFramePr>
        <p:xfrm>
          <a:off x="4511265" y="1161561"/>
          <a:ext cx="4419600" cy="5669280"/>
        </p:xfrm>
        <a:graphic>
          <a:graphicData uri="http://schemas.openxmlformats.org/drawingml/2006/table">
            <a:tbl>
              <a:tblPr>
                <a:tableStyleId>{5C22544A-7EE6-4342-B048-85BDC9FD1C3A}</a:tableStyleId>
              </a:tblPr>
              <a:tblGrid>
                <a:gridCol w="706090"/>
                <a:gridCol w="706090"/>
                <a:gridCol w="706090"/>
                <a:gridCol w="706090"/>
                <a:gridCol w="706090"/>
                <a:gridCol w="889150"/>
              </a:tblGrid>
              <a:tr h="182323">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行政區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件數</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水災災害</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坡地災害</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地震災害</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其他災害</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八里區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三芝區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b="0" i="0" u="none" strike="noStrike" dirty="0" smtClean="0">
                          <a:solidFill>
                            <a:schemeClr val="dk1"/>
                          </a:solidFill>
                          <a:effectLst/>
                          <a:latin typeface="微軟正黑體" panose="020B0604030504040204" pitchFamily="34" charset="-120"/>
                          <a:ea typeface="微軟正黑體" panose="020B0604030504040204" pitchFamily="34" charset="-120"/>
                        </a:rPr>
                        <a:t>0</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三重區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5</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5</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三峽區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smtClean="0">
                          <a:effectLst/>
                          <a:latin typeface="微軟正黑體" panose="020B0604030504040204" pitchFamily="34" charset="-120"/>
                          <a:ea typeface="微軟正黑體" panose="020B0604030504040204" pitchFamily="34" charset="-120"/>
                        </a:rPr>
                        <a:t>0</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土城區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5</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4</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中和區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3</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r>
                        <a:rPr lang="zh-TW" altLang="en-US" sz="1200" u="none" strike="noStrike">
                          <a:effectLst/>
                          <a:latin typeface="微軟正黑體" panose="020B0604030504040204" pitchFamily="34" charset="-120"/>
                          <a:ea typeface="微軟正黑體" panose="020B0604030504040204" pitchFamily="34" charset="-120"/>
                        </a:rPr>
                        <a:t>路樹</a:t>
                      </a:r>
                      <a:r>
                        <a:rPr lang="en-US" altLang="zh-TW" sz="1200" u="none" strike="noStrike">
                          <a:effectLst/>
                          <a:latin typeface="微軟正黑體" panose="020B0604030504040204" pitchFamily="34" charset="-120"/>
                          <a:ea typeface="微軟正黑體" panose="020B0604030504040204" pitchFamily="34" charset="-120"/>
                        </a:rPr>
                        <a:t>)</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五股區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平溪區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r>
                        <a:rPr lang="zh-TW" altLang="en-US" sz="1200" u="none" strike="noStrike">
                          <a:effectLst/>
                          <a:latin typeface="微軟正黑體" panose="020B0604030504040204" pitchFamily="34" charset="-120"/>
                          <a:ea typeface="微軟正黑體" panose="020B0604030504040204" pitchFamily="34" charset="-120"/>
                        </a:rPr>
                        <a:t>護岸崩塌</a:t>
                      </a:r>
                      <a:r>
                        <a:rPr lang="en-US" altLang="zh-TW" sz="1200" u="none" strike="noStrike">
                          <a:effectLst/>
                          <a:latin typeface="微軟正黑體" panose="020B0604030504040204" pitchFamily="34" charset="-120"/>
                          <a:ea typeface="微軟正黑體" panose="020B0604030504040204" pitchFamily="34" charset="-120"/>
                        </a:rPr>
                        <a:t>)</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永和區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石門區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3</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3</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石碇區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0</a:t>
                      </a: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汐止區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0</a:t>
                      </a: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坪林區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smtClean="0">
                          <a:effectLst/>
                          <a:latin typeface="微軟正黑體" panose="020B0604030504040204" pitchFamily="34" charset="-120"/>
                          <a:ea typeface="微軟正黑體" panose="020B0604030504040204" pitchFamily="34" charset="-120"/>
                        </a:rPr>
                        <a:t>5</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4</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r>
                        <a:rPr lang="zh-TW" altLang="en-US" sz="1200" u="none" strike="noStrike">
                          <a:effectLst/>
                          <a:latin typeface="微軟正黑體" panose="020B0604030504040204" pitchFamily="34" charset="-120"/>
                          <a:ea typeface="微軟正黑體" panose="020B0604030504040204" pitchFamily="34" charset="-120"/>
                        </a:rPr>
                        <a:t>火災</a:t>
                      </a:r>
                      <a:r>
                        <a:rPr lang="en-US" altLang="zh-TW" sz="1200" u="none" strike="noStrike">
                          <a:effectLst/>
                          <a:latin typeface="微軟正黑體" panose="020B0604030504040204" pitchFamily="34" charset="-120"/>
                          <a:ea typeface="微軟正黑體" panose="020B0604030504040204" pitchFamily="34" charset="-120"/>
                        </a:rPr>
                        <a:t>)</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板橋區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0</a:t>
                      </a: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林口區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金山區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0</a:t>
                      </a: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泰山區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2</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烏來區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0</a:t>
                      </a: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貢寮區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2</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淡水區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2</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深坑區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2</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新店區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3</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r>
                        <a:rPr lang="zh-TW" altLang="en-US" sz="1200" u="none" strike="noStrike">
                          <a:effectLst/>
                          <a:latin typeface="微軟正黑體" panose="020B0604030504040204" pitchFamily="34" charset="-120"/>
                          <a:ea typeface="微軟正黑體" panose="020B0604030504040204" pitchFamily="34" charset="-120"/>
                        </a:rPr>
                        <a:t>新店氣爆</a:t>
                      </a:r>
                      <a:r>
                        <a:rPr lang="en-US" altLang="zh-TW" sz="1200" u="none" strike="noStrike">
                          <a:effectLst/>
                          <a:latin typeface="微軟正黑體" panose="020B0604030504040204" pitchFamily="34" charset="-120"/>
                          <a:ea typeface="微軟正黑體" panose="020B0604030504040204" pitchFamily="34" charset="-120"/>
                        </a:rPr>
                        <a:t>)</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新莊區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瑞芳區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0</a:t>
                      </a: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萬里區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樹林區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5</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3</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雙溪區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2</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蘆洲區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0</a:t>
                      </a: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鶯歌區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2</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r h="182323">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總計</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b="1" u="none" strike="noStrike" dirty="0" smtClean="0">
                          <a:effectLst/>
                          <a:latin typeface="微軟正黑體" panose="020B0604030504040204" pitchFamily="34" charset="-120"/>
                          <a:ea typeface="微軟正黑體" panose="020B0604030504040204" pitchFamily="34" charset="-120"/>
                        </a:rPr>
                        <a:t>48</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24</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20</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0</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4</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r>
            </a:tbl>
          </a:graphicData>
        </a:graphic>
      </p:graphicFrame>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11</a:t>
            </a:fld>
            <a:endParaRPr lang="zh-TW" altLang="en-US">
              <a:solidFill>
                <a:srgbClr val="44546A">
                  <a:lumMod val="50000"/>
                </a:srgbClr>
              </a:solidFill>
            </a:endParaRPr>
          </a:p>
        </p:txBody>
      </p:sp>
      <p:sp>
        <p:nvSpPr>
          <p:cNvPr id="3" name="標題 2"/>
          <p:cNvSpPr>
            <a:spLocks noGrp="1"/>
          </p:cNvSpPr>
          <p:nvPr>
            <p:ph type="title"/>
          </p:nvPr>
        </p:nvSpPr>
        <p:spPr>
          <a:xfrm>
            <a:off x="361950" y="130857"/>
            <a:ext cx="7543800" cy="716869"/>
          </a:xfrm>
          <a:solidFill>
            <a:schemeClr val="bg1"/>
          </a:solidFill>
        </p:spPr>
        <p:txBody>
          <a:bodyPr/>
          <a:lstStyle/>
          <a:p>
            <a:r>
              <a:rPr lang="zh-TW" altLang="en-US" dirty="0" smtClean="0"/>
              <a:t>彙整各區提報之災點及災害潛勢地點</a:t>
            </a:r>
            <a:endParaRPr lang="zh-TW" altLang="en-US" dirty="0"/>
          </a:p>
        </p:txBody>
      </p:sp>
      <p:sp>
        <p:nvSpPr>
          <p:cNvPr id="6" name="矩形 5"/>
          <p:cNvSpPr/>
          <p:nvPr/>
        </p:nvSpPr>
        <p:spPr>
          <a:xfrm>
            <a:off x="24707" y="890587"/>
            <a:ext cx="4422051" cy="2462213"/>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各區公所提報之歷史災害及災害潛勢地點資料，</a:t>
            </a:r>
            <a:r>
              <a:rPr lang="en-US" altLang="zh-TW" kern="0" dirty="0" smtClean="0">
                <a:latin typeface="微軟正黑體" panose="020B0604030504040204" pitchFamily="34" charset="-120"/>
                <a:ea typeface="微軟正黑體" panose="020B0604030504040204" pitchFamily="34" charset="-120"/>
                <a:cs typeface="Times New Roman" panose="02020603050405020304" pitchFamily="18" charset="0"/>
              </a:rPr>
              <a:t>103</a:t>
            </a: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年度共計</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件歷史災害</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水災</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件，坡地災害</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件，其他災害</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600"/>
              </a:spcBef>
              <a:buFont typeface="Wingdings" panose="05000000000000000000" pitchFamily="2" charset="2"/>
              <a:buChar char="u"/>
            </a:pP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另，已有區公所提出轄內災害潛勢地點，</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共計</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水災</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處，坡地災害</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處，地震災害</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，分別如表所示。</a:t>
            </a:r>
            <a:endParaRPr lang="en-US" altLang="zh-TW" kern="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600"/>
              </a:spcBef>
              <a:buFont typeface="Wingdings" panose="05000000000000000000" pitchFamily="2" charset="2"/>
              <a:buChar char="u"/>
            </a:pP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預計</a:t>
            </a:r>
            <a:r>
              <a:rPr lang="en-US" altLang="zh-TW" kern="0" dirty="0" smtClean="0">
                <a:latin typeface="微軟正黑體" panose="020B0604030504040204" pitchFamily="34" charset="-120"/>
                <a:ea typeface="微軟正黑體" panose="020B0604030504040204" pitchFamily="34" charset="-120"/>
                <a:cs typeface="Times New Roman" panose="02020603050405020304" pitchFamily="18" charset="0"/>
              </a:rPr>
              <a:t>6-7</a:t>
            </a: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月進行現勘。</a:t>
            </a:r>
            <a:endParaRPr lang="zh-TW" altLang="en-US" kern="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3443784241"/>
              </p:ext>
            </p:extLst>
          </p:nvPr>
        </p:nvGraphicFramePr>
        <p:xfrm>
          <a:off x="297257" y="3745469"/>
          <a:ext cx="4004585" cy="1828800"/>
        </p:xfrm>
        <a:graphic>
          <a:graphicData uri="http://schemas.openxmlformats.org/drawingml/2006/table">
            <a:tbl>
              <a:tblPr>
                <a:tableStyleId>{5C22544A-7EE6-4342-B048-85BDC9FD1C3A}</a:tableStyleId>
              </a:tblPr>
              <a:tblGrid>
                <a:gridCol w="800917"/>
                <a:gridCol w="800917"/>
                <a:gridCol w="800917"/>
                <a:gridCol w="800917"/>
                <a:gridCol w="800917"/>
              </a:tblGrid>
              <a:tr h="14823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行政區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件數</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水災災害</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坡地災害</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地震災害</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solidFill>
                  </a:tcPr>
                </a:tc>
              </a:tr>
              <a:tr h="155291">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三芝區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五股區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2</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平溪區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烏來區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貢寮區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深坑區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雙溪區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2</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蘆洲區</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1</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u="none" strike="noStrike">
                          <a:effectLst/>
                          <a:latin typeface="微軟正黑體" panose="020B0604030504040204" pitchFamily="34" charset="-120"/>
                          <a:ea typeface="微軟正黑體" panose="020B0604030504040204" pitchFamily="34" charset="-120"/>
                        </a:rPr>
                        <a:t>1</a:t>
                      </a:r>
                      <a:endParaRPr lang="en-US" altLang="zh-TW"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dirty="0">
                          <a:effectLst/>
                          <a:latin typeface="微軟正黑體" panose="020B0604030504040204" pitchFamily="34" charset="-120"/>
                          <a:ea typeface="微軟正黑體" panose="020B0604030504040204" pitchFamily="34" charset="-120"/>
                        </a:rPr>
                        <a:t>　</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200" u="none" strike="noStrike">
                          <a:effectLst/>
                          <a:latin typeface="微軟正黑體" panose="020B0604030504040204" pitchFamily="34" charset="-120"/>
                          <a:ea typeface="微軟正黑體" panose="020B0604030504040204" pitchFamily="34" charset="-120"/>
                        </a:rPr>
                        <a:t>　</a:t>
                      </a:r>
                      <a:endParaRPr lang="zh-TW" altLang="en-US" sz="12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155291">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總計</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10</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5</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4</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1200" b="1" u="none" strike="noStrike" dirty="0">
                          <a:effectLst/>
                          <a:latin typeface="微軟正黑體" panose="020B0604030504040204" pitchFamily="34" charset="-120"/>
                          <a:ea typeface="微軟正黑體" panose="020B0604030504040204" pitchFamily="34" charset="-120"/>
                        </a:rPr>
                        <a:t>1</a:t>
                      </a:r>
                      <a:endParaRPr lang="en-US" altLang="zh-TW"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bl>
          </a:graphicData>
        </a:graphic>
      </p:graphicFrame>
      <p:sp>
        <p:nvSpPr>
          <p:cNvPr id="8" name="五邊形 7"/>
          <p:cNvSpPr/>
          <p:nvPr/>
        </p:nvSpPr>
        <p:spPr>
          <a:xfrm>
            <a:off x="0" y="3326368"/>
            <a:ext cx="2323028" cy="3693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pPr defTabSz="685800">
              <a:lnSpc>
                <a:spcPct val="90000"/>
              </a:lnSpc>
              <a:spcBef>
                <a:spcPts val="600"/>
              </a:spcBef>
              <a:buClr>
                <a:srgbClr val="70AD47">
                  <a:lumMod val="75000"/>
                </a:srgbClr>
              </a:buClr>
            </a:pPr>
            <a:r>
              <a:rPr lang="zh-TW" altLang="en-US" sz="2000" b="1" kern="0" dirty="0" smtClean="0">
                <a:solidFill>
                  <a:srgbClr val="C00000"/>
                </a:solidFill>
                <a:latin typeface="微軟正黑體" panose="020B0604030504040204" pitchFamily="34" charset="-120"/>
                <a:ea typeface="微軟正黑體" panose="020B0604030504040204" pitchFamily="34" charset="-120"/>
              </a:rPr>
              <a:t>災害潛勢地點統計</a:t>
            </a:r>
            <a:endParaRPr lang="zh-TW" altLang="en-US" sz="2000" b="1" kern="0" dirty="0">
              <a:solidFill>
                <a:srgbClr val="C00000"/>
              </a:solidFill>
              <a:latin typeface="微軟正黑體" panose="020B0604030504040204" pitchFamily="34" charset="-120"/>
              <a:ea typeface="微軟正黑體" panose="020B0604030504040204" pitchFamily="34" charset="-120"/>
            </a:endParaRPr>
          </a:p>
        </p:txBody>
      </p:sp>
      <p:sp>
        <p:nvSpPr>
          <p:cNvPr id="9" name="五邊形 8"/>
          <p:cNvSpPr/>
          <p:nvPr/>
        </p:nvSpPr>
        <p:spPr>
          <a:xfrm>
            <a:off x="4446759" y="762000"/>
            <a:ext cx="2323028" cy="3693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pPr defTabSz="685800">
              <a:lnSpc>
                <a:spcPct val="90000"/>
              </a:lnSpc>
              <a:spcBef>
                <a:spcPts val="600"/>
              </a:spcBef>
              <a:buClr>
                <a:srgbClr val="70AD47">
                  <a:lumMod val="75000"/>
                </a:srgbClr>
              </a:buClr>
            </a:pPr>
            <a:r>
              <a:rPr lang="zh-TW" altLang="en-US" sz="2000" b="1" kern="0" dirty="0" smtClean="0">
                <a:solidFill>
                  <a:srgbClr val="C00000"/>
                </a:solidFill>
                <a:latin typeface="微軟正黑體" panose="020B0604030504040204" pitchFamily="34" charset="-120"/>
                <a:ea typeface="微軟正黑體" panose="020B0604030504040204" pitchFamily="34" charset="-120"/>
              </a:rPr>
              <a:t>歷史災害件數統計</a:t>
            </a:r>
            <a:endParaRPr lang="zh-TW" altLang="en-US" sz="2000" b="1" kern="0" dirty="0">
              <a:solidFill>
                <a:srgbClr val="C00000"/>
              </a:solidFill>
              <a:latin typeface="微軟正黑體" panose="020B0604030504040204" pitchFamily="34" charset="-120"/>
              <a:ea typeface="微軟正黑體" panose="020B0604030504040204" pitchFamily="34" charset="-120"/>
            </a:endParaRPr>
          </a:p>
        </p:txBody>
      </p:sp>
      <p:pic>
        <p:nvPicPr>
          <p:cNvPr id="3073" name="Picture 1" descr="mini-100_01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567" y="5622435"/>
            <a:ext cx="1442241" cy="123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3" name="Rectangle 5"/>
          <p:cNvSpPr>
            <a:spLocks noChangeArrowheads="1"/>
          </p:cNvSpPr>
          <p:nvPr/>
        </p:nvSpPr>
        <p:spPr bwMode="auto">
          <a:xfrm flipV="1">
            <a:off x="2886874" y="4817505"/>
            <a:ext cx="56605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graphicFrame>
        <p:nvGraphicFramePr>
          <p:cNvPr id="14" name="物件 13"/>
          <p:cNvGraphicFramePr>
            <a:graphicFrameLocks noChangeAspect="1"/>
          </p:cNvGraphicFramePr>
          <p:nvPr>
            <p:extLst>
              <p:ext uri="{D42A27DB-BD31-4B8C-83A1-F6EECF244321}">
                <p14:modId xmlns:p14="http://schemas.microsoft.com/office/powerpoint/2010/main" val="1258261056"/>
              </p:ext>
            </p:extLst>
          </p:nvPr>
        </p:nvGraphicFramePr>
        <p:xfrm>
          <a:off x="2124075" y="5620657"/>
          <a:ext cx="1609725" cy="1208768"/>
        </p:xfrm>
        <a:graphic>
          <a:graphicData uri="http://schemas.openxmlformats.org/presentationml/2006/ole">
            <mc:AlternateContent xmlns:mc="http://schemas.openxmlformats.org/markup-compatibility/2006">
              <mc:Choice xmlns:v="urn:schemas-microsoft-com:vml" Requires="v">
                <p:oleObj spid="_x0000_s3105" name="點陣圖影像" r:id="rId4" imgW="2603634" imgH="1955901" progId="Paint.Picture">
                  <p:embed/>
                </p:oleObj>
              </mc:Choice>
              <mc:Fallback>
                <p:oleObj name="點陣圖影像" r:id="rId4" imgW="2603634" imgH="1955901"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5620657"/>
                        <a:ext cx="1609725" cy="1208768"/>
                      </a:xfrm>
                      <a:prstGeom prst="rect">
                        <a:avLst/>
                      </a:prstGeom>
                      <a:noFill/>
                    </p:spPr>
                  </p:pic>
                </p:oleObj>
              </mc:Fallback>
            </mc:AlternateContent>
          </a:graphicData>
        </a:graphic>
      </p:graphicFrame>
    </p:spTree>
    <p:extLst>
      <p:ext uri="{BB962C8B-B14F-4D97-AF65-F5344CB8AC3E}">
        <p14:creationId xmlns:p14="http://schemas.microsoft.com/office/powerpoint/2010/main" val="2004224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12</a:t>
            </a:fld>
            <a:endParaRPr lang="zh-TW" altLang="en-US">
              <a:solidFill>
                <a:srgbClr val="44546A">
                  <a:lumMod val="50000"/>
                </a:srgbClr>
              </a:solidFill>
            </a:endParaRPr>
          </a:p>
        </p:txBody>
      </p:sp>
      <p:sp>
        <p:nvSpPr>
          <p:cNvPr id="3" name="標題 2"/>
          <p:cNvSpPr>
            <a:spLocks noGrp="1"/>
          </p:cNvSpPr>
          <p:nvPr>
            <p:ph type="title"/>
          </p:nvPr>
        </p:nvSpPr>
        <p:spPr>
          <a:xfrm>
            <a:off x="304800" y="121331"/>
            <a:ext cx="4800600" cy="716869"/>
          </a:xfrm>
          <a:solidFill>
            <a:schemeClr val="bg1"/>
          </a:solidFill>
        </p:spPr>
        <p:txBody>
          <a:bodyPr/>
          <a:lstStyle/>
          <a:p>
            <a:r>
              <a:rPr lang="zh-TW" altLang="en-US" dirty="0"/>
              <a:t>繪製疏散避難地圖範本</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59932"/>
            <a:ext cx="7690952" cy="5437743"/>
          </a:xfrm>
          <a:prstGeom prst="rect">
            <a:avLst/>
          </a:prstGeom>
        </p:spPr>
      </p:pic>
      <p:sp>
        <p:nvSpPr>
          <p:cNvPr id="7" name="矩形 6"/>
          <p:cNvSpPr/>
          <p:nvPr/>
        </p:nvSpPr>
        <p:spPr>
          <a:xfrm>
            <a:off x="76200" y="914400"/>
            <a:ext cx="6705600" cy="400110"/>
          </a:xfrm>
          <a:prstGeom prst="rect">
            <a:avLst/>
          </a:prstGeom>
        </p:spPr>
        <p:txBody>
          <a:bodyPr wrap="square">
            <a:spAutoFit/>
          </a:bodyPr>
          <a:lstStyle/>
          <a:p>
            <a:pPr marL="285750" indent="-285750">
              <a:buFont typeface="Wingdings" panose="05000000000000000000" pitchFamily="2" charset="2"/>
              <a:buChar char="u"/>
            </a:pPr>
            <a:r>
              <a:rPr lang="zh-TW" altLang="en-US" sz="2000" b="1" kern="0" dirty="0" smtClean="0">
                <a:latin typeface="微軟正黑體" panose="020B0604030504040204" pitchFamily="34" charset="-120"/>
                <a:ea typeface="微軟正黑體" panose="020B0604030504040204" pitchFamily="34" charset="-120"/>
                <a:cs typeface="Times New Roman" panose="02020603050405020304" pitchFamily="18" charset="0"/>
              </a:rPr>
              <a:t>繪製</a:t>
            </a:r>
            <a:r>
              <a:rPr lang="zh-TW" altLang="en-US" sz="2000"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土石流</a:t>
            </a:r>
            <a:r>
              <a:rPr lang="zh-TW" altLang="en-US" sz="2000" b="1" kern="0" dirty="0" smtClean="0">
                <a:latin typeface="微軟正黑體" panose="020B0604030504040204" pitchFamily="34" charset="-120"/>
                <a:ea typeface="微軟正黑體" panose="020B0604030504040204" pitchFamily="34" charset="-120"/>
                <a:cs typeface="Times New Roman" panose="02020603050405020304" pitchFamily="18" charset="0"/>
              </a:rPr>
              <a:t>、淹水及核子事故疏散避難圖資範本。</a:t>
            </a:r>
            <a:endParaRPr lang="zh-TW" altLang="en-US" sz="2000" b="1" kern="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965109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13</a:t>
            </a:fld>
            <a:endParaRPr lang="zh-TW" altLang="en-US">
              <a:solidFill>
                <a:srgbClr val="44546A">
                  <a:lumMod val="50000"/>
                </a:srgbClr>
              </a:solidFill>
            </a:endParaRPr>
          </a:p>
        </p:txBody>
      </p:sp>
      <p:sp>
        <p:nvSpPr>
          <p:cNvPr id="3" name="標題 2"/>
          <p:cNvSpPr>
            <a:spLocks noGrp="1"/>
          </p:cNvSpPr>
          <p:nvPr>
            <p:ph type="title"/>
          </p:nvPr>
        </p:nvSpPr>
        <p:spPr>
          <a:xfrm>
            <a:off x="304800" y="121331"/>
            <a:ext cx="4800600" cy="716869"/>
          </a:xfrm>
          <a:solidFill>
            <a:schemeClr val="bg1"/>
          </a:solidFill>
        </p:spPr>
        <p:txBody>
          <a:bodyPr/>
          <a:lstStyle/>
          <a:p>
            <a:r>
              <a:rPr lang="zh-TW" altLang="en-US" dirty="0" smtClean="0"/>
              <a:t>繪製疏散避難地圖範本</a:t>
            </a:r>
            <a:endParaRPr lang="zh-TW" altLang="en-US" dirty="0"/>
          </a:p>
        </p:txBody>
      </p:sp>
      <p:sp>
        <p:nvSpPr>
          <p:cNvPr id="6" name="矩形 5"/>
          <p:cNvSpPr/>
          <p:nvPr/>
        </p:nvSpPr>
        <p:spPr>
          <a:xfrm>
            <a:off x="76200" y="914400"/>
            <a:ext cx="6705600" cy="369332"/>
          </a:xfrm>
          <a:prstGeom prst="rect">
            <a:avLst/>
          </a:prstGeom>
        </p:spPr>
        <p:txBody>
          <a:bodyPr wrap="square">
            <a:spAutoFit/>
          </a:bodyPr>
          <a:lstStyle/>
          <a:p>
            <a:pPr marL="285750" indent="-285750">
              <a:buFont typeface="Wingdings" panose="05000000000000000000" pitchFamily="2" charset="2"/>
              <a:buChar char="u"/>
            </a:pPr>
            <a:r>
              <a:rPr lang="zh-TW" altLang="en-US" b="1" kern="0" dirty="0" smtClean="0">
                <a:latin typeface="微軟正黑體" panose="020B0604030504040204" pitchFamily="34" charset="-120"/>
                <a:ea typeface="微軟正黑體" panose="020B0604030504040204" pitchFamily="34" charset="-120"/>
                <a:cs typeface="Times New Roman" panose="02020603050405020304" pitchFamily="18" charset="0"/>
              </a:rPr>
              <a:t>繪製土石流、</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淹水及核子事故</a:t>
            </a:r>
            <a:r>
              <a:rPr lang="zh-TW" altLang="en-US" b="1" kern="0" dirty="0" smtClean="0">
                <a:latin typeface="微軟正黑體" panose="020B0604030504040204" pitchFamily="34" charset="-120"/>
                <a:ea typeface="微軟正黑體" panose="020B0604030504040204" pitchFamily="34" charset="-120"/>
                <a:cs typeface="Times New Roman" panose="02020603050405020304" pitchFamily="18" charset="0"/>
              </a:rPr>
              <a:t>疏散避難圖資範本。</a:t>
            </a:r>
            <a:endParaRPr lang="zh-TW" altLang="en-US" b="1" kern="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466850"/>
            <a:ext cx="3663553" cy="5181600"/>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85900"/>
            <a:ext cx="3771304" cy="5334000"/>
          </a:xfrm>
          <a:prstGeom prst="rect">
            <a:avLst/>
          </a:prstGeom>
        </p:spPr>
      </p:pic>
    </p:spTree>
    <p:extLst>
      <p:ext uri="{BB962C8B-B14F-4D97-AF65-F5344CB8AC3E}">
        <p14:creationId xmlns:p14="http://schemas.microsoft.com/office/powerpoint/2010/main" val="1709372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14</a:t>
            </a:fld>
            <a:endParaRPr lang="zh-TW" altLang="en-US">
              <a:solidFill>
                <a:srgbClr val="44546A">
                  <a:lumMod val="50000"/>
                </a:srgbClr>
              </a:solidFill>
            </a:endParaRPr>
          </a:p>
        </p:txBody>
      </p:sp>
      <p:sp>
        <p:nvSpPr>
          <p:cNvPr id="3" name="標題 2"/>
          <p:cNvSpPr>
            <a:spLocks noGrp="1"/>
          </p:cNvSpPr>
          <p:nvPr>
            <p:ph type="title"/>
          </p:nvPr>
        </p:nvSpPr>
        <p:spPr>
          <a:xfrm>
            <a:off x="304800" y="121331"/>
            <a:ext cx="4800600" cy="716869"/>
          </a:xfrm>
          <a:solidFill>
            <a:schemeClr val="bg1"/>
          </a:solidFill>
        </p:spPr>
        <p:txBody>
          <a:bodyPr/>
          <a:lstStyle/>
          <a:p>
            <a:r>
              <a:rPr lang="zh-TW" altLang="en-US" dirty="0"/>
              <a:t>區級地區災害防救計畫</a:t>
            </a:r>
          </a:p>
        </p:txBody>
      </p:sp>
      <p:sp>
        <p:nvSpPr>
          <p:cNvPr id="6" name="矩形 5"/>
          <p:cNvSpPr/>
          <p:nvPr/>
        </p:nvSpPr>
        <p:spPr>
          <a:xfrm>
            <a:off x="76200" y="914400"/>
            <a:ext cx="8534400" cy="923330"/>
          </a:xfrm>
          <a:prstGeom prst="rect">
            <a:avLst/>
          </a:prstGeom>
          <a:solidFill>
            <a:schemeClr val="accent5">
              <a:lumMod val="20000"/>
              <a:lumOff val="80000"/>
            </a:schemeClr>
          </a:solidFill>
        </p:spPr>
        <p:txBody>
          <a:bodyPr wrap="square">
            <a:spAutoFit/>
          </a:bodyPr>
          <a:lstStyle/>
          <a:p>
            <a:pPr marL="285750" indent="-285750">
              <a:buFont typeface="Wingdings" panose="05000000000000000000" pitchFamily="2" charset="2"/>
              <a:buChar char="u"/>
            </a:pP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瑞芳區地區災害防救計畫範本於</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日召開審查會</a:t>
            </a: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，刻正依據各單位審查意見修正內容，</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預計於</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月底前完成修正</a:t>
            </a:r>
            <a:r>
              <a:rPr lang="zh-TW" altLang="en-US" kern="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kern="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r>
              <a:rPr lang="en-US" altLang="zh-TW" b="1"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b="1"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月透過</a:t>
            </a:r>
            <a:r>
              <a:rPr lang="zh-TW" altLang="en-US" b="1"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實地輔導，向各區公所說明地區災害防救計畫修訂</a:t>
            </a:r>
            <a:r>
              <a:rPr lang="zh-TW" altLang="en-US" b="1" kern="0"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方式及重點</a:t>
            </a:r>
            <a:r>
              <a:rPr lang="zh-TW" altLang="en-US" b="1" kern="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pic>
        <p:nvPicPr>
          <p:cNvPr id="5" name="圖片 4"/>
          <p:cNvPicPr>
            <a:picLocks noChangeAspect="1"/>
          </p:cNvPicPr>
          <p:nvPr/>
        </p:nvPicPr>
        <p:blipFill>
          <a:blip r:embed="rId2"/>
          <a:stretch>
            <a:fillRect/>
          </a:stretch>
        </p:blipFill>
        <p:spPr>
          <a:xfrm>
            <a:off x="6252704" y="4353774"/>
            <a:ext cx="2662696" cy="19970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圖片 6"/>
          <p:cNvPicPr>
            <a:picLocks noChangeAspect="1"/>
          </p:cNvPicPr>
          <p:nvPr/>
        </p:nvPicPr>
        <p:blipFill>
          <a:blip r:embed="rId3"/>
          <a:stretch>
            <a:fillRect/>
          </a:stretch>
        </p:blipFill>
        <p:spPr>
          <a:xfrm>
            <a:off x="6178112" y="1981200"/>
            <a:ext cx="2737288" cy="20529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圖片 8"/>
          <p:cNvPicPr>
            <a:picLocks noChangeAspect="1"/>
          </p:cNvPicPr>
          <p:nvPr/>
        </p:nvPicPr>
        <p:blipFill>
          <a:blip r:embed="rId4"/>
          <a:stretch>
            <a:fillRect/>
          </a:stretch>
        </p:blipFill>
        <p:spPr>
          <a:xfrm>
            <a:off x="129766" y="4300626"/>
            <a:ext cx="2901832" cy="2176374"/>
          </a:xfrm>
          <a:prstGeom prst="rect">
            <a:avLst/>
          </a:prstGeom>
          <a:ln>
            <a:solidFill>
              <a:schemeClr val="bg1">
                <a:lumMod val="50000"/>
              </a:schemeClr>
            </a:solidFill>
          </a:ln>
        </p:spPr>
      </p:pic>
      <p:pic>
        <p:nvPicPr>
          <p:cNvPr id="10" name="圖片 9"/>
          <p:cNvPicPr>
            <a:picLocks noChangeAspect="1"/>
          </p:cNvPicPr>
          <p:nvPr/>
        </p:nvPicPr>
        <p:blipFill>
          <a:blip r:embed="rId5"/>
          <a:stretch>
            <a:fillRect/>
          </a:stretch>
        </p:blipFill>
        <p:spPr>
          <a:xfrm>
            <a:off x="3095195" y="4298507"/>
            <a:ext cx="2865425" cy="2149069"/>
          </a:xfrm>
          <a:prstGeom prst="rect">
            <a:avLst/>
          </a:prstGeom>
          <a:ln>
            <a:solidFill>
              <a:schemeClr val="bg1">
                <a:lumMod val="50000"/>
              </a:schemeClr>
            </a:solidFill>
          </a:ln>
        </p:spPr>
      </p:pic>
      <p:pic>
        <p:nvPicPr>
          <p:cNvPr id="12" name="圖片 11"/>
          <p:cNvPicPr>
            <a:picLocks noChangeAspect="1"/>
          </p:cNvPicPr>
          <p:nvPr/>
        </p:nvPicPr>
        <p:blipFill>
          <a:blip r:embed="rId6"/>
          <a:stretch>
            <a:fillRect/>
          </a:stretch>
        </p:blipFill>
        <p:spPr>
          <a:xfrm>
            <a:off x="188659" y="2037785"/>
            <a:ext cx="2830113" cy="2122585"/>
          </a:xfrm>
          <a:prstGeom prst="rect">
            <a:avLst/>
          </a:prstGeom>
          <a:ln>
            <a:solidFill>
              <a:schemeClr val="bg1">
                <a:lumMod val="50000"/>
              </a:schemeClr>
            </a:solidFill>
          </a:ln>
        </p:spPr>
      </p:pic>
      <p:pic>
        <p:nvPicPr>
          <p:cNvPr id="13" name="圖片 12"/>
          <p:cNvPicPr>
            <a:picLocks noChangeAspect="1"/>
          </p:cNvPicPr>
          <p:nvPr/>
        </p:nvPicPr>
        <p:blipFill>
          <a:blip r:embed="rId7"/>
          <a:stretch>
            <a:fillRect/>
          </a:stretch>
        </p:blipFill>
        <p:spPr>
          <a:xfrm>
            <a:off x="3171944" y="2073041"/>
            <a:ext cx="2711926" cy="2033945"/>
          </a:xfrm>
          <a:prstGeom prst="rect">
            <a:avLst/>
          </a:prstGeom>
          <a:ln>
            <a:solidFill>
              <a:schemeClr val="bg1">
                <a:lumMod val="50000"/>
              </a:schemeClr>
            </a:solidFill>
          </a:ln>
        </p:spPr>
      </p:pic>
    </p:spTree>
    <p:extLst>
      <p:ext uri="{BB962C8B-B14F-4D97-AF65-F5344CB8AC3E}">
        <p14:creationId xmlns:p14="http://schemas.microsoft.com/office/powerpoint/2010/main" val="43626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圖片 100"/>
          <p:cNvPicPr>
            <a:picLocks noChangeAspect="1"/>
          </p:cNvPicPr>
          <p:nvPr/>
        </p:nvPicPr>
        <p:blipFill>
          <a:blip r:embed="rId2"/>
          <a:stretch>
            <a:fillRect/>
          </a:stretch>
        </p:blipFill>
        <p:spPr>
          <a:xfrm>
            <a:off x="152400" y="2133600"/>
            <a:ext cx="3282801" cy="4343399"/>
          </a:xfrm>
          <a:prstGeom prst="rect">
            <a:avLst/>
          </a:prstGeom>
        </p:spPr>
      </p:pic>
      <p:pic>
        <p:nvPicPr>
          <p:cNvPr id="105" name="圖片 104"/>
          <p:cNvPicPr>
            <a:picLocks noChangeAspect="1"/>
          </p:cNvPicPr>
          <p:nvPr/>
        </p:nvPicPr>
        <p:blipFill>
          <a:blip r:embed="rId3"/>
          <a:stretch>
            <a:fillRect/>
          </a:stretch>
        </p:blipFill>
        <p:spPr>
          <a:xfrm>
            <a:off x="3352800" y="1982475"/>
            <a:ext cx="5738058" cy="4038600"/>
          </a:xfrm>
          <a:prstGeom prst="rect">
            <a:avLst/>
          </a:prstGeom>
          <a:solidFill>
            <a:schemeClr val="bg1"/>
          </a:solidFill>
        </p:spPr>
      </p:pic>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15</a:t>
            </a:fld>
            <a:endParaRPr lang="zh-TW" altLang="en-US">
              <a:solidFill>
                <a:srgbClr val="44546A">
                  <a:lumMod val="50000"/>
                </a:srgbClr>
              </a:solidFill>
            </a:endParaRPr>
          </a:p>
        </p:txBody>
      </p:sp>
      <p:sp>
        <p:nvSpPr>
          <p:cNvPr id="3" name="標題 2"/>
          <p:cNvSpPr>
            <a:spLocks noGrp="1"/>
          </p:cNvSpPr>
          <p:nvPr>
            <p:ph type="title"/>
          </p:nvPr>
        </p:nvSpPr>
        <p:spPr>
          <a:xfrm>
            <a:off x="304800" y="121331"/>
            <a:ext cx="4800600" cy="716869"/>
          </a:xfrm>
          <a:solidFill>
            <a:schemeClr val="bg1"/>
          </a:solidFill>
        </p:spPr>
        <p:txBody>
          <a:bodyPr/>
          <a:lstStyle/>
          <a:p>
            <a:r>
              <a:rPr lang="zh-TW" altLang="en-US" dirty="0" smtClean="0"/>
              <a:t>收容場所空間配置原則</a:t>
            </a:r>
            <a:endParaRPr lang="zh-TW" altLang="en-US" dirty="0"/>
          </a:p>
        </p:txBody>
      </p:sp>
      <p:sp>
        <p:nvSpPr>
          <p:cNvPr id="67" name="矩形 66"/>
          <p:cNvSpPr/>
          <p:nvPr/>
        </p:nvSpPr>
        <p:spPr>
          <a:xfrm>
            <a:off x="250750" y="939547"/>
            <a:ext cx="7874115" cy="1015663"/>
          </a:xfrm>
          <a:prstGeom prst="rect">
            <a:avLst/>
          </a:prstGeom>
          <a:solidFill>
            <a:sysClr val="window" lastClr="FFFFFF">
              <a:lumMod val="95000"/>
            </a:sysClr>
          </a:solid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2000" i="0" u="none" strike="noStrike" kern="0" cap="none" spc="0" normalizeH="0" baseline="0" noProof="0" dirty="0" smtClean="0">
                <a:ln>
                  <a:noFill/>
                </a:ln>
                <a:effectLst/>
                <a:uLnTx/>
                <a:uFillTx/>
                <a:latin typeface="微軟正黑體" panose="020B0604030504040204" pitchFamily="34" charset="-120"/>
                <a:ea typeface="微軟正黑體" panose="020B0604030504040204" pitchFamily="34" charset="-120"/>
                <a:cs typeface="Times New Roman" panose="02020603050405020304" pitchFamily="18" charset="0"/>
              </a:rPr>
              <a:t>彙整收容場所空間配置原則，以提供公所人員可</a:t>
            </a:r>
            <a:r>
              <a:rPr kumimoji="0" lang="zh-TW" altLang="en-US" sz="20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依</a:t>
            </a:r>
            <a:r>
              <a:rPr kumimoji="0" lang="zh-TW" altLang="zh-TW" sz="20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實際可供使用之室內面積，規劃各項活動空間</a:t>
            </a:r>
            <a:r>
              <a:rPr kumimoji="0" lang="zh-TW" altLang="zh-TW" sz="20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並</a:t>
            </a:r>
            <a:r>
              <a:rPr kumimoji="0" lang="zh-TW" altLang="zh-TW" sz="20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繪製平面圖</a:t>
            </a:r>
            <a:r>
              <a:rPr kumimoji="0" lang="zh-TW" altLang="zh-TW" sz="20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，於適當場所公開張貼，以便於開設時之場地規劃及布置。</a:t>
            </a:r>
            <a:endParaRPr kumimoji="0" lang="zh-TW" altLang="en-US" sz="2000" b="0" i="0" u="none" strike="noStrike" kern="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103" name="矩形 102"/>
          <p:cNvSpPr/>
          <p:nvPr/>
        </p:nvSpPr>
        <p:spPr>
          <a:xfrm>
            <a:off x="5105400" y="6033185"/>
            <a:ext cx="3473750" cy="646331"/>
          </a:xfrm>
          <a:prstGeom prst="rect">
            <a:avLst/>
          </a:prstGeom>
        </p:spPr>
        <p:txBody>
          <a:bodyPr wrap="square">
            <a:spAutoFit/>
          </a:bodyPr>
          <a:lstStyle/>
          <a:p>
            <a:r>
              <a:rPr lang="zh-TW" altLang="en-US" sz="1200" dirty="0" smtClean="0"/>
              <a:t>資料來源：</a:t>
            </a:r>
            <a:endParaRPr lang="en-US" altLang="zh-TW" sz="1200" dirty="0" smtClean="0"/>
          </a:p>
          <a:p>
            <a:r>
              <a:rPr lang="en-US" altLang="zh-TW" sz="1200" dirty="0" smtClean="0"/>
              <a:t>《</a:t>
            </a:r>
            <a:r>
              <a:rPr lang="zh-TW" altLang="en-US" sz="1200" dirty="0" smtClean="0"/>
              <a:t>避難</a:t>
            </a:r>
            <a:r>
              <a:rPr lang="zh-TW" altLang="en-US" sz="1200" dirty="0"/>
              <a:t>收容場所開設與短、中、長期收容之</a:t>
            </a:r>
            <a:r>
              <a:rPr lang="zh-TW" altLang="en-US" sz="1200" dirty="0" smtClean="0"/>
              <a:t>規劃</a:t>
            </a:r>
            <a:r>
              <a:rPr lang="en-US" altLang="zh-TW" sz="1200" dirty="0" smtClean="0"/>
              <a:t>》</a:t>
            </a:r>
            <a:endParaRPr lang="zh-TW" altLang="en-US" sz="1200" dirty="0"/>
          </a:p>
          <a:p>
            <a:r>
              <a:rPr lang="zh-TW" altLang="en-US" sz="1200" dirty="0" smtClean="0"/>
              <a:t>   呂大慶│</a:t>
            </a:r>
            <a:r>
              <a:rPr lang="zh-TW" altLang="en-US" sz="1200" dirty="0"/>
              <a:t>行政院災害防救辦公室 </a:t>
            </a:r>
            <a:r>
              <a:rPr lang="zh-TW" altLang="en-US" sz="1200" dirty="0" smtClean="0"/>
              <a:t>科長</a:t>
            </a:r>
            <a:endParaRPr lang="zh-TW" altLang="en-US" sz="1200" dirty="0"/>
          </a:p>
        </p:txBody>
      </p:sp>
    </p:spTree>
    <p:extLst>
      <p:ext uri="{BB962C8B-B14F-4D97-AF65-F5344CB8AC3E}">
        <p14:creationId xmlns:p14="http://schemas.microsoft.com/office/powerpoint/2010/main" val="42218994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extLst>
              <p:ext uri="{D42A27DB-BD31-4B8C-83A1-F6EECF244321}">
                <p14:modId xmlns:p14="http://schemas.microsoft.com/office/powerpoint/2010/main" val="752247650"/>
              </p:ext>
            </p:extLst>
          </p:nvPr>
        </p:nvGraphicFramePr>
        <p:xfrm>
          <a:off x="189336" y="1402705"/>
          <a:ext cx="8497464" cy="5187695"/>
        </p:xfrm>
        <a:graphic>
          <a:graphicData uri="http://schemas.openxmlformats.org/drawingml/2006/table">
            <a:tbl>
              <a:tblPr firstRow="1" bandRow="1">
                <a:tableStyleId>{5940675A-B579-460E-94D1-54222C63F5DA}</a:tableStyleId>
              </a:tblPr>
              <a:tblGrid>
                <a:gridCol w="1944264"/>
                <a:gridCol w="3720712"/>
                <a:gridCol w="2832488"/>
              </a:tblGrid>
              <a:tr h="349895">
                <a:tc>
                  <a:txBody>
                    <a:bodyPr/>
                    <a:lstStyle/>
                    <a:p>
                      <a:pPr algn="ctr"/>
                      <a:r>
                        <a:rPr lang="zh-TW" altLang="en-US" sz="1800" b="1" dirty="0" smtClean="0">
                          <a:solidFill>
                            <a:srgbClr val="002060"/>
                          </a:solidFill>
                          <a:latin typeface="微軟正黑體" panose="020B0604030504040204" pitchFamily="34" charset="-120"/>
                          <a:ea typeface="微軟正黑體" panose="020B0604030504040204" pitchFamily="34" charset="-120"/>
                        </a:rPr>
                        <a:t>預計辦理場次</a:t>
                      </a:r>
                      <a:endParaRPr lang="zh-TW" altLang="en-US" sz="1800" b="1" dirty="0">
                        <a:solidFill>
                          <a:srgbClr val="00206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a:r>
                        <a:rPr lang="zh-TW" altLang="en-US" sz="1800" b="1" dirty="0" smtClean="0">
                          <a:solidFill>
                            <a:srgbClr val="002060"/>
                          </a:solidFill>
                          <a:latin typeface="微軟正黑體" panose="020B0604030504040204" pitchFamily="34" charset="-120"/>
                          <a:ea typeface="微軟正黑體" panose="020B0604030504040204" pitchFamily="34" charset="-120"/>
                        </a:rPr>
                        <a:t>每場次授課時數</a:t>
                      </a:r>
                      <a:endParaRPr lang="zh-TW" altLang="en-US" sz="1800" b="1" dirty="0">
                        <a:solidFill>
                          <a:srgbClr val="00206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a:r>
                        <a:rPr lang="zh-TW" altLang="en-US" sz="1800" b="1" dirty="0" smtClean="0">
                          <a:solidFill>
                            <a:srgbClr val="C00000"/>
                          </a:solidFill>
                          <a:latin typeface="微軟正黑體" panose="020B0604030504040204" pitchFamily="34" charset="-120"/>
                          <a:ea typeface="微軟正黑體" panose="020B0604030504040204" pitchFamily="34" charset="-120"/>
                        </a:rPr>
                        <a:t>辦理時間</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r>
              <a:tr h="669935">
                <a:tc>
                  <a:txBody>
                    <a:bodyPr/>
                    <a:lstStyle/>
                    <a:p>
                      <a:pPr algn="ctr"/>
                      <a:r>
                        <a:rPr lang="en-US" altLang="zh-TW" sz="1800" b="1" dirty="0" smtClean="0">
                          <a:solidFill>
                            <a:srgbClr val="002060"/>
                          </a:solidFill>
                          <a:latin typeface="微軟正黑體" panose="020B0604030504040204" pitchFamily="34" charset="-120"/>
                          <a:ea typeface="微軟正黑體" panose="020B0604030504040204" pitchFamily="34" charset="-120"/>
                        </a:rPr>
                        <a:t>1</a:t>
                      </a:r>
                      <a:r>
                        <a:rPr lang="zh-TW" altLang="en-US" sz="1800" b="1" dirty="0" smtClean="0">
                          <a:solidFill>
                            <a:srgbClr val="002060"/>
                          </a:solidFill>
                          <a:latin typeface="微軟正黑體" panose="020B0604030504040204" pitchFamily="34" charset="-120"/>
                          <a:ea typeface="微軟正黑體" panose="020B0604030504040204" pitchFamily="34" charset="-120"/>
                        </a:rPr>
                        <a:t>場</a:t>
                      </a:r>
                      <a:endParaRPr lang="zh-TW" altLang="en-US" sz="1800" b="1" dirty="0">
                        <a:solidFill>
                          <a:srgbClr val="00206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1800" b="1" dirty="0" smtClean="0">
                          <a:solidFill>
                            <a:srgbClr val="002060"/>
                          </a:solidFill>
                          <a:latin typeface="微軟正黑體" panose="020B0604030504040204" pitchFamily="34" charset="-120"/>
                          <a:ea typeface="微軟正黑體" panose="020B0604030504040204" pitchFamily="34" charset="-120"/>
                        </a:rPr>
                        <a:t>90</a:t>
                      </a:r>
                      <a:r>
                        <a:rPr lang="zh-TW" altLang="en-US" sz="1800" b="1" dirty="0" smtClean="0">
                          <a:solidFill>
                            <a:srgbClr val="002060"/>
                          </a:solidFill>
                          <a:latin typeface="微軟正黑體" panose="020B0604030504040204" pitchFamily="34" charset="-120"/>
                          <a:ea typeface="微軟正黑體" panose="020B0604030504040204" pitchFamily="34" charset="-120"/>
                        </a:rPr>
                        <a:t>分鐘</a:t>
                      </a:r>
                      <a:endParaRPr lang="zh-TW" altLang="en-US" sz="1800" b="1" dirty="0">
                        <a:solidFill>
                          <a:srgbClr val="00206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1800" b="1" dirty="0" smtClean="0">
                          <a:solidFill>
                            <a:srgbClr val="C00000"/>
                          </a:solidFill>
                          <a:latin typeface="微軟正黑體" panose="020B0604030504040204" pitchFamily="34" charset="-120"/>
                          <a:ea typeface="微軟正黑體" panose="020B0604030504040204" pitchFamily="34" charset="-120"/>
                        </a:rPr>
                        <a:t>3</a:t>
                      </a:r>
                      <a:r>
                        <a:rPr lang="zh-TW" altLang="en-US" sz="1800" b="1" dirty="0" smtClean="0">
                          <a:solidFill>
                            <a:srgbClr val="C00000"/>
                          </a:solidFill>
                          <a:latin typeface="微軟正黑體" panose="020B0604030504040204" pitchFamily="34" charset="-120"/>
                          <a:ea typeface="微軟正黑體" panose="020B0604030504040204" pitchFamily="34" charset="-120"/>
                        </a:rPr>
                        <a:t>月</a:t>
                      </a:r>
                      <a:r>
                        <a:rPr lang="en-US" altLang="zh-TW" sz="1800" b="1" dirty="0" smtClean="0">
                          <a:solidFill>
                            <a:srgbClr val="C00000"/>
                          </a:solidFill>
                          <a:latin typeface="微軟正黑體" panose="020B0604030504040204" pitchFamily="34" charset="-120"/>
                          <a:ea typeface="微軟正黑體" panose="020B0604030504040204" pitchFamily="34" charset="-120"/>
                        </a:rPr>
                        <a:t>3</a:t>
                      </a:r>
                      <a:r>
                        <a:rPr lang="zh-TW" altLang="en-US" sz="1800" b="1" dirty="0" smtClean="0">
                          <a:solidFill>
                            <a:srgbClr val="C00000"/>
                          </a:solidFill>
                          <a:latin typeface="微軟正黑體" panose="020B0604030504040204" pitchFamily="34" charset="-120"/>
                          <a:ea typeface="微軟正黑體" panose="020B0604030504040204" pitchFamily="34" charset="-120"/>
                        </a:rPr>
                        <a:t>日 </a:t>
                      </a:r>
                      <a:endParaRPr lang="en-US" altLang="zh-TW" sz="1800" b="1" dirty="0" smtClean="0">
                        <a:solidFill>
                          <a:srgbClr val="C00000"/>
                        </a:solidFill>
                        <a:latin typeface="微軟正黑體" panose="020B0604030504040204" pitchFamily="34" charset="-120"/>
                        <a:ea typeface="微軟正黑體" panose="020B0604030504040204" pitchFamily="34" charset="-120"/>
                      </a:endParaRPr>
                    </a:p>
                    <a:p>
                      <a:pPr algn="ctr"/>
                      <a:r>
                        <a:rPr lang="zh-TW" altLang="en-US" sz="1800" b="1" dirty="0" smtClean="0">
                          <a:solidFill>
                            <a:srgbClr val="C00000"/>
                          </a:solidFill>
                          <a:latin typeface="微軟正黑體" panose="020B0604030504040204" pitchFamily="34" charset="-120"/>
                          <a:ea typeface="微軟正黑體" panose="020B0604030504040204" pitchFamily="34" charset="-120"/>
                        </a:rPr>
                        <a:t>上午</a:t>
                      </a:r>
                      <a:r>
                        <a:rPr lang="en-US" altLang="zh-TW" sz="1800" b="1" dirty="0" smtClean="0">
                          <a:solidFill>
                            <a:srgbClr val="C00000"/>
                          </a:solidFill>
                          <a:latin typeface="微軟正黑體" panose="020B0604030504040204" pitchFamily="34" charset="-120"/>
                          <a:ea typeface="微軟正黑體" panose="020B0604030504040204" pitchFamily="34" charset="-120"/>
                        </a:rPr>
                        <a:t>10:30-12:00</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r>
              <a:tr h="8382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anose="020B0604030504040204" pitchFamily="34" charset="-120"/>
                          <a:ea typeface="微軟正黑體" panose="020B0604030504040204" pitchFamily="34" charset="-120"/>
                        </a:rPr>
                        <a:t>課程規劃</a:t>
                      </a:r>
                      <a:endParaRPr lang="zh-TW" altLang="en-US" sz="1800" b="1" dirty="0">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gridSpan="2">
                  <a:txBody>
                    <a:bodyPr/>
                    <a:lstStyle/>
                    <a:p>
                      <a:pPr marL="0" indent="0" algn="l" defTabSz="685800" rtl="0" eaLnBrk="1" latinLnBrk="0" hangingPunct="1">
                        <a:spcBef>
                          <a:spcPts val="180"/>
                        </a:spcBef>
                        <a:spcAft>
                          <a:spcPts val="180"/>
                        </a:spcAft>
                        <a:buFont typeface="Arial" panose="020B0604020202020204" pitchFamily="34" charset="0"/>
                        <a:buNone/>
                      </a:pPr>
                      <a:r>
                        <a:rPr lang="zh-TW" altLang="en-US" sz="1800" kern="1200" dirty="0" smtClean="0">
                          <a:solidFill>
                            <a:schemeClr val="tx1"/>
                          </a:solidFill>
                          <a:latin typeface="微軟正黑體" panose="020B0604030504040204" pitchFamily="34" charset="-120"/>
                          <a:ea typeface="微軟正黑體" panose="020B0604030504040204" pitchFamily="34" charset="-120"/>
                          <a:cs typeface="+mn-cs"/>
                        </a:rPr>
                        <a:t>課程</a:t>
                      </a:r>
                      <a:r>
                        <a:rPr lang="en-US" altLang="zh-TW" sz="1800" kern="1200" dirty="0" smtClean="0">
                          <a:solidFill>
                            <a:schemeClr val="tx1"/>
                          </a:solidFill>
                          <a:latin typeface="微軟正黑體" panose="020B0604030504040204" pitchFamily="34" charset="-120"/>
                          <a:ea typeface="微軟正黑體" panose="020B0604030504040204" pitchFamily="34" charset="-120"/>
                          <a:cs typeface="+mn-cs"/>
                        </a:rPr>
                        <a:t>1【</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災害風險管理經驗分享</a:t>
                      </a:r>
                      <a:r>
                        <a:rPr lang="en-US" altLang="zh-TW" sz="1800" kern="1200" dirty="0" smtClean="0">
                          <a:solidFill>
                            <a:schemeClr val="tx1"/>
                          </a:solidFill>
                          <a:latin typeface="微軟正黑體" panose="020B0604030504040204" pitchFamily="34" charset="-120"/>
                          <a:ea typeface="微軟正黑體" panose="020B0604030504040204" pitchFamily="34" charset="-120"/>
                          <a:cs typeface="+mn-cs"/>
                        </a:rPr>
                        <a:t>】</a:t>
                      </a:r>
                    </a:p>
                    <a:p>
                      <a:pPr marL="0" indent="0" algn="l" defTabSz="685800" rtl="0" eaLnBrk="1" latinLnBrk="0" hangingPunct="1">
                        <a:spcBef>
                          <a:spcPts val="180"/>
                        </a:spcBef>
                        <a:spcAft>
                          <a:spcPts val="180"/>
                        </a:spcAft>
                        <a:buFont typeface="Arial" panose="020B0604020202020204" pitchFamily="34" charset="0"/>
                        <a:buNone/>
                      </a:pPr>
                      <a:r>
                        <a:rPr lang="zh-TW" altLang="en-US" sz="1800" kern="1200" dirty="0" smtClean="0">
                          <a:solidFill>
                            <a:schemeClr val="tx1"/>
                          </a:solidFill>
                          <a:latin typeface="微軟正黑體" panose="020B0604030504040204" pitchFamily="34" charset="-120"/>
                          <a:ea typeface="微軟正黑體" panose="020B0604030504040204" pitchFamily="34" charset="-120"/>
                          <a:cs typeface="+mn-cs"/>
                        </a:rPr>
                        <a:t>課程</a:t>
                      </a:r>
                      <a:r>
                        <a:rPr lang="en-US" altLang="zh-TW" sz="1800" kern="1200" dirty="0" smtClean="0">
                          <a:solidFill>
                            <a:schemeClr val="tx1"/>
                          </a:solidFill>
                          <a:latin typeface="微軟正黑體" panose="020B0604030504040204" pitchFamily="34" charset="-120"/>
                          <a:ea typeface="微軟正黑體" panose="020B0604030504040204" pitchFamily="34" charset="-120"/>
                          <a:cs typeface="+mn-cs"/>
                        </a:rPr>
                        <a:t>2【</a:t>
                      </a:r>
                      <a:r>
                        <a:rPr lang="zh-TW" altLang="en-US" sz="1800" b="1" kern="1200" dirty="0" smtClean="0">
                          <a:solidFill>
                            <a:srgbClr val="C00000"/>
                          </a:solidFill>
                          <a:latin typeface="微軟正黑體" panose="020B0604030504040204" pitchFamily="34" charset="-120"/>
                          <a:ea typeface="微軟正黑體" panose="020B0604030504040204" pitchFamily="34" charset="-120"/>
                          <a:cs typeface="+mn-cs"/>
                        </a:rPr>
                        <a:t>區長災害防救重點工作執行概要</a:t>
                      </a:r>
                      <a:r>
                        <a:rPr lang="en-US" altLang="zh-TW" sz="1800" kern="1200" dirty="0" smtClean="0">
                          <a:solidFill>
                            <a:schemeClr val="tx1"/>
                          </a:solidFill>
                          <a:latin typeface="微軟正黑體" panose="020B0604030504040204" pitchFamily="34" charset="-120"/>
                          <a:ea typeface="微軟正黑體" panose="020B0604030504040204" pitchFamily="34" charset="-120"/>
                          <a:cs typeface="+mn-cs"/>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hMerge="1">
                  <a:txBody>
                    <a:bodyPr/>
                    <a:lstStyle/>
                    <a:p>
                      <a:endParaRPr lang="zh-TW" altLang="en-US" dirty="0"/>
                    </a:p>
                  </a:txBody>
                  <a:tcPr/>
                </a:tc>
              </a:tr>
              <a:tr h="6858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C00000"/>
                          </a:solidFill>
                          <a:latin typeface="微軟正黑體" panose="020B0604030504040204" pitchFamily="34" charset="-120"/>
                          <a:ea typeface="微軟正黑體" panose="020B0604030504040204" pitchFamily="34" charset="-120"/>
                        </a:rPr>
                        <a:t>出席率</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gridSpan="2">
                  <a:txBody>
                    <a:bodyPr/>
                    <a:lstStyle/>
                    <a:p>
                      <a:pPr marL="0" indent="0" algn="l" defTabSz="685800" rtl="0" eaLnBrk="1" latinLnBrk="0" hangingPunct="1">
                        <a:spcBef>
                          <a:spcPts val="180"/>
                        </a:spcBef>
                        <a:spcAft>
                          <a:spcPts val="180"/>
                        </a:spcAft>
                        <a:buFont typeface="Arial" panose="020B0604020202020204" pitchFamily="34" charset="0"/>
                        <a:buNone/>
                      </a:pPr>
                      <a:r>
                        <a:rPr lang="en-US" altLang="zh-TW" sz="1800" b="1" kern="1200" dirty="0" smtClean="0">
                          <a:solidFill>
                            <a:srgbClr val="C00000"/>
                          </a:solidFill>
                          <a:latin typeface="微軟正黑體" panose="020B0604030504040204" pitchFamily="34" charset="-120"/>
                          <a:ea typeface="微軟正黑體" panose="020B0604030504040204" pitchFamily="34" charset="-120"/>
                          <a:cs typeface="+mn-cs"/>
                        </a:rPr>
                        <a:t>100%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hMerge="1">
                  <a:txBody>
                    <a:bodyPr/>
                    <a:lstStyle/>
                    <a:p>
                      <a:endParaRPr lang="zh-TW" altLang="en-US"/>
                    </a:p>
                  </a:txBody>
                  <a:tcPr/>
                </a:tc>
              </a:tr>
              <a:tr h="2628000">
                <a:tc gridSpan="3">
                  <a:txBody>
                    <a:bodyPr/>
                    <a:lstStyle/>
                    <a:p>
                      <a:pPr marL="0" marR="0" indent="0" algn="l" defTabSz="685800" rtl="0" eaLnBrk="1" fontAlgn="auto" latinLnBrk="0" hangingPunct="1">
                        <a:lnSpc>
                          <a:spcPct val="100000"/>
                        </a:lnSpc>
                        <a:spcBef>
                          <a:spcPts val="180"/>
                        </a:spcBef>
                        <a:spcAft>
                          <a:spcPts val="180"/>
                        </a:spcAft>
                        <a:buClrTx/>
                        <a:buSzTx/>
                        <a:buFont typeface="Arial" panose="020B0604020202020204" pitchFamily="34" charset="0"/>
                        <a:buNone/>
                        <a:tabLst/>
                        <a:defRPr/>
                      </a:pPr>
                      <a:r>
                        <a:rPr lang="zh-TW" altLang="en-US" sz="1800" b="1" dirty="0" smtClean="0">
                          <a:latin typeface="微軟正黑體" panose="020B0604030504040204" pitchFamily="34" charset="-120"/>
                          <a:ea typeface="微軟正黑體" panose="020B0604030504040204" pitchFamily="34" charset="-120"/>
                        </a:rPr>
                        <a:t>講習狀況</a:t>
                      </a:r>
                    </a:p>
                    <a:p>
                      <a:pPr marL="0" indent="0" algn="l" defTabSz="685800" rtl="0" eaLnBrk="1" latinLnBrk="0" hangingPunct="1">
                        <a:spcBef>
                          <a:spcPts val="180"/>
                        </a:spcBef>
                        <a:spcAft>
                          <a:spcPts val="180"/>
                        </a:spcAft>
                        <a:buFont typeface="Arial" panose="020B0604020202020204" pitchFamily="34" charset="0"/>
                        <a:buNone/>
                      </a:pPr>
                      <a:endParaRPr lang="en-US" altLang="zh-TW" sz="1800" kern="1200" dirty="0" smtClean="0">
                        <a:solidFill>
                          <a:schemeClr val="tx1"/>
                        </a:solidFill>
                        <a:latin typeface="微軟正黑體" panose="020B0604030504040204" pitchFamily="34" charset="-120"/>
                        <a:ea typeface="微軟正黑體" panose="020B0604030504040204" pitchFamily="34" charset="-120"/>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hMerge="1">
                  <a:txBody>
                    <a:bodyPr/>
                    <a:lstStyle/>
                    <a:p>
                      <a:pPr marL="0" indent="0" algn="l" defTabSz="685800" rtl="0" eaLnBrk="1" latinLnBrk="0" hangingPunct="1">
                        <a:spcBef>
                          <a:spcPts val="180"/>
                        </a:spcBef>
                        <a:spcAft>
                          <a:spcPts val="180"/>
                        </a:spcAft>
                        <a:buFont typeface="Arial" panose="020B0604020202020204" pitchFamily="34" charset="0"/>
                        <a:buNone/>
                      </a:pPr>
                      <a:endParaRPr lang="en-US" altLang="zh-TW" sz="1800" kern="1200" dirty="0" smtClean="0">
                        <a:solidFill>
                          <a:schemeClr val="tx1"/>
                        </a:solidFill>
                        <a:latin typeface="微軟正黑體" panose="020B0604030504040204" pitchFamily="34" charset="-120"/>
                        <a:ea typeface="微軟正黑體" panose="020B0604030504040204" pitchFamily="34" charset="-120"/>
                        <a:cs typeface="+mn-cs"/>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hMerge="1">
                  <a:txBody>
                    <a:bodyPr/>
                    <a:lstStyle/>
                    <a:p>
                      <a:endParaRPr lang="zh-TW" altLang="en-US"/>
                    </a:p>
                  </a:txBody>
                  <a:tcPr/>
                </a:tc>
              </a:tr>
            </a:tbl>
          </a:graphicData>
        </a:graphic>
      </p:graphicFrame>
      <p:sp>
        <p:nvSpPr>
          <p:cNvPr id="3" name="標題 2"/>
          <p:cNvSpPr>
            <a:spLocks noGrp="1"/>
          </p:cNvSpPr>
          <p:nvPr>
            <p:ph type="title"/>
          </p:nvPr>
        </p:nvSpPr>
        <p:spPr>
          <a:xfrm>
            <a:off x="304800" y="130857"/>
            <a:ext cx="4648200" cy="716869"/>
          </a:xfrm>
          <a:solidFill>
            <a:schemeClr val="bg1"/>
          </a:solidFill>
        </p:spPr>
        <p:txBody>
          <a:bodyPr/>
          <a:lstStyle/>
          <a:p>
            <a:r>
              <a:rPr lang="en-US" altLang="zh-TW" dirty="0" smtClean="0"/>
              <a:t>3</a:t>
            </a:r>
            <a:r>
              <a:rPr lang="zh-TW" altLang="en-US" dirty="0" smtClean="0"/>
              <a:t>月</a:t>
            </a:r>
            <a:r>
              <a:rPr lang="en-US" altLang="zh-TW" dirty="0" smtClean="0"/>
              <a:t>3</a:t>
            </a:r>
            <a:r>
              <a:rPr lang="zh-TW" altLang="en-US" dirty="0" smtClean="0"/>
              <a:t>日區長班講習</a:t>
            </a:r>
            <a:endParaRPr lang="zh-TW" altLang="en-US" dirty="0"/>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16</a:t>
            </a:fld>
            <a:endParaRPr lang="zh-TW" altLang="en-US">
              <a:solidFill>
                <a:srgbClr val="44546A">
                  <a:lumMod val="50000"/>
                </a:srgbClr>
              </a:solidFill>
            </a:endParaRPr>
          </a:p>
        </p:txBody>
      </p:sp>
      <p:sp>
        <p:nvSpPr>
          <p:cNvPr id="11" name="五邊形 10"/>
          <p:cNvSpPr/>
          <p:nvPr/>
        </p:nvSpPr>
        <p:spPr>
          <a:xfrm>
            <a:off x="17352" y="847726"/>
            <a:ext cx="152531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pPr defTabSz="685800">
              <a:lnSpc>
                <a:spcPct val="90000"/>
              </a:lnSpc>
              <a:spcBef>
                <a:spcPts val="600"/>
              </a:spcBef>
              <a:buClr>
                <a:srgbClr val="70AD47">
                  <a:lumMod val="75000"/>
                </a:srgbClr>
              </a:buClr>
            </a:pPr>
            <a:r>
              <a:rPr lang="zh-TW" altLang="en-US" sz="2400" b="1" kern="0" dirty="0" smtClean="0">
                <a:solidFill>
                  <a:srgbClr val="C00000"/>
                </a:solidFill>
                <a:latin typeface="微軟正黑體" panose="020B0604030504040204" pitchFamily="34" charset="-120"/>
                <a:ea typeface="微軟正黑體" panose="020B0604030504040204" pitchFamily="34" charset="-120"/>
              </a:rPr>
              <a:t>區長講習</a:t>
            </a:r>
            <a:endParaRPr lang="zh-TW" altLang="en-US" sz="2400" b="1" kern="0" dirty="0">
              <a:solidFill>
                <a:srgbClr val="C00000"/>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r="6269"/>
          <a:stretch/>
        </p:blipFill>
        <p:spPr>
          <a:xfrm>
            <a:off x="5880099" y="4571999"/>
            <a:ext cx="2730501" cy="1638637"/>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r="6666"/>
          <a:stretch/>
        </p:blipFill>
        <p:spPr>
          <a:xfrm>
            <a:off x="304800" y="4572000"/>
            <a:ext cx="2718924" cy="1638637"/>
          </a:xfrm>
          <a:prstGeom prst="rect">
            <a:avLst/>
          </a:prstGeom>
        </p:spPr>
      </p:pic>
      <p:pic>
        <p:nvPicPr>
          <p:cNvPr id="9" name="圖片 8"/>
          <p:cNvPicPr>
            <a:picLocks noChangeAspect="1"/>
          </p:cNvPicPr>
          <p:nvPr/>
        </p:nvPicPr>
        <p:blipFill rotWithShape="1">
          <a:blip r:embed="rId4" cstate="print">
            <a:extLst>
              <a:ext uri="{28A0092B-C50C-407E-A947-70E740481C1C}">
                <a14:useLocalDpi xmlns:a14="http://schemas.microsoft.com/office/drawing/2010/main" val="0"/>
              </a:ext>
            </a:extLst>
          </a:blip>
          <a:srcRect r="5833"/>
          <a:stretch/>
        </p:blipFill>
        <p:spPr>
          <a:xfrm>
            <a:off x="3048000" y="4572000"/>
            <a:ext cx="2743200" cy="1638637"/>
          </a:xfrm>
          <a:prstGeom prst="rect">
            <a:avLst/>
          </a:prstGeom>
        </p:spPr>
      </p:pic>
    </p:spTree>
    <p:extLst>
      <p:ext uri="{BB962C8B-B14F-4D97-AF65-F5344CB8AC3E}">
        <p14:creationId xmlns:p14="http://schemas.microsoft.com/office/powerpoint/2010/main" val="4033764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840025964"/>
              </p:ext>
            </p:extLst>
          </p:nvPr>
        </p:nvGraphicFramePr>
        <p:xfrm>
          <a:off x="4724400" y="1261633"/>
          <a:ext cx="4066433" cy="5122633"/>
        </p:xfrm>
        <a:graphic>
          <a:graphicData uri="http://schemas.openxmlformats.org/drawingml/2006/table">
            <a:tbl>
              <a:tblPr firstRow="1" firstCol="1" lastRow="1" lastCol="1" bandRow="1" bandCol="1">
                <a:tableStyleId>{5940675A-B579-460E-94D1-54222C63F5DA}</a:tableStyleId>
              </a:tblPr>
              <a:tblGrid>
                <a:gridCol w="563063"/>
                <a:gridCol w="1143000"/>
                <a:gridCol w="2360370"/>
              </a:tblGrid>
              <a:tr h="261073">
                <a:tc gridSpan="2">
                  <a:txBody>
                    <a:bodyPr/>
                    <a:lstStyle/>
                    <a:p>
                      <a:pPr algn="ctr">
                        <a:lnSpc>
                          <a:spcPct val="100000"/>
                        </a:lnSpc>
                        <a:spcBef>
                          <a:spcPts val="0"/>
                        </a:spcBef>
                        <a:spcAft>
                          <a:spcPts val="0"/>
                        </a:spcAft>
                      </a:pPr>
                      <a:r>
                        <a:rPr lang="zh-TW" altLang="en-US" sz="1300" b="1" kern="100" dirty="0" smtClean="0">
                          <a:solidFill>
                            <a:srgbClr val="002060"/>
                          </a:solidFill>
                          <a:effectLst/>
                          <a:latin typeface="微軟正黑體" panose="020B0604030504040204" pitchFamily="34" charset="-120"/>
                          <a:ea typeface="微軟正黑體" panose="020B0604030504040204" pitchFamily="34" charset="-120"/>
                        </a:rPr>
                        <a:t>區公 所</a:t>
                      </a:r>
                      <a:endParaRPr lang="zh-TW" sz="13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4"/>
                    </a:solidFill>
                  </a:tcPr>
                </a:tc>
                <a:tc hMerge="1">
                  <a:txBody>
                    <a:bodyPr/>
                    <a:lstStyle/>
                    <a:p>
                      <a:pPr algn="ctr">
                        <a:lnSpc>
                          <a:spcPts val="12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zh-TW" sz="1300" b="1" kern="100" dirty="0">
                          <a:solidFill>
                            <a:srgbClr val="002060"/>
                          </a:solidFill>
                          <a:effectLst/>
                          <a:latin typeface="微軟正黑體" panose="020B0604030504040204" pitchFamily="34" charset="-120"/>
                          <a:ea typeface="微軟正黑體" panose="020B0604030504040204" pitchFamily="34" charset="-120"/>
                        </a:rPr>
                        <a:t>出席率</a:t>
                      </a:r>
                      <a:endParaRPr lang="zh-TW" sz="13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4"/>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板橋區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74%</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中和區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77%</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3</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新店區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71%</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4</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土城區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95%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5</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樹林區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88%</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6</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三峽區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a:effectLst/>
                          <a:latin typeface="微軟正黑體" panose="020B0604030504040204" pitchFamily="34" charset="-120"/>
                          <a:ea typeface="微軟正黑體" panose="020B0604030504040204" pitchFamily="34" charset="-120"/>
                        </a:rPr>
                        <a:t> 92%</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7</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瑞芳區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85%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8</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深坑區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87%</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9</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石碇區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83%</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10</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坪林區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85%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11</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平溪區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a:effectLst/>
                          <a:latin typeface="微軟正黑體" panose="020B0604030504040204" pitchFamily="34" charset="-120"/>
                          <a:ea typeface="微軟正黑體" panose="020B0604030504040204" pitchFamily="34" charset="-120"/>
                        </a:rPr>
                        <a:t> 92%</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12</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雙溪區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75%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b="1" kern="100" dirty="0">
                          <a:effectLst/>
                          <a:latin typeface="微軟正黑體" panose="020B0604030504040204" pitchFamily="34" charset="-120"/>
                          <a:ea typeface="微軟正黑體" panose="020B0604030504040204" pitchFamily="34" charset="-120"/>
                        </a:rPr>
                        <a:t>13</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b="1" kern="100" dirty="0">
                          <a:effectLst/>
                          <a:latin typeface="微軟正黑體" panose="020B0604030504040204" pitchFamily="34" charset="-120"/>
                          <a:ea typeface="微軟正黑體" panose="020B0604030504040204" pitchFamily="34" charset="-120"/>
                        </a:rPr>
                        <a:t>貢寮區</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b="1" kern="100" dirty="0">
                          <a:effectLst/>
                          <a:latin typeface="微軟正黑體" panose="020B0604030504040204" pitchFamily="34" charset="-120"/>
                          <a:ea typeface="微軟正黑體" panose="020B0604030504040204" pitchFamily="34" charset="-120"/>
                        </a:rPr>
                        <a:t>100%</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14</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烏來區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60%</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15</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三重區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98%</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16</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永和區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90%</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17</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新莊區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71%</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18</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蘆洲區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97%</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19</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汐止區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72%</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20</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淡水區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83%</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21</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五股區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85%</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22</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dirty="0">
                          <a:effectLst/>
                          <a:latin typeface="微軟正黑體" panose="020B0604030504040204" pitchFamily="34" charset="-120"/>
                          <a:ea typeface="微軟正黑體" panose="020B0604030504040204" pitchFamily="34" charset="-120"/>
                        </a:rPr>
                        <a:t>泰山區</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 94%</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b="1" kern="100" dirty="0">
                          <a:effectLst/>
                          <a:latin typeface="微軟正黑體" panose="020B0604030504040204" pitchFamily="34" charset="-120"/>
                          <a:ea typeface="微軟正黑體" panose="020B0604030504040204" pitchFamily="34" charset="-120"/>
                        </a:rPr>
                        <a:t>23</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b="1" kern="100" dirty="0">
                          <a:effectLst/>
                          <a:latin typeface="微軟正黑體" panose="020B0604030504040204" pitchFamily="34" charset="-120"/>
                          <a:ea typeface="微軟正黑體" panose="020B0604030504040204" pitchFamily="34" charset="-120"/>
                        </a:rPr>
                        <a:t>林口區</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b="1" kern="100" dirty="0">
                          <a:effectLst/>
                          <a:latin typeface="微軟正黑體" panose="020B0604030504040204" pitchFamily="34" charset="-120"/>
                          <a:ea typeface="微軟正黑體" panose="020B0604030504040204" pitchFamily="34" charset="-120"/>
                        </a:rPr>
                        <a:t>100%</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b="1" kern="100">
                          <a:effectLst/>
                          <a:latin typeface="微軟正黑體" panose="020B0604030504040204" pitchFamily="34" charset="-120"/>
                          <a:ea typeface="微軟正黑體" panose="020B0604030504040204" pitchFamily="34" charset="-120"/>
                        </a:rPr>
                        <a:t>24</a:t>
                      </a:r>
                      <a:endParaRPr lang="zh-TW" sz="11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b="1" kern="100">
                          <a:effectLst/>
                          <a:latin typeface="微軟正黑體" panose="020B0604030504040204" pitchFamily="34" charset="-120"/>
                          <a:ea typeface="微軟正黑體" panose="020B0604030504040204" pitchFamily="34" charset="-120"/>
                        </a:rPr>
                        <a:t>八里區</a:t>
                      </a:r>
                      <a:endParaRPr lang="zh-TW" sz="11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en-US" sz="1100" b="1" kern="100" dirty="0">
                          <a:effectLst/>
                          <a:latin typeface="微軟正黑體" panose="020B0604030504040204" pitchFamily="34" charset="-120"/>
                          <a:ea typeface="微軟正黑體" panose="020B0604030504040204" pitchFamily="34" charset="-120"/>
                        </a:rPr>
                        <a:t>100%</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25</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三芝區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92%</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26</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石門區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88%</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27</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金山區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66%</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b="1" kern="100" dirty="0">
                          <a:effectLst/>
                          <a:latin typeface="微軟正黑體" panose="020B0604030504040204" pitchFamily="34" charset="-120"/>
                          <a:ea typeface="微軟正黑體" panose="020B0604030504040204" pitchFamily="34" charset="-120"/>
                        </a:rPr>
                        <a:t>28</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b="1" kern="100" dirty="0">
                          <a:effectLst/>
                          <a:latin typeface="微軟正黑體" panose="020B0604030504040204" pitchFamily="34" charset="-120"/>
                          <a:ea typeface="微軟正黑體" panose="020B0604030504040204" pitchFamily="34" charset="-120"/>
                        </a:rPr>
                        <a:t>萬里區</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b="1" kern="100" dirty="0">
                          <a:effectLst/>
                          <a:latin typeface="微軟正黑體" panose="020B0604030504040204" pitchFamily="34" charset="-120"/>
                          <a:ea typeface="微軟正黑體" panose="020B0604030504040204" pitchFamily="34" charset="-120"/>
                        </a:rPr>
                        <a:t>100%</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r h="144000">
                <a:tc>
                  <a:txBody>
                    <a:bodyPr/>
                    <a:lstStyle/>
                    <a:p>
                      <a:pPr algn="ctr">
                        <a:lnSpc>
                          <a:spcPts val="1200"/>
                        </a:lnSpc>
                        <a:spcAft>
                          <a:spcPts val="0"/>
                        </a:spcAft>
                      </a:pPr>
                      <a:r>
                        <a:rPr lang="en-US" sz="1100" kern="100">
                          <a:effectLst/>
                          <a:latin typeface="微軟正黑體" panose="020B0604030504040204" pitchFamily="34" charset="-120"/>
                          <a:ea typeface="微軟正黑體" panose="020B0604030504040204" pitchFamily="34" charset="-120"/>
                        </a:rPr>
                        <a:t>29</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zh-TW" sz="1100" kern="100">
                          <a:effectLst/>
                          <a:latin typeface="微軟正黑體" panose="020B0604030504040204" pitchFamily="34" charset="-120"/>
                          <a:ea typeface="微軟正黑體" panose="020B0604030504040204" pitchFamily="34" charset="-120"/>
                        </a:rPr>
                        <a:t>鶯歌區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120"/>
                        </a:spcBef>
                        <a:spcAft>
                          <a:spcPts val="0"/>
                        </a:spcAft>
                      </a:pPr>
                      <a:r>
                        <a:rPr lang="en-US" sz="1100" kern="100" dirty="0">
                          <a:effectLst/>
                          <a:latin typeface="微軟正黑體" panose="020B0604030504040204" pitchFamily="34" charset="-120"/>
                          <a:ea typeface="微軟正黑體" panose="020B0604030504040204" pitchFamily="34" charset="-120"/>
                        </a:rPr>
                        <a:t>90%</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bg1"/>
                    </a:solidFill>
                  </a:tcPr>
                </a:tc>
              </a:tr>
            </a:tbl>
          </a:graphicData>
        </a:graphic>
      </p:graphicFrame>
      <p:sp>
        <p:nvSpPr>
          <p:cNvPr id="3" name="標題 2"/>
          <p:cNvSpPr>
            <a:spLocks noGrp="1"/>
          </p:cNvSpPr>
          <p:nvPr>
            <p:ph type="title"/>
          </p:nvPr>
        </p:nvSpPr>
        <p:spPr>
          <a:xfrm>
            <a:off x="304800" y="130857"/>
            <a:ext cx="5105400" cy="716869"/>
          </a:xfrm>
          <a:solidFill>
            <a:schemeClr val="bg1"/>
          </a:solidFill>
        </p:spPr>
        <p:txBody>
          <a:bodyPr/>
          <a:lstStyle/>
          <a:p>
            <a:r>
              <a:rPr lang="en-US" altLang="zh-TW" dirty="0" smtClean="0"/>
              <a:t>3</a:t>
            </a:r>
            <a:r>
              <a:rPr lang="zh-TW" altLang="en-US" dirty="0" smtClean="0"/>
              <a:t>月</a:t>
            </a:r>
            <a:r>
              <a:rPr lang="en-US" altLang="zh-TW" dirty="0" smtClean="0"/>
              <a:t>17-18</a:t>
            </a:r>
            <a:r>
              <a:rPr lang="zh-TW" altLang="en-US" dirty="0" smtClean="0"/>
              <a:t>日里長班講習</a:t>
            </a:r>
            <a:endParaRPr lang="zh-TW" altLang="en-US" dirty="0"/>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17</a:t>
            </a:fld>
            <a:endParaRPr lang="zh-TW" altLang="en-US">
              <a:solidFill>
                <a:srgbClr val="44546A">
                  <a:lumMod val="50000"/>
                </a:srgbClr>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3409098825"/>
              </p:ext>
            </p:extLst>
          </p:nvPr>
        </p:nvGraphicFramePr>
        <p:xfrm>
          <a:off x="193109" y="1339132"/>
          <a:ext cx="4226491" cy="2534920"/>
        </p:xfrm>
        <a:graphic>
          <a:graphicData uri="http://schemas.openxmlformats.org/drawingml/2006/table">
            <a:tbl>
              <a:tblPr firstRow="1" bandRow="1">
                <a:tableStyleId>{5940675A-B579-460E-94D1-54222C63F5DA}</a:tableStyleId>
              </a:tblPr>
              <a:tblGrid>
                <a:gridCol w="1026091"/>
                <a:gridCol w="3200400"/>
              </a:tblGrid>
              <a:tr h="545411">
                <a:tc>
                  <a:txBody>
                    <a:bodyPr/>
                    <a:lstStyle/>
                    <a:p>
                      <a:pPr algn="ctr"/>
                      <a:r>
                        <a:rPr lang="zh-TW" altLang="en-US" sz="1500" b="1" dirty="0" smtClean="0">
                          <a:solidFill>
                            <a:srgbClr val="002060"/>
                          </a:solidFill>
                          <a:latin typeface="微軟正黑體" panose="020B0604030504040204" pitchFamily="34" charset="-120"/>
                          <a:ea typeface="微軟正黑體" panose="020B0604030504040204" pitchFamily="34" charset="-120"/>
                        </a:rPr>
                        <a:t>預計辦理場次</a:t>
                      </a:r>
                      <a:endParaRPr lang="zh-TW" altLang="en-US" sz="1500" b="1" dirty="0">
                        <a:solidFill>
                          <a:srgbClr val="00206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a:r>
                        <a:rPr lang="zh-TW" altLang="en-US" sz="1500" b="1" dirty="0" smtClean="0">
                          <a:solidFill>
                            <a:srgbClr val="C00000"/>
                          </a:solidFill>
                          <a:latin typeface="微軟正黑體" panose="020B0604030504040204" pitchFamily="34" charset="-120"/>
                          <a:ea typeface="微軟正黑體" panose="020B0604030504040204" pitchFamily="34" charset="-120"/>
                        </a:rPr>
                        <a:t>辦理時間</a:t>
                      </a:r>
                      <a:endParaRPr lang="zh-TW" altLang="en-US" sz="1500" b="1" dirty="0">
                        <a:solidFill>
                          <a:srgbClr val="C0000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r>
              <a:tr h="545411">
                <a:tc>
                  <a:txBody>
                    <a:bodyPr/>
                    <a:lstStyle/>
                    <a:p>
                      <a:pPr algn="ctr"/>
                      <a:r>
                        <a:rPr lang="en-US" altLang="zh-TW" sz="1500" b="1" dirty="0" smtClean="0">
                          <a:solidFill>
                            <a:srgbClr val="002060"/>
                          </a:solidFill>
                          <a:latin typeface="微軟正黑體" panose="020B0604030504040204" pitchFamily="34" charset="-120"/>
                          <a:ea typeface="微軟正黑體" panose="020B0604030504040204" pitchFamily="34" charset="-120"/>
                        </a:rPr>
                        <a:t>2</a:t>
                      </a:r>
                      <a:r>
                        <a:rPr lang="zh-TW" altLang="en-US" sz="1500" b="1" dirty="0" smtClean="0">
                          <a:solidFill>
                            <a:srgbClr val="002060"/>
                          </a:solidFill>
                          <a:latin typeface="微軟正黑體" panose="020B0604030504040204" pitchFamily="34" charset="-120"/>
                          <a:ea typeface="微軟正黑體" panose="020B0604030504040204" pitchFamily="34" charset="-120"/>
                        </a:rPr>
                        <a:t>場</a:t>
                      </a:r>
                      <a:endParaRPr lang="zh-TW" altLang="en-US" sz="1500" b="1" dirty="0">
                        <a:solidFill>
                          <a:srgbClr val="00206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1500" b="1" dirty="0" smtClean="0">
                          <a:solidFill>
                            <a:srgbClr val="C00000"/>
                          </a:solidFill>
                          <a:latin typeface="微軟正黑體" panose="020B0604030504040204" pitchFamily="34" charset="-120"/>
                          <a:ea typeface="微軟正黑體" panose="020B0604030504040204" pitchFamily="34" charset="-120"/>
                        </a:rPr>
                        <a:t>3</a:t>
                      </a:r>
                      <a:r>
                        <a:rPr lang="zh-TW" altLang="en-US" sz="1500" b="1" dirty="0" smtClean="0">
                          <a:solidFill>
                            <a:srgbClr val="C00000"/>
                          </a:solidFill>
                          <a:latin typeface="微軟正黑體" panose="020B0604030504040204" pitchFamily="34" charset="-120"/>
                          <a:ea typeface="微軟正黑體" panose="020B0604030504040204" pitchFamily="34" charset="-120"/>
                        </a:rPr>
                        <a:t>月</a:t>
                      </a:r>
                      <a:r>
                        <a:rPr lang="en-US" altLang="zh-TW" sz="1500" b="1" dirty="0" smtClean="0">
                          <a:solidFill>
                            <a:srgbClr val="C00000"/>
                          </a:solidFill>
                          <a:latin typeface="微軟正黑體" panose="020B0604030504040204" pitchFamily="34" charset="-120"/>
                          <a:ea typeface="微軟正黑體" panose="020B0604030504040204" pitchFamily="34" charset="-120"/>
                        </a:rPr>
                        <a:t>17</a:t>
                      </a:r>
                      <a:r>
                        <a:rPr lang="zh-TW" altLang="en-US" sz="1500" b="1" dirty="0" smtClean="0">
                          <a:solidFill>
                            <a:srgbClr val="C00000"/>
                          </a:solidFill>
                          <a:latin typeface="微軟正黑體" panose="020B0604030504040204" pitchFamily="34" charset="-120"/>
                          <a:ea typeface="微軟正黑體" panose="020B0604030504040204" pitchFamily="34" charset="-120"/>
                        </a:rPr>
                        <a:t>日、</a:t>
                      </a:r>
                      <a:r>
                        <a:rPr lang="en-US" altLang="zh-TW" sz="1500" b="1" dirty="0" smtClean="0">
                          <a:solidFill>
                            <a:srgbClr val="C00000"/>
                          </a:solidFill>
                          <a:latin typeface="微軟正黑體" panose="020B0604030504040204" pitchFamily="34" charset="-120"/>
                          <a:ea typeface="微軟正黑體" panose="020B0604030504040204" pitchFamily="34" charset="-120"/>
                        </a:rPr>
                        <a:t>18</a:t>
                      </a:r>
                      <a:r>
                        <a:rPr lang="zh-TW" altLang="en-US" sz="1500" b="1" dirty="0" smtClean="0">
                          <a:solidFill>
                            <a:srgbClr val="C00000"/>
                          </a:solidFill>
                          <a:latin typeface="微軟正黑體" panose="020B0604030504040204" pitchFamily="34" charset="-120"/>
                          <a:ea typeface="微軟正黑體" panose="020B0604030504040204" pitchFamily="34" charset="-120"/>
                        </a:rPr>
                        <a:t>日 </a:t>
                      </a:r>
                      <a:endParaRPr lang="en-US" altLang="zh-TW" sz="1500" b="1" dirty="0" smtClean="0">
                        <a:solidFill>
                          <a:srgbClr val="C00000"/>
                        </a:solidFill>
                        <a:latin typeface="微軟正黑體" panose="020B0604030504040204" pitchFamily="34" charset="-120"/>
                        <a:ea typeface="微軟正黑體" panose="020B0604030504040204" pitchFamily="34" charset="-120"/>
                      </a:endParaRPr>
                    </a:p>
                    <a:p>
                      <a:pPr algn="ctr"/>
                      <a:r>
                        <a:rPr lang="zh-TW" altLang="en-US" sz="1500" b="1" dirty="0" smtClean="0">
                          <a:solidFill>
                            <a:srgbClr val="C00000"/>
                          </a:solidFill>
                          <a:latin typeface="微軟正黑體" panose="020B0604030504040204" pitchFamily="34" charset="-120"/>
                          <a:ea typeface="微軟正黑體" panose="020B0604030504040204" pitchFamily="34" charset="-120"/>
                        </a:rPr>
                        <a:t>上午</a:t>
                      </a:r>
                      <a:r>
                        <a:rPr lang="en-US" altLang="zh-TW" sz="1500" b="1" dirty="0" smtClean="0">
                          <a:solidFill>
                            <a:srgbClr val="C00000"/>
                          </a:solidFill>
                          <a:latin typeface="微軟正黑體" panose="020B0604030504040204" pitchFamily="34" charset="-120"/>
                          <a:ea typeface="微軟正黑體" panose="020B0604030504040204" pitchFamily="34" charset="-120"/>
                        </a:rPr>
                        <a:t>10:20-11:10</a:t>
                      </a:r>
                      <a:endParaRPr lang="zh-TW" altLang="en-US" sz="1500" b="1" dirty="0">
                        <a:solidFill>
                          <a:srgbClr val="C00000"/>
                        </a:solidFill>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40000"/>
                        <a:lumOff val="60000"/>
                      </a:schemeClr>
                    </a:solidFill>
                  </a:tcPr>
                </a:tc>
              </a:tr>
              <a:tr h="142917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500" b="1" dirty="0" smtClean="0">
                          <a:latin typeface="微軟正黑體" panose="020B0604030504040204" pitchFamily="34" charset="-120"/>
                          <a:ea typeface="微軟正黑體" panose="020B0604030504040204" pitchFamily="34" charset="-120"/>
                        </a:rPr>
                        <a:t>課程規劃</a:t>
                      </a:r>
                      <a:endParaRPr lang="zh-TW" altLang="en-US" sz="1500" b="1" dirty="0">
                        <a:latin typeface="微軟正黑體" panose="020B0604030504040204" pitchFamily="34" charset="-120"/>
                        <a:ea typeface="微軟正黑體" panose="020B0604030504040204"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indent="0" algn="l" defTabSz="685800" rtl="0" eaLnBrk="1" latinLnBrk="0" hangingPunct="1">
                        <a:spcBef>
                          <a:spcPts val="180"/>
                        </a:spcBef>
                        <a:spcAft>
                          <a:spcPts val="180"/>
                        </a:spcAft>
                        <a:buFont typeface="Arial" panose="020B0604020202020204" pitchFamily="34" charset="0"/>
                        <a:buNone/>
                      </a:pPr>
                      <a:r>
                        <a:rPr lang="en-US" altLang="zh-TW" sz="150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1500" b="1" kern="1200" dirty="0" smtClean="0">
                          <a:solidFill>
                            <a:srgbClr val="C00000"/>
                          </a:solidFill>
                          <a:latin typeface="微軟正黑體" panose="020B0604030504040204" pitchFamily="34" charset="-120"/>
                          <a:ea typeface="微軟正黑體" panose="020B0604030504040204" pitchFamily="34" charset="-120"/>
                          <a:cs typeface="+mn-cs"/>
                        </a:rPr>
                        <a:t>里長災害防救基本知能</a:t>
                      </a:r>
                      <a:r>
                        <a:rPr lang="en-US" altLang="zh-TW" sz="1500" kern="1200" dirty="0" smtClean="0">
                          <a:solidFill>
                            <a:schemeClr val="tx1"/>
                          </a:solidFill>
                          <a:latin typeface="微軟正黑體" panose="020B0604030504040204" pitchFamily="34" charset="-120"/>
                          <a:ea typeface="微軟正黑體" panose="020B0604030504040204" pitchFamily="34" charset="-120"/>
                          <a:cs typeface="+mn-cs"/>
                        </a:rPr>
                        <a:t>】</a:t>
                      </a:r>
                    </a:p>
                    <a:p>
                      <a:pPr marL="447675" indent="-285750" algn="l" defTabSz="685800" rtl="0" eaLnBrk="1" latinLnBrk="0" hangingPunct="1">
                        <a:spcBef>
                          <a:spcPts val="180"/>
                        </a:spcBef>
                        <a:spcAft>
                          <a:spcPts val="180"/>
                        </a:spcAft>
                        <a:buFont typeface="Arial" panose="020B0604020202020204" pitchFamily="34" charset="0"/>
                        <a:buChar char="►"/>
                      </a:pPr>
                      <a:r>
                        <a:rPr lang="zh-TW" altLang="en-US" sz="1500" kern="1200" dirty="0" smtClean="0">
                          <a:solidFill>
                            <a:schemeClr val="tx1"/>
                          </a:solidFill>
                          <a:latin typeface="微軟正黑體" panose="020B0604030504040204" pitchFamily="34" charset="-120"/>
                          <a:ea typeface="微軟正黑體" panose="020B0604030504040204" pitchFamily="34" charset="-120"/>
                          <a:cs typeface="+mn-cs"/>
                        </a:rPr>
                        <a:t>前言</a:t>
                      </a:r>
                    </a:p>
                    <a:p>
                      <a:pPr marL="447675" indent="-285750" algn="l" defTabSz="685800" rtl="0" eaLnBrk="1" latinLnBrk="0" hangingPunct="1">
                        <a:spcBef>
                          <a:spcPts val="180"/>
                        </a:spcBef>
                        <a:spcAft>
                          <a:spcPts val="180"/>
                        </a:spcAft>
                        <a:buFont typeface="Arial" panose="020B0604020202020204" pitchFamily="34" charset="0"/>
                        <a:buChar char="►"/>
                      </a:pPr>
                      <a:r>
                        <a:rPr lang="zh-TW" altLang="en-US" sz="1500" kern="1200" dirty="0" smtClean="0">
                          <a:solidFill>
                            <a:schemeClr val="tx1"/>
                          </a:solidFill>
                          <a:latin typeface="微軟正黑體" panose="020B0604030504040204" pitchFamily="34" charset="-120"/>
                          <a:ea typeface="微軟正黑體" panose="020B0604030504040204" pitchFamily="34" charset="-120"/>
                          <a:cs typeface="+mn-cs"/>
                        </a:rPr>
                        <a:t>災害概述</a:t>
                      </a:r>
                    </a:p>
                    <a:p>
                      <a:pPr marL="447675" indent="-285750" algn="l" defTabSz="685800" rtl="0" eaLnBrk="1" latinLnBrk="0" hangingPunct="1">
                        <a:spcBef>
                          <a:spcPts val="180"/>
                        </a:spcBef>
                        <a:spcAft>
                          <a:spcPts val="180"/>
                        </a:spcAft>
                        <a:buFont typeface="Arial" panose="020B0604020202020204" pitchFamily="34" charset="0"/>
                        <a:buChar char="►"/>
                      </a:pPr>
                      <a:r>
                        <a:rPr lang="zh-TW" altLang="en-US" sz="1500" kern="1200" dirty="0" smtClean="0">
                          <a:solidFill>
                            <a:schemeClr val="tx1"/>
                          </a:solidFill>
                          <a:latin typeface="微軟正黑體" panose="020B0604030504040204" pitchFamily="34" charset="-120"/>
                          <a:ea typeface="微軟正黑體" panose="020B0604030504040204" pitchFamily="34" charset="-120"/>
                          <a:cs typeface="+mn-cs"/>
                        </a:rPr>
                        <a:t>里長的災害防救職責</a:t>
                      </a:r>
                    </a:p>
                    <a:p>
                      <a:pPr marL="447675" indent="-285750" algn="l" defTabSz="685800" rtl="0" eaLnBrk="1" latinLnBrk="0" hangingPunct="1">
                        <a:spcBef>
                          <a:spcPts val="180"/>
                        </a:spcBef>
                        <a:spcAft>
                          <a:spcPts val="180"/>
                        </a:spcAft>
                        <a:buFont typeface="Arial" panose="020B0604020202020204" pitchFamily="34" charset="0"/>
                        <a:buChar char="►"/>
                      </a:pPr>
                      <a:r>
                        <a:rPr lang="zh-TW" altLang="en-US" sz="1500" kern="1200" dirty="0" smtClean="0">
                          <a:solidFill>
                            <a:schemeClr val="tx1"/>
                          </a:solidFill>
                          <a:latin typeface="微軟正黑體" panose="020B0604030504040204" pitchFamily="34" charset="-120"/>
                          <a:ea typeface="微軟正黑體" panose="020B0604030504040204" pitchFamily="34" charset="-120"/>
                          <a:cs typeface="+mn-cs"/>
                        </a:rPr>
                        <a:t>防災地圖與避難收容看板介紹</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r>
            </a:tbl>
          </a:graphicData>
        </a:graphic>
      </p:graphicFrame>
      <p:sp>
        <p:nvSpPr>
          <p:cNvPr id="6" name="五邊形 5"/>
          <p:cNvSpPr/>
          <p:nvPr/>
        </p:nvSpPr>
        <p:spPr>
          <a:xfrm>
            <a:off x="31687" y="762000"/>
            <a:ext cx="152531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pPr defTabSz="685800">
              <a:lnSpc>
                <a:spcPct val="90000"/>
              </a:lnSpc>
              <a:spcBef>
                <a:spcPts val="600"/>
              </a:spcBef>
              <a:buClr>
                <a:srgbClr val="70AD47">
                  <a:lumMod val="75000"/>
                </a:srgbClr>
              </a:buClr>
            </a:pPr>
            <a:r>
              <a:rPr lang="zh-TW" altLang="en-US" sz="2400" b="1" kern="0" dirty="0" smtClean="0">
                <a:solidFill>
                  <a:srgbClr val="C00000"/>
                </a:solidFill>
                <a:latin typeface="微軟正黑體" panose="020B0604030504040204" pitchFamily="34" charset="-120"/>
                <a:ea typeface="微軟正黑體" panose="020B0604030504040204" pitchFamily="34" charset="-120"/>
              </a:rPr>
              <a:t>里長講習</a:t>
            </a:r>
            <a:endParaRPr lang="zh-TW" altLang="en-US" sz="2400" b="1" kern="0" dirty="0">
              <a:solidFill>
                <a:srgbClr val="C00000"/>
              </a:solidFill>
              <a:latin typeface="微軟正黑體" panose="020B0604030504040204" pitchFamily="34" charset="-120"/>
              <a:ea typeface="微軟正黑體" panose="020B0604030504040204" pitchFamily="34" charset="-120"/>
            </a:endParaRPr>
          </a:p>
        </p:txBody>
      </p:sp>
      <p:sp>
        <p:nvSpPr>
          <p:cNvPr id="8" name="五邊形 7"/>
          <p:cNvSpPr/>
          <p:nvPr/>
        </p:nvSpPr>
        <p:spPr>
          <a:xfrm>
            <a:off x="4618537" y="762000"/>
            <a:ext cx="1215152"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pPr defTabSz="685800">
              <a:lnSpc>
                <a:spcPct val="90000"/>
              </a:lnSpc>
              <a:spcBef>
                <a:spcPts val="600"/>
              </a:spcBef>
              <a:buClr>
                <a:srgbClr val="70AD47">
                  <a:lumMod val="75000"/>
                </a:srgbClr>
              </a:buClr>
            </a:pPr>
            <a:r>
              <a:rPr lang="zh-TW" altLang="en-US" sz="2400" b="1" kern="0" dirty="0" smtClean="0">
                <a:solidFill>
                  <a:srgbClr val="C00000"/>
                </a:solidFill>
                <a:latin typeface="微軟正黑體" panose="020B0604030504040204" pitchFamily="34" charset="-120"/>
                <a:ea typeface="微軟正黑體" panose="020B0604030504040204" pitchFamily="34" charset="-120"/>
              </a:rPr>
              <a:t>出席率</a:t>
            </a:r>
            <a:endParaRPr lang="zh-TW" altLang="en-US" sz="2400" b="1" kern="0" dirty="0">
              <a:solidFill>
                <a:srgbClr val="C00000"/>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2"/>
          <a:stretch>
            <a:fillRect/>
          </a:stretch>
        </p:blipFill>
        <p:spPr>
          <a:xfrm>
            <a:off x="228600" y="3923899"/>
            <a:ext cx="4097837" cy="2905639"/>
          </a:xfrm>
          <a:prstGeom prst="rect">
            <a:avLst/>
          </a:prstGeom>
        </p:spPr>
      </p:pic>
    </p:spTree>
    <p:extLst>
      <p:ext uri="{BB962C8B-B14F-4D97-AF65-F5344CB8AC3E}">
        <p14:creationId xmlns:p14="http://schemas.microsoft.com/office/powerpoint/2010/main" val="3929530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648200" cy="716869"/>
          </a:xfrm>
          <a:solidFill>
            <a:schemeClr val="bg1"/>
          </a:solidFill>
        </p:spPr>
        <p:txBody>
          <a:bodyPr/>
          <a:lstStyle/>
          <a:p>
            <a:r>
              <a:rPr lang="zh-TW" altLang="en-US" dirty="0" smtClean="0"/>
              <a:t>辦理市府班教育訓練</a:t>
            </a:r>
            <a:endParaRPr lang="zh-TW" altLang="en-US" dirty="0"/>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18</a:t>
            </a:fld>
            <a:endParaRPr lang="zh-TW" altLang="en-US">
              <a:solidFill>
                <a:srgbClr val="44546A">
                  <a:lumMod val="50000"/>
                </a:srgbClr>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3368192107"/>
              </p:ext>
            </p:extLst>
          </p:nvPr>
        </p:nvGraphicFramePr>
        <p:xfrm>
          <a:off x="152400" y="1090017"/>
          <a:ext cx="8782050" cy="3055024"/>
        </p:xfrm>
        <a:graphic>
          <a:graphicData uri="http://schemas.openxmlformats.org/drawingml/2006/table">
            <a:tbl>
              <a:tblPr firstRow="1" firstCol="1" bandRow="1">
                <a:tableStyleId>{5940675A-B579-460E-94D1-54222C63F5DA}</a:tableStyleId>
              </a:tblPr>
              <a:tblGrid>
                <a:gridCol w="1325592"/>
                <a:gridCol w="2485486"/>
                <a:gridCol w="2485486"/>
                <a:gridCol w="2485486"/>
              </a:tblGrid>
              <a:tr h="544673">
                <a:tc>
                  <a:txBody>
                    <a:bodyPr/>
                    <a:lstStyle/>
                    <a:p>
                      <a:pPr algn="ctr">
                        <a:spcAft>
                          <a:spcPts val="0"/>
                        </a:spcAft>
                      </a:pPr>
                      <a:r>
                        <a:rPr lang="zh-TW" altLang="en-US" sz="1800" b="1" kern="100" dirty="0" smtClean="0">
                          <a:effectLst/>
                          <a:latin typeface="微軟正黑體" panose="020B0604030504040204" pitchFamily="34" charset="-120"/>
                          <a:ea typeface="微軟正黑體" panose="020B0604030504040204" pitchFamily="34" charset="-120"/>
                        </a:rPr>
                        <a:t>時間</a:t>
                      </a:r>
                      <a:r>
                        <a:rPr lang="en-US" altLang="zh-TW" sz="1800" b="1" kern="100" dirty="0" smtClean="0">
                          <a:effectLst/>
                          <a:latin typeface="微軟正黑體" panose="020B0604030504040204" pitchFamily="34" charset="-120"/>
                          <a:ea typeface="微軟正黑體" panose="020B0604030504040204" pitchFamily="34" charset="-120"/>
                        </a:rPr>
                        <a:t>/</a:t>
                      </a:r>
                      <a:r>
                        <a:rPr lang="zh-TW" altLang="en-US" sz="1800" b="1" kern="100" dirty="0" smtClean="0">
                          <a:effectLst/>
                          <a:latin typeface="微軟正黑體" panose="020B0604030504040204" pitchFamily="34" charset="-120"/>
                          <a:ea typeface="微軟正黑體" panose="020B0604030504040204" pitchFamily="34" charset="-120"/>
                        </a:rPr>
                        <a:t>場次</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20150316</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第</a:t>
                      </a:r>
                      <a:r>
                        <a:rPr lang="en-US" sz="1800" b="1" kern="100" dirty="0">
                          <a:effectLst/>
                          <a:latin typeface="微軟正黑體" panose="020B0604030504040204" pitchFamily="34" charset="-120"/>
                          <a:ea typeface="微軟正黑體" panose="020B0604030504040204" pitchFamily="34" charset="-120"/>
                        </a:rPr>
                        <a:t>1</a:t>
                      </a:r>
                      <a:r>
                        <a:rPr lang="zh-TW" sz="1800" b="1" kern="100" dirty="0">
                          <a:effectLst/>
                          <a:latin typeface="微軟正黑體" panose="020B0604030504040204" pitchFamily="34" charset="-120"/>
                          <a:ea typeface="微軟正黑體" panose="020B0604030504040204" pitchFamily="34" charset="-120"/>
                        </a:rPr>
                        <a:t>場</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20150318</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第</a:t>
                      </a:r>
                      <a:r>
                        <a:rPr lang="en-US" sz="1800" b="1" kern="100" dirty="0">
                          <a:effectLst/>
                          <a:latin typeface="微軟正黑體" panose="020B0604030504040204" pitchFamily="34" charset="-120"/>
                          <a:ea typeface="微軟正黑體" panose="020B0604030504040204" pitchFamily="34" charset="-120"/>
                        </a:rPr>
                        <a:t>2</a:t>
                      </a:r>
                      <a:r>
                        <a:rPr lang="zh-TW" sz="1800" b="1" kern="100" dirty="0">
                          <a:effectLst/>
                          <a:latin typeface="微軟正黑體" panose="020B0604030504040204" pitchFamily="34" charset="-120"/>
                          <a:ea typeface="微軟正黑體" panose="020B0604030504040204" pitchFamily="34" charset="-120"/>
                        </a:rPr>
                        <a:t>場</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20150320</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第</a:t>
                      </a:r>
                      <a:r>
                        <a:rPr lang="en-US"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場</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r>
              <a:tr h="555664">
                <a:tc>
                  <a:txBody>
                    <a:bodyPr/>
                    <a:lstStyle/>
                    <a:p>
                      <a:pPr algn="ctr">
                        <a:spcBef>
                          <a:spcPts val="180"/>
                        </a:spcBef>
                        <a:spcAft>
                          <a:spcPts val="180"/>
                        </a:spcAft>
                      </a:pPr>
                      <a:r>
                        <a:rPr lang="zh-TW" altLang="en-US" sz="18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課程</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主題：</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600" b="1" kern="1200" dirty="0" smtClean="0">
                          <a:solidFill>
                            <a:schemeClr val="accent6">
                              <a:lumMod val="75000"/>
                            </a:schemeClr>
                          </a:solidFill>
                          <a:effectLst/>
                          <a:latin typeface="微軟正黑體" panose="020B0604030504040204" pitchFamily="34" charset="-120"/>
                          <a:ea typeface="微軟正黑體" panose="020B0604030504040204" pitchFamily="34" charset="-120"/>
                          <a:cs typeface="+mn-cs"/>
                        </a:rPr>
                        <a:t>減災規劃探討</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新北市災害潛勢分析與對策因應</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地區災害防救計畫撰寫重點</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氣象資訊在防災減災上的運用</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buFont typeface="+mj-lt"/>
                        <a:buAutoNum type="arabicPeriod"/>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認識防災公園</a:t>
                      </a:r>
                    </a:p>
                  </a:txBody>
                  <a:tcPr marL="49842" marR="49842"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主題：</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600" b="1" kern="1200" dirty="0" smtClean="0">
                          <a:solidFill>
                            <a:schemeClr val="accent6">
                              <a:lumMod val="75000"/>
                            </a:schemeClr>
                          </a:solidFill>
                          <a:effectLst/>
                          <a:latin typeface="微軟正黑體" panose="020B0604030504040204" pitchFamily="34" charset="-120"/>
                          <a:ea typeface="微軟正黑體" panose="020B0604030504040204" pitchFamily="34" charset="-120"/>
                          <a:cs typeface="+mn-cs"/>
                        </a:rPr>
                        <a:t>防災科技應用</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lgn="l">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強震即時警報系統之應用</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lgn="l">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公路防災預警機制－利用網路水情監測</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lgn="l">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淹水潛勢監控及預警技術之展望</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lgn="l">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核災之緊急應變</a:t>
                      </a:r>
                      <a:endPar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49842" marR="49842"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zh-TW"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主題：</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600" b="1" kern="1200" dirty="0" smtClean="0">
                          <a:solidFill>
                            <a:schemeClr val="accent6">
                              <a:lumMod val="75000"/>
                            </a:schemeClr>
                          </a:solidFill>
                          <a:effectLst/>
                          <a:latin typeface="微軟正黑體" panose="020B0604030504040204" pitchFamily="34" charset="-120"/>
                          <a:ea typeface="微軟正黑體" panose="020B0604030504040204" pitchFamily="34" charset="-120"/>
                          <a:cs typeface="+mn-cs"/>
                        </a:rPr>
                        <a:t>災害應變實務</a:t>
                      </a:r>
                      <a:r>
                        <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lgn="l">
                        <a:buFont typeface="+mj-lt"/>
                        <a:buAutoNum type="arabicPeriod"/>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災變指揮與現場管理</a:t>
                      </a:r>
                    </a:p>
                    <a:p>
                      <a:pPr marL="180975" indent="-180975" algn="l">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搭建傳播橋梁</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社群網絡與數位媒體經營</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180975" indent="-180975" algn="l">
                        <a:buFont typeface="+mj-lt"/>
                        <a:buAutoNum type="arabicPeriod"/>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後</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311</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時代新思維</a:t>
                      </a: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防災雲</a:t>
                      </a:r>
                    </a:p>
                    <a:p>
                      <a:pPr marL="180975" indent="-180975" algn="l">
                        <a:buFont typeface="+mj-lt"/>
                        <a:buAutoNum type="arabicPeriod"/>
                      </a:pP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新北市災害防救實務經驗分享</a:t>
                      </a:r>
                      <a:endPar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49842" marR="49842" marT="0" marB="0">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r>
              <a:tr h="555664">
                <a:tc>
                  <a:txBody>
                    <a:bodyPr/>
                    <a:lstStyle/>
                    <a:p>
                      <a:pPr algn="ctr">
                        <a:spcBef>
                          <a:spcPts val="180"/>
                        </a:spcBef>
                        <a:spcAft>
                          <a:spcPts val="180"/>
                        </a:spcAft>
                      </a:pPr>
                      <a:r>
                        <a:rPr lang="zh-TW" altLang="en-US" sz="1800" b="1" kern="100" dirty="0" smtClean="0">
                          <a:effectLst/>
                          <a:latin typeface="微軟正黑體" panose="020B0604030504040204" pitchFamily="34" charset="-120"/>
                          <a:ea typeface="微軟正黑體" panose="020B0604030504040204" pitchFamily="34" charset="-120"/>
                        </a:rPr>
                        <a:t>出席人數</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80"/>
                        </a:spcBef>
                        <a:spcAft>
                          <a:spcPts val="180"/>
                        </a:spcAft>
                      </a:pPr>
                      <a:r>
                        <a:rPr lang="en-US" altLang="zh-TW" sz="18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61</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80"/>
                        </a:spcBef>
                        <a:spcAft>
                          <a:spcPts val="180"/>
                        </a:spcAft>
                      </a:pPr>
                      <a:r>
                        <a:rPr lang="en-US" altLang="zh-TW" sz="18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60</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80"/>
                        </a:spcBef>
                        <a:spcAft>
                          <a:spcPts val="180"/>
                        </a:spcAft>
                      </a:pPr>
                      <a:r>
                        <a:rPr lang="en-US" sz="1800" b="1" kern="100" dirty="0">
                          <a:effectLst/>
                          <a:latin typeface="微軟正黑體" panose="020B0604030504040204" pitchFamily="34" charset="-120"/>
                          <a:ea typeface="微軟正黑體" panose="020B0604030504040204" pitchFamily="34" charset="-120"/>
                        </a:rPr>
                        <a:t>56</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842" marR="49842"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6" name="圖片 15"/>
          <p:cNvPicPr>
            <a:picLocks noChangeAspect="1"/>
          </p:cNvPicPr>
          <p:nvPr/>
        </p:nvPicPr>
        <p:blipFill rotWithShape="1">
          <a:blip r:embed="rId2" cstate="print">
            <a:extLst>
              <a:ext uri="{28A0092B-C50C-407E-A947-70E740481C1C}">
                <a14:useLocalDpi xmlns:a14="http://schemas.microsoft.com/office/drawing/2010/main" val="0"/>
              </a:ext>
            </a:extLst>
          </a:blip>
          <a:srcRect l="17714"/>
          <a:stretch/>
        </p:blipFill>
        <p:spPr>
          <a:xfrm>
            <a:off x="2057400" y="4729792"/>
            <a:ext cx="2466429" cy="1686033"/>
          </a:xfrm>
          <a:prstGeom prst="rect">
            <a:avLst/>
          </a:prstGeom>
          <a:ln>
            <a:noFill/>
          </a:ln>
          <a:effectLst>
            <a:softEdge rad="112500"/>
          </a:effectLst>
        </p:spPr>
      </p:pic>
      <p:pic>
        <p:nvPicPr>
          <p:cNvPr id="17" name="圖片 16"/>
          <p:cNvPicPr>
            <a:picLocks noChangeAspect="1"/>
          </p:cNvPicPr>
          <p:nvPr/>
        </p:nvPicPr>
        <p:blipFill rotWithShape="1">
          <a:blip r:embed="rId3" cstate="print">
            <a:extLst>
              <a:ext uri="{28A0092B-C50C-407E-A947-70E740481C1C}">
                <a14:useLocalDpi xmlns:a14="http://schemas.microsoft.com/office/drawing/2010/main" val="0"/>
              </a:ext>
            </a:extLst>
          </a:blip>
          <a:srcRect l="17242"/>
          <a:stretch/>
        </p:blipFill>
        <p:spPr>
          <a:xfrm>
            <a:off x="-175277" y="4348792"/>
            <a:ext cx="2466429" cy="1676400"/>
          </a:xfrm>
          <a:prstGeom prst="rect">
            <a:avLst/>
          </a:prstGeom>
          <a:ln>
            <a:noFill/>
          </a:ln>
          <a:effectLst>
            <a:softEdge rad="112500"/>
          </a:effectLst>
        </p:spPr>
      </p:pic>
      <p:pic>
        <p:nvPicPr>
          <p:cNvPr id="18" name="圖片 17"/>
          <p:cNvPicPr>
            <a:picLocks noChangeAspect="1"/>
          </p:cNvPicPr>
          <p:nvPr/>
        </p:nvPicPr>
        <p:blipFill rotWithShape="1">
          <a:blip r:embed="rId4" cstate="print">
            <a:extLst>
              <a:ext uri="{28A0092B-C50C-407E-A947-70E740481C1C}">
                <a14:useLocalDpi xmlns:a14="http://schemas.microsoft.com/office/drawing/2010/main" val="0"/>
              </a:ext>
            </a:extLst>
          </a:blip>
          <a:srcRect l="12370"/>
          <a:stretch/>
        </p:blipFill>
        <p:spPr>
          <a:xfrm>
            <a:off x="4343400" y="4473057"/>
            <a:ext cx="2636527" cy="1692401"/>
          </a:xfrm>
          <a:prstGeom prst="rect">
            <a:avLst/>
          </a:prstGeom>
          <a:ln>
            <a:noFill/>
          </a:ln>
          <a:effectLst>
            <a:softEdge rad="112500"/>
          </a:effectLst>
        </p:spPr>
      </p:pic>
      <p:pic>
        <p:nvPicPr>
          <p:cNvPr id="20" name="圖片 19"/>
          <p:cNvPicPr>
            <a:picLocks noChangeAspect="1"/>
          </p:cNvPicPr>
          <p:nvPr/>
        </p:nvPicPr>
        <p:blipFill rotWithShape="1">
          <a:blip r:embed="rId5" cstate="print">
            <a:extLst>
              <a:ext uri="{28A0092B-C50C-407E-A947-70E740481C1C}">
                <a14:useLocalDpi xmlns:a14="http://schemas.microsoft.com/office/drawing/2010/main" val="0"/>
              </a:ext>
            </a:extLst>
          </a:blip>
          <a:srcRect l="15834" r="7500"/>
          <a:stretch/>
        </p:blipFill>
        <p:spPr>
          <a:xfrm>
            <a:off x="6775367" y="4729792"/>
            <a:ext cx="2381379" cy="1747208"/>
          </a:xfrm>
          <a:prstGeom prst="rect">
            <a:avLst/>
          </a:prstGeom>
          <a:ln>
            <a:noFill/>
          </a:ln>
          <a:effectLst>
            <a:softEdge rad="112500"/>
          </a:effectLst>
        </p:spPr>
      </p:pic>
    </p:spTree>
    <p:extLst>
      <p:ext uri="{BB962C8B-B14F-4D97-AF65-F5344CB8AC3E}">
        <p14:creationId xmlns:p14="http://schemas.microsoft.com/office/powerpoint/2010/main" val="770053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19</a:t>
            </a:fld>
            <a:endParaRPr lang="zh-TW" altLang="en-US">
              <a:solidFill>
                <a:srgbClr val="44546A">
                  <a:lumMod val="50000"/>
                </a:srgbClr>
              </a:solidFill>
            </a:endParaRPr>
          </a:p>
        </p:txBody>
      </p:sp>
      <p:sp>
        <p:nvSpPr>
          <p:cNvPr id="3" name="標題 2"/>
          <p:cNvSpPr>
            <a:spLocks noGrp="1"/>
          </p:cNvSpPr>
          <p:nvPr>
            <p:ph type="title"/>
          </p:nvPr>
        </p:nvSpPr>
        <p:spPr>
          <a:xfrm>
            <a:off x="304800" y="121331"/>
            <a:ext cx="4800600" cy="716869"/>
          </a:xfrm>
          <a:solidFill>
            <a:schemeClr val="bg1"/>
          </a:solidFill>
        </p:spPr>
        <p:txBody>
          <a:bodyPr/>
          <a:lstStyle/>
          <a:p>
            <a:r>
              <a:rPr lang="zh-TW" altLang="en-US" dirty="0" smtClean="0"/>
              <a:t>教育訓練線上測驗系統</a:t>
            </a:r>
            <a:endParaRPr lang="zh-TW" altLang="en-US" dirty="0"/>
          </a:p>
        </p:txBody>
      </p:sp>
      <p:sp>
        <p:nvSpPr>
          <p:cNvPr id="6" name="矩形 5"/>
          <p:cNvSpPr/>
          <p:nvPr/>
        </p:nvSpPr>
        <p:spPr>
          <a:xfrm>
            <a:off x="247650" y="849602"/>
            <a:ext cx="8305800" cy="646331"/>
          </a:xfrm>
          <a:prstGeom prst="rect">
            <a:avLst/>
          </a:prstGeom>
          <a:solidFill>
            <a:schemeClr val="bg1">
              <a:lumMod val="85000"/>
            </a:schemeClr>
          </a:solidFill>
        </p:spPr>
        <p:txBody>
          <a:bodyPr wrap="square">
            <a:spAutoFit/>
          </a:bodyPr>
          <a:lstStyle/>
          <a:p>
            <a:pPr marL="285750" indent="-285750">
              <a:buFont typeface="Wingdings" panose="05000000000000000000" pitchFamily="2" charset="2"/>
              <a:buChar char="u"/>
            </a:pPr>
            <a:r>
              <a:rPr lang="zh-TW" altLang="en-US" b="1" kern="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已回收區公所班前、後測試題。</a:t>
            </a:r>
            <a:endParaRPr lang="en-US" altLang="zh-TW" b="1" kern="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r>
              <a:rPr lang="zh-TW" altLang="en-US" b="1" kern="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各場次試題待篩選、確認後將上傳線上測驗系統，供學員進行填寫。</a:t>
            </a:r>
            <a:endParaRPr lang="zh-TW" altLang="en-US" b="1" kern="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4" name="圖片 3"/>
          <p:cNvPicPr>
            <a:picLocks noChangeAspect="1"/>
          </p:cNvPicPr>
          <p:nvPr/>
        </p:nvPicPr>
        <p:blipFill rotWithShape="1">
          <a:blip r:embed="rId2"/>
          <a:srcRect l="10878" t="16667" r="36666" b="21868"/>
          <a:stretch/>
        </p:blipFill>
        <p:spPr>
          <a:xfrm>
            <a:off x="279903" y="1789096"/>
            <a:ext cx="6491457" cy="4278590"/>
          </a:xfrm>
          <a:prstGeom prst="rect">
            <a:avLst/>
          </a:prstGeom>
          <a:ln>
            <a:solidFill>
              <a:schemeClr val="tx2">
                <a:lumMod val="50000"/>
              </a:schemeClr>
            </a:solidFill>
          </a:ln>
        </p:spPr>
      </p:pic>
      <p:pic>
        <p:nvPicPr>
          <p:cNvPr id="9" name="圖片 8"/>
          <p:cNvPicPr>
            <a:picLocks noChangeAspect="1"/>
          </p:cNvPicPr>
          <p:nvPr/>
        </p:nvPicPr>
        <p:blipFill>
          <a:blip r:embed="rId3"/>
          <a:stretch>
            <a:fillRect/>
          </a:stretch>
        </p:blipFill>
        <p:spPr>
          <a:xfrm>
            <a:off x="4828260" y="1492536"/>
            <a:ext cx="3886200" cy="5365464"/>
          </a:xfrm>
          <a:prstGeom prst="rect">
            <a:avLst/>
          </a:prstGeom>
        </p:spPr>
      </p:pic>
    </p:spTree>
    <p:extLst>
      <p:ext uri="{BB962C8B-B14F-4D97-AF65-F5344CB8AC3E}">
        <p14:creationId xmlns:p14="http://schemas.microsoft.com/office/powerpoint/2010/main" val="2811653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609600" y="1676400"/>
            <a:ext cx="8153400" cy="463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spcBef>
                <a:spcPts val="1200"/>
              </a:spcBef>
              <a:tabLst>
                <a:tab pos="6191250" algn="l"/>
              </a:tabLst>
            </a:pPr>
            <a:r>
              <a:rPr lang="zh-TW" altLang="en-US" sz="2600" b="1" dirty="0">
                <a:solidFill>
                  <a:srgbClr val="0000FF"/>
                </a:solidFill>
                <a:latin typeface="標楷體" pitchFamily="65" charset="-120"/>
              </a:rPr>
              <a:t>一、主席致詞         </a:t>
            </a:r>
            <a:r>
              <a:rPr lang="zh-TW" altLang="en-US" sz="2600" b="1" dirty="0" smtClean="0">
                <a:solidFill>
                  <a:srgbClr val="0000FF"/>
                </a:solidFill>
                <a:latin typeface="標楷體" pitchFamily="65" charset="-120"/>
              </a:rPr>
              <a:t>                </a:t>
            </a:r>
            <a:r>
              <a:rPr lang="en-US" altLang="zh-TW" sz="2600" b="1" dirty="0" smtClean="0">
                <a:solidFill>
                  <a:srgbClr val="0000FF"/>
                </a:solidFill>
                <a:latin typeface="標楷體" pitchFamily="65" charset="-120"/>
              </a:rPr>
              <a:t>(</a:t>
            </a:r>
            <a:r>
              <a:rPr lang="zh-TW" altLang="en-US" sz="2600" b="1" dirty="0" smtClean="0">
                <a:solidFill>
                  <a:srgbClr val="0000FF"/>
                </a:solidFill>
                <a:latin typeface="標楷體" pitchFamily="65" charset="-120"/>
              </a:rPr>
              <a:t> </a:t>
            </a:r>
            <a:r>
              <a:rPr lang="en-US" altLang="zh-TW" sz="2600" b="1" dirty="0">
                <a:solidFill>
                  <a:srgbClr val="0000FF"/>
                </a:solidFill>
                <a:latin typeface="標楷體" pitchFamily="65" charset="-120"/>
              </a:rPr>
              <a:t>5</a:t>
            </a:r>
            <a:r>
              <a:rPr lang="zh-TW" altLang="en-US" sz="2600" b="1" dirty="0">
                <a:solidFill>
                  <a:srgbClr val="0000FF"/>
                </a:solidFill>
                <a:latin typeface="標楷體" pitchFamily="65" charset="-120"/>
              </a:rPr>
              <a:t>分鐘</a:t>
            </a:r>
            <a:r>
              <a:rPr lang="en-US" altLang="zh-TW" sz="2600" b="1" dirty="0">
                <a:solidFill>
                  <a:srgbClr val="0000FF"/>
                </a:solidFill>
                <a:latin typeface="標楷體" pitchFamily="65" charset="-120"/>
              </a:rPr>
              <a:t>)</a:t>
            </a:r>
            <a:endParaRPr lang="zh-TW" altLang="en-US" sz="2600" b="1" dirty="0">
              <a:solidFill>
                <a:srgbClr val="0000FF"/>
              </a:solidFill>
              <a:latin typeface="標楷體" pitchFamily="65" charset="-120"/>
            </a:endParaRPr>
          </a:p>
          <a:p>
            <a:pPr eaLnBrk="1" hangingPunct="1">
              <a:spcBef>
                <a:spcPts val="1200"/>
              </a:spcBef>
              <a:tabLst>
                <a:tab pos="6191250" algn="l"/>
              </a:tabLst>
            </a:pPr>
            <a:r>
              <a:rPr lang="zh-TW" altLang="en-US" sz="2600" b="1" dirty="0">
                <a:solidFill>
                  <a:srgbClr val="0000FF"/>
                </a:solidFill>
                <a:latin typeface="標楷體" pitchFamily="65" charset="-120"/>
              </a:rPr>
              <a:t>二</a:t>
            </a:r>
            <a:r>
              <a:rPr lang="zh-TW" altLang="en-US" sz="2600" b="1" dirty="0" smtClean="0">
                <a:solidFill>
                  <a:srgbClr val="0000FF"/>
                </a:solidFill>
                <a:latin typeface="標楷體" pitchFamily="65" charset="-120"/>
              </a:rPr>
              <a:t>、管制事項報告</a:t>
            </a:r>
            <a:r>
              <a:rPr lang="zh-TW" altLang="en-US" sz="2600" b="1" dirty="0">
                <a:solidFill>
                  <a:srgbClr val="0000FF"/>
                </a:solidFill>
                <a:latin typeface="標楷體" pitchFamily="65" charset="-120"/>
              </a:rPr>
              <a:t> </a:t>
            </a:r>
            <a:r>
              <a:rPr lang="zh-TW" altLang="en-US" sz="2600" b="1" dirty="0" smtClean="0">
                <a:solidFill>
                  <a:srgbClr val="0000FF"/>
                </a:solidFill>
                <a:latin typeface="標楷體" pitchFamily="65" charset="-120"/>
              </a:rPr>
              <a:t>                    </a:t>
            </a:r>
            <a:r>
              <a:rPr lang="en-US" altLang="zh-TW" sz="2600" b="1" dirty="0" smtClean="0">
                <a:solidFill>
                  <a:srgbClr val="0000FF"/>
                </a:solidFill>
                <a:latin typeface="標楷體" pitchFamily="65" charset="-120"/>
              </a:rPr>
              <a:t>(20</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endParaRPr lang="en-US" altLang="zh-TW" sz="2600" b="1" dirty="0" smtClean="0">
              <a:solidFill>
                <a:srgbClr val="0000FF"/>
              </a:solidFill>
              <a:latin typeface="標楷體" pitchFamily="65" charset="-120"/>
            </a:endParaRPr>
          </a:p>
          <a:p>
            <a:pPr eaLnBrk="1" hangingPunct="1">
              <a:spcBef>
                <a:spcPts val="1200"/>
              </a:spcBef>
              <a:tabLst>
                <a:tab pos="6191250" algn="l"/>
              </a:tabLst>
            </a:pPr>
            <a:r>
              <a:rPr lang="zh-TW" altLang="en-US" sz="2600" b="1" dirty="0" smtClean="0">
                <a:solidFill>
                  <a:srgbClr val="0000FF"/>
                </a:solidFill>
                <a:latin typeface="標楷體" pitchFamily="65" charset="-120"/>
              </a:rPr>
              <a:t>三、</a:t>
            </a:r>
            <a:r>
              <a:rPr lang="en-US" altLang="zh-TW" sz="2600" b="1" dirty="0" smtClean="0">
                <a:solidFill>
                  <a:srgbClr val="0000FF"/>
                </a:solidFill>
                <a:latin typeface="標楷體" pitchFamily="65" charset="-120"/>
              </a:rPr>
              <a:t>3</a:t>
            </a:r>
            <a:r>
              <a:rPr lang="zh-TW" altLang="en-US" sz="2600" b="1" dirty="0" smtClean="0">
                <a:solidFill>
                  <a:srgbClr val="0000FF"/>
                </a:solidFill>
                <a:latin typeface="標楷體" pitchFamily="65" charset="-120"/>
              </a:rPr>
              <a:t>月工作進度報告                  </a:t>
            </a:r>
            <a:r>
              <a:rPr lang="en-US" altLang="zh-TW" sz="2600" b="1" dirty="0" smtClean="0">
                <a:solidFill>
                  <a:srgbClr val="0000FF"/>
                </a:solidFill>
                <a:latin typeface="標楷體" pitchFamily="65" charset="-120"/>
              </a:rPr>
              <a:t>(20</a:t>
            </a:r>
            <a:r>
              <a:rPr lang="zh-TW" altLang="en-US" sz="2600" b="1" dirty="0" smtClean="0">
                <a:solidFill>
                  <a:srgbClr val="0000FF"/>
                </a:solidFill>
                <a:latin typeface="標楷體" pitchFamily="65" charset="-120"/>
              </a:rPr>
              <a:t>分鐘</a:t>
            </a:r>
            <a:r>
              <a:rPr lang="en-US" altLang="zh-TW" sz="2600" b="1" dirty="0">
                <a:solidFill>
                  <a:srgbClr val="0000FF"/>
                </a:solidFill>
                <a:latin typeface="標楷體" pitchFamily="65" charset="-120"/>
              </a:rPr>
              <a:t>)</a:t>
            </a:r>
          </a:p>
          <a:p>
            <a:pPr>
              <a:spcBef>
                <a:spcPts val="1200"/>
              </a:spcBef>
              <a:tabLst>
                <a:tab pos="6191250" algn="l"/>
              </a:tabLst>
            </a:pPr>
            <a:r>
              <a:rPr lang="zh-TW" altLang="en-US" sz="2600" b="1" dirty="0">
                <a:solidFill>
                  <a:srgbClr val="0000FF"/>
                </a:solidFill>
                <a:latin typeface="標楷體" pitchFamily="65" charset="-120"/>
              </a:rPr>
              <a:t>四、預定工作配合事項說明</a:t>
            </a:r>
            <a:r>
              <a:rPr lang="en-US" altLang="zh-TW" sz="2600" b="1" dirty="0">
                <a:solidFill>
                  <a:srgbClr val="0000FF"/>
                </a:solidFill>
                <a:latin typeface="標楷體" pitchFamily="65" charset="-120"/>
              </a:rPr>
              <a:t>	</a:t>
            </a:r>
            <a:r>
              <a:rPr lang="en-US" altLang="zh-TW" sz="2600" b="1" dirty="0" smtClean="0">
                <a:solidFill>
                  <a:srgbClr val="0000FF"/>
                </a:solidFill>
                <a:latin typeface="標楷體" pitchFamily="65" charset="-120"/>
              </a:rPr>
              <a:t>(25</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zh-TW" altLang="en-US" sz="2600" b="1" dirty="0" smtClean="0">
                <a:solidFill>
                  <a:srgbClr val="0000FF"/>
                </a:solidFill>
                <a:latin typeface="標楷體" pitchFamily="65" charset="-120"/>
              </a:rPr>
              <a:t>五、國際災例</a:t>
            </a:r>
            <a:r>
              <a:rPr lang="en-US" altLang="zh-TW" sz="2600" b="1" dirty="0" smtClean="0">
                <a:solidFill>
                  <a:srgbClr val="0000FF"/>
                </a:solidFill>
                <a:latin typeface="標楷體" pitchFamily="65" charset="-120"/>
              </a:rPr>
              <a:t>	(</a:t>
            </a:r>
            <a:r>
              <a:rPr lang="en-US" altLang="zh-TW" sz="2600" b="1" dirty="0">
                <a:solidFill>
                  <a:srgbClr val="0000FF"/>
                </a:solidFill>
                <a:latin typeface="標楷體" pitchFamily="65" charset="-120"/>
              </a:rPr>
              <a:t>10</a:t>
            </a:r>
            <a:r>
              <a:rPr lang="zh-TW" altLang="en-US" sz="2600" b="1" dirty="0">
                <a:solidFill>
                  <a:srgbClr val="0000FF"/>
                </a:solidFill>
                <a:latin typeface="標楷體" pitchFamily="65" charset="-120"/>
              </a:rPr>
              <a:t>分鐘</a:t>
            </a:r>
            <a:r>
              <a:rPr lang="en-US" altLang="zh-TW" sz="2600" b="1" dirty="0" smtClean="0">
                <a:solidFill>
                  <a:srgbClr val="0000FF"/>
                </a:solidFill>
                <a:latin typeface="標楷體" pitchFamily="65" charset="-120"/>
              </a:rPr>
              <a:t>)</a:t>
            </a:r>
          </a:p>
          <a:p>
            <a:pPr>
              <a:spcBef>
                <a:spcPts val="1200"/>
              </a:spcBef>
              <a:tabLst>
                <a:tab pos="6191250" algn="l"/>
              </a:tabLst>
            </a:pPr>
            <a:r>
              <a:rPr lang="zh-TW" altLang="en-US" sz="2600" b="1" dirty="0">
                <a:solidFill>
                  <a:srgbClr val="0000FF"/>
                </a:solidFill>
                <a:latin typeface="標楷體" pitchFamily="65" charset="-120"/>
              </a:rPr>
              <a:t>六</a:t>
            </a:r>
            <a:r>
              <a:rPr lang="zh-TW" altLang="en-US" sz="2600" b="1" dirty="0" smtClean="0">
                <a:solidFill>
                  <a:srgbClr val="0000FF"/>
                </a:solidFill>
                <a:latin typeface="標楷體" pitchFamily="65" charset="-120"/>
              </a:rPr>
              <a:t>、臨時動議</a:t>
            </a:r>
            <a:r>
              <a:rPr lang="en-US" altLang="zh-TW" sz="2600" b="1" dirty="0" smtClean="0">
                <a:solidFill>
                  <a:srgbClr val="0000FF"/>
                </a:solidFill>
                <a:latin typeface="標楷體" pitchFamily="65" charset="-120"/>
              </a:rPr>
              <a:t>	(</a:t>
            </a:r>
            <a:r>
              <a:rPr lang="zh-TW" altLang="en-US" sz="2600" b="1" dirty="0" smtClean="0">
                <a:solidFill>
                  <a:srgbClr val="0000FF"/>
                </a:solidFill>
                <a:latin typeface="標楷體" pitchFamily="65" charset="-120"/>
              </a:rPr>
              <a:t> </a:t>
            </a:r>
            <a:r>
              <a:rPr lang="en-US" altLang="zh-TW" sz="2600" b="1" dirty="0" smtClean="0">
                <a:solidFill>
                  <a:srgbClr val="0000FF"/>
                </a:solidFill>
                <a:latin typeface="標楷體" pitchFamily="65" charset="-120"/>
              </a:rPr>
              <a:t>5</a:t>
            </a:r>
            <a:r>
              <a:rPr lang="zh-TW" altLang="en-US" sz="2600" b="1" dirty="0" smtClean="0">
                <a:solidFill>
                  <a:srgbClr val="0000FF"/>
                </a:solidFill>
                <a:latin typeface="標楷體" pitchFamily="65" charset="-120"/>
              </a:rPr>
              <a:t>分鐘</a:t>
            </a:r>
            <a:r>
              <a:rPr lang="en-US" altLang="zh-TW" sz="2600" b="1" dirty="0" smtClean="0">
                <a:solidFill>
                  <a:srgbClr val="0000FF"/>
                </a:solidFill>
                <a:latin typeface="標楷體" pitchFamily="65" charset="-120"/>
              </a:rPr>
              <a:t>)</a:t>
            </a:r>
            <a:endParaRPr lang="en-US" altLang="zh-TW" sz="2600" b="1" dirty="0">
              <a:solidFill>
                <a:srgbClr val="0000FF"/>
              </a:solidFill>
              <a:latin typeface="標楷體" pitchFamily="65" charset="-120"/>
            </a:endParaRPr>
          </a:p>
          <a:p>
            <a:pPr eaLnBrk="1" hangingPunct="1">
              <a:spcBef>
                <a:spcPts val="1200"/>
              </a:spcBef>
              <a:tabLst>
                <a:tab pos="6191250" algn="l"/>
              </a:tabLst>
            </a:pPr>
            <a:r>
              <a:rPr lang="zh-TW" altLang="en-US" sz="2600" b="1" dirty="0">
                <a:solidFill>
                  <a:srgbClr val="0000FF"/>
                </a:solidFill>
                <a:latin typeface="標楷體" pitchFamily="65" charset="-120"/>
              </a:rPr>
              <a:t>七</a:t>
            </a:r>
            <a:r>
              <a:rPr lang="zh-TW" altLang="en-US" sz="2600" b="1" dirty="0" smtClean="0">
                <a:solidFill>
                  <a:srgbClr val="0000FF"/>
                </a:solidFill>
                <a:latin typeface="標楷體" pitchFamily="65" charset="-120"/>
              </a:rPr>
              <a:t>、</a:t>
            </a:r>
            <a:r>
              <a:rPr lang="zh-TW" altLang="en-US" sz="2600" b="1" dirty="0">
                <a:solidFill>
                  <a:srgbClr val="0000FF"/>
                </a:solidFill>
                <a:latin typeface="標楷體" pitchFamily="65" charset="-120"/>
              </a:rPr>
              <a:t>主席結論</a:t>
            </a:r>
            <a:r>
              <a:rPr lang="en-US" altLang="zh-TW" sz="2600" b="1" dirty="0">
                <a:solidFill>
                  <a:srgbClr val="0000FF"/>
                </a:solidFill>
                <a:latin typeface="標楷體" pitchFamily="65" charset="-120"/>
              </a:rPr>
              <a:t>	(</a:t>
            </a:r>
            <a:r>
              <a:rPr lang="zh-TW" altLang="en-US" sz="2600" b="1" dirty="0">
                <a:solidFill>
                  <a:srgbClr val="0000FF"/>
                </a:solidFill>
                <a:latin typeface="標楷體" pitchFamily="65" charset="-120"/>
              </a:rPr>
              <a:t> </a:t>
            </a:r>
            <a:r>
              <a:rPr lang="en-US" altLang="zh-TW" sz="2600" b="1" dirty="0">
                <a:solidFill>
                  <a:srgbClr val="0000FF"/>
                </a:solidFill>
                <a:latin typeface="標楷體" pitchFamily="65" charset="-120"/>
              </a:rPr>
              <a:t>5</a:t>
            </a:r>
            <a:r>
              <a:rPr lang="zh-TW" altLang="en-US" sz="2600" b="1" dirty="0">
                <a:solidFill>
                  <a:srgbClr val="0000FF"/>
                </a:solidFill>
                <a:latin typeface="標楷體" pitchFamily="65" charset="-120"/>
              </a:rPr>
              <a:t>分鐘</a:t>
            </a:r>
            <a:r>
              <a:rPr lang="en-US" altLang="zh-TW" sz="2600" b="1" dirty="0" smtClean="0">
                <a:solidFill>
                  <a:srgbClr val="0000FF"/>
                </a:solidFill>
                <a:latin typeface="標楷體" pitchFamily="65" charset="-120"/>
              </a:rPr>
              <a:t>)</a:t>
            </a:r>
            <a:endParaRPr lang="en-US" altLang="zh-TW" sz="2600" b="1" dirty="0">
              <a:solidFill>
                <a:srgbClr val="0000FF"/>
              </a:solidFill>
              <a:latin typeface="標楷體" pitchFamily="65" charset="-120"/>
            </a:endParaRPr>
          </a:p>
        </p:txBody>
      </p:sp>
      <p:sp>
        <p:nvSpPr>
          <p:cNvPr id="4" name="Rectangle 9"/>
          <p:cNvSpPr>
            <a:spLocks noChangeArrowheads="1"/>
          </p:cNvSpPr>
          <p:nvPr/>
        </p:nvSpPr>
        <p:spPr bwMode="auto">
          <a:xfrm>
            <a:off x="381000" y="11430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3600" b="1" dirty="0">
                <a:solidFill>
                  <a:srgbClr val="0033CC"/>
                </a:solidFill>
              </a:rPr>
              <a:t>議程</a:t>
            </a:r>
          </a:p>
        </p:txBody>
      </p:sp>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2</a:t>
            </a:fld>
            <a:endParaRPr lang="en-US" altLang="ko-KR" dirty="0"/>
          </a:p>
        </p:txBody>
      </p:sp>
    </p:spTree>
    <p:extLst>
      <p:ext uri="{BB962C8B-B14F-4D97-AF65-F5344CB8AC3E}">
        <p14:creationId xmlns:p14="http://schemas.microsoft.com/office/powerpoint/2010/main" val="414679283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4</a:t>
            </a:r>
            <a:r>
              <a:rPr lang="zh-TW" altLang="en-US" dirty="0" smtClean="0"/>
              <a:t>月</a:t>
            </a:r>
            <a:r>
              <a:rPr lang="zh-TW" altLang="en-US" dirty="0"/>
              <a:t>預定進度報告</a:t>
            </a:r>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20</a:t>
            </a:fld>
            <a:endParaRPr lang="zh-TW" altLang="en-US"/>
          </a:p>
        </p:txBody>
      </p:sp>
    </p:spTree>
    <p:extLst>
      <p:ext uri="{BB962C8B-B14F-4D97-AF65-F5344CB8AC3E}">
        <p14:creationId xmlns:p14="http://schemas.microsoft.com/office/powerpoint/2010/main" val="1684494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114800" cy="716869"/>
          </a:xfrm>
          <a:solidFill>
            <a:schemeClr val="bg1"/>
          </a:solidFill>
        </p:spPr>
        <p:txBody>
          <a:bodyPr/>
          <a:lstStyle/>
          <a:p>
            <a:r>
              <a:rPr lang="en-US" altLang="zh-TW" dirty="0" smtClean="0"/>
              <a:t>4</a:t>
            </a:r>
            <a:r>
              <a:rPr lang="zh-TW" altLang="en-US" dirty="0" smtClean="0"/>
              <a:t>月</a:t>
            </a:r>
            <a:r>
              <a:rPr lang="zh-TW" altLang="en-US" dirty="0"/>
              <a:t>工作預定內容</a:t>
            </a: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21</a:t>
            </a:fld>
            <a:endParaRPr lang="zh-TW" altLang="en-US">
              <a:solidFill>
                <a:srgbClr val="44546A">
                  <a:lumMod val="50000"/>
                </a:srgbClr>
              </a:solidFill>
            </a:endParaRPr>
          </a:p>
        </p:txBody>
      </p:sp>
      <p:sp>
        <p:nvSpPr>
          <p:cNvPr id="5" name="五邊形 4"/>
          <p:cNvSpPr/>
          <p:nvPr/>
        </p:nvSpPr>
        <p:spPr>
          <a:xfrm>
            <a:off x="404842" y="3220802"/>
            <a:ext cx="8129558" cy="540000"/>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600" b="1" kern="100" dirty="0">
                <a:solidFill>
                  <a:srgbClr val="002060"/>
                </a:solidFill>
                <a:latin typeface="微軟正黑體" panose="020B0604030504040204" pitchFamily="34" charset="-120"/>
                <a:ea typeface="微軟正黑體" panose="020B0604030504040204" pitchFamily="34" charset="-120"/>
              </a:rPr>
              <a:t>協助板橋區、樹林區、五股區辦理兵棋推演</a:t>
            </a:r>
          </a:p>
        </p:txBody>
      </p:sp>
      <p:sp>
        <p:nvSpPr>
          <p:cNvPr id="6" name="五邊形 5"/>
          <p:cNvSpPr/>
          <p:nvPr/>
        </p:nvSpPr>
        <p:spPr>
          <a:xfrm>
            <a:off x="395877" y="2584200"/>
            <a:ext cx="8129558" cy="540000"/>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600" b="1" kern="100" dirty="0" smtClean="0">
                <a:solidFill>
                  <a:srgbClr val="002060"/>
                </a:solidFill>
                <a:latin typeface="微軟正黑體" panose="020B0604030504040204" pitchFamily="34" charset="-120"/>
                <a:ea typeface="微軟正黑體" panose="020B0604030504040204" pitchFamily="34" charset="-120"/>
              </a:rPr>
              <a:t>進行區公所實地輔導工作</a:t>
            </a:r>
            <a:endParaRPr kumimoji="0" lang="zh-TW" altLang="en-US" sz="2600" b="1" kern="100" dirty="0">
              <a:solidFill>
                <a:srgbClr val="002060"/>
              </a:solidFill>
              <a:latin typeface="微軟正黑體" panose="020B0604030504040204" pitchFamily="34" charset="-120"/>
              <a:ea typeface="微軟正黑體" panose="020B0604030504040204" pitchFamily="34" charset="-120"/>
            </a:endParaRPr>
          </a:p>
        </p:txBody>
      </p:sp>
      <p:sp>
        <p:nvSpPr>
          <p:cNvPr id="9" name="五邊形 8"/>
          <p:cNvSpPr/>
          <p:nvPr/>
        </p:nvSpPr>
        <p:spPr>
          <a:xfrm>
            <a:off x="395877" y="1873154"/>
            <a:ext cx="8129558" cy="540000"/>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600" b="1" kern="100" dirty="0">
                <a:solidFill>
                  <a:srgbClr val="002060"/>
                </a:solidFill>
                <a:latin typeface="微軟正黑體" panose="020B0604030504040204" pitchFamily="34" charset="-120"/>
                <a:ea typeface="微軟正黑體" panose="020B0604030504040204" pitchFamily="34" charset="-120"/>
              </a:rPr>
              <a:t>持續回收並檢視各區公所開口合約資料</a:t>
            </a:r>
          </a:p>
        </p:txBody>
      </p:sp>
      <p:sp>
        <p:nvSpPr>
          <p:cNvPr id="10" name="五邊形 9"/>
          <p:cNvSpPr/>
          <p:nvPr/>
        </p:nvSpPr>
        <p:spPr>
          <a:xfrm>
            <a:off x="410878" y="4642894"/>
            <a:ext cx="8129558" cy="540000"/>
          </a:xfrm>
          <a:prstGeom prst="homePlate">
            <a:avLst/>
          </a:prstGeom>
          <a:gradFill flip="none" rotWithShape="1">
            <a:gsLst>
              <a:gs pos="0">
                <a:schemeClr val="accent2">
                  <a:lumMod val="60000"/>
                  <a:lumOff val="40000"/>
                </a:schemeClr>
              </a:gs>
              <a:gs pos="100000">
                <a:schemeClr val="accent2">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600" b="1" kern="100" dirty="0" smtClean="0">
                <a:solidFill>
                  <a:srgbClr val="002060"/>
                </a:solidFill>
                <a:latin typeface="微軟正黑體" panose="020B0604030504040204" pitchFamily="34" charset="-120"/>
                <a:ea typeface="微軟正黑體" panose="020B0604030504040204" pitchFamily="34" charset="-120"/>
              </a:rPr>
              <a:t>回收並</a:t>
            </a:r>
            <a:r>
              <a:rPr kumimoji="0" lang="zh-TW" altLang="en-US" sz="2600" b="1" kern="100" dirty="0">
                <a:solidFill>
                  <a:srgbClr val="002060"/>
                </a:solidFill>
                <a:latin typeface="微軟正黑體" panose="020B0604030504040204" pitchFamily="34" charset="-120"/>
                <a:ea typeface="微軟正黑體" panose="020B0604030504040204" pitchFamily="34" charset="-120"/>
              </a:rPr>
              <a:t>彙</a:t>
            </a:r>
            <a:r>
              <a:rPr kumimoji="0" lang="zh-TW" altLang="en-US" sz="2600" b="1" kern="100" dirty="0" smtClean="0">
                <a:solidFill>
                  <a:srgbClr val="002060"/>
                </a:solidFill>
                <a:latin typeface="微軟正黑體" panose="020B0604030504040204" pitchFamily="34" charset="-120"/>
                <a:ea typeface="微軟正黑體" panose="020B0604030504040204" pitchFamily="34" charset="-120"/>
              </a:rPr>
              <a:t>整局</a:t>
            </a:r>
            <a:r>
              <a:rPr kumimoji="0" lang="zh-TW" altLang="en-US" sz="2600" b="1" kern="100" dirty="0">
                <a:solidFill>
                  <a:srgbClr val="002060"/>
                </a:solidFill>
                <a:latin typeface="微軟正黑體" panose="020B0604030504040204" pitchFamily="34" charset="-120"/>
                <a:ea typeface="微軟正黑體" panose="020B0604030504040204" pitchFamily="34" charset="-120"/>
              </a:rPr>
              <a:t>處</a:t>
            </a:r>
            <a:r>
              <a:rPr kumimoji="0" lang="zh-TW" altLang="en-US" sz="2600" b="1" kern="100" dirty="0" smtClean="0">
                <a:solidFill>
                  <a:srgbClr val="002060"/>
                </a:solidFill>
                <a:latin typeface="微軟正黑體" panose="020B0604030504040204" pitchFamily="34" charset="-120"/>
                <a:ea typeface="微軟正黑體" panose="020B0604030504040204" pitchFamily="34" charset="-120"/>
              </a:rPr>
              <a:t>及區公所民間</a:t>
            </a:r>
            <a:r>
              <a:rPr kumimoji="0" lang="zh-TW" altLang="en-US" sz="2600" b="1" kern="100" dirty="0">
                <a:solidFill>
                  <a:srgbClr val="002060"/>
                </a:solidFill>
                <a:latin typeface="微軟正黑體" panose="020B0604030504040204" pitchFamily="34" charset="-120"/>
                <a:ea typeface="微軟正黑體" panose="020B0604030504040204" pitchFamily="34" charset="-120"/>
              </a:rPr>
              <a:t>團體能量</a:t>
            </a:r>
            <a:r>
              <a:rPr kumimoji="0" lang="zh-TW" altLang="en-US" sz="2600" b="1" kern="100" dirty="0" smtClean="0">
                <a:solidFill>
                  <a:srgbClr val="002060"/>
                </a:solidFill>
                <a:latin typeface="微軟正黑體" panose="020B0604030504040204" pitchFamily="34" charset="-120"/>
                <a:ea typeface="微軟正黑體" panose="020B0604030504040204" pitchFamily="34" charset="-120"/>
              </a:rPr>
              <a:t>調查資料</a:t>
            </a:r>
            <a:endParaRPr kumimoji="0" lang="zh-TW" altLang="en-US" sz="2600" b="1" kern="100" dirty="0">
              <a:solidFill>
                <a:srgbClr val="002060"/>
              </a:solidFill>
              <a:latin typeface="微軟正黑體" panose="020B0604030504040204" pitchFamily="34" charset="-120"/>
              <a:ea typeface="微軟正黑體" panose="020B0604030504040204" pitchFamily="34" charset="-120"/>
            </a:endParaRPr>
          </a:p>
        </p:txBody>
      </p:sp>
      <p:sp>
        <p:nvSpPr>
          <p:cNvPr id="11" name="五邊形 10"/>
          <p:cNvSpPr/>
          <p:nvPr/>
        </p:nvSpPr>
        <p:spPr>
          <a:xfrm>
            <a:off x="395877" y="1219200"/>
            <a:ext cx="8129558" cy="540000"/>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600" b="1" kern="100" dirty="0" smtClean="0">
                <a:solidFill>
                  <a:srgbClr val="002060"/>
                </a:solidFill>
                <a:latin typeface="微軟正黑體" panose="020B0604030504040204" pitchFamily="34" charset="-120"/>
                <a:ea typeface="微軟正黑體" panose="020B0604030504040204" pitchFamily="34" charset="-120"/>
              </a:rPr>
              <a:t>辦理區公所班教育訓練</a:t>
            </a:r>
            <a:endParaRPr kumimoji="0" lang="zh-TW" altLang="en-US" sz="2600" b="1" kern="100" dirty="0">
              <a:solidFill>
                <a:srgbClr val="002060"/>
              </a:solidFill>
              <a:latin typeface="微軟正黑體" panose="020B0604030504040204" pitchFamily="34" charset="-120"/>
              <a:ea typeface="微軟正黑體" panose="020B0604030504040204" pitchFamily="34" charset="-120"/>
            </a:endParaRPr>
          </a:p>
        </p:txBody>
      </p:sp>
      <p:sp>
        <p:nvSpPr>
          <p:cNvPr id="13" name="五邊形 12"/>
          <p:cNvSpPr/>
          <p:nvPr/>
        </p:nvSpPr>
        <p:spPr>
          <a:xfrm>
            <a:off x="404842" y="3931848"/>
            <a:ext cx="8129558" cy="540000"/>
          </a:xfrm>
          <a:prstGeom prst="homePlate">
            <a:avLst/>
          </a:prstGeom>
          <a:gradFill flip="none" rotWithShape="1">
            <a:gsLst>
              <a:gs pos="0">
                <a:schemeClr val="accent6">
                  <a:lumMod val="60000"/>
                  <a:lumOff val="40000"/>
                </a:schemeClr>
              </a:gs>
              <a:gs pos="100000">
                <a:schemeClr val="accent6">
                  <a:lumMod val="20000"/>
                  <a:lumOff val="80000"/>
                </a:schemeClr>
              </a:gs>
            </a:gsLst>
            <a:lin ang="0" scaled="1"/>
            <a:tileRect/>
          </a:gra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600" b="1" kern="100" dirty="0">
                <a:solidFill>
                  <a:srgbClr val="002060"/>
                </a:solidFill>
                <a:latin typeface="微軟正黑體" panose="020B0604030504040204" pitchFamily="34" charset="-120"/>
                <a:ea typeface="微軟正黑體" panose="020B0604030504040204" pitchFamily="34" charset="-120"/>
              </a:rPr>
              <a:t>繪製核子事故疏散路線</a:t>
            </a:r>
            <a:r>
              <a:rPr kumimoji="0" lang="zh-TW" altLang="en-US" sz="2600" b="1" kern="100" dirty="0" smtClean="0">
                <a:solidFill>
                  <a:srgbClr val="002060"/>
                </a:solidFill>
                <a:latin typeface="微軟正黑體" panose="020B0604030504040204" pitchFamily="34" charset="-120"/>
                <a:ea typeface="微軟正黑體" panose="020B0604030504040204" pitchFamily="34" charset="-120"/>
              </a:rPr>
              <a:t>圖及淹水</a:t>
            </a:r>
            <a:r>
              <a:rPr kumimoji="0" lang="zh-TW" altLang="en-US" sz="2600" b="1" kern="100" dirty="0">
                <a:solidFill>
                  <a:srgbClr val="002060"/>
                </a:solidFill>
                <a:latin typeface="微軟正黑體" panose="020B0604030504040204" pitchFamily="34" charset="-120"/>
                <a:ea typeface="微軟正黑體" panose="020B0604030504040204" pitchFamily="34" charset="-120"/>
              </a:rPr>
              <a:t>疏散避難圖</a:t>
            </a:r>
          </a:p>
        </p:txBody>
      </p:sp>
    </p:spTree>
    <p:extLst>
      <p:ext uri="{BB962C8B-B14F-4D97-AF65-F5344CB8AC3E}">
        <p14:creationId xmlns:p14="http://schemas.microsoft.com/office/powerpoint/2010/main" val="4043995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0" y="3075057"/>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smtClean="0">
                <a:solidFill>
                  <a:srgbClr val="CC3300"/>
                </a:solidFill>
              </a:rPr>
              <a:t>四、預定</a:t>
            </a:r>
            <a:r>
              <a:rPr lang="zh-TW" altLang="en-US" sz="4000" b="1" dirty="0">
                <a:solidFill>
                  <a:srgbClr val="CC3300"/>
                </a:solidFill>
              </a:rPr>
              <a:t>工作配合事項</a:t>
            </a:r>
            <a:r>
              <a:rPr lang="zh-TW" altLang="en-US" sz="4000" b="1" dirty="0" smtClean="0">
                <a:solidFill>
                  <a:srgbClr val="CC3300"/>
                </a:solidFill>
              </a:rPr>
              <a:t>說明</a:t>
            </a:r>
            <a:endParaRPr lang="zh-TW" altLang="en-US" sz="4000" b="1" dirty="0">
              <a:solidFill>
                <a:srgbClr val="CC3300"/>
              </a:solidFill>
            </a:endParaRPr>
          </a:p>
        </p:txBody>
      </p:sp>
      <p:sp>
        <p:nvSpPr>
          <p:cNvPr id="2" name="投影片編號版面配置區 1"/>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22</a:t>
            </a:fld>
            <a:endParaRPr lang="zh-TW" altLang="en-US" dirty="0">
              <a:solidFill>
                <a:srgbClr val="44546A">
                  <a:lumMod val="50000"/>
                </a:srgbClr>
              </a:solidFill>
            </a:endParaRPr>
          </a:p>
        </p:txBody>
      </p:sp>
    </p:spTree>
    <p:extLst>
      <p:ext uri="{BB962C8B-B14F-4D97-AF65-F5344CB8AC3E}">
        <p14:creationId xmlns:p14="http://schemas.microsoft.com/office/powerpoint/2010/main" val="37501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區公所</a:t>
            </a:r>
            <a:r>
              <a:rPr lang="zh-TW" altLang="en-US" dirty="0"/>
              <a:t>開口合約檢核結果說明</a:t>
            </a:r>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23</a:t>
            </a:fld>
            <a:endParaRPr lang="zh-TW" altLang="en-US"/>
          </a:p>
        </p:txBody>
      </p:sp>
    </p:spTree>
    <p:extLst>
      <p:ext uri="{BB962C8B-B14F-4D97-AF65-F5344CB8AC3E}">
        <p14:creationId xmlns:p14="http://schemas.microsoft.com/office/powerpoint/2010/main" val="991801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6172200" cy="716869"/>
          </a:xfrm>
          <a:solidFill>
            <a:schemeClr val="bg1"/>
          </a:solidFill>
        </p:spPr>
        <p:txBody>
          <a:bodyPr vert="horz" lIns="91440" tIns="45720" rIns="91440" bIns="45720" rtlCol="0" anchor="ctr">
            <a:noAutofit/>
          </a:bodyPr>
          <a:lstStyle/>
          <a:p>
            <a:r>
              <a:rPr lang="zh-TW" altLang="en-US" dirty="0"/>
              <a:t>區公所開口合約檢核結果說明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24</a:t>
            </a:fld>
            <a:endParaRPr lang="zh-TW" altLang="en-US">
              <a:solidFill>
                <a:srgbClr val="44546A">
                  <a:lumMod val="50000"/>
                </a:srgbClr>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3670226394"/>
              </p:ext>
            </p:extLst>
          </p:nvPr>
        </p:nvGraphicFramePr>
        <p:xfrm>
          <a:off x="457650" y="1295400"/>
          <a:ext cx="7620000" cy="4029075"/>
        </p:xfrm>
        <a:graphic>
          <a:graphicData uri="http://schemas.openxmlformats.org/drawingml/2006/table">
            <a:tbl>
              <a:tblPr firstRow="1" firstCol="1" bandRow="1">
                <a:tableStyleId>{5C22544A-7EE6-4342-B048-85BDC9FD1C3A}</a:tableStyleId>
              </a:tblPr>
              <a:tblGrid>
                <a:gridCol w="838200"/>
                <a:gridCol w="1695450"/>
                <a:gridCol w="1695450"/>
                <a:gridCol w="1695450"/>
                <a:gridCol w="1695450"/>
              </a:tblGrid>
              <a:tr h="152713">
                <a:tc rowSpan="2">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區公所</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gridSpan="4">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開口合約簽訂概況</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25546">
                <a:tc vMerge="1">
                  <a:txBody>
                    <a:bodyPr/>
                    <a:lstStyle/>
                    <a:p>
                      <a:endParaRPr lang="zh-TW" altLang="en-US"/>
                    </a:p>
                  </a:txBody>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民生物資類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工程類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交通運輸類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其他類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三芝區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萬里區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石門區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dirty="0">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汐止區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板橋區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五股區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貢寮區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深坑區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樹林區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林口區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雙溪區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三重區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土城區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蘆洲區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新莊區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1500" b="0" i="0" u="none" strike="noStrike" dirty="0">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9" name="五邊形 8"/>
          <p:cNvSpPr/>
          <p:nvPr/>
        </p:nvSpPr>
        <p:spPr>
          <a:xfrm>
            <a:off x="0" y="838200"/>
            <a:ext cx="556260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400" b="1" kern="0" dirty="0">
                <a:solidFill>
                  <a:srgbClr val="C00000"/>
                </a:solidFill>
                <a:latin typeface="微軟正黑體" panose="020B0604030504040204" pitchFamily="34" charset="-120"/>
                <a:ea typeface="微軟正黑體" panose="020B0604030504040204" pitchFamily="34" charset="-120"/>
              </a:rPr>
              <a:t>各區公所開口合約簽訂進度及檢視結果</a:t>
            </a:r>
          </a:p>
        </p:txBody>
      </p:sp>
      <p:sp>
        <p:nvSpPr>
          <p:cNvPr id="8" name="矩形 7"/>
          <p:cNvSpPr/>
          <p:nvPr/>
        </p:nvSpPr>
        <p:spPr>
          <a:xfrm>
            <a:off x="304800" y="5410200"/>
            <a:ext cx="8001000" cy="1323439"/>
          </a:xfrm>
          <a:prstGeom prst="rect">
            <a:avLst/>
          </a:prstGeom>
          <a:solidFill>
            <a:schemeClr val="accent6">
              <a:lumMod val="40000"/>
              <a:lumOff val="6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just">
              <a:spcAft>
                <a:spcPts val="0"/>
              </a:spcAft>
            </a:pPr>
            <a:r>
              <a:rPr lang="zh-TW" altLang="en-US" sz="1600" b="1" kern="0" dirty="0" smtClean="0">
                <a:solidFill>
                  <a:schemeClr val="tx1"/>
                </a:solidFill>
                <a:latin typeface="微軟正黑體" panose="020B0604030504040204" pitchFamily="34" charset="-120"/>
                <a:ea typeface="微軟正黑體" panose="020B0604030504040204" pitchFamily="34" charset="-120"/>
              </a:rPr>
              <a:t>圖示說明：</a:t>
            </a:r>
            <a:endParaRPr lang="en-US" altLang="zh-TW" sz="1600" b="1" kern="0" dirty="0" smtClean="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zh-TW" sz="1600" b="1" kern="0" dirty="0">
                <a:solidFill>
                  <a:schemeClr val="tx1"/>
                </a:solidFill>
                <a:latin typeface="微軟正黑體" panose="020B0604030504040204" pitchFamily="34" charset="-120"/>
                <a:ea typeface="微軟正黑體" panose="020B0604030504040204" pitchFamily="34" charset="-120"/>
              </a:rPr>
              <a:t>○</a:t>
            </a: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zh-TW" sz="1600" b="1" kern="0" dirty="0">
                <a:solidFill>
                  <a:schemeClr val="tx1"/>
                </a:solidFill>
                <a:latin typeface="微軟正黑體" panose="020B0604030504040204" pitchFamily="34" charset="-120"/>
                <a:ea typeface="微軟正黑體" panose="020B0604030504040204" pitchFamily="34" charset="-120"/>
              </a:rPr>
              <a:t>已簽訂，</a:t>
            </a:r>
            <a:r>
              <a:rPr lang="en-US" altLang="zh-TW" sz="1600" b="1" kern="0" dirty="0">
                <a:solidFill>
                  <a:schemeClr val="tx1"/>
                </a:solidFill>
                <a:latin typeface="微軟正黑體" panose="020B0604030504040204" pitchFamily="34" charset="-120"/>
                <a:ea typeface="微軟正黑體" panose="020B0604030504040204" pitchFamily="34" charset="-120"/>
              </a:rPr>
              <a:t>103</a:t>
            </a:r>
            <a:r>
              <a:rPr lang="zh-TW" altLang="zh-TW" sz="1600" b="1" kern="0" dirty="0">
                <a:solidFill>
                  <a:schemeClr val="tx1"/>
                </a:solidFill>
                <a:latin typeface="微軟正黑體" panose="020B0604030504040204" pitchFamily="34" charset="-120"/>
                <a:ea typeface="微軟正黑體" panose="020B0604030504040204" pitchFamily="34" charset="-120"/>
              </a:rPr>
              <a:t>年之開口合約已符合檢核內容，</a:t>
            </a:r>
            <a:r>
              <a:rPr lang="en-US" altLang="zh-TW" sz="1600" b="1" kern="0" dirty="0">
                <a:solidFill>
                  <a:schemeClr val="tx1"/>
                </a:solidFill>
                <a:latin typeface="微軟正黑體" panose="020B0604030504040204" pitchFamily="34" charset="-120"/>
                <a:ea typeface="微軟正黑體" panose="020B0604030504040204" pitchFamily="34" charset="-120"/>
              </a:rPr>
              <a:t>104</a:t>
            </a:r>
            <a:r>
              <a:rPr lang="zh-TW" altLang="zh-TW" sz="1600" b="1" kern="0" dirty="0">
                <a:solidFill>
                  <a:schemeClr val="tx1"/>
                </a:solidFill>
                <a:latin typeface="微軟正黑體" panose="020B0604030504040204" pitchFamily="34" charset="-120"/>
                <a:ea typeface="微軟正黑體" panose="020B0604030504040204" pitchFamily="34" charset="-120"/>
              </a:rPr>
              <a:t>年合約沿用相同合約簽訂。</a:t>
            </a:r>
            <a:endParaRPr lang="zh-TW" altLang="zh-TW" sz="1600" b="1" kern="100" dirty="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zh-TW" sz="1600" b="1" kern="0" dirty="0">
                <a:solidFill>
                  <a:schemeClr val="tx1"/>
                </a:solidFill>
                <a:latin typeface="+mn-ea"/>
              </a:rPr>
              <a:t>◎</a:t>
            </a: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zh-TW" sz="1600" b="1" kern="0" dirty="0">
                <a:solidFill>
                  <a:schemeClr val="tx1"/>
                </a:solidFill>
                <a:latin typeface="微軟正黑體" panose="020B0604030504040204" pitchFamily="34" charset="-120"/>
                <a:ea typeface="微軟正黑體" panose="020B0604030504040204" pitchFamily="34" charset="-120"/>
              </a:rPr>
              <a:t>已簽訂，並依據</a:t>
            </a:r>
            <a:r>
              <a:rPr lang="en-US" altLang="zh-TW" sz="1600" b="1" kern="0" dirty="0">
                <a:solidFill>
                  <a:schemeClr val="tx1"/>
                </a:solidFill>
                <a:latin typeface="微軟正黑體" panose="020B0604030504040204" pitchFamily="34" charset="-120"/>
                <a:ea typeface="微軟正黑體" panose="020B0604030504040204" pitchFamily="34" charset="-120"/>
              </a:rPr>
              <a:t>103</a:t>
            </a:r>
            <a:r>
              <a:rPr lang="zh-TW" altLang="zh-TW" sz="1600" b="1" kern="0" dirty="0">
                <a:solidFill>
                  <a:schemeClr val="tx1"/>
                </a:solidFill>
                <a:latin typeface="微軟正黑體" panose="020B0604030504040204" pitchFamily="34" charset="-120"/>
                <a:ea typeface="微軟正黑體" panose="020B0604030504040204" pitchFamily="34" charset="-120"/>
              </a:rPr>
              <a:t>年回覆意見調整</a:t>
            </a:r>
            <a:r>
              <a:rPr lang="en-US" altLang="zh-TW" sz="1600" b="1" kern="0" dirty="0">
                <a:solidFill>
                  <a:schemeClr val="tx1"/>
                </a:solidFill>
                <a:latin typeface="微軟正黑體" panose="020B0604030504040204" pitchFamily="34" charset="-120"/>
                <a:ea typeface="微軟正黑體" panose="020B0604030504040204" pitchFamily="34" charset="-120"/>
              </a:rPr>
              <a:t>104</a:t>
            </a:r>
            <a:r>
              <a:rPr lang="zh-TW" altLang="zh-TW" sz="1600" b="1" kern="0" dirty="0">
                <a:solidFill>
                  <a:schemeClr val="tx1"/>
                </a:solidFill>
                <a:latin typeface="微軟正黑體" panose="020B0604030504040204" pitchFamily="34" charset="-120"/>
                <a:ea typeface="微軟正黑體" panose="020B0604030504040204" pitchFamily="34" charset="-120"/>
              </a:rPr>
              <a:t>年合約內容</a:t>
            </a:r>
            <a:r>
              <a:rPr lang="zh-TW" altLang="en-US" sz="1600" b="1" kern="0" dirty="0">
                <a:solidFill>
                  <a:schemeClr val="tx1"/>
                </a:solidFill>
                <a:latin typeface="微軟正黑體" panose="020B0604030504040204" pitchFamily="34" charset="-120"/>
                <a:ea typeface="微軟正黑體" panose="020B0604030504040204" pitchFamily="34" charset="-120"/>
              </a:rPr>
              <a:t>。</a:t>
            </a:r>
            <a:endParaRPr lang="en-US" altLang="zh-TW" sz="1600" b="1" kern="0" dirty="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en-US" sz="1600" b="1" kern="0" dirty="0">
                <a:solidFill>
                  <a:schemeClr val="tx1"/>
                </a:solidFill>
                <a:latin typeface="微軟正黑體" panose="020B0604030504040204" pitchFamily="34" charset="-120"/>
                <a:ea typeface="微軟正黑體" panose="020B0604030504040204" pitchFamily="34" charset="-120"/>
              </a:rPr>
              <a:t> </a:t>
            </a: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en-US" sz="1600" b="1" kern="0" dirty="0">
                <a:solidFill>
                  <a:schemeClr val="tx1"/>
                </a:solidFill>
                <a:latin typeface="微軟正黑體" panose="020B0604030504040204" pitchFamily="34" charset="-120"/>
                <a:ea typeface="微軟正黑體" panose="020B0604030504040204" pitchFamily="34" charset="-120"/>
              </a:rPr>
              <a:t>公所表示已簽訂，合約內容待補。</a:t>
            </a:r>
            <a:endParaRPr lang="zh-TW" altLang="en-US" sz="1600" b="1" dirty="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zh-TW" sz="1600" b="1" kern="0" dirty="0" smtClean="0">
                <a:solidFill>
                  <a:schemeClr val="tx1"/>
                </a:solidFill>
                <a:latin typeface="+mn-ea"/>
              </a:rPr>
              <a:t>△</a:t>
            </a:r>
            <a:r>
              <a:rPr lang="en-US" altLang="zh-TW" sz="1600" b="1" kern="0" dirty="0" smtClean="0">
                <a:solidFill>
                  <a:schemeClr val="tx1"/>
                </a:solidFill>
                <a:latin typeface="微軟正黑體" panose="020B0604030504040204" pitchFamily="34" charset="-120"/>
                <a:ea typeface="微軟正黑體" panose="020B0604030504040204" pitchFamily="34" charset="-120"/>
              </a:rPr>
              <a:t>-</a:t>
            </a:r>
            <a:r>
              <a:rPr lang="zh-TW" altLang="zh-TW" sz="1600" b="1" kern="0" dirty="0" smtClean="0">
                <a:solidFill>
                  <a:schemeClr val="tx1"/>
                </a:solidFill>
                <a:latin typeface="微軟正黑體" panose="020B0604030504040204" pitchFamily="34" charset="-120"/>
                <a:ea typeface="微軟正黑體" panose="020B0604030504040204" pitchFamily="34" charset="-120"/>
              </a:rPr>
              <a:t>待</a:t>
            </a:r>
            <a:r>
              <a:rPr lang="zh-TW" altLang="zh-TW" sz="1600" b="1" kern="0" dirty="0">
                <a:solidFill>
                  <a:schemeClr val="tx1"/>
                </a:solidFill>
                <a:latin typeface="微軟正黑體" panose="020B0604030504040204" pitchFamily="34" charset="-120"/>
                <a:ea typeface="微軟正黑體" panose="020B0604030504040204" pitchFamily="34" charset="-120"/>
              </a:rPr>
              <a:t>簽訂</a:t>
            </a:r>
            <a:r>
              <a:rPr lang="zh-TW" altLang="zh-TW" sz="1600" b="1" kern="0" dirty="0" smtClean="0">
                <a:solidFill>
                  <a:schemeClr val="tx1"/>
                </a:solidFill>
                <a:latin typeface="微軟正黑體" panose="020B0604030504040204" pitchFamily="34" charset="-120"/>
                <a:ea typeface="微軟正黑體" panose="020B0604030504040204" pitchFamily="34" charset="-120"/>
              </a:rPr>
              <a:t>。</a:t>
            </a:r>
            <a:endParaRPr lang="zh-TW" altLang="zh-TW" sz="1600" b="1" kern="1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71040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6172200" cy="716869"/>
          </a:xfrm>
          <a:solidFill>
            <a:schemeClr val="bg1"/>
          </a:solidFill>
        </p:spPr>
        <p:txBody>
          <a:bodyPr vert="horz" lIns="91440" tIns="45720" rIns="91440" bIns="45720" rtlCol="0" anchor="ctr">
            <a:noAutofit/>
          </a:bodyPr>
          <a:lstStyle/>
          <a:p>
            <a:r>
              <a:rPr lang="zh-TW" altLang="en-US" dirty="0"/>
              <a:t>區公所開口合約檢核結果說明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25</a:t>
            </a:fld>
            <a:endParaRPr lang="zh-TW" altLang="en-US">
              <a:solidFill>
                <a:srgbClr val="44546A">
                  <a:lumMod val="50000"/>
                </a:srgbClr>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2983871935"/>
              </p:ext>
            </p:extLst>
          </p:nvPr>
        </p:nvGraphicFramePr>
        <p:xfrm>
          <a:off x="381000" y="1524000"/>
          <a:ext cx="7620000" cy="3790950"/>
        </p:xfrm>
        <a:graphic>
          <a:graphicData uri="http://schemas.openxmlformats.org/drawingml/2006/table">
            <a:tbl>
              <a:tblPr firstRow="1" firstCol="1" bandRow="1">
                <a:tableStyleId>{5C22544A-7EE6-4342-B048-85BDC9FD1C3A}</a:tableStyleId>
              </a:tblPr>
              <a:tblGrid>
                <a:gridCol w="838200"/>
                <a:gridCol w="1695450"/>
                <a:gridCol w="1695450"/>
                <a:gridCol w="1695450"/>
                <a:gridCol w="1695450"/>
              </a:tblGrid>
              <a:tr h="152713">
                <a:tc rowSpan="2">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區公所</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gridSpan="4">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開口合約簽訂概況</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25546">
                <a:tc vMerge="1">
                  <a:txBody>
                    <a:bodyPr/>
                    <a:lstStyle/>
                    <a:p>
                      <a:endParaRPr lang="zh-TW" altLang="en-US"/>
                    </a:p>
                  </a:txBody>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民生物資類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工程類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交通運輸類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c>
                  <a:txBody>
                    <a:bodyPr/>
                    <a:lstStyle/>
                    <a:p>
                      <a:pPr algn="ctr">
                        <a:spcAft>
                          <a:spcPts val="0"/>
                        </a:spcAft>
                      </a:pPr>
                      <a:r>
                        <a:rPr lang="zh-TW" sz="1500" b="1" kern="0" dirty="0">
                          <a:solidFill>
                            <a:srgbClr val="002060"/>
                          </a:solidFill>
                          <a:effectLst/>
                          <a:latin typeface="微軟正黑體" panose="020B0604030504040204" pitchFamily="34" charset="-120"/>
                          <a:ea typeface="微軟正黑體" panose="020B0604030504040204" pitchFamily="34" charset="-120"/>
                        </a:rPr>
                        <a:t>其他類</a:t>
                      </a:r>
                      <a:endParaRPr lang="zh-TW" sz="15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964" marR="10964"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金山區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zh-TW"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坪林區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zh-TW"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三峽區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zh-TW"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新店區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zh-TW" sz="1500" b="0" i="0" u="none" strike="noStrike" dirty="0">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中和區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zh-TW"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zh-TW"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5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2">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瑞芳區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平溪區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石碇區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淡水區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泰山區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八里區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烏來區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永和區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r h="152713">
                <a:tc>
                  <a:txBody>
                    <a:bodyPr/>
                    <a:lstStyle/>
                    <a:p>
                      <a:pPr algn="ctr" fontAlgn="ctr"/>
                      <a:r>
                        <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rPr>
                        <a:t>鶯歌區</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a:solidFill>
                            <a:srgbClr val="000000"/>
                          </a:solidFill>
                          <a:effectLst/>
                          <a:latin typeface="新細明體" panose="02020500000000000000" pitchFamily="18" charset="-120"/>
                          <a:ea typeface="新細明體" panose="02020500000000000000" pitchFamily="18"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0" i="0" u="none" strike="noStrike" dirty="0">
                          <a:solidFill>
                            <a:srgbClr val="000000"/>
                          </a:solidFill>
                          <a:effectLst/>
                          <a:latin typeface="標楷體" panose="03000509000000000000" pitchFamily="65" charset="-120"/>
                          <a:ea typeface="標楷體" panose="03000509000000000000" pitchFamily="65" charset="-120"/>
                        </a:rPr>
                        <a:t>△</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r>
            </a:tbl>
          </a:graphicData>
        </a:graphic>
      </p:graphicFrame>
      <p:sp>
        <p:nvSpPr>
          <p:cNvPr id="6" name="五邊形 5"/>
          <p:cNvSpPr/>
          <p:nvPr/>
        </p:nvSpPr>
        <p:spPr>
          <a:xfrm>
            <a:off x="0" y="990600"/>
            <a:ext cx="556260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400" b="1" kern="0" dirty="0">
                <a:solidFill>
                  <a:srgbClr val="C00000"/>
                </a:solidFill>
                <a:latin typeface="微軟正黑體" panose="020B0604030504040204" pitchFamily="34" charset="-120"/>
                <a:ea typeface="微軟正黑體" panose="020B0604030504040204" pitchFamily="34" charset="-120"/>
              </a:rPr>
              <a:t>各區公所開口合約簽訂進度及檢視結果</a:t>
            </a:r>
          </a:p>
        </p:txBody>
      </p:sp>
      <p:sp>
        <p:nvSpPr>
          <p:cNvPr id="8" name="矩形 7"/>
          <p:cNvSpPr/>
          <p:nvPr/>
        </p:nvSpPr>
        <p:spPr>
          <a:xfrm>
            <a:off x="304800" y="5410200"/>
            <a:ext cx="8001000" cy="1323439"/>
          </a:xfrm>
          <a:prstGeom prst="rect">
            <a:avLst/>
          </a:prstGeom>
          <a:solidFill>
            <a:schemeClr val="accent6">
              <a:lumMod val="40000"/>
              <a:lumOff val="6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just">
              <a:spcAft>
                <a:spcPts val="0"/>
              </a:spcAft>
            </a:pPr>
            <a:r>
              <a:rPr lang="zh-TW" altLang="en-US" sz="1600" b="1" kern="0" dirty="0" smtClean="0">
                <a:solidFill>
                  <a:schemeClr val="tx1"/>
                </a:solidFill>
                <a:latin typeface="微軟正黑體" panose="020B0604030504040204" pitchFamily="34" charset="-120"/>
                <a:ea typeface="微軟正黑體" panose="020B0604030504040204" pitchFamily="34" charset="-120"/>
              </a:rPr>
              <a:t>圖示說明：</a:t>
            </a:r>
            <a:endParaRPr lang="en-US" altLang="zh-TW" sz="1600" b="1" kern="0" dirty="0" smtClean="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zh-TW" sz="1600" b="1" kern="0" dirty="0">
                <a:solidFill>
                  <a:schemeClr val="tx1"/>
                </a:solidFill>
                <a:latin typeface="微軟正黑體" panose="020B0604030504040204" pitchFamily="34" charset="-120"/>
                <a:ea typeface="微軟正黑體" panose="020B0604030504040204" pitchFamily="34" charset="-120"/>
              </a:rPr>
              <a:t>○</a:t>
            </a: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zh-TW" sz="1600" b="1" kern="0" dirty="0">
                <a:solidFill>
                  <a:schemeClr val="tx1"/>
                </a:solidFill>
                <a:latin typeface="微軟正黑體" panose="020B0604030504040204" pitchFamily="34" charset="-120"/>
                <a:ea typeface="微軟正黑體" panose="020B0604030504040204" pitchFamily="34" charset="-120"/>
              </a:rPr>
              <a:t>已簽訂，</a:t>
            </a:r>
            <a:r>
              <a:rPr lang="en-US" altLang="zh-TW" sz="1600" b="1" kern="0" dirty="0">
                <a:solidFill>
                  <a:schemeClr val="tx1"/>
                </a:solidFill>
                <a:latin typeface="微軟正黑體" panose="020B0604030504040204" pitchFamily="34" charset="-120"/>
                <a:ea typeface="微軟正黑體" panose="020B0604030504040204" pitchFamily="34" charset="-120"/>
              </a:rPr>
              <a:t>103</a:t>
            </a:r>
            <a:r>
              <a:rPr lang="zh-TW" altLang="zh-TW" sz="1600" b="1" kern="0" dirty="0">
                <a:solidFill>
                  <a:schemeClr val="tx1"/>
                </a:solidFill>
                <a:latin typeface="微軟正黑體" panose="020B0604030504040204" pitchFamily="34" charset="-120"/>
                <a:ea typeface="微軟正黑體" panose="020B0604030504040204" pitchFamily="34" charset="-120"/>
              </a:rPr>
              <a:t>年之開口合約已符合檢核內容，</a:t>
            </a:r>
            <a:r>
              <a:rPr lang="en-US" altLang="zh-TW" sz="1600" b="1" kern="0" dirty="0">
                <a:solidFill>
                  <a:schemeClr val="tx1"/>
                </a:solidFill>
                <a:latin typeface="微軟正黑體" panose="020B0604030504040204" pitchFamily="34" charset="-120"/>
                <a:ea typeface="微軟正黑體" panose="020B0604030504040204" pitchFamily="34" charset="-120"/>
              </a:rPr>
              <a:t>104</a:t>
            </a:r>
            <a:r>
              <a:rPr lang="zh-TW" altLang="zh-TW" sz="1600" b="1" kern="0" dirty="0">
                <a:solidFill>
                  <a:schemeClr val="tx1"/>
                </a:solidFill>
                <a:latin typeface="微軟正黑體" panose="020B0604030504040204" pitchFamily="34" charset="-120"/>
                <a:ea typeface="微軟正黑體" panose="020B0604030504040204" pitchFamily="34" charset="-120"/>
              </a:rPr>
              <a:t>年合約沿用相同合約簽訂。</a:t>
            </a:r>
            <a:endParaRPr lang="zh-TW" altLang="zh-TW" sz="1600" b="1" kern="100" dirty="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zh-TW" sz="1600" b="1" kern="0" dirty="0">
                <a:solidFill>
                  <a:schemeClr val="tx1"/>
                </a:solidFill>
                <a:latin typeface="+mn-ea"/>
              </a:rPr>
              <a:t>◎</a:t>
            </a: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zh-TW" sz="1600" b="1" kern="0" dirty="0">
                <a:solidFill>
                  <a:schemeClr val="tx1"/>
                </a:solidFill>
                <a:latin typeface="微軟正黑體" panose="020B0604030504040204" pitchFamily="34" charset="-120"/>
                <a:ea typeface="微軟正黑體" panose="020B0604030504040204" pitchFamily="34" charset="-120"/>
              </a:rPr>
              <a:t>已簽訂，並依據</a:t>
            </a:r>
            <a:r>
              <a:rPr lang="en-US" altLang="zh-TW" sz="1600" b="1" kern="0" dirty="0">
                <a:solidFill>
                  <a:schemeClr val="tx1"/>
                </a:solidFill>
                <a:latin typeface="微軟正黑體" panose="020B0604030504040204" pitchFamily="34" charset="-120"/>
                <a:ea typeface="微軟正黑體" panose="020B0604030504040204" pitchFamily="34" charset="-120"/>
              </a:rPr>
              <a:t>103</a:t>
            </a:r>
            <a:r>
              <a:rPr lang="zh-TW" altLang="zh-TW" sz="1600" b="1" kern="0" dirty="0">
                <a:solidFill>
                  <a:schemeClr val="tx1"/>
                </a:solidFill>
                <a:latin typeface="微軟正黑體" panose="020B0604030504040204" pitchFamily="34" charset="-120"/>
                <a:ea typeface="微軟正黑體" panose="020B0604030504040204" pitchFamily="34" charset="-120"/>
              </a:rPr>
              <a:t>年回覆意見調整</a:t>
            </a:r>
            <a:r>
              <a:rPr lang="en-US" altLang="zh-TW" sz="1600" b="1" kern="0" dirty="0">
                <a:solidFill>
                  <a:schemeClr val="tx1"/>
                </a:solidFill>
                <a:latin typeface="微軟正黑體" panose="020B0604030504040204" pitchFamily="34" charset="-120"/>
                <a:ea typeface="微軟正黑體" panose="020B0604030504040204" pitchFamily="34" charset="-120"/>
              </a:rPr>
              <a:t>104</a:t>
            </a:r>
            <a:r>
              <a:rPr lang="zh-TW" altLang="zh-TW" sz="1600" b="1" kern="0" dirty="0">
                <a:solidFill>
                  <a:schemeClr val="tx1"/>
                </a:solidFill>
                <a:latin typeface="微軟正黑體" panose="020B0604030504040204" pitchFamily="34" charset="-120"/>
                <a:ea typeface="微軟正黑體" panose="020B0604030504040204" pitchFamily="34" charset="-120"/>
              </a:rPr>
              <a:t>年合約內容</a:t>
            </a:r>
            <a:r>
              <a:rPr lang="zh-TW" altLang="en-US" sz="1600" b="1" kern="0" dirty="0">
                <a:solidFill>
                  <a:schemeClr val="tx1"/>
                </a:solidFill>
                <a:latin typeface="微軟正黑體" panose="020B0604030504040204" pitchFamily="34" charset="-120"/>
                <a:ea typeface="微軟正黑體" panose="020B0604030504040204" pitchFamily="34" charset="-120"/>
              </a:rPr>
              <a:t>。</a:t>
            </a:r>
            <a:endParaRPr lang="en-US" altLang="zh-TW" sz="1600" b="1" kern="0" dirty="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en-US" sz="1600" b="1" kern="0" dirty="0">
                <a:solidFill>
                  <a:schemeClr val="tx1"/>
                </a:solidFill>
                <a:latin typeface="微軟正黑體" panose="020B0604030504040204" pitchFamily="34" charset="-120"/>
                <a:ea typeface="微軟正黑體" panose="020B0604030504040204" pitchFamily="34" charset="-120"/>
              </a:rPr>
              <a:t> </a:t>
            </a:r>
            <a:r>
              <a:rPr lang="en-US" altLang="zh-TW" sz="1600" b="1" kern="0" dirty="0">
                <a:solidFill>
                  <a:schemeClr val="tx1"/>
                </a:solidFill>
                <a:latin typeface="微軟正黑體" panose="020B0604030504040204" pitchFamily="34" charset="-120"/>
                <a:ea typeface="微軟正黑體" panose="020B0604030504040204" pitchFamily="34" charset="-120"/>
              </a:rPr>
              <a:t>-</a:t>
            </a:r>
            <a:r>
              <a:rPr lang="zh-TW" altLang="en-US" sz="1600" b="1" kern="0" dirty="0">
                <a:solidFill>
                  <a:schemeClr val="tx1"/>
                </a:solidFill>
                <a:latin typeface="微軟正黑體" panose="020B0604030504040204" pitchFamily="34" charset="-120"/>
                <a:ea typeface="微軟正黑體" panose="020B0604030504040204" pitchFamily="34" charset="-120"/>
              </a:rPr>
              <a:t>公所表示已簽訂，合約內容待補。</a:t>
            </a:r>
            <a:endParaRPr lang="zh-TW" altLang="en-US" sz="1600" b="1" dirty="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zh-TW" sz="1600" b="1" kern="0" dirty="0" smtClean="0">
                <a:solidFill>
                  <a:schemeClr val="tx1"/>
                </a:solidFill>
                <a:latin typeface="+mn-ea"/>
              </a:rPr>
              <a:t>△</a:t>
            </a:r>
            <a:r>
              <a:rPr lang="en-US" altLang="zh-TW" sz="1600" b="1" kern="0" dirty="0" smtClean="0">
                <a:solidFill>
                  <a:schemeClr val="tx1"/>
                </a:solidFill>
                <a:latin typeface="微軟正黑體" panose="020B0604030504040204" pitchFamily="34" charset="-120"/>
                <a:ea typeface="微軟正黑體" panose="020B0604030504040204" pitchFamily="34" charset="-120"/>
              </a:rPr>
              <a:t>-</a:t>
            </a:r>
            <a:r>
              <a:rPr lang="zh-TW" altLang="zh-TW" sz="1600" b="1" kern="0" dirty="0" smtClean="0">
                <a:solidFill>
                  <a:schemeClr val="tx1"/>
                </a:solidFill>
                <a:latin typeface="微軟正黑體" panose="020B0604030504040204" pitchFamily="34" charset="-120"/>
                <a:ea typeface="微軟正黑體" panose="020B0604030504040204" pitchFamily="34" charset="-120"/>
              </a:rPr>
              <a:t>待</a:t>
            </a:r>
            <a:r>
              <a:rPr lang="zh-TW" altLang="zh-TW" sz="1600" b="1" kern="0" dirty="0">
                <a:solidFill>
                  <a:schemeClr val="tx1"/>
                </a:solidFill>
                <a:latin typeface="微軟正黑體" panose="020B0604030504040204" pitchFamily="34" charset="-120"/>
                <a:ea typeface="微軟正黑體" panose="020B0604030504040204" pitchFamily="34" charset="-120"/>
              </a:rPr>
              <a:t>簽訂</a:t>
            </a:r>
            <a:r>
              <a:rPr lang="zh-TW" altLang="zh-TW" sz="1600" b="1" kern="0" dirty="0" smtClean="0">
                <a:solidFill>
                  <a:schemeClr val="tx1"/>
                </a:solidFill>
                <a:latin typeface="微軟正黑體" panose="020B0604030504040204" pitchFamily="34" charset="-120"/>
                <a:ea typeface="微軟正黑體" panose="020B0604030504040204" pitchFamily="34" charset="-120"/>
              </a:rPr>
              <a:t>。</a:t>
            </a:r>
            <a:endParaRPr lang="zh-TW" altLang="zh-TW" sz="1600" b="1" kern="1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67780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888" y="1792588"/>
            <a:ext cx="7886700" cy="2852737"/>
          </a:xfrm>
          <a:noFill/>
        </p:spPr>
        <p:txBody>
          <a:bodyPr vert="horz" lIns="91440" tIns="45720" rIns="91440" bIns="45720" rtlCol="0" anchor="b">
            <a:noAutofit/>
          </a:bodyPr>
          <a:lstStyle/>
          <a:p>
            <a:r>
              <a:rPr lang="zh-TW" altLang="en-US" sz="4200" dirty="0" smtClean="0"/>
              <a:t>民間</a:t>
            </a:r>
            <a:r>
              <a:rPr lang="zh-TW" altLang="en-US" sz="4200" dirty="0"/>
              <a:t>團體能量調查結果說明</a:t>
            </a:r>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26</a:t>
            </a:fld>
            <a:endParaRPr lang="zh-TW" altLang="en-US"/>
          </a:p>
        </p:txBody>
      </p:sp>
    </p:spTree>
    <p:extLst>
      <p:ext uri="{BB962C8B-B14F-4D97-AF65-F5344CB8AC3E}">
        <p14:creationId xmlns:p14="http://schemas.microsoft.com/office/powerpoint/2010/main" val="2230770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7772400" cy="716869"/>
          </a:xfrm>
          <a:solidFill>
            <a:schemeClr val="bg1"/>
          </a:solidFill>
        </p:spPr>
        <p:txBody>
          <a:bodyPr vert="horz" lIns="91440" tIns="45720" rIns="91440" bIns="45720" rtlCol="0" anchor="ctr">
            <a:noAutofit/>
          </a:bodyPr>
          <a:lstStyle/>
          <a:p>
            <a:r>
              <a:rPr lang="zh-TW" altLang="en-US" dirty="0" smtClean="0"/>
              <a:t>災害</a:t>
            </a:r>
            <a:r>
              <a:rPr lang="zh-TW" altLang="en-US" dirty="0"/>
              <a:t>防救團體</a:t>
            </a:r>
            <a:r>
              <a:rPr lang="en-US" altLang="zh-TW" dirty="0"/>
              <a:t>/</a:t>
            </a:r>
            <a:r>
              <a:rPr lang="zh-TW" altLang="en-US" dirty="0"/>
              <a:t>組織</a:t>
            </a:r>
            <a:r>
              <a:rPr lang="zh-TW" altLang="en-US" dirty="0" smtClean="0"/>
              <a:t>能量調查</a:t>
            </a:r>
            <a:r>
              <a:rPr lang="zh-TW" altLang="en-US" dirty="0"/>
              <a:t>結果說明</a:t>
            </a:r>
            <a:endParaRPr lang="zh-TW" altLang="en-US" kern="100" dirty="0"/>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27</a:t>
            </a:fld>
            <a:endParaRPr lang="zh-TW" altLang="en-US">
              <a:solidFill>
                <a:srgbClr val="44546A">
                  <a:lumMod val="50000"/>
                </a:srgbClr>
              </a:solidFill>
            </a:endParaRPr>
          </a:p>
        </p:txBody>
      </p:sp>
      <p:sp>
        <p:nvSpPr>
          <p:cNvPr id="4" name="矩形 3"/>
          <p:cNvSpPr/>
          <p:nvPr/>
        </p:nvSpPr>
        <p:spPr>
          <a:xfrm>
            <a:off x="304800" y="990600"/>
            <a:ext cx="8305800" cy="2862322"/>
          </a:xfrm>
          <a:prstGeom prst="rect">
            <a:avLst/>
          </a:prstGeom>
          <a:solidFill>
            <a:schemeClr val="bg1">
              <a:lumMod val="85000"/>
            </a:schemeClr>
          </a:solidFill>
        </p:spPr>
        <p:txBody>
          <a:bodyPr wrap="square">
            <a:spAutoFit/>
          </a:bodyPr>
          <a:lstStyle/>
          <a:p>
            <a:pPr marL="285750" indent="-285750">
              <a:buFont typeface="Wingdings" panose="05000000000000000000" pitchFamily="2" charset="2"/>
              <a:buChar char="u"/>
            </a:pP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請各局處及各區公所依「新北市政府民間團體能量調查表」於</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日前提報資料</a:t>
            </a:r>
            <a:r>
              <a:rPr lang="zh-TW" altLang="zh-TW" sz="20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r>
              <a:rPr lang="zh-TW"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提報</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對象</a:t>
            </a:r>
            <a:r>
              <a:rPr lang="zh-TW"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包括</a:t>
            </a:r>
            <a:r>
              <a:rPr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sz="20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sz="20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sz="20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u"/>
            </a:pPr>
            <a:endParaRPr lang="en-US" altLang="zh-TW" sz="20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矩形 4"/>
          <p:cNvSpPr/>
          <p:nvPr/>
        </p:nvSpPr>
        <p:spPr>
          <a:xfrm>
            <a:off x="685800" y="2057400"/>
            <a:ext cx="777240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buFont typeface="+mj-lt"/>
              <a:buAutoNum type="arabicPeriod"/>
            </a:pP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經</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立案之災害防救團體或登記有案之災害防救組織，依災害防救法第</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條規定，向各目的事業主管機關登錄在案者，如義消志工組織、中華民國紅十字會總會等。</a:t>
            </a:r>
          </a:p>
          <a:p>
            <a:pPr marL="342900" indent="-342900">
              <a:buFont typeface="+mj-lt"/>
              <a:buAutoNum type="arabicPeriod"/>
            </a:pP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依</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災害防救法規定得受徵調及徵用機具操作人員之公司行號、職業團體，如○○技師公會、○○醫師公會。</a:t>
            </a:r>
          </a:p>
        </p:txBody>
      </p:sp>
      <p:sp>
        <p:nvSpPr>
          <p:cNvPr id="6" name="矩形 5"/>
          <p:cNvSpPr/>
          <p:nvPr/>
        </p:nvSpPr>
        <p:spPr>
          <a:xfrm>
            <a:off x="381000" y="4114800"/>
            <a:ext cx="8229600" cy="1200329"/>
          </a:xfrm>
          <a:prstGeom prst="rect">
            <a:avLst/>
          </a:prstGeom>
          <a:solidFill>
            <a:schemeClr val="accent6">
              <a:lumMod val="20000"/>
              <a:lumOff val="80000"/>
            </a:schemeClr>
          </a:solidFill>
          <a:ln>
            <a:solidFill>
              <a:schemeClr val="bg1">
                <a:lumMod val="8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auto">
              <a:spcBef>
                <a:spcPts val="0"/>
              </a:spcBef>
              <a:spcAft>
                <a:spcPts val="0"/>
              </a:spcAf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截至</a:t>
            </a:r>
            <a:r>
              <a:rPr lang="en-US" altLang="zh-TW" sz="2400" b="1" dirty="0" smtClean="0">
                <a:solidFill>
                  <a:srgbClr val="FF0000"/>
                </a:solidFill>
                <a:latin typeface="微軟正黑體" panose="020B0604030504040204" pitchFamily="34" charset="-120"/>
                <a:ea typeface="微軟正黑體" panose="020B0604030504040204" pitchFamily="34" charset="-120"/>
              </a:rPr>
              <a:t>3</a:t>
            </a:r>
            <a:r>
              <a:rPr lang="zh-TW" altLang="en-US" sz="2400" b="1" dirty="0" smtClean="0">
                <a:solidFill>
                  <a:srgbClr val="FF0000"/>
                </a:solidFill>
                <a:latin typeface="微軟正黑體" panose="020B0604030504040204" pitchFamily="34" charset="-120"/>
                <a:ea typeface="微軟正黑體" panose="020B0604030504040204" pitchFamily="34" charset="-120"/>
              </a:rPr>
              <a:t>月</a:t>
            </a:r>
            <a:r>
              <a:rPr lang="en-US" altLang="zh-TW" sz="2400" b="1" dirty="0" smtClean="0">
                <a:solidFill>
                  <a:srgbClr val="FF0000"/>
                </a:solidFill>
                <a:latin typeface="微軟正黑體" panose="020B0604030504040204" pitchFamily="34" charset="-120"/>
                <a:ea typeface="微軟正黑體" panose="020B0604030504040204" pitchFamily="34" charset="-120"/>
              </a:rPr>
              <a:t>31</a:t>
            </a:r>
            <a:r>
              <a:rPr lang="zh-TW" altLang="en-US" sz="2400" b="1" dirty="0" smtClean="0">
                <a:solidFill>
                  <a:srgbClr val="FF0000"/>
                </a:solidFill>
                <a:latin typeface="微軟正黑體" panose="020B0604030504040204" pitchFamily="34" charset="-120"/>
                <a:ea typeface="微軟正黑體" panose="020B0604030504040204" pitchFamily="34" charset="-120"/>
              </a:rPr>
              <a:t>日上午已</a:t>
            </a:r>
            <a:r>
              <a:rPr lang="zh-TW" altLang="en-US" sz="2400" b="1" dirty="0">
                <a:solidFill>
                  <a:srgbClr val="FF0000"/>
                </a:solidFill>
                <a:latin typeface="微軟正黑體" panose="020B0604030504040204" pitchFamily="34" charset="-120"/>
                <a:ea typeface="微軟正黑體" panose="020B0604030504040204" pitchFamily="34" charset="-120"/>
              </a:rPr>
              <a:t>回復</a:t>
            </a:r>
            <a:r>
              <a:rPr lang="zh-TW" altLang="en-US" sz="2400" b="1" dirty="0" smtClean="0">
                <a:solidFill>
                  <a:srgbClr val="FF0000"/>
                </a:solidFill>
                <a:latin typeface="微軟正黑體" panose="020B0604030504040204" pitchFamily="34" charset="-120"/>
                <a:ea typeface="微軟正黑體" panose="020B0604030504040204" pitchFamily="34" charset="-120"/>
              </a:rPr>
              <a:t>單位：</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民政局</a:t>
            </a:r>
            <a:r>
              <a:rPr lang="zh-TW" altLang="en-US" sz="2400" b="1" dirty="0">
                <a:solidFill>
                  <a:srgbClr val="FF0000"/>
                </a:solidFill>
                <a:latin typeface="微軟正黑體" panose="020B0604030504040204" pitchFamily="34" charset="-120"/>
                <a:ea typeface="微軟正黑體" panose="020B0604030504040204" pitchFamily="34" charset="-120"/>
              </a:rPr>
              <a:t>、社會局</a:t>
            </a:r>
            <a:r>
              <a:rPr lang="zh-TW" altLang="en-US"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環保局</a:t>
            </a:r>
            <a:r>
              <a:rPr lang="zh-TW" altLang="en-US"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土城</a:t>
            </a:r>
            <a:r>
              <a:rPr lang="zh-TW" altLang="en-US" sz="2400" b="1" dirty="0">
                <a:solidFill>
                  <a:srgbClr val="FF0000"/>
                </a:solidFill>
                <a:latin typeface="微軟正黑體" panose="020B0604030504040204" pitchFamily="34" charset="-120"/>
                <a:ea typeface="微軟正黑體" panose="020B0604030504040204" pitchFamily="34" charset="-120"/>
              </a:rPr>
              <a:t>區</a:t>
            </a:r>
            <a:r>
              <a:rPr lang="zh-TW" altLang="en-US" sz="2400" b="1" dirty="0" smtClean="0">
                <a:solidFill>
                  <a:srgbClr val="FF0000"/>
                </a:solidFill>
                <a:latin typeface="微軟正黑體" panose="020B0604030504040204" pitchFamily="34" charset="-120"/>
                <a:ea typeface="微軟正黑體" panose="020B0604030504040204" pitchFamily="34" charset="-120"/>
              </a:rPr>
              <a:t>、</a:t>
            </a:r>
            <a:endParaRPr lang="en-US" altLang="zh-TW" sz="2400" b="1" dirty="0" smtClean="0">
              <a:solidFill>
                <a:srgbClr val="FF0000"/>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烏來</a:t>
            </a:r>
            <a:r>
              <a:rPr lang="zh-TW" altLang="en-US" sz="2400" b="1" dirty="0">
                <a:solidFill>
                  <a:srgbClr val="FF0000"/>
                </a:solidFill>
                <a:latin typeface="微軟正黑體" panose="020B0604030504040204" pitchFamily="34" charset="-120"/>
                <a:ea typeface="微軟正黑體" panose="020B0604030504040204" pitchFamily="34" charset="-120"/>
              </a:rPr>
              <a:t>區</a:t>
            </a:r>
            <a:r>
              <a:rPr lang="zh-TW" altLang="en-US" sz="2400" b="1" dirty="0" smtClean="0">
                <a:solidFill>
                  <a:srgbClr val="FF0000"/>
                </a:solidFill>
                <a:latin typeface="微軟正黑體" panose="020B0604030504040204" pitchFamily="34" charset="-120"/>
                <a:ea typeface="微軟正黑體" panose="020B0604030504040204" pitchFamily="34" charset="-120"/>
              </a:rPr>
              <a:t>、板橋</a:t>
            </a:r>
            <a:r>
              <a:rPr lang="zh-TW" altLang="en-US" sz="2400" b="1" dirty="0" smtClean="0">
                <a:solidFill>
                  <a:srgbClr val="FF0000"/>
                </a:solidFill>
                <a:latin typeface="微軟正黑體" panose="020B0604030504040204" pitchFamily="34" charset="-120"/>
                <a:ea typeface="微軟正黑體" panose="020B0604030504040204" pitchFamily="34" charset="-120"/>
              </a:rPr>
              <a:t>區、新莊區及</a:t>
            </a:r>
            <a:r>
              <a:rPr lang="zh-TW" altLang="en-US" sz="2400" b="1" dirty="0">
                <a:solidFill>
                  <a:srgbClr val="FF0000"/>
                </a:solidFill>
                <a:latin typeface="微軟正黑體" panose="020B0604030504040204" pitchFamily="34" charset="-120"/>
                <a:ea typeface="微軟正黑體" panose="020B0604030504040204" pitchFamily="34" charset="-120"/>
              </a:rPr>
              <a:t>樹林</a:t>
            </a:r>
            <a:r>
              <a:rPr lang="zh-TW" altLang="en-US" sz="2400" b="1" dirty="0" smtClean="0">
                <a:solidFill>
                  <a:srgbClr val="FF0000"/>
                </a:solidFill>
                <a:latin typeface="微軟正黑體" panose="020B0604030504040204" pitchFamily="34" charset="-120"/>
                <a:ea typeface="微軟正黑體" panose="020B0604030504040204" pitchFamily="34" charset="-120"/>
              </a:rPr>
              <a:t>區</a:t>
            </a:r>
            <a:endParaRPr lang="zh-TW" altLang="zh-TW" sz="2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5151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p:spPr>
        <p:txBody>
          <a:bodyPr vert="horz" lIns="91440" tIns="45720" rIns="91440" bIns="45720" rtlCol="0" anchor="b">
            <a:noAutofit/>
          </a:bodyPr>
          <a:lstStyle/>
          <a:p>
            <a:r>
              <a:rPr lang="zh-TW" altLang="en-US" dirty="0" smtClean="0"/>
              <a:t>各</a:t>
            </a:r>
            <a:r>
              <a:rPr lang="zh-TW" altLang="en-US" dirty="0"/>
              <a:t>區災害潛勢高低分析說明</a:t>
            </a:r>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28</a:t>
            </a:fld>
            <a:endParaRPr lang="zh-TW" altLang="en-US"/>
          </a:p>
        </p:txBody>
      </p:sp>
    </p:spTree>
    <p:extLst>
      <p:ext uri="{BB962C8B-B14F-4D97-AF65-F5344CB8AC3E}">
        <p14:creationId xmlns:p14="http://schemas.microsoft.com/office/powerpoint/2010/main" val="55693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6172200" cy="716869"/>
          </a:xfrm>
          <a:solidFill>
            <a:schemeClr val="bg1"/>
          </a:solidFill>
        </p:spPr>
        <p:txBody>
          <a:bodyPr vert="horz" lIns="91440" tIns="45720" rIns="91440" bIns="45720" rtlCol="0" anchor="ctr">
            <a:noAutofit/>
          </a:bodyPr>
          <a:lstStyle/>
          <a:p>
            <a:r>
              <a:rPr lang="zh-TW" altLang="en-US" dirty="0"/>
              <a:t>各區災害潛勢高低分析說明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29</a:t>
            </a:fld>
            <a:endParaRPr lang="zh-TW" altLang="en-US">
              <a:solidFill>
                <a:srgbClr val="44546A">
                  <a:lumMod val="50000"/>
                </a:srgbClr>
              </a:solidFill>
            </a:endParaRPr>
          </a:p>
        </p:txBody>
      </p:sp>
      <p:sp>
        <p:nvSpPr>
          <p:cNvPr id="10" name="五邊形 9"/>
          <p:cNvSpPr/>
          <p:nvPr/>
        </p:nvSpPr>
        <p:spPr>
          <a:xfrm>
            <a:off x="0" y="786695"/>
            <a:ext cx="426720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zh-TW" sz="2400" b="1" kern="0" dirty="0">
                <a:solidFill>
                  <a:srgbClr val="C00000"/>
                </a:solidFill>
                <a:latin typeface="微軟正黑體" panose="020B0604030504040204" pitchFamily="34" charset="-120"/>
                <a:ea typeface="微軟正黑體" panose="020B0604030504040204" pitchFamily="34" charset="-120"/>
              </a:rPr>
              <a:t>各區面臨災害潛勢彙整表</a:t>
            </a:r>
            <a:endParaRPr kumimoji="0" lang="zh-TW" altLang="en-US" sz="2400" b="1" kern="0" dirty="0">
              <a:solidFill>
                <a:srgbClr val="C000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331206" y="5486936"/>
            <a:ext cx="8001000" cy="1323439"/>
          </a:xfrm>
          <a:prstGeom prst="rect">
            <a:avLst/>
          </a:prstGeom>
          <a:solidFill>
            <a:schemeClr val="accent5">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just">
              <a:spcAft>
                <a:spcPts val="0"/>
              </a:spcAft>
            </a:pPr>
            <a:r>
              <a:rPr lang="zh-TW" altLang="en-US" sz="1600" b="1" kern="0" dirty="0" smtClean="0">
                <a:solidFill>
                  <a:schemeClr val="tx1"/>
                </a:solidFill>
                <a:latin typeface="微軟正黑體" panose="020B0604030504040204" pitchFamily="34" charset="-120"/>
                <a:ea typeface="微軟正黑體" panose="020B0604030504040204" pitchFamily="34" charset="-120"/>
              </a:rPr>
              <a:t>圖示說明：</a:t>
            </a:r>
            <a:endParaRPr lang="en-US" altLang="zh-TW" sz="1600" b="1" kern="0" dirty="0" smtClean="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en-US" sz="1600" b="1" kern="0" dirty="0">
                <a:solidFill>
                  <a:schemeClr val="tx1"/>
                </a:solidFill>
                <a:latin typeface="+mn-ea"/>
              </a:rPr>
              <a:t>◎</a:t>
            </a:r>
            <a:r>
              <a:rPr lang="zh-TW" altLang="en-US" sz="1600" b="1" kern="0" dirty="0">
                <a:solidFill>
                  <a:schemeClr val="tx1"/>
                </a:solidFill>
                <a:latin typeface="微軟正黑體" panose="020B0604030504040204" pitchFamily="34" charset="-120"/>
                <a:ea typeface="微軟正黑體" panose="020B0604030504040204" pitchFamily="34" charset="-120"/>
              </a:rPr>
              <a:t>：表示地區所具該災害潛勢較高，較可能發生災害，須特別留意。</a:t>
            </a:r>
          </a:p>
          <a:p>
            <a:pPr algn="just">
              <a:spcAft>
                <a:spcPts val="0"/>
              </a:spcAft>
            </a:pPr>
            <a:r>
              <a:rPr lang="zh-TW" altLang="en-US" sz="1600" b="1" kern="0" dirty="0">
                <a:solidFill>
                  <a:schemeClr val="tx1"/>
                </a:solidFill>
                <a:latin typeface="+mn-ea"/>
              </a:rPr>
              <a:t>○</a:t>
            </a:r>
            <a:r>
              <a:rPr lang="zh-TW" altLang="en-US" sz="1600" b="1" kern="0" dirty="0">
                <a:solidFill>
                  <a:schemeClr val="tx1"/>
                </a:solidFill>
                <a:latin typeface="微軟正黑體" panose="020B0604030504040204" pitchFamily="34" charset="-120"/>
                <a:ea typeface="微軟正黑體" panose="020B0604030504040204" pitchFamily="34" charset="-120"/>
              </a:rPr>
              <a:t>：表示地區該災害潛勢為中等，應多加注意。</a:t>
            </a:r>
          </a:p>
          <a:p>
            <a:pPr algn="just">
              <a:spcAft>
                <a:spcPts val="0"/>
              </a:spcAft>
            </a:pPr>
            <a:r>
              <a:rPr lang="zh-TW" altLang="en-US" sz="1600" b="1" kern="0" dirty="0">
                <a:solidFill>
                  <a:schemeClr val="tx1"/>
                </a:solidFill>
                <a:latin typeface="+mn-ea"/>
              </a:rPr>
              <a:t>△</a:t>
            </a:r>
            <a:r>
              <a:rPr lang="zh-TW" altLang="en-US" sz="1600" b="1" kern="0" dirty="0">
                <a:solidFill>
                  <a:schemeClr val="tx1"/>
                </a:solidFill>
                <a:latin typeface="微軟正黑體" panose="020B0604030504040204" pitchFamily="34" charset="-120"/>
                <a:ea typeface="微軟正黑體" panose="020B0604030504040204" pitchFamily="34" charset="-120"/>
              </a:rPr>
              <a:t>：表示地區該災害潛勢較低，惟仍須注意災害發生之可能性。</a:t>
            </a:r>
          </a:p>
          <a:p>
            <a:pPr algn="just">
              <a:spcAft>
                <a:spcPts val="0"/>
              </a:spcAft>
            </a:pPr>
            <a:r>
              <a:rPr lang="en-US" altLang="zh-TW" sz="1600" b="1" kern="0" dirty="0">
                <a:solidFill>
                  <a:schemeClr val="tx1"/>
                </a:solidFill>
                <a:latin typeface="+mn-ea"/>
              </a:rPr>
              <a:t> --</a:t>
            </a:r>
            <a:r>
              <a:rPr lang="zh-TW" altLang="en-US" sz="1600" b="1" kern="0" dirty="0" smtClean="0">
                <a:solidFill>
                  <a:schemeClr val="tx1"/>
                </a:solidFill>
                <a:latin typeface="微軟正黑體" panose="020B0604030504040204" pitchFamily="34" charset="-120"/>
                <a:ea typeface="微軟正黑體" panose="020B0604030504040204" pitchFamily="34" charset="-120"/>
              </a:rPr>
              <a:t>： 無</a:t>
            </a:r>
            <a:r>
              <a:rPr lang="zh-TW" altLang="en-US" sz="1600" b="1" kern="0" dirty="0">
                <a:solidFill>
                  <a:schemeClr val="tx1"/>
                </a:solidFill>
                <a:latin typeface="微軟正黑體" panose="020B0604030504040204" pitchFamily="34" charset="-120"/>
                <a:ea typeface="微軟正黑體" panose="020B0604030504040204" pitchFamily="34" charset="-120"/>
              </a:rPr>
              <a:t>。</a:t>
            </a:r>
            <a:endParaRPr lang="en-US" altLang="zh-TW" sz="1600" b="1" kern="0" dirty="0" smtClean="0">
              <a:solidFill>
                <a:schemeClr val="tx1"/>
              </a:solidFill>
              <a:latin typeface="微軟正黑體" panose="020B0604030504040204" pitchFamily="34" charset="-120"/>
              <a:ea typeface="微軟正黑體" panose="020B0604030504040204"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1631405914"/>
              </p:ext>
            </p:extLst>
          </p:nvPr>
        </p:nvGraphicFramePr>
        <p:xfrm>
          <a:off x="76209" y="1268577"/>
          <a:ext cx="8915391" cy="4160673"/>
        </p:xfrm>
        <a:graphic>
          <a:graphicData uri="http://schemas.openxmlformats.org/drawingml/2006/table">
            <a:tbl>
              <a:tblPr/>
              <a:tblGrid>
                <a:gridCol w="609592"/>
                <a:gridCol w="464445"/>
                <a:gridCol w="464445"/>
                <a:gridCol w="464445"/>
                <a:gridCol w="464445"/>
                <a:gridCol w="464445"/>
                <a:gridCol w="573375"/>
                <a:gridCol w="446314"/>
                <a:gridCol w="446314"/>
                <a:gridCol w="446314"/>
                <a:gridCol w="446314"/>
                <a:gridCol w="446314"/>
                <a:gridCol w="446314"/>
                <a:gridCol w="446314"/>
                <a:gridCol w="793438"/>
                <a:gridCol w="506406"/>
                <a:gridCol w="373141"/>
                <a:gridCol w="308215"/>
                <a:gridCol w="304801"/>
              </a:tblGrid>
              <a:tr h="215385">
                <a:tc rowSpan="3">
                  <a:txBody>
                    <a:bodyPr/>
                    <a:lstStyle/>
                    <a:p>
                      <a:pPr marL="0" marR="0" indent="0" algn="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災害</a:t>
                      </a:r>
                      <a:endParaRPr lang="en-US" altLang="zh-TW"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p>
                      <a:pPr marL="0" marR="0" indent="0" algn="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類型</a:t>
                      </a:r>
                      <a:endParaRPr lang="en-US" altLang="zh-TW"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p>
                      <a:pPr marL="0" marR="0" indent="0" algn="ctr" defTabSz="685800" rtl="0" eaLnBrk="1" fontAlgn="ctr" latinLnBrk="0" hangingPunct="1">
                        <a:lnSpc>
                          <a:spcPct val="100000"/>
                        </a:lnSpc>
                        <a:spcBef>
                          <a:spcPts val="0"/>
                        </a:spcBef>
                        <a:spcAft>
                          <a:spcPts val="0"/>
                        </a:spcAft>
                        <a:buClrTx/>
                        <a:buSzTx/>
                        <a:buFontTx/>
                        <a:buNone/>
                        <a:tabLst/>
                        <a:defRPr/>
                      </a:pPr>
                      <a:endParaRPr lang="en-US" altLang="zh-TW"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p>
                      <a:pPr marL="0" marR="0" indent="0" algn="l"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地區</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gridSpan="6">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天然災害</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人為災害</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3">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3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地區災害潛勢統計</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8617">
                <a:tc v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風災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水災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震災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旱災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寒害</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土石流</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火災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爆炸</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礦災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空難</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海難</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陸上交通事故</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森林火災</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公用氣體與油料管線、輸電線路災害</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毒性化學物質災害</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gridSpan="3" v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altLang="zh-TW" sz="12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vMerge="1">
                  <a:txBody>
                    <a:bodyPr/>
                    <a:lstStyle/>
                    <a:p>
                      <a:endParaRPr lang="zh-TW" altLang="en-US"/>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vMerge="1">
                  <a:txBody>
                    <a:bodyPr/>
                    <a:lstStyle/>
                    <a:p>
                      <a:endParaRPr lang="zh-TW" altLang="en-US" dirty="0"/>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r>
              <a:tr h="326480">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3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高</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3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中</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3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低</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新莊</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10</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696B"/>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63BE7B"/>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五股</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9</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A7F7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泰山</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8</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957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林口</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8</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957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新店</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八里</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三重</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63BE7B"/>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汐止</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板橋</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樹林</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三峽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土城</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中和</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淡水</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瑞芳</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r>
            </a:tbl>
          </a:graphicData>
        </a:graphic>
      </p:graphicFrame>
    </p:spTree>
    <p:extLst>
      <p:ext uri="{BB962C8B-B14F-4D97-AF65-F5344CB8AC3E}">
        <p14:creationId xmlns:p14="http://schemas.microsoft.com/office/powerpoint/2010/main" val="156444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ko-KR" dirty="0"/>
              <a:t>3</a:t>
            </a:r>
          </a:p>
        </p:txBody>
      </p:sp>
      <p:sp>
        <p:nvSpPr>
          <p:cNvPr id="110595" name="Rectangle 8"/>
          <p:cNvSpPr>
            <a:spLocks noChangeArrowheads="1"/>
          </p:cNvSpPr>
          <p:nvPr/>
        </p:nvSpPr>
        <p:spPr bwMode="auto">
          <a:xfrm>
            <a:off x="914400" y="28194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000" b="1" dirty="0">
                <a:solidFill>
                  <a:srgbClr val="CC3300"/>
                </a:solidFill>
                <a:latin typeface="標楷體" pitchFamily="65" charset="-120"/>
              </a:rPr>
              <a:t>一、主席致詞</a:t>
            </a:r>
          </a:p>
        </p:txBody>
      </p:sp>
    </p:spTree>
    <p:extLst>
      <p:ext uri="{BB962C8B-B14F-4D97-AF65-F5344CB8AC3E}">
        <p14:creationId xmlns:p14="http://schemas.microsoft.com/office/powerpoint/2010/main" val="265190014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6172200" cy="716869"/>
          </a:xfrm>
          <a:solidFill>
            <a:schemeClr val="bg1"/>
          </a:solidFill>
        </p:spPr>
        <p:txBody>
          <a:bodyPr vert="horz" lIns="91440" tIns="45720" rIns="91440" bIns="45720" rtlCol="0" anchor="ctr">
            <a:noAutofit/>
          </a:bodyPr>
          <a:lstStyle/>
          <a:p>
            <a:r>
              <a:rPr lang="zh-TW" altLang="en-US" dirty="0"/>
              <a:t>各區災害潛勢高低分析說明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30</a:t>
            </a:fld>
            <a:endParaRPr lang="zh-TW" altLang="en-US">
              <a:solidFill>
                <a:srgbClr val="44546A">
                  <a:lumMod val="50000"/>
                </a:srgbClr>
              </a:solidFill>
            </a:endParaRPr>
          </a:p>
        </p:txBody>
      </p:sp>
      <p:sp>
        <p:nvSpPr>
          <p:cNvPr id="7" name="五邊形 6"/>
          <p:cNvSpPr/>
          <p:nvPr/>
        </p:nvSpPr>
        <p:spPr>
          <a:xfrm>
            <a:off x="0" y="762000"/>
            <a:ext cx="426720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fontAlgn="auto">
              <a:lnSpc>
                <a:spcPct val="90000"/>
              </a:lnSpc>
              <a:spcBef>
                <a:spcPts val="600"/>
              </a:spcBef>
              <a:spcAft>
                <a:spcPts val="0"/>
              </a:spcAft>
              <a:buClr>
                <a:srgbClr val="70AD47">
                  <a:lumMod val="75000"/>
                </a:srgbClr>
              </a:buClr>
            </a:pPr>
            <a:r>
              <a:rPr kumimoji="0" lang="zh-TW" altLang="zh-TW" sz="2400" b="1" kern="0" dirty="0">
                <a:solidFill>
                  <a:srgbClr val="C00000"/>
                </a:solidFill>
                <a:latin typeface="微軟正黑體" panose="020B0604030504040204" pitchFamily="34" charset="-120"/>
                <a:ea typeface="微軟正黑體" panose="020B0604030504040204" pitchFamily="34" charset="-120"/>
              </a:rPr>
              <a:t>各區面臨災害潛勢彙整表</a:t>
            </a:r>
            <a:endParaRPr kumimoji="0" lang="zh-TW" altLang="en-US" sz="2400" b="1" kern="0" dirty="0">
              <a:solidFill>
                <a:srgbClr val="C0000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304800" y="5321836"/>
            <a:ext cx="8001000" cy="1323439"/>
          </a:xfrm>
          <a:prstGeom prst="rect">
            <a:avLst/>
          </a:prstGeom>
          <a:solidFill>
            <a:schemeClr val="accent5">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just">
              <a:spcAft>
                <a:spcPts val="0"/>
              </a:spcAft>
            </a:pPr>
            <a:r>
              <a:rPr lang="zh-TW" altLang="en-US" sz="1600" b="1" kern="0" dirty="0" smtClean="0">
                <a:solidFill>
                  <a:schemeClr val="tx1"/>
                </a:solidFill>
                <a:latin typeface="微軟正黑體" panose="020B0604030504040204" pitchFamily="34" charset="-120"/>
                <a:ea typeface="微軟正黑體" panose="020B0604030504040204" pitchFamily="34" charset="-120"/>
              </a:rPr>
              <a:t>圖示說明：</a:t>
            </a:r>
            <a:endParaRPr lang="en-US" altLang="zh-TW" sz="1600" b="1" kern="0" dirty="0" smtClean="0">
              <a:solidFill>
                <a:schemeClr val="tx1"/>
              </a:solidFill>
              <a:latin typeface="微軟正黑體" panose="020B0604030504040204" pitchFamily="34" charset="-120"/>
              <a:ea typeface="微軟正黑體" panose="020B0604030504040204" pitchFamily="34" charset="-120"/>
            </a:endParaRPr>
          </a:p>
          <a:p>
            <a:pPr algn="just">
              <a:spcAft>
                <a:spcPts val="0"/>
              </a:spcAft>
            </a:pPr>
            <a:r>
              <a:rPr lang="zh-TW" altLang="en-US" sz="1600" b="1" kern="0" dirty="0">
                <a:solidFill>
                  <a:schemeClr val="tx1"/>
                </a:solidFill>
                <a:latin typeface="+mn-ea"/>
              </a:rPr>
              <a:t>◎</a:t>
            </a:r>
            <a:r>
              <a:rPr lang="zh-TW" altLang="en-US" sz="1600" b="1" kern="0" dirty="0">
                <a:solidFill>
                  <a:schemeClr val="tx1"/>
                </a:solidFill>
                <a:latin typeface="微軟正黑體" panose="020B0604030504040204" pitchFamily="34" charset="-120"/>
                <a:ea typeface="微軟正黑體" panose="020B0604030504040204" pitchFamily="34" charset="-120"/>
              </a:rPr>
              <a:t>：表示地區所具該災害潛勢較高，較可能發生災害，須特別留意。</a:t>
            </a:r>
          </a:p>
          <a:p>
            <a:pPr algn="just">
              <a:spcAft>
                <a:spcPts val="0"/>
              </a:spcAft>
            </a:pPr>
            <a:r>
              <a:rPr lang="zh-TW" altLang="en-US" sz="1600" b="1" kern="0" dirty="0">
                <a:solidFill>
                  <a:schemeClr val="tx1"/>
                </a:solidFill>
                <a:latin typeface="+mn-ea"/>
              </a:rPr>
              <a:t>○</a:t>
            </a:r>
            <a:r>
              <a:rPr lang="zh-TW" altLang="en-US" sz="1600" b="1" kern="0" dirty="0">
                <a:solidFill>
                  <a:schemeClr val="tx1"/>
                </a:solidFill>
                <a:latin typeface="微軟正黑體" panose="020B0604030504040204" pitchFamily="34" charset="-120"/>
                <a:ea typeface="微軟正黑體" panose="020B0604030504040204" pitchFamily="34" charset="-120"/>
              </a:rPr>
              <a:t>：表示地區該災害潛勢為中等，應多加注意。</a:t>
            </a:r>
          </a:p>
          <a:p>
            <a:pPr algn="just">
              <a:spcAft>
                <a:spcPts val="0"/>
              </a:spcAft>
            </a:pPr>
            <a:r>
              <a:rPr lang="zh-TW" altLang="en-US" sz="1600" b="1" kern="0" dirty="0">
                <a:solidFill>
                  <a:schemeClr val="tx1"/>
                </a:solidFill>
                <a:latin typeface="+mn-ea"/>
              </a:rPr>
              <a:t>△</a:t>
            </a:r>
            <a:r>
              <a:rPr lang="zh-TW" altLang="en-US" sz="1600" b="1" kern="0" dirty="0">
                <a:solidFill>
                  <a:schemeClr val="tx1"/>
                </a:solidFill>
                <a:latin typeface="微軟正黑體" panose="020B0604030504040204" pitchFamily="34" charset="-120"/>
                <a:ea typeface="微軟正黑體" panose="020B0604030504040204" pitchFamily="34" charset="-120"/>
              </a:rPr>
              <a:t>：表示地區該災害潛勢較低，惟仍須注意災害發生之可能性。</a:t>
            </a:r>
          </a:p>
          <a:p>
            <a:pPr algn="just">
              <a:spcAft>
                <a:spcPts val="0"/>
              </a:spcAft>
            </a:pPr>
            <a:r>
              <a:rPr lang="en-US" altLang="zh-TW" sz="1600" b="1" kern="0" dirty="0">
                <a:solidFill>
                  <a:schemeClr val="tx1"/>
                </a:solidFill>
                <a:latin typeface="+mn-ea"/>
              </a:rPr>
              <a:t> --</a:t>
            </a:r>
            <a:r>
              <a:rPr lang="zh-TW" altLang="en-US" sz="1600" b="1" kern="0" dirty="0" smtClean="0">
                <a:solidFill>
                  <a:schemeClr val="tx1"/>
                </a:solidFill>
                <a:latin typeface="微軟正黑體" panose="020B0604030504040204" pitchFamily="34" charset="-120"/>
                <a:ea typeface="微軟正黑體" panose="020B0604030504040204" pitchFamily="34" charset="-120"/>
              </a:rPr>
              <a:t>： 無</a:t>
            </a:r>
            <a:r>
              <a:rPr lang="zh-TW" altLang="en-US" sz="1600" b="1" kern="0" dirty="0">
                <a:solidFill>
                  <a:schemeClr val="tx1"/>
                </a:solidFill>
                <a:latin typeface="微軟正黑體" panose="020B0604030504040204" pitchFamily="34" charset="-120"/>
                <a:ea typeface="微軟正黑體" panose="020B0604030504040204" pitchFamily="34" charset="-120"/>
              </a:rPr>
              <a:t>。</a:t>
            </a:r>
            <a:endParaRPr lang="en-US" altLang="zh-TW" sz="1600" b="1" kern="0" dirty="0" smtClean="0">
              <a:solidFill>
                <a:schemeClr val="tx1"/>
              </a:solidFill>
              <a:latin typeface="微軟正黑體" panose="020B0604030504040204" pitchFamily="34" charset="-120"/>
              <a:ea typeface="微軟正黑體" panose="020B0604030504040204" pitchFamily="34" charset="-120"/>
            </a:endParaRPr>
          </a:p>
        </p:txBody>
      </p:sp>
      <p:graphicFrame>
        <p:nvGraphicFramePr>
          <p:cNvPr id="9" name="表格 8"/>
          <p:cNvGraphicFramePr>
            <a:graphicFrameLocks noGrp="1"/>
          </p:cNvGraphicFramePr>
          <p:nvPr>
            <p:extLst>
              <p:ext uri="{D42A27DB-BD31-4B8C-83A1-F6EECF244321}">
                <p14:modId xmlns:p14="http://schemas.microsoft.com/office/powerpoint/2010/main" val="2640948512"/>
              </p:ext>
            </p:extLst>
          </p:nvPr>
        </p:nvGraphicFramePr>
        <p:xfrm>
          <a:off x="114303" y="1295400"/>
          <a:ext cx="8915391" cy="3956902"/>
        </p:xfrm>
        <a:graphic>
          <a:graphicData uri="http://schemas.openxmlformats.org/drawingml/2006/table">
            <a:tbl>
              <a:tblPr/>
              <a:tblGrid>
                <a:gridCol w="609592"/>
                <a:gridCol w="464445"/>
                <a:gridCol w="464445"/>
                <a:gridCol w="464445"/>
                <a:gridCol w="464445"/>
                <a:gridCol w="464445"/>
                <a:gridCol w="573375"/>
                <a:gridCol w="446314"/>
                <a:gridCol w="446314"/>
                <a:gridCol w="446314"/>
                <a:gridCol w="446314"/>
                <a:gridCol w="446314"/>
                <a:gridCol w="446314"/>
                <a:gridCol w="446314"/>
                <a:gridCol w="793438"/>
                <a:gridCol w="506406"/>
                <a:gridCol w="373141"/>
                <a:gridCol w="308215"/>
                <a:gridCol w="304801"/>
              </a:tblGrid>
              <a:tr h="215385">
                <a:tc rowSpan="3">
                  <a:txBody>
                    <a:bodyPr/>
                    <a:lstStyle/>
                    <a:p>
                      <a:pPr marL="0" marR="0" indent="0" algn="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災害</a:t>
                      </a:r>
                      <a:endParaRPr lang="en-US" altLang="zh-TW"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p>
                      <a:pPr marL="0" marR="0" indent="0" algn="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類型</a:t>
                      </a:r>
                      <a:endParaRPr lang="en-US" altLang="zh-TW"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p>
                      <a:pPr marL="0" marR="0" indent="0" algn="ctr" defTabSz="685800" rtl="0" eaLnBrk="1" fontAlgn="ctr" latinLnBrk="0" hangingPunct="1">
                        <a:lnSpc>
                          <a:spcPct val="100000"/>
                        </a:lnSpc>
                        <a:spcBef>
                          <a:spcPts val="0"/>
                        </a:spcBef>
                        <a:spcAft>
                          <a:spcPts val="0"/>
                        </a:spcAft>
                        <a:buClrTx/>
                        <a:buSzTx/>
                        <a:buFontTx/>
                        <a:buNone/>
                        <a:tabLst/>
                        <a:defRPr/>
                      </a:pPr>
                      <a:endParaRPr lang="en-US" altLang="zh-TW"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p>
                      <a:pPr marL="0" marR="0" indent="0" algn="l"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地區</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gridSpan="6">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天然災害</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9">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人為災害</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3">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3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地區災害潛勢統計</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8617">
                <a:tc vMerge="1">
                  <a:txBody>
                    <a:bodyPr/>
                    <a:lstStyle/>
                    <a:p>
                      <a:pPr algn="ctr" fontAlgn="ctr"/>
                      <a:endParaRPr lang="zh-TW" altLang="en-US" sz="13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風災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水災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震災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旱災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寒害</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土石流</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火災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爆炸</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礦災</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空難</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海難</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陸上交通事故</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森林火災</a:t>
                      </a: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公用氣體與油料管線、輸電線路災害</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rowSpan="2">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毒性化學物質災害</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gridSpan="3" v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TW" altLang="zh-TW" sz="1200" b="1" kern="0" dirty="0" smtClean="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vMerge="1">
                  <a:txBody>
                    <a:bodyPr/>
                    <a:lstStyle/>
                    <a:p>
                      <a:endParaRPr lang="zh-TW" altLang="en-US"/>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vMerge="1">
                  <a:txBody>
                    <a:bodyPr/>
                    <a:lstStyle/>
                    <a:p>
                      <a:endParaRPr lang="zh-TW" altLang="en-US" dirty="0"/>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r>
              <a:tr h="326480">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marL="0" marR="0" indent="0" algn="ctr" defTabSz="685800" rtl="0" eaLnBrk="1" fontAlgn="ctr" latinLnBrk="0" hangingPunct="1">
                        <a:lnSpc>
                          <a:spcPct val="100000"/>
                        </a:lnSpc>
                        <a:spcBef>
                          <a:spcPts val="0"/>
                        </a:spcBef>
                        <a:spcAft>
                          <a:spcPts val="0"/>
                        </a:spcAft>
                        <a:buClrTx/>
                        <a:buSzTx/>
                        <a:buFontTx/>
                        <a:buNone/>
                        <a:tabLst/>
                        <a:defRPr/>
                      </a:pPr>
                      <a:endParaRPr lang="zh-TW" altLang="en-US" sz="14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endParaRPr>
                    </a:p>
                  </a:txBody>
                  <a:tcPr marL="5651" marR="5651" marT="56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3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高</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3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中</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zh-TW" altLang="en-US" sz="1300" b="1" kern="0" dirty="0">
                          <a:solidFill>
                            <a:schemeClr val="accent4">
                              <a:lumMod val="20000"/>
                              <a:lumOff val="80000"/>
                            </a:schemeClr>
                          </a:solidFill>
                          <a:effectLst/>
                          <a:latin typeface="微軟正黑體" panose="020B0604030504040204" pitchFamily="34" charset="-120"/>
                          <a:ea typeface="微軟正黑體" panose="020B0604030504040204" pitchFamily="34" charset="-120"/>
                          <a:cs typeface="+mn-cs"/>
                        </a:rPr>
                        <a:t>低</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蘆洲</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c>
                  <a:txBody>
                    <a:bodyPr/>
                    <a:lstStyle/>
                    <a:p>
                      <a:pPr algn="ctr" rtl="0"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63BE7B"/>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鶯歌</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金山</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萬里</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雙溪</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平溪</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永和</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石門</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r>
              <a:tr h="200397">
                <a:tc>
                  <a:txBody>
                    <a:bodyPr/>
                    <a:lstStyle/>
                    <a:p>
                      <a:pPr algn="ctr" rtl="0" fontAlgn="ctr"/>
                      <a:r>
                        <a:rPr lang="zh-TW" altLang="en-US" sz="1300" b="1" i="0" u="none" strike="noStrike">
                          <a:solidFill>
                            <a:srgbClr val="000000"/>
                          </a:solidFill>
                          <a:effectLst/>
                          <a:latin typeface="微軟正黑體" panose="020B0604030504040204" pitchFamily="34" charset="-120"/>
                          <a:ea typeface="微軟正黑體" panose="020B0604030504040204" pitchFamily="34" charset="-120"/>
                        </a:rPr>
                        <a:t>烏來</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深坑</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三芝</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4</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EB84"/>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石碇</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坪林</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2</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B1D47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3</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8DF81"/>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7</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AA78"/>
                    </a:solidFill>
                  </a:tcPr>
                </a:tc>
              </a:tr>
              <a:tr h="200397">
                <a:tc>
                  <a:txBody>
                    <a:bodyPr/>
                    <a:lstStyle/>
                    <a:p>
                      <a:pPr algn="ctr" rtl="0" fontAlgn="ctr"/>
                      <a:r>
                        <a:rPr lang="zh-TW" altLang="en-US" sz="1300" b="1" i="0" u="none" strike="noStrike" dirty="0">
                          <a:solidFill>
                            <a:srgbClr val="000000"/>
                          </a:solidFill>
                          <a:effectLst/>
                          <a:latin typeface="微軟正黑體" panose="020B0604030504040204" pitchFamily="34" charset="-120"/>
                          <a:ea typeface="微軟正黑體" panose="020B0604030504040204" pitchFamily="34" charset="-120"/>
                        </a:rPr>
                        <a:t>貢寮</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zh-TW" altLang="en-US" sz="1300" b="0" i="0" u="none" strike="noStrike" dirty="0">
                          <a:solidFill>
                            <a:srgbClr val="000000"/>
                          </a:solidFill>
                          <a:effectLst/>
                          <a:latin typeface="新細明體" panose="02020500000000000000" pitchFamily="18" charset="-120"/>
                          <a:ea typeface="新細明體" panose="02020500000000000000" pitchFamily="18" charset="-120"/>
                        </a:rPr>
                        <a:t>△</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1</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AC97D"/>
                    </a:solidFill>
                  </a:tcPr>
                </a:tc>
                <a:tc>
                  <a:txBody>
                    <a:bodyPr/>
                    <a:lstStyle/>
                    <a:p>
                      <a:pPr algn="ctr" rtl="0" fontAlgn="ctr"/>
                      <a:r>
                        <a:rPr lang="en-US" altLang="zh-TW" sz="1300" b="0" i="0" u="none" strike="noStrike">
                          <a:solidFill>
                            <a:srgbClr val="000000"/>
                          </a:solidFill>
                          <a:effectLst/>
                          <a:latin typeface="微軟正黑體" panose="020B0604030504040204" pitchFamily="34" charset="-120"/>
                          <a:ea typeface="微軟正黑體" panose="020B0604030504040204" pitchFamily="34" charset="-120"/>
                        </a:rPr>
                        <a:t>5</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ED680"/>
                    </a:solidFill>
                  </a:tcPr>
                </a:tc>
                <a:tc>
                  <a:txBody>
                    <a:bodyPr/>
                    <a:lstStyle/>
                    <a:p>
                      <a:pPr algn="ctr" rtl="0" fontAlgn="ctr"/>
                      <a:r>
                        <a:rPr lang="en-US" altLang="zh-TW" sz="1300" b="0" i="0" u="none" strike="noStrike" dirty="0">
                          <a:solidFill>
                            <a:srgbClr val="000000"/>
                          </a:solidFill>
                          <a:effectLst/>
                          <a:latin typeface="微軟正黑體" panose="020B0604030504040204" pitchFamily="34" charset="-120"/>
                          <a:ea typeface="微軟正黑體" panose="020B0604030504040204" pitchFamily="34" charset="-120"/>
                        </a:rPr>
                        <a:t>6</a:t>
                      </a:r>
                    </a:p>
                  </a:txBody>
                  <a:tcPr marL="5651" marR="5651" marT="5651"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C07C"/>
                    </a:solidFill>
                  </a:tcPr>
                </a:tc>
              </a:tr>
            </a:tbl>
          </a:graphicData>
        </a:graphic>
      </p:graphicFrame>
    </p:spTree>
    <p:extLst>
      <p:ext uri="{BB962C8B-B14F-4D97-AF65-F5344CB8AC3E}">
        <p14:creationId xmlns:p14="http://schemas.microsoft.com/office/powerpoint/2010/main" val="1095775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p:spPr>
        <p:txBody>
          <a:bodyPr vert="horz" lIns="91440" tIns="45720" rIns="91440" bIns="45720" rtlCol="0" anchor="b">
            <a:noAutofit/>
          </a:bodyPr>
          <a:lstStyle/>
          <a:p>
            <a:r>
              <a:rPr lang="zh-TW" altLang="zh-TW" dirty="0"/>
              <a:t>防災公園擇定結果說明</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31</a:t>
            </a:fld>
            <a:endParaRPr lang="zh-TW" altLang="en-US"/>
          </a:p>
        </p:txBody>
      </p:sp>
    </p:spTree>
    <p:extLst>
      <p:ext uri="{BB962C8B-B14F-4D97-AF65-F5344CB8AC3E}">
        <p14:creationId xmlns:p14="http://schemas.microsoft.com/office/powerpoint/2010/main" val="3294396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800600" cy="716869"/>
          </a:xfrm>
          <a:solidFill>
            <a:schemeClr val="bg1"/>
          </a:solidFill>
        </p:spPr>
        <p:txBody>
          <a:bodyPr vert="horz" lIns="91440" tIns="45720" rIns="91440" bIns="45720" rtlCol="0" anchor="ctr">
            <a:noAutofit/>
          </a:bodyPr>
          <a:lstStyle/>
          <a:p>
            <a:r>
              <a:rPr lang="zh-TW" altLang="en-US" dirty="0"/>
              <a:t>防災公園擇定結果說明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32</a:t>
            </a:fld>
            <a:endParaRPr lang="zh-TW" altLang="en-US">
              <a:solidFill>
                <a:srgbClr val="44546A">
                  <a:lumMod val="50000"/>
                </a:srgbClr>
              </a:solidFill>
            </a:endParaRPr>
          </a:p>
        </p:txBody>
      </p:sp>
      <p:sp>
        <p:nvSpPr>
          <p:cNvPr id="8" name="矩形 7"/>
          <p:cNvSpPr/>
          <p:nvPr/>
        </p:nvSpPr>
        <p:spPr>
          <a:xfrm>
            <a:off x="148618" y="904778"/>
            <a:ext cx="8461982" cy="132343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buClr>
                <a:schemeClr val="tx1"/>
              </a:buClr>
              <a:buFont typeface="Wingdings" panose="05000000000000000000" pitchFamily="2" charset="2"/>
              <a:buChar char="u"/>
            </a:pPr>
            <a:r>
              <a:rPr lang="zh-TW" altLang="en-US" sz="2000" b="1" dirty="0" smtClean="0">
                <a:solidFill>
                  <a:srgbClr val="FF0000"/>
                </a:solidFill>
                <a:latin typeface="微軟正黑體" panose="020B0604030504040204" pitchFamily="34" charset="-120"/>
                <a:ea typeface="微軟正黑體" panose="020B0604030504040204" pitchFamily="34" charset="-120"/>
              </a:rPr>
              <a:t>三峽區、金山區所提報之公園，經評估後不適合規劃為防災公園</a:t>
            </a:r>
            <a:r>
              <a:rPr lang="zh-TW" altLang="en-US" sz="2000" dirty="0" smtClean="0">
                <a:solidFill>
                  <a:schemeClr val="tx1"/>
                </a:solidFill>
                <a:latin typeface="微軟正黑體" panose="020B0604030504040204" pitchFamily="34" charset="-120"/>
                <a:ea typeface="微軟正黑體" panose="020B0604030504040204" pitchFamily="34" charset="-120"/>
              </a:rPr>
              <a:t>，且該區</a:t>
            </a:r>
            <a:r>
              <a:rPr lang="zh-TW" altLang="en-US" sz="2000" dirty="0">
                <a:solidFill>
                  <a:schemeClr val="tx1"/>
                </a:solidFill>
                <a:latin typeface="微軟正黑體" panose="020B0604030504040204" pitchFamily="34" charset="-120"/>
                <a:ea typeface="微軟正黑體" panose="020B0604030504040204" pitchFamily="34" charset="-120"/>
              </a:rPr>
              <a:t>轄</a:t>
            </a:r>
            <a:r>
              <a:rPr lang="zh-TW" altLang="en-US" sz="2000" dirty="0" smtClean="0">
                <a:solidFill>
                  <a:schemeClr val="tx1"/>
                </a:solidFill>
                <a:latin typeface="微軟正黑體" panose="020B0604030504040204" pitchFamily="34" charset="-120"/>
                <a:ea typeface="微軟正黑體" panose="020B0604030504040204" pitchFamily="34" charset="-120"/>
              </a:rPr>
              <a:t>內無其他合適地點。</a:t>
            </a:r>
            <a:endParaRPr lang="en-US" altLang="zh-TW" sz="2000" dirty="0" smtClean="0">
              <a:solidFill>
                <a:schemeClr val="tx1"/>
              </a:solidFill>
              <a:latin typeface="微軟正黑體" panose="020B0604030504040204" pitchFamily="34" charset="-120"/>
              <a:ea typeface="微軟正黑體" panose="020B0604030504040204" pitchFamily="34" charset="-120"/>
            </a:endParaRPr>
          </a:p>
          <a:p>
            <a:pPr marL="342900" indent="-342900">
              <a:buClr>
                <a:schemeClr val="tx1"/>
              </a:buClr>
              <a:buFont typeface="Wingdings" panose="05000000000000000000" pitchFamily="2" charset="2"/>
              <a:buChar char="u"/>
            </a:pPr>
            <a:r>
              <a:rPr lang="zh-TW" altLang="en-US" sz="2000" dirty="0" smtClean="0">
                <a:solidFill>
                  <a:schemeClr val="tx1"/>
                </a:solidFill>
                <a:latin typeface="微軟正黑體" panose="020B0604030504040204" pitchFamily="34" charset="-120"/>
                <a:ea typeface="微軟正黑體" panose="020B0604030504040204" pitchFamily="34" charset="-120"/>
              </a:rPr>
              <a:t>刻正</a:t>
            </a:r>
            <a:r>
              <a:rPr lang="zh-TW" altLang="en-US" sz="2000" b="1" dirty="0" smtClean="0">
                <a:solidFill>
                  <a:srgbClr val="FF0000"/>
                </a:solidFill>
                <a:latin typeface="微軟正黑體" panose="020B0604030504040204" pitchFamily="34" charset="-120"/>
                <a:ea typeface="微軟正黑體" panose="020B0604030504040204" pitchFamily="34" charset="-120"/>
              </a:rPr>
              <a:t>請板橋區及中和區提報可規劃為防災公園之地點</a:t>
            </a:r>
            <a:r>
              <a:rPr lang="zh-TW" altLang="en-US" sz="2000" dirty="0" smtClean="0">
                <a:solidFill>
                  <a:schemeClr val="tx1"/>
                </a:solidFill>
                <a:latin typeface="微軟正黑體" panose="020B0604030504040204" pitchFamily="34" charset="-120"/>
                <a:ea typeface="微軟正黑體" panose="020B0604030504040204" pitchFamily="34" charset="-120"/>
              </a:rPr>
              <a:t>，後續將協助評估地點適宜性</a:t>
            </a:r>
            <a:r>
              <a:rPr lang="zh-TW" altLang="en-US" sz="2000" dirty="0">
                <a:solidFill>
                  <a:schemeClr val="tx1"/>
                </a:solidFill>
                <a:latin typeface="微軟正黑體" panose="020B0604030504040204" pitchFamily="34" charset="-120"/>
                <a:ea typeface="微軟正黑體" panose="020B0604030504040204" pitchFamily="34" charset="-120"/>
              </a:rPr>
              <a:t>。</a:t>
            </a:r>
            <a:endParaRPr lang="en-US" altLang="zh-TW" sz="2000" dirty="0" smtClean="0">
              <a:solidFill>
                <a:schemeClr val="tx1"/>
              </a:solidFill>
              <a:latin typeface="微軟正黑體" panose="020B0604030504040204" pitchFamily="34" charset="-120"/>
              <a:ea typeface="微軟正黑體" panose="020B0604030504040204" pitchFamily="34" charset="-120"/>
            </a:endParaRPr>
          </a:p>
        </p:txBody>
      </p:sp>
      <p:graphicFrame>
        <p:nvGraphicFramePr>
          <p:cNvPr id="9" name="表格 8"/>
          <p:cNvGraphicFramePr>
            <a:graphicFrameLocks noGrp="1"/>
          </p:cNvGraphicFramePr>
          <p:nvPr>
            <p:extLst>
              <p:ext uri="{D42A27DB-BD31-4B8C-83A1-F6EECF244321}">
                <p14:modId xmlns:p14="http://schemas.microsoft.com/office/powerpoint/2010/main" val="3835917736"/>
              </p:ext>
            </p:extLst>
          </p:nvPr>
        </p:nvGraphicFramePr>
        <p:xfrm>
          <a:off x="342899" y="2286000"/>
          <a:ext cx="8458201" cy="1929000"/>
        </p:xfrm>
        <a:graphic>
          <a:graphicData uri="http://schemas.openxmlformats.org/drawingml/2006/table">
            <a:tbl>
              <a:tblPr firstRow="1" firstCol="1" bandRow="1">
                <a:tableStyleId>{00A15C55-8517-42AA-B614-E9B94910E393}</a:tableStyleId>
              </a:tblPr>
              <a:tblGrid>
                <a:gridCol w="1167597"/>
                <a:gridCol w="3252003"/>
                <a:gridCol w="1524000"/>
                <a:gridCol w="2514601"/>
              </a:tblGrid>
              <a:tr h="381000">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區公所提報公園名稱</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現勘日期</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執行進度</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B w="12700" cap="flat" cmpd="sng" algn="ctr">
                      <a:solidFill>
                        <a:schemeClr val="bg1">
                          <a:lumMod val="50000"/>
                        </a:schemeClr>
                      </a:solidFill>
                      <a:prstDash val="solid"/>
                      <a:round/>
                      <a:headEnd type="none" w="med" len="med"/>
                      <a:tailEnd type="none" w="med" len="med"/>
                    </a:lnB>
                  </a:tcPr>
                </a:tc>
              </a:tr>
              <a:tr h="387000">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八里區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公五公園</a:t>
                      </a:r>
                      <a:endParaRPr lang="zh-TW"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en-US"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已完成公園底圖繪製。</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387000">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鶯歌區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永昌公園</a:t>
                      </a:r>
                      <a:endParaRPr lang="zh-TW"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公園底圖蒐集中。</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387000">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板橋區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提報中</a:t>
                      </a:r>
                      <a:endParaRPr lang="zh-TW"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規劃中</a:t>
                      </a:r>
                      <a:endParaRPr lang="zh-TW" alt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未現勘。</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387000">
                <a:tc>
                  <a:txBody>
                    <a:bodyPr/>
                    <a:lstStyle/>
                    <a:p>
                      <a:pPr algn="ctr">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提報中</a:t>
                      </a:r>
                      <a:endParaRPr lang="zh-TW"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規劃中</a:t>
                      </a:r>
                      <a:endParaRPr lang="zh-TW"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未現勘。</a:t>
                      </a:r>
                      <a:endParaRPr lang="zh-TW" altLang="zh-TW" sz="16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1">
                          <a:lumMod val="5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824888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p:spPr>
        <p:txBody>
          <a:bodyPr vert="horz" lIns="91440" tIns="45720" rIns="91440" bIns="45720" rtlCol="0" anchor="b">
            <a:noAutofit/>
          </a:bodyPr>
          <a:lstStyle/>
          <a:p>
            <a:r>
              <a:rPr lang="zh-TW" altLang="zh-TW" dirty="0"/>
              <a:t>實地輔導辦理說明</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5" name="投影片編號版面配置區 4"/>
          <p:cNvSpPr>
            <a:spLocks noGrp="1"/>
          </p:cNvSpPr>
          <p:nvPr>
            <p:ph type="sldNum" sz="quarter" idx="12"/>
          </p:nvPr>
        </p:nvSpPr>
        <p:spPr/>
        <p:txBody>
          <a:bodyPr vert="horz" lIns="91440" tIns="45720" rIns="91440" bIns="45720" rtlCol="0" anchor="ctr"/>
          <a:lstStyle/>
          <a:p>
            <a:fld id="{98F9CC33-4133-468C-B7C7-B67D93663D55}" type="slidenum">
              <a:rPr lang="zh-TW" altLang="en-US"/>
              <a:pPr/>
              <a:t>33</a:t>
            </a:fld>
            <a:endParaRPr lang="zh-TW" altLang="en-US"/>
          </a:p>
        </p:txBody>
      </p:sp>
    </p:spTree>
    <p:extLst>
      <p:ext uri="{BB962C8B-B14F-4D97-AF65-F5344CB8AC3E}">
        <p14:creationId xmlns:p14="http://schemas.microsoft.com/office/powerpoint/2010/main" val="2603125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114800" cy="716869"/>
          </a:xfrm>
          <a:solidFill>
            <a:schemeClr val="bg1"/>
          </a:solidFill>
        </p:spPr>
        <p:txBody>
          <a:bodyPr vert="horz" lIns="91440" tIns="45720" rIns="91440" bIns="45720" rtlCol="0" anchor="ctr">
            <a:noAutofit/>
          </a:bodyPr>
          <a:lstStyle/>
          <a:p>
            <a:r>
              <a:rPr lang="zh-TW" altLang="zh-TW" dirty="0"/>
              <a:t>實地輔導辦理說明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34</a:t>
            </a:fld>
            <a:endParaRPr lang="zh-TW" altLang="en-US">
              <a:solidFill>
                <a:srgbClr val="44546A">
                  <a:lumMod val="50000"/>
                </a:srgbClr>
              </a:solidFill>
            </a:endParaRPr>
          </a:p>
        </p:txBody>
      </p:sp>
      <p:sp>
        <p:nvSpPr>
          <p:cNvPr id="4" name="矩形 3"/>
          <p:cNvSpPr/>
          <p:nvPr/>
        </p:nvSpPr>
        <p:spPr>
          <a:xfrm>
            <a:off x="152400" y="847726"/>
            <a:ext cx="8610600" cy="255454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buFont typeface="Wingdings" panose="05000000000000000000" pitchFamily="2" charset="2"/>
              <a:buChar char="u"/>
            </a:pPr>
            <a:r>
              <a:rPr lang="zh-TW"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本年度第</a:t>
            </a:r>
            <a:r>
              <a:rPr lang="en-US"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次實地</a:t>
            </a:r>
            <a:r>
              <a:rPr lang="zh-TW"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輔導</a:t>
            </a:r>
            <a:r>
              <a:rPr lang="zh-TW" altLang="zh-TW"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結合</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區公所防災業務</a:t>
            </a: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考核</a:t>
            </a:r>
            <a:r>
              <a:rPr lang="zh-TW" altLang="zh-TW"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，於該公所業務訪評結束後，由</a:t>
            </a:r>
            <a:r>
              <a:rPr lang="zh-TW"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輔導小組留下與區公所人員</a:t>
            </a:r>
            <a:r>
              <a:rPr lang="zh-TW" altLang="zh-TW"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進行</a:t>
            </a:r>
            <a:r>
              <a:rPr lang="en-US" altLang="zh-TW"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分鐘輔導</a:t>
            </a:r>
            <a:r>
              <a:rPr lang="zh-TW" altLang="en-US"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u"/>
            </a:pPr>
            <a:endParaRPr lang="en-US"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u"/>
            </a:pPr>
            <a:endParaRPr lang="en-US"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u"/>
            </a:pPr>
            <a:endParaRPr lang="en-US"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u"/>
            </a:pPr>
            <a:r>
              <a:rPr lang="zh-TW"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因</a:t>
            </a:r>
            <a:r>
              <a:rPr lang="en-US"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日訪評</a:t>
            </a:r>
            <a:r>
              <a:rPr lang="en-US"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個區公所，故輔導小組</a:t>
            </a:r>
            <a:r>
              <a:rPr lang="zh-TW"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分為</a:t>
            </a:r>
            <a:r>
              <a:rPr lang="en-US"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組</a:t>
            </a:r>
            <a:r>
              <a:rPr lang="zh-TW"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進行輔導</a:t>
            </a:r>
            <a:r>
              <a:rPr lang="zh-TW"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u"/>
            </a:pPr>
            <a:r>
              <a:rPr lang="zh-TW" altLang="en-US"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另，上午場次結束後，考核委員將於公所用餐，</a:t>
            </a: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請上午場之公所協助安排另一場地，以利進行輔導會議</a:t>
            </a:r>
            <a:r>
              <a:rPr lang="zh-TW" altLang="en-US" sz="20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581376808"/>
              </p:ext>
            </p:extLst>
          </p:nvPr>
        </p:nvGraphicFramePr>
        <p:xfrm>
          <a:off x="609600" y="4114800"/>
          <a:ext cx="7924800" cy="1969695"/>
        </p:xfrm>
        <a:graphic>
          <a:graphicData uri="http://schemas.openxmlformats.org/drawingml/2006/table">
            <a:tbl>
              <a:tblPr firstRow="1" firstCol="1" bandRow="1">
                <a:tableStyleId>{5940675A-B579-460E-94D1-54222C63F5DA}</a:tableStyleId>
              </a:tblPr>
              <a:tblGrid>
                <a:gridCol w="2369879"/>
                <a:gridCol w="4213118"/>
                <a:gridCol w="1341803"/>
              </a:tblGrid>
              <a:tr h="229842">
                <a:tc>
                  <a:txBody>
                    <a:bodyPr/>
                    <a:lstStyle/>
                    <a:p>
                      <a:pPr>
                        <a:spcAft>
                          <a:spcPts val="0"/>
                        </a:spcAft>
                      </a:pPr>
                      <a:r>
                        <a:rPr lang="zh-TW" altLang="en-US" sz="1400" b="1" kern="100" dirty="0" smtClean="0">
                          <a:effectLst/>
                          <a:latin typeface="微軟正黑體" panose="020B0604030504040204" pitchFamily="34" charset="-120"/>
                          <a:ea typeface="微軟正黑體" panose="020B0604030504040204" pitchFamily="34" charset="-120"/>
                        </a:rPr>
                        <a:t>程序</a:t>
                      </a:r>
                      <a:endParaRPr lang="zh-TW" sz="14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accent4">
                        <a:lumMod val="40000"/>
                        <a:lumOff val="60000"/>
                      </a:schemeClr>
                    </a:solidFill>
                  </a:tcPr>
                </a:tc>
                <a:tc>
                  <a:txBody>
                    <a:bodyPr/>
                    <a:lstStyle/>
                    <a:p>
                      <a:pPr>
                        <a:spcAft>
                          <a:spcPts val="0"/>
                        </a:spcAft>
                      </a:pPr>
                      <a:r>
                        <a:rPr lang="zh-TW" sz="1400" b="1" kern="100" dirty="0">
                          <a:effectLst/>
                          <a:latin typeface="微軟正黑體" panose="020B0604030504040204" pitchFamily="34" charset="-120"/>
                          <a:ea typeface="微軟正黑體" panose="020B0604030504040204" pitchFamily="34" charset="-120"/>
                        </a:rPr>
                        <a:t>說明</a:t>
                      </a:r>
                      <a:endParaRPr lang="zh-TW" sz="14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accent4">
                        <a:lumMod val="40000"/>
                        <a:lumOff val="60000"/>
                      </a:schemeClr>
                    </a:solidFill>
                  </a:tcPr>
                </a:tc>
                <a:tc>
                  <a:txBody>
                    <a:bodyPr/>
                    <a:lstStyle/>
                    <a:p>
                      <a:pPr>
                        <a:spcAft>
                          <a:spcPts val="0"/>
                        </a:spcAft>
                      </a:pPr>
                      <a:r>
                        <a:rPr lang="zh-TW" sz="1400" b="1" kern="100" dirty="0">
                          <a:effectLst/>
                          <a:latin typeface="微軟正黑體" panose="020B0604030504040204" pitchFamily="34" charset="-120"/>
                          <a:ea typeface="微軟正黑體" panose="020B0604030504040204" pitchFamily="34" charset="-120"/>
                        </a:rPr>
                        <a:t>使用時間</a:t>
                      </a:r>
                      <a:endParaRPr lang="zh-TW" sz="14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solidFill>
                      <a:schemeClr val="accent4">
                        <a:lumMod val="40000"/>
                        <a:lumOff val="60000"/>
                      </a:schemeClr>
                    </a:solidFill>
                  </a:tcPr>
                </a:tc>
              </a:tr>
              <a:tr h="459693">
                <a:tc>
                  <a:txBody>
                    <a:bodyPr/>
                    <a:lstStyle/>
                    <a:p>
                      <a:pPr marL="0" lvl="0" indent="0" algn="l" defTabSz="685800" rtl="0" eaLnBrk="1" latinLnBrk="0" hangingPunct="1">
                        <a:spcBef>
                          <a:spcPts val="600"/>
                        </a:spcBef>
                        <a:spcAft>
                          <a:spcPts val="0"/>
                        </a:spcAft>
                        <a:buFont typeface="+mj-ea"/>
                        <a:buNone/>
                      </a:pP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mn-cs"/>
                        </a:rPr>
                        <a:t>一</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協助</a:t>
                      </a:r>
                      <a:r>
                        <a:rPr lang="zh-TW" sz="1400" b="1" kern="100" dirty="0">
                          <a:solidFill>
                            <a:srgbClr val="C00000"/>
                          </a:solidFill>
                          <a:effectLst/>
                          <a:latin typeface="微軟正黑體" panose="020B0604030504040204" pitchFamily="34" charset="-120"/>
                          <a:ea typeface="微軟正黑體" panose="020B0604030504040204" pitchFamily="34" charset="-120"/>
                          <a:cs typeface="+mn-cs"/>
                        </a:rPr>
                        <a:t>區公所精進業務評核委員建議強化之項目</a:t>
                      </a:r>
                    </a:p>
                  </a:txBody>
                  <a:tcPr marL="68580" marR="68580" marT="0" marB="0" anchor="ctr">
                    <a:solidFill>
                      <a:schemeClr val="accent2">
                        <a:lumMod val="20000"/>
                        <a:lumOff val="80000"/>
                      </a:schemeClr>
                    </a:solidFill>
                  </a:tcPr>
                </a:tc>
                <a:tc>
                  <a:txBody>
                    <a:bodyPr/>
                    <a:lstStyle/>
                    <a:p>
                      <a:pPr marL="0" algn="l" defTabSz="685800" rtl="0" eaLnBrk="1" latinLnBrk="0" hangingPunct="1">
                        <a:spcBef>
                          <a:spcPts val="600"/>
                        </a:spcBef>
                        <a:spcAft>
                          <a:spcPts val="0"/>
                        </a:spcAft>
                      </a:pPr>
                      <a:r>
                        <a:rPr lang="zh-TW" sz="1400" kern="100" smtClean="0">
                          <a:solidFill>
                            <a:schemeClr val="tx1"/>
                          </a:solidFill>
                          <a:effectLst/>
                          <a:latin typeface="微軟正黑體" panose="020B0604030504040204" pitchFamily="34" charset="-120"/>
                          <a:ea typeface="微軟正黑體" panose="020B0604030504040204" pitchFamily="34" charset="-120"/>
                          <a:cs typeface="+mn-cs"/>
                        </a:rPr>
                        <a:t>區公所就災害防救業務評核委員所提建議，提出需協助之處。輔導團隊針對區公所提出之意見進行答覆，提供專業協助與相關資源。</a:t>
                      </a:r>
                      <a:endParaRPr lang="zh-TW" sz="1400" kern="10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solidFill>
                      <a:schemeClr val="accent2">
                        <a:lumMod val="20000"/>
                        <a:lumOff val="80000"/>
                      </a:schemeClr>
                    </a:solidFill>
                  </a:tcPr>
                </a:tc>
                <a:tc>
                  <a:txBody>
                    <a:bodyPr/>
                    <a:lstStyle/>
                    <a:p>
                      <a:pPr marL="0" algn="l" defTabSz="685800" rtl="0" eaLnBrk="1" latinLnBrk="0" hangingPunct="1">
                        <a:spcBef>
                          <a:spcPts val="600"/>
                        </a:spcBef>
                        <a:spcAft>
                          <a:spcPts val="0"/>
                        </a:spcAft>
                      </a:pPr>
                      <a:r>
                        <a:rPr lang="en-US" sz="1400" kern="100">
                          <a:solidFill>
                            <a:schemeClr val="tx1"/>
                          </a:solidFill>
                          <a:effectLst/>
                          <a:latin typeface="微軟正黑體" panose="020B0604030504040204" pitchFamily="34" charset="-120"/>
                          <a:ea typeface="微軟正黑體" panose="020B0604030504040204" pitchFamily="34" charset="-120"/>
                          <a:cs typeface="+mn-cs"/>
                        </a:rPr>
                        <a:t>15</a:t>
                      </a:r>
                      <a:r>
                        <a:rPr lang="zh-TW" sz="1400" kern="100">
                          <a:solidFill>
                            <a:schemeClr val="tx1"/>
                          </a:solidFill>
                          <a:effectLst/>
                          <a:latin typeface="微軟正黑體" panose="020B0604030504040204" pitchFamily="34" charset="-120"/>
                          <a:ea typeface="微軟正黑體" panose="020B0604030504040204" pitchFamily="34" charset="-120"/>
                          <a:cs typeface="+mn-cs"/>
                        </a:rPr>
                        <a:t>分鐘</a:t>
                      </a:r>
                    </a:p>
                  </a:txBody>
                  <a:tcPr marL="68580" marR="68580" marT="0" marB="0" anchor="ctr">
                    <a:solidFill>
                      <a:schemeClr val="accent2">
                        <a:lumMod val="20000"/>
                        <a:lumOff val="80000"/>
                      </a:schemeClr>
                    </a:solidFill>
                  </a:tcPr>
                </a:tc>
              </a:tr>
              <a:tr h="459693">
                <a:tc>
                  <a:txBody>
                    <a:bodyPr/>
                    <a:lstStyle/>
                    <a:p>
                      <a:pPr marL="0" lvl="0" indent="0" algn="l" defTabSz="685800" rtl="0" eaLnBrk="1" latinLnBrk="0" hangingPunct="1">
                        <a:spcBef>
                          <a:spcPts val="600"/>
                        </a:spcBef>
                        <a:spcAft>
                          <a:spcPts val="0"/>
                        </a:spcAft>
                        <a:buFont typeface="+mj-ea"/>
                        <a:buNone/>
                      </a:pP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mn-cs"/>
                        </a:rPr>
                        <a:t>二</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輔導</a:t>
                      </a:r>
                      <a:r>
                        <a:rPr lang="zh-TW" sz="1400" b="1" kern="100" dirty="0">
                          <a:solidFill>
                            <a:srgbClr val="C00000"/>
                          </a:solidFill>
                          <a:effectLst/>
                          <a:latin typeface="微軟正黑體" panose="020B0604030504040204" pitchFamily="34" charset="-120"/>
                          <a:ea typeface="微軟正黑體" panose="020B0604030504040204" pitchFamily="34" charset="-120"/>
                          <a:cs typeface="+mn-cs"/>
                        </a:rPr>
                        <a:t>項目簡報說明</a:t>
                      </a:r>
                    </a:p>
                  </a:txBody>
                  <a:tcPr marL="68580" marR="68580" marT="0" marB="0" anchor="ctr">
                    <a:solidFill>
                      <a:schemeClr val="accent2">
                        <a:lumMod val="20000"/>
                        <a:lumOff val="80000"/>
                      </a:schemeClr>
                    </a:solidFill>
                  </a:tcPr>
                </a:tc>
                <a:tc>
                  <a:txBody>
                    <a:bodyPr/>
                    <a:lstStyle/>
                    <a:p>
                      <a:pPr marL="0" algn="l" defTabSz="685800" rtl="0" eaLnBrk="1" latinLnBrk="0" hangingPunct="1">
                        <a:spcBef>
                          <a:spcPts val="600"/>
                        </a:spcBef>
                        <a:spcAft>
                          <a:spcPts val="0"/>
                        </a:spcAft>
                      </a:pPr>
                      <a:r>
                        <a:rPr lang="zh-TW" sz="1400" kern="100" smtClean="0">
                          <a:solidFill>
                            <a:schemeClr val="tx1"/>
                          </a:solidFill>
                          <a:effectLst/>
                          <a:latin typeface="微軟正黑體" panose="020B0604030504040204" pitchFamily="34" charset="-120"/>
                          <a:ea typeface="微軟正黑體" panose="020B0604030504040204" pitchFamily="34" charset="-120"/>
                          <a:cs typeface="+mn-cs"/>
                        </a:rPr>
                        <a:t>由輔導團隊進行簡報，簡報內容請參考本計畫第六點「輔導項目」所列議題。</a:t>
                      </a:r>
                      <a:endParaRPr lang="zh-TW" sz="1400" kern="10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solidFill>
                      <a:schemeClr val="accent2">
                        <a:lumMod val="20000"/>
                        <a:lumOff val="80000"/>
                      </a:schemeClr>
                    </a:solidFill>
                  </a:tcPr>
                </a:tc>
                <a:tc>
                  <a:txBody>
                    <a:bodyPr/>
                    <a:lstStyle/>
                    <a:p>
                      <a:pPr marL="0" algn="l" defTabSz="685800" rtl="0" eaLnBrk="1" latinLnBrk="0" hangingPunct="1">
                        <a:spcBef>
                          <a:spcPts val="600"/>
                        </a:spcBef>
                        <a:spcAft>
                          <a:spcPts val="0"/>
                        </a:spcAft>
                      </a:pPr>
                      <a:r>
                        <a:rPr lang="en-US" sz="1400" kern="100">
                          <a:solidFill>
                            <a:schemeClr val="tx1"/>
                          </a:solidFill>
                          <a:effectLst/>
                          <a:latin typeface="微軟正黑體" panose="020B0604030504040204" pitchFamily="34" charset="-120"/>
                          <a:ea typeface="微軟正黑體" panose="020B0604030504040204" pitchFamily="34" charset="-120"/>
                          <a:cs typeface="+mn-cs"/>
                        </a:rPr>
                        <a:t>25</a:t>
                      </a:r>
                      <a:r>
                        <a:rPr lang="zh-TW" sz="1400" kern="100">
                          <a:solidFill>
                            <a:schemeClr val="tx1"/>
                          </a:solidFill>
                          <a:effectLst/>
                          <a:latin typeface="微軟正黑體" panose="020B0604030504040204" pitchFamily="34" charset="-120"/>
                          <a:ea typeface="微軟正黑體" panose="020B0604030504040204" pitchFamily="34" charset="-120"/>
                          <a:cs typeface="+mn-cs"/>
                        </a:rPr>
                        <a:t>分鐘</a:t>
                      </a:r>
                    </a:p>
                  </a:txBody>
                  <a:tcPr marL="68580" marR="68580" marT="0" marB="0" anchor="ctr">
                    <a:solidFill>
                      <a:schemeClr val="accent2">
                        <a:lumMod val="20000"/>
                        <a:lumOff val="80000"/>
                      </a:schemeClr>
                    </a:solidFill>
                  </a:tcPr>
                </a:tc>
              </a:tr>
              <a:tr h="459693">
                <a:tc>
                  <a:txBody>
                    <a:bodyPr/>
                    <a:lstStyle/>
                    <a:p>
                      <a:pPr marL="0" lvl="0" indent="0" algn="l" defTabSz="685800" rtl="0" eaLnBrk="1" latinLnBrk="0" hangingPunct="1">
                        <a:spcBef>
                          <a:spcPts val="600"/>
                        </a:spcBef>
                        <a:spcAft>
                          <a:spcPts val="0"/>
                        </a:spcAft>
                        <a:buFont typeface="+mj-ea"/>
                        <a:buNone/>
                      </a:pP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sz="1400" b="1" kern="100" dirty="0" smtClean="0">
                          <a:solidFill>
                            <a:srgbClr val="C00000"/>
                          </a:solidFill>
                          <a:effectLst/>
                          <a:latin typeface="微軟正黑體" panose="020B0604030504040204" pitchFamily="34" charset="-120"/>
                          <a:ea typeface="微軟正黑體" panose="020B0604030504040204" pitchFamily="34" charset="-120"/>
                          <a:cs typeface="+mn-cs"/>
                        </a:rPr>
                        <a:t>意見</a:t>
                      </a:r>
                      <a:r>
                        <a:rPr lang="zh-TW" sz="1400" b="1" kern="100" dirty="0">
                          <a:solidFill>
                            <a:srgbClr val="C00000"/>
                          </a:solidFill>
                          <a:effectLst/>
                          <a:latin typeface="微軟正黑體" panose="020B0604030504040204" pitchFamily="34" charset="-120"/>
                          <a:ea typeface="微軟正黑體" panose="020B0604030504040204" pitchFamily="34" charset="-120"/>
                          <a:cs typeface="+mn-cs"/>
                        </a:rPr>
                        <a:t>交流</a:t>
                      </a:r>
                    </a:p>
                  </a:txBody>
                  <a:tcPr marL="68580" marR="68580" marT="0" marB="0" anchor="ctr">
                    <a:solidFill>
                      <a:schemeClr val="accent2">
                        <a:lumMod val="20000"/>
                        <a:lumOff val="80000"/>
                      </a:schemeClr>
                    </a:solidFill>
                  </a:tcPr>
                </a:tc>
                <a:tc>
                  <a:txBody>
                    <a:bodyPr/>
                    <a:lstStyle/>
                    <a:p>
                      <a:pPr marL="0" algn="l" defTabSz="685800" rtl="0" eaLnBrk="1" latinLnBrk="0" hangingPunct="1">
                        <a:spcBef>
                          <a:spcPts val="600"/>
                        </a:spcBef>
                        <a:spcAft>
                          <a:spcPts val="0"/>
                        </a:spcAft>
                      </a:pPr>
                      <a:r>
                        <a:rPr lang="zh-TW" sz="1400" kern="100" dirty="0" smtClean="0">
                          <a:solidFill>
                            <a:schemeClr val="tx1"/>
                          </a:solidFill>
                          <a:effectLst/>
                          <a:latin typeface="微軟正黑體" panose="020B0604030504040204" pitchFamily="34" charset="-120"/>
                          <a:ea typeface="微軟正黑體" panose="020B0604030504040204" pitchFamily="34" charset="-120"/>
                          <a:cs typeface="+mn-cs"/>
                        </a:rPr>
                        <a:t>輔導團隊與區公所團隊彼此交換推動災害防救工作之意見，藉由交流討論提升參與人員之防救災知能並建立正確防救災觀念。</a:t>
                      </a:r>
                      <a:endParaRPr lang="zh-TW" sz="14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solidFill>
                      <a:schemeClr val="accent2">
                        <a:lumMod val="20000"/>
                        <a:lumOff val="80000"/>
                      </a:schemeClr>
                    </a:solidFill>
                  </a:tcPr>
                </a:tc>
                <a:tc>
                  <a:txBody>
                    <a:bodyPr/>
                    <a:lstStyle/>
                    <a:p>
                      <a:pPr marL="0" algn="l" defTabSz="685800" rtl="0" eaLnBrk="1" latinLnBrk="0" hangingPunct="1">
                        <a:spcBef>
                          <a:spcPts val="600"/>
                        </a:spcBef>
                        <a:spcAft>
                          <a:spcPts val="0"/>
                        </a:spcAft>
                      </a:pPr>
                      <a:r>
                        <a:rPr lang="en-US" sz="1400" kern="100" dirty="0">
                          <a:solidFill>
                            <a:schemeClr val="tx1"/>
                          </a:solidFill>
                          <a:effectLst/>
                          <a:latin typeface="微軟正黑體" panose="020B0604030504040204" pitchFamily="34" charset="-120"/>
                          <a:ea typeface="微軟正黑體" panose="020B0604030504040204" pitchFamily="34" charset="-120"/>
                          <a:cs typeface="+mn-cs"/>
                        </a:rPr>
                        <a:t>20</a:t>
                      </a:r>
                      <a:r>
                        <a:rPr lang="zh-TW" sz="1400" kern="100" dirty="0">
                          <a:solidFill>
                            <a:schemeClr val="tx1"/>
                          </a:solidFill>
                          <a:effectLst/>
                          <a:latin typeface="微軟正黑體" panose="020B0604030504040204" pitchFamily="34" charset="-120"/>
                          <a:ea typeface="微軟正黑體" panose="020B0604030504040204" pitchFamily="34" charset="-120"/>
                          <a:cs typeface="+mn-cs"/>
                        </a:rPr>
                        <a:t>分鐘</a:t>
                      </a:r>
                    </a:p>
                  </a:txBody>
                  <a:tcPr marL="68580" marR="68580" marT="0" marB="0" anchor="ctr">
                    <a:solidFill>
                      <a:schemeClr val="accent2">
                        <a:lumMod val="20000"/>
                        <a:lumOff val="80000"/>
                      </a:schemeClr>
                    </a:solidFill>
                  </a:tcPr>
                </a:tc>
              </a:tr>
            </a:tbl>
          </a:graphicData>
        </a:graphic>
      </p:graphicFrame>
      <p:sp>
        <p:nvSpPr>
          <p:cNvPr id="6" name="五邊形 5"/>
          <p:cNvSpPr/>
          <p:nvPr/>
        </p:nvSpPr>
        <p:spPr>
          <a:xfrm>
            <a:off x="152400" y="3581400"/>
            <a:ext cx="243840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400" b="1" kern="0" dirty="0" smtClean="0">
                <a:solidFill>
                  <a:srgbClr val="C00000"/>
                </a:solidFill>
                <a:latin typeface="微軟正黑體" panose="020B0604030504040204" pitchFamily="34" charset="-120"/>
                <a:ea typeface="微軟正黑體" panose="020B0604030504040204" pitchFamily="34" charset="-120"/>
              </a:rPr>
              <a:t>輔導會議議程</a:t>
            </a:r>
            <a:endParaRPr kumimoji="0" lang="en-US" altLang="zh-TW" sz="2400" b="1" kern="0" dirty="0" smtClean="0">
              <a:solidFill>
                <a:srgbClr val="C0000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742950" y="1639283"/>
            <a:ext cx="5657850" cy="646331"/>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gn="ctr">
              <a:buFont typeface="Wingdings" panose="05000000000000000000" pitchFamily="2" charset="2"/>
              <a:buChar char="u"/>
            </a:pPr>
            <a:r>
              <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上午受評核區公所輔導時間為當日</a:t>
            </a:r>
            <a:r>
              <a:rPr lang="en-US" altLang="zh-TW"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時至</a:t>
            </a:r>
            <a:r>
              <a:rPr lang="en-US" altLang="zh-TW"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時</a:t>
            </a:r>
            <a:endParaRPr lang="en-US" altLang="zh-TW"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ctr">
              <a:buFont typeface="Wingdings" panose="05000000000000000000" pitchFamily="2" charset="2"/>
              <a:buChar char="u"/>
            </a:pPr>
            <a:r>
              <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下午受評核區公所輔導時間為當日</a:t>
            </a:r>
            <a:r>
              <a:rPr lang="en-US" altLang="zh-TW"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時至</a:t>
            </a:r>
            <a:r>
              <a:rPr lang="en-US" altLang="zh-TW"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時</a:t>
            </a:r>
            <a:endParaRPr lang="en-US" altLang="zh-TW"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006598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038600" cy="716869"/>
          </a:xfrm>
          <a:solidFill>
            <a:schemeClr val="bg1"/>
          </a:solidFill>
        </p:spPr>
        <p:txBody>
          <a:bodyPr vert="horz" lIns="91440" tIns="45720" rIns="91440" bIns="45720" rtlCol="0" anchor="ctr">
            <a:noAutofit/>
          </a:bodyPr>
          <a:lstStyle/>
          <a:p>
            <a:r>
              <a:rPr lang="zh-TW" altLang="zh-TW" dirty="0"/>
              <a:t>實地輔導辦理說明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35</a:t>
            </a:fld>
            <a:endParaRPr lang="zh-TW" altLang="en-US">
              <a:solidFill>
                <a:srgbClr val="44546A">
                  <a:lumMod val="50000"/>
                </a:srgbClr>
              </a:solidFill>
            </a:endParaRPr>
          </a:p>
        </p:txBody>
      </p:sp>
      <p:sp>
        <p:nvSpPr>
          <p:cNvPr id="5" name="五邊形 4"/>
          <p:cNvSpPr/>
          <p:nvPr/>
        </p:nvSpPr>
        <p:spPr>
          <a:xfrm>
            <a:off x="0" y="956394"/>
            <a:ext cx="1828800" cy="424732"/>
          </a:xfrm>
          <a:prstGeom prst="homePlate">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eaLnBrk="1" fontAlgn="auto" hangingPunct="1">
              <a:lnSpc>
                <a:spcPct val="90000"/>
              </a:lnSpc>
              <a:spcBef>
                <a:spcPts val="600"/>
              </a:spcBef>
              <a:spcAft>
                <a:spcPts val="0"/>
              </a:spcAft>
              <a:buClr>
                <a:srgbClr val="70AD47">
                  <a:lumMod val="75000"/>
                </a:srgbClr>
              </a:buClr>
              <a:defRPr/>
            </a:pPr>
            <a:r>
              <a:rPr kumimoji="0" lang="zh-TW" altLang="en-US" sz="2400" b="1" kern="0" dirty="0" smtClean="0">
                <a:solidFill>
                  <a:srgbClr val="C00000"/>
                </a:solidFill>
                <a:latin typeface="微軟正黑體" panose="020B0604030504040204" pitchFamily="34" charset="-120"/>
                <a:ea typeface="微軟正黑體" panose="020B0604030504040204" pitchFamily="34" charset="-120"/>
              </a:rPr>
              <a:t>輔導</a:t>
            </a:r>
            <a:r>
              <a:rPr kumimoji="0" lang="zh-TW" altLang="en-US" sz="2400" b="1" kern="0" dirty="0">
                <a:solidFill>
                  <a:srgbClr val="C00000"/>
                </a:solidFill>
                <a:latin typeface="微軟正黑體" panose="020B0604030504040204" pitchFamily="34" charset="-120"/>
                <a:ea typeface="微軟正黑體" panose="020B0604030504040204" pitchFamily="34" charset="-120"/>
              </a:rPr>
              <a:t>項目</a:t>
            </a:r>
            <a:endParaRPr kumimoji="0" lang="en-US" altLang="zh-TW" sz="2400" b="1" kern="0" dirty="0" smtClean="0">
              <a:solidFill>
                <a:srgbClr val="C00000"/>
              </a:solidFill>
              <a:latin typeface="微軟正黑體" panose="020B0604030504040204" pitchFamily="34" charset="-120"/>
              <a:ea typeface="微軟正黑體" panose="020B0604030504040204" pitchFamily="34" charset="-120"/>
            </a:endParaRPr>
          </a:p>
        </p:txBody>
      </p:sp>
      <p:grpSp>
        <p:nvGrpSpPr>
          <p:cNvPr id="48" name="群組 47"/>
          <p:cNvGrpSpPr/>
          <p:nvPr/>
        </p:nvGrpSpPr>
        <p:grpSpPr>
          <a:xfrm>
            <a:off x="4499645" y="4800600"/>
            <a:ext cx="4558630" cy="954107"/>
            <a:chOff x="4411087" y="6089840"/>
            <a:chExt cx="4558630" cy="954107"/>
          </a:xfrm>
        </p:grpSpPr>
        <p:sp>
          <p:nvSpPr>
            <p:cNvPr id="7" name="矩形 6"/>
            <p:cNvSpPr/>
            <p:nvPr/>
          </p:nvSpPr>
          <p:spPr>
            <a:xfrm>
              <a:off x="5195703" y="6089840"/>
              <a:ext cx="3774014" cy="954107"/>
            </a:xfrm>
            <a:prstGeom prst="rect">
              <a:avLst/>
            </a:prstGeom>
          </p:spPr>
          <p:txBody>
            <a:bodyPr wrap="square">
              <a:spAutoFit/>
            </a:bodyPr>
            <a:lstStyle/>
            <a:p>
              <a:pPr defTabSz="457200" fontAlgn="auto">
                <a:spcBef>
                  <a:spcPts val="1200"/>
                </a:spcBef>
                <a:spcAft>
                  <a:spcPts val="0"/>
                </a:spcAft>
              </a:pPr>
              <a:r>
                <a:rPr kumimoji="0" lang="zh-TW" altLang="en-US" sz="2800" b="1" dirty="0" smtClean="0">
                  <a:solidFill>
                    <a:prstClr val="black"/>
                  </a:solidFill>
                  <a:latin typeface="微軟正黑體" panose="020B0604030504040204" pitchFamily="34" charset="-120"/>
                  <a:ea typeface="微軟正黑體" panose="020B0604030504040204" pitchFamily="34" charset="-120"/>
                </a:rPr>
                <a:t>區</a:t>
              </a:r>
              <a:r>
                <a:rPr kumimoji="0" lang="zh-TW" altLang="en-US" sz="2800" b="1" dirty="0">
                  <a:solidFill>
                    <a:prstClr val="black"/>
                  </a:solidFill>
                  <a:latin typeface="微軟正黑體" panose="020B0604030504040204" pitchFamily="34" charset="-120"/>
                  <a:ea typeface="微軟正黑體" panose="020B0604030504040204" pitchFamily="34" charset="-120"/>
                </a:rPr>
                <a:t>級防救災相關標準作業程序運用現況討論</a:t>
              </a:r>
            </a:p>
          </p:txBody>
        </p:sp>
        <p:grpSp>
          <p:nvGrpSpPr>
            <p:cNvPr id="33" name="群組 32"/>
            <p:cNvGrpSpPr/>
            <p:nvPr/>
          </p:nvGrpSpPr>
          <p:grpSpPr>
            <a:xfrm>
              <a:off x="4411087" y="6127594"/>
              <a:ext cx="876811" cy="769441"/>
              <a:chOff x="855797" y="1007089"/>
              <a:chExt cx="876811" cy="769441"/>
            </a:xfrm>
          </p:grpSpPr>
          <p:grpSp>
            <p:nvGrpSpPr>
              <p:cNvPr id="34" name="群組 33"/>
              <p:cNvGrpSpPr/>
              <p:nvPr/>
            </p:nvGrpSpPr>
            <p:grpSpPr>
              <a:xfrm>
                <a:off x="1284776" y="1398561"/>
                <a:ext cx="360000" cy="360000"/>
                <a:chOff x="1577007" y="1133740"/>
                <a:chExt cx="828000" cy="828000"/>
              </a:xfrm>
            </p:grpSpPr>
            <p:sp>
              <p:nvSpPr>
                <p:cNvPr id="36"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37"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35" name="文字方塊 34"/>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陸</a:t>
                </a:r>
                <a:endPar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grpSp>
      </p:grpSp>
      <p:grpSp>
        <p:nvGrpSpPr>
          <p:cNvPr id="43" name="群組 42"/>
          <p:cNvGrpSpPr/>
          <p:nvPr/>
        </p:nvGrpSpPr>
        <p:grpSpPr>
          <a:xfrm>
            <a:off x="-76200" y="1605687"/>
            <a:ext cx="4197899" cy="1384995"/>
            <a:chOff x="-272274" y="3603424"/>
            <a:chExt cx="4197899" cy="1384995"/>
          </a:xfrm>
        </p:grpSpPr>
        <p:grpSp>
          <p:nvGrpSpPr>
            <p:cNvPr id="8" name="群組 7"/>
            <p:cNvGrpSpPr/>
            <p:nvPr/>
          </p:nvGrpSpPr>
          <p:grpSpPr>
            <a:xfrm>
              <a:off x="-272274" y="3767822"/>
              <a:ext cx="876811" cy="769441"/>
              <a:chOff x="846370" y="1007089"/>
              <a:chExt cx="876811" cy="769441"/>
            </a:xfrm>
          </p:grpSpPr>
          <p:grpSp>
            <p:nvGrpSpPr>
              <p:cNvPr id="9" name="群組 8"/>
              <p:cNvGrpSpPr/>
              <p:nvPr/>
            </p:nvGrpSpPr>
            <p:grpSpPr>
              <a:xfrm>
                <a:off x="1284776" y="1398561"/>
                <a:ext cx="360000" cy="360000"/>
                <a:chOff x="1577007" y="1133740"/>
                <a:chExt cx="828000" cy="828000"/>
              </a:xfrm>
            </p:grpSpPr>
            <p:sp>
              <p:nvSpPr>
                <p:cNvPr id="11"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12"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10" name="文字方塊 9"/>
              <p:cNvSpPr txBox="1"/>
              <p:nvPr/>
            </p:nvSpPr>
            <p:spPr>
              <a:xfrm>
                <a:off x="846370"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壹</a:t>
                </a:r>
                <a:endPar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grpSp>
        <p:sp>
          <p:nvSpPr>
            <p:cNvPr id="38" name="矩形 37"/>
            <p:cNvSpPr/>
            <p:nvPr/>
          </p:nvSpPr>
          <p:spPr>
            <a:xfrm>
              <a:off x="526132" y="3603424"/>
              <a:ext cx="3399493" cy="1384995"/>
            </a:xfrm>
            <a:prstGeom prst="rect">
              <a:avLst/>
            </a:prstGeom>
          </p:spPr>
          <p:txBody>
            <a:bodyPr wrap="square">
              <a:spAutoFit/>
            </a:bodyPr>
            <a:lstStyle/>
            <a:p>
              <a:pPr defTabSz="457200" fontAlgn="auto">
                <a:spcBef>
                  <a:spcPts val="1200"/>
                </a:spcBef>
                <a:spcAft>
                  <a:spcPts val="0"/>
                </a:spcAft>
              </a:pPr>
              <a:r>
                <a:rPr kumimoji="0" lang="zh-TW" altLang="en-US" sz="2800" b="1" dirty="0" smtClean="0">
                  <a:solidFill>
                    <a:prstClr val="black"/>
                  </a:solidFill>
                  <a:latin typeface="微軟正黑體" panose="020B0604030504040204" pitchFamily="34" charset="-120"/>
                  <a:ea typeface="微軟正黑體" panose="020B0604030504040204" pitchFamily="34" charset="-120"/>
                </a:rPr>
                <a:t>協助</a:t>
              </a:r>
              <a:r>
                <a:rPr kumimoji="0" lang="zh-TW" altLang="en-US" sz="2800" b="1" dirty="0">
                  <a:solidFill>
                    <a:prstClr val="black"/>
                  </a:solidFill>
                  <a:latin typeface="微軟正黑體" panose="020B0604030504040204" pitchFamily="34" charset="-120"/>
                  <a:ea typeface="微軟正黑體" panose="020B0604030504040204" pitchFamily="34" charset="-120"/>
                </a:rPr>
                <a:t>區公所精進災害防救業務評核委員</a:t>
              </a:r>
              <a:r>
                <a:rPr kumimoji="0" lang="zh-TW" altLang="en-US" sz="2800" b="1" dirty="0" smtClean="0">
                  <a:solidFill>
                    <a:prstClr val="black"/>
                  </a:solidFill>
                  <a:latin typeface="微軟正黑體" panose="020B0604030504040204" pitchFamily="34" charset="-120"/>
                  <a:ea typeface="微軟正黑體" panose="020B0604030504040204" pitchFamily="34" charset="-120"/>
                </a:rPr>
                <a:t>建議項目</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p:txBody>
        </p:sp>
      </p:grpSp>
      <p:grpSp>
        <p:nvGrpSpPr>
          <p:cNvPr id="44" name="群組 43"/>
          <p:cNvGrpSpPr/>
          <p:nvPr/>
        </p:nvGrpSpPr>
        <p:grpSpPr>
          <a:xfrm>
            <a:off x="-7624" y="3200400"/>
            <a:ext cx="4384106" cy="954107"/>
            <a:chOff x="-238728" y="4989383"/>
            <a:chExt cx="4384106" cy="954107"/>
          </a:xfrm>
        </p:grpSpPr>
        <p:grpSp>
          <p:nvGrpSpPr>
            <p:cNvPr id="13" name="群組 12"/>
            <p:cNvGrpSpPr/>
            <p:nvPr/>
          </p:nvGrpSpPr>
          <p:grpSpPr>
            <a:xfrm>
              <a:off x="-238728" y="4989383"/>
              <a:ext cx="876811" cy="769441"/>
              <a:chOff x="855797" y="1007089"/>
              <a:chExt cx="876811" cy="769441"/>
            </a:xfrm>
          </p:grpSpPr>
          <p:grpSp>
            <p:nvGrpSpPr>
              <p:cNvPr id="14" name="群組 13"/>
              <p:cNvGrpSpPr/>
              <p:nvPr/>
            </p:nvGrpSpPr>
            <p:grpSpPr>
              <a:xfrm>
                <a:off x="1284776" y="1398561"/>
                <a:ext cx="360000" cy="360000"/>
                <a:chOff x="1577007" y="1133740"/>
                <a:chExt cx="828000" cy="828000"/>
              </a:xfrm>
            </p:grpSpPr>
            <p:sp>
              <p:nvSpPr>
                <p:cNvPr id="16"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17"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15" name="文字方塊 14"/>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貳</a:t>
                </a:r>
              </a:p>
            </p:txBody>
          </p:sp>
        </p:grpSp>
        <p:sp>
          <p:nvSpPr>
            <p:cNvPr id="39" name="矩形 38"/>
            <p:cNvSpPr/>
            <p:nvPr/>
          </p:nvSpPr>
          <p:spPr>
            <a:xfrm>
              <a:off x="575509" y="4989383"/>
              <a:ext cx="3569869" cy="954107"/>
            </a:xfrm>
            <a:prstGeom prst="rect">
              <a:avLst/>
            </a:prstGeom>
          </p:spPr>
          <p:txBody>
            <a:bodyPr wrap="square">
              <a:spAutoFit/>
            </a:bodyPr>
            <a:lstStyle/>
            <a:p>
              <a:pPr defTabSz="457200" fontAlgn="auto">
                <a:spcBef>
                  <a:spcPts val="1200"/>
                </a:spcBef>
                <a:spcAft>
                  <a:spcPts val="0"/>
                </a:spcAft>
              </a:pPr>
              <a:r>
                <a:rPr kumimoji="0" lang="zh-TW" altLang="en-US" sz="2800" b="1" dirty="0" smtClean="0">
                  <a:solidFill>
                    <a:prstClr val="black"/>
                  </a:solidFill>
                  <a:latin typeface="微軟正黑體" panose="020B0604030504040204" pitchFamily="34" charset="-120"/>
                  <a:ea typeface="微軟正黑體" panose="020B0604030504040204" pitchFamily="34" charset="-120"/>
                </a:rPr>
                <a:t>備</a:t>
              </a:r>
              <a:r>
                <a:rPr kumimoji="0" lang="zh-TW" altLang="en-US" sz="2800" b="1" dirty="0">
                  <a:solidFill>
                    <a:prstClr val="black"/>
                  </a:solidFill>
                  <a:latin typeface="微軟正黑體" panose="020B0604030504040204" pitchFamily="34" charset="-120"/>
                  <a:ea typeface="微軟正黑體" panose="020B0604030504040204" pitchFamily="34" charset="-120"/>
                </a:rPr>
                <a:t>援應變中心機制建立</a:t>
              </a:r>
              <a:r>
                <a:rPr kumimoji="0" lang="en-US" altLang="zh-TW" sz="2800" b="1" dirty="0">
                  <a:solidFill>
                    <a:prstClr val="black"/>
                  </a:solidFill>
                  <a:latin typeface="微軟正黑體" panose="020B0604030504040204" pitchFamily="34" charset="-120"/>
                  <a:ea typeface="微軟正黑體" panose="020B0604030504040204" pitchFamily="34" charset="-120"/>
                </a:rPr>
                <a:t>(</a:t>
              </a:r>
              <a:r>
                <a:rPr kumimoji="0" lang="zh-TW" altLang="en-US" sz="2800" b="1" dirty="0">
                  <a:solidFill>
                    <a:prstClr val="black"/>
                  </a:solidFill>
                  <a:latin typeface="微軟正黑體" panose="020B0604030504040204" pitchFamily="34" charset="-120"/>
                  <a:ea typeface="微軟正黑體" panose="020B0604030504040204" pitchFamily="34" charset="-120"/>
                </a:rPr>
                <a:t>含移轉機制</a:t>
              </a:r>
              <a:r>
                <a:rPr kumimoji="0" lang="en-US" altLang="zh-TW" sz="2800" b="1" dirty="0">
                  <a:solidFill>
                    <a:prstClr val="black"/>
                  </a:solidFill>
                  <a:latin typeface="微軟正黑體" panose="020B0604030504040204" pitchFamily="34" charset="-120"/>
                  <a:ea typeface="微軟正黑體" panose="020B0604030504040204" pitchFamily="34" charset="-120"/>
                </a:rPr>
                <a:t>)</a:t>
              </a:r>
            </a:p>
          </p:txBody>
        </p:sp>
      </p:grpSp>
      <p:grpSp>
        <p:nvGrpSpPr>
          <p:cNvPr id="45" name="群組 44"/>
          <p:cNvGrpSpPr/>
          <p:nvPr/>
        </p:nvGrpSpPr>
        <p:grpSpPr>
          <a:xfrm>
            <a:off x="-45427" y="5162099"/>
            <a:ext cx="4577543" cy="954107"/>
            <a:chOff x="-250340" y="6035260"/>
            <a:chExt cx="4577543" cy="954107"/>
          </a:xfrm>
        </p:grpSpPr>
        <p:grpSp>
          <p:nvGrpSpPr>
            <p:cNvPr id="18" name="群組 17"/>
            <p:cNvGrpSpPr/>
            <p:nvPr/>
          </p:nvGrpSpPr>
          <p:grpSpPr>
            <a:xfrm>
              <a:off x="-250340" y="6111679"/>
              <a:ext cx="876811" cy="769441"/>
              <a:chOff x="855797" y="1007089"/>
              <a:chExt cx="876811" cy="769441"/>
            </a:xfrm>
          </p:grpSpPr>
          <p:grpSp>
            <p:nvGrpSpPr>
              <p:cNvPr id="19" name="群組 18"/>
              <p:cNvGrpSpPr/>
              <p:nvPr/>
            </p:nvGrpSpPr>
            <p:grpSpPr>
              <a:xfrm>
                <a:off x="1284776" y="1398561"/>
                <a:ext cx="360000" cy="360000"/>
                <a:chOff x="1577007" y="1133740"/>
                <a:chExt cx="828000" cy="828000"/>
              </a:xfrm>
            </p:grpSpPr>
            <p:sp>
              <p:nvSpPr>
                <p:cNvPr id="21"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22"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20" name="文字方塊 19"/>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參</a:t>
                </a:r>
                <a:endPar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grpSp>
        <p:sp>
          <p:nvSpPr>
            <p:cNvPr id="40" name="矩形 39"/>
            <p:cNvSpPr/>
            <p:nvPr/>
          </p:nvSpPr>
          <p:spPr>
            <a:xfrm>
              <a:off x="567291" y="6035260"/>
              <a:ext cx="3759912" cy="954107"/>
            </a:xfrm>
            <a:prstGeom prst="rect">
              <a:avLst/>
            </a:prstGeom>
          </p:spPr>
          <p:txBody>
            <a:bodyPr wrap="square">
              <a:spAutoFit/>
            </a:bodyPr>
            <a:lstStyle/>
            <a:p>
              <a:pPr defTabSz="457200" fontAlgn="auto">
                <a:spcBef>
                  <a:spcPts val="1200"/>
                </a:spcBef>
                <a:spcAft>
                  <a:spcPts val="0"/>
                </a:spcAft>
              </a:pPr>
              <a:r>
                <a:rPr kumimoji="0" lang="zh-TW" altLang="en-US" sz="2800" b="1" dirty="0" smtClean="0">
                  <a:solidFill>
                    <a:prstClr val="black"/>
                  </a:solidFill>
                  <a:latin typeface="微軟正黑體" panose="020B0604030504040204" pitchFamily="34" charset="-120"/>
                  <a:ea typeface="微軟正黑體" panose="020B0604030504040204" pitchFamily="34" charset="-120"/>
                </a:rPr>
                <a:t>區</a:t>
              </a:r>
              <a:r>
                <a:rPr kumimoji="0" lang="zh-TW" altLang="en-US" sz="2800" b="1" dirty="0">
                  <a:solidFill>
                    <a:prstClr val="black"/>
                  </a:solidFill>
                  <a:latin typeface="微軟正黑體" panose="020B0604030504040204" pitchFamily="34" charset="-120"/>
                  <a:ea typeface="微軟正黑體" panose="020B0604030504040204" pitchFamily="34" charset="-120"/>
                </a:rPr>
                <a:t>級地區災害防救計畫修正說明</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p:txBody>
        </p:sp>
      </p:grpSp>
      <p:grpSp>
        <p:nvGrpSpPr>
          <p:cNvPr id="46" name="群組 45"/>
          <p:cNvGrpSpPr/>
          <p:nvPr/>
        </p:nvGrpSpPr>
        <p:grpSpPr>
          <a:xfrm>
            <a:off x="4441264" y="1628453"/>
            <a:ext cx="4626536" cy="954107"/>
            <a:chOff x="4235928" y="3783737"/>
            <a:chExt cx="4626536" cy="954107"/>
          </a:xfrm>
        </p:grpSpPr>
        <p:grpSp>
          <p:nvGrpSpPr>
            <p:cNvPr id="28" name="群組 27"/>
            <p:cNvGrpSpPr/>
            <p:nvPr/>
          </p:nvGrpSpPr>
          <p:grpSpPr>
            <a:xfrm>
              <a:off x="4235928" y="3783737"/>
              <a:ext cx="876811" cy="769441"/>
              <a:chOff x="855797" y="1007089"/>
              <a:chExt cx="876811" cy="769441"/>
            </a:xfrm>
          </p:grpSpPr>
          <p:grpSp>
            <p:nvGrpSpPr>
              <p:cNvPr id="29" name="群組 28"/>
              <p:cNvGrpSpPr/>
              <p:nvPr/>
            </p:nvGrpSpPr>
            <p:grpSpPr>
              <a:xfrm>
                <a:off x="1284776" y="1398561"/>
                <a:ext cx="360000" cy="360000"/>
                <a:chOff x="1577007" y="1133740"/>
                <a:chExt cx="828000" cy="828000"/>
              </a:xfrm>
            </p:grpSpPr>
            <p:sp>
              <p:nvSpPr>
                <p:cNvPr id="31"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32"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30" name="文字方塊 29"/>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肆</a:t>
                </a:r>
                <a:endPar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grpSp>
        <p:sp>
          <p:nvSpPr>
            <p:cNvPr id="41" name="矩形 40"/>
            <p:cNvSpPr/>
            <p:nvPr/>
          </p:nvSpPr>
          <p:spPr>
            <a:xfrm>
              <a:off x="5043957" y="3783737"/>
              <a:ext cx="3818507" cy="954107"/>
            </a:xfrm>
            <a:prstGeom prst="rect">
              <a:avLst/>
            </a:prstGeom>
          </p:spPr>
          <p:txBody>
            <a:bodyPr wrap="square">
              <a:spAutoFit/>
            </a:bodyPr>
            <a:lstStyle/>
            <a:p>
              <a:pPr defTabSz="457200" fontAlgn="auto">
                <a:spcBef>
                  <a:spcPts val="1200"/>
                </a:spcBef>
                <a:spcAft>
                  <a:spcPts val="0"/>
                </a:spcAft>
              </a:pPr>
              <a:r>
                <a:rPr kumimoji="0" lang="zh-TW" altLang="en-US" sz="2800" b="1" dirty="0" smtClean="0">
                  <a:solidFill>
                    <a:prstClr val="black"/>
                  </a:solidFill>
                  <a:latin typeface="微軟正黑體" panose="020B0604030504040204" pitchFamily="34" charset="-120"/>
                  <a:ea typeface="微軟正黑體" panose="020B0604030504040204" pitchFamily="34" charset="-120"/>
                </a:rPr>
                <a:t>災害</a:t>
              </a:r>
              <a:r>
                <a:rPr kumimoji="0" lang="zh-TW" altLang="en-US" sz="2800" b="1" dirty="0">
                  <a:solidFill>
                    <a:prstClr val="black"/>
                  </a:solidFill>
                  <a:latin typeface="微軟正黑體" panose="020B0604030504040204" pitchFamily="34" charset="-120"/>
                  <a:ea typeface="微軟正黑體" panose="020B0604030504040204" pitchFamily="34" charset="-120"/>
                </a:rPr>
                <a:t>潛勢地區改善對策研擬說明</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p:txBody>
        </p:sp>
      </p:grpSp>
      <p:grpSp>
        <p:nvGrpSpPr>
          <p:cNvPr id="47" name="群組 46"/>
          <p:cNvGrpSpPr/>
          <p:nvPr/>
        </p:nvGrpSpPr>
        <p:grpSpPr>
          <a:xfrm>
            <a:off x="4441264" y="2895600"/>
            <a:ext cx="4617011" cy="954107"/>
            <a:chOff x="4323255" y="4948248"/>
            <a:chExt cx="4617011" cy="954107"/>
          </a:xfrm>
        </p:grpSpPr>
        <p:grpSp>
          <p:nvGrpSpPr>
            <p:cNvPr id="23" name="群組 22"/>
            <p:cNvGrpSpPr/>
            <p:nvPr/>
          </p:nvGrpSpPr>
          <p:grpSpPr>
            <a:xfrm>
              <a:off x="4323255" y="5005298"/>
              <a:ext cx="876811" cy="769441"/>
              <a:chOff x="855797" y="1007089"/>
              <a:chExt cx="876811" cy="769441"/>
            </a:xfrm>
          </p:grpSpPr>
          <p:grpSp>
            <p:nvGrpSpPr>
              <p:cNvPr id="24" name="群組 23"/>
              <p:cNvGrpSpPr/>
              <p:nvPr/>
            </p:nvGrpSpPr>
            <p:grpSpPr>
              <a:xfrm>
                <a:off x="1284776" y="1398561"/>
                <a:ext cx="360000" cy="360000"/>
                <a:chOff x="1577007" y="1133740"/>
                <a:chExt cx="828000" cy="828000"/>
              </a:xfrm>
            </p:grpSpPr>
            <p:sp>
              <p:nvSpPr>
                <p:cNvPr id="26"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27"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25" name="文字方塊 24"/>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伍</a:t>
                </a:r>
              </a:p>
            </p:txBody>
          </p:sp>
        </p:grpSp>
        <p:sp>
          <p:nvSpPr>
            <p:cNvPr id="42" name="矩形 41"/>
            <p:cNvSpPr/>
            <p:nvPr/>
          </p:nvSpPr>
          <p:spPr>
            <a:xfrm>
              <a:off x="5136301" y="4948248"/>
              <a:ext cx="3803965" cy="954107"/>
            </a:xfrm>
            <a:prstGeom prst="rect">
              <a:avLst/>
            </a:prstGeom>
          </p:spPr>
          <p:txBody>
            <a:bodyPr wrap="square">
              <a:spAutoFit/>
            </a:bodyPr>
            <a:lstStyle/>
            <a:p>
              <a:pPr defTabSz="457200" fontAlgn="auto">
                <a:spcBef>
                  <a:spcPts val="1200"/>
                </a:spcBef>
                <a:spcAft>
                  <a:spcPts val="0"/>
                </a:spcAft>
              </a:pPr>
              <a:r>
                <a:rPr kumimoji="0" lang="zh-TW" altLang="en-US" sz="2800" b="1" dirty="0" smtClean="0">
                  <a:solidFill>
                    <a:prstClr val="black"/>
                  </a:solidFill>
                  <a:latin typeface="微軟正黑體" panose="020B0604030504040204" pitchFamily="34" charset="-120"/>
                  <a:ea typeface="微軟正黑體" panose="020B0604030504040204" pitchFamily="34" charset="-120"/>
                </a:rPr>
                <a:t>人性化</a:t>
              </a:r>
              <a:r>
                <a:rPr kumimoji="0" lang="zh-TW" altLang="en-US" sz="2800" b="1" dirty="0">
                  <a:solidFill>
                    <a:prstClr val="black"/>
                  </a:solidFill>
                  <a:latin typeface="微軟正黑體" panose="020B0604030504040204" pitchFamily="34" charset="-120"/>
                  <a:ea typeface="微軟正黑體" panose="020B0604030504040204" pitchFamily="34" charset="-120"/>
                </a:rPr>
                <a:t>規劃收容場所空間配置說明</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p:txBody>
        </p:sp>
      </p:grpSp>
      <p:sp>
        <p:nvSpPr>
          <p:cNvPr id="49" name="文字方塊 48"/>
          <p:cNvSpPr txBox="1"/>
          <p:nvPr/>
        </p:nvSpPr>
        <p:spPr>
          <a:xfrm>
            <a:off x="764177" y="4239802"/>
            <a:ext cx="3357522" cy="584775"/>
          </a:xfrm>
          <a:prstGeom prst="rect">
            <a:avLst/>
          </a:prstGeom>
          <a:solidFill>
            <a:schemeClr val="bg1">
              <a:lumMod val="85000"/>
            </a:schemeClr>
          </a:solidFill>
        </p:spPr>
        <p:txBody>
          <a:bodyPr wrap="square" rtlCol="0">
            <a:spAutoFit/>
          </a:bodyPr>
          <a:lstStyle/>
          <a:p>
            <a:r>
              <a:rPr lang="zh-TW" altLang="en-US" sz="1600" b="1" dirty="0" smtClean="0">
                <a:solidFill>
                  <a:srgbClr val="002060"/>
                </a:solidFill>
                <a:latin typeface="微軟正黑體" panose="020B0604030504040204" pitchFamily="34" charset="-120"/>
                <a:ea typeface="微軟正黑體" panose="020B0604030504040204" pitchFamily="34" charset="-120"/>
              </a:rPr>
              <a:t>請各公所於實地輔導會議前，填報</a:t>
            </a:r>
            <a:r>
              <a:rPr lang="zh-TW" altLang="en-US" sz="1600" b="1" dirty="0" smtClean="0">
                <a:solidFill>
                  <a:srgbClr val="C00000"/>
                </a:solidFill>
                <a:latin typeface="微軟正黑體" panose="020B0604030504040204" pitchFamily="34" charset="-120"/>
                <a:ea typeface="微軟正黑體" panose="020B0604030504040204" pitchFamily="34" charset="-120"/>
              </a:rPr>
              <a:t>備援災害應變中心基本資料表</a:t>
            </a:r>
            <a:endParaRPr lang="zh-TW" altLang="en-US" sz="1600" b="1" dirty="0">
              <a:solidFill>
                <a:srgbClr val="C00000"/>
              </a:solidFill>
              <a:latin typeface="微軟正黑體" panose="020B0604030504040204" pitchFamily="34" charset="-120"/>
              <a:ea typeface="微軟正黑體" panose="020B0604030504040204" pitchFamily="34" charset="-120"/>
            </a:endParaRPr>
          </a:p>
        </p:txBody>
      </p:sp>
      <p:sp>
        <p:nvSpPr>
          <p:cNvPr id="50" name="文字方塊 49"/>
          <p:cNvSpPr txBox="1"/>
          <p:nvPr/>
        </p:nvSpPr>
        <p:spPr>
          <a:xfrm>
            <a:off x="5152169" y="3917139"/>
            <a:ext cx="3357522" cy="584775"/>
          </a:xfrm>
          <a:prstGeom prst="rect">
            <a:avLst/>
          </a:prstGeom>
          <a:solidFill>
            <a:schemeClr val="bg1">
              <a:lumMod val="85000"/>
            </a:schemeClr>
          </a:solidFill>
        </p:spPr>
        <p:txBody>
          <a:bodyPr wrap="square" rtlCol="0">
            <a:spAutoFit/>
          </a:bodyPr>
          <a:lstStyle/>
          <a:p>
            <a:r>
              <a:rPr lang="zh-TW" altLang="en-US" sz="1600" b="1" dirty="0" smtClean="0">
                <a:solidFill>
                  <a:srgbClr val="002060"/>
                </a:solidFill>
                <a:latin typeface="微軟正黑體" panose="020B0604030504040204" pitchFamily="34" charset="-120"/>
                <a:ea typeface="微軟正黑體" panose="020B0604030504040204" pitchFamily="34" charset="-120"/>
              </a:rPr>
              <a:t>請各公所於實地輔導會議前，繳交</a:t>
            </a:r>
            <a:r>
              <a:rPr lang="zh-TW" altLang="en-US" sz="1600" b="1" dirty="0" smtClean="0">
                <a:solidFill>
                  <a:srgbClr val="C00000"/>
                </a:solidFill>
                <a:latin typeface="微軟正黑體" panose="020B0604030504040204" pitchFamily="34" charset="-120"/>
                <a:ea typeface="微軟正黑體" panose="020B0604030504040204" pitchFamily="34" charset="-120"/>
              </a:rPr>
              <a:t>現有收容場所空間配置圖</a:t>
            </a:r>
            <a:endParaRPr lang="zh-TW" altLang="en-US" sz="1600" b="1" dirty="0">
              <a:solidFill>
                <a:srgbClr val="C00000"/>
              </a:solidFill>
              <a:latin typeface="微軟正黑體" panose="020B0604030504040204" pitchFamily="34" charset="-120"/>
              <a:ea typeface="微軟正黑體" panose="020B0604030504040204" pitchFamily="34" charset="-120"/>
            </a:endParaRPr>
          </a:p>
        </p:txBody>
      </p:sp>
      <p:sp>
        <p:nvSpPr>
          <p:cNvPr id="51" name="文字方塊 50"/>
          <p:cNvSpPr txBox="1"/>
          <p:nvPr/>
        </p:nvSpPr>
        <p:spPr>
          <a:xfrm>
            <a:off x="5152169" y="5772443"/>
            <a:ext cx="3357522" cy="584775"/>
          </a:xfrm>
          <a:prstGeom prst="rect">
            <a:avLst/>
          </a:prstGeom>
          <a:solidFill>
            <a:schemeClr val="bg1">
              <a:lumMod val="85000"/>
            </a:schemeClr>
          </a:solidFill>
        </p:spPr>
        <p:txBody>
          <a:bodyPr wrap="square" rtlCol="0">
            <a:spAutoFit/>
          </a:bodyPr>
          <a:lstStyle/>
          <a:p>
            <a:r>
              <a:rPr lang="zh-TW" altLang="en-US" sz="1600" b="1" dirty="0" smtClean="0">
                <a:solidFill>
                  <a:srgbClr val="002060"/>
                </a:solidFill>
                <a:latin typeface="微軟正黑體" panose="020B0604030504040204" pitchFamily="34" charset="-120"/>
                <a:ea typeface="微軟正黑體" panose="020B0604030504040204" pitchFamily="34" charset="-120"/>
              </a:rPr>
              <a:t>請各公所於實地輔導會議前，繳交</a:t>
            </a:r>
            <a:r>
              <a:rPr lang="zh-TW" altLang="en-US" sz="1600" b="1" dirty="0" smtClean="0">
                <a:solidFill>
                  <a:srgbClr val="C00000"/>
                </a:solidFill>
                <a:latin typeface="微軟正黑體" panose="020B0604030504040204" pitchFamily="34" charset="-120"/>
                <a:ea typeface="微軟正黑體" panose="020B0604030504040204" pitchFamily="34" charset="-120"/>
              </a:rPr>
              <a:t>區公所</a:t>
            </a:r>
            <a:r>
              <a:rPr lang="zh-TW" altLang="en-US" sz="1600" b="1" dirty="0">
                <a:solidFill>
                  <a:srgbClr val="C00000"/>
                </a:solidFill>
                <a:latin typeface="微軟正黑體" panose="020B0604030504040204" pitchFamily="34" charset="-120"/>
                <a:ea typeface="微軟正黑體" panose="020B0604030504040204" pitchFamily="34" charset="-120"/>
              </a:rPr>
              <a:t>應有標準作業程序檢核表</a:t>
            </a:r>
          </a:p>
        </p:txBody>
      </p:sp>
    </p:spTree>
    <p:extLst>
      <p:ext uri="{BB962C8B-B14F-4D97-AF65-F5344CB8AC3E}">
        <p14:creationId xmlns:p14="http://schemas.microsoft.com/office/powerpoint/2010/main" val="662383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srcRect b="8670"/>
          <a:stretch/>
        </p:blipFill>
        <p:spPr>
          <a:xfrm>
            <a:off x="117695" y="2187713"/>
            <a:ext cx="3102961" cy="4649202"/>
          </a:xfrm>
          <a:prstGeom prst="rect">
            <a:avLst/>
          </a:prstGeom>
          <a:solidFill>
            <a:schemeClr val="bg1"/>
          </a:solidFill>
          <a:ln w="28575">
            <a:solidFill>
              <a:schemeClr val="accent4">
                <a:lumMod val="75000"/>
              </a:schemeClr>
            </a:solidFill>
          </a:ln>
        </p:spPr>
      </p:pic>
      <p:pic>
        <p:nvPicPr>
          <p:cNvPr id="55" name="圖片 54"/>
          <p:cNvPicPr>
            <a:picLocks noChangeAspect="1"/>
          </p:cNvPicPr>
          <p:nvPr/>
        </p:nvPicPr>
        <p:blipFill>
          <a:blip r:embed="rId3"/>
          <a:stretch>
            <a:fillRect/>
          </a:stretch>
        </p:blipFill>
        <p:spPr>
          <a:xfrm>
            <a:off x="5223095" y="2183186"/>
            <a:ext cx="3733800" cy="4413417"/>
          </a:xfrm>
          <a:prstGeom prst="rect">
            <a:avLst/>
          </a:prstGeom>
          <a:ln w="28575">
            <a:solidFill>
              <a:srgbClr val="002060"/>
            </a:solidFill>
          </a:ln>
        </p:spPr>
      </p:pic>
      <p:pic>
        <p:nvPicPr>
          <p:cNvPr id="59" name="圖片 58"/>
          <p:cNvPicPr>
            <a:picLocks noChangeAspect="1"/>
          </p:cNvPicPr>
          <p:nvPr/>
        </p:nvPicPr>
        <p:blipFill rotWithShape="1">
          <a:blip r:embed="rId4"/>
          <a:srcRect b="31803"/>
          <a:stretch/>
        </p:blipFill>
        <p:spPr>
          <a:xfrm>
            <a:off x="1738158" y="2747142"/>
            <a:ext cx="3423995" cy="3810000"/>
          </a:xfrm>
          <a:prstGeom prst="rect">
            <a:avLst/>
          </a:prstGeom>
          <a:ln w="28575">
            <a:solidFill>
              <a:srgbClr val="C00000"/>
            </a:solidFill>
          </a:ln>
        </p:spPr>
      </p:pic>
      <p:sp>
        <p:nvSpPr>
          <p:cNvPr id="60" name="圓角矩形 59"/>
          <p:cNvSpPr/>
          <p:nvPr/>
        </p:nvSpPr>
        <p:spPr>
          <a:xfrm>
            <a:off x="22183" y="1905000"/>
            <a:ext cx="3293983" cy="374571"/>
          </a:xfrm>
          <a:prstGeom prst="round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wrap="none">
            <a:spAutoFit/>
          </a:bodyPr>
          <a:lstStyle/>
          <a:p>
            <a:r>
              <a:rPr lang="zh-TW" altLang="zh-TW" sz="1600" b="1" dirty="0">
                <a:solidFill>
                  <a:schemeClr val="bg1"/>
                </a:solidFill>
                <a:latin typeface="微軟正黑體" panose="020B0604030504040204" pitchFamily="34" charset="-120"/>
                <a:ea typeface="微軟正黑體" panose="020B0604030504040204" pitchFamily="34" charset="-120"/>
                <a:cs typeface="新細明體" panose="02020500000000000000" pitchFamily="18" charset="-120"/>
              </a:rPr>
              <a:t>備援災害應變中心開設位置調查表</a:t>
            </a: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
        <p:nvSpPr>
          <p:cNvPr id="61" name="圓角矩形 60"/>
          <p:cNvSpPr/>
          <p:nvPr/>
        </p:nvSpPr>
        <p:spPr>
          <a:xfrm>
            <a:off x="5310683" y="1995900"/>
            <a:ext cx="2050971" cy="374571"/>
          </a:xfrm>
          <a:prstGeom prst="round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zh-TW" altLang="zh-TW" sz="16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簡易耐震安全</a:t>
            </a:r>
            <a:r>
              <a:rPr lang="zh-TW" altLang="zh-TW" sz="1600" b="1" kern="10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評估</a:t>
            </a:r>
            <a:r>
              <a:rPr lang="zh-TW" altLang="en-US" sz="1600" b="1" kern="10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表</a:t>
            </a: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
        <p:nvSpPr>
          <p:cNvPr id="62" name="圓角矩形 61"/>
          <p:cNvSpPr/>
          <p:nvPr/>
        </p:nvSpPr>
        <p:spPr>
          <a:xfrm>
            <a:off x="2010332" y="2536284"/>
            <a:ext cx="2879646" cy="374571"/>
          </a:xfrm>
          <a:prstGeom prst="roundRect">
            <a:avLst/>
          </a:prstGeom>
          <a:solidFill>
            <a:srgbClr val="C00000"/>
          </a:solidFill>
        </p:spPr>
        <p:style>
          <a:lnRef idx="3">
            <a:schemeClr val="lt1"/>
          </a:lnRef>
          <a:fillRef idx="1">
            <a:schemeClr val="accent4"/>
          </a:fillRef>
          <a:effectRef idx="1">
            <a:schemeClr val="accent4"/>
          </a:effectRef>
          <a:fontRef idx="minor">
            <a:schemeClr val="lt1"/>
          </a:fontRef>
        </p:style>
        <p:txBody>
          <a:bodyPr wrap="none">
            <a:spAutoFit/>
          </a:bodyPr>
          <a:lstStyle/>
          <a:p>
            <a:r>
              <a:rPr lang="zh-TW" altLang="zh-TW" sz="16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備援災害應變中心設備調查表</a:t>
            </a: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
        <p:nvSpPr>
          <p:cNvPr id="3" name="標題 2"/>
          <p:cNvSpPr>
            <a:spLocks noGrp="1"/>
          </p:cNvSpPr>
          <p:nvPr>
            <p:ph type="title"/>
          </p:nvPr>
        </p:nvSpPr>
        <p:spPr>
          <a:xfrm>
            <a:off x="304800" y="130857"/>
            <a:ext cx="4038600" cy="716869"/>
          </a:xfrm>
          <a:solidFill>
            <a:schemeClr val="bg1"/>
          </a:solidFill>
        </p:spPr>
        <p:txBody>
          <a:bodyPr vert="horz" lIns="91440" tIns="45720" rIns="91440" bIns="45720" rtlCol="0" anchor="ctr">
            <a:noAutofit/>
          </a:bodyPr>
          <a:lstStyle/>
          <a:p>
            <a:r>
              <a:rPr lang="zh-TW" altLang="zh-TW" dirty="0"/>
              <a:t>實地輔導辦理說明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36</a:t>
            </a:fld>
            <a:endParaRPr lang="zh-TW" altLang="en-US">
              <a:solidFill>
                <a:srgbClr val="44546A">
                  <a:lumMod val="50000"/>
                </a:srgbClr>
              </a:solidFill>
            </a:endParaRPr>
          </a:p>
        </p:txBody>
      </p:sp>
      <p:grpSp>
        <p:nvGrpSpPr>
          <p:cNvPr id="44" name="群組 43"/>
          <p:cNvGrpSpPr/>
          <p:nvPr/>
        </p:nvGrpSpPr>
        <p:grpSpPr>
          <a:xfrm>
            <a:off x="0" y="685800"/>
            <a:ext cx="6844873" cy="769441"/>
            <a:chOff x="-238728" y="4989383"/>
            <a:chExt cx="6844873" cy="769441"/>
          </a:xfrm>
        </p:grpSpPr>
        <p:grpSp>
          <p:nvGrpSpPr>
            <p:cNvPr id="13" name="群組 12"/>
            <p:cNvGrpSpPr/>
            <p:nvPr/>
          </p:nvGrpSpPr>
          <p:grpSpPr>
            <a:xfrm>
              <a:off x="-238728" y="4989383"/>
              <a:ext cx="876811" cy="769441"/>
              <a:chOff x="855797" y="1007089"/>
              <a:chExt cx="876811" cy="769441"/>
            </a:xfrm>
          </p:grpSpPr>
          <p:grpSp>
            <p:nvGrpSpPr>
              <p:cNvPr id="14" name="群組 13"/>
              <p:cNvGrpSpPr/>
              <p:nvPr/>
            </p:nvGrpSpPr>
            <p:grpSpPr>
              <a:xfrm>
                <a:off x="1284776" y="1398561"/>
                <a:ext cx="360000" cy="360000"/>
                <a:chOff x="1577007" y="1133740"/>
                <a:chExt cx="828000" cy="828000"/>
              </a:xfrm>
            </p:grpSpPr>
            <p:sp>
              <p:nvSpPr>
                <p:cNvPr id="16" name="Oval 8"/>
                <p:cNvSpPr/>
                <p:nvPr/>
              </p:nvSpPr>
              <p:spPr>
                <a:xfrm>
                  <a:off x="1577007" y="1133740"/>
                  <a:ext cx="828000" cy="828000"/>
                </a:xfrm>
                <a:prstGeom prst="ellipse">
                  <a:avLst/>
                </a:prstGeom>
                <a:blipFill dpi="0" rotWithShape="1">
                  <a:blip r:embed="rId5">
                    <a:duotone>
                      <a:srgbClr val="D34817">
                        <a:shade val="45000"/>
                        <a:satMod val="135000"/>
                      </a:srgb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7"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15" name="文字方塊 14"/>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貳</a:t>
                </a:r>
              </a:p>
            </p:txBody>
          </p:sp>
        </p:grpSp>
        <p:sp>
          <p:nvSpPr>
            <p:cNvPr id="39" name="矩形 38"/>
            <p:cNvSpPr/>
            <p:nvPr/>
          </p:nvSpPr>
          <p:spPr>
            <a:xfrm>
              <a:off x="550251" y="5133634"/>
              <a:ext cx="6055894" cy="523220"/>
            </a:xfrm>
            <a:prstGeom prst="rect">
              <a:avLst/>
            </a:prstGeom>
          </p:spPr>
          <p:txBody>
            <a:bodyPr wrap="square">
              <a:spAutoFit/>
            </a:bodyPr>
            <a:lstStyle/>
            <a:p>
              <a:pPr defTabSz="457200" fontAlgn="auto">
                <a:spcBef>
                  <a:spcPts val="1200"/>
                </a:spcBef>
                <a:spcAft>
                  <a:spcPts val="0"/>
                </a:spcAft>
              </a:pPr>
              <a:r>
                <a:rPr kumimoji="0" lang="zh-TW" altLang="en-US" sz="2800" b="1" dirty="0">
                  <a:solidFill>
                    <a:prstClr val="black"/>
                  </a:solidFill>
                  <a:latin typeface="微軟正黑體" panose="020B0604030504040204" pitchFamily="34" charset="-120"/>
                  <a:ea typeface="微軟正黑體" panose="020B0604030504040204" pitchFamily="34" charset="-120"/>
                </a:rPr>
                <a:t>備援應變中心機制建立</a:t>
              </a:r>
              <a:r>
                <a:rPr kumimoji="0" lang="en-US" altLang="zh-TW" sz="2800" b="1" dirty="0">
                  <a:solidFill>
                    <a:prstClr val="black"/>
                  </a:solidFill>
                  <a:latin typeface="微軟正黑體" panose="020B0604030504040204" pitchFamily="34" charset="-120"/>
                  <a:ea typeface="微軟正黑體" panose="020B0604030504040204" pitchFamily="34" charset="-120"/>
                </a:rPr>
                <a:t>(</a:t>
              </a:r>
              <a:r>
                <a:rPr kumimoji="0" lang="zh-TW" altLang="en-US" sz="2800" b="1" dirty="0">
                  <a:solidFill>
                    <a:prstClr val="black"/>
                  </a:solidFill>
                  <a:latin typeface="微軟正黑體" panose="020B0604030504040204" pitchFamily="34" charset="-120"/>
                  <a:ea typeface="微軟正黑體" panose="020B0604030504040204" pitchFamily="34" charset="-120"/>
                </a:rPr>
                <a:t>含移轉機制</a:t>
              </a:r>
              <a:r>
                <a:rPr kumimoji="0" lang="en-US" altLang="zh-TW" sz="2800" b="1" dirty="0">
                  <a:solidFill>
                    <a:prstClr val="black"/>
                  </a:solidFill>
                  <a:latin typeface="微軟正黑體" panose="020B0604030504040204" pitchFamily="34" charset="-120"/>
                  <a:ea typeface="微軟正黑體" panose="020B0604030504040204" pitchFamily="34" charset="-120"/>
                </a:rPr>
                <a:t>)</a:t>
              </a:r>
            </a:p>
          </p:txBody>
        </p:sp>
      </p:grpSp>
      <p:sp>
        <p:nvSpPr>
          <p:cNvPr id="63" name="文字方塊 62"/>
          <p:cNvSpPr txBox="1"/>
          <p:nvPr/>
        </p:nvSpPr>
        <p:spPr>
          <a:xfrm>
            <a:off x="985878" y="1447800"/>
            <a:ext cx="6647974" cy="369332"/>
          </a:xfrm>
          <a:prstGeom prst="rect">
            <a:avLst/>
          </a:prstGeom>
          <a:solidFill>
            <a:schemeClr val="bg1">
              <a:lumMod val="85000"/>
            </a:schemeClr>
          </a:solidFill>
        </p:spPr>
        <p:txBody>
          <a:bodyPr wrap="none" rtlCol="0">
            <a:spAutoFit/>
          </a:bodyPr>
          <a:lstStyle/>
          <a:p>
            <a:r>
              <a:rPr lang="zh-TW" altLang="en-US" b="1" dirty="0" smtClean="0">
                <a:solidFill>
                  <a:srgbClr val="C00000"/>
                </a:solidFill>
                <a:latin typeface="微軟正黑體" panose="020B0604030504040204" pitchFamily="34" charset="-120"/>
                <a:ea typeface="微軟正黑體" panose="020B0604030504040204" pitchFamily="34" charset="-120"/>
              </a:rPr>
              <a:t>請各公所於實地輔導會議前，填報備援災害應變中心基本資料表</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9764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038600" cy="716869"/>
          </a:xfrm>
          <a:solidFill>
            <a:schemeClr val="bg1"/>
          </a:solidFill>
        </p:spPr>
        <p:txBody>
          <a:bodyPr vert="horz" lIns="91440" tIns="45720" rIns="91440" bIns="45720" rtlCol="0" anchor="ctr">
            <a:noAutofit/>
          </a:bodyPr>
          <a:lstStyle/>
          <a:p>
            <a:r>
              <a:rPr lang="zh-TW" altLang="zh-TW" dirty="0"/>
              <a:t>實地輔導辦理說明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37</a:t>
            </a:fld>
            <a:endParaRPr lang="zh-TW" altLang="en-US">
              <a:solidFill>
                <a:srgbClr val="44546A">
                  <a:lumMod val="50000"/>
                </a:srgbClr>
              </a:solidFill>
            </a:endParaRPr>
          </a:p>
        </p:txBody>
      </p:sp>
      <p:grpSp>
        <p:nvGrpSpPr>
          <p:cNvPr id="18" name="群組 17"/>
          <p:cNvGrpSpPr/>
          <p:nvPr/>
        </p:nvGrpSpPr>
        <p:grpSpPr>
          <a:xfrm>
            <a:off x="-35459" y="730694"/>
            <a:ext cx="6489005" cy="769441"/>
            <a:chOff x="-250340" y="6111679"/>
            <a:chExt cx="6489005" cy="769441"/>
          </a:xfrm>
        </p:grpSpPr>
        <p:grpSp>
          <p:nvGrpSpPr>
            <p:cNvPr id="19" name="群組 18"/>
            <p:cNvGrpSpPr/>
            <p:nvPr/>
          </p:nvGrpSpPr>
          <p:grpSpPr>
            <a:xfrm>
              <a:off x="-250340" y="6111679"/>
              <a:ext cx="876811" cy="769441"/>
              <a:chOff x="855797" y="1007089"/>
              <a:chExt cx="876811" cy="769441"/>
            </a:xfrm>
          </p:grpSpPr>
          <p:grpSp>
            <p:nvGrpSpPr>
              <p:cNvPr id="21" name="群組 20"/>
              <p:cNvGrpSpPr/>
              <p:nvPr/>
            </p:nvGrpSpPr>
            <p:grpSpPr>
              <a:xfrm>
                <a:off x="1284776" y="1398561"/>
                <a:ext cx="360000" cy="360000"/>
                <a:chOff x="1577007" y="1133740"/>
                <a:chExt cx="828000" cy="828000"/>
              </a:xfrm>
            </p:grpSpPr>
            <p:sp>
              <p:nvSpPr>
                <p:cNvPr id="23"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24"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22" name="文字方塊 21"/>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參</a:t>
                </a:r>
                <a:endPar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grpSp>
        <p:sp>
          <p:nvSpPr>
            <p:cNvPr id="20" name="矩形 19"/>
            <p:cNvSpPr/>
            <p:nvPr/>
          </p:nvSpPr>
          <p:spPr>
            <a:xfrm>
              <a:off x="484301" y="6241541"/>
              <a:ext cx="5754364" cy="523220"/>
            </a:xfrm>
            <a:prstGeom prst="rect">
              <a:avLst/>
            </a:prstGeom>
          </p:spPr>
          <p:txBody>
            <a:bodyPr wrap="square">
              <a:spAutoFit/>
            </a:bodyPr>
            <a:lstStyle/>
            <a:p>
              <a:pPr defTabSz="457200" fontAlgn="auto">
                <a:spcBef>
                  <a:spcPts val="1200"/>
                </a:spcBef>
                <a:spcAft>
                  <a:spcPts val="0"/>
                </a:spcAft>
              </a:pPr>
              <a:r>
                <a:rPr kumimoji="0" lang="zh-TW" altLang="en-US" sz="2800" b="1" dirty="0">
                  <a:solidFill>
                    <a:prstClr val="black"/>
                  </a:solidFill>
                  <a:latin typeface="微軟正黑體" panose="020B0604030504040204" pitchFamily="34" charset="-120"/>
                  <a:ea typeface="微軟正黑體" panose="020B0604030504040204" pitchFamily="34" charset="-120"/>
                </a:rPr>
                <a:t>區級地區災害防救計畫修正說明</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p:txBody>
        </p:sp>
      </p:grpSp>
      <p:pic>
        <p:nvPicPr>
          <p:cNvPr id="73" name="圖片 72"/>
          <p:cNvPicPr>
            <a:picLocks noChangeAspect="1"/>
          </p:cNvPicPr>
          <p:nvPr/>
        </p:nvPicPr>
        <p:blipFill>
          <a:blip r:embed="rId4"/>
          <a:stretch>
            <a:fillRect/>
          </a:stretch>
        </p:blipFill>
        <p:spPr>
          <a:xfrm>
            <a:off x="1069904" y="1414749"/>
            <a:ext cx="7004191" cy="5543546"/>
          </a:xfrm>
          <a:prstGeom prst="rect">
            <a:avLst/>
          </a:prstGeom>
        </p:spPr>
      </p:pic>
    </p:spTree>
    <p:extLst>
      <p:ext uri="{BB962C8B-B14F-4D97-AF65-F5344CB8AC3E}">
        <p14:creationId xmlns:p14="http://schemas.microsoft.com/office/powerpoint/2010/main" val="639389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038600" cy="716869"/>
          </a:xfrm>
          <a:solidFill>
            <a:schemeClr val="bg1"/>
          </a:solidFill>
        </p:spPr>
        <p:txBody>
          <a:bodyPr vert="horz" lIns="91440" tIns="45720" rIns="91440" bIns="45720" rtlCol="0" anchor="ctr">
            <a:noAutofit/>
          </a:bodyPr>
          <a:lstStyle/>
          <a:p>
            <a:r>
              <a:rPr lang="zh-TW" altLang="zh-TW" dirty="0"/>
              <a:t>實地輔導辦理說明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38</a:t>
            </a:fld>
            <a:endParaRPr lang="zh-TW" altLang="en-US">
              <a:solidFill>
                <a:srgbClr val="44546A">
                  <a:lumMod val="50000"/>
                </a:srgbClr>
              </a:solidFill>
            </a:endParaRPr>
          </a:p>
        </p:txBody>
      </p:sp>
      <p:grpSp>
        <p:nvGrpSpPr>
          <p:cNvPr id="12" name="群組 11"/>
          <p:cNvGrpSpPr/>
          <p:nvPr/>
        </p:nvGrpSpPr>
        <p:grpSpPr>
          <a:xfrm>
            <a:off x="10832" y="762000"/>
            <a:ext cx="5761318" cy="769441"/>
            <a:chOff x="4235928" y="3783737"/>
            <a:chExt cx="5761318" cy="769441"/>
          </a:xfrm>
        </p:grpSpPr>
        <p:grpSp>
          <p:nvGrpSpPr>
            <p:cNvPr id="13" name="群組 12"/>
            <p:cNvGrpSpPr/>
            <p:nvPr/>
          </p:nvGrpSpPr>
          <p:grpSpPr>
            <a:xfrm>
              <a:off x="4235928" y="3783737"/>
              <a:ext cx="876811" cy="769441"/>
              <a:chOff x="855797" y="1007089"/>
              <a:chExt cx="876811" cy="769441"/>
            </a:xfrm>
          </p:grpSpPr>
          <p:grpSp>
            <p:nvGrpSpPr>
              <p:cNvPr id="15" name="群組 14"/>
              <p:cNvGrpSpPr/>
              <p:nvPr/>
            </p:nvGrpSpPr>
            <p:grpSpPr>
              <a:xfrm>
                <a:off x="1284776" y="1398561"/>
                <a:ext cx="360000" cy="360000"/>
                <a:chOff x="1577007" y="1133740"/>
                <a:chExt cx="828000" cy="828000"/>
              </a:xfrm>
            </p:grpSpPr>
            <p:sp>
              <p:nvSpPr>
                <p:cNvPr id="17"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25"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16" name="文字方塊 15"/>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肆</a:t>
                </a:r>
                <a:endPar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grpSp>
        <p:sp>
          <p:nvSpPr>
            <p:cNvPr id="14" name="矩形 13"/>
            <p:cNvSpPr/>
            <p:nvPr/>
          </p:nvSpPr>
          <p:spPr>
            <a:xfrm>
              <a:off x="5024907" y="3917698"/>
              <a:ext cx="4972339" cy="523220"/>
            </a:xfrm>
            <a:prstGeom prst="rect">
              <a:avLst/>
            </a:prstGeom>
          </p:spPr>
          <p:txBody>
            <a:bodyPr wrap="square">
              <a:spAutoFit/>
            </a:bodyPr>
            <a:lstStyle/>
            <a:p>
              <a:pPr defTabSz="457200" fontAlgn="auto">
                <a:spcBef>
                  <a:spcPts val="1200"/>
                </a:spcBef>
                <a:spcAft>
                  <a:spcPts val="0"/>
                </a:spcAft>
              </a:pPr>
              <a:r>
                <a:rPr kumimoji="0" lang="zh-TW" altLang="zh-TW" sz="2800" b="1" dirty="0">
                  <a:solidFill>
                    <a:prstClr val="black"/>
                  </a:solidFill>
                  <a:latin typeface="微軟正黑體" panose="020B0604030504040204" pitchFamily="34" charset="-120"/>
                  <a:ea typeface="微軟正黑體" panose="020B0604030504040204" pitchFamily="34" charset="-120"/>
                </a:rPr>
                <a:t>災害潛勢地區研擬對策說明</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p:txBody>
        </p:sp>
      </p:grpSp>
      <p:sp>
        <p:nvSpPr>
          <p:cNvPr id="26" name="圓角化同側角落矩形 25"/>
          <p:cNvSpPr/>
          <p:nvPr/>
        </p:nvSpPr>
        <p:spPr>
          <a:xfrm>
            <a:off x="4770790" y="1990292"/>
            <a:ext cx="4078935" cy="287741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3">
              <a:hueOff val="2710599"/>
              <a:satOff val="100000"/>
              <a:lumOff val="-1470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7" name="手繪多邊形 26"/>
          <p:cNvSpPr/>
          <p:nvPr/>
        </p:nvSpPr>
        <p:spPr>
          <a:xfrm>
            <a:off x="4770790" y="4867707"/>
            <a:ext cx="4078935" cy="820098"/>
          </a:xfrm>
          <a:custGeom>
            <a:avLst/>
            <a:gdLst>
              <a:gd name="connsiteX0" fmla="*/ 0 w 2554935"/>
              <a:gd name="connsiteY0" fmla="*/ 0 h 820098"/>
              <a:gd name="connsiteX1" fmla="*/ 2554935 w 2554935"/>
              <a:gd name="connsiteY1" fmla="*/ 0 h 820098"/>
              <a:gd name="connsiteX2" fmla="*/ 2554935 w 2554935"/>
              <a:gd name="connsiteY2" fmla="*/ 820098 h 820098"/>
              <a:gd name="connsiteX3" fmla="*/ 0 w 2554935"/>
              <a:gd name="connsiteY3" fmla="*/ 820098 h 820098"/>
              <a:gd name="connsiteX4" fmla="*/ 0 w 2554935"/>
              <a:gd name="connsiteY4" fmla="*/ 0 h 82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935" h="820098">
                <a:moveTo>
                  <a:pt x="0" y="0"/>
                </a:moveTo>
                <a:lnTo>
                  <a:pt x="2554935" y="0"/>
                </a:lnTo>
                <a:lnTo>
                  <a:pt x="2554935" y="820098"/>
                </a:lnTo>
                <a:lnTo>
                  <a:pt x="0" y="820098"/>
                </a:lnTo>
                <a:lnTo>
                  <a:pt x="0" y="0"/>
                </a:lnTo>
                <a:close/>
              </a:path>
            </a:pathLst>
          </a:custGeom>
          <a:scene3d>
            <a:camera prst="orthographicFront"/>
            <a:lightRig rig="flat" dir="t"/>
          </a:scene3d>
          <a:sp3d prstMaterial="plastic">
            <a:bevelT w="120900" h="88900"/>
            <a:bevelB w="88900" h="31750" prst="angle"/>
          </a:sp3d>
        </p:spPr>
        <p:style>
          <a:lnRef idx="1">
            <a:schemeClr val="accent3">
              <a:hueOff val="2710599"/>
              <a:satOff val="100000"/>
              <a:lumOff val="-14706"/>
              <a:alphaOff val="0"/>
            </a:schemeClr>
          </a:lnRef>
          <a:fillRef idx="3">
            <a:schemeClr val="accent3">
              <a:hueOff val="2710599"/>
              <a:satOff val="100000"/>
              <a:lumOff val="-14706"/>
              <a:alphaOff val="0"/>
            </a:schemeClr>
          </a:fillRef>
          <a:effectRef idx="2">
            <a:schemeClr val="accent3">
              <a:hueOff val="2710599"/>
              <a:satOff val="100000"/>
              <a:lumOff val="-14706"/>
              <a:alphaOff val="0"/>
            </a:schemeClr>
          </a:effectRef>
          <a:fontRef idx="minor">
            <a:schemeClr val="lt1"/>
          </a:fontRef>
        </p:style>
        <p:txBody>
          <a:bodyPr spcFirstLastPara="0" vert="horz" wrap="square" lIns="198120" tIns="0" rIns="821725" bIns="0" numCol="1" spcCol="1270" anchor="ctr" anchorCtr="0">
            <a:noAutofit/>
          </a:bodyPr>
          <a:lstStyle/>
          <a:p>
            <a:pPr lvl="0" algn="l" defTabSz="2311400">
              <a:lnSpc>
                <a:spcPct val="90000"/>
              </a:lnSpc>
              <a:spcBef>
                <a:spcPct val="0"/>
              </a:spcBef>
              <a:spcAft>
                <a:spcPct val="35000"/>
              </a:spcAft>
            </a:pPr>
            <a:endParaRPr lang="zh-TW" altLang="en-US" sz="5200" kern="1200"/>
          </a:p>
        </p:txBody>
      </p:sp>
      <p:sp>
        <p:nvSpPr>
          <p:cNvPr id="28" name="橢圓 27"/>
          <p:cNvSpPr/>
          <p:nvPr/>
        </p:nvSpPr>
        <p:spPr>
          <a:xfrm>
            <a:off x="8444343" y="5260292"/>
            <a:ext cx="540000" cy="540000"/>
          </a:xfrm>
          <a:prstGeom prst="ellipse">
            <a:avLst/>
          </a:prstGeom>
          <a:solidFill>
            <a:srgbClr val="ECCDCB">
              <a:alpha val="90000"/>
            </a:srgbClr>
          </a:solidFill>
          <a:ln>
            <a:solidFill>
              <a:srgbClr val="C00000">
                <a:alpha val="90000"/>
              </a:srgbClr>
            </a:solidFill>
          </a:ln>
          <a:scene3d>
            <a:camera prst="orthographicFront"/>
            <a:lightRig rig="flat" dir="t"/>
          </a:scene3d>
          <a:sp3d z="190500" extrusionH="12700" prstMaterial="plastic">
            <a:bevelT w="50800" h="50800"/>
          </a:sp3d>
        </p:spPr>
        <p:style>
          <a:lnRef idx="1">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2">
            <a:schemeClr val="accent3">
              <a:tint val="40000"/>
              <a:alpha val="90000"/>
              <a:hueOff val="2029141"/>
              <a:satOff val="100000"/>
              <a:lumOff val="1779"/>
              <a:alphaOff val="0"/>
            </a:schemeClr>
          </a:effectRef>
          <a:fontRef idx="minor">
            <a:schemeClr val="dk1">
              <a:hueOff val="0"/>
              <a:satOff val="0"/>
              <a:lumOff val="0"/>
              <a:alphaOff val="0"/>
            </a:schemeClr>
          </a:fontRef>
        </p:style>
      </p:sp>
      <p:grpSp>
        <p:nvGrpSpPr>
          <p:cNvPr id="30" name="群組 29"/>
          <p:cNvGrpSpPr/>
          <p:nvPr/>
        </p:nvGrpSpPr>
        <p:grpSpPr>
          <a:xfrm>
            <a:off x="145537" y="1990292"/>
            <a:ext cx="4343006" cy="3810000"/>
            <a:chOff x="256848" y="2286000"/>
            <a:chExt cx="4343006" cy="3810000"/>
          </a:xfrm>
        </p:grpSpPr>
        <p:sp>
          <p:nvSpPr>
            <p:cNvPr id="9" name="圓角化同側角落矩形 8"/>
            <p:cNvSpPr/>
            <p:nvPr/>
          </p:nvSpPr>
          <p:spPr>
            <a:xfrm>
              <a:off x="256848" y="2286000"/>
              <a:ext cx="4078935" cy="2877415"/>
            </a:xfrm>
            <a:prstGeom prst="round2SameRect">
              <a:avLst>
                <a:gd name="adj1" fmla="val 8000"/>
                <a:gd name="adj2" fmla="val 0"/>
              </a:avLst>
            </a:prstGeom>
            <a:scene3d>
              <a:camera prst="orthographicFront"/>
              <a:lightRig rig="flat" dir="t"/>
            </a:scene3d>
            <a:sp3d z="-190500" extrusionH="12700" prstMaterial="plastic">
              <a:bevelT w="50800" h="50800"/>
            </a:sp3d>
          </p:spPr>
          <p:style>
            <a:lnRef idx="1">
              <a:schemeClr val="accent3">
                <a:hueOff val="1355300"/>
                <a:satOff val="50000"/>
                <a:lumOff val="-7353"/>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手繪多邊形 9"/>
            <p:cNvSpPr/>
            <p:nvPr/>
          </p:nvSpPr>
          <p:spPr>
            <a:xfrm>
              <a:off x="256848" y="5163415"/>
              <a:ext cx="4078935" cy="820098"/>
            </a:xfrm>
            <a:custGeom>
              <a:avLst/>
              <a:gdLst>
                <a:gd name="connsiteX0" fmla="*/ 0 w 2554935"/>
                <a:gd name="connsiteY0" fmla="*/ 0 h 820098"/>
                <a:gd name="connsiteX1" fmla="*/ 2554935 w 2554935"/>
                <a:gd name="connsiteY1" fmla="*/ 0 h 820098"/>
                <a:gd name="connsiteX2" fmla="*/ 2554935 w 2554935"/>
                <a:gd name="connsiteY2" fmla="*/ 820098 h 820098"/>
                <a:gd name="connsiteX3" fmla="*/ 0 w 2554935"/>
                <a:gd name="connsiteY3" fmla="*/ 820098 h 820098"/>
                <a:gd name="connsiteX4" fmla="*/ 0 w 2554935"/>
                <a:gd name="connsiteY4" fmla="*/ 0 h 82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935" h="820098">
                  <a:moveTo>
                    <a:pt x="0" y="0"/>
                  </a:moveTo>
                  <a:lnTo>
                    <a:pt x="2554935" y="0"/>
                  </a:lnTo>
                  <a:lnTo>
                    <a:pt x="2554935" y="820098"/>
                  </a:lnTo>
                  <a:lnTo>
                    <a:pt x="0" y="820098"/>
                  </a:lnTo>
                  <a:lnTo>
                    <a:pt x="0" y="0"/>
                  </a:lnTo>
                  <a:close/>
                </a:path>
              </a:pathLst>
            </a:custGeom>
            <a:scene3d>
              <a:camera prst="orthographicFront"/>
              <a:lightRig rig="flat" dir="t"/>
            </a:scene3d>
            <a:sp3d prstMaterial="plastic">
              <a:bevelT w="120900" h="88900"/>
              <a:bevelB w="88900" h="31750" prst="angle"/>
            </a:sp3d>
          </p:spPr>
          <p:style>
            <a:lnRef idx="1">
              <a:schemeClr val="accent3">
                <a:hueOff val="1355300"/>
                <a:satOff val="50000"/>
                <a:lumOff val="-7353"/>
                <a:alphaOff val="0"/>
              </a:schemeClr>
            </a:lnRef>
            <a:fillRef idx="3">
              <a:schemeClr val="accent3">
                <a:hueOff val="1355300"/>
                <a:satOff val="50000"/>
                <a:lumOff val="-7353"/>
                <a:alphaOff val="0"/>
              </a:schemeClr>
            </a:fillRef>
            <a:effectRef idx="2">
              <a:schemeClr val="accent3">
                <a:hueOff val="1355300"/>
                <a:satOff val="50000"/>
                <a:lumOff val="-7353"/>
                <a:alphaOff val="0"/>
              </a:schemeClr>
            </a:effectRef>
            <a:fontRef idx="minor">
              <a:schemeClr val="lt1"/>
            </a:fontRef>
          </p:style>
          <p:txBody>
            <a:bodyPr spcFirstLastPara="0" vert="horz" wrap="square" lIns="198120" tIns="0" rIns="821725" bIns="0" numCol="1" spcCol="1270" anchor="ctr" anchorCtr="0">
              <a:noAutofit/>
            </a:bodyPr>
            <a:lstStyle/>
            <a:p>
              <a:pPr lvl="0" algn="l" defTabSz="2311400">
                <a:lnSpc>
                  <a:spcPct val="90000"/>
                </a:lnSpc>
                <a:spcBef>
                  <a:spcPct val="0"/>
                </a:spcBef>
                <a:spcAft>
                  <a:spcPct val="35000"/>
                </a:spcAft>
              </a:pPr>
              <a:endParaRPr lang="zh-TW" altLang="en-US" sz="5200" kern="1200"/>
            </a:p>
          </p:txBody>
        </p:sp>
        <p:sp>
          <p:nvSpPr>
            <p:cNvPr id="11" name="橢圓 10"/>
            <p:cNvSpPr/>
            <p:nvPr/>
          </p:nvSpPr>
          <p:spPr>
            <a:xfrm>
              <a:off x="3907454" y="5556000"/>
              <a:ext cx="540000" cy="540000"/>
            </a:xfrm>
            <a:prstGeom prst="ellipse">
              <a:avLst/>
            </a:prstGeom>
            <a:scene3d>
              <a:camera prst="orthographicFront"/>
              <a:lightRig rig="flat" dir="t"/>
            </a:scene3d>
            <a:sp3d z="190500" extrusionH="12700" prstMaterial="plastic">
              <a:bevelT w="50800" h="50800"/>
            </a:sp3d>
          </p:spPr>
          <p:style>
            <a:lnRef idx="1">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2">
              <a:schemeClr val="accent3">
                <a:tint val="40000"/>
                <a:alpha val="90000"/>
                <a:hueOff val="1014570"/>
                <a:satOff val="50000"/>
                <a:lumOff val="890"/>
                <a:alphaOff val="0"/>
              </a:schemeClr>
            </a:effectRef>
            <a:fontRef idx="minor">
              <a:schemeClr val="dk1">
                <a:hueOff val="0"/>
                <a:satOff val="0"/>
                <a:lumOff val="0"/>
                <a:alphaOff val="0"/>
              </a:schemeClr>
            </a:fontRef>
          </p:style>
        </p:sp>
        <p:pic>
          <p:nvPicPr>
            <p:cNvPr id="29" name="圖片 28"/>
            <p:cNvPicPr>
              <a:picLocks noChangeAspect="1"/>
            </p:cNvPicPr>
            <p:nvPr/>
          </p:nvPicPr>
          <p:blipFill rotWithShape="1">
            <a:blip r:embed="rId4"/>
            <a:srcRect t="12905" r="3438"/>
            <a:stretch/>
          </p:blipFill>
          <p:spPr>
            <a:xfrm>
              <a:off x="319314" y="2398260"/>
              <a:ext cx="4280540" cy="2672910"/>
            </a:xfrm>
            <a:prstGeom prst="rect">
              <a:avLst/>
            </a:prstGeom>
          </p:spPr>
        </p:pic>
      </p:grpSp>
      <p:sp>
        <p:nvSpPr>
          <p:cNvPr id="31" name="文字方塊 30"/>
          <p:cNvSpPr txBox="1"/>
          <p:nvPr/>
        </p:nvSpPr>
        <p:spPr>
          <a:xfrm>
            <a:off x="234023" y="5075520"/>
            <a:ext cx="3416320" cy="523220"/>
          </a:xfrm>
          <a:prstGeom prst="rect">
            <a:avLst/>
          </a:prstGeom>
          <a:noFill/>
        </p:spPr>
        <p:txBody>
          <a:bodyPr wrap="none" rtlCol="0">
            <a:spAutoFit/>
          </a:bodyPr>
          <a:lstStyle/>
          <a:p>
            <a:r>
              <a:rPr lang="zh-TW" altLang="en-US" sz="2800" b="1" dirty="0" smtClean="0">
                <a:solidFill>
                  <a:schemeClr val="bg1"/>
                </a:solidFill>
                <a:latin typeface="微軟正黑體" panose="020B0604030504040204" pitchFamily="34" charset="-120"/>
                <a:ea typeface="微軟正黑體" panose="020B0604030504040204" pitchFamily="34" charset="-120"/>
              </a:rPr>
              <a:t>可能面臨之災害潛勢</a:t>
            </a:r>
            <a:endParaRPr lang="zh-TW" altLang="en-US" sz="2800" b="1" dirty="0">
              <a:solidFill>
                <a:schemeClr val="bg1"/>
              </a:solidFill>
              <a:latin typeface="微軟正黑體" panose="020B0604030504040204" pitchFamily="34" charset="-120"/>
              <a:ea typeface="微軟正黑體" panose="020B0604030504040204" pitchFamily="34" charset="-120"/>
            </a:endParaRPr>
          </a:p>
        </p:txBody>
      </p:sp>
      <p:sp>
        <p:nvSpPr>
          <p:cNvPr id="33" name="文字方塊 32"/>
          <p:cNvSpPr txBox="1"/>
          <p:nvPr/>
        </p:nvSpPr>
        <p:spPr>
          <a:xfrm>
            <a:off x="4801558" y="5082991"/>
            <a:ext cx="3877985" cy="461665"/>
          </a:xfrm>
          <a:prstGeom prst="rect">
            <a:avLst/>
          </a:prstGeom>
          <a:noFill/>
        </p:spPr>
        <p:txBody>
          <a:bodyPr wrap="none" rtlCol="0">
            <a:spAutoFit/>
          </a:bodyPr>
          <a:lstStyle/>
          <a:p>
            <a:r>
              <a:rPr lang="zh-TW" altLang="en-US" sz="2400" b="1" dirty="0" smtClean="0">
                <a:solidFill>
                  <a:schemeClr val="bg1"/>
                </a:solidFill>
                <a:latin typeface="微軟正黑體" panose="020B0604030504040204" pitchFamily="34" charset="-120"/>
                <a:ea typeface="微軟正黑體" panose="020B0604030504040204" pitchFamily="34" charset="-120"/>
              </a:rPr>
              <a:t>各災害短中長對策研擬建議</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pic>
        <p:nvPicPr>
          <p:cNvPr id="32" name="圖片 31"/>
          <p:cNvPicPr>
            <a:picLocks noChangeAspect="1"/>
          </p:cNvPicPr>
          <p:nvPr/>
        </p:nvPicPr>
        <p:blipFill rotWithShape="1">
          <a:blip r:embed="rId5"/>
          <a:srcRect l="776" t="12227" r="5391"/>
          <a:stretch/>
        </p:blipFill>
        <p:spPr>
          <a:xfrm>
            <a:off x="4801558" y="2066723"/>
            <a:ext cx="4182785" cy="2708739"/>
          </a:xfrm>
          <a:prstGeom prst="rect">
            <a:avLst/>
          </a:prstGeom>
        </p:spPr>
      </p:pic>
    </p:spTree>
    <p:extLst>
      <p:ext uri="{BB962C8B-B14F-4D97-AF65-F5344CB8AC3E}">
        <p14:creationId xmlns:p14="http://schemas.microsoft.com/office/powerpoint/2010/main" val="22157965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038600" cy="716869"/>
          </a:xfrm>
          <a:solidFill>
            <a:schemeClr val="bg1"/>
          </a:solidFill>
        </p:spPr>
        <p:txBody>
          <a:bodyPr vert="horz" lIns="91440" tIns="45720" rIns="91440" bIns="45720" rtlCol="0" anchor="ctr">
            <a:noAutofit/>
          </a:bodyPr>
          <a:lstStyle/>
          <a:p>
            <a:r>
              <a:rPr lang="zh-TW" altLang="zh-TW" dirty="0"/>
              <a:t>實地輔導辦理說明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39</a:t>
            </a:fld>
            <a:endParaRPr lang="zh-TW" altLang="en-US">
              <a:solidFill>
                <a:srgbClr val="44546A">
                  <a:lumMod val="50000"/>
                </a:srgbClr>
              </a:solidFill>
            </a:endParaRPr>
          </a:p>
        </p:txBody>
      </p:sp>
      <p:sp>
        <p:nvSpPr>
          <p:cNvPr id="63" name="文字方塊 62"/>
          <p:cNvSpPr txBox="1"/>
          <p:nvPr/>
        </p:nvSpPr>
        <p:spPr>
          <a:xfrm>
            <a:off x="985878" y="1447800"/>
            <a:ext cx="6186309" cy="369332"/>
          </a:xfrm>
          <a:prstGeom prst="rect">
            <a:avLst/>
          </a:prstGeom>
          <a:solidFill>
            <a:schemeClr val="bg1">
              <a:lumMod val="85000"/>
            </a:schemeClr>
          </a:solidFill>
        </p:spPr>
        <p:txBody>
          <a:bodyPr wrap="none" rtlCol="0">
            <a:spAutoFit/>
          </a:bodyPr>
          <a:lstStyle/>
          <a:p>
            <a:r>
              <a:rPr lang="zh-TW" altLang="en-US" b="1" dirty="0" smtClean="0">
                <a:solidFill>
                  <a:srgbClr val="C00000"/>
                </a:solidFill>
                <a:latin typeface="微軟正黑體" panose="020B0604030504040204" pitchFamily="34" charset="-120"/>
                <a:ea typeface="微軟正黑體" panose="020B0604030504040204" pitchFamily="34" charset="-120"/>
              </a:rPr>
              <a:t>請</a:t>
            </a:r>
            <a:r>
              <a:rPr lang="zh-TW" altLang="en-US" b="1" dirty="0">
                <a:solidFill>
                  <a:srgbClr val="C00000"/>
                </a:solidFill>
                <a:latin typeface="微軟正黑體" panose="020B0604030504040204" pitchFamily="34" charset="-120"/>
                <a:ea typeface="微軟正黑體" panose="020B0604030504040204" pitchFamily="34" charset="-120"/>
              </a:rPr>
              <a:t>各公所於實地輔導會議前，繳交現有收容場所空間配置</a:t>
            </a:r>
            <a:r>
              <a:rPr lang="zh-TW" altLang="en-US" b="1" dirty="0" smtClean="0">
                <a:solidFill>
                  <a:srgbClr val="C00000"/>
                </a:solidFill>
                <a:latin typeface="微軟正黑體" panose="020B0604030504040204" pitchFamily="34" charset="-120"/>
                <a:ea typeface="微軟正黑體" panose="020B0604030504040204" pitchFamily="34" charset="-120"/>
              </a:rPr>
              <a:t>圖</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68229" y="703764"/>
            <a:ext cx="6027771" cy="769441"/>
            <a:chOff x="4323255" y="5005298"/>
            <a:chExt cx="6027771" cy="769441"/>
          </a:xfrm>
        </p:grpSpPr>
        <p:grpSp>
          <p:nvGrpSpPr>
            <p:cNvPr id="19" name="群組 18"/>
            <p:cNvGrpSpPr/>
            <p:nvPr/>
          </p:nvGrpSpPr>
          <p:grpSpPr>
            <a:xfrm>
              <a:off x="4323255" y="5005298"/>
              <a:ext cx="876811" cy="769441"/>
              <a:chOff x="855797" y="1007089"/>
              <a:chExt cx="876811" cy="769441"/>
            </a:xfrm>
          </p:grpSpPr>
          <p:grpSp>
            <p:nvGrpSpPr>
              <p:cNvPr id="21" name="群組 20"/>
              <p:cNvGrpSpPr/>
              <p:nvPr/>
            </p:nvGrpSpPr>
            <p:grpSpPr>
              <a:xfrm>
                <a:off x="1284776" y="1398561"/>
                <a:ext cx="360000" cy="360000"/>
                <a:chOff x="1577007" y="1133740"/>
                <a:chExt cx="828000" cy="828000"/>
              </a:xfrm>
            </p:grpSpPr>
            <p:sp>
              <p:nvSpPr>
                <p:cNvPr id="23"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24"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22" name="文字方塊 21"/>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伍</a:t>
                </a:r>
              </a:p>
            </p:txBody>
          </p:sp>
        </p:grpSp>
        <p:sp>
          <p:nvSpPr>
            <p:cNvPr id="20" name="矩形 19"/>
            <p:cNvSpPr/>
            <p:nvPr/>
          </p:nvSpPr>
          <p:spPr>
            <a:xfrm>
              <a:off x="5099408" y="5146445"/>
              <a:ext cx="5251618" cy="523220"/>
            </a:xfrm>
            <a:prstGeom prst="rect">
              <a:avLst/>
            </a:prstGeom>
          </p:spPr>
          <p:txBody>
            <a:bodyPr wrap="square">
              <a:spAutoFit/>
            </a:bodyPr>
            <a:lstStyle/>
            <a:p>
              <a:pPr defTabSz="457200" fontAlgn="auto">
                <a:spcBef>
                  <a:spcPts val="1200"/>
                </a:spcBef>
                <a:spcAft>
                  <a:spcPts val="0"/>
                </a:spcAft>
              </a:pPr>
              <a:r>
                <a:rPr kumimoji="0" lang="zh-TW" altLang="en-US" sz="2800" b="1" dirty="0">
                  <a:solidFill>
                    <a:prstClr val="black"/>
                  </a:solidFill>
                  <a:latin typeface="微軟正黑體" panose="020B0604030504040204" pitchFamily="34" charset="-120"/>
                  <a:ea typeface="微軟正黑體" panose="020B0604030504040204" pitchFamily="34" charset="-120"/>
                </a:rPr>
                <a:t>人性化規劃收容所空間配置說明</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p:txBody>
        </p:sp>
      </p:grpSp>
      <p:pic>
        <p:nvPicPr>
          <p:cNvPr id="26" name="圖片 25"/>
          <p:cNvPicPr>
            <a:picLocks noChangeAspect="1"/>
          </p:cNvPicPr>
          <p:nvPr/>
        </p:nvPicPr>
        <p:blipFill>
          <a:blip r:embed="rId4"/>
          <a:stretch>
            <a:fillRect/>
          </a:stretch>
        </p:blipFill>
        <p:spPr>
          <a:xfrm>
            <a:off x="-21199" y="2060414"/>
            <a:ext cx="3282801" cy="4343399"/>
          </a:xfrm>
          <a:prstGeom prst="rect">
            <a:avLst/>
          </a:prstGeom>
        </p:spPr>
      </p:pic>
      <p:pic>
        <p:nvPicPr>
          <p:cNvPr id="27" name="圖片 26"/>
          <p:cNvPicPr>
            <a:picLocks noChangeAspect="1"/>
          </p:cNvPicPr>
          <p:nvPr/>
        </p:nvPicPr>
        <p:blipFill>
          <a:blip r:embed="rId5"/>
          <a:stretch>
            <a:fillRect/>
          </a:stretch>
        </p:blipFill>
        <p:spPr>
          <a:xfrm>
            <a:off x="3405942" y="2103956"/>
            <a:ext cx="5738058" cy="4038600"/>
          </a:xfrm>
          <a:prstGeom prst="rect">
            <a:avLst/>
          </a:prstGeom>
          <a:solidFill>
            <a:schemeClr val="bg1"/>
          </a:solidFill>
        </p:spPr>
      </p:pic>
      <p:sp>
        <p:nvSpPr>
          <p:cNvPr id="29" name="矩形 28"/>
          <p:cNvSpPr/>
          <p:nvPr/>
        </p:nvSpPr>
        <p:spPr>
          <a:xfrm>
            <a:off x="4876800" y="6080647"/>
            <a:ext cx="3473750" cy="646331"/>
          </a:xfrm>
          <a:prstGeom prst="rect">
            <a:avLst/>
          </a:prstGeom>
        </p:spPr>
        <p:txBody>
          <a:bodyPr wrap="square">
            <a:spAutoFit/>
          </a:bodyPr>
          <a:lstStyle/>
          <a:p>
            <a:r>
              <a:rPr lang="zh-TW" altLang="en-US" sz="1200" dirty="0" smtClean="0"/>
              <a:t>資料來源：</a:t>
            </a:r>
            <a:endParaRPr lang="en-US" altLang="zh-TW" sz="1200" dirty="0" smtClean="0"/>
          </a:p>
          <a:p>
            <a:r>
              <a:rPr lang="en-US" altLang="zh-TW" sz="1200" dirty="0" smtClean="0"/>
              <a:t>《</a:t>
            </a:r>
            <a:r>
              <a:rPr lang="zh-TW" altLang="en-US" sz="1200" dirty="0" smtClean="0"/>
              <a:t>避難</a:t>
            </a:r>
            <a:r>
              <a:rPr lang="zh-TW" altLang="en-US" sz="1200" dirty="0"/>
              <a:t>收容場所開設與短、中、長期收容之</a:t>
            </a:r>
            <a:r>
              <a:rPr lang="zh-TW" altLang="en-US" sz="1200" dirty="0" smtClean="0"/>
              <a:t>規劃</a:t>
            </a:r>
            <a:r>
              <a:rPr lang="en-US" altLang="zh-TW" sz="1200" dirty="0" smtClean="0"/>
              <a:t>》</a:t>
            </a:r>
            <a:endParaRPr lang="zh-TW" altLang="en-US" sz="1200" dirty="0"/>
          </a:p>
          <a:p>
            <a:r>
              <a:rPr lang="zh-TW" altLang="en-US" sz="1200" dirty="0" smtClean="0"/>
              <a:t>   呂大慶│</a:t>
            </a:r>
            <a:r>
              <a:rPr lang="zh-TW" altLang="en-US" sz="1200" dirty="0"/>
              <a:t>行政院災害防救辦公室 </a:t>
            </a:r>
            <a:r>
              <a:rPr lang="zh-TW" altLang="en-US" sz="1200" dirty="0" smtClean="0"/>
              <a:t>科長</a:t>
            </a:r>
            <a:endParaRPr lang="zh-TW" altLang="en-US" sz="1200" dirty="0"/>
          </a:p>
        </p:txBody>
      </p:sp>
    </p:spTree>
    <p:extLst>
      <p:ext uri="{BB962C8B-B14F-4D97-AF65-F5344CB8AC3E}">
        <p14:creationId xmlns:p14="http://schemas.microsoft.com/office/powerpoint/2010/main" val="2130325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zh-TW" dirty="0"/>
              <a:t>4</a:t>
            </a:r>
            <a:endParaRPr lang="en-US" altLang="ko-KR" dirty="0"/>
          </a:p>
        </p:txBody>
      </p:sp>
      <p:sp>
        <p:nvSpPr>
          <p:cNvPr id="111619" name="Rectangle 8"/>
          <p:cNvSpPr>
            <a:spLocks noChangeArrowheads="1"/>
          </p:cNvSpPr>
          <p:nvPr/>
        </p:nvSpPr>
        <p:spPr bwMode="auto">
          <a:xfrm>
            <a:off x="1904998" y="2873514"/>
            <a:ext cx="52578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82663" indent="-982663"/>
            <a:r>
              <a:rPr lang="zh-TW" altLang="en-US" sz="4000" b="1" dirty="0">
                <a:solidFill>
                  <a:srgbClr val="C00000"/>
                </a:solidFill>
              </a:rPr>
              <a:t>二</a:t>
            </a:r>
            <a:r>
              <a:rPr lang="zh-TW" altLang="en-US" sz="4000" b="1" dirty="0" smtClean="0">
                <a:solidFill>
                  <a:srgbClr val="C00000"/>
                </a:solidFill>
              </a:rPr>
              <a:t>、管制事項報告</a:t>
            </a:r>
            <a:endParaRPr lang="zh-TW" altLang="en-US" sz="4000" b="1" dirty="0">
              <a:solidFill>
                <a:srgbClr val="C00000"/>
              </a:solidFill>
            </a:endParaRPr>
          </a:p>
        </p:txBody>
      </p:sp>
    </p:spTree>
    <p:extLst>
      <p:ext uri="{BB962C8B-B14F-4D97-AF65-F5344CB8AC3E}">
        <p14:creationId xmlns:p14="http://schemas.microsoft.com/office/powerpoint/2010/main" val="16113390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30857"/>
            <a:ext cx="4038600" cy="716869"/>
          </a:xfrm>
          <a:solidFill>
            <a:schemeClr val="bg1"/>
          </a:solidFill>
        </p:spPr>
        <p:txBody>
          <a:bodyPr vert="horz" lIns="91440" tIns="45720" rIns="91440" bIns="45720" rtlCol="0" anchor="ctr">
            <a:noAutofit/>
          </a:bodyPr>
          <a:lstStyle/>
          <a:p>
            <a:r>
              <a:rPr lang="zh-TW" altLang="zh-TW" dirty="0"/>
              <a:t>實地輔導辦理說明</a:t>
            </a:r>
            <a:endParaRPr lang="zh-TW" altLang="en-US" kern="100" dirty="0">
              <a:solidFill>
                <a:srgbClr val="002060"/>
              </a:solidFill>
            </a:endParaRPr>
          </a:p>
        </p:txBody>
      </p:sp>
      <p:sp>
        <p:nvSpPr>
          <p:cNvPr id="2" name="投影片編號版面配置區 1"/>
          <p:cNvSpPr>
            <a:spLocks noGrp="1"/>
          </p:cNvSpPr>
          <p:nvPr>
            <p:ph type="sldNum" sz="quarter" idx="12"/>
          </p:nvPr>
        </p:nvSpPr>
        <p:spPr>
          <a:xfrm>
            <a:off x="6934200" y="6462713"/>
            <a:ext cx="2057400" cy="365125"/>
          </a:xfrm>
        </p:spPr>
        <p:txBody>
          <a:bodyPr/>
          <a:lstStyle/>
          <a:p>
            <a:fld id="{98F9CC33-4133-468C-B7C7-B67D93663D55}" type="slidenum">
              <a:rPr lang="zh-TW" altLang="en-US" smtClean="0">
                <a:solidFill>
                  <a:srgbClr val="44546A">
                    <a:lumMod val="50000"/>
                  </a:srgbClr>
                </a:solidFill>
              </a:rPr>
              <a:pPr/>
              <a:t>40</a:t>
            </a:fld>
            <a:endParaRPr lang="zh-TW" altLang="en-US">
              <a:solidFill>
                <a:srgbClr val="44546A">
                  <a:lumMod val="50000"/>
                </a:srgbClr>
              </a:solidFill>
            </a:endParaRPr>
          </a:p>
        </p:txBody>
      </p:sp>
      <p:sp>
        <p:nvSpPr>
          <p:cNvPr id="63" name="文字方塊 62"/>
          <p:cNvSpPr txBox="1"/>
          <p:nvPr/>
        </p:nvSpPr>
        <p:spPr>
          <a:xfrm>
            <a:off x="985878" y="1447800"/>
            <a:ext cx="6878806" cy="369332"/>
          </a:xfrm>
          <a:prstGeom prst="rect">
            <a:avLst/>
          </a:prstGeom>
          <a:solidFill>
            <a:schemeClr val="bg1">
              <a:lumMod val="85000"/>
            </a:schemeClr>
          </a:solidFill>
        </p:spPr>
        <p:txBody>
          <a:bodyPr wrap="none" rtlCol="0">
            <a:spAutoFit/>
          </a:bodyPr>
          <a:lstStyle/>
          <a:p>
            <a:r>
              <a:rPr lang="zh-TW" altLang="en-US" b="1" dirty="0">
                <a:solidFill>
                  <a:srgbClr val="C00000"/>
                </a:solidFill>
                <a:latin typeface="微軟正黑體" panose="020B0604030504040204" pitchFamily="34" charset="-120"/>
                <a:ea typeface="微軟正黑體" panose="020B0604030504040204" pitchFamily="34" charset="-120"/>
              </a:rPr>
              <a:t>請各公所於實地輔導會議前，繳交區公所應有標準作業程序檢核表</a:t>
            </a:r>
          </a:p>
        </p:txBody>
      </p:sp>
      <p:grpSp>
        <p:nvGrpSpPr>
          <p:cNvPr id="18" name="群組 17"/>
          <p:cNvGrpSpPr/>
          <p:nvPr/>
        </p:nvGrpSpPr>
        <p:grpSpPr>
          <a:xfrm>
            <a:off x="44785" y="723658"/>
            <a:ext cx="7966431" cy="769441"/>
            <a:chOff x="4411087" y="6127594"/>
            <a:chExt cx="7966431" cy="769441"/>
          </a:xfrm>
        </p:grpSpPr>
        <p:sp>
          <p:nvSpPr>
            <p:cNvPr id="19" name="矩形 18"/>
            <p:cNvSpPr/>
            <p:nvPr/>
          </p:nvSpPr>
          <p:spPr>
            <a:xfrm>
              <a:off x="5129719" y="6257456"/>
              <a:ext cx="7247799" cy="523220"/>
            </a:xfrm>
            <a:prstGeom prst="rect">
              <a:avLst/>
            </a:prstGeom>
          </p:spPr>
          <p:txBody>
            <a:bodyPr wrap="square">
              <a:spAutoFit/>
            </a:bodyPr>
            <a:lstStyle/>
            <a:p>
              <a:pPr defTabSz="457200" fontAlgn="auto">
                <a:spcBef>
                  <a:spcPts val="1200"/>
                </a:spcBef>
                <a:spcAft>
                  <a:spcPts val="0"/>
                </a:spcAft>
              </a:pPr>
              <a:r>
                <a:rPr kumimoji="0" lang="zh-TW" altLang="en-US" sz="2800" b="1" dirty="0">
                  <a:solidFill>
                    <a:prstClr val="black"/>
                  </a:solidFill>
                  <a:latin typeface="微軟正黑體" panose="020B0604030504040204" pitchFamily="34" charset="-120"/>
                  <a:ea typeface="微軟正黑體" panose="020B0604030504040204" pitchFamily="34" charset="-120"/>
                </a:rPr>
                <a:t>區級防救災相關標準作業程序運用現況討論</a:t>
              </a:r>
            </a:p>
          </p:txBody>
        </p:sp>
        <p:grpSp>
          <p:nvGrpSpPr>
            <p:cNvPr id="20" name="群組 19"/>
            <p:cNvGrpSpPr/>
            <p:nvPr/>
          </p:nvGrpSpPr>
          <p:grpSpPr>
            <a:xfrm>
              <a:off x="4411087" y="6127594"/>
              <a:ext cx="876811" cy="769441"/>
              <a:chOff x="855797" y="1007089"/>
              <a:chExt cx="876811" cy="769441"/>
            </a:xfrm>
          </p:grpSpPr>
          <p:grpSp>
            <p:nvGrpSpPr>
              <p:cNvPr id="21" name="群組 20"/>
              <p:cNvGrpSpPr/>
              <p:nvPr/>
            </p:nvGrpSpPr>
            <p:grpSpPr>
              <a:xfrm>
                <a:off x="1284776" y="1398561"/>
                <a:ext cx="360000" cy="360000"/>
                <a:chOff x="1577007" y="1133740"/>
                <a:chExt cx="828000" cy="828000"/>
              </a:xfrm>
            </p:grpSpPr>
            <p:sp>
              <p:nvSpPr>
                <p:cNvPr id="23" name="Oval 8"/>
                <p:cNvSpPr/>
                <p:nvPr/>
              </p:nvSpPr>
              <p:spPr>
                <a:xfrm>
                  <a:off x="1577007" y="1133740"/>
                  <a:ext cx="828000" cy="828000"/>
                </a:xfrm>
                <a:prstGeom prst="ellipse">
                  <a:avLst/>
                </a:prstGeom>
                <a:blipFill dpi="0" rotWithShape="1">
                  <a:blip r:embed="rId2">
                    <a:duotone>
                      <a:srgbClr val="D34817">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Lst>
                  </a:blip>
                  <a:srcRect/>
                  <a:tile tx="0" ty="0" sx="85000" sy="85000" flip="none" algn="tl"/>
                </a:blipFill>
                <a:ln w="25400" cap="flat" cmpd="sng" algn="ctr">
                  <a:noFill/>
                  <a:prstDash val="solid"/>
                </a:ln>
                <a:effectLst/>
              </p:spPr>
            </p:sp>
            <p:sp>
              <p:nvSpPr>
                <p:cNvPr id="24" name="Oval 9"/>
                <p:cNvSpPr/>
                <p:nvPr/>
              </p:nvSpPr>
              <p:spPr>
                <a:xfrm>
                  <a:off x="1742607" y="1243744"/>
                  <a:ext cx="662400" cy="662400"/>
                </a:xfrm>
                <a:prstGeom prst="ellipse">
                  <a:avLst/>
                </a:prstGeom>
                <a:noFill/>
                <a:ln w="25400" cap="flat" cmpd="sng" algn="ctr">
                  <a:solidFill>
                    <a:sysClr val="window" lastClr="FFFFFF"/>
                  </a:solidFill>
                  <a:prstDash val="solid"/>
                </a:ln>
                <a:effectLst/>
              </p:spPr>
            </p:sp>
          </p:grpSp>
          <p:sp>
            <p:nvSpPr>
              <p:cNvPr id="22" name="文字方塊 21"/>
              <p:cNvSpPr txBox="1"/>
              <p:nvPr/>
            </p:nvSpPr>
            <p:spPr>
              <a:xfrm>
                <a:off x="855797" y="1007089"/>
                <a:ext cx="876811" cy="769441"/>
              </a:xfrm>
              <a:prstGeom prst="rect">
                <a:avLst/>
              </a:prstGeom>
              <a:noFill/>
            </p:spPr>
            <p:txBody>
              <a:bodyPr wrap="square" rtlCol="0">
                <a:spAutoFit/>
              </a:bodyPr>
              <a:lstStyle>
                <a:defPPr>
                  <a:defRPr lang="en-US"/>
                </a:defPPr>
                <a:lvl1pPr>
                  <a:defRPr sz="6000" b="1">
                    <a:solidFill>
                      <a:schemeClr val="bg1"/>
                    </a:solidFill>
                    <a:effectLst>
                      <a:outerShdw blurRad="38100" dist="38100" dir="2700000" algn="tl">
                        <a:srgbClr val="000000">
                          <a:alpha val="43137"/>
                        </a:srgbClr>
                      </a:outerShdw>
                    </a:effectLst>
                    <a:latin typeface="+mj-ea"/>
                    <a:ea typeface="+mj-ea"/>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4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rPr>
                  <a:t>陸</a:t>
                </a:r>
                <a:endParaRPr kumimoji="0" lang="zh-TW" alt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grpSp>
      </p:grpSp>
      <p:sp>
        <p:nvSpPr>
          <p:cNvPr id="4" name="矩形 3"/>
          <p:cNvSpPr/>
          <p:nvPr/>
        </p:nvSpPr>
        <p:spPr>
          <a:xfrm>
            <a:off x="393995" y="5871186"/>
            <a:ext cx="7898810" cy="707886"/>
          </a:xfrm>
          <a:prstGeom prst="rect">
            <a:avLst/>
          </a:prstGeom>
          <a:solidFill>
            <a:schemeClr val="accent4">
              <a:lumMod val="20000"/>
              <a:lumOff val="80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0"/>
              </a:spcAft>
            </a:pPr>
            <a:r>
              <a:rPr lang="zh-TW"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請各區公所協助檢視各項</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SOP</a:t>
            </a:r>
            <a:r>
              <a:rPr lang="zh-TW"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內容及圖形是否須修正，如有需修正之處，將於輔導會議時共同討論。</a:t>
            </a:r>
            <a:endParaRPr lang="zh-TW" altLang="zh-TW" sz="2000" b="1" kern="100" dirty="0">
              <a:solidFill>
                <a:srgbClr val="00206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914827782"/>
              </p:ext>
            </p:extLst>
          </p:nvPr>
        </p:nvGraphicFramePr>
        <p:xfrm>
          <a:off x="1022092" y="1888192"/>
          <a:ext cx="6994316" cy="3840480"/>
        </p:xfrm>
        <a:graphic>
          <a:graphicData uri="http://schemas.openxmlformats.org/drawingml/2006/table">
            <a:tbl>
              <a:tblPr firstRow="1" firstCol="1" bandRow="1">
                <a:tableStyleId>{5940675A-B579-460E-94D1-54222C63F5DA}</a:tableStyleId>
              </a:tblPr>
              <a:tblGrid>
                <a:gridCol w="545792"/>
                <a:gridCol w="4543524"/>
                <a:gridCol w="1905000"/>
              </a:tblGrid>
              <a:tr h="152400">
                <a:tc gridSpan="3">
                  <a:txBody>
                    <a:bodyPr/>
                    <a:lstStyle/>
                    <a:p>
                      <a:pPr algn="ctr"/>
                      <a:r>
                        <a:rPr lang="zh-TW" altLang="en-US" sz="1400" b="1" dirty="0" smtClean="0">
                          <a:solidFill>
                            <a:srgbClr val="C00000"/>
                          </a:solidFill>
                          <a:latin typeface="微軟正黑體" panose="020B0604030504040204" pitchFamily="34" charset="-120"/>
                          <a:ea typeface="微軟正黑體" panose="020B0604030504040204" pitchFamily="34" charset="-120"/>
                        </a:rPr>
                        <a:t>區公所應有標準作業程序檢核表</a:t>
                      </a:r>
                      <a:endParaRPr lang="zh-TW" altLang="en-US" sz="1400" b="1" dirty="0">
                        <a:solidFill>
                          <a:srgbClr val="C00000"/>
                        </a:solidFill>
                        <a:latin typeface="微軟正黑體" panose="020B0604030504040204" pitchFamily="34" charset="-120"/>
                        <a:ea typeface="微軟正黑體" panose="020B0604030504040204" pitchFamily="34" charset="-12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zh-TW" altLang="en-US"/>
                    </a:p>
                  </a:txBody>
                  <a:tcPr/>
                </a:tc>
                <a:tc hMerge="1">
                  <a:txBody>
                    <a:bodyPr/>
                    <a:lstStyle/>
                    <a:p>
                      <a:endParaRPr lang="zh-TW" altLang="en-US"/>
                    </a:p>
                  </a:txBody>
                  <a:tcPr/>
                </a:tc>
              </a:tr>
              <a:tr h="152400">
                <a:tc rowSpan="6">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 </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en-US" sz="1400" kern="100" dirty="0">
                          <a:effectLst/>
                          <a:latin typeface="微軟正黑體" panose="020B0604030504040204" pitchFamily="34" charset="-120"/>
                          <a:ea typeface="微軟正黑體" panose="020B0604030504040204" pitchFamily="34" charset="-120"/>
                        </a:rPr>
                        <a:t> </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en-US" sz="1400" kern="100" dirty="0">
                          <a:effectLst/>
                          <a:latin typeface="微軟正黑體" panose="020B0604030504040204" pitchFamily="34" charset="-120"/>
                          <a:ea typeface="微軟正黑體" panose="020B0604030504040204" pitchFamily="34" charset="-120"/>
                        </a:rPr>
                        <a:t> </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en-US" sz="1400" kern="100" dirty="0">
                          <a:effectLst/>
                          <a:latin typeface="微軟正黑體" panose="020B0604030504040204" pitchFamily="34" charset="-120"/>
                          <a:ea typeface="微軟正黑體" panose="020B0604030504040204" pitchFamily="34" charset="-120"/>
                        </a:rPr>
                        <a:t>1</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en-US" sz="1400" kern="100" dirty="0">
                          <a:effectLst/>
                          <a:latin typeface="微軟正黑體" panose="020B0604030504040204" pitchFamily="34" charset="-120"/>
                          <a:ea typeface="微軟正黑體" panose="020B0604030504040204" pitchFamily="34" charset="-120"/>
                        </a:rPr>
                        <a:t> </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en-US" sz="1400" kern="100" dirty="0">
                          <a:effectLst/>
                          <a:latin typeface="微軟正黑體" panose="020B0604030504040204" pitchFamily="34" charset="-120"/>
                          <a:ea typeface="微軟正黑體" panose="020B0604030504040204" pitchFamily="34" charset="-120"/>
                        </a:rPr>
                        <a:t> </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應變中心</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作業組</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a:effectLst/>
                          <a:latin typeface="微軟正黑體" panose="020B0604030504040204" pitchFamily="34" charset="-120"/>
                          <a:ea typeface="微軟正黑體" panose="020B0604030504040204" pitchFamily="34" charset="-120"/>
                        </a:rPr>
                        <a:t>□須修正 □無須修正</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vMerge="1">
                  <a:txBody>
                    <a:bodyPr/>
                    <a:lstStyle/>
                    <a:p>
                      <a:endParaRPr lang="zh-TW" altLang="en-US"/>
                    </a:p>
                  </a:txBody>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應變中心</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民政組</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a:effectLst/>
                          <a:latin typeface="微軟正黑體" panose="020B0604030504040204" pitchFamily="34" charset="-120"/>
                          <a:ea typeface="微軟正黑體" panose="020B0604030504040204" pitchFamily="34" charset="-120"/>
                        </a:rPr>
                        <a:t>□須修正 □無須修正</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vMerge="1">
                  <a:txBody>
                    <a:bodyPr/>
                    <a:lstStyle/>
                    <a:p>
                      <a:endParaRPr lang="zh-TW" altLang="en-US"/>
                    </a:p>
                  </a:txBody>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應變中心</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秘書組</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vMerge="1">
                  <a:txBody>
                    <a:bodyPr/>
                    <a:lstStyle/>
                    <a:p>
                      <a:endParaRPr lang="zh-TW" altLang="en-US"/>
                    </a:p>
                  </a:txBody>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應變中心</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經建組</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vMerge="1">
                  <a:txBody>
                    <a:bodyPr/>
                    <a:lstStyle/>
                    <a:p>
                      <a:endParaRPr lang="zh-TW" altLang="en-US"/>
                    </a:p>
                  </a:txBody>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應變中心</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社會組</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vMerge="1">
                  <a:txBody>
                    <a:bodyPr/>
                    <a:lstStyle/>
                    <a:p>
                      <a:endParaRPr lang="zh-TW" altLang="en-US"/>
                    </a:p>
                  </a:txBody>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應變中心</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工務組</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封路標準作業程序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2400">
                <a:tc>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封橋標準作業程序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公所防汛沙包發放及回收作業機制</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2400">
                <a:tc>
                  <a:txBody>
                    <a:bodyPr/>
                    <a:lstStyle/>
                    <a:p>
                      <a:pPr algn="ctr">
                        <a:spcAft>
                          <a:spcPts val="0"/>
                        </a:spcAft>
                      </a:pPr>
                      <a:r>
                        <a:rPr lang="en-US" sz="1400" kern="100">
                          <a:effectLst/>
                          <a:latin typeface="微軟正黑體" panose="020B0604030504040204" pitchFamily="34" charset="-120"/>
                          <a:ea typeface="微軟正黑體" panose="020B0604030504040204" pitchFamily="34" charset="-120"/>
                        </a:rPr>
                        <a:t>5</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前進指揮所作業規定</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災害救助金核發標準作業程序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2400">
                <a:tc>
                  <a:txBody>
                    <a:bodyPr/>
                    <a:lstStyle/>
                    <a:p>
                      <a:pPr algn="ctr">
                        <a:spcAft>
                          <a:spcPts val="0"/>
                        </a:spcAft>
                      </a:pPr>
                      <a:r>
                        <a:rPr lang="en-US" sz="1400" kern="100">
                          <a:effectLst/>
                          <a:latin typeface="微軟正黑體" panose="020B0604030504040204" pitchFamily="34" charset="-120"/>
                          <a:ea typeface="微軟正黑體" panose="020B0604030504040204" pitchFamily="34" charset="-120"/>
                        </a:rPr>
                        <a:t>7</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zh-TW" sz="1400" kern="100">
                          <a:effectLst/>
                          <a:latin typeface="微軟正黑體" panose="020B0604030504040204" pitchFamily="34" charset="-120"/>
                          <a:ea typeface="微軟正黑體" panose="020B0604030504040204" pitchFamily="34" charset="-120"/>
                        </a:rPr>
                        <a:t>馬上關懷急難救助標準作業程序</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急難救助標準作業程序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2400">
                <a:tc>
                  <a:txBody>
                    <a:bodyPr/>
                    <a:lstStyle/>
                    <a:p>
                      <a:pPr algn="ctr">
                        <a:spcAft>
                          <a:spcPts val="0"/>
                        </a:spcAft>
                      </a:pPr>
                      <a:r>
                        <a:rPr lang="en-US" sz="1400" kern="100">
                          <a:effectLst/>
                          <a:latin typeface="微軟正黑體" panose="020B0604030504040204" pitchFamily="34" charset="-120"/>
                          <a:ea typeface="微軟正黑體" panose="020B0604030504040204" pitchFamily="34" charset="-120"/>
                        </a:rPr>
                        <a:t>9</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zh-TW" sz="1400" kern="100">
                          <a:effectLst/>
                          <a:latin typeface="微軟正黑體" panose="020B0604030504040204" pitchFamily="34" charset="-120"/>
                          <a:ea typeface="微軟正黑體" panose="020B0604030504040204" pitchFamily="34" charset="-120"/>
                        </a:rPr>
                        <a:t>意外事故致死救助標準作業程序</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10</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農田及魚塭埋沒流失、海水倒灌救助工作標準作業程序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2400">
                <a:tc>
                  <a:txBody>
                    <a:bodyPr/>
                    <a:lstStyle/>
                    <a:p>
                      <a:pPr algn="ctr">
                        <a:spcAft>
                          <a:spcPts val="0"/>
                        </a:spcAft>
                      </a:pPr>
                      <a:r>
                        <a:rPr lang="en-US" sz="1400" kern="100">
                          <a:effectLst/>
                          <a:latin typeface="微軟正黑體" panose="020B0604030504040204" pitchFamily="34" charset="-120"/>
                          <a:ea typeface="微軟正黑體" panose="020B0604030504040204" pitchFamily="34" charset="-120"/>
                        </a:rPr>
                        <a:t>11</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zh-TW" sz="1400" kern="100">
                          <a:effectLst/>
                          <a:latin typeface="微軟正黑體" panose="020B0604030504040204" pitchFamily="34" charset="-120"/>
                          <a:ea typeface="微軟正黑體" panose="020B0604030504040204" pitchFamily="34" charset="-120"/>
                        </a:rPr>
                        <a:t>天然災害低利貸款標準作業程序</a:t>
                      </a:r>
                      <a:endParaRPr lang="zh-TW" sz="1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a:txBody>
                    <a:bodyPr/>
                    <a:lstStyle/>
                    <a:p>
                      <a:pPr algn="ctr">
                        <a:spcAft>
                          <a:spcPts val="0"/>
                        </a:spcAft>
                      </a:pPr>
                      <a:r>
                        <a:rPr lang="en-US" sz="1400" kern="100" dirty="0">
                          <a:effectLst/>
                          <a:latin typeface="微軟正黑體" panose="020B0604030504040204" pitchFamily="34" charset="-120"/>
                          <a:ea typeface="微軟正黑體" panose="020B0604030504040204" pitchFamily="34" charset="-120"/>
                        </a:rPr>
                        <a:t>12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0"/>
                        </a:spcAft>
                      </a:pPr>
                      <a:r>
                        <a:rPr lang="zh-TW" sz="1400" kern="100" dirty="0">
                          <a:effectLst/>
                          <a:latin typeface="微軟正黑體" panose="020B0604030504040204" pitchFamily="34" charset="-120"/>
                          <a:ea typeface="微軟正黑體" panose="020B0604030504040204" pitchFamily="34" charset="-120"/>
                        </a:rPr>
                        <a:t>天然災害現金救助標準作業程序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□須修正 □無須修正</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7150" marR="57150"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Tree>
    <p:extLst>
      <p:ext uri="{BB962C8B-B14F-4D97-AF65-F5344CB8AC3E}">
        <p14:creationId xmlns:p14="http://schemas.microsoft.com/office/powerpoint/2010/main" val="20737692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投影片編號版面配置區 1"/>
          <p:cNvSpPr txBox="1">
            <a:spLocks noGrp="1"/>
          </p:cNvSpPr>
          <p:nvPr/>
        </p:nvSpPr>
        <p:spPr bwMode="auto">
          <a:xfrm>
            <a:off x="7239000" y="6400800"/>
            <a:ext cx="1905000" cy="457200"/>
          </a:xfrm>
          <a:prstGeom prst="rect">
            <a:avLst/>
          </a:prstGeom>
          <a:noFill/>
          <a:ln w="9525">
            <a:noFill/>
            <a:miter lim="800000"/>
            <a:headEnd/>
            <a:tailEnd/>
          </a:ln>
        </p:spPr>
        <p:txBody>
          <a:bodyPr/>
          <a:lstStyle/>
          <a:p>
            <a:pPr algn="r" latinLnBrk="1"/>
            <a:fld id="{FDE60776-B292-4A2A-B5E8-E2C96954A24F}" type="slidenum">
              <a:rPr lang="ko-KR" altLang="en-US" sz="1400">
                <a:solidFill>
                  <a:srgbClr val="1F497D"/>
                </a:solidFill>
                <a:latin typeface="-윤체M"/>
                <a:ea typeface="-윤체M"/>
                <a:cs typeface="-윤체M"/>
              </a:rPr>
              <a:pPr algn="r" latinLnBrk="1"/>
              <a:t>41</a:t>
            </a:fld>
            <a:endParaRPr lang="en-US" altLang="ko-KR" sz="1400">
              <a:solidFill>
                <a:srgbClr val="1F497D"/>
              </a:solidFill>
              <a:latin typeface="-윤체M"/>
              <a:ea typeface="-윤체M"/>
              <a:cs typeface="-윤체M"/>
            </a:endParaRPr>
          </a:p>
        </p:txBody>
      </p:sp>
      <p:sp>
        <p:nvSpPr>
          <p:cNvPr id="5" name="Rectangle 8"/>
          <p:cNvSpPr>
            <a:spLocks noChangeArrowheads="1"/>
          </p:cNvSpPr>
          <p:nvPr/>
        </p:nvSpPr>
        <p:spPr bwMode="auto">
          <a:xfrm>
            <a:off x="2895600" y="2971800"/>
            <a:ext cx="32624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4000" b="1" dirty="0">
                <a:solidFill>
                  <a:srgbClr val="CC3300"/>
                </a:solidFill>
              </a:rPr>
              <a:t>五、國際災例</a:t>
            </a:r>
          </a:p>
        </p:txBody>
      </p:sp>
    </p:spTree>
    <p:extLst>
      <p:ext uri="{BB962C8B-B14F-4D97-AF65-F5344CB8AC3E}">
        <p14:creationId xmlns:p14="http://schemas.microsoft.com/office/powerpoint/2010/main" val="92194555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kumimoji="0" lang="zh-TW" altLang="en-US">
              <a:solidFill>
                <a:srgbClr val="92B62E"/>
              </a:solidFill>
              <a:ea typeface="新細明體" pitchFamily="18" charset="-120"/>
            </a:endParaRPr>
          </a:p>
        </p:txBody>
      </p:sp>
      <p:sp>
        <p:nvSpPr>
          <p:cNvPr id="13" name="文字方塊 12"/>
          <p:cNvSpPr txBox="1"/>
          <p:nvPr/>
        </p:nvSpPr>
        <p:spPr>
          <a:xfrm>
            <a:off x="425751" y="2286000"/>
            <a:ext cx="8538737" cy="2277547"/>
          </a:xfrm>
          <a:prstGeom prst="rect">
            <a:avLst/>
          </a:prstGeom>
          <a:noFill/>
        </p:spPr>
        <p:txBody>
          <a:bodyPr>
            <a:spAutoFit/>
          </a:bodyPr>
          <a:lstStyle/>
          <a:p>
            <a:pPr algn="r" fontAlgn="auto">
              <a:spcBef>
                <a:spcPts val="1200"/>
              </a:spcBef>
              <a:spcAft>
                <a:spcPts val="0"/>
              </a:spcAft>
              <a:defRPr/>
            </a:pPr>
            <a:r>
              <a:rPr kumimoji="0" lang="zh-TW" altLang="en-US"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rPr>
              <a:t>國際重大災害應變分析</a:t>
            </a:r>
            <a:endParaRPr kumimoji="0" lang="en-US" altLang="zh-TW" sz="4400" b="1" cap="all"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a:p>
            <a:pPr algn="r" fontAlgn="auto">
              <a:spcBef>
                <a:spcPts val="0"/>
              </a:spcBef>
              <a:spcAft>
                <a:spcPts val="0"/>
              </a:spcAft>
              <a:defRPr/>
            </a:pPr>
            <a:r>
              <a:rPr kumimoji="0" lang="zh-TW" altLang="en-US" sz="4400" b="1" dirty="0" smtClean="0">
                <a:solidFill>
                  <a:srgbClr val="0070C0"/>
                </a:solidFill>
                <a:latin typeface="微軟正黑體" pitchFamily="34" charset="-120"/>
                <a:ea typeface="微軟正黑體" pitchFamily="34" charset="-120"/>
              </a:rPr>
              <a:t>巴西聖保羅州乾旱事件</a:t>
            </a:r>
            <a:endParaRPr kumimoji="0" lang="zh-TW" altLang="en-US" sz="4400" b="1" dirty="0">
              <a:solidFill>
                <a:srgbClr val="0070C0"/>
              </a:solidFill>
              <a:latin typeface="微軟正黑體" pitchFamily="34" charset="-120"/>
              <a:ea typeface="微軟正黑體" pitchFamily="34" charset="-120"/>
            </a:endParaRPr>
          </a:p>
          <a:p>
            <a:pPr algn="r" fontAlgn="auto">
              <a:spcBef>
                <a:spcPts val="1200"/>
              </a:spcBef>
              <a:spcAft>
                <a:spcPts val="0"/>
              </a:spcAft>
              <a:defRPr/>
            </a:pPr>
            <a:r>
              <a:rPr kumimoji="0" lang="en-US" altLang="zh-TW" sz="4400" b="1" dirty="0" smtClean="0">
                <a:solidFill>
                  <a:srgbClr val="0070C0"/>
                </a:solidFill>
                <a:latin typeface="微軟正黑體" pitchFamily="34" charset="-120"/>
                <a:ea typeface="微軟正黑體" pitchFamily="34" charset="-120"/>
              </a:rPr>
              <a:t>3</a:t>
            </a:r>
            <a:r>
              <a:rPr kumimoji="0" lang="zh-TW" altLang="en-US" sz="4400" b="1" dirty="0" smtClean="0">
                <a:solidFill>
                  <a:srgbClr val="0070C0"/>
                </a:solidFill>
                <a:latin typeface="微軟正黑體" pitchFamily="34" charset="-120"/>
                <a:ea typeface="微軟正黑體" pitchFamily="34" charset="-120"/>
              </a:rPr>
              <a:t>月萬那杜潘姆颱風事件</a:t>
            </a:r>
            <a:endParaRPr kumimoji="0" lang="en-US" altLang="zh-TW" sz="4400" b="1" dirty="0">
              <a:solidFill>
                <a:srgbClr val="0070C0"/>
              </a:solidFill>
              <a:latin typeface="微軟正黑體" pitchFamily="34" charset="-120"/>
              <a:ea typeface="微軟正黑體" pitchFamily="34" charset="-120"/>
            </a:endParaRPr>
          </a:p>
        </p:txBody>
      </p:sp>
      <p:sp>
        <p:nvSpPr>
          <p:cNvPr id="46085"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63BEFA6-8384-4352-BF88-14401A5AF1D6}" type="slidenum">
              <a:rPr kumimoji="0" lang="zh-TW" altLang="en-US">
                <a:solidFill>
                  <a:srgbClr val="262626"/>
                </a:solidFill>
                <a:latin typeface="Arial Unicode MS" pitchFamily="34" charset="-120"/>
                <a:ea typeface="Arial Unicode MS" pitchFamily="34" charset="-120"/>
              </a:rPr>
              <a:pPr/>
              <a:t>42</a:t>
            </a:fld>
            <a:endParaRPr kumimoji="0" lang="zh-TW" altLang="en-US">
              <a:solidFill>
                <a:srgbClr val="262626"/>
              </a:solidFill>
              <a:latin typeface="Arial Unicode MS" pitchFamily="34" charset="-120"/>
              <a:ea typeface="Arial Unicode MS" pitchFamily="34" charset="-120"/>
            </a:endParaRPr>
          </a:p>
        </p:txBody>
      </p:sp>
    </p:spTree>
    <p:extLst>
      <p:ext uri="{BB962C8B-B14F-4D97-AF65-F5344CB8AC3E}">
        <p14:creationId xmlns:p14="http://schemas.microsoft.com/office/powerpoint/2010/main" val="32013356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0到104年國際災例資料\104年國際災例\san paulo seis water sistema2.jpg"/>
          <p:cNvPicPr>
            <a:picLocks noChangeAspect="1" noChangeArrowheads="1"/>
          </p:cNvPicPr>
          <p:nvPr/>
        </p:nvPicPr>
        <p:blipFill rotWithShape="1">
          <a:blip r:embed="rId3">
            <a:extLst>
              <a:ext uri="{28A0092B-C50C-407E-A947-70E740481C1C}">
                <a14:useLocalDpi xmlns:a14="http://schemas.microsoft.com/office/drawing/2010/main" val="0"/>
              </a:ext>
            </a:extLst>
          </a:blip>
          <a:srcRect l="940" t="22018" r="18458" b="22960"/>
          <a:stretch/>
        </p:blipFill>
        <p:spPr bwMode="auto">
          <a:xfrm>
            <a:off x="0" y="3065424"/>
            <a:ext cx="4708729" cy="37035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Desktop\653-14246934766195520702.jpg"/>
          <p:cNvPicPr>
            <a:picLocks noChangeAspect="1" noChangeArrowheads="1"/>
          </p:cNvPicPr>
          <p:nvPr/>
        </p:nvPicPr>
        <p:blipFill rotWithShape="1">
          <a:blip r:embed="rId4">
            <a:extLst>
              <a:ext uri="{28A0092B-C50C-407E-A947-70E740481C1C}">
                <a14:useLocalDpi xmlns:a14="http://schemas.microsoft.com/office/drawing/2010/main" val="0"/>
              </a:ext>
            </a:extLst>
          </a:blip>
          <a:srcRect l="80405" t="78759" b="6891"/>
          <a:stretch/>
        </p:blipFill>
        <p:spPr bwMode="auto">
          <a:xfrm>
            <a:off x="3733800" y="5943600"/>
            <a:ext cx="906779" cy="765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107" name="投影片編號版面配置區 1"/>
          <p:cNvSpPr>
            <a:spLocks noGrp="1"/>
          </p:cNvSpPr>
          <p:nvPr>
            <p:ph type="sldNum" sz="quarter" idx="10"/>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30EAC16-6F49-4335-9C56-C37B3BCFF458}" type="slidenum">
              <a:rPr kumimoji="0" lang="zh-TW" altLang="en-US">
                <a:solidFill>
                  <a:srgbClr val="262626"/>
                </a:solidFill>
                <a:latin typeface="Arial Unicode MS" pitchFamily="34" charset="-120"/>
                <a:ea typeface="Arial Unicode MS" pitchFamily="34" charset="-120"/>
              </a:rPr>
              <a:pPr/>
              <a:t>43</a:t>
            </a:fld>
            <a:endParaRPr kumimoji="0" lang="zh-TW" altLang="en-US">
              <a:solidFill>
                <a:srgbClr val="262626"/>
              </a:solidFill>
              <a:latin typeface="Arial Unicode MS" pitchFamily="34" charset="-120"/>
              <a:ea typeface="Arial Unicode MS" pitchFamily="34" charset="-120"/>
            </a:endParaRPr>
          </a:p>
        </p:txBody>
      </p:sp>
      <p:sp>
        <p:nvSpPr>
          <p:cNvPr id="47112" name="文字方塊 4"/>
          <p:cNvSpPr txBox="1">
            <a:spLocks noChangeArrowheads="1"/>
          </p:cNvSpPr>
          <p:nvPr/>
        </p:nvSpPr>
        <p:spPr bwMode="auto">
          <a:xfrm>
            <a:off x="158750" y="650875"/>
            <a:ext cx="86804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時間：</a:t>
            </a:r>
            <a:r>
              <a:rPr kumimoji="0" lang="en-US" altLang="zh-TW" sz="2400" b="1" dirty="0" smtClean="0">
                <a:solidFill>
                  <a:srgbClr val="75952C"/>
                </a:solidFill>
                <a:latin typeface="微軟正黑體" pitchFamily="34" charset="-120"/>
                <a:ea typeface="微軟正黑體" pitchFamily="34" charset="-120"/>
              </a:rPr>
              <a:t>2014</a:t>
            </a:r>
            <a:r>
              <a:rPr kumimoji="0" lang="zh-TW" altLang="en-US" sz="2400" b="1" dirty="0" smtClean="0">
                <a:solidFill>
                  <a:srgbClr val="75952C"/>
                </a:solidFill>
                <a:latin typeface="微軟正黑體" pitchFamily="34" charset="-120"/>
                <a:ea typeface="微軟正黑體" pitchFamily="34" charset="-120"/>
              </a:rPr>
              <a:t>年</a:t>
            </a:r>
            <a:r>
              <a:rPr kumimoji="0" lang="en-US" altLang="zh-TW" sz="2400" b="1" dirty="0" smtClean="0">
                <a:solidFill>
                  <a:srgbClr val="75952C"/>
                </a:solidFill>
                <a:latin typeface="微軟正黑體" pitchFamily="34" charset="-120"/>
                <a:ea typeface="微軟正黑體" pitchFamily="34" charset="-120"/>
              </a:rPr>
              <a:t>10</a:t>
            </a:r>
            <a:r>
              <a:rPr kumimoji="0" lang="zh-TW" altLang="en-US" sz="2400" b="1" dirty="0" smtClean="0">
                <a:solidFill>
                  <a:srgbClr val="75952C"/>
                </a:solidFill>
                <a:latin typeface="微軟正黑體" pitchFamily="34" charset="-120"/>
                <a:ea typeface="微軟正黑體" pitchFamily="34" charset="-120"/>
              </a:rPr>
              <a:t>月</a:t>
            </a:r>
            <a:r>
              <a:rPr kumimoji="0" lang="en-US" altLang="zh-TW" sz="2400" b="1" dirty="0" smtClean="0">
                <a:solidFill>
                  <a:srgbClr val="75952C"/>
                </a:solidFill>
                <a:latin typeface="微軟正黑體" pitchFamily="34" charset="-120"/>
                <a:ea typeface="微軟正黑體" pitchFamily="34" charset="-120"/>
              </a:rPr>
              <a:t>-2015</a:t>
            </a:r>
            <a:r>
              <a:rPr kumimoji="0" lang="zh-TW" altLang="en-US" sz="2400" b="1" dirty="0" smtClean="0">
                <a:solidFill>
                  <a:srgbClr val="75952C"/>
                </a:solidFill>
                <a:latin typeface="微軟正黑體" pitchFamily="34" charset="-120"/>
                <a:ea typeface="微軟正黑體" pitchFamily="34" charset="-120"/>
              </a:rPr>
              <a:t>年</a:t>
            </a:r>
            <a:r>
              <a:rPr kumimoji="0" lang="en-US" altLang="zh-TW" sz="2400" b="1" dirty="0" smtClean="0">
                <a:solidFill>
                  <a:srgbClr val="75952C"/>
                </a:solidFill>
                <a:latin typeface="微軟正黑體" pitchFamily="34" charset="-120"/>
                <a:ea typeface="微軟正黑體" pitchFamily="34" charset="-120"/>
              </a:rPr>
              <a:t>2</a:t>
            </a:r>
            <a:r>
              <a:rPr kumimoji="0" lang="zh-TW" altLang="en-US" sz="2400" b="1" dirty="0" smtClean="0">
                <a:solidFill>
                  <a:srgbClr val="75952C"/>
                </a:solidFill>
                <a:latin typeface="微軟正黑體" pitchFamily="34" charset="-120"/>
                <a:ea typeface="微軟正黑體" pitchFamily="34" charset="-120"/>
              </a:rPr>
              <a:t>月</a:t>
            </a:r>
            <a:endParaRPr kumimoji="0" lang="en-US" altLang="zh-TW" sz="2400" b="1" dirty="0" smtClean="0">
              <a:solidFill>
                <a:srgbClr val="75952C"/>
              </a:solidFill>
              <a:latin typeface="微軟正黑體" pitchFamily="34" charset="-120"/>
              <a:ea typeface="微軟正黑體" pitchFamily="34" charset="-120"/>
            </a:endParaRPr>
          </a:p>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地點：巴西聖保羅都會區</a:t>
            </a:r>
            <a:endParaRPr kumimoji="0" lang="en-US" altLang="zh-TW" sz="2400" b="1" dirty="0" smtClean="0">
              <a:solidFill>
                <a:srgbClr val="000000"/>
              </a:solidFill>
              <a:latin typeface="微軟正黑體" pitchFamily="34" charset="-120"/>
              <a:ea typeface="微軟正黑體" pitchFamily="34" charset="-120"/>
            </a:endParaRPr>
          </a:p>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事件</a:t>
            </a:r>
            <a:r>
              <a:rPr kumimoji="0" lang="zh-TW" altLang="en-US" sz="2400" b="1" dirty="0">
                <a:solidFill>
                  <a:srgbClr val="000000"/>
                </a:solidFill>
                <a:latin typeface="微軟正黑體" pitchFamily="34" charset="-120"/>
                <a:ea typeface="微軟正黑體" pitchFamily="34" charset="-120"/>
              </a:rPr>
              <a:t>描述：巴西在今年</a:t>
            </a:r>
            <a:r>
              <a:rPr kumimoji="0" lang="en-US" altLang="zh-TW" sz="2400" b="1" dirty="0">
                <a:solidFill>
                  <a:srgbClr val="000000"/>
                </a:solidFill>
                <a:latin typeface="微軟正黑體" pitchFamily="34" charset="-120"/>
                <a:ea typeface="微軟正黑體" pitchFamily="34" charset="-120"/>
              </a:rPr>
              <a:t>1</a:t>
            </a:r>
            <a:r>
              <a:rPr kumimoji="0" lang="zh-TW" altLang="en-US" sz="2400" b="1" dirty="0">
                <a:solidFill>
                  <a:srgbClr val="000000"/>
                </a:solidFill>
                <a:latin typeface="微軟正黑體" pitchFamily="34" charset="-120"/>
                <a:ea typeface="微軟正黑體" pitchFamily="34" charset="-120"/>
              </a:rPr>
              <a:t>、</a:t>
            </a:r>
            <a:r>
              <a:rPr kumimoji="0" lang="en-US" altLang="zh-TW" sz="2400" b="1" dirty="0">
                <a:solidFill>
                  <a:srgbClr val="000000"/>
                </a:solidFill>
                <a:latin typeface="微軟正黑體" pitchFamily="34" charset="-120"/>
                <a:ea typeface="微軟正黑體" pitchFamily="34" charset="-120"/>
              </a:rPr>
              <a:t>2</a:t>
            </a:r>
            <a:r>
              <a:rPr kumimoji="0" lang="zh-TW" altLang="en-US" sz="2400" b="1" dirty="0">
                <a:solidFill>
                  <a:srgbClr val="000000"/>
                </a:solidFill>
                <a:latin typeface="微軟正黑體" pitchFamily="34" charset="-120"/>
                <a:ea typeface="微軟正黑體" pitchFamily="34" charset="-120"/>
              </a:rPr>
              <a:t>月時遭遇</a:t>
            </a:r>
            <a:r>
              <a:rPr kumimoji="0" lang="zh-TW" altLang="en-US" sz="2400" b="1" dirty="0" smtClean="0">
                <a:solidFill>
                  <a:srgbClr val="000000"/>
                </a:solidFill>
                <a:latin typeface="微軟正黑體" pitchFamily="34" charset="-120"/>
                <a:ea typeface="微軟正黑體" pitchFamily="34" charset="-120"/>
              </a:rPr>
              <a:t>了</a:t>
            </a:r>
            <a:r>
              <a:rPr kumimoji="0" lang="en-US" altLang="zh-TW" sz="2400" b="1" dirty="0" smtClean="0">
                <a:solidFill>
                  <a:srgbClr val="FF0000"/>
                </a:solidFill>
                <a:latin typeface="微軟正黑體" pitchFamily="34" charset="-120"/>
                <a:ea typeface="微軟正黑體" pitchFamily="34" charset="-120"/>
              </a:rPr>
              <a:t>80</a:t>
            </a:r>
            <a:r>
              <a:rPr kumimoji="0" lang="zh-TW" altLang="en-US" sz="2400" b="1" dirty="0" smtClean="0">
                <a:solidFill>
                  <a:srgbClr val="FF0000"/>
                </a:solidFill>
                <a:latin typeface="微軟正黑體" pitchFamily="34" charset="-120"/>
                <a:ea typeface="微軟正黑體" pitchFamily="34" charset="-120"/>
              </a:rPr>
              <a:t>年</a:t>
            </a:r>
            <a:r>
              <a:rPr kumimoji="0" lang="zh-TW" altLang="en-US" sz="2400" b="1" dirty="0">
                <a:solidFill>
                  <a:srgbClr val="FF0000"/>
                </a:solidFill>
                <a:latin typeface="微軟正黑體" pitchFamily="34" charset="-120"/>
                <a:ea typeface="微軟正黑體" pitchFamily="34" charset="-120"/>
              </a:rPr>
              <a:t>來最嚴重的</a:t>
            </a:r>
            <a:r>
              <a:rPr kumimoji="0" lang="zh-TW" altLang="en-US" sz="2400" b="1" dirty="0" smtClean="0">
                <a:solidFill>
                  <a:srgbClr val="FF0000"/>
                </a:solidFill>
                <a:latin typeface="微軟正黑體" pitchFamily="34" charset="-120"/>
                <a:ea typeface="微軟正黑體" pitchFamily="34" charset="-120"/>
              </a:rPr>
              <a:t>乾旱</a:t>
            </a:r>
            <a:r>
              <a:rPr kumimoji="0" lang="zh-TW" altLang="en-US" sz="2400" b="1" dirty="0" smtClean="0">
                <a:solidFill>
                  <a:srgbClr val="000000"/>
                </a:solidFill>
                <a:latin typeface="微軟正黑體" pitchFamily="34" charset="-120"/>
                <a:ea typeface="微軟正黑體" pitchFamily="34" charset="-120"/>
              </a:rPr>
              <a:t>，自</a:t>
            </a:r>
            <a:r>
              <a:rPr kumimoji="0" lang="en-US" altLang="zh-TW" sz="2400" b="1" dirty="0" smtClean="0">
                <a:solidFill>
                  <a:srgbClr val="000000"/>
                </a:solidFill>
                <a:latin typeface="微軟正黑體" pitchFamily="34" charset="-120"/>
                <a:ea typeface="微軟正黑體" pitchFamily="34" charset="-120"/>
              </a:rPr>
              <a:t>10</a:t>
            </a:r>
            <a:r>
              <a:rPr kumimoji="0" lang="zh-TW" altLang="en-US" sz="2400" b="1" dirty="0" smtClean="0">
                <a:solidFill>
                  <a:srgbClr val="000000"/>
                </a:solidFill>
                <a:latin typeface="微軟正黑體" pitchFamily="34" charset="-120"/>
                <a:ea typeface="微軟正黑體" pitchFamily="34" charset="-120"/>
              </a:rPr>
              <a:t>月雨季降水量明顯低於標準值。聖保羅都會區附近</a:t>
            </a:r>
            <a:r>
              <a:rPr kumimoji="0" lang="en-US" altLang="zh-TW" sz="2400" b="1" dirty="0" smtClean="0">
                <a:solidFill>
                  <a:srgbClr val="FF0000"/>
                </a:solidFill>
                <a:latin typeface="微軟正黑體" pitchFamily="34" charset="-120"/>
                <a:ea typeface="微軟正黑體" pitchFamily="34" charset="-120"/>
              </a:rPr>
              <a:t>6</a:t>
            </a:r>
            <a:r>
              <a:rPr kumimoji="0" lang="zh-TW" altLang="en-US" sz="2400" b="1" dirty="0" smtClean="0">
                <a:solidFill>
                  <a:srgbClr val="FF0000"/>
                </a:solidFill>
                <a:latin typeface="微軟正黑體" pitchFamily="34" charset="-120"/>
                <a:ea typeface="微軟正黑體" pitchFamily="34" charset="-120"/>
              </a:rPr>
              <a:t>處水庫存量不足難以供應</a:t>
            </a:r>
            <a:r>
              <a:rPr kumimoji="0" lang="en-US" altLang="zh-TW" sz="2400" b="1" dirty="0" smtClean="0">
                <a:solidFill>
                  <a:srgbClr val="FF0000"/>
                </a:solidFill>
                <a:latin typeface="微軟正黑體" pitchFamily="34" charset="-120"/>
                <a:ea typeface="微軟正黑體" pitchFamily="34" charset="-120"/>
              </a:rPr>
              <a:t>1620</a:t>
            </a:r>
            <a:r>
              <a:rPr kumimoji="0" lang="zh-TW" altLang="en-US" sz="2400" b="1" dirty="0" smtClean="0">
                <a:solidFill>
                  <a:srgbClr val="FF0000"/>
                </a:solidFill>
                <a:latin typeface="微軟正黑體" pitchFamily="34" charset="-120"/>
                <a:ea typeface="微軟正黑體" pitchFamily="34" charset="-120"/>
              </a:rPr>
              <a:t>萬人口</a:t>
            </a:r>
            <a:r>
              <a:rPr kumimoji="0" lang="zh-TW" altLang="en-US" sz="2400" b="1" dirty="0" smtClean="0">
                <a:solidFill>
                  <a:srgbClr val="000000"/>
                </a:solidFill>
                <a:latin typeface="微軟正黑體" pitchFamily="34" charset="-120"/>
                <a:ea typeface="微軟正黑體" pitchFamily="34" charset="-120"/>
              </a:rPr>
              <a:t>。水源不足的情況下，電力、農業、經濟造成劇烈的影響。</a:t>
            </a:r>
            <a:endParaRPr kumimoji="0" lang="en-US" altLang="zh-TW" sz="2400" b="1" dirty="0" smtClean="0">
              <a:solidFill>
                <a:srgbClr val="000000"/>
              </a:solidFill>
              <a:latin typeface="微軟正黑體" pitchFamily="34" charset="-120"/>
              <a:ea typeface="微軟正黑體" pitchFamily="34" charset="-120"/>
            </a:endParaRPr>
          </a:p>
        </p:txBody>
      </p:sp>
      <p:cxnSp>
        <p:nvCxnSpPr>
          <p:cNvPr id="21" name="直線接點 20"/>
          <p:cNvCxnSpPr>
            <a:endCxn id="6" idx="3"/>
          </p:cNvCxnSpPr>
          <p:nvPr/>
        </p:nvCxnSpPr>
        <p:spPr>
          <a:xfrm flipH="1" flipV="1">
            <a:off x="3568279" y="3550599"/>
            <a:ext cx="1079298" cy="230839"/>
          </a:xfrm>
          <a:prstGeom prst="line">
            <a:avLst/>
          </a:prstGeom>
          <a:ln w="19050">
            <a:solidFill>
              <a:srgbClr val="E48476"/>
            </a:solidFill>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2180497" y="2997523"/>
            <a:ext cx="2626040" cy="307777"/>
          </a:xfrm>
          <a:prstGeom prst="rect">
            <a:avLst/>
          </a:prstGeom>
          <a:noFill/>
        </p:spPr>
        <p:txBody>
          <a:bodyPr wrap="none" rtlCol="0">
            <a:spAutoFit/>
          </a:bodyPr>
          <a:lstStyle/>
          <a:p>
            <a:pPr eaLnBrk="0" hangingPunct="0"/>
            <a:r>
              <a:rPr lang="zh-TW" altLang="en-US" sz="1400" b="1" dirty="0" smtClean="0">
                <a:solidFill>
                  <a:srgbClr val="C00000"/>
                </a:solidFill>
                <a:latin typeface="微軟正黑體" panose="020B0604030504040204" pitchFamily="34" charset="-120"/>
                <a:ea typeface="微軟正黑體" panose="020B0604030504040204" pitchFamily="34" charset="-120"/>
              </a:rPr>
              <a:t>水庫</a:t>
            </a:r>
            <a:r>
              <a:rPr lang="zh-TW" altLang="en-US" sz="1400" b="1" dirty="0">
                <a:solidFill>
                  <a:srgbClr val="C00000"/>
                </a:solidFill>
                <a:latin typeface="微軟正黑體" panose="020B0604030504040204" pitchFamily="34" charset="-120"/>
                <a:ea typeface="微軟正黑體" panose="020B0604030504040204" pitchFamily="34" charset="-120"/>
              </a:rPr>
              <a:t>服務</a:t>
            </a:r>
            <a:r>
              <a:rPr lang="zh-TW" altLang="en-US" sz="1400" b="1" dirty="0" smtClean="0">
                <a:solidFill>
                  <a:srgbClr val="C00000"/>
                </a:solidFill>
                <a:latin typeface="微軟正黑體" panose="020B0604030504040204" pitchFamily="34" charset="-120"/>
                <a:ea typeface="微軟正黑體" panose="020B0604030504040204" pitchFamily="34" charset="-120"/>
              </a:rPr>
              <a:t>範圍與</a:t>
            </a:r>
            <a:r>
              <a:rPr lang="en-US" altLang="zh-TW" sz="1400" b="1" dirty="0" smtClean="0">
                <a:solidFill>
                  <a:srgbClr val="C00000"/>
                </a:solidFill>
                <a:latin typeface="微軟正黑體" panose="020B0604030504040204" pitchFamily="34" charset="-120"/>
                <a:ea typeface="微軟正黑體" panose="020B0604030504040204" pitchFamily="34" charset="-120"/>
              </a:rPr>
              <a:t>2</a:t>
            </a:r>
            <a:r>
              <a:rPr lang="zh-TW" altLang="en-US" sz="1400" b="1" dirty="0" smtClean="0">
                <a:solidFill>
                  <a:srgbClr val="C00000"/>
                </a:solidFill>
                <a:latin typeface="微軟正黑體" panose="020B0604030504040204" pitchFamily="34" charset="-120"/>
                <a:ea typeface="微軟正黑體" panose="020B0604030504040204" pitchFamily="34" charset="-120"/>
              </a:rPr>
              <a:t>月蓄水</a:t>
            </a:r>
            <a:r>
              <a:rPr lang="zh-TW" altLang="en-US" sz="1400" b="1" dirty="0">
                <a:solidFill>
                  <a:srgbClr val="C00000"/>
                </a:solidFill>
                <a:latin typeface="微軟正黑體" panose="020B0604030504040204" pitchFamily="34" charset="-120"/>
                <a:ea typeface="微軟正黑體" panose="020B0604030504040204" pitchFamily="34" charset="-120"/>
              </a:rPr>
              <a:t>百分比</a:t>
            </a:r>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25" t="41373" r="46985" b="19754"/>
          <a:stretch/>
        </p:blipFill>
        <p:spPr bwMode="auto">
          <a:xfrm>
            <a:off x="7404168" y="5378175"/>
            <a:ext cx="1713673" cy="117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209" t="42592" r="46562" b="19422"/>
          <a:stretch/>
        </p:blipFill>
        <p:spPr bwMode="auto">
          <a:xfrm>
            <a:off x="7404168" y="3629028"/>
            <a:ext cx="1722779" cy="110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向右箭號 7"/>
          <p:cNvSpPr/>
          <p:nvPr/>
        </p:nvSpPr>
        <p:spPr>
          <a:xfrm rot="5400000">
            <a:off x="7969081" y="4875379"/>
            <a:ext cx="508093" cy="409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graphicFrame>
        <p:nvGraphicFramePr>
          <p:cNvPr id="9" name="表格 8"/>
          <p:cNvGraphicFramePr>
            <a:graphicFrameLocks noGrp="1"/>
          </p:cNvGraphicFramePr>
          <p:nvPr>
            <p:extLst/>
          </p:nvPr>
        </p:nvGraphicFramePr>
        <p:xfrm>
          <a:off x="4888089" y="2760345"/>
          <a:ext cx="4179711" cy="760095"/>
        </p:xfrm>
        <a:graphic>
          <a:graphicData uri="http://schemas.openxmlformats.org/drawingml/2006/table">
            <a:tbl>
              <a:tblPr>
                <a:tableStyleId>{5C22544A-7EE6-4342-B048-85BDC9FD1C3A}</a:tableStyleId>
              </a:tblPr>
              <a:tblGrid>
                <a:gridCol w="1284111"/>
                <a:gridCol w="579120"/>
                <a:gridCol w="716280"/>
                <a:gridCol w="609600"/>
                <a:gridCol w="533400"/>
                <a:gridCol w="457200"/>
              </a:tblGrid>
              <a:tr h="209550">
                <a:tc gridSpan="6">
                  <a:txBody>
                    <a:bodyPr/>
                    <a:lstStyle/>
                    <a:p>
                      <a:pPr algn="ctr" fontAlgn="ctr"/>
                      <a:r>
                        <a:rPr lang="en-US" altLang="zh-TW" sz="1600" b="0" i="0" u="none" strike="noStrike" dirty="0" smtClean="0">
                          <a:solidFill>
                            <a:srgbClr val="000000"/>
                          </a:solidFill>
                          <a:effectLst/>
                          <a:latin typeface="微軟正黑體" panose="020B0604030504040204" pitchFamily="34" charset="-120"/>
                          <a:ea typeface="微軟正黑體" panose="020B0604030504040204" pitchFamily="34" charset="-120"/>
                        </a:rPr>
                        <a:t>2014</a:t>
                      </a:r>
                      <a:r>
                        <a:rPr lang="zh-TW" altLang="en-US" sz="1600" b="0" i="0" u="none" strike="noStrike" dirty="0" smtClean="0">
                          <a:solidFill>
                            <a:srgbClr val="000000"/>
                          </a:solidFill>
                          <a:effectLst/>
                          <a:latin typeface="微軟正黑體" panose="020B0604030504040204" pitchFamily="34" charset="-120"/>
                          <a:ea typeface="微軟正黑體" panose="020B0604030504040204" pitchFamily="34" charset="-120"/>
                        </a:rPr>
                        <a:t>年</a:t>
                      </a:r>
                      <a:r>
                        <a:rPr lang="en-US" altLang="zh-TW" sz="1600" b="0" i="0" u="none" strike="noStrike" dirty="0" smtClean="0">
                          <a:solidFill>
                            <a:srgbClr val="000000"/>
                          </a:solidFill>
                          <a:effectLst/>
                          <a:latin typeface="微軟正黑體" panose="020B0604030504040204" pitchFamily="34" charset="-120"/>
                          <a:ea typeface="微軟正黑體" panose="020B0604030504040204" pitchFamily="34" charset="-120"/>
                        </a:rPr>
                        <a:t>10</a:t>
                      </a:r>
                      <a:r>
                        <a:rPr lang="zh-TW" altLang="en-US" sz="1600" b="0" i="0" u="none" strike="noStrike" dirty="0" smtClean="0">
                          <a:solidFill>
                            <a:srgbClr val="000000"/>
                          </a:solidFill>
                          <a:effectLst/>
                          <a:latin typeface="微軟正黑體" panose="020B0604030504040204" pitchFamily="34" charset="-120"/>
                          <a:ea typeface="微軟正黑體" panose="020B0604030504040204" pitchFamily="34" charset="-120"/>
                        </a:rPr>
                        <a:t>月</a:t>
                      </a:r>
                      <a:r>
                        <a:rPr lang="en-US" altLang="zh-TW" sz="1600" b="0" i="0" u="none" strike="noStrike" dirty="0" smtClean="0">
                          <a:solidFill>
                            <a:srgbClr val="000000"/>
                          </a:solidFill>
                          <a:effectLst/>
                          <a:latin typeface="微軟正黑體" panose="020B0604030504040204" pitchFamily="34" charset="-120"/>
                          <a:ea typeface="微軟正黑體" panose="020B0604030504040204" pitchFamily="34" charset="-120"/>
                        </a:rPr>
                        <a:t>-2015</a:t>
                      </a:r>
                      <a:r>
                        <a:rPr lang="zh-TW" altLang="en-US" sz="1600" b="0" i="0" u="none" strike="noStrike" dirty="0" smtClean="0">
                          <a:solidFill>
                            <a:srgbClr val="000000"/>
                          </a:solidFill>
                          <a:effectLst/>
                          <a:latin typeface="微軟正黑體" panose="020B0604030504040204" pitchFamily="34" charset="-120"/>
                          <a:ea typeface="微軟正黑體" panose="020B0604030504040204" pitchFamily="34" charset="-120"/>
                        </a:rPr>
                        <a:t>年</a:t>
                      </a:r>
                      <a:r>
                        <a:rPr lang="en-US" altLang="zh-TW" sz="1600" b="0" i="0" u="none" strike="noStrike" dirty="0" smtClean="0">
                          <a:solidFill>
                            <a:srgbClr val="000000"/>
                          </a:solidFill>
                          <a:effectLst/>
                          <a:latin typeface="微軟正黑體" panose="020B0604030504040204" pitchFamily="34" charset="-120"/>
                          <a:ea typeface="微軟正黑體" panose="020B0604030504040204" pitchFamily="34" charset="-120"/>
                        </a:rPr>
                        <a:t>2</a:t>
                      </a:r>
                      <a:r>
                        <a:rPr lang="zh-TW" altLang="en-US" sz="1600" b="0" i="0" u="none" strike="noStrike" dirty="0" smtClean="0">
                          <a:solidFill>
                            <a:srgbClr val="000000"/>
                          </a:solidFill>
                          <a:effectLst/>
                          <a:latin typeface="微軟正黑體" panose="020B0604030504040204" pitchFamily="34" charset="-120"/>
                          <a:ea typeface="微軟正黑體" panose="020B0604030504040204" pitchFamily="34" charset="-120"/>
                        </a:rPr>
                        <a:t>月</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hMerge="1">
                  <a:txBody>
                    <a:bodyPr/>
                    <a:lstStyle/>
                    <a:p>
                      <a:pPr algn="ctr" fontAlgn="ct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hMerge="1">
                  <a:txBody>
                    <a:bodyPr/>
                    <a:lstStyle/>
                    <a:p>
                      <a:pPr algn="ctr" fontAlgn="ct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hMerge="1">
                  <a:txBody>
                    <a:bodyPr/>
                    <a:lstStyle/>
                    <a:p>
                      <a:pPr algn="ctr" fontAlgn="ct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hMerge="1">
                  <a:txBody>
                    <a:bodyPr/>
                    <a:lstStyle/>
                    <a:p>
                      <a:pPr algn="ctr" fontAlgn="ct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hMerge="1">
                  <a:txBody>
                    <a:bodyPr/>
                    <a:lstStyle/>
                    <a:p>
                      <a:pPr algn="ctr" fontAlgn="ct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r>
              <a:tr h="209550">
                <a:tc>
                  <a:txBody>
                    <a:bodyPr/>
                    <a:lstStyle/>
                    <a:p>
                      <a:pPr algn="l" fontAlgn="ctr"/>
                      <a:r>
                        <a:rPr lang="zh-TW" altLang="en-US" sz="1600" u="none" strike="noStrike" dirty="0" smtClean="0">
                          <a:effectLst/>
                          <a:latin typeface="微軟正黑體" panose="020B0604030504040204" pitchFamily="34" charset="-120"/>
                          <a:ea typeface="微軟正黑體" panose="020B0604030504040204" pitchFamily="34" charset="-120"/>
                        </a:rPr>
                        <a:t>蓄水量變化量</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10</a:t>
                      </a:r>
                      <a:r>
                        <a:rPr lang="zh-TW" altLang="en-US" sz="1600" u="none" strike="noStrike" dirty="0">
                          <a:effectLst/>
                          <a:latin typeface="微軟正黑體" panose="020B0604030504040204" pitchFamily="34" charset="-120"/>
                          <a:ea typeface="微軟正黑體" panose="020B0604030504040204" pitchFamily="34" charset="-120"/>
                        </a:rPr>
                        <a:t>月</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11</a:t>
                      </a:r>
                      <a:r>
                        <a:rPr lang="zh-TW" altLang="en-US" sz="1600" u="none" strike="noStrike" dirty="0">
                          <a:effectLst/>
                          <a:latin typeface="微軟正黑體" panose="020B0604030504040204" pitchFamily="34" charset="-120"/>
                          <a:ea typeface="微軟正黑體" panose="020B0604030504040204" pitchFamily="34" charset="-120"/>
                        </a:rPr>
                        <a:t>月</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12</a:t>
                      </a:r>
                      <a:r>
                        <a:rPr lang="zh-TW" altLang="en-US" sz="1600" u="none" strike="noStrike" dirty="0">
                          <a:effectLst/>
                          <a:latin typeface="微軟正黑體" panose="020B0604030504040204" pitchFamily="34" charset="-120"/>
                          <a:ea typeface="微軟正黑體" panose="020B0604030504040204" pitchFamily="34" charset="-120"/>
                        </a:rPr>
                        <a:t>月</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1</a:t>
                      </a:r>
                      <a:r>
                        <a:rPr lang="zh-TW" altLang="en-US" sz="1600" u="none" strike="noStrike" dirty="0">
                          <a:effectLst/>
                          <a:latin typeface="微軟正黑體" panose="020B0604030504040204" pitchFamily="34" charset="-120"/>
                          <a:ea typeface="微軟正黑體" panose="020B0604030504040204" pitchFamily="34" charset="-120"/>
                        </a:rPr>
                        <a:t>月</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2</a:t>
                      </a:r>
                      <a:r>
                        <a:rPr lang="zh-TW" altLang="en-US" sz="1600" u="none" strike="noStrike" dirty="0">
                          <a:effectLst/>
                          <a:latin typeface="微軟正黑體" panose="020B0604030504040204" pitchFamily="34" charset="-120"/>
                          <a:ea typeface="微軟正黑體" panose="020B0604030504040204" pitchFamily="34" charset="-120"/>
                        </a:rPr>
                        <a:t>月</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solidFill>
                  </a:tcPr>
                </a:tc>
              </a:tr>
              <a:tr h="209550">
                <a:tc>
                  <a:txBody>
                    <a:bodyPr/>
                    <a:lstStyle/>
                    <a:p>
                      <a:pPr algn="l" fontAlgn="ctr"/>
                      <a:r>
                        <a:rPr lang="zh-TW" altLang="en-US" sz="1600" u="none" strike="noStrike" dirty="0">
                          <a:effectLst/>
                          <a:latin typeface="微軟正黑體" panose="020B0604030504040204" pitchFamily="34" charset="-120"/>
                          <a:ea typeface="微軟正黑體" panose="020B0604030504040204" pitchFamily="34" charset="-120"/>
                        </a:rPr>
                        <a:t>坎塔雷</a:t>
                      </a:r>
                      <a:r>
                        <a:rPr lang="zh-TW" altLang="en-US" sz="1600" u="none" strike="noStrike" dirty="0" smtClean="0">
                          <a:effectLst/>
                          <a:latin typeface="微軟正黑體" panose="020B0604030504040204" pitchFamily="34" charset="-120"/>
                          <a:ea typeface="微軟正黑體" panose="020B0604030504040204" pitchFamily="34" charset="-120"/>
                        </a:rPr>
                        <a:t>拉水庫</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lumMod val="20000"/>
                        <a:lumOff val="80000"/>
                      </a:schemeClr>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6.7%</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lumMod val="20000"/>
                        <a:lumOff val="80000"/>
                      </a:schemeClr>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12.2%</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lumMod val="20000"/>
                        <a:lumOff val="80000"/>
                      </a:schemeClr>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8.7%</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lumMod val="20000"/>
                        <a:lumOff val="80000"/>
                      </a:schemeClr>
                    </a:solidFill>
                  </a:tcPr>
                </a:tc>
                <a:tc>
                  <a:txBody>
                    <a:bodyPr/>
                    <a:lstStyle/>
                    <a:p>
                      <a:pPr algn="ctr" fontAlgn="ctr"/>
                      <a:r>
                        <a:rPr lang="en-US" altLang="zh-TW" sz="1600" u="none" strike="noStrike" dirty="0">
                          <a:effectLst/>
                          <a:latin typeface="微軟正黑體" panose="020B0604030504040204" pitchFamily="34" charset="-120"/>
                          <a:ea typeface="微軟正黑體" panose="020B0604030504040204" pitchFamily="34" charset="-120"/>
                        </a:rPr>
                        <a:t>7.2%</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lumMod val="20000"/>
                        <a:lumOff val="80000"/>
                      </a:schemeClr>
                    </a:solidFill>
                  </a:tcPr>
                </a:tc>
                <a:tc>
                  <a:txBody>
                    <a:bodyPr/>
                    <a:lstStyle/>
                    <a:p>
                      <a:pPr algn="ctr" fontAlgn="ctr"/>
                      <a:r>
                        <a:rPr lang="en-US" altLang="zh-TW" sz="1600" u="none" strike="noStrike" dirty="0" smtClean="0">
                          <a:solidFill>
                            <a:srgbClr val="FF0000"/>
                          </a:solidFill>
                          <a:effectLst/>
                          <a:latin typeface="微軟正黑體" panose="020B0604030504040204" pitchFamily="34" charset="-120"/>
                          <a:ea typeface="微軟正黑體" panose="020B0604030504040204" pitchFamily="34" charset="-120"/>
                        </a:rPr>
                        <a:t>5%</a:t>
                      </a:r>
                      <a:endParaRPr lang="en-US" altLang="zh-TW" sz="1600" b="0"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solidFill>
                      <a:schemeClr val="accent1">
                        <a:lumMod val="20000"/>
                        <a:lumOff val="80000"/>
                      </a:schemeClr>
                    </a:solidFill>
                  </a:tcPr>
                </a:tc>
              </a:tr>
            </a:tbl>
          </a:graphicData>
        </a:graphic>
      </p:graphicFrame>
      <p:grpSp>
        <p:nvGrpSpPr>
          <p:cNvPr id="23" name="群組 22"/>
          <p:cNvGrpSpPr/>
          <p:nvPr/>
        </p:nvGrpSpPr>
        <p:grpSpPr>
          <a:xfrm>
            <a:off x="4712525" y="3733800"/>
            <a:ext cx="2691643" cy="2356809"/>
            <a:chOff x="3715871" y="3112825"/>
            <a:chExt cx="2506471" cy="2194672"/>
          </a:xfrm>
        </p:grpSpPr>
        <p:pic>
          <p:nvPicPr>
            <p:cNvPr id="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313" t="22402" r="4311" b="1714"/>
            <a:stretch/>
          </p:blipFill>
          <p:spPr bwMode="auto">
            <a:xfrm>
              <a:off x="3715871" y="3157186"/>
              <a:ext cx="2456329" cy="2150311"/>
            </a:xfrm>
            <a:prstGeom prst="rect">
              <a:avLst/>
            </a:prstGeom>
            <a:noFill/>
            <a:ln w="19050">
              <a:solidFill>
                <a:srgbClr val="E48476"/>
              </a:solidFill>
              <a:miter lim="800000"/>
              <a:headEnd/>
              <a:tailEnd/>
            </a:ln>
            <a:extLst>
              <a:ext uri="{909E8E84-426E-40DD-AFC4-6F175D3DCCD1}">
                <a14:hiddenFill xmlns:a14="http://schemas.microsoft.com/office/drawing/2010/main">
                  <a:solidFill>
                    <a:schemeClr val="accent1"/>
                  </a:solidFill>
                </a14:hiddenFill>
              </a:ext>
            </a:extLst>
          </p:spPr>
        </p:pic>
        <p:sp>
          <p:nvSpPr>
            <p:cNvPr id="27" name="矩形 26"/>
            <p:cNvSpPr/>
            <p:nvPr/>
          </p:nvSpPr>
          <p:spPr>
            <a:xfrm>
              <a:off x="4649037" y="3164540"/>
              <a:ext cx="521800" cy="129990"/>
            </a:xfrm>
            <a:prstGeom prst="rect">
              <a:avLst/>
            </a:prstGeom>
            <a:solidFill>
              <a:srgbClr val="D1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sp>
          <p:nvSpPr>
            <p:cNvPr id="28" name="矩形 27"/>
            <p:cNvSpPr/>
            <p:nvPr/>
          </p:nvSpPr>
          <p:spPr>
            <a:xfrm>
              <a:off x="3982217" y="3177987"/>
              <a:ext cx="335074" cy="129990"/>
            </a:xfrm>
            <a:prstGeom prst="rect">
              <a:avLst/>
            </a:prstGeom>
            <a:solidFill>
              <a:srgbClr val="D1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sp>
          <p:nvSpPr>
            <p:cNvPr id="29" name="文字方塊 28"/>
            <p:cNvSpPr txBox="1"/>
            <p:nvPr/>
          </p:nvSpPr>
          <p:spPr>
            <a:xfrm>
              <a:off x="4652682" y="3117305"/>
              <a:ext cx="1569660" cy="261610"/>
            </a:xfrm>
            <a:prstGeom prst="rect">
              <a:avLst/>
            </a:prstGeom>
            <a:noFill/>
          </p:spPr>
          <p:txBody>
            <a:bodyPr wrap="none" rtlCol="0">
              <a:spAutoFit/>
            </a:bodyPr>
            <a:lstStyle/>
            <a:p>
              <a:pPr eaLnBrk="0" hangingPunct="0"/>
              <a:r>
                <a:rPr lang="zh-TW" altLang="en-US" sz="1100" dirty="0" smtClean="0">
                  <a:solidFill>
                    <a:srgbClr val="000000"/>
                  </a:solidFill>
                  <a:latin typeface="微軟正黑體" panose="020B0604030504040204" pitchFamily="34" charset="-120"/>
                  <a:ea typeface="微軟正黑體" panose="020B0604030504040204" pitchFamily="34" charset="-120"/>
                </a:rPr>
                <a:t>平均   統計</a:t>
              </a:r>
              <a:r>
                <a:rPr lang="en-US" altLang="zh-TW" sz="1100" dirty="0" smtClean="0">
                  <a:solidFill>
                    <a:srgbClr val="000000"/>
                  </a:solidFill>
                  <a:latin typeface="微軟正黑體" panose="020B0604030504040204" pitchFamily="34" charset="-120"/>
                  <a:ea typeface="微軟正黑體" panose="020B0604030504040204" pitchFamily="34" charset="-120"/>
                </a:rPr>
                <a:t>1930-2014</a:t>
              </a:r>
              <a:endParaRPr lang="zh-TW" altLang="en-US" sz="1100" dirty="0">
                <a:solidFill>
                  <a:srgbClr val="000000"/>
                </a:solidFill>
                <a:latin typeface="微軟正黑體" panose="020B0604030504040204" pitchFamily="34" charset="-120"/>
                <a:ea typeface="微軟正黑體" panose="020B0604030504040204" pitchFamily="34" charset="-120"/>
              </a:endParaRPr>
            </a:p>
          </p:txBody>
        </p:sp>
        <p:sp>
          <p:nvSpPr>
            <p:cNvPr id="30" name="文字方塊 29"/>
            <p:cNvSpPr txBox="1"/>
            <p:nvPr/>
          </p:nvSpPr>
          <p:spPr>
            <a:xfrm>
              <a:off x="3917577" y="3112825"/>
              <a:ext cx="466794" cy="261610"/>
            </a:xfrm>
            <a:prstGeom prst="rect">
              <a:avLst/>
            </a:prstGeom>
            <a:noFill/>
          </p:spPr>
          <p:txBody>
            <a:bodyPr wrap="none" rtlCol="0">
              <a:spAutoFit/>
            </a:bodyPr>
            <a:lstStyle/>
            <a:p>
              <a:pPr eaLnBrk="0" hangingPunct="0"/>
              <a:r>
                <a:rPr lang="zh-TW" altLang="en-US" sz="1100" dirty="0" smtClean="0">
                  <a:solidFill>
                    <a:srgbClr val="000000"/>
                  </a:solidFill>
                  <a:latin typeface="微軟正黑體" panose="020B0604030504040204" pitchFamily="34" charset="-120"/>
                  <a:ea typeface="微軟正黑體" panose="020B0604030504040204" pitchFamily="34" charset="-120"/>
                </a:rPr>
                <a:t>範圍</a:t>
              </a:r>
              <a:endParaRPr lang="zh-TW" altLang="en-US" sz="1100" dirty="0">
                <a:solidFill>
                  <a:srgbClr val="000000"/>
                </a:solidFill>
                <a:latin typeface="微軟正黑體" panose="020B0604030504040204" pitchFamily="34" charset="-120"/>
                <a:ea typeface="微軟正黑體" panose="020B0604030504040204" pitchFamily="34" charset="-120"/>
              </a:endParaRPr>
            </a:p>
          </p:txBody>
        </p:sp>
      </p:grpSp>
      <p:pic>
        <p:nvPicPr>
          <p:cNvPr id="77" name="Picture 6" descr="C:\Users\user\Desktop\653-14246934766195520702.jpg"/>
          <p:cNvPicPr>
            <a:picLocks noChangeAspect="1" noChangeArrowheads="1"/>
          </p:cNvPicPr>
          <p:nvPr/>
        </p:nvPicPr>
        <p:blipFill rotWithShape="1">
          <a:blip r:embed="rId4">
            <a:extLst>
              <a:ext uri="{28A0092B-C50C-407E-A947-70E740481C1C}">
                <a14:useLocalDpi xmlns:a14="http://schemas.microsoft.com/office/drawing/2010/main" val="0"/>
              </a:ext>
            </a:extLst>
          </a:blip>
          <a:srcRect t="96717"/>
          <a:stretch/>
        </p:blipFill>
        <p:spPr bwMode="auto">
          <a:xfrm>
            <a:off x="36937" y="6732479"/>
            <a:ext cx="3913522" cy="14800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951147" y="5426126"/>
            <a:ext cx="441146" cy="276999"/>
          </a:xfrm>
          <a:prstGeom prst="rect">
            <a:avLst/>
          </a:prstGeom>
          <a:noFill/>
        </p:spPr>
        <p:txBody>
          <a:bodyPr wrap="none" rtlCol="0">
            <a:spAutoFit/>
          </a:bodyPr>
          <a:lstStyle/>
          <a:p>
            <a:pPr eaLnBrk="0" hangingPunct="0"/>
            <a:r>
              <a:rPr lang="en-US" altLang="zh-TW" sz="1200" dirty="0" smtClean="0">
                <a:solidFill>
                  <a:srgbClr val="000000"/>
                </a:solidFill>
                <a:ea typeface="新細明體" pitchFamily="18" charset="-120"/>
              </a:rPr>
              <a:t>mm</a:t>
            </a:r>
            <a:endParaRPr lang="zh-TW" altLang="en-US" sz="1200" dirty="0">
              <a:solidFill>
                <a:srgbClr val="000000"/>
              </a:solidFill>
              <a:ea typeface="新細明體" pitchFamily="18" charset="-120"/>
            </a:endParaRPr>
          </a:p>
        </p:txBody>
      </p:sp>
      <p:sp>
        <p:nvSpPr>
          <p:cNvPr id="6" name="矩形 5"/>
          <p:cNvSpPr/>
          <p:nvPr/>
        </p:nvSpPr>
        <p:spPr>
          <a:xfrm>
            <a:off x="1905000" y="3269675"/>
            <a:ext cx="1663279" cy="561847"/>
          </a:xfrm>
          <a:prstGeom prst="rect">
            <a:avLst/>
          </a:prstGeom>
          <a:noFill/>
          <a:ln>
            <a:solidFill>
              <a:srgbClr val="E484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spTree>
    <p:extLst>
      <p:ext uri="{BB962C8B-B14F-4D97-AF65-F5344CB8AC3E}">
        <p14:creationId xmlns:p14="http://schemas.microsoft.com/office/powerpoint/2010/main" val="1701829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15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8F9BD8-CF6B-4DC7-8FE9-8DBB0862D833}" type="slidenum">
              <a:rPr kumimoji="0" lang="zh-TW" altLang="en-US">
                <a:solidFill>
                  <a:srgbClr val="262626"/>
                </a:solidFill>
                <a:latin typeface="Arial Unicode MS" pitchFamily="34" charset="-120"/>
                <a:ea typeface="Arial Unicode MS" pitchFamily="34" charset="-120"/>
              </a:rPr>
              <a:pPr/>
              <a:t>44</a:t>
            </a:fld>
            <a:endParaRPr kumimoji="0" lang="zh-TW" altLang="en-US">
              <a:solidFill>
                <a:srgbClr val="262626"/>
              </a:solidFill>
              <a:latin typeface="Arial Unicode MS" pitchFamily="34" charset="-120"/>
              <a:ea typeface="Arial Unicode MS" pitchFamily="34" charset="-120"/>
            </a:endParaRPr>
          </a:p>
        </p:txBody>
      </p:sp>
      <p:grpSp>
        <p:nvGrpSpPr>
          <p:cNvPr id="40" name="群組 39"/>
          <p:cNvGrpSpPr/>
          <p:nvPr/>
        </p:nvGrpSpPr>
        <p:grpSpPr>
          <a:xfrm>
            <a:off x="2525871" y="4760926"/>
            <a:ext cx="3112929" cy="1944674"/>
            <a:chOff x="2421535" y="4038600"/>
            <a:chExt cx="3112929" cy="1944674"/>
          </a:xfrm>
        </p:grpSpPr>
        <p:pic>
          <p:nvPicPr>
            <p:cNvPr id="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535" y="4038600"/>
              <a:ext cx="3112929" cy="194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文字方塊 51"/>
            <p:cNvSpPr txBox="1"/>
            <p:nvPr/>
          </p:nvSpPr>
          <p:spPr>
            <a:xfrm>
              <a:off x="4105008" y="5087137"/>
              <a:ext cx="646331"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水庫</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grpSp>
      <p:sp>
        <p:nvSpPr>
          <p:cNvPr id="54" name="文字方塊 9"/>
          <p:cNvSpPr txBox="1">
            <a:spLocks noChangeArrowheads="1"/>
          </p:cNvSpPr>
          <p:nvPr/>
        </p:nvSpPr>
        <p:spPr bwMode="auto">
          <a:xfrm>
            <a:off x="228600" y="685800"/>
            <a:ext cx="883375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0" hangingPunct="0">
              <a:buFont typeface="Arial" pitchFamily="34" charset="0"/>
              <a:buChar char="•"/>
            </a:pPr>
            <a:r>
              <a:rPr lang="zh-TW" altLang="en-US" sz="2400" b="1" dirty="0">
                <a:solidFill>
                  <a:srgbClr val="0070C0"/>
                </a:solidFill>
                <a:latin typeface="微軟正黑體" pitchFamily="34" charset="-120"/>
                <a:ea typeface="微軟正黑體" pitchFamily="34" charset="-120"/>
                <a:cs typeface="新細明體" pitchFamily="18" charset="-120"/>
              </a:rPr>
              <a:t>乾旱影響供電 巴西</a:t>
            </a:r>
            <a:r>
              <a:rPr lang="en-US" altLang="zh-TW" sz="2400" b="1" dirty="0">
                <a:solidFill>
                  <a:srgbClr val="0070C0"/>
                </a:solidFill>
                <a:latin typeface="微軟正黑體" pitchFamily="34" charset="-120"/>
                <a:ea typeface="微軟正黑體" pitchFamily="34" charset="-120"/>
                <a:cs typeface="新細明體" pitchFamily="18" charset="-120"/>
              </a:rPr>
              <a:t>10</a:t>
            </a:r>
            <a:r>
              <a:rPr lang="zh-TW" altLang="en-US" sz="2400" b="1" dirty="0">
                <a:solidFill>
                  <a:srgbClr val="0070C0"/>
                </a:solidFill>
                <a:latin typeface="微軟正黑體" pitchFamily="34" charset="-120"/>
                <a:ea typeface="微軟正黑體" pitchFamily="34" charset="-120"/>
                <a:cs typeface="新細明體" pitchFamily="18" charset="-120"/>
              </a:rPr>
              <a:t>州</a:t>
            </a:r>
            <a:r>
              <a:rPr lang="zh-TW" altLang="en-US" sz="2400" b="1" dirty="0" smtClean="0">
                <a:solidFill>
                  <a:srgbClr val="0070C0"/>
                </a:solidFill>
                <a:latin typeface="微軟正黑體" pitchFamily="34" charset="-120"/>
                <a:ea typeface="微軟正黑體" pitchFamily="34" charset="-120"/>
                <a:cs typeface="新細明體" pitchFamily="18" charset="-120"/>
              </a:rPr>
              <a:t>斷電</a:t>
            </a:r>
            <a:endParaRPr lang="en-US" altLang="zh-TW" sz="2400" b="1" dirty="0" smtClean="0">
              <a:solidFill>
                <a:srgbClr val="0070C0"/>
              </a:solidFill>
              <a:latin typeface="微軟正黑體" pitchFamily="34" charset="-120"/>
              <a:ea typeface="微軟正黑體" pitchFamily="34" charset="-120"/>
              <a:cs typeface="新細明體" pitchFamily="18" charset="-120"/>
            </a:endParaRPr>
          </a:p>
          <a:p>
            <a:pPr marL="361950" indent="0" algn="just" eaLnBrk="0" hangingPunct="0"/>
            <a:r>
              <a:rPr lang="zh-TW" altLang="en-US" sz="2400" b="1" dirty="0" smtClean="0">
                <a:solidFill>
                  <a:srgbClr val="FF0000"/>
                </a:solidFill>
                <a:latin typeface="微軟正黑體" pitchFamily="34" charset="-120"/>
                <a:ea typeface="微軟正黑體" pitchFamily="34" charset="-120"/>
                <a:cs typeface="新細明體" pitchFamily="18" charset="-120"/>
              </a:rPr>
              <a:t>巴西東南部地區負責</a:t>
            </a:r>
            <a:r>
              <a:rPr lang="zh-TW" altLang="en-US" sz="2400" b="1" dirty="0">
                <a:solidFill>
                  <a:srgbClr val="FF0000"/>
                </a:solidFill>
                <a:latin typeface="微軟正黑體" pitchFamily="34" charset="-120"/>
                <a:ea typeface="微軟正黑體" pitchFamily="34" charset="-120"/>
                <a:cs typeface="新細明體" pitchFamily="18" charset="-120"/>
              </a:rPr>
              <a:t>全國</a:t>
            </a:r>
            <a:r>
              <a:rPr lang="en-US" altLang="zh-TW" sz="2400" b="1" dirty="0">
                <a:solidFill>
                  <a:srgbClr val="FF0000"/>
                </a:solidFill>
                <a:latin typeface="微軟正黑體" pitchFamily="34" charset="-120"/>
                <a:ea typeface="微軟正黑體" pitchFamily="34" charset="-120"/>
                <a:cs typeface="新細明體" pitchFamily="18" charset="-120"/>
              </a:rPr>
              <a:t>70%</a:t>
            </a:r>
            <a:r>
              <a:rPr lang="zh-TW" altLang="en-US" sz="2400" b="1" dirty="0">
                <a:solidFill>
                  <a:srgbClr val="FF0000"/>
                </a:solidFill>
                <a:latin typeface="微軟正黑體" pitchFamily="34" charset="-120"/>
                <a:ea typeface="微軟正黑體" pitchFamily="34" charset="-120"/>
                <a:cs typeface="新細明體" pitchFamily="18" charset="-120"/>
              </a:rPr>
              <a:t>產</a:t>
            </a:r>
            <a:r>
              <a:rPr lang="zh-TW" altLang="en-US" sz="2400" b="1" dirty="0" smtClean="0">
                <a:solidFill>
                  <a:srgbClr val="FF0000"/>
                </a:solidFill>
                <a:latin typeface="微軟正黑體" pitchFamily="34" charset="-120"/>
                <a:ea typeface="微軟正黑體" pitchFamily="34" charset="-120"/>
                <a:cs typeface="新細明體" pitchFamily="18" charset="-120"/>
              </a:rPr>
              <a:t>電量</a:t>
            </a:r>
            <a:r>
              <a:rPr lang="zh-TW" altLang="en-US" sz="2400" dirty="0">
                <a:solidFill>
                  <a:srgbClr val="000000"/>
                </a:solidFill>
                <a:latin typeface="微軟正黑體" pitchFamily="34" charset="-120"/>
                <a:ea typeface="微軟正黑體" pitchFamily="34" charset="-120"/>
                <a:cs typeface="新細明體" pitchFamily="18" charset="-120"/>
              </a:rPr>
              <a:t>，水力發電廠</a:t>
            </a:r>
            <a:r>
              <a:rPr lang="zh-TW" altLang="en-US" sz="2400" dirty="0" smtClean="0">
                <a:solidFill>
                  <a:srgbClr val="000000"/>
                </a:solidFill>
                <a:latin typeface="微軟正黑體" pitchFamily="34" charset="-120"/>
                <a:ea typeface="微軟正黑體" pitchFamily="34" charset="-120"/>
                <a:cs typeface="新細明體" pitchFamily="18" charset="-120"/>
              </a:rPr>
              <a:t>的蓄水量</a:t>
            </a:r>
            <a:r>
              <a:rPr lang="zh-TW" altLang="en-US" sz="2400" dirty="0">
                <a:solidFill>
                  <a:srgbClr val="000000"/>
                </a:solidFill>
                <a:latin typeface="微軟正黑體" pitchFamily="34" charset="-120"/>
                <a:ea typeface="微軟正黑體" pitchFamily="34" charset="-120"/>
                <a:cs typeface="新細明體" pitchFamily="18" charset="-120"/>
              </a:rPr>
              <a:t>僅有</a:t>
            </a:r>
            <a:r>
              <a:rPr lang="en-US" altLang="zh-TW" sz="2400" dirty="0">
                <a:solidFill>
                  <a:srgbClr val="000000"/>
                </a:solidFill>
                <a:latin typeface="微軟正黑體" pitchFamily="34" charset="-120"/>
                <a:ea typeface="微軟正黑體" pitchFamily="34" charset="-120"/>
                <a:cs typeface="新細明體" pitchFamily="18" charset="-120"/>
              </a:rPr>
              <a:t>19%</a:t>
            </a:r>
            <a:r>
              <a:rPr lang="zh-TW" altLang="en-US" sz="2400" dirty="0">
                <a:solidFill>
                  <a:srgbClr val="000000"/>
                </a:solidFill>
                <a:latin typeface="微軟正黑體" pitchFamily="34" charset="-120"/>
                <a:ea typeface="微軟正黑體" pitchFamily="34" charset="-120"/>
                <a:cs typeface="新細明體" pitchFamily="18" charset="-120"/>
              </a:rPr>
              <a:t>，低於預期的</a:t>
            </a:r>
            <a:r>
              <a:rPr lang="en-US" altLang="zh-TW" sz="2400" dirty="0">
                <a:solidFill>
                  <a:srgbClr val="000000"/>
                </a:solidFill>
                <a:latin typeface="微軟正黑體" pitchFamily="34" charset="-120"/>
                <a:ea typeface="微軟正黑體" pitchFamily="34" charset="-120"/>
                <a:cs typeface="新細明體" pitchFamily="18" charset="-120"/>
              </a:rPr>
              <a:t>40</a:t>
            </a:r>
            <a:r>
              <a:rPr lang="en-US" altLang="zh-TW" sz="2400" dirty="0" smtClean="0">
                <a:solidFill>
                  <a:srgbClr val="000000"/>
                </a:solidFill>
                <a:latin typeface="微軟正黑體" pitchFamily="34" charset="-120"/>
                <a:ea typeface="微軟正黑體" pitchFamily="34" charset="-120"/>
                <a:cs typeface="新細明體" pitchFamily="18" charset="-120"/>
              </a:rPr>
              <a:t>%</a:t>
            </a:r>
            <a:r>
              <a:rPr lang="zh-TW" altLang="en-US" sz="2400" dirty="0" smtClean="0">
                <a:solidFill>
                  <a:srgbClr val="000000"/>
                </a:solidFill>
                <a:latin typeface="微軟正黑體" pitchFamily="34" charset="-120"/>
                <a:ea typeface="微軟正黑體" pitchFamily="34" charset="-120"/>
                <a:cs typeface="新細明體" pitchFamily="18" charset="-120"/>
              </a:rPr>
              <a:t>。供電不足造成聖保羅</a:t>
            </a:r>
            <a:r>
              <a:rPr lang="zh-TW" altLang="en-US" sz="2400" dirty="0">
                <a:solidFill>
                  <a:srgbClr val="000000"/>
                </a:solidFill>
                <a:latin typeface="微軟正黑體" pitchFamily="34" charset="-120"/>
                <a:ea typeface="微軟正黑體" pitchFamily="34" charset="-120"/>
                <a:cs typeface="新細明體" pitchFamily="18" charset="-120"/>
              </a:rPr>
              <a:t>市</a:t>
            </a:r>
            <a:r>
              <a:rPr lang="zh-TW" altLang="en-US" sz="2400" b="1" dirty="0">
                <a:solidFill>
                  <a:srgbClr val="FF0000"/>
                </a:solidFill>
                <a:latin typeface="微軟正黑體" pitchFamily="34" charset="-120"/>
                <a:ea typeface="微軟正黑體" pitchFamily="34" charset="-120"/>
                <a:cs typeface="新細明體" pitchFamily="18" charset="-120"/>
              </a:rPr>
              <a:t>地下</a:t>
            </a:r>
            <a:r>
              <a:rPr lang="zh-TW" altLang="en-US" sz="2400" b="1" dirty="0" smtClean="0">
                <a:solidFill>
                  <a:srgbClr val="FF0000"/>
                </a:solidFill>
                <a:latin typeface="微軟正黑體" pitchFamily="34" charset="-120"/>
                <a:ea typeface="微軟正黑體" pitchFamily="34" charset="-120"/>
                <a:cs typeface="新細明體" pitchFamily="18" charset="-120"/>
              </a:rPr>
              <a:t>鐵</a:t>
            </a:r>
            <a:r>
              <a:rPr lang="zh-TW" altLang="en-US" sz="2400" dirty="0" smtClean="0">
                <a:solidFill>
                  <a:srgbClr val="000000"/>
                </a:solidFill>
                <a:latin typeface="微軟正黑體" pitchFamily="34" charset="-120"/>
                <a:ea typeface="微軟正黑體" pitchFamily="34" charset="-120"/>
                <a:cs typeface="新細明體" pitchFamily="18" charset="-120"/>
              </a:rPr>
              <a:t>、</a:t>
            </a:r>
            <a:r>
              <a:rPr lang="zh-TW" altLang="en-US" sz="2400" b="1" dirty="0" smtClean="0">
                <a:solidFill>
                  <a:srgbClr val="FF0000"/>
                </a:solidFill>
                <a:latin typeface="微軟正黑體" pitchFamily="34" charset="-120"/>
                <a:ea typeface="微軟正黑體" pitchFamily="34" charset="-120"/>
                <a:cs typeface="新細明體" pitchFamily="18" charset="-120"/>
              </a:rPr>
              <a:t>電車</a:t>
            </a:r>
            <a:r>
              <a:rPr lang="zh-TW" altLang="en-US" sz="2400" b="1" dirty="0">
                <a:solidFill>
                  <a:srgbClr val="FF0000"/>
                </a:solidFill>
                <a:latin typeface="微軟正黑體" pitchFamily="34" charset="-120"/>
                <a:ea typeface="微軟正黑體" pitchFamily="34" charset="-120"/>
                <a:cs typeface="新細明體" pitchFamily="18" charset="-120"/>
              </a:rPr>
              <a:t>和交通號</a:t>
            </a:r>
            <a:r>
              <a:rPr lang="zh-TW" altLang="en-US" sz="2400" b="1" dirty="0" smtClean="0">
                <a:solidFill>
                  <a:srgbClr val="FF0000"/>
                </a:solidFill>
                <a:latin typeface="微軟正黑體" pitchFamily="34" charset="-120"/>
                <a:ea typeface="微軟正黑體" pitchFamily="34" charset="-120"/>
                <a:cs typeface="新細明體" pitchFamily="18" charset="-120"/>
              </a:rPr>
              <a:t>誌停</a:t>
            </a:r>
            <a:r>
              <a:rPr lang="zh-TW" altLang="en-US" sz="2400" b="1" dirty="0">
                <a:solidFill>
                  <a:srgbClr val="FF0000"/>
                </a:solidFill>
                <a:latin typeface="微軟正黑體" pitchFamily="34" charset="-120"/>
                <a:ea typeface="微軟正黑體" pitchFamily="34" charset="-120"/>
                <a:cs typeface="新細明體" pitchFamily="18" charset="-120"/>
              </a:rPr>
              <a:t>擺</a:t>
            </a:r>
            <a:r>
              <a:rPr lang="zh-TW" altLang="en-US" sz="2400" b="1" dirty="0" smtClean="0">
                <a:solidFill>
                  <a:srgbClr val="FF0000"/>
                </a:solidFill>
                <a:latin typeface="微軟正黑體" pitchFamily="34" charset="-120"/>
                <a:ea typeface="微軟正黑體" pitchFamily="34" charset="-120"/>
                <a:cs typeface="新細明體" pitchFamily="18" charset="-120"/>
              </a:rPr>
              <a:t>，造成交通混亂</a:t>
            </a:r>
            <a:r>
              <a:rPr lang="zh-TW" altLang="en-US" sz="2400" dirty="0">
                <a:solidFill>
                  <a:srgbClr val="000000"/>
                </a:solidFill>
                <a:latin typeface="微軟正黑體" pitchFamily="34" charset="-120"/>
                <a:ea typeface="微軟正黑體" pitchFamily="34" charset="-120"/>
                <a:cs typeface="新細明體" pitchFamily="18" charset="-120"/>
              </a:rPr>
              <a:t>。水資源短缺已影響</a:t>
            </a:r>
            <a:r>
              <a:rPr lang="en-US" altLang="zh-TW" sz="2400" dirty="0">
                <a:solidFill>
                  <a:srgbClr val="000000"/>
                </a:solidFill>
                <a:latin typeface="微軟正黑體" pitchFamily="34" charset="-120"/>
                <a:ea typeface="微軟正黑體" pitchFamily="34" charset="-120"/>
                <a:cs typeface="新細明體" pitchFamily="18" charset="-120"/>
              </a:rPr>
              <a:t>4580</a:t>
            </a:r>
            <a:r>
              <a:rPr lang="zh-TW" altLang="en-US" sz="2400" dirty="0">
                <a:solidFill>
                  <a:srgbClr val="000000"/>
                </a:solidFill>
                <a:latin typeface="微軟正黑體" pitchFamily="34" charset="-120"/>
                <a:ea typeface="微軟正黑體" pitchFamily="34" charset="-120"/>
                <a:cs typeface="新細明體" pitchFamily="18" charset="-120"/>
              </a:rPr>
              <a:t>萬人口</a:t>
            </a:r>
            <a:r>
              <a:rPr lang="zh-TW" altLang="en-US" sz="2400" dirty="0" smtClean="0">
                <a:solidFill>
                  <a:srgbClr val="000000"/>
                </a:solidFill>
                <a:latin typeface="微軟正黑體" pitchFamily="34" charset="-120"/>
                <a:ea typeface="微軟正黑體" pitchFamily="34" charset="-120"/>
                <a:cs typeface="新細明體" pitchFamily="18" charset="-120"/>
              </a:rPr>
              <a:t>。</a:t>
            </a:r>
            <a:endParaRPr lang="en-US" altLang="zh-TW" sz="2400" dirty="0" smtClean="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endParaRPr lang="en-US" altLang="zh-TW" sz="2400" b="1" dirty="0" smtClean="0">
              <a:solidFill>
                <a:srgbClr val="0070C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r>
              <a:rPr lang="zh-TW" altLang="en-US" sz="2400" b="1" dirty="0" smtClean="0">
                <a:solidFill>
                  <a:srgbClr val="0070C0"/>
                </a:solidFill>
                <a:latin typeface="微軟正黑體" pitchFamily="34" charset="-120"/>
                <a:ea typeface="微軟正黑體" pitchFamily="34" charset="-120"/>
                <a:cs typeface="新細明體" pitchFamily="18" charset="-120"/>
              </a:rPr>
              <a:t>農產品</a:t>
            </a:r>
            <a:r>
              <a:rPr lang="zh-TW" altLang="en-US" sz="2400" b="1" dirty="0">
                <a:solidFill>
                  <a:srgbClr val="0070C0"/>
                </a:solidFill>
                <a:latin typeface="微軟正黑體" pitchFamily="34" charset="-120"/>
                <a:ea typeface="微軟正黑體" pitchFamily="34" charset="-120"/>
                <a:cs typeface="新細明體" pitchFamily="18" charset="-120"/>
              </a:rPr>
              <a:t>市場的</a:t>
            </a:r>
            <a:r>
              <a:rPr lang="zh-TW" altLang="en-US" sz="2400" b="1" dirty="0" smtClean="0">
                <a:solidFill>
                  <a:srgbClr val="0070C0"/>
                </a:solidFill>
                <a:latin typeface="微軟正黑體" pitchFamily="34" charset="-120"/>
                <a:ea typeface="微軟正黑體" pitchFamily="34" charset="-120"/>
                <a:cs typeface="新細明體" pitchFamily="18" charset="-120"/>
              </a:rPr>
              <a:t>衝擊</a:t>
            </a:r>
            <a:endParaRPr lang="en-US" altLang="zh-TW" sz="2400" b="1" dirty="0" smtClean="0">
              <a:solidFill>
                <a:srgbClr val="0070C0"/>
              </a:solidFill>
              <a:latin typeface="微軟正黑體" pitchFamily="34" charset="-120"/>
              <a:ea typeface="微軟正黑體" pitchFamily="34" charset="-120"/>
              <a:cs typeface="新細明體" pitchFamily="18" charset="-120"/>
            </a:endParaRPr>
          </a:p>
          <a:p>
            <a:pPr marL="361950" indent="0" algn="just" eaLnBrk="0" hangingPunct="0"/>
            <a:r>
              <a:rPr lang="zh-TW" altLang="en-US" sz="2400" dirty="0" smtClean="0">
                <a:solidFill>
                  <a:srgbClr val="000000"/>
                </a:solidFill>
                <a:latin typeface="微軟正黑體" pitchFamily="34" charset="-120"/>
                <a:ea typeface="微軟正黑體" pitchFamily="34" charset="-120"/>
                <a:cs typeface="新細明體" pitchFamily="18" charset="-120"/>
              </a:rPr>
              <a:t>巴西在國際上</a:t>
            </a:r>
            <a:r>
              <a:rPr lang="zh-TW" altLang="en-US" sz="2400" dirty="0">
                <a:solidFill>
                  <a:srgbClr val="000000"/>
                </a:solidFill>
                <a:latin typeface="微軟正黑體" pitchFamily="34" charset="-120"/>
                <a:ea typeface="微軟正黑體" pitchFamily="34" charset="-120"/>
                <a:cs typeface="新細明體" pitchFamily="18" charset="-120"/>
              </a:rPr>
              <a:t>出口</a:t>
            </a:r>
            <a:r>
              <a:rPr lang="zh-TW" altLang="en-US" sz="2400" dirty="0" smtClean="0">
                <a:solidFill>
                  <a:srgbClr val="000000"/>
                </a:solidFill>
                <a:latin typeface="微軟正黑體" pitchFamily="34" charset="-120"/>
                <a:ea typeface="微軟正黑體" pitchFamily="34" charset="-120"/>
                <a:cs typeface="新細明體" pitchFamily="18" charset="-120"/>
              </a:rPr>
              <a:t>咖啡</a:t>
            </a:r>
            <a:r>
              <a:rPr lang="zh-TW" altLang="en-US" sz="2400" dirty="0">
                <a:solidFill>
                  <a:srgbClr val="000000"/>
                </a:solidFill>
                <a:latin typeface="微軟正黑體" pitchFamily="34" charset="-120"/>
                <a:ea typeface="微軟正黑體" pitchFamily="34" charset="-120"/>
                <a:cs typeface="新細明體" pitchFamily="18" charset="-120"/>
              </a:rPr>
              <a:t>、糖、玉米、黃豆等</a:t>
            </a:r>
            <a:r>
              <a:rPr lang="zh-TW" altLang="en-US" sz="2400" dirty="0" smtClean="0">
                <a:solidFill>
                  <a:srgbClr val="000000"/>
                </a:solidFill>
                <a:latin typeface="微軟正黑體" pitchFamily="34" charset="-120"/>
                <a:ea typeface="微軟正黑體" pitchFamily="34" charset="-120"/>
                <a:cs typeface="新細明體" pitchFamily="18" charset="-120"/>
              </a:rPr>
              <a:t>農產品，</a:t>
            </a:r>
            <a:r>
              <a:rPr lang="zh-TW" altLang="en-US" sz="2400" b="1" dirty="0" smtClean="0">
                <a:solidFill>
                  <a:srgbClr val="FF0000"/>
                </a:solidFill>
                <a:latin typeface="微軟正黑體" pitchFamily="34" charset="-120"/>
                <a:ea typeface="微軟正黑體" pitchFamily="34" charset="-120"/>
                <a:cs typeface="新細明體" pitchFamily="18" charset="-120"/>
              </a:rPr>
              <a:t>乾旱造成產量下降，商品</a:t>
            </a:r>
            <a:r>
              <a:rPr lang="zh-TW" altLang="en-US" sz="2400" b="1" dirty="0">
                <a:solidFill>
                  <a:srgbClr val="FF0000"/>
                </a:solidFill>
                <a:latin typeface="微軟正黑體" pitchFamily="34" charset="-120"/>
                <a:ea typeface="微軟正黑體" pitchFamily="34" charset="-120"/>
                <a:cs typeface="新細明體" pitchFamily="18" charset="-120"/>
              </a:rPr>
              <a:t>期貨</a:t>
            </a:r>
            <a:r>
              <a:rPr lang="zh-TW" altLang="en-US" sz="2400" b="1" dirty="0" smtClean="0">
                <a:solidFill>
                  <a:srgbClr val="FF0000"/>
                </a:solidFill>
                <a:latin typeface="微軟正黑體" pitchFamily="34" charset="-120"/>
                <a:ea typeface="微軟正黑體" pitchFamily="34" charset="-120"/>
                <a:cs typeface="新細明體" pitchFamily="18" charset="-120"/>
              </a:rPr>
              <a:t>價格上升</a:t>
            </a:r>
            <a:r>
              <a:rPr lang="zh-TW" altLang="en-US" sz="2400" dirty="0" smtClean="0">
                <a:solidFill>
                  <a:srgbClr val="000000"/>
                </a:solidFill>
                <a:latin typeface="微軟正黑體" pitchFamily="34" charset="-120"/>
                <a:ea typeface="微軟正黑體" pitchFamily="34" charset="-120"/>
                <a:cs typeface="新細明體" pitchFamily="18" charset="-120"/>
              </a:rPr>
              <a:t>。</a:t>
            </a:r>
            <a:r>
              <a:rPr lang="zh-TW" altLang="en-US" sz="2400" dirty="0">
                <a:solidFill>
                  <a:srgbClr val="000000"/>
                </a:solidFill>
                <a:latin typeface="微軟正黑體" pitchFamily="34" charset="-120"/>
                <a:ea typeface="微軟正黑體" pitchFamily="34" charset="-120"/>
                <a:cs typeface="新細明體" pitchFamily="18" charset="-120"/>
              </a:rPr>
              <a:t>巴西氣候變化研究所預測</a:t>
            </a:r>
            <a:r>
              <a:rPr lang="zh-TW" altLang="en-US" sz="2400" dirty="0" smtClean="0">
                <a:solidFill>
                  <a:srgbClr val="000000"/>
                </a:solidFill>
                <a:latin typeface="微軟正黑體" pitchFamily="34" charset="-120"/>
                <a:ea typeface="微軟正黑體" pitchFamily="34" charset="-120"/>
                <a:cs typeface="新細明體" pitchFamily="18" charset="-120"/>
              </a:rPr>
              <a:t>，</a:t>
            </a:r>
            <a:r>
              <a:rPr lang="en-US" altLang="zh-TW" sz="2400" b="1" dirty="0" smtClean="0">
                <a:solidFill>
                  <a:srgbClr val="FF0000"/>
                </a:solidFill>
                <a:latin typeface="微軟正黑體" pitchFamily="34" charset="-120"/>
                <a:ea typeface="微軟正黑體" pitchFamily="34" charset="-120"/>
                <a:cs typeface="新細明體" pitchFamily="18" charset="-120"/>
              </a:rPr>
              <a:t>2020</a:t>
            </a:r>
            <a:r>
              <a:rPr lang="zh-TW" altLang="en-US" sz="2400" b="1" dirty="0" smtClean="0">
                <a:solidFill>
                  <a:srgbClr val="FF0000"/>
                </a:solidFill>
                <a:latin typeface="微軟正黑體" pitchFamily="34" charset="-120"/>
                <a:ea typeface="微軟正黑體" pitchFamily="34" charset="-120"/>
                <a:cs typeface="新細明體" pitchFamily="18" charset="-120"/>
              </a:rPr>
              <a:t>年農業</a:t>
            </a:r>
            <a:r>
              <a:rPr lang="zh-TW" altLang="en-US" sz="2400" b="1" dirty="0">
                <a:solidFill>
                  <a:srgbClr val="FF0000"/>
                </a:solidFill>
                <a:latin typeface="微軟正黑體" pitchFamily="34" charset="-120"/>
                <a:ea typeface="微軟正黑體" pitchFamily="34" charset="-120"/>
                <a:cs typeface="新細明體" pitchFamily="18" charset="-120"/>
              </a:rPr>
              <a:t>生產將因乾旱損失約</a:t>
            </a:r>
            <a:r>
              <a:rPr lang="en-US" altLang="zh-TW" sz="2400" b="1" dirty="0">
                <a:solidFill>
                  <a:srgbClr val="FF0000"/>
                </a:solidFill>
                <a:latin typeface="微軟正黑體" pitchFamily="34" charset="-120"/>
                <a:ea typeface="微軟正黑體" pitchFamily="34" charset="-120"/>
                <a:cs typeface="新細明體" pitchFamily="18" charset="-120"/>
              </a:rPr>
              <a:t>27</a:t>
            </a:r>
            <a:r>
              <a:rPr lang="zh-TW" altLang="en-US" sz="2400" b="1" dirty="0">
                <a:solidFill>
                  <a:srgbClr val="FF0000"/>
                </a:solidFill>
                <a:latin typeface="微軟正黑體" pitchFamily="34" charset="-120"/>
                <a:ea typeface="微軟正黑體" pitchFamily="34" charset="-120"/>
                <a:cs typeface="新細明體" pitchFamily="18" charset="-120"/>
              </a:rPr>
              <a:t>億美元</a:t>
            </a:r>
            <a:r>
              <a:rPr lang="zh-TW" altLang="en-US" sz="2400" dirty="0" smtClean="0">
                <a:solidFill>
                  <a:srgbClr val="000000"/>
                </a:solidFill>
                <a:latin typeface="微軟正黑體" pitchFamily="34" charset="-120"/>
                <a:ea typeface="微軟正黑體" pitchFamily="34" charset="-120"/>
                <a:cs typeface="新細明體" pitchFamily="18" charset="-120"/>
              </a:rPr>
              <a:t>。</a:t>
            </a:r>
            <a:endParaRPr lang="en-US" altLang="zh-TW" sz="2400" dirty="0" smtClean="0">
              <a:solidFill>
                <a:srgbClr val="000000"/>
              </a:solidFill>
              <a:latin typeface="微軟正黑體" pitchFamily="34" charset="-120"/>
              <a:ea typeface="微軟正黑體" pitchFamily="34" charset="-120"/>
              <a:cs typeface="新細明體" pitchFamily="18" charset="-120"/>
            </a:endParaRPr>
          </a:p>
          <a:p>
            <a:pPr marL="361950" indent="0" algn="just" eaLnBrk="0" hangingPunct="0"/>
            <a:r>
              <a:rPr lang="en-US" altLang="zh-TW" sz="2400" b="1" dirty="0" smtClean="0">
                <a:solidFill>
                  <a:srgbClr val="FF0000"/>
                </a:solidFill>
                <a:latin typeface="微軟正黑體" pitchFamily="34" charset="-120"/>
                <a:ea typeface="微軟正黑體" pitchFamily="34" charset="-120"/>
                <a:cs typeface="新細明體" pitchFamily="18" charset="-120"/>
              </a:rPr>
              <a:t>2050</a:t>
            </a:r>
            <a:r>
              <a:rPr lang="zh-TW" altLang="en-US" sz="2400" b="1" dirty="0" smtClean="0">
                <a:solidFill>
                  <a:srgbClr val="FF0000"/>
                </a:solidFill>
                <a:latin typeface="微軟正黑體" pitchFamily="34" charset="-120"/>
                <a:ea typeface="微軟正黑體" pitchFamily="34" charset="-120"/>
                <a:cs typeface="新細明體" pitchFamily="18" charset="-120"/>
              </a:rPr>
              <a:t>年全國</a:t>
            </a:r>
            <a:r>
              <a:rPr lang="en-US" altLang="zh-TW" sz="2400" b="1" dirty="0">
                <a:solidFill>
                  <a:srgbClr val="FF0000"/>
                </a:solidFill>
                <a:latin typeface="微軟正黑體" pitchFamily="34" charset="-120"/>
                <a:ea typeface="微軟正黑體" pitchFamily="34" charset="-120"/>
                <a:cs typeface="新細明體" pitchFamily="18" charset="-120"/>
              </a:rPr>
              <a:t>10%</a:t>
            </a:r>
            <a:r>
              <a:rPr lang="zh-TW" altLang="en-US" sz="2400" b="1" dirty="0">
                <a:solidFill>
                  <a:srgbClr val="FF0000"/>
                </a:solidFill>
                <a:latin typeface="微軟正黑體" pitchFamily="34" charset="-120"/>
                <a:ea typeface="微軟正黑體" pitchFamily="34" charset="-120"/>
                <a:cs typeface="新細明體" pitchFamily="18" charset="-120"/>
              </a:rPr>
              <a:t>的農作物種植區將因氣候影響而消失</a:t>
            </a:r>
            <a:r>
              <a:rPr lang="zh-TW" altLang="en-US" sz="2400" dirty="0">
                <a:solidFill>
                  <a:srgbClr val="000000"/>
                </a:solidFill>
                <a:latin typeface="微軟正黑體" pitchFamily="34" charset="-120"/>
                <a:ea typeface="微軟正黑體" pitchFamily="34" charset="-120"/>
                <a:cs typeface="新細明體" pitchFamily="18" charset="-120"/>
              </a:rPr>
              <a:t>。</a:t>
            </a:r>
            <a:endParaRPr lang="en-US" altLang="zh-TW" sz="2400" dirty="0">
              <a:solidFill>
                <a:srgbClr val="000000"/>
              </a:solidFill>
              <a:latin typeface="微軟正黑體" pitchFamily="34" charset="-120"/>
              <a:ea typeface="微軟正黑體" pitchFamily="34" charset="-120"/>
              <a:cs typeface="新細明體" pitchFamily="18" charset="-120"/>
            </a:endParaRPr>
          </a:p>
        </p:txBody>
      </p:sp>
      <p:pic>
        <p:nvPicPr>
          <p:cNvPr id="102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t="7267"/>
          <a:stretch/>
        </p:blipFill>
        <p:spPr bwMode="auto">
          <a:xfrm>
            <a:off x="5791200" y="4760926"/>
            <a:ext cx="3168912" cy="194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1522" t="20043" r="42391" b="51691"/>
          <a:stretch/>
        </p:blipFill>
        <p:spPr bwMode="auto">
          <a:xfrm>
            <a:off x="245533" y="4760926"/>
            <a:ext cx="2133600" cy="2108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1" name="文字方塊 50"/>
          <p:cNvSpPr txBox="1"/>
          <p:nvPr/>
        </p:nvSpPr>
        <p:spPr>
          <a:xfrm>
            <a:off x="228338" y="4800600"/>
            <a:ext cx="1143262" cy="369332"/>
          </a:xfrm>
          <a:prstGeom prst="rect">
            <a:avLst/>
          </a:prstGeom>
          <a:noFill/>
        </p:spPr>
        <p:txBody>
          <a:bodyPr wrap="none" rtlCol="0">
            <a:spAutoFit/>
          </a:bodyPr>
          <a:lstStyle/>
          <a:p>
            <a:pPr eaLnBrk="0" hangingPunct="0"/>
            <a:r>
              <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10</a:t>
            </a:r>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州斷電</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60" name="文字方塊 59"/>
          <p:cNvSpPr txBox="1"/>
          <p:nvPr/>
        </p:nvSpPr>
        <p:spPr>
          <a:xfrm>
            <a:off x="5791200" y="6336268"/>
            <a:ext cx="1800493"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農產品產量下降</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93935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722B48B4-8F10-407E-964D-5404F407A453}" type="slidenum">
              <a:rPr lang="zh-TW" altLang="en-US" smtClean="0"/>
              <a:pPr/>
              <a:t>45</a:t>
            </a:fld>
            <a:endParaRPr lang="zh-TW" altLang="en-US"/>
          </a:p>
        </p:txBody>
      </p:sp>
      <p:sp>
        <p:nvSpPr>
          <p:cNvPr id="3"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 name="文字方塊 9"/>
          <p:cNvSpPr txBox="1">
            <a:spLocks noChangeArrowheads="1"/>
          </p:cNvSpPr>
          <p:nvPr/>
        </p:nvSpPr>
        <p:spPr bwMode="auto">
          <a:xfrm>
            <a:off x="228600" y="685800"/>
            <a:ext cx="883375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0" hangingPunct="0">
              <a:buFont typeface="Arial" pitchFamily="34" charset="0"/>
              <a:buChar char="•"/>
            </a:pPr>
            <a:r>
              <a:rPr lang="zh-TW" altLang="en-US" sz="2400" b="1" dirty="0" smtClean="0">
                <a:solidFill>
                  <a:srgbClr val="0070C0"/>
                </a:solidFill>
                <a:latin typeface="微軟正黑體" pitchFamily="34" charset="-120"/>
                <a:ea typeface="微軟正黑體" pitchFamily="34" charset="-120"/>
                <a:cs typeface="新細明體" pitchFamily="18" charset="-120"/>
              </a:rPr>
              <a:t>限水措施</a:t>
            </a:r>
            <a:endParaRPr lang="en-US" altLang="zh-TW" sz="2400" b="1" dirty="0" smtClean="0">
              <a:solidFill>
                <a:srgbClr val="0070C0"/>
              </a:solidFill>
              <a:latin typeface="微軟正黑體" pitchFamily="34" charset="-120"/>
              <a:ea typeface="微軟正黑體" pitchFamily="34" charset="-120"/>
              <a:cs typeface="新細明體" pitchFamily="18" charset="-120"/>
            </a:endParaRPr>
          </a:p>
          <a:p>
            <a:pPr marL="361950" indent="0" algn="just" eaLnBrk="0" hangingPunct="0"/>
            <a:r>
              <a:rPr lang="zh-TW" altLang="en-US" sz="2400" dirty="0" smtClean="0">
                <a:solidFill>
                  <a:srgbClr val="000000"/>
                </a:solidFill>
                <a:latin typeface="微軟正黑體" pitchFamily="34" charset="-120"/>
                <a:ea typeface="微軟正黑體" pitchFamily="34" charset="-120"/>
                <a:cs typeface="新細明體" pitchFamily="18" charset="-120"/>
              </a:rPr>
              <a:t>政府</a:t>
            </a:r>
            <a:r>
              <a:rPr lang="zh-TW" altLang="en-US" sz="2400" dirty="0">
                <a:solidFill>
                  <a:srgbClr val="000000"/>
                </a:solidFill>
                <a:latin typeface="微軟正黑體" pitchFamily="34" charset="-120"/>
                <a:ea typeface="微軟正黑體" pitchFamily="34" charset="-120"/>
                <a:cs typeface="新細明體" pitchFamily="18" charset="-120"/>
              </a:rPr>
              <a:t>夜間</a:t>
            </a:r>
            <a:r>
              <a:rPr lang="zh-TW" altLang="en-US" sz="2400" dirty="0" smtClean="0">
                <a:solidFill>
                  <a:srgbClr val="000000"/>
                </a:solidFill>
                <a:latin typeface="微軟正黑體" pitchFamily="34" charset="-120"/>
                <a:ea typeface="微軟正黑體" pitchFamily="34" charset="-120"/>
                <a:cs typeface="新細明體" pitchFamily="18" charset="-120"/>
              </a:rPr>
              <a:t>實施</a:t>
            </a:r>
            <a:r>
              <a:rPr lang="zh-TW" altLang="en-US" sz="2400" b="1" dirty="0" smtClean="0">
                <a:solidFill>
                  <a:srgbClr val="FF0000"/>
                </a:solidFill>
                <a:latin typeface="微軟正黑體" pitchFamily="34" charset="-120"/>
                <a:ea typeface="微軟正黑體" pitchFamily="34" charset="-120"/>
                <a:cs typeface="新細明體" pitchFamily="18" charset="-120"/>
              </a:rPr>
              <a:t>輸水管線降壓</a:t>
            </a:r>
            <a:r>
              <a:rPr lang="zh-TW" altLang="en-US" sz="2400" dirty="0" smtClean="0">
                <a:solidFill>
                  <a:srgbClr val="000000"/>
                </a:solidFill>
                <a:latin typeface="微軟正黑體" pitchFamily="34" charset="-120"/>
                <a:ea typeface="微軟正黑體" pitchFamily="34" charset="-120"/>
                <a:cs typeface="新細明體" pitchFamily="18" charset="-120"/>
              </a:rPr>
              <a:t>，並</a:t>
            </a:r>
            <a:r>
              <a:rPr lang="zh-TW" altLang="en-US" sz="2400" b="1" dirty="0" smtClean="0">
                <a:solidFill>
                  <a:srgbClr val="FF0000"/>
                </a:solidFill>
                <a:latin typeface="微軟正黑體" pitchFamily="34" charset="-120"/>
                <a:ea typeface="微軟正黑體" pitchFamily="34" charset="-120"/>
                <a:cs typeface="新細明體" pitchFamily="18" charset="-120"/>
              </a:rPr>
              <a:t>修復漏水與舊有管線</a:t>
            </a:r>
            <a:r>
              <a:rPr lang="zh-TW" altLang="en-US" sz="2400" dirty="0" smtClean="0">
                <a:solidFill>
                  <a:srgbClr val="000000"/>
                </a:solidFill>
                <a:latin typeface="微軟正黑體" pitchFamily="34" charset="-120"/>
                <a:ea typeface="微軟正黑體" pitchFamily="34" charset="-120"/>
                <a:cs typeface="新細明體" pitchFamily="18" charset="-120"/>
              </a:rPr>
              <a:t>。生活用水中</a:t>
            </a:r>
            <a:r>
              <a:rPr lang="en-US" altLang="zh-TW" sz="2400" b="1" dirty="0" smtClean="0">
                <a:solidFill>
                  <a:srgbClr val="FF0000"/>
                </a:solidFill>
                <a:latin typeface="微軟正黑體" pitchFamily="34" charset="-120"/>
                <a:ea typeface="微軟正黑體" pitchFamily="34" charset="-120"/>
                <a:cs typeface="新細明體" pitchFamily="18" charset="-120"/>
              </a:rPr>
              <a:t>17%</a:t>
            </a:r>
            <a:r>
              <a:rPr lang="zh-TW" altLang="en-US" sz="2400" b="1" dirty="0" smtClean="0">
                <a:solidFill>
                  <a:srgbClr val="FF0000"/>
                </a:solidFill>
                <a:latin typeface="微軟正黑體" pitchFamily="34" charset="-120"/>
                <a:ea typeface="微軟正黑體" pitchFamily="34" charset="-120"/>
                <a:cs typeface="新細明體" pitchFamily="18" charset="-120"/>
              </a:rPr>
              <a:t>水資源回收再利用</a:t>
            </a:r>
            <a:r>
              <a:rPr lang="zh-TW" altLang="en-US" sz="2400" dirty="0" smtClean="0">
                <a:solidFill>
                  <a:srgbClr val="000000"/>
                </a:solidFill>
                <a:latin typeface="微軟正黑體" pitchFamily="34" charset="-120"/>
                <a:ea typeface="微軟正黑體" pitchFamily="34" charset="-120"/>
                <a:cs typeface="新細明體" pitchFamily="18" charset="-120"/>
              </a:rPr>
              <a:t>。</a:t>
            </a:r>
            <a:endParaRPr lang="en-US" altLang="zh-TW" sz="2400" dirty="0" smtClean="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r>
              <a:rPr lang="zh-TW" altLang="en-US" sz="2400" b="1" dirty="0" smtClean="0">
                <a:solidFill>
                  <a:srgbClr val="0070C0"/>
                </a:solidFill>
                <a:latin typeface="微軟正黑體" pitchFamily="34" charset="-120"/>
                <a:ea typeface="微軟正黑體" pitchFamily="34" charset="-120"/>
                <a:cs typeface="新細明體" pitchFamily="18" charset="-120"/>
              </a:rPr>
              <a:t>限電措施</a:t>
            </a:r>
            <a:endParaRPr lang="en-US" altLang="zh-TW" sz="2400" b="1" dirty="0" smtClean="0">
              <a:solidFill>
                <a:srgbClr val="0070C0"/>
              </a:solidFill>
              <a:latin typeface="微軟正黑體" pitchFamily="34" charset="-120"/>
              <a:ea typeface="微軟正黑體" pitchFamily="34" charset="-120"/>
              <a:cs typeface="新細明體" pitchFamily="18" charset="-120"/>
            </a:endParaRPr>
          </a:p>
          <a:p>
            <a:pPr marL="361950" indent="0" algn="just" eaLnBrk="0" hangingPunct="0"/>
            <a:r>
              <a:rPr lang="zh-TW" altLang="en-US" sz="2400" dirty="0" smtClean="0">
                <a:solidFill>
                  <a:srgbClr val="000000"/>
                </a:solidFill>
                <a:latin typeface="微軟正黑體" pitchFamily="34" charset="-120"/>
                <a:ea typeface="微軟正黑體" pitchFamily="34" charset="-120"/>
                <a:cs typeface="新細明體" pitchFamily="18" charset="-120"/>
              </a:rPr>
              <a:t>國家</a:t>
            </a:r>
            <a:r>
              <a:rPr lang="zh-TW" altLang="en-US" sz="2400" dirty="0">
                <a:solidFill>
                  <a:srgbClr val="000000"/>
                </a:solidFill>
                <a:latin typeface="微軟正黑體" pitchFamily="34" charset="-120"/>
                <a:ea typeface="微軟正黑體" pitchFamily="34" charset="-120"/>
                <a:cs typeface="新細明體" pitchFamily="18" charset="-120"/>
              </a:rPr>
              <a:t>電力系統管理局下令將</a:t>
            </a:r>
            <a:r>
              <a:rPr lang="zh-TW" altLang="en-US" sz="2400" b="1" dirty="0">
                <a:solidFill>
                  <a:srgbClr val="FF0000"/>
                </a:solidFill>
                <a:latin typeface="微軟正黑體" pitchFamily="34" charset="-120"/>
                <a:ea typeface="微軟正黑體" pitchFamily="34" charset="-120"/>
                <a:cs typeface="新細明體" pitchFamily="18" charset="-120"/>
              </a:rPr>
              <a:t>全國供電減少</a:t>
            </a:r>
            <a:r>
              <a:rPr lang="en-US" altLang="zh-TW" sz="2400" b="1" dirty="0">
                <a:solidFill>
                  <a:srgbClr val="FF0000"/>
                </a:solidFill>
                <a:latin typeface="微軟正黑體" pitchFamily="34" charset="-120"/>
                <a:ea typeface="微軟正黑體" pitchFamily="34" charset="-120"/>
                <a:cs typeface="新細明體" pitchFamily="18" charset="-120"/>
              </a:rPr>
              <a:t>3000</a:t>
            </a:r>
            <a:r>
              <a:rPr lang="zh-TW" altLang="en-US" sz="2400" b="1" dirty="0">
                <a:solidFill>
                  <a:srgbClr val="FF0000"/>
                </a:solidFill>
                <a:latin typeface="微軟正黑體" pitchFamily="34" charset="-120"/>
                <a:ea typeface="微軟正黑體" pitchFamily="34" charset="-120"/>
                <a:cs typeface="新細明體" pitchFamily="18" charset="-120"/>
              </a:rPr>
              <a:t>千瓦</a:t>
            </a:r>
            <a:r>
              <a:rPr lang="zh-TW" altLang="en-US" sz="2400" dirty="0">
                <a:solidFill>
                  <a:srgbClr val="000000"/>
                </a:solidFill>
                <a:latin typeface="微軟正黑體" pitchFamily="34" charset="-120"/>
                <a:ea typeface="微軟正黑體" pitchFamily="34" charset="-120"/>
                <a:cs typeface="新細明體" pitchFamily="18" charset="-120"/>
              </a:rPr>
              <a:t>，相當於全國產電量的</a:t>
            </a:r>
            <a:r>
              <a:rPr lang="en-US" altLang="zh-TW" sz="2400" dirty="0">
                <a:solidFill>
                  <a:srgbClr val="000000"/>
                </a:solidFill>
                <a:latin typeface="微軟正黑體" pitchFamily="34" charset="-120"/>
                <a:ea typeface="微軟正黑體" pitchFamily="34" charset="-120"/>
                <a:cs typeface="新細明體" pitchFamily="18" charset="-120"/>
              </a:rPr>
              <a:t>8%</a:t>
            </a:r>
            <a:r>
              <a:rPr lang="zh-TW" altLang="en-US" sz="2400" dirty="0" smtClean="0">
                <a:solidFill>
                  <a:srgbClr val="000000"/>
                </a:solidFill>
                <a:latin typeface="微軟正黑體" pitchFamily="34" charset="-120"/>
                <a:ea typeface="微軟正黑體" pitchFamily="34" charset="-120"/>
                <a:cs typeface="新細明體" pitchFamily="18" charset="-120"/>
              </a:rPr>
              <a:t>。並</a:t>
            </a:r>
            <a:r>
              <a:rPr lang="zh-TW" altLang="en-US" sz="2400" b="1" dirty="0" smtClean="0">
                <a:solidFill>
                  <a:srgbClr val="FF0000"/>
                </a:solidFill>
                <a:latin typeface="微軟正黑體" pitchFamily="34" charset="-120"/>
                <a:ea typeface="微軟正黑體" pitchFamily="34" charset="-120"/>
                <a:cs typeface="新細明體" pitchFamily="18" charset="-120"/>
              </a:rPr>
              <a:t>提高電價</a:t>
            </a:r>
            <a:r>
              <a:rPr lang="zh-TW" altLang="en-US" sz="2400" dirty="0" smtClean="0">
                <a:solidFill>
                  <a:srgbClr val="000000"/>
                </a:solidFill>
                <a:latin typeface="微軟正黑體" pitchFamily="34" charset="-120"/>
                <a:ea typeface="微軟正黑體" pitchFamily="34" charset="-120"/>
                <a:cs typeface="新細明體" pitchFamily="18" charset="-120"/>
              </a:rPr>
              <a:t>，最高提高</a:t>
            </a:r>
            <a:r>
              <a:rPr lang="zh-TW" altLang="en-US" sz="2400" b="1" dirty="0" smtClean="0">
                <a:solidFill>
                  <a:srgbClr val="FF0000"/>
                </a:solidFill>
                <a:latin typeface="微軟正黑體" pitchFamily="34" charset="-120"/>
                <a:ea typeface="微軟正黑體" pitchFamily="34" charset="-120"/>
                <a:cs typeface="新細明體" pitchFamily="18" charset="-120"/>
              </a:rPr>
              <a:t>幅度達</a:t>
            </a:r>
            <a:r>
              <a:rPr lang="en-US" altLang="zh-TW" sz="2400" b="1" dirty="0" smtClean="0">
                <a:solidFill>
                  <a:srgbClr val="FF0000"/>
                </a:solidFill>
                <a:latin typeface="微軟正黑體" pitchFamily="34" charset="-120"/>
                <a:ea typeface="微軟正黑體" pitchFamily="34" charset="-120"/>
                <a:cs typeface="新細明體" pitchFamily="18" charset="-120"/>
              </a:rPr>
              <a:t>83%</a:t>
            </a:r>
            <a:r>
              <a:rPr lang="zh-TW" altLang="en-US" sz="2400" dirty="0" smtClean="0">
                <a:solidFill>
                  <a:srgbClr val="000000"/>
                </a:solidFill>
                <a:latin typeface="微軟正黑體" pitchFamily="34" charset="-120"/>
                <a:ea typeface="微軟正黑體" pitchFamily="34" charset="-120"/>
                <a:cs typeface="新細明體" pitchFamily="18" charset="-120"/>
              </a:rPr>
              <a:t>。</a:t>
            </a:r>
            <a:endParaRPr lang="en-US" altLang="zh-TW" sz="2400" dirty="0" smtClean="0">
              <a:solidFill>
                <a:srgbClr val="000000"/>
              </a:solidFill>
              <a:latin typeface="微軟正黑體" pitchFamily="34" charset="-120"/>
              <a:ea typeface="微軟正黑體" pitchFamily="34" charset="-120"/>
              <a:cs typeface="新細明體" pitchFamily="18" charset="-120"/>
            </a:endParaRPr>
          </a:p>
          <a:p>
            <a:pPr algn="just" eaLnBrk="0" hangingPunct="0">
              <a:buFont typeface="Arial" pitchFamily="34" charset="0"/>
              <a:buChar char="•"/>
            </a:pPr>
            <a:r>
              <a:rPr lang="zh-TW" altLang="en-US" sz="2400" b="1" dirty="0" smtClean="0">
                <a:solidFill>
                  <a:srgbClr val="0070C0"/>
                </a:solidFill>
                <a:latin typeface="微軟正黑體" pitchFamily="34" charset="-120"/>
                <a:ea typeface="微軟正黑體" pitchFamily="34" charset="-120"/>
                <a:cs typeface="新細明體" pitchFamily="18" charset="-120"/>
              </a:rPr>
              <a:t>公共設施關閉與取消節慶活動</a:t>
            </a:r>
            <a:endParaRPr lang="en-US" altLang="zh-TW" sz="2400" b="1" dirty="0" smtClean="0">
              <a:solidFill>
                <a:srgbClr val="0070C0"/>
              </a:solidFill>
              <a:latin typeface="微軟正黑體" pitchFamily="34" charset="-120"/>
              <a:ea typeface="微軟正黑體" pitchFamily="34" charset="-120"/>
              <a:cs typeface="新細明體" pitchFamily="18" charset="-120"/>
            </a:endParaRPr>
          </a:p>
          <a:p>
            <a:pPr marL="361950" indent="0" algn="just" eaLnBrk="0" hangingPunct="0"/>
            <a:r>
              <a:rPr lang="zh-TW" altLang="en-US" sz="2400" b="1" dirty="0" smtClean="0">
                <a:solidFill>
                  <a:srgbClr val="FF0000"/>
                </a:solidFill>
                <a:latin typeface="微軟正黑體" pitchFamily="34" charset="-120"/>
                <a:ea typeface="微軟正黑體" pitchFamily="34" charset="-120"/>
                <a:cs typeface="新細明體" pitchFamily="18" charset="-120"/>
              </a:rPr>
              <a:t>學校與醫療中心因限水而暫時關閉</a:t>
            </a:r>
            <a:r>
              <a:rPr lang="zh-TW" altLang="en-US" sz="2400" dirty="0" smtClean="0">
                <a:solidFill>
                  <a:srgbClr val="000000"/>
                </a:solidFill>
                <a:latin typeface="微軟正黑體" pitchFamily="34" charset="-120"/>
                <a:ea typeface="微軟正黑體" pitchFamily="34" charset="-120"/>
                <a:cs typeface="新細明體" pitchFamily="18" charset="-120"/>
              </a:rPr>
              <a:t>。地區</a:t>
            </a:r>
            <a:r>
              <a:rPr lang="zh-TW" altLang="en-US" sz="2400" b="1" dirty="0">
                <a:solidFill>
                  <a:srgbClr val="FF0000"/>
                </a:solidFill>
                <a:latin typeface="微軟正黑體" pitchFamily="34" charset="-120"/>
                <a:ea typeface="微軟正黑體" pitchFamily="34" charset="-120"/>
                <a:cs typeface="新細明體" pitchFamily="18" charset="-120"/>
              </a:rPr>
              <a:t>節慶活動</a:t>
            </a:r>
            <a:r>
              <a:rPr lang="zh-TW" altLang="en-US" sz="2400" dirty="0">
                <a:solidFill>
                  <a:srgbClr val="000000"/>
                </a:solidFill>
                <a:latin typeface="微軟正黑體" pitchFamily="34" charset="-120"/>
                <a:ea typeface="微軟正黑體" pitchFamily="34" charset="-120"/>
                <a:cs typeface="新細明體" pitchFamily="18" charset="-120"/>
              </a:rPr>
              <a:t>因</a:t>
            </a:r>
            <a:r>
              <a:rPr lang="zh-TW" altLang="en-US" sz="2400" b="1" dirty="0">
                <a:solidFill>
                  <a:srgbClr val="FF0000"/>
                </a:solidFill>
                <a:latin typeface="微軟正黑體" pitchFamily="34" charset="-120"/>
                <a:ea typeface="微軟正黑體" pitchFamily="34" charset="-120"/>
                <a:cs typeface="新細明體" pitchFamily="18" charset="-120"/>
              </a:rPr>
              <a:t>無法提供遊客用水</a:t>
            </a:r>
            <a:r>
              <a:rPr lang="zh-TW" altLang="en-US" sz="2400" dirty="0">
                <a:solidFill>
                  <a:srgbClr val="000000"/>
                </a:solidFill>
                <a:latin typeface="微軟正黑體" pitchFamily="34" charset="-120"/>
                <a:ea typeface="微軟正黑體" pitchFamily="34" charset="-120"/>
                <a:cs typeface="新細明體" pitchFamily="18" charset="-120"/>
              </a:rPr>
              <a:t>及</a:t>
            </a:r>
            <a:r>
              <a:rPr lang="zh-TW" altLang="en-US" sz="2400" b="1" dirty="0">
                <a:solidFill>
                  <a:srgbClr val="FF0000"/>
                </a:solidFill>
                <a:latin typeface="微軟正黑體" pitchFamily="34" charset="-120"/>
                <a:ea typeface="微軟正黑體" pitchFamily="34" charset="-120"/>
                <a:cs typeface="新細明體" pitchFamily="18" charset="-120"/>
              </a:rPr>
              <a:t>清潔街道用水</a:t>
            </a:r>
            <a:r>
              <a:rPr lang="zh-TW" altLang="en-US" sz="2400" dirty="0">
                <a:solidFill>
                  <a:srgbClr val="000000"/>
                </a:solidFill>
                <a:latin typeface="微軟正黑體" pitchFamily="34" charset="-120"/>
                <a:ea typeface="微軟正黑體" pitchFamily="34" charset="-120"/>
                <a:cs typeface="新細明體" pitchFamily="18" charset="-120"/>
              </a:rPr>
              <a:t>而取消。</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83" r="22580"/>
          <a:stretch/>
        </p:blipFill>
        <p:spPr bwMode="auto">
          <a:xfrm>
            <a:off x="6348965" y="4114800"/>
            <a:ext cx="2795035" cy="2362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903" y="4137378"/>
            <a:ext cx="3749664" cy="210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6348965" y="6111621"/>
            <a:ext cx="877163"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供水站</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540000" y="5881185"/>
            <a:ext cx="2031325"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民眾自備容器儲水</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11" name="矩形 9"/>
          <p:cNvSpPr>
            <a:spLocks noChangeArrowheads="1"/>
          </p:cNvSpPr>
          <p:nvPr/>
        </p:nvSpPr>
        <p:spPr bwMode="auto">
          <a:xfrm>
            <a:off x="-1" y="6522156"/>
            <a:ext cx="7956000" cy="338554"/>
          </a:xfrm>
          <a:prstGeom prst="rect">
            <a:avLst/>
          </a:prstGeom>
          <a:solidFill>
            <a:schemeClr val="bg1"/>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en-US" altLang="zh-TW" sz="800" dirty="0">
                <a:solidFill>
                  <a:srgbClr val="000000"/>
                </a:solidFill>
                <a:latin typeface="微軟正黑體" pitchFamily="34" charset="-120"/>
                <a:ea typeface="微軟正黑體" pitchFamily="34" charset="-120"/>
              </a:rPr>
              <a:t>：</a:t>
            </a:r>
            <a:r>
              <a:rPr lang="en-US" altLang="zh-TW" sz="800" dirty="0" err="1" smtClean="0">
                <a:solidFill>
                  <a:srgbClr val="000000"/>
                </a:solidFill>
                <a:latin typeface="微軟正黑體" pitchFamily="34" charset="-120"/>
                <a:ea typeface="微軟正黑體" pitchFamily="34" charset="-120"/>
              </a:rPr>
              <a:t>ambiente</a:t>
            </a:r>
            <a:r>
              <a:rPr lang="zh-TW" altLang="en-US" sz="800" dirty="0" smtClean="0">
                <a:solidFill>
                  <a:srgbClr val="000000"/>
                </a:solidFill>
                <a:latin typeface="微軟正黑體" pitchFamily="34" charset="-120"/>
                <a:ea typeface="微軟正黑體" pitchFamily="34" charset="-120"/>
              </a:rPr>
              <a:t> </a:t>
            </a:r>
            <a:r>
              <a:rPr lang="en-US" altLang="zh-TW" sz="800" dirty="0" err="1" smtClean="0">
                <a:solidFill>
                  <a:srgbClr val="000000"/>
                </a:solidFill>
                <a:latin typeface="微軟正黑體" pitchFamily="34" charset="-120"/>
                <a:ea typeface="微軟正黑體" pitchFamily="34" charset="-120"/>
              </a:rPr>
              <a:t>energia</a:t>
            </a:r>
            <a:r>
              <a:rPr lang="zh-TW" altLang="en-US" sz="800" dirty="0" smtClean="0">
                <a:solidFill>
                  <a:srgbClr val="000000"/>
                </a:solidFill>
                <a:latin typeface="微軟正黑體" pitchFamily="34" charset="-120"/>
                <a:ea typeface="微軟正黑體" pitchFamily="34" charset="-120"/>
              </a:rPr>
              <a:t>，</a:t>
            </a:r>
            <a:r>
              <a:rPr lang="en-US" altLang="zh-TW" sz="800" dirty="0">
                <a:solidFill>
                  <a:srgbClr val="000000"/>
                </a:solidFill>
                <a:latin typeface="微軟正黑體" pitchFamily="34" charset="-120"/>
                <a:ea typeface="微軟正黑體" pitchFamily="34" charset="-120"/>
                <a:hlinkClick r:id="rId4"/>
              </a:rPr>
              <a:t>https://</a:t>
            </a:r>
            <a:r>
              <a:rPr lang="en-US" altLang="zh-TW" sz="800" dirty="0" smtClean="0">
                <a:solidFill>
                  <a:srgbClr val="000000"/>
                </a:solidFill>
                <a:latin typeface="微軟正黑體" pitchFamily="34" charset="-120"/>
                <a:ea typeface="微軟正黑體" pitchFamily="34" charset="-120"/>
                <a:hlinkClick r:id="rId4"/>
              </a:rPr>
              <a:t>www.ambienteenergia.com.br/index.php/2014/05/itaipu-completa-30-anos-de-geracao-de-energia/24046</a:t>
            </a:r>
            <a:endParaRPr lang="en-US" altLang="zh-TW" sz="800" dirty="0" smtClean="0">
              <a:solidFill>
                <a:srgbClr val="000000"/>
              </a:solidFill>
              <a:latin typeface="微軟正黑體" pitchFamily="34" charset="-120"/>
              <a:ea typeface="微軟正黑體" pitchFamily="34" charset="-120"/>
            </a:endParaRPr>
          </a:p>
          <a:p>
            <a:pPr eaLnBrk="0" hangingPunct="0"/>
            <a:r>
              <a:rPr lang="en-US" altLang="zh-TW" sz="800" dirty="0" smtClean="0">
                <a:solidFill>
                  <a:srgbClr val="000000"/>
                </a:solidFill>
                <a:latin typeface="微軟正黑體" pitchFamily="34" charset="-120"/>
                <a:ea typeface="微軟正黑體" pitchFamily="34" charset="-120"/>
              </a:rPr>
              <a:t>The </a:t>
            </a:r>
            <a:r>
              <a:rPr lang="en-US" altLang="zh-TW" sz="800" dirty="0">
                <a:solidFill>
                  <a:srgbClr val="000000"/>
                </a:solidFill>
                <a:latin typeface="微軟正黑體" pitchFamily="34" charset="-120"/>
                <a:ea typeface="微軟正黑體" pitchFamily="34" charset="-120"/>
              </a:rPr>
              <a:t>Economic</a:t>
            </a:r>
            <a:r>
              <a:rPr lang="zh-TW" altLang="en-US" sz="800" dirty="0">
                <a:solidFill>
                  <a:srgbClr val="000000"/>
                </a:solidFill>
                <a:latin typeface="微軟正黑體" pitchFamily="34" charset="-120"/>
                <a:ea typeface="微軟正黑體" pitchFamily="34" charset="-120"/>
              </a:rPr>
              <a:t> ， </a:t>
            </a:r>
            <a:r>
              <a:rPr lang="en-US" altLang="zh-TW" sz="800" dirty="0">
                <a:solidFill>
                  <a:srgbClr val="000000"/>
                </a:solidFill>
                <a:latin typeface="微軟正黑體" pitchFamily="34" charset="-120"/>
                <a:ea typeface="微軟正黑體" pitchFamily="34" charset="-120"/>
                <a:hlinkClick r:id="rId5"/>
              </a:rPr>
              <a:t>http://</a:t>
            </a:r>
            <a:r>
              <a:rPr lang="en-US" altLang="zh-TW" sz="800" dirty="0" smtClean="0">
                <a:solidFill>
                  <a:srgbClr val="000000"/>
                </a:solidFill>
                <a:latin typeface="微軟正黑體" pitchFamily="34" charset="-120"/>
                <a:ea typeface="微軟正黑體" pitchFamily="34" charset="-120"/>
                <a:hlinkClick r:id="rId5"/>
              </a:rPr>
              <a:t>www.economist.com/news/americas/21636782-government-responded-late-drought-brazils-industrial-heartland-reservoir-hogs</a:t>
            </a:r>
            <a:endParaRPr lang="en-US" altLang="zh-TW" sz="800" dirty="0">
              <a:solidFill>
                <a:srgbClr val="000000"/>
              </a:solidFill>
              <a:latin typeface="微軟正黑體" pitchFamily="34" charset="-120"/>
              <a:ea typeface="微軟正黑體" pitchFamily="34" charset="-120"/>
            </a:endParaRPr>
          </a:p>
        </p:txBody>
      </p:sp>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1261"/>
          <a:stretch/>
        </p:blipFill>
        <p:spPr bwMode="auto">
          <a:xfrm>
            <a:off x="-34723" y="4026428"/>
            <a:ext cx="2571901" cy="222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p:nvPr/>
        </p:nvSpPr>
        <p:spPr>
          <a:xfrm>
            <a:off x="-34723" y="5884360"/>
            <a:ext cx="1800493"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巴西水力發電廠</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483997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9"/>
          <p:cNvSpPr>
            <a:spLocks noChangeArrowheads="1"/>
          </p:cNvSpPr>
          <p:nvPr/>
        </p:nvSpPr>
        <p:spPr bwMode="auto">
          <a:xfrm>
            <a:off x="-1" y="6519446"/>
            <a:ext cx="4822885" cy="338554"/>
          </a:xfrm>
          <a:prstGeom prst="rect">
            <a:avLst/>
          </a:prstGeom>
          <a:solidFill>
            <a:schemeClr val="bg1"/>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en-US" altLang="zh-TW" sz="800" dirty="0" smtClean="0">
                <a:solidFill>
                  <a:srgbClr val="000000"/>
                </a:solidFill>
                <a:latin typeface="微軟正黑體" pitchFamily="34" charset="-120"/>
                <a:ea typeface="微軟正黑體" pitchFamily="34" charset="-120"/>
              </a:rPr>
              <a:t>：world resources institute</a:t>
            </a:r>
            <a:r>
              <a:rPr lang="zh-TW" altLang="en-US" sz="800" dirty="0" smtClean="0">
                <a:solidFill>
                  <a:srgbClr val="000000"/>
                </a:solidFill>
                <a:latin typeface="微軟正黑體" pitchFamily="34" charset="-120"/>
                <a:ea typeface="微軟正黑體" pitchFamily="34" charset="-120"/>
              </a:rPr>
              <a:t>，</a:t>
            </a:r>
            <a:r>
              <a:rPr lang="en-US" altLang="zh-TW" sz="800" dirty="0" smtClean="0">
                <a:solidFill>
                  <a:srgbClr val="000000"/>
                </a:solidFill>
                <a:latin typeface="微軟正黑體" pitchFamily="34" charset="-120"/>
                <a:ea typeface="微軟正黑體" pitchFamily="34" charset="-120"/>
                <a:hlinkClick r:id="rId2"/>
              </a:rPr>
              <a:t>http</a:t>
            </a:r>
            <a:r>
              <a:rPr lang="en-US" altLang="zh-TW" sz="800" dirty="0">
                <a:solidFill>
                  <a:srgbClr val="000000"/>
                </a:solidFill>
                <a:latin typeface="微軟正黑體" pitchFamily="34" charset="-120"/>
                <a:ea typeface="微軟正黑體" pitchFamily="34" charset="-120"/>
                <a:hlinkClick r:id="rId2"/>
              </a:rPr>
              <a:t>://</a:t>
            </a:r>
            <a:r>
              <a:rPr lang="en-US" altLang="zh-TW" sz="800" dirty="0" smtClean="0">
                <a:solidFill>
                  <a:srgbClr val="000000"/>
                </a:solidFill>
                <a:latin typeface="微軟正黑體" pitchFamily="34" charset="-120"/>
                <a:ea typeface="微軟正黑體" pitchFamily="34" charset="-120"/>
                <a:hlinkClick r:id="rId2"/>
              </a:rPr>
              <a:t>www.wri.org/blog/2014/11/3-maps-help-explain-s%C3%A3o-paulo-brazil%E2%80%99s-water-crisis</a:t>
            </a:r>
            <a:endParaRPr lang="en-US" altLang="zh-TW" sz="800" dirty="0">
              <a:solidFill>
                <a:srgbClr val="000000"/>
              </a:solidFill>
              <a:latin typeface="微軟正黑體" pitchFamily="34" charset="-120"/>
              <a:ea typeface="微軟正黑體" pitchFamily="34" charset="-120"/>
            </a:endParaRPr>
          </a:p>
        </p:txBody>
      </p:sp>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222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E5731CB-2FCA-4F82-ACFE-6C849EDA29D0}" type="slidenum">
              <a:rPr kumimoji="0" lang="zh-TW" altLang="en-US">
                <a:solidFill>
                  <a:srgbClr val="262626"/>
                </a:solidFill>
                <a:latin typeface="Arial Unicode MS" pitchFamily="34" charset="-120"/>
                <a:ea typeface="Arial Unicode MS" pitchFamily="34" charset="-120"/>
              </a:rPr>
              <a:pPr/>
              <a:t>46</a:t>
            </a:fld>
            <a:endParaRPr kumimoji="0" lang="zh-TW" altLang="en-US">
              <a:solidFill>
                <a:srgbClr val="262626"/>
              </a:solidFill>
              <a:latin typeface="Arial Unicode MS" pitchFamily="34" charset="-120"/>
              <a:ea typeface="Arial Unicode MS" pitchFamily="34" charset="-120"/>
            </a:endParaRPr>
          </a:p>
        </p:txBody>
      </p:sp>
      <p:sp>
        <p:nvSpPr>
          <p:cNvPr id="52228" name="矩形 2"/>
          <p:cNvSpPr>
            <a:spLocks noChangeArrowheads="1"/>
          </p:cNvSpPr>
          <p:nvPr/>
        </p:nvSpPr>
        <p:spPr bwMode="auto">
          <a:xfrm>
            <a:off x="-1" y="815400"/>
            <a:ext cx="4822885"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58775" indent="-358775" eaLnBrk="0" hangingPunct="0">
              <a:buClr>
                <a:srgbClr val="000000"/>
              </a:buClr>
            </a:pPr>
            <a:r>
              <a:rPr lang="en-US" altLang="zh-TW" sz="2200" b="1" dirty="0" smtClean="0">
                <a:solidFill>
                  <a:srgbClr val="0070C0"/>
                </a:solidFill>
                <a:latin typeface="微軟正黑體" panose="020B0604030504040204" pitchFamily="34" charset="-120"/>
                <a:ea typeface="微軟正黑體" panose="020B0604030504040204" pitchFamily="34" charset="-120"/>
              </a:rPr>
              <a:t>1.</a:t>
            </a:r>
            <a:r>
              <a:rPr lang="zh-TW" altLang="en-US" sz="2200" b="1" dirty="0" smtClean="0">
                <a:solidFill>
                  <a:srgbClr val="0070C0"/>
                </a:solidFill>
                <a:latin typeface="微軟正黑體" panose="020B0604030504040204" pitchFamily="34" charset="-120"/>
                <a:ea typeface="微軟正黑體" panose="020B0604030504040204" pitchFamily="34" charset="-120"/>
              </a:rPr>
              <a:t>  氣候</a:t>
            </a:r>
            <a:r>
              <a:rPr lang="zh-TW" altLang="en-US" sz="2200" b="1" dirty="0">
                <a:solidFill>
                  <a:srgbClr val="0070C0"/>
                </a:solidFill>
                <a:latin typeface="微軟正黑體" panose="020B0604030504040204" pitchFamily="34" charset="-120"/>
                <a:ea typeface="微軟正黑體" panose="020B0604030504040204" pitchFamily="34" charset="-120"/>
              </a:rPr>
              <a:t>變遷</a:t>
            </a:r>
            <a:r>
              <a:rPr lang="zh-TW" altLang="en-US" sz="2200" b="1" dirty="0" smtClean="0">
                <a:solidFill>
                  <a:srgbClr val="0070C0"/>
                </a:solidFill>
                <a:latin typeface="微軟正黑體" panose="020B0604030504040204" pitchFamily="34" charset="-120"/>
                <a:ea typeface="微軟正黑體" panose="020B0604030504040204" pitchFamily="34" charset="-120"/>
              </a:rPr>
              <a:t>與水</a:t>
            </a:r>
            <a:r>
              <a:rPr lang="zh-TW" altLang="en-US" sz="2200" b="1" dirty="0">
                <a:solidFill>
                  <a:srgbClr val="0070C0"/>
                </a:solidFill>
                <a:latin typeface="微軟正黑體" panose="020B0604030504040204" pitchFamily="34" charset="-120"/>
                <a:ea typeface="微軟正黑體" panose="020B0604030504040204" pitchFamily="34" charset="-120"/>
              </a:rPr>
              <a:t>資源和人口分佈極</a:t>
            </a:r>
            <a:r>
              <a:rPr lang="zh-TW" altLang="en-US" sz="2200" b="1" dirty="0" smtClean="0">
                <a:solidFill>
                  <a:srgbClr val="0070C0"/>
                </a:solidFill>
                <a:latin typeface="微軟正黑體" panose="020B0604030504040204" pitchFamily="34" charset="-120"/>
                <a:ea typeface="微軟正黑體" panose="020B0604030504040204" pitchFamily="34" charset="-120"/>
              </a:rPr>
              <a:t>不平均</a:t>
            </a:r>
            <a:endParaRPr lang="en-US" altLang="zh-TW" sz="2200" b="1" dirty="0" smtClean="0">
              <a:solidFill>
                <a:srgbClr val="0070C0"/>
              </a:solidFill>
              <a:latin typeface="微軟正黑體" panose="020B0604030504040204" pitchFamily="34" charset="-120"/>
              <a:ea typeface="微軟正黑體" panose="020B0604030504040204" pitchFamily="34" charset="-120"/>
            </a:endParaRPr>
          </a:p>
          <a:p>
            <a:pPr marL="361950" indent="0" algn="just" eaLnBrk="0" hangingPunct="0">
              <a:buClr>
                <a:srgbClr val="000000"/>
              </a:buClr>
            </a:pPr>
            <a:r>
              <a:rPr lang="zh-TW" altLang="en-US" sz="2200" dirty="0">
                <a:solidFill>
                  <a:srgbClr val="000000"/>
                </a:solidFill>
                <a:latin typeface="微軟正黑體" pitchFamily="34" charset="-120"/>
                <a:ea typeface="微軟正黑體" pitchFamily="34" charset="-120"/>
                <a:cs typeface="新細明體" pitchFamily="18" charset="-120"/>
              </a:rPr>
              <a:t>除降雨量逐年減少外，亞馬遜河流域</a:t>
            </a:r>
            <a:r>
              <a:rPr lang="en-US" altLang="zh-TW" sz="2200" b="1" dirty="0">
                <a:solidFill>
                  <a:srgbClr val="FF0000"/>
                </a:solidFill>
                <a:latin typeface="微軟正黑體" pitchFamily="34" charset="-120"/>
                <a:ea typeface="微軟正黑體" pitchFamily="34" charset="-120"/>
                <a:cs typeface="新細明體" pitchFamily="18" charset="-120"/>
              </a:rPr>
              <a:t>50%</a:t>
            </a:r>
            <a:r>
              <a:rPr lang="zh-TW" altLang="en-US" sz="2200" b="1" dirty="0">
                <a:solidFill>
                  <a:srgbClr val="FF0000"/>
                </a:solidFill>
                <a:latin typeface="微軟正黑體" pitchFamily="34" charset="-120"/>
                <a:ea typeface="微軟正黑體" pitchFamily="34" charset="-120"/>
                <a:cs typeface="新細明體" pitchFamily="18" charset="-120"/>
              </a:rPr>
              <a:t>的水只有</a:t>
            </a:r>
            <a:r>
              <a:rPr lang="en-US" altLang="zh-TW" sz="2200" b="1" dirty="0">
                <a:solidFill>
                  <a:srgbClr val="FF0000"/>
                </a:solidFill>
                <a:latin typeface="微軟正黑體" pitchFamily="34" charset="-120"/>
                <a:ea typeface="微軟正黑體" pitchFamily="34" charset="-120"/>
                <a:cs typeface="新細明體" pitchFamily="18" charset="-120"/>
              </a:rPr>
              <a:t>4%</a:t>
            </a:r>
            <a:r>
              <a:rPr lang="zh-TW" altLang="en-US" sz="2200" b="1" dirty="0">
                <a:solidFill>
                  <a:srgbClr val="FF0000"/>
                </a:solidFill>
                <a:latin typeface="微軟正黑體" pitchFamily="34" charset="-120"/>
                <a:ea typeface="微軟正黑體" pitchFamily="34" charset="-120"/>
                <a:cs typeface="新細明體" pitchFamily="18" charset="-120"/>
              </a:rPr>
              <a:t>的人口使用</a:t>
            </a:r>
            <a:r>
              <a:rPr lang="zh-TW" altLang="en-US" sz="2200" dirty="0">
                <a:solidFill>
                  <a:srgbClr val="000000"/>
                </a:solidFill>
                <a:latin typeface="微軟正黑體" pitchFamily="34" charset="-120"/>
                <a:ea typeface="微軟正黑體" pitchFamily="34" charset="-120"/>
                <a:cs typeface="新細明體" pitchFamily="18" charset="-120"/>
              </a:rPr>
              <a:t>，約</a:t>
            </a:r>
            <a:r>
              <a:rPr lang="en-US" altLang="zh-TW" sz="2200" dirty="0">
                <a:solidFill>
                  <a:srgbClr val="000000"/>
                </a:solidFill>
                <a:latin typeface="微軟正黑體" pitchFamily="34" charset="-120"/>
                <a:ea typeface="微軟正黑體" pitchFamily="34" charset="-120"/>
                <a:cs typeface="新細明體" pitchFamily="18" charset="-120"/>
              </a:rPr>
              <a:t>80%</a:t>
            </a:r>
            <a:r>
              <a:rPr lang="zh-TW" altLang="en-US" sz="2200" dirty="0">
                <a:solidFill>
                  <a:srgbClr val="000000"/>
                </a:solidFill>
                <a:latin typeface="微軟正黑體" pitchFamily="34" charset="-120"/>
                <a:ea typeface="微軟正黑體" pitchFamily="34" charset="-120"/>
                <a:cs typeface="新細明體" pitchFamily="18" charset="-120"/>
              </a:rPr>
              <a:t>人口集中於東部沿海大城市，</a:t>
            </a:r>
            <a:r>
              <a:rPr lang="en-US" altLang="zh-TW" sz="2200" b="1" dirty="0">
                <a:solidFill>
                  <a:srgbClr val="FF0000"/>
                </a:solidFill>
                <a:latin typeface="微軟正黑體" pitchFamily="34" charset="-120"/>
                <a:ea typeface="微軟正黑體" pitchFamily="34" charset="-120"/>
                <a:cs typeface="新細明體" pitchFamily="18" charset="-120"/>
              </a:rPr>
              <a:t>40%</a:t>
            </a:r>
            <a:r>
              <a:rPr lang="zh-TW" altLang="en-US" sz="2200" b="1" dirty="0">
                <a:solidFill>
                  <a:srgbClr val="FF0000"/>
                </a:solidFill>
                <a:latin typeface="微軟正黑體" pitchFamily="34" charset="-120"/>
                <a:ea typeface="微軟正黑體" pitchFamily="34" charset="-120"/>
                <a:cs typeface="新細明體" pitchFamily="18" charset="-120"/>
              </a:rPr>
              <a:t>都市人口面臨極高水資源需求</a:t>
            </a:r>
            <a:r>
              <a:rPr lang="zh-TW" altLang="en-US" sz="2200" dirty="0" smtClean="0">
                <a:solidFill>
                  <a:srgbClr val="000000"/>
                </a:solidFill>
                <a:latin typeface="微軟正黑體" pitchFamily="34" charset="-120"/>
                <a:ea typeface="微軟正黑體" pitchFamily="34" charset="-120"/>
                <a:cs typeface="新細明體" pitchFamily="18" charset="-120"/>
              </a:rPr>
              <a:t>。</a:t>
            </a:r>
            <a:endParaRPr lang="en-US" altLang="zh-TW" sz="2200" dirty="0" smtClean="0">
              <a:solidFill>
                <a:srgbClr val="000000"/>
              </a:solidFill>
              <a:latin typeface="微軟正黑體" pitchFamily="34" charset="-120"/>
              <a:ea typeface="微軟正黑體" pitchFamily="34" charset="-120"/>
              <a:cs typeface="新細明體" pitchFamily="18" charset="-120"/>
            </a:endParaRPr>
          </a:p>
          <a:p>
            <a:pPr marL="361950" indent="0" algn="just" eaLnBrk="0" hangingPunct="0">
              <a:buClr>
                <a:srgbClr val="000000"/>
              </a:buClr>
            </a:pPr>
            <a:endParaRPr lang="en-US" altLang="zh-TW" sz="2200" dirty="0" smtClean="0">
              <a:solidFill>
                <a:srgbClr val="000000"/>
              </a:solidFill>
              <a:latin typeface="微軟正黑體" pitchFamily="34" charset="-120"/>
              <a:ea typeface="微軟正黑體" pitchFamily="34" charset="-120"/>
              <a:cs typeface="新細明體" pitchFamily="18" charset="-120"/>
            </a:endParaRPr>
          </a:p>
          <a:p>
            <a:pPr marL="0" indent="0" algn="just" eaLnBrk="0" hangingPunct="0">
              <a:buClr>
                <a:srgbClr val="000000"/>
              </a:buClr>
            </a:pPr>
            <a:r>
              <a:rPr lang="en-US" altLang="zh-TW" sz="2200" b="1" dirty="0" smtClean="0">
                <a:solidFill>
                  <a:srgbClr val="0070C0"/>
                </a:solidFill>
                <a:latin typeface="微軟正黑體" panose="020B0604030504040204" pitchFamily="34" charset="-120"/>
                <a:ea typeface="微軟正黑體" panose="020B0604030504040204" pitchFamily="34" charset="-120"/>
              </a:rPr>
              <a:t>2.</a:t>
            </a:r>
            <a:r>
              <a:rPr lang="zh-TW" altLang="en-US" sz="2200" b="1" dirty="0" smtClean="0">
                <a:solidFill>
                  <a:srgbClr val="0070C0"/>
                </a:solidFill>
                <a:latin typeface="微軟正黑體" panose="020B0604030504040204" pitchFamily="34" charset="-120"/>
                <a:ea typeface="微軟正黑體" panose="020B0604030504040204" pitchFamily="34" charset="-120"/>
              </a:rPr>
              <a:t> 森林砍伐影響水循環</a:t>
            </a:r>
            <a:endParaRPr lang="en-US" altLang="zh-TW" sz="2200" b="1" dirty="0" smtClean="0">
              <a:solidFill>
                <a:srgbClr val="0070C0"/>
              </a:solidFill>
              <a:latin typeface="微軟正黑體" panose="020B0604030504040204" pitchFamily="34" charset="-120"/>
              <a:ea typeface="微軟正黑體" panose="020B0604030504040204" pitchFamily="34" charset="-120"/>
            </a:endParaRPr>
          </a:p>
          <a:p>
            <a:pPr marL="358775" indent="0" algn="just" eaLnBrk="0" hangingPunct="0">
              <a:buClr>
                <a:srgbClr val="000000"/>
              </a:buClr>
            </a:pPr>
            <a:r>
              <a:rPr lang="zh-TW" altLang="en-US" sz="2200" b="1" dirty="0" smtClean="0">
                <a:solidFill>
                  <a:srgbClr val="FF0000"/>
                </a:solidFill>
                <a:latin typeface="微軟正黑體" pitchFamily="34" charset="-120"/>
                <a:ea typeface="微軟正黑體" pitchFamily="34" charset="-120"/>
                <a:cs typeface="新細明體" pitchFamily="18" charset="-120"/>
              </a:rPr>
              <a:t>林木</a:t>
            </a:r>
            <a:r>
              <a:rPr lang="zh-TW" altLang="en-US" sz="2200" b="1" dirty="0">
                <a:solidFill>
                  <a:srgbClr val="FF0000"/>
                </a:solidFill>
                <a:latin typeface="微軟正黑體" pitchFamily="34" charset="-120"/>
                <a:ea typeface="微軟正黑體" pitchFamily="34" charset="-120"/>
                <a:cs typeface="新細明體" pitchFamily="18" charset="-120"/>
              </a:rPr>
              <a:t>被</a:t>
            </a:r>
            <a:r>
              <a:rPr lang="zh-TW" altLang="en-US" sz="2200" b="1" dirty="0" smtClean="0">
                <a:solidFill>
                  <a:srgbClr val="FF0000"/>
                </a:solidFill>
                <a:latin typeface="微軟正黑體" pitchFamily="34" charset="-120"/>
                <a:ea typeface="微軟正黑體" pitchFamily="34" charset="-120"/>
                <a:cs typeface="新細明體" pitchFamily="18" charset="-120"/>
              </a:rPr>
              <a:t>砍伐</a:t>
            </a:r>
            <a:r>
              <a:rPr lang="zh-TW" altLang="en-US" sz="2200" dirty="0" smtClean="0">
                <a:solidFill>
                  <a:srgbClr val="000000"/>
                </a:solidFill>
                <a:latin typeface="微軟正黑體" pitchFamily="34" charset="-120"/>
                <a:ea typeface="微軟正黑體" pitchFamily="34" charset="-120"/>
                <a:cs typeface="新細明體" pitchFamily="18" charset="-120"/>
              </a:rPr>
              <a:t>，</a:t>
            </a:r>
            <a:r>
              <a:rPr lang="zh-TW" altLang="en-US" sz="2200" b="1" dirty="0">
                <a:solidFill>
                  <a:srgbClr val="FF0000"/>
                </a:solidFill>
                <a:latin typeface="微軟正黑體" pitchFamily="34" charset="-120"/>
                <a:ea typeface="微軟正黑體" pitchFamily="34" charset="-120"/>
                <a:cs typeface="新細明體" pitchFamily="18" charset="-120"/>
              </a:rPr>
              <a:t>雨水將土壤沖刷而下</a:t>
            </a:r>
            <a:r>
              <a:rPr lang="zh-TW" altLang="en-US" sz="2200" dirty="0">
                <a:solidFill>
                  <a:srgbClr val="000000"/>
                </a:solidFill>
                <a:latin typeface="微軟正黑體" pitchFamily="34" charset="-120"/>
                <a:ea typeface="微軟正黑體" pitchFamily="34" charset="-120"/>
                <a:cs typeface="新細明體" pitchFamily="18" charset="-120"/>
              </a:rPr>
              <a:t>，會導致河流污染，並</a:t>
            </a:r>
            <a:r>
              <a:rPr lang="zh-TW" altLang="en-US" sz="2200" b="1" dirty="0">
                <a:solidFill>
                  <a:srgbClr val="FF0000"/>
                </a:solidFill>
                <a:latin typeface="微軟正黑體" pitchFamily="34" charset="-120"/>
                <a:ea typeface="微軟正黑體" pitchFamily="34" charset="-120"/>
                <a:cs typeface="新細明體" pitchFamily="18" charset="-120"/>
              </a:rPr>
              <a:t>改變河流的水流量</a:t>
            </a:r>
            <a:r>
              <a:rPr lang="zh-TW" altLang="en-US" sz="2200" dirty="0" smtClean="0">
                <a:solidFill>
                  <a:srgbClr val="000000"/>
                </a:solidFill>
                <a:latin typeface="微軟正黑體" pitchFamily="34" charset="-120"/>
                <a:ea typeface="微軟正黑體" pitchFamily="34" charset="-120"/>
                <a:cs typeface="新細明體" pitchFamily="18" charset="-120"/>
              </a:rPr>
              <a:t>。且會</a:t>
            </a:r>
            <a:r>
              <a:rPr lang="zh-TW" altLang="en-US" sz="2200" b="1" dirty="0">
                <a:solidFill>
                  <a:srgbClr val="FF0000"/>
                </a:solidFill>
                <a:latin typeface="微軟正黑體" pitchFamily="34" charset="-120"/>
                <a:ea typeface="微軟正黑體" pitchFamily="34" charset="-120"/>
                <a:cs typeface="新細明體" pitchFamily="18" charset="-120"/>
              </a:rPr>
              <a:t>減少地下水量及植物的蒸散量</a:t>
            </a:r>
            <a:r>
              <a:rPr lang="zh-TW" altLang="en-US" sz="2200" b="1" dirty="0" smtClean="0">
                <a:solidFill>
                  <a:srgbClr val="FF0000"/>
                </a:solidFill>
                <a:latin typeface="微軟正黑體" pitchFamily="34" charset="-120"/>
                <a:ea typeface="微軟正黑體" pitchFamily="34" charset="-120"/>
                <a:cs typeface="新細明體" pitchFamily="18" charset="-120"/>
              </a:rPr>
              <a:t>，進而改變</a:t>
            </a:r>
            <a:r>
              <a:rPr lang="zh-TW" altLang="en-US" sz="2200" b="1" dirty="0">
                <a:solidFill>
                  <a:srgbClr val="FF0000"/>
                </a:solidFill>
                <a:latin typeface="微軟正黑體" pitchFamily="34" charset="-120"/>
                <a:ea typeface="微軟正黑體" pitchFamily="34" charset="-120"/>
                <a:cs typeface="新細明體" pitchFamily="18" charset="-120"/>
              </a:rPr>
              <a:t>降雨量及氣候</a:t>
            </a:r>
            <a:r>
              <a:rPr lang="zh-TW" altLang="en-US" sz="2200" dirty="0" smtClean="0">
                <a:solidFill>
                  <a:srgbClr val="000000"/>
                </a:solidFill>
                <a:latin typeface="微軟正黑體" pitchFamily="34" charset="-120"/>
                <a:ea typeface="微軟正黑體" pitchFamily="34" charset="-120"/>
                <a:cs typeface="新細明體" pitchFamily="18" charset="-120"/>
              </a:rPr>
              <a:t>。</a:t>
            </a:r>
            <a:endParaRPr lang="en-US" altLang="zh-TW" sz="2200" dirty="0" smtClean="0">
              <a:solidFill>
                <a:srgbClr val="000000"/>
              </a:solidFill>
              <a:latin typeface="微軟正黑體" pitchFamily="34" charset="-120"/>
              <a:ea typeface="微軟正黑體" pitchFamily="34" charset="-120"/>
              <a:cs typeface="新細明體" pitchFamily="18" charset="-120"/>
            </a:endParaRPr>
          </a:p>
          <a:p>
            <a:pPr marL="358775" indent="0" algn="just" eaLnBrk="0" hangingPunct="0">
              <a:buClr>
                <a:srgbClr val="000000"/>
              </a:buClr>
            </a:pPr>
            <a:endParaRPr lang="en-US" altLang="zh-TW" sz="2200" dirty="0" smtClean="0">
              <a:solidFill>
                <a:srgbClr val="000000"/>
              </a:solidFill>
              <a:latin typeface="微軟正黑體" pitchFamily="34" charset="-120"/>
              <a:ea typeface="微軟正黑體" pitchFamily="34" charset="-120"/>
              <a:cs typeface="新細明體" pitchFamily="18" charset="-120"/>
            </a:endParaRPr>
          </a:p>
          <a:p>
            <a:pPr marL="358775" indent="-358775" eaLnBrk="0" hangingPunct="0">
              <a:buClr>
                <a:srgbClr val="000000"/>
              </a:buClr>
            </a:pPr>
            <a:r>
              <a:rPr lang="en-US" altLang="zh-TW" sz="2200" b="1" dirty="0" smtClean="0">
                <a:solidFill>
                  <a:srgbClr val="0070C0"/>
                </a:solidFill>
                <a:latin typeface="微軟正黑體" panose="020B0604030504040204" pitchFamily="34" charset="-120"/>
                <a:ea typeface="微軟正黑體" panose="020B0604030504040204" pitchFamily="34" charset="-120"/>
              </a:rPr>
              <a:t>3.</a:t>
            </a:r>
            <a:r>
              <a:rPr lang="zh-TW" altLang="en-US" sz="2200" b="1" dirty="0" smtClean="0">
                <a:solidFill>
                  <a:srgbClr val="0070C0"/>
                </a:solidFill>
                <a:latin typeface="微軟正黑體" panose="020B0604030504040204" pitchFamily="34" charset="-120"/>
                <a:ea typeface="微軟正黑體" panose="020B0604030504040204" pitchFamily="34" charset="-120"/>
              </a:rPr>
              <a:t> </a:t>
            </a:r>
            <a:r>
              <a:rPr lang="zh-TW" altLang="en-US" sz="2200" b="1" dirty="0">
                <a:solidFill>
                  <a:srgbClr val="0070C0"/>
                </a:solidFill>
                <a:latin typeface="微軟正黑體" panose="020B0604030504040204" pitchFamily="34" charset="-120"/>
                <a:ea typeface="微軟正黑體" panose="020B0604030504040204" pitchFamily="34" charset="-120"/>
              </a:rPr>
              <a:t>輸水管線年久失修浪費</a:t>
            </a:r>
            <a:r>
              <a:rPr lang="en-US" altLang="zh-TW" sz="2200" b="1" dirty="0">
                <a:solidFill>
                  <a:srgbClr val="0070C0"/>
                </a:solidFill>
                <a:latin typeface="微軟正黑體" panose="020B0604030504040204" pitchFamily="34" charset="-120"/>
                <a:ea typeface="微軟正黑體" panose="020B0604030504040204" pitchFamily="34" charset="-120"/>
              </a:rPr>
              <a:t>40%</a:t>
            </a:r>
            <a:r>
              <a:rPr lang="zh-TW" altLang="en-US" sz="2200" b="1" dirty="0" smtClean="0">
                <a:solidFill>
                  <a:srgbClr val="0070C0"/>
                </a:solidFill>
                <a:latin typeface="微軟正黑體" panose="020B0604030504040204" pitchFamily="34" charset="-120"/>
                <a:ea typeface="微軟正黑體" panose="020B0604030504040204" pitchFamily="34" charset="-120"/>
              </a:rPr>
              <a:t>水</a:t>
            </a:r>
            <a:r>
              <a:rPr lang="zh-TW" altLang="en-US" sz="2200" b="1" dirty="0">
                <a:solidFill>
                  <a:srgbClr val="0070C0"/>
                </a:solidFill>
                <a:latin typeface="微軟正黑體" panose="020B0604030504040204" pitchFamily="34" charset="-120"/>
                <a:ea typeface="微軟正黑體" panose="020B0604030504040204" pitchFamily="34" charset="-120"/>
              </a:rPr>
              <a:t>滲入土壤</a:t>
            </a:r>
            <a:endParaRPr lang="en-US" altLang="zh-TW" sz="2200" b="1" dirty="0">
              <a:solidFill>
                <a:srgbClr val="0070C0"/>
              </a:solidFill>
              <a:latin typeface="微軟正黑體" panose="020B0604030504040204" pitchFamily="34" charset="-120"/>
              <a:ea typeface="微軟正黑體" panose="020B0604030504040204" pitchFamily="34" charset="-120"/>
            </a:endParaRPr>
          </a:p>
        </p:txBody>
      </p:sp>
      <p:pic>
        <p:nvPicPr>
          <p:cNvPr id="4099" name="Picture 3" descr="C:\Users\user\Desktop\Brazil_Stress_Fin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97"/>
          <a:stretch/>
        </p:blipFill>
        <p:spPr bwMode="auto">
          <a:xfrm>
            <a:off x="4783158" y="0"/>
            <a:ext cx="4360842" cy="37102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386" t="33333" r="36990" b="22222"/>
          <a:stretch/>
        </p:blipFill>
        <p:spPr bwMode="auto">
          <a:xfrm>
            <a:off x="4822884" y="3463761"/>
            <a:ext cx="4321116" cy="352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387" t="33853" r="36858" b="21920"/>
          <a:stretch/>
        </p:blipFill>
        <p:spPr bwMode="auto">
          <a:xfrm>
            <a:off x="4812175" y="3495554"/>
            <a:ext cx="4360842" cy="352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5006051" y="5668700"/>
            <a:ext cx="1974970" cy="923330"/>
          </a:xfrm>
          <a:prstGeom prst="rect">
            <a:avLst/>
          </a:prstGeom>
          <a:solidFill>
            <a:srgbClr val="002060"/>
          </a:solidFill>
        </p:spPr>
        <p:txBody>
          <a:bodyPr wrap="square" rtlCol="0">
            <a:spAutoFit/>
          </a:bodyPr>
          <a:lstStyle/>
          <a:p>
            <a:pPr eaLnBrk="0" hangingPunct="0"/>
            <a:r>
              <a:rPr lang="en-US" altLang="zh-TW" dirty="0">
                <a:solidFill>
                  <a:srgbClr val="FFFFFF"/>
                </a:solidFill>
                <a:latin typeface="微軟正黑體" panose="020B0604030504040204" pitchFamily="34" charset="-120"/>
                <a:ea typeface="微軟正黑體" panose="020B0604030504040204" pitchFamily="34" charset="-120"/>
              </a:rPr>
              <a:t>2012-2014</a:t>
            </a:r>
            <a:r>
              <a:rPr lang="zh-TW" altLang="en-US" dirty="0" smtClean="0">
                <a:solidFill>
                  <a:srgbClr val="FFFFFF"/>
                </a:solidFill>
                <a:latin typeface="微軟正黑體" panose="020B0604030504040204" pitchFamily="34" charset="-120"/>
                <a:ea typeface="微軟正黑體" panose="020B0604030504040204" pitchFamily="34" charset="-120"/>
              </a:rPr>
              <a:t>樹木砍伐面積</a:t>
            </a:r>
            <a:r>
              <a:rPr lang="en-US" altLang="zh-TW" dirty="0" smtClean="0">
                <a:solidFill>
                  <a:srgbClr val="FFFFFF"/>
                </a:solidFill>
                <a:latin typeface="微軟正黑體" panose="020B0604030504040204" pitchFamily="34" charset="-120"/>
                <a:ea typeface="微軟正黑體" panose="020B0604030504040204" pitchFamily="34" charset="-120"/>
              </a:rPr>
              <a:t>(</a:t>
            </a:r>
            <a:r>
              <a:rPr lang="zh-TW" altLang="en-US" dirty="0" smtClean="0">
                <a:solidFill>
                  <a:srgbClr val="FFFFFF"/>
                </a:solidFill>
                <a:latin typeface="微軟正黑體" panose="020B0604030504040204" pitchFamily="34" charset="-120"/>
                <a:ea typeface="微軟正黑體" panose="020B0604030504040204" pitchFamily="34" charset="-120"/>
              </a:rPr>
              <a:t>相當於</a:t>
            </a:r>
            <a:r>
              <a:rPr lang="en-US" altLang="zh-TW" dirty="0" smtClean="0">
                <a:solidFill>
                  <a:srgbClr val="FFFFFF"/>
                </a:solidFill>
                <a:latin typeface="微軟正黑體" panose="020B0604030504040204" pitchFamily="34" charset="-120"/>
                <a:ea typeface="微軟正黑體" panose="020B0604030504040204" pitchFamily="34" charset="-120"/>
              </a:rPr>
              <a:t>16%</a:t>
            </a:r>
            <a:r>
              <a:rPr lang="zh-TW" altLang="en-US" dirty="0" smtClean="0">
                <a:solidFill>
                  <a:srgbClr val="FFFFFF"/>
                </a:solidFill>
                <a:latin typeface="微軟正黑體" panose="020B0604030504040204" pitchFamily="34" charset="-120"/>
                <a:ea typeface="微軟正黑體" panose="020B0604030504040204" pitchFamily="34" charset="-120"/>
              </a:rPr>
              <a:t>臺灣面積</a:t>
            </a:r>
            <a:r>
              <a:rPr lang="en-US" altLang="zh-TW" dirty="0" smtClean="0">
                <a:solidFill>
                  <a:srgbClr val="FFFFFF"/>
                </a:solidFill>
                <a:latin typeface="微軟正黑體" panose="020B0604030504040204" pitchFamily="34" charset="-120"/>
                <a:ea typeface="微軟正黑體" panose="020B0604030504040204" pitchFamily="34" charset="-120"/>
              </a:rPr>
              <a:t>)</a:t>
            </a:r>
            <a:endParaRPr lang="zh-TW" altLang="en-US"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679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afterEffect">
                                  <p:stCondLst>
                                    <p:cond delay="0"/>
                                  </p:stCondLst>
                                  <p:endCondLst>
                                    <p:cond evt="onNext" delay="0">
                                      <p:tgtEl>
                                        <p:sldTgt/>
                                      </p:tgtEl>
                                    </p:cond>
                                  </p:endCondLst>
                                  <p:childTnLst>
                                    <p:set>
                                      <p:cBhvr>
                                        <p:cTn id="6" dur="1" fill="hold">
                                          <p:stCondLst>
                                            <p:cond delay="0"/>
                                          </p:stCondLst>
                                        </p:cTn>
                                        <p:tgtEl>
                                          <p:spTgt spid="4101"/>
                                        </p:tgtEl>
                                        <p:attrNameLst>
                                          <p:attrName>style.visibility</p:attrName>
                                        </p:attrNameLst>
                                      </p:cBhvr>
                                      <p:to>
                                        <p:strVal val="visible"/>
                                      </p:to>
                                    </p:set>
                                    <p:animEffect transition="in" filter="fade">
                                      <p:cBhvr>
                                        <p:cTn id="7" dur="1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722B48B4-8F10-407E-964D-5404F407A453}" type="slidenum">
              <a:rPr lang="zh-TW" altLang="en-US" smtClean="0"/>
              <a:pPr/>
              <a:t>47</a:t>
            </a:fld>
            <a:endParaRPr lang="zh-TW" altLang="en-US"/>
          </a:p>
        </p:txBody>
      </p:sp>
      <p:sp>
        <p:nvSpPr>
          <p:cNvPr id="4"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8" name="矩形 2"/>
          <p:cNvSpPr>
            <a:spLocks noChangeArrowheads="1"/>
          </p:cNvSpPr>
          <p:nvPr/>
        </p:nvSpPr>
        <p:spPr bwMode="auto">
          <a:xfrm>
            <a:off x="-1" y="1119187"/>
            <a:ext cx="89916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58775" indent="0" eaLnBrk="0" hangingPunct="0">
              <a:buClr>
                <a:srgbClr val="000000"/>
              </a:buClr>
            </a:pPr>
            <a:r>
              <a:rPr lang="zh-TW" altLang="en-US" sz="2400" b="1" dirty="0" smtClean="0">
                <a:solidFill>
                  <a:srgbClr val="FF0000"/>
                </a:solidFill>
                <a:latin typeface="微軟正黑體" panose="020B0604030504040204" pitchFamily="34" charset="-120"/>
                <a:ea typeface="微軟正黑體" panose="020B0604030504040204" pitchFamily="34" charset="-120"/>
              </a:rPr>
              <a:t>擬定</a:t>
            </a:r>
            <a:r>
              <a:rPr lang="zh-TW" altLang="en-US" sz="2400" b="1" dirty="0">
                <a:solidFill>
                  <a:srgbClr val="FF0000"/>
                </a:solidFill>
                <a:latin typeface="微軟正黑體" panose="020B0604030504040204" pitchFamily="34" charset="-120"/>
                <a:ea typeface="微軟正黑體" panose="020B0604030504040204" pitchFamily="34" charset="-120"/>
              </a:rPr>
              <a:t>乾旱預警與應變決策必要之資訊</a:t>
            </a:r>
            <a:r>
              <a:rPr lang="zh-TW" altLang="en-US" sz="2400" dirty="0">
                <a:solidFill>
                  <a:srgbClr val="00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以確實掌握新北市地區水資源供需情況</a:t>
            </a:r>
            <a:r>
              <a:rPr lang="zh-TW" altLang="en-US" sz="2400" dirty="0">
                <a:solidFill>
                  <a:srgbClr val="000000"/>
                </a:solidFill>
                <a:latin typeface="微軟正黑體" panose="020B0604030504040204" pitchFamily="34" charset="-120"/>
                <a:ea typeface="微軟正黑體" panose="020B0604030504040204" pitchFamily="34" charset="-120"/>
              </a:rPr>
              <a:t>；提高市民節水意識</a:t>
            </a:r>
            <a:r>
              <a:rPr lang="zh-TW" altLang="en-US" sz="2400" dirty="0" smtClean="0">
                <a:solidFill>
                  <a:srgbClr val="000000"/>
                </a:solidFill>
                <a:latin typeface="微軟正黑體" panose="020B0604030504040204" pitchFamily="34" charset="-120"/>
                <a:ea typeface="微軟正黑體" panose="020B0604030504040204" pitchFamily="34" charset="-120"/>
              </a:rPr>
              <a:t>，加強</a:t>
            </a:r>
            <a:r>
              <a:rPr lang="zh-TW" altLang="en-US" sz="2400" dirty="0">
                <a:solidFill>
                  <a:srgbClr val="000000"/>
                </a:solidFill>
                <a:latin typeface="微軟正黑體" panose="020B0604030504040204" pitchFamily="34" charset="-120"/>
                <a:ea typeface="微軟正黑體" panose="020B0604030504040204" pitchFamily="34" charset="-120"/>
              </a:rPr>
              <a:t>工業用水循環再利用，減輕水庫供水負擔</a:t>
            </a:r>
            <a:r>
              <a:rPr lang="zh-TW" altLang="en-US" sz="2400" dirty="0" smtClean="0">
                <a:solidFill>
                  <a:srgbClr val="000000"/>
                </a:solidFill>
                <a:latin typeface="微軟正黑體" panose="020B0604030504040204" pitchFamily="34" charset="-120"/>
                <a:ea typeface="微軟正黑體" panose="020B0604030504040204" pitchFamily="34" charset="-120"/>
              </a:rPr>
              <a:t>。</a:t>
            </a:r>
            <a:endParaRPr lang="en-US" altLang="zh-TW" sz="2400" dirty="0" smtClean="0">
              <a:solidFill>
                <a:srgbClr val="000000"/>
              </a:solidFill>
              <a:latin typeface="微軟正黑體" panose="020B0604030504040204" pitchFamily="34" charset="-120"/>
              <a:ea typeface="微軟正黑體" panose="020B0604030504040204" pitchFamily="34" charset="-120"/>
            </a:endParaRPr>
          </a:p>
        </p:txBody>
      </p:sp>
      <p:grpSp>
        <p:nvGrpSpPr>
          <p:cNvPr id="11" name="群組 8"/>
          <p:cNvGrpSpPr>
            <a:grpSpLocks/>
          </p:cNvGrpSpPr>
          <p:nvPr/>
        </p:nvGrpSpPr>
        <p:grpSpPr bwMode="auto">
          <a:xfrm>
            <a:off x="297831" y="574955"/>
            <a:ext cx="4959969" cy="568045"/>
            <a:chOff x="61390" y="2595674"/>
            <a:chExt cx="3516271" cy="822534"/>
          </a:xfrm>
        </p:grpSpPr>
        <p:sp>
          <p:nvSpPr>
            <p:cNvPr id="12" name="五邊形 11"/>
            <p:cNvSpPr/>
            <p:nvPr/>
          </p:nvSpPr>
          <p:spPr>
            <a:xfrm>
              <a:off x="61390" y="2688413"/>
              <a:ext cx="3471225" cy="729795"/>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eaLnBrk="0" hangingPunct="0">
                <a:defRPr/>
              </a:pP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13" name="五邊形 12"/>
            <p:cNvSpPr/>
            <p:nvPr/>
          </p:nvSpPr>
          <p:spPr>
            <a:xfrm>
              <a:off x="106436" y="2595674"/>
              <a:ext cx="3471225" cy="668495"/>
            </a:xfrm>
            <a:prstGeom prst="homePlate">
              <a:avLst/>
            </a:prstGeom>
          </p:spPr>
          <p:style>
            <a:lnRef idx="1">
              <a:schemeClr val="accent5"/>
            </a:lnRef>
            <a:fillRef idx="3">
              <a:schemeClr val="accent5"/>
            </a:fillRef>
            <a:effectRef idx="2">
              <a:schemeClr val="accent5"/>
            </a:effectRef>
            <a:fontRef idx="minor">
              <a:schemeClr val="lt1"/>
            </a:fontRef>
          </p:style>
          <p:txBody>
            <a:bodyPr wrap="square" anchor="ctr">
              <a:spAutoFit/>
            </a:bodyPr>
            <a:lstStyle/>
            <a:p>
              <a:pPr eaLnBrk="0" hangingPunct="0">
                <a:defRPr/>
              </a:pPr>
              <a:r>
                <a:rPr lang="zh-TW" altLang="en-US" sz="2400" b="1" dirty="0">
                  <a:solidFill>
                    <a:srgbClr val="FFFFFF"/>
                  </a:solidFill>
                  <a:latin typeface="微軟正黑體" panose="020B0604030504040204" pitchFamily="34" charset="-120"/>
                  <a:ea typeface="微軟正黑體" panose="020B0604030504040204" pitchFamily="34" charset="-120"/>
                </a:rPr>
                <a:t>臺灣地區供水情勢</a:t>
              </a:r>
              <a:r>
                <a:rPr lang="en-US" altLang="zh-TW" sz="2400" b="1" dirty="0">
                  <a:solidFill>
                    <a:srgbClr val="FFFFFF"/>
                  </a:solidFill>
                  <a:latin typeface="微軟正黑體" panose="020B0604030504040204" pitchFamily="34" charset="-120"/>
                  <a:ea typeface="微軟正黑體" panose="020B0604030504040204" pitchFamily="34" charset="-120"/>
                </a:rPr>
                <a:t>(</a:t>
              </a:r>
              <a:r>
                <a:rPr lang="zh-TW" altLang="en-US" sz="2400" b="1" dirty="0">
                  <a:solidFill>
                    <a:srgbClr val="FFFFFF"/>
                  </a:solidFill>
                  <a:latin typeface="微軟正黑體" panose="020B0604030504040204" pitchFamily="34" charset="-120"/>
                  <a:ea typeface="微軟正黑體" panose="020B0604030504040204" pitchFamily="34" charset="-120"/>
                </a:rPr>
                <a:t>枯旱預警</a:t>
              </a:r>
              <a:r>
                <a:rPr lang="en-US" altLang="zh-TW" sz="2400" b="1" dirty="0">
                  <a:solidFill>
                    <a:srgbClr val="FFFFFF"/>
                  </a:solidFill>
                  <a:latin typeface="微軟正黑體" panose="020B0604030504040204" pitchFamily="34" charset="-120"/>
                  <a:ea typeface="微軟正黑體" panose="020B0604030504040204" pitchFamily="34" charset="-120"/>
                </a:rPr>
                <a:t>)</a:t>
              </a:r>
              <a:r>
                <a:rPr lang="zh-TW" altLang="en-US" sz="2400" b="1" dirty="0">
                  <a:solidFill>
                    <a:srgbClr val="FFFFFF"/>
                  </a:solidFill>
                  <a:latin typeface="微軟正黑體" panose="020B0604030504040204" pitchFamily="34" charset="-120"/>
                  <a:ea typeface="微軟正黑體" panose="020B0604030504040204" pitchFamily="34" charset="-120"/>
                </a:rPr>
                <a:t>通報</a:t>
              </a:r>
            </a:p>
          </p:txBody>
        </p:sp>
      </p:grpSp>
      <p:grpSp>
        <p:nvGrpSpPr>
          <p:cNvPr id="14" name="群組 8"/>
          <p:cNvGrpSpPr>
            <a:grpSpLocks/>
          </p:cNvGrpSpPr>
          <p:nvPr/>
        </p:nvGrpSpPr>
        <p:grpSpPr bwMode="auto">
          <a:xfrm>
            <a:off x="361372" y="2332605"/>
            <a:ext cx="3161653" cy="562995"/>
            <a:chOff x="52156" y="2797255"/>
            <a:chExt cx="2613982" cy="562349"/>
          </a:xfrm>
        </p:grpSpPr>
        <p:sp>
          <p:nvSpPr>
            <p:cNvPr id="15" name="五邊形 14"/>
            <p:cNvSpPr/>
            <p:nvPr/>
          </p:nvSpPr>
          <p:spPr>
            <a:xfrm>
              <a:off x="52156" y="2855357"/>
              <a:ext cx="2589465" cy="504247"/>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eaLnBrk="0" hangingPunct="0">
                <a:defRPr/>
              </a:pP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16" name="五邊形 15"/>
            <p:cNvSpPr/>
            <p:nvPr/>
          </p:nvSpPr>
          <p:spPr>
            <a:xfrm>
              <a:off x="106437" y="2797255"/>
              <a:ext cx="2559701" cy="461135"/>
            </a:xfrm>
            <a:prstGeom prst="homePlate">
              <a:avLst/>
            </a:prstGeom>
          </p:spPr>
          <p:style>
            <a:lnRef idx="1">
              <a:schemeClr val="accent2"/>
            </a:lnRef>
            <a:fillRef idx="3">
              <a:schemeClr val="accent2"/>
            </a:fillRef>
            <a:effectRef idx="2">
              <a:schemeClr val="accent2"/>
            </a:effectRef>
            <a:fontRef idx="minor">
              <a:schemeClr val="lt1"/>
            </a:fontRef>
          </p:style>
          <p:txBody>
            <a:bodyPr wrap="square" anchor="ctr">
              <a:spAutoFit/>
            </a:bodyPr>
            <a:lstStyle/>
            <a:p>
              <a:pPr eaLnBrk="0" hangingPunct="0">
                <a:defRPr/>
              </a:pPr>
              <a:r>
                <a:rPr lang="zh-TW" altLang="en-US" sz="2400" b="1" dirty="0">
                  <a:solidFill>
                    <a:srgbClr val="FFFFFF"/>
                  </a:solidFill>
                  <a:latin typeface="微軟正黑體" panose="020B0604030504040204" pitchFamily="34" charset="-120"/>
                  <a:ea typeface="微軟正黑體" panose="020B0604030504040204" pitchFamily="34" charset="-120"/>
                </a:rPr>
                <a:t>建立緊急運水網路</a:t>
              </a:r>
            </a:p>
          </p:txBody>
        </p:sp>
      </p:grpSp>
      <p:sp>
        <p:nvSpPr>
          <p:cNvPr id="17" name="矩形 2"/>
          <p:cNvSpPr>
            <a:spLocks noChangeArrowheads="1"/>
          </p:cNvSpPr>
          <p:nvPr/>
        </p:nvSpPr>
        <p:spPr bwMode="auto">
          <a:xfrm>
            <a:off x="0" y="2854404"/>
            <a:ext cx="89916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58775" indent="0" eaLnBrk="0" hangingPunct="0">
              <a:buClr>
                <a:srgbClr val="000000"/>
              </a:buClr>
            </a:pPr>
            <a:r>
              <a:rPr lang="zh-TW" altLang="en-US" sz="2400" dirty="0" smtClean="0">
                <a:solidFill>
                  <a:srgbClr val="000000"/>
                </a:solidFill>
                <a:latin typeface="微軟正黑體" panose="020B0604030504040204" pitchFamily="34" charset="-120"/>
                <a:ea typeface="微軟正黑體" panose="020B0604030504040204" pitchFamily="34" charset="-120"/>
              </a:rPr>
              <a:t>新</a:t>
            </a:r>
            <a:r>
              <a:rPr lang="zh-TW" altLang="en-US" sz="2400" dirty="0">
                <a:solidFill>
                  <a:srgbClr val="000000"/>
                </a:solidFill>
                <a:latin typeface="微軟正黑體" panose="020B0604030504040204" pitchFamily="34" charset="-120"/>
                <a:ea typeface="微軟正黑體" panose="020B0604030504040204" pitchFamily="34" charset="-120"/>
              </a:rPr>
              <a:t>北市政府與自來水</a:t>
            </a:r>
            <a:r>
              <a:rPr lang="zh-TW" altLang="en-US" sz="2400" dirty="0" smtClean="0">
                <a:solidFill>
                  <a:srgbClr val="000000"/>
                </a:solidFill>
                <a:latin typeface="微軟正黑體" panose="020B0604030504040204" pitchFamily="34" charset="-120"/>
                <a:ea typeface="微軟正黑體" panose="020B0604030504040204" pitchFamily="34" charset="-120"/>
              </a:rPr>
              <a:t>事業應辦理</a:t>
            </a:r>
            <a:r>
              <a:rPr lang="zh-TW" altLang="en-US" sz="2400" dirty="0">
                <a:solidFill>
                  <a:srgbClr val="000000"/>
                </a:solidFill>
                <a:latin typeface="微軟正黑體" panose="020B0604030504040204" pitchFamily="34" charset="-120"/>
                <a:ea typeface="微軟正黑體" panose="020B0604030504040204" pitchFamily="34" charset="-120"/>
              </a:rPr>
              <a:t>旱災應變之緊急運水，</a:t>
            </a:r>
            <a:r>
              <a:rPr lang="zh-TW" altLang="en-US" sz="2400" b="1" dirty="0">
                <a:solidFill>
                  <a:srgbClr val="FF0000"/>
                </a:solidFill>
                <a:latin typeface="微軟正黑體" panose="020B0604030504040204" pitchFamily="34" charset="-120"/>
                <a:ea typeface="微軟正黑體" panose="020B0604030504040204" pitchFamily="34" charset="-120"/>
              </a:rPr>
              <a:t>平時應規劃運送</a:t>
            </a:r>
            <a:r>
              <a:rPr lang="zh-TW" altLang="en-US" sz="2400" b="1" dirty="0" smtClean="0">
                <a:solidFill>
                  <a:srgbClr val="FF0000"/>
                </a:solidFill>
                <a:latin typeface="微軟正黑體" panose="020B0604030504040204" pitchFamily="34" charset="-120"/>
                <a:ea typeface="微軟正黑體" panose="020B0604030504040204" pitchFamily="34" charset="-120"/>
              </a:rPr>
              <a:t>設施</a:t>
            </a:r>
            <a:r>
              <a:rPr lang="en-US" altLang="zh-TW" sz="2400" dirty="0" smtClean="0">
                <a:solidFill>
                  <a:srgbClr val="000000"/>
                </a:solidFill>
                <a:latin typeface="微軟正黑體" panose="020B0604030504040204" pitchFamily="34" charset="-120"/>
                <a:ea typeface="微軟正黑體" panose="020B0604030504040204" pitchFamily="34" charset="-120"/>
              </a:rPr>
              <a:t>(</a:t>
            </a:r>
            <a:r>
              <a:rPr lang="zh-TW" altLang="en-US" sz="2400" dirty="0" smtClean="0">
                <a:solidFill>
                  <a:srgbClr val="000000"/>
                </a:solidFill>
                <a:latin typeface="微軟正黑體" panose="020B0604030504040204" pitchFamily="34" charset="-120"/>
                <a:ea typeface="微軟正黑體" panose="020B0604030504040204" pitchFamily="34" charset="-120"/>
              </a:rPr>
              <a:t>道路</a:t>
            </a:r>
            <a:r>
              <a:rPr lang="zh-TW" altLang="en-US" sz="2400" dirty="0">
                <a:solidFill>
                  <a:srgbClr val="000000"/>
                </a:solidFill>
                <a:latin typeface="微軟正黑體" panose="020B0604030504040204" pitchFamily="34" charset="-120"/>
                <a:ea typeface="微軟正黑體" panose="020B0604030504040204" pitchFamily="34" charset="-120"/>
              </a:rPr>
              <a:t>、港灣、機場</a:t>
            </a:r>
            <a:r>
              <a:rPr lang="zh-TW" altLang="en-US" sz="2400" dirty="0" smtClean="0">
                <a:solidFill>
                  <a:srgbClr val="000000"/>
                </a:solidFill>
                <a:latin typeface="微軟正黑體" panose="020B0604030504040204" pitchFamily="34" charset="-120"/>
                <a:ea typeface="微軟正黑體" panose="020B0604030504040204" pitchFamily="34" charset="-120"/>
              </a:rPr>
              <a:t>等</a:t>
            </a:r>
            <a:r>
              <a:rPr lang="en-US" altLang="zh-TW" sz="2400" dirty="0" smtClean="0">
                <a:solidFill>
                  <a:srgbClr val="000000"/>
                </a:solidFill>
                <a:latin typeface="微軟正黑體" panose="020B0604030504040204" pitchFamily="34" charset="-120"/>
                <a:ea typeface="微軟正黑體" panose="020B0604030504040204" pitchFamily="34" charset="-120"/>
              </a:rPr>
              <a:t>)</a:t>
            </a:r>
            <a:r>
              <a:rPr lang="zh-TW" altLang="en-US" sz="2400" dirty="0" smtClean="0">
                <a:solidFill>
                  <a:srgbClr val="00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臨時供水</a:t>
            </a:r>
            <a:r>
              <a:rPr lang="zh-TW" altLang="en-US" sz="2400" b="1" dirty="0" smtClean="0">
                <a:solidFill>
                  <a:srgbClr val="FF0000"/>
                </a:solidFill>
                <a:latin typeface="微軟正黑體" panose="020B0604030504040204" pitchFamily="34" charset="-120"/>
                <a:ea typeface="微軟正黑體" panose="020B0604030504040204" pitchFamily="34" charset="-120"/>
              </a:rPr>
              <a:t>站</a:t>
            </a:r>
            <a:r>
              <a:rPr lang="en-US" altLang="zh-TW" sz="2400" dirty="0" smtClean="0">
                <a:solidFill>
                  <a:srgbClr val="000000"/>
                </a:solidFill>
                <a:latin typeface="微軟正黑體" panose="020B0604030504040204" pitchFamily="34" charset="-120"/>
                <a:ea typeface="微軟正黑體" panose="020B0604030504040204" pitchFamily="34" charset="-120"/>
              </a:rPr>
              <a:t>(</a:t>
            </a:r>
            <a:r>
              <a:rPr lang="zh-TW" altLang="en-US" sz="2400" dirty="0" smtClean="0">
                <a:solidFill>
                  <a:srgbClr val="000000"/>
                </a:solidFill>
                <a:latin typeface="微軟正黑體" panose="020B0604030504040204" pitchFamily="34" charset="-120"/>
                <a:ea typeface="微軟正黑體" panose="020B0604030504040204" pitchFamily="34" charset="-120"/>
              </a:rPr>
              <a:t>車站</a:t>
            </a:r>
            <a:r>
              <a:rPr lang="zh-TW" altLang="en-US" sz="2400" dirty="0">
                <a:solidFill>
                  <a:srgbClr val="000000"/>
                </a:solidFill>
                <a:latin typeface="微軟正黑體" panose="020B0604030504040204" pitchFamily="34" charset="-120"/>
                <a:ea typeface="微軟正黑體" panose="020B0604030504040204" pitchFamily="34" charset="-120"/>
              </a:rPr>
              <a:t>、市場、學校</a:t>
            </a:r>
            <a:r>
              <a:rPr lang="zh-TW" altLang="en-US" sz="2400" dirty="0" smtClean="0">
                <a:solidFill>
                  <a:srgbClr val="000000"/>
                </a:solidFill>
                <a:latin typeface="微軟正黑體" panose="020B0604030504040204" pitchFamily="34" charset="-120"/>
                <a:ea typeface="微軟正黑體" panose="020B0604030504040204" pitchFamily="34" charset="-120"/>
              </a:rPr>
              <a:t>等</a:t>
            </a:r>
            <a:r>
              <a:rPr lang="en-US" altLang="zh-TW" sz="2400" dirty="0" smtClean="0">
                <a:solidFill>
                  <a:srgbClr val="000000"/>
                </a:solidFill>
                <a:latin typeface="微軟正黑體" panose="020B0604030504040204" pitchFamily="34" charset="-120"/>
                <a:ea typeface="微軟正黑體" panose="020B0604030504040204" pitchFamily="34" charset="-120"/>
              </a:rPr>
              <a:t>)</a:t>
            </a:r>
            <a:r>
              <a:rPr lang="zh-TW" altLang="en-US" sz="2400" dirty="0" smtClean="0">
                <a:solidFill>
                  <a:srgbClr val="000000"/>
                </a:solidFill>
                <a:latin typeface="微軟正黑體" panose="020B0604030504040204" pitchFamily="34" charset="-120"/>
                <a:ea typeface="微軟正黑體" panose="020B0604030504040204" pitchFamily="34" charset="-120"/>
              </a:rPr>
              <a:t>及</a:t>
            </a:r>
            <a:r>
              <a:rPr lang="zh-TW" altLang="en-US" sz="2400" b="1" dirty="0">
                <a:solidFill>
                  <a:srgbClr val="FF0000"/>
                </a:solidFill>
                <a:latin typeface="微軟正黑體" panose="020B0604030504040204" pitchFamily="34" charset="-120"/>
                <a:ea typeface="微軟正黑體" panose="020B0604030504040204" pitchFamily="34" charset="-120"/>
              </a:rPr>
              <a:t>載水站與有關替代方案</a:t>
            </a:r>
            <a:r>
              <a:rPr lang="zh-TW" altLang="en-US" sz="2400" dirty="0" smtClean="0">
                <a:solidFill>
                  <a:srgbClr val="00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應</a:t>
            </a:r>
            <a:r>
              <a:rPr lang="zh-TW" altLang="en-US" sz="2400" b="1" dirty="0">
                <a:solidFill>
                  <a:srgbClr val="FF0000"/>
                </a:solidFill>
                <a:latin typeface="微軟正黑體" panose="020B0604030504040204" pitchFamily="34" charset="-120"/>
                <a:ea typeface="微軟正黑體" panose="020B0604030504040204" pitchFamily="34" charset="-120"/>
              </a:rPr>
              <a:t>協同有關機關建立緊急運水網路</a:t>
            </a:r>
            <a:r>
              <a:rPr lang="zh-TW" altLang="en-US" sz="2400" dirty="0" smtClean="0">
                <a:solidFill>
                  <a:srgbClr val="000000"/>
                </a:solidFill>
                <a:latin typeface="微軟正黑體" panose="020B0604030504040204" pitchFamily="34" charset="-120"/>
                <a:ea typeface="微軟正黑體" panose="020B0604030504040204" pitchFamily="34" charset="-120"/>
              </a:rPr>
              <a:t>。</a:t>
            </a:r>
            <a:endParaRPr lang="en-US" altLang="zh-TW" sz="2400" dirty="0" smtClean="0">
              <a:solidFill>
                <a:srgbClr val="000000"/>
              </a:solidFill>
              <a:latin typeface="微軟正黑體" panose="020B0604030504040204" pitchFamily="34" charset="-120"/>
              <a:ea typeface="微軟正黑體" panose="020B0604030504040204" pitchFamily="34" charset="-120"/>
            </a:endParaRPr>
          </a:p>
        </p:txBody>
      </p:sp>
      <p:pic>
        <p:nvPicPr>
          <p:cNvPr id="2050" name="Picture 2" descr="http://static.ettoday.net/images/272/d272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343400"/>
            <a:ext cx="2769920" cy="207744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9"/>
          <p:cNvSpPr>
            <a:spLocks noChangeArrowheads="1"/>
          </p:cNvSpPr>
          <p:nvPr/>
        </p:nvSpPr>
        <p:spPr bwMode="auto">
          <a:xfrm>
            <a:off x="-1" y="6396335"/>
            <a:ext cx="4822885" cy="461665"/>
          </a:xfrm>
          <a:prstGeom prst="rect">
            <a:avLst/>
          </a:prstGeom>
          <a:solidFill>
            <a:schemeClr val="bg1"/>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en-US" altLang="zh-TW" sz="800" dirty="0" smtClean="0">
                <a:solidFill>
                  <a:srgbClr val="000000"/>
                </a:solidFill>
                <a:latin typeface="微軟正黑體" pitchFamily="34" charset="-120"/>
                <a:ea typeface="微軟正黑體" pitchFamily="34" charset="-120"/>
              </a:rPr>
              <a:t>：</a:t>
            </a:r>
            <a:r>
              <a:rPr lang="zh-TW" altLang="en-US" sz="800" dirty="0">
                <a:solidFill>
                  <a:srgbClr val="000000"/>
                </a:solidFill>
                <a:latin typeface="微軟正黑體" pitchFamily="34" charset="-120"/>
                <a:ea typeface="微軟正黑體" pitchFamily="34" charset="-120"/>
              </a:rPr>
              <a:t>中央通訊社， </a:t>
            </a:r>
            <a:r>
              <a:rPr lang="en-US" altLang="zh-TW" sz="800" dirty="0" smtClean="0">
                <a:solidFill>
                  <a:srgbClr val="000000"/>
                </a:solidFill>
                <a:latin typeface="微軟正黑體" pitchFamily="34" charset="-120"/>
                <a:ea typeface="微軟正黑體" pitchFamily="34" charset="-120"/>
                <a:hlinkClick r:id="rId4"/>
              </a:rPr>
              <a:t>http</a:t>
            </a:r>
            <a:r>
              <a:rPr lang="en-US" altLang="zh-TW" sz="800" dirty="0">
                <a:solidFill>
                  <a:srgbClr val="000000"/>
                </a:solidFill>
                <a:latin typeface="微軟正黑體" pitchFamily="34" charset="-120"/>
                <a:ea typeface="微軟正黑體" pitchFamily="34" charset="-120"/>
                <a:hlinkClick r:id="rId4"/>
              </a:rPr>
              <a:t>://</a:t>
            </a:r>
            <a:r>
              <a:rPr lang="en-US" altLang="zh-TW" sz="800" dirty="0" smtClean="0">
                <a:solidFill>
                  <a:srgbClr val="000000"/>
                </a:solidFill>
                <a:latin typeface="微軟正黑體" pitchFamily="34" charset="-120"/>
                <a:ea typeface="微軟正黑體" pitchFamily="34" charset="-120"/>
                <a:hlinkClick r:id="rId4"/>
              </a:rPr>
              <a:t>www.cna.com.tw/news/firstnews/201503195014-1.aspx</a:t>
            </a:r>
            <a:endParaRPr lang="en-US" altLang="zh-TW" sz="800" dirty="0" smtClean="0">
              <a:solidFill>
                <a:srgbClr val="000000"/>
              </a:solidFill>
              <a:latin typeface="微軟正黑體" pitchFamily="34" charset="-120"/>
              <a:ea typeface="微軟正黑體" pitchFamily="34" charset="-120"/>
            </a:endParaRPr>
          </a:p>
          <a:p>
            <a:pPr eaLnBrk="0" hangingPunct="0"/>
            <a:r>
              <a:rPr lang="zh-TW" altLang="en-US" sz="800" dirty="0" smtClean="0">
                <a:solidFill>
                  <a:srgbClr val="000000"/>
                </a:solidFill>
                <a:latin typeface="微軟正黑體" pitchFamily="34" charset="-120"/>
                <a:ea typeface="微軟正黑體" pitchFamily="34" charset="-120"/>
              </a:rPr>
              <a:t>中央通訊社，</a:t>
            </a:r>
            <a:r>
              <a:rPr lang="en-US" altLang="zh-TW" sz="800" dirty="0">
                <a:solidFill>
                  <a:srgbClr val="000000"/>
                </a:solidFill>
                <a:latin typeface="微軟正黑體" pitchFamily="34" charset="-120"/>
                <a:ea typeface="微軟正黑體" pitchFamily="34" charset="-120"/>
                <a:hlinkClick r:id="rId5"/>
              </a:rPr>
              <a:t>http://</a:t>
            </a:r>
            <a:r>
              <a:rPr lang="en-US" altLang="zh-TW" sz="800" dirty="0" smtClean="0">
                <a:solidFill>
                  <a:srgbClr val="000000"/>
                </a:solidFill>
                <a:latin typeface="微軟正黑體" pitchFamily="34" charset="-120"/>
                <a:ea typeface="微軟正黑體" pitchFamily="34" charset="-120"/>
                <a:hlinkClick r:id="rId5"/>
              </a:rPr>
              <a:t>www.cna.com.tw/news/firstnews/201503250035-1.aspx</a:t>
            </a:r>
            <a:endParaRPr lang="en-US" altLang="zh-TW" sz="800" dirty="0">
              <a:solidFill>
                <a:srgbClr val="000000"/>
              </a:solidFill>
              <a:latin typeface="微軟正黑體" pitchFamily="34" charset="-120"/>
              <a:ea typeface="微軟正黑體" pitchFamily="34" charset="-120"/>
            </a:endParaRPr>
          </a:p>
          <a:p>
            <a:pPr eaLnBrk="0" hangingPunct="0"/>
            <a:r>
              <a:rPr lang="zh-TW" altLang="en-US" sz="800" dirty="0" smtClean="0">
                <a:solidFill>
                  <a:srgbClr val="000000"/>
                </a:solidFill>
                <a:latin typeface="微軟正黑體" pitchFamily="34" charset="-120"/>
                <a:ea typeface="微軟正黑體" pitchFamily="34" charset="-120"/>
              </a:rPr>
              <a:t>東森新聞雲，</a:t>
            </a:r>
            <a:r>
              <a:rPr lang="en-US" altLang="zh-TW" sz="800" dirty="0" smtClean="0">
                <a:solidFill>
                  <a:srgbClr val="000000"/>
                </a:solidFill>
                <a:latin typeface="微軟正黑體" pitchFamily="34" charset="-120"/>
                <a:ea typeface="微軟正黑體" pitchFamily="34" charset="-120"/>
                <a:hlinkClick r:id="rId6"/>
              </a:rPr>
              <a:t>http</a:t>
            </a:r>
            <a:r>
              <a:rPr lang="en-US" altLang="zh-TW" sz="800" dirty="0">
                <a:solidFill>
                  <a:srgbClr val="000000"/>
                </a:solidFill>
                <a:latin typeface="微軟正黑體" pitchFamily="34" charset="-120"/>
                <a:ea typeface="微軟正黑體" pitchFamily="34" charset="-120"/>
                <a:hlinkClick r:id="rId6"/>
              </a:rPr>
              <a:t>://</a:t>
            </a:r>
            <a:r>
              <a:rPr lang="en-US" altLang="zh-TW" sz="800" dirty="0" smtClean="0">
                <a:solidFill>
                  <a:srgbClr val="000000"/>
                </a:solidFill>
                <a:latin typeface="微軟正黑體" pitchFamily="34" charset="-120"/>
                <a:ea typeface="微軟正黑體" pitchFamily="34" charset="-120"/>
                <a:hlinkClick r:id="rId6"/>
              </a:rPr>
              <a:t>www.ettoday.net/news/20130325/181200.htm</a:t>
            </a:r>
            <a:endParaRPr lang="en-US" altLang="zh-TW" sz="800" dirty="0" smtClean="0">
              <a:solidFill>
                <a:srgbClr val="000000"/>
              </a:solidFill>
              <a:latin typeface="微軟正黑體" pitchFamily="34" charset="-120"/>
              <a:ea typeface="微軟正黑體" pitchFamily="34" charset="-120"/>
            </a:endParaRPr>
          </a:p>
        </p:txBody>
      </p: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8979" y="4343400"/>
            <a:ext cx="2943221" cy="201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10;石門水庫水情吃緊，水庫可見乾涸泥地。（中央社檔案照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662" y="4411435"/>
            <a:ext cx="2657186" cy="1992890"/>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p:cNvSpPr txBox="1"/>
          <p:nvPr/>
        </p:nvSpPr>
        <p:spPr>
          <a:xfrm>
            <a:off x="461662" y="6027003"/>
            <a:ext cx="1569660"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石門水庫見底</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3200400" y="6015156"/>
            <a:ext cx="1107996"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石門水庫</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6281172" y="6060080"/>
            <a:ext cx="1338828"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日月潭九蛙</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506725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722B48B4-8F10-407E-964D-5404F407A453}" type="slidenum">
              <a:rPr lang="zh-TW" altLang="en-US" smtClean="0"/>
              <a:pPr/>
              <a:t>48</a:t>
            </a:fld>
            <a:endParaRPr lang="zh-TW" altLang="en-US"/>
          </a:p>
        </p:txBody>
      </p:sp>
      <p:sp>
        <p:nvSpPr>
          <p:cNvPr id="4"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8" name="矩形 9"/>
          <p:cNvSpPr>
            <a:spLocks noChangeArrowheads="1"/>
          </p:cNvSpPr>
          <p:nvPr/>
        </p:nvSpPr>
        <p:spPr bwMode="auto">
          <a:xfrm>
            <a:off x="-1" y="6519446"/>
            <a:ext cx="6019801" cy="338554"/>
          </a:xfrm>
          <a:prstGeom prst="rect">
            <a:avLst/>
          </a:prstGeom>
          <a:solidFill>
            <a:schemeClr val="bg1"/>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en-US" altLang="zh-TW" sz="800" dirty="0" smtClean="0">
                <a:solidFill>
                  <a:srgbClr val="000000"/>
                </a:solidFill>
                <a:latin typeface="微軟正黑體" pitchFamily="34" charset="-120"/>
                <a:ea typeface="微軟正黑體" pitchFamily="34" charset="-120"/>
              </a:rPr>
              <a:t>：</a:t>
            </a:r>
            <a:r>
              <a:rPr lang="zh-TW" altLang="en-US" sz="800" dirty="0" smtClean="0">
                <a:solidFill>
                  <a:srgbClr val="000000"/>
                </a:solidFill>
                <a:latin typeface="微軟正黑體" pitchFamily="34" charset="-120"/>
                <a:ea typeface="微軟正黑體" pitchFamily="34" charset="-120"/>
              </a:rPr>
              <a:t>聯合新聞網，</a:t>
            </a:r>
            <a:r>
              <a:rPr lang="en-US" altLang="zh-TW" sz="800" dirty="0" smtClean="0">
                <a:solidFill>
                  <a:srgbClr val="000000"/>
                </a:solidFill>
                <a:latin typeface="微軟正黑體" pitchFamily="34" charset="-120"/>
                <a:ea typeface="微軟正黑體" pitchFamily="34" charset="-120"/>
                <a:hlinkClick r:id="rId3"/>
              </a:rPr>
              <a:t>http</a:t>
            </a:r>
            <a:r>
              <a:rPr lang="en-US" altLang="zh-TW" sz="800" dirty="0">
                <a:solidFill>
                  <a:srgbClr val="000000"/>
                </a:solidFill>
                <a:latin typeface="微軟正黑體" pitchFamily="34" charset="-120"/>
                <a:ea typeface="微軟正黑體" pitchFamily="34" charset="-120"/>
                <a:hlinkClick r:id="rId3"/>
              </a:rPr>
              <a:t>://udn.com/news/story/7312/782564-%E5%8D%81%E5%B9%B4%E5%A4%A7%E6%97%B1-%</a:t>
            </a:r>
            <a:r>
              <a:rPr lang="en-US" altLang="zh-TW" sz="800" dirty="0" smtClean="0">
                <a:solidFill>
                  <a:srgbClr val="000000"/>
                </a:solidFill>
                <a:latin typeface="微軟正黑體" pitchFamily="34" charset="-120"/>
                <a:ea typeface="微軟正黑體" pitchFamily="34" charset="-120"/>
                <a:hlinkClick r:id="rId3"/>
              </a:rPr>
              <a:t>E5%85%A8%E5%8F%B0%E4%B9%BE%E5%B7%B4%E5%B7%B4</a:t>
            </a:r>
            <a:endParaRPr lang="en-US" altLang="zh-TW" sz="800" dirty="0" smtClean="0">
              <a:solidFill>
                <a:srgbClr val="000000"/>
              </a:solidFill>
              <a:latin typeface="微軟正黑體" pitchFamily="34" charset="-120"/>
              <a:ea typeface="微軟正黑體" pitchFamily="34" charset="-12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57" y="698797"/>
            <a:ext cx="8901347" cy="569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067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user\Desktop\擷取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8082270" cy="6090432"/>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0"/>
          </p:nvPr>
        </p:nvSpPr>
        <p:spPr/>
        <p:txBody>
          <a:bodyPr/>
          <a:lstStyle/>
          <a:p>
            <a:fld id="{722B48B4-8F10-407E-964D-5404F407A453}" type="slidenum">
              <a:rPr lang="zh-TW" altLang="en-US" smtClean="0"/>
              <a:pPr/>
              <a:t>49</a:t>
            </a:fld>
            <a:endParaRPr lang="zh-TW" altLang="en-US"/>
          </a:p>
        </p:txBody>
      </p:sp>
      <p:sp>
        <p:nvSpPr>
          <p:cNvPr id="4"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 name="矩形 9"/>
          <p:cNvSpPr>
            <a:spLocks noChangeArrowheads="1"/>
          </p:cNvSpPr>
          <p:nvPr/>
        </p:nvSpPr>
        <p:spPr bwMode="auto">
          <a:xfrm>
            <a:off x="-1" y="6519446"/>
            <a:ext cx="6019801" cy="338554"/>
          </a:xfrm>
          <a:prstGeom prst="rect">
            <a:avLst/>
          </a:prstGeom>
          <a:solidFill>
            <a:schemeClr val="bg1"/>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en-US" altLang="zh-TW" sz="800" dirty="0" smtClean="0">
                <a:solidFill>
                  <a:srgbClr val="000000"/>
                </a:solidFill>
                <a:latin typeface="微軟正黑體" pitchFamily="34" charset="-120"/>
                <a:ea typeface="微軟正黑體" pitchFamily="34" charset="-120"/>
              </a:rPr>
              <a:t>：</a:t>
            </a:r>
            <a:r>
              <a:rPr lang="zh-TW" altLang="en-US" sz="800" dirty="0" smtClean="0">
                <a:solidFill>
                  <a:srgbClr val="000000"/>
                </a:solidFill>
                <a:latin typeface="微軟正黑體" pitchFamily="34" charset="-120"/>
                <a:ea typeface="微軟正黑體" pitchFamily="34" charset="-120"/>
              </a:rPr>
              <a:t>聯合新聞網，</a:t>
            </a:r>
            <a:r>
              <a:rPr lang="en-US" altLang="zh-TW" sz="800" dirty="0" smtClean="0">
                <a:solidFill>
                  <a:srgbClr val="000000"/>
                </a:solidFill>
                <a:latin typeface="微軟正黑體" pitchFamily="34" charset="-120"/>
                <a:ea typeface="微軟正黑體" pitchFamily="34" charset="-120"/>
                <a:hlinkClick r:id="rId4"/>
              </a:rPr>
              <a:t>http</a:t>
            </a:r>
            <a:r>
              <a:rPr lang="en-US" altLang="zh-TW" sz="800" dirty="0">
                <a:solidFill>
                  <a:srgbClr val="000000"/>
                </a:solidFill>
                <a:latin typeface="微軟正黑體" pitchFamily="34" charset="-120"/>
                <a:ea typeface="微軟正黑體" pitchFamily="34" charset="-120"/>
                <a:hlinkClick r:id="rId4"/>
              </a:rPr>
              <a:t>://udn.com/news/story/7312/782564-%E5%8D%81%E5%B9%B4%E5%A4%A7%E6%97%B1-%</a:t>
            </a:r>
            <a:r>
              <a:rPr lang="en-US" altLang="zh-TW" sz="800" dirty="0" smtClean="0">
                <a:solidFill>
                  <a:srgbClr val="000000"/>
                </a:solidFill>
                <a:latin typeface="微軟正黑體" pitchFamily="34" charset="-120"/>
                <a:ea typeface="微軟正黑體" pitchFamily="34" charset="-120"/>
                <a:hlinkClick r:id="rId4"/>
              </a:rPr>
              <a:t>E5%85%A8%E5%8F%B0%E4%B9%BE%E5%B7%B4%E5%B7%B4</a:t>
            </a:r>
            <a:endParaRPr lang="en-US" altLang="zh-TW" sz="800" dirty="0" smtClean="0">
              <a:solidFill>
                <a:srgbClr val="000000"/>
              </a:solidFill>
              <a:latin typeface="微軟正黑體" pitchFamily="34" charset="-120"/>
              <a:ea typeface="微軟正黑體" pitchFamily="34" charset="-120"/>
            </a:endParaRPr>
          </a:p>
        </p:txBody>
      </p:sp>
      <p:grpSp>
        <p:nvGrpSpPr>
          <p:cNvPr id="8" name="群組 7"/>
          <p:cNvGrpSpPr/>
          <p:nvPr/>
        </p:nvGrpSpPr>
        <p:grpSpPr>
          <a:xfrm>
            <a:off x="-47625" y="556424"/>
            <a:ext cx="5991225" cy="3864240"/>
            <a:chOff x="-47625" y="533400"/>
            <a:chExt cx="5991225" cy="3864240"/>
          </a:xfrm>
        </p:grpSpPr>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5671" t="20564" r="35150" b="29021"/>
            <a:stretch/>
          </p:blipFill>
          <p:spPr bwMode="auto">
            <a:xfrm>
              <a:off x="914400" y="748352"/>
              <a:ext cx="3754924" cy="3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2839819" y="1459468"/>
              <a:ext cx="646331" cy="276999"/>
            </a:xfrm>
            <a:prstGeom prst="rect">
              <a:avLst/>
            </a:prstGeom>
            <a:noFill/>
          </p:spPr>
          <p:txBody>
            <a:bodyPr wrap="none" rtlCol="0">
              <a:spAutoFit/>
            </a:bodyPr>
            <a:lstStyle/>
            <a:p>
              <a:pPr eaLnBrk="0" hangingPunct="0"/>
              <a:r>
                <a:rPr lang="zh-TW" altLang="en-US" sz="1200" dirty="0" smtClean="0">
                  <a:solidFill>
                    <a:srgbClr val="000000"/>
                  </a:solidFill>
                  <a:latin typeface="微軟正黑體" panose="020B0604030504040204" pitchFamily="34" charset="-120"/>
                  <a:ea typeface="微軟正黑體" panose="020B0604030504040204" pitchFamily="34" charset="-120"/>
                </a:rPr>
                <a:t>臺北市</a:t>
              </a:r>
              <a:endParaRPr lang="zh-TW" altLang="en-US" sz="1200" dirty="0">
                <a:solidFill>
                  <a:srgbClr val="00000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3134409" y="2057400"/>
              <a:ext cx="646331" cy="276999"/>
            </a:xfrm>
            <a:prstGeom prst="rect">
              <a:avLst/>
            </a:prstGeom>
            <a:noFill/>
          </p:spPr>
          <p:txBody>
            <a:bodyPr wrap="none" rtlCol="0">
              <a:spAutoFit/>
            </a:bodyPr>
            <a:lstStyle/>
            <a:p>
              <a:pPr eaLnBrk="0" hangingPunct="0"/>
              <a:r>
                <a:rPr lang="zh-TW" altLang="en-US" sz="1200" dirty="0" smtClean="0">
                  <a:solidFill>
                    <a:srgbClr val="000000"/>
                  </a:solidFill>
                  <a:latin typeface="微軟正黑體" panose="020B0604030504040204" pitchFamily="34" charset="-120"/>
                  <a:ea typeface="微軟正黑體" panose="020B0604030504040204" pitchFamily="34" charset="-120"/>
                </a:rPr>
                <a:t>新北市</a:t>
              </a:r>
              <a:endParaRPr lang="zh-TW" altLang="en-US" sz="1200" dirty="0">
                <a:solidFill>
                  <a:srgbClr val="000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3401109" y="1247775"/>
              <a:ext cx="646331" cy="276999"/>
            </a:xfrm>
            <a:prstGeom prst="rect">
              <a:avLst/>
            </a:prstGeom>
            <a:noFill/>
          </p:spPr>
          <p:txBody>
            <a:bodyPr wrap="none" rtlCol="0">
              <a:spAutoFit/>
            </a:bodyPr>
            <a:lstStyle/>
            <a:p>
              <a:pPr eaLnBrk="0" hangingPunct="0"/>
              <a:r>
                <a:rPr lang="zh-TW" altLang="en-US" sz="1200" dirty="0" smtClean="0">
                  <a:solidFill>
                    <a:srgbClr val="000000"/>
                  </a:solidFill>
                  <a:latin typeface="微軟正黑體" panose="020B0604030504040204" pitchFamily="34" charset="-120"/>
                  <a:ea typeface="微軟正黑體" panose="020B0604030504040204" pitchFamily="34" charset="-120"/>
                </a:rPr>
                <a:t>基隆市</a:t>
              </a:r>
              <a:endParaRPr lang="zh-TW" altLang="en-US" sz="1200" dirty="0">
                <a:solidFill>
                  <a:srgbClr val="000000"/>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76400" y="1909375"/>
              <a:ext cx="646331" cy="276999"/>
            </a:xfrm>
            <a:prstGeom prst="rect">
              <a:avLst/>
            </a:prstGeom>
            <a:noFill/>
          </p:spPr>
          <p:txBody>
            <a:bodyPr wrap="none" rtlCol="0">
              <a:spAutoFit/>
            </a:bodyPr>
            <a:lstStyle/>
            <a:p>
              <a:pPr eaLnBrk="0" hangingPunct="0"/>
              <a:r>
                <a:rPr lang="zh-TW" altLang="en-US" sz="1200" dirty="0" smtClean="0">
                  <a:solidFill>
                    <a:srgbClr val="000000"/>
                  </a:solidFill>
                  <a:latin typeface="微軟正黑體" panose="020B0604030504040204" pitchFamily="34" charset="-120"/>
                  <a:ea typeface="微軟正黑體" panose="020B0604030504040204" pitchFamily="34" charset="-120"/>
                </a:rPr>
                <a:t>桃園市</a:t>
              </a:r>
              <a:endParaRPr lang="zh-TW" altLang="en-US" sz="1200" dirty="0">
                <a:solidFill>
                  <a:srgbClr val="00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162984" y="3172599"/>
              <a:ext cx="646331" cy="276999"/>
            </a:xfrm>
            <a:prstGeom prst="rect">
              <a:avLst/>
            </a:prstGeom>
            <a:noFill/>
          </p:spPr>
          <p:txBody>
            <a:bodyPr wrap="none" rtlCol="0">
              <a:spAutoFit/>
            </a:bodyPr>
            <a:lstStyle/>
            <a:p>
              <a:pPr eaLnBrk="0" hangingPunct="0"/>
              <a:r>
                <a:rPr lang="zh-TW" altLang="en-US" sz="1200" dirty="0" smtClean="0">
                  <a:solidFill>
                    <a:srgbClr val="000000"/>
                  </a:solidFill>
                  <a:latin typeface="微軟正黑體" panose="020B0604030504040204" pitchFamily="34" charset="-120"/>
                  <a:ea typeface="微軟正黑體" panose="020B0604030504040204" pitchFamily="34" charset="-120"/>
                </a:rPr>
                <a:t>宜蘭縣</a:t>
              </a:r>
              <a:endParaRPr lang="zh-TW" altLang="en-US" sz="1200" dirty="0">
                <a:solidFill>
                  <a:srgbClr val="000000"/>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801468" y="2514600"/>
              <a:ext cx="646331" cy="276999"/>
            </a:xfrm>
            <a:prstGeom prst="rect">
              <a:avLst/>
            </a:prstGeom>
            <a:noFill/>
          </p:spPr>
          <p:txBody>
            <a:bodyPr wrap="none" rtlCol="0">
              <a:spAutoFit/>
            </a:bodyPr>
            <a:lstStyle/>
            <a:p>
              <a:pPr eaLnBrk="0" hangingPunct="0"/>
              <a:r>
                <a:rPr lang="zh-TW" altLang="en-US" sz="1200" dirty="0" smtClean="0">
                  <a:solidFill>
                    <a:srgbClr val="000000"/>
                  </a:solidFill>
                  <a:latin typeface="微軟正黑體" panose="020B0604030504040204" pitchFamily="34" charset="-120"/>
                  <a:ea typeface="微軟正黑體" panose="020B0604030504040204" pitchFamily="34" charset="-120"/>
                </a:rPr>
                <a:t>新竹市</a:t>
              </a:r>
              <a:endParaRPr lang="zh-TW" altLang="en-US" sz="1200" dirty="0">
                <a:solidFill>
                  <a:srgbClr val="000000"/>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1658034" y="3048000"/>
              <a:ext cx="646331" cy="276999"/>
            </a:xfrm>
            <a:prstGeom prst="rect">
              <a:avLst/>
            </a:prstGeom>
            <a:noFill/>
          </p:spPr>
          <p:txBody>
            <a:bodyPr wrap="none" rtlCol="0">
              <a:spAutoFit/>
            </a:bodyPr>
            <a:lstStyle/>
            <a:p>
              <a:pPr eaLnBrk="0" hangingPunct="0"/>
              <a:r>
                <a:rPr lang="zh-TW" altLang="en-US" sz="1200" dirty="0" smtClean="0">
                  <a:solidFill>
                    <a:srgbClr val="000000"/>
                  </a:solidFill>
                  <a:latin typeface="微軟正黑體" panose="020B0604030504040204" pitchFamily="34" charset="-120"/>
                  <a:ea typeface="微軟正黑體" panose="020B0604030504040204" pitchFamily="34" charset="-120"/>
                </a:rPr>
                <a:t>新竹縣</a:t>
              </a:r>
              <a:endParaRPr lang="zh-TW" altLang="en-US" sz="1200" dirty="0">
                <a:solidFill>
                  <a:srgbClr val="000000"/>
                </a:solidFill>
                <a:latin typeface="微軟正黑體" panose="020B0604030504040204" pitchFamily="34" charset="-120"/>
                <a:ea typeface="微軟正黑體" panose="020B0604030504040204" pitchFamily="34" charset="-120"/>
              </a:endParaRPr>
            </a:p>
          </p:txBody>
        </p:sp>
        <p:pic>
          <p:nvPicPr>
            <p:cNvPr id="2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4107" t="790" r="48214" b="88201"/>
            <a:stretch/>
          </p:blipFill>
          <p:spPr bwMode="auto">
            <a:xfrm>
              <a:off x="3556852" y="533400"/>
              <a:ext cx="2035366"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252872" y="707395"/>
              <a:ext cx="607859" cy="261610"/>
            </a:xfrm>
            <a:prstGeom prst="rect">
              <a:avLst/>
            </a:prstGeom>
            <a:solidFill>
              <a:srgbClr val="00B0F0"/>
            </a:solidFill>
          </p:spPr>
          <p:txBody>
            <a:bodyPr wrap="none" rtlCol="0">
              <a:spAutoFit/>
            </a:bodyPr>
            <a:lstStyle/>
            <a:p>
              <a:pPr eaLnBrk="0" hangingPunct="0"/>
              <a:r>
                <a:rPr lang="zh-TW" altLang="en-US" sz="1100" b="1" dirty="0" smtClean="0">
                  <a:solidFill>
                    <a:srgbClr val="000000"/>
                  </a:solidFill>
                  <a:latin typeface="微軟正黑體" panose="020B0604030504040204" pitchFamily="34" charset="-120"/>
                  <a:ea typeface="微軟正黑體" panose="020B0604030504040204" pitchFamily="34" charset="-120"/>
                </a:rPr>
                <a:t>蓄水率</a:t>
              </a:r>
              <a:endParaRPr lang="zh-TW" altLang="en-US" sz="1100" b="1" dirty="0">
                <a:solidFill>
                  <a:srgbClr val="000000"/>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849465" y="707395"/>
              <a:ext cx="607859" cy="261610"/>
            </a:xfrm>
            <a:prstGeom prst="rect">
              <a:avLst/>
            </a:prstGeom>
            <a:solidFill>
              <a:schemeClr val="accent1">
                <a:lumMod val="60000"/>
                <a:lumOff val="40000"/>
              </a:schemeClr>
            </a:solidFill>
          </p:spPr>
          <p:txBody>
            <a:bodyPr wrap="none" rtlCol="0">
              <a:spAutoFit/>
            </a:bodyPr>
            <a:lstStyle/>
            <a:p>
              <a:pPr eaLnBrk="0" hangingPunct="0"/>
              <a:r>
                <a:rPr lang="zh-TW" altLang="en-US" sz="1100" b="1" dirty="0">
                  <a:solidFill>
                    <a:srgbClr val="000000"/>
                  </a:solidFill>
                  <a:latin typeface="微軟正黑體" panose="020B0604030504040204" pitchFamily="34" charset="-120"/>
                  <a:ea typeface="微軟正黑體" panose="020B0604030504040204" pitchFamily="34" charset="-120"/>
                </a:rPr>
                <a:t>淤積</a:t>
              </a:r>
              <a:r>
                <a:rPr lang="zh-TW" altLang="en-US" sz="1100" b="1" dirty="0" smtClean="0">
                  <a:solidFill>
                    <a:srgbClr val="000000"/>
                  </a:solidFill>
                  <a:latin typeface="微軟正黑體" panose="020B0604030504040204" pitchFamily="34" charset="-120"/>
                  <a:ea typeface="微軟正黑體" panose="020B0604030504040204" pitchFamily="34" charset="-120"/>
                </a:rPr>
                <a:t>率</a:t>
              </a:r>
              <a:endParaRPr lang="zh-TW" altLang="en-US" sz="1100" b="1" dirty="0">
                <a:solidFill>
                  <a:srgbClr val="000000"/>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4333875" y="2816423"/>
              <a:ext cx="724878" cy="338554"/>
            </a:xfrm>
            <a:prstGeom prst="rect">
              <a:avLst/>
            </a:prstGeom>
            <a:solidFill>
              <a:srgbClr val="00B0F0"/>
            </a:solidFill>
          </p:spPr>
          <p:txBody>
            <a:bodyPr wrap="none" rtlCol="0">
              <a:spAutoFit/>
            </a:bodyPr>
            <a:lstStyle/>
            <a:p>
              <a:pPr eaLnBrk="0" hangingPunct="0"/>
              <a:r>
                <a:rPr lang="en-US" altLang="zh-TW" sz="1600" b="1" dirty="0" smtClean="0">
                  <a:solidFill>
                    <a:srgbClr val="000000"/>
                  </a:solidFill>
                  <a:latin typeface="微軟正黑體" panose="020B0604030504040204" pitchFamily="34" charset="-120"/>
                  <a:ea typeface="微軟正黑體" panose="020B0604030504040204" pitchFamily="34" charset="-120"/>
                </a:rPr>
                <a:t>80.62</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5073215" y="2816423"/>
              <a:ext cx="603050" cy="338554"/>
            </a:xfrm>
            <a:prstGeom prst="rect">
              <a:avLst/>
            </a:prstGeom>
            <a:solidFill>
              <a:schemeClr val="accent1">
                <a:lumMod val="60000"/>
                <a:lumOff val="40000"/>
              </a:schemeClr>
            </a:solidFill>
          </p:spPr>
          <p:txBody>
            <a:bodyPr wrap="none" rtlCol="0">
              <a:spAutoFit/>
            </a:bodyPr>
            <a:lstStyle/>
            <a:p>
              <a:pPr eaLnBrk="0" hangingPunct="0"/>
              <a:r>
                <a:rPr lang="en-US" altLang="zh-TW" sz="1600" b="1" dirty="0" smtClean="0">
                  <a:solidFill>
                    <a:srgbClr val="000000"/>
                  </a:solidFill>
                  <a:latin typeface="微軟正黑體" panose="020B0604030504040204" pitchFamily="34" charset="-120"/>
                  <a:ea typeface="微軟正黑體" panose="020B0604030504040204" pitchFamily="34" charset="-120"/>
                </a:rPr>
                <a:t>2.29</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4381500" y="2514600"/>
              <a:ext cx="1005403" cy="338554"/>
            </a:xfrm>
            <a:prstGeom prst="rect">
              <a:avLst/>
            </a:prstGeom>
            <a:noFill/>
          </p:spPr>
          <p:txBody>
            <a:bodyPr wrap="none" rtlCol="0">
              <a:spAutoFit/>
            </a:bodyPr>
            <a:lstStyle/>
            <a:p>
              <a:pPr eaLnBrk="0" hangingPunct="0"/>
              <a:r>
                <a:rPr lang="zh-TW" altLang="en-US" sz="1600" b="1" dirty="0" smtClean="0">
                  <a:solidFill>
                    <a:srgbClr val="000000"/>
                  </a:solidFill>
                  <a:latin typeface="微軟正黑體" panose="020B0604030504040204" pitchFamily="34" charset="-120"/>
                  <a:ea typeface="微軟正黑體" panose="020B0604030504040204" pitchFamily="34" charset="-120"/>
                </a:rPr>
                <a:t>翡翠水庫</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83768" y="1397913"/>
              <a:ext cx="724878" cy="338554"/>
            </a:xfrm>
            <a:prstGeom prst="rect">
              <a:avLst/>
            </a:prstGeom>
            <a:solidFill>
              <a:srgbClr val="00B0F0"/>
            </a:solidFill>
          </p:spPr>
          <p:txBody>
            <a:bodyPr wrap="none" rtlCol="0">
              <a:spAutoFit/>
            </a:bodyPr>
            <a:lstStyle/>
            <a:p>
              <a:pPr eaLnBrk="0" hangingPunct="0"/>
              <a:r>
                <a:rPr lang="en-US" altLang="zh-TW" sz="1600" b="1" dirty="0" smtClean="0">
                  <a:solidFill>
                    <a:srgbClr val="000000"/>
                  </a:solidFill>
                  <a:latin typeface="微軟正黑體" panose="020B0604030504040204" pitchFamily="34" charset="-120"/>
                  <a:ea typeface="微軟正黑體" panose="020B0604030504040204" pitchFamily="34" charset="-120"/>
                </a:rPr>
                <a:t>21.55</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30" name="文字方塊 29"/>
            <p:cNvSpPr txBox="1"/>
            <p:nvPr/>
          </p:nvSpPr>
          <p:spPr>
            <a:xfrm>
              <a:off x="823108" y="1397913"/>
              <a:ext cx="724878" cy="338554"/>
            </a:xfrm>
            <a:prstGeom prst="rect">
              <a:avLst/>
            </a:prstGeom>
            <a:solidFill>
              <a:schemeClr val="accent1">
                <a:lumMod val="60000"/>
                <a:lumOff val="40000"/>
              </a:schemeClr>
            </a:solidFill>
          </p:spPr>
          <p:txBody>
            <a:bodyPr wrap="none" rtlCol="0">
              <a:spAutoFit/>
            </a:bodyPr>
            <a:lstStyle/>
            <a:p>
              <a:pPr eaLnBrk="0" hangingPunct="0"/>
              <a:r>
                <a:rPr lang="en-US" altLang="zh-TW" sz="1600" b="1" dirty="0" smtClean="0">
                  <a:solidFill>
                    <a:srgbClr val="000000"/>
                  </a:solidFill>
                  <a:latin typeface="微軟正黑體" panose="020B0604030504040204" pitchFamily="34" charset="-120"/>
                  <a:ea typeface="微軟正黑體" panose="020B0604030504040204" pitchFamily="34" charset="-120"/>
                </a:rPr>
                <a:t>13.95</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31" name="文字方塊 30"/>
            <p:cNvSpPr txBox="1"/>
            <p:nvPr/>
          </p:nvSpPr>
          <p:spPr>
            <a:xfrm>
              <a:off x="131393" y="1096090"/>
              <a:ext cx="1005403" cy="338554"/>
            </a:xfrm>
            <a:prstGeom prst="rect">
              <a:avLst/>
            </a:prstGeom>
            <a:noFill/>
          </p:spPr>
          <p:txBody>
            <a:bodyPr wrap="none" rtlCol="0">
              <a:spAutoFit/>
            </a:bodyPr>
            <a:lstStyle/>
            <a:p>
              <a:pPr eaLnBrk="0" hangingPunct="0"/>
              <a:r>
                <a:rPr lang="zh-TW" altLang="en-US" sz="1600" b="1" dirty="0" smtClean="0">
                  <a:solidFill>
                    <a:srgbClr val="000000"/>
                  </a:solidFill>
                  <a:latin typeface="微軟正黑體" panose="020B0604030504040204" pitchFamily="34" charset="-120"/>
                  <a:ea typeface="微軟正黑體" panose="020B0604030504040204" pitchFamily="34" charset="-120"/>
                </a:rPr>
                <a:t>石門水庫</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47625" y="1736467"/>
              <a:ext cx="1109540" cy="1323439"/>
            </a:xfrm>
            <a:prstGeom prst="rect">
              <a:avLst/>
            </a:prstGeom>
            <a:noFill/>
          </p:spPr>
          <p:txBody>
            <a:bodyPr wrap="square" rtlCol="0">
              <a:spAutoFit/>
            </a:bodyPr>
            <a:lstStyle/>
            <a:p>
              <a:pPr eaLnBrk="0" hangingPunct="0"/>
              <a:r>
                <a:rPr lang="zh-TW" altLang="en-US" sz="1600" b="1" dirty="0" smtClean="0">
                  <a:solidFill>
                    <a:srgbClr val="000000"/>
                  </a:solidFill>
                  <a:latin typeface="微軟正黑體" panose="020B0604030504040204" pitchFamily="34" charset="-120"/>
                  <a:ea typeface="微軟正黑體" panose="020B0604030504040204" pitchFamily="34" charset="-120"/>
                </a:rPr>
                <a:t>供水區</a:t>
              </a:r>
              <a:endParaRPr lang="en-US" altLang="zh-TW" sz="1600" b="1" dirty="0" smtClean="0">
                <a:solidFill>
                  <a:srgbClr val="000000"/>
                </a:solidFill>
                <a:latin typeface="微軟正黑體" panose="020B0604030504040204" pitchFamily="34" charset="-120"/>
                <a:ea typeface="微軟正黑體" panose="020B0604030504040204" pitchFamily="34" charset="-120"/>
              </a:endParaRPr>
            </a:p>
            <a:p>
              <a:pPr eaLnBrk="0" hangingPunct="0"/>
              <a:r>
                <a:rPr lang="zh-TW" altLang="en-US" sz="1600" b="1" dirty="0">
                  <a:solidFill>
                    <a:srgbClr val="FF0000"/>
                  </a:solidFill>
                  <a:latin typeface="微軟正黑體" panose="020B0604030504040204" pitchFamily="34" charset="-120"/>
                  <a:ea typeface="微軟正黑體" panose="020B0604030504040204" pitchFamily="34" charset="-120"/>
                </a:rPr>
                <a:t>新</a:t>
              </a:r>
              <a:r>
                <a:rPr lang="zh-TW" altLang="en-US" sz="1600" b="1" dirty="0" smtClean="0">
                  <a:solidFill>
                    <a:srgbClr val="FF0000"/>
                  </a:solidFill>
                  <a:latin typeface="微軟正黑體" panose="020B0604030504040204" pitchFamily="34" charset="-120"/>
                  <a:ea typeface="微軟正黑體" panose="020B0604030504040204" pitchFamily="34" charset="-120"/>
                </a:rPr>
                <a:t>北市</a:t>
              </a:r>
              <a:r>
                <a:rPr lang="zh-TW" altLang="en-US" sz="1600" b="1" dirty="0" smtClean="0">
                  <a:solidFill>
                    <a:srgbClr val="000000"/>
                  </a:solidFill>
                  <a:latin typeface="微軟正黑體" panose="020B0604030504040204" pitchFamily="34" charset="-120"/>
                  <a:ea typeface="微軟正黑體" panose="020B0604030504040204" pitchFamily="34" charset="-120"/>
                </a:rPr>
                <a:t>、桃園縣、新竹縣湖口鄉</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36" name="文字方塊 35"/>
            <p:cNvSpPr txBox="1"/>
            <p:nvPr/>
          </p:nvSpPr>
          <p:spPr>
            <a:xfrm>
              <a:off x="4263138" y="3171676"/>
              <a:ext cx="1680462" cy="1077218"/>
            </a:xfrm>
            <a:prstGeom prst="rect">
              <a:avLst/>
            </a:prstGeom>
            <a:noFill/>
          </p:spPr>
          <p:txBody>
            <a:bodyPr wrap="square" rtlCol="0">
              <a:spAutoFit/>
            </a:bodyPr>
            <a:lstStyle/>
            <a:p>
              <a:pPr eaLnBrk="0" hangingPunct="0"/>
              <a:r>
                <a:rPr lang="zh-TW" altLang="en-US" sz="1600" b="1" dirty="0" smtClean="0">
                  <a:solidFill>
                    <a:srgbClr val="000000"/>
                  </a:solidFill>
                  <a:latin typeface="微軟正黑體" panose="020B0604030504040204" pitchFamily="34" charset="-120"/>
                  <a:ea typeface="微軟正黑體" panose="020B0604030504040204" pitchFamily="34" charset="-120"/>
                </a:rPr>
                <a:t>供水區</a:t>
              </a:r>
              <a:endParaRPr lang="en-US" altLang="zh-TW" sz="1600" b="1" dirty="0" smtClean="0">
                <a:solidFill>
                  <a:srgbClr val="000000"/>
                </a:solidFill>
                <a:latin typeface="微軟正黑體" panose="020B0604030504040204" pitchFamily="34" charset="-120"/>
                <a:ea typeface="微軟正黑體" panose="020B0604030504040204" pitchFamily="34" charset="-120"/>
              </a:endParaRPr>
            </a:p>
            <a:p>
              <a:pPr eaLnBrk="0" hangingPunct="0"/>
              <a:r>
                <a:rPr lang="zh-TW" altLang="en-US" sz="1600" b="1" dirty="0" smtClean="0">
                  <a:solidFill>
                    <a:srgbClr val="000000"/>
                  </a:solidFill>
                  <a:latin typeface="微軟正黑體" panose="020B0604030504040204" pitchFamily="34" charset="-120"/>
                  <a:ea typeface="微軟正黑體" panose="020B0604030504040204" pitchFamily="34" charset="-120"/>
                </a:rPr>
                <a:t>臺北市、</a:t>
              </a:r>
              <a:r>
                <a:rPr lang="zh-TW" altLang="en-US" sz="1600" b="1" dirty="0" smtClean="0">
                  <a:solidFill>
                    <a:srgbClr val="FF0000"/>
                  </a:solidFill>
                  <a:latin typeface="微軟正黑體" panose="020B0604030504040204" pitchFamily="34" charset="-120"/>
                  <a:ea typeface="微軟正黑體" panose="020B0604030504040204" pitchFamily="34" charset="-120"/>
                </a:rPr>
                <a:t>新北市新店、中和、永和、三重、汐止</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37" name="文字方塊 36"/>
            <p:cNvSpPr txBox="1"/>
            <p:nvPr/>
          </p:nvSpPr>
          <p:spPr>
            <a:xfrm>
              <a:off x="64491" y="3948812"/>
              <a:ext cx="1039067" cy="430887"/>
            </a:xfrm>
            <a:prstGeom prst="rect">
              <a:avLst/>
            </a:prstGeom>
            <a:noFill/>
          </p:spPr>
          <p:txBody>
            <a:bodyPr wrap="none" rtlCol="0">
              <a:spAutoFit/>
            </a:bodyPr>
            <a:lstStyle/>
            <a:p>
              <a:pPr eaLnBrk="0" hangingPunct="0"/>
              <a:r>
                <a:rPr lang="zh-TW" altLang="en-US" sz="1100" b="1" dirty="0" smtClean="0">
                  <a:solidFill>
                    <a:srgbClr val="000000"/>
                  </a:solidFill>
                  <a:latin typeface="微軟正黑體" panose="020B0604030504040204" pitchFamily="34" charset="-120"/>
                  <a:ea typeface="微軟正黑體" panose="020B0604030504040204" pitchFamily="34" charset="-120"/>
                </a:rPr>
                <a:t>註：</a:t>
              </a:r>
              <a:endParaRPr lang="en-US" altLang="zh-TW" sz="1100" b="1" dirty="0" smtClean="0">
                <a:solidFill>
                  <a:srgbClr val="000000"/>
                </a:solidFill>
                <a:latin typeface="微軟正黑體" panose="020B0604030504040204" pitchFamily="34" charset="-120"/>
                <a:ea typeface="微軟正黑體" panose="020B0604030504040204" pitchFamily="34" charset="-120"/>
              </a:endParaRPr>
            </a:p>
            <a:p>
              <a:pPr eaLnBrk="0" hangingPunct="0"/>
              <a:r>
                <a:rPr lang="en-US" altLang="zh-TW" sz="1100" b="1" dirty="0" smtClean="0">
                  <a:solidFill>
                    <a:srgbClr val="000000"/>
                  </a:solidFill>
                  <a:latin typeface="微軟正黑體" panose="020B0604030504040204" pitchFamily="34" charset="-120"/>
                  <a:ea typeface="微軟正黑體" panose="020B0604030504040204" pitchFamily="34" charset="-120"/>
                </a:rPr>
                <a:t>1.</a:t>
              </a:r>
              <a:r>
                <a:rPr lang="zh-TW" altLang="en-US" sz="1100" b="1" dirty="0" smtClean="0">
                  <a:solidFill>
                    <a:srgbClr val="000000"/>
                  </a:solidFill>
                  <a:latin typeface="微軟正黑體" panose="020B0604030504040204" pitchFamily="34" charset="-120"/>
                  <a:ea typeface="微軟正黑體" panose="020B0604030504040204" pitchFamily="34" charset="-120"/>
                </a:rPr>
                <a:t>統計至</a:t>
              </a:r>
              <a:r>
                <a:rPr lang="en-US" altLang="zh-TW" sz="1100" b="1" dirty="0" smtClean="0">
                  <a:solidFill>
                    <a:srgbClr val="000000"/>
                  </a:solidFill>
                  <a:latin typeface="微軟正黑體" panose="020B0604030504040204" pitchFamily="34" charset="-120"/>
                  <a:ea typeface="微軟正黑體" panose="020B0604030504040204" pitchFamily="34" charset="-120"/>
                </a:rPr>
                <a:t>3/20</a:t>
              </a:r>
            </a:p>
          </p:txBody>
        </p:sp>
      </p:grpSp>
    </p:spTree>
    <p:extLst>
      <p:ext uri="{BB962C8B-B14F-4D97-AF65-F5344CB8AC3E}">
        <p14:creationId xmlns:p14="http://schemas.microsoft.com/office/powerpoint/2010/main" val="4256301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781570744"/>
              </p:ext>
            </p:extLst>
          </p:nvPr>
        </p:nvGraphicFramePr>
        <p:xfrm>
          <a:off x="228600" y="1066800"/>
          <a:ext cx="8686800" cy="5174431"/>
        </p:xfrm>
        <a:graphic>
          <a:graphicData uri="http://schemas.openxmlformats.org/drawingml/2006/table">
            <a:tbl>
              <a:tblPr firstRow="1" firstCol="1" bandRow="1">
                <a:tableStyleId>{5C22544A-7EE6-4342-B048-85BDC9FD1C3A}</a:tableStyleId>
              </a:tblPr>
              <a:tblGrid>
                <a:gridCol w="533400"/>
                <a:gridCol w="914400"/>
                <a:gridCol w="1600200"/>
                <a:gridCol w="838200"/>
                <a:gridCol w="3200400"/>
                <a:gridCol w="762000"/>
                <a:gridCol w="838200"/>
              </a:tblGrid>
              <a:tr h="243294">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425765">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會議日期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管制事項</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承辦單位</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本次辦理情形</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預計完成日期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管考意見</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r>
              <a:tr h="1303471">
                <a:tc>
                  <a:txBody>
                    <a:bodyPr/>
                    <a:lstStyle/>
                    <a:p>
                      <a:pPr algn="ctr">
                        <a:spcAft>
                          <a:spcPts val="0"/>
                        </a:spcAft>
                      </a:pPr>
                      <a:r>
                        <a:rPr lang="en-US"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027</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103</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請各區公所依據開口合約檢討報告，修訂開口合約或於</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年度開口合約簽訂時納入契約。</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 typeface="+mj-lt"/>
                        <a:buNone/>
                        <a:tabLst/>
                        <a:defRPr/>
                      </a:pP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各區公所開口合約簽訂進度及簽訂內容</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檢核結果，</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將</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於</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本次</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四方工作會議</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進行說明</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列</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管</a:t>
                      </a:r>
                    </a:p>
                  </a:txBody>
                  <a:tcPr marL="68580" marR="68580" marT="0" marB="0" anchor="ctr"/>
                </a:tc>
              </a:tr>
              <a:tr h="1303471">
                <a:tc>
                  <a:txBody>
                    <a:bodyPr/>
                    <a:lstStyle/>
                    <a:p>
                      <a:pPr algn="ctr">
                        <a:spcAft>
                          <a:spcPts val="0"/>
                        </a:spcAft>
                      </a:pP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029</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27</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請協力團隊提供防災社區整合方案及維護機制。</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本案業於</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103</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12</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25</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日及</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104</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2</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11</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日召開本府防災社區整合研商會議，</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將於第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季災害防救會報提出整合性報告</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，並請相關局處於</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7</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31</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日及</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11</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10</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日前，填具成果提報表函報本市災害防救辦公室彙整後，</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於第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季災害防救會報提報總成果</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列</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管</a:t>
                      </a:r>
                    </a:p>
                  </a:txBody>
                  <a:tcPr marL="68580" marR="68580" marT="0" marB="0" anchor="ctr"/>
                </a:tc>
              </a:tr>
              <a:tr h="1303471">
                <a:tc>
                  <a:txBody>
                    <a:bodyPr/>
                    <a:lstStyle/>
                    <a:p>
                      <a:pPr marL="0" algn="ctr" defTabSz="914400" rtl="0" eaLnBrk="1" latinLnBrk="0" hangingPunct="1">
                        <a:spcAft>
                          <a:spcPts val="0"/>
                        </a:spcAft>
                      </a:pP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031</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103</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請協力團隊及業務單位研商</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年度里長講習辦理方式。</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 typeface="+mj-lt"/>
                        <a:buNone/>
                        <a:tabLst/>
                        <a:defRPr/>
                      </a:pP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里長講習已於</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3</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17</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18</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日結合民政局</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里長研習營</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辦理</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27</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區里長出席率</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達</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成</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烏來、金山出席率未達</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成</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600" kern="1200" dirty="0" smtClean="0">
                          <a:solidFill>
                            <a:srgbClr val="FF0000"/>
                          </a:solidFill>
                          <a:effectLst/>
                          <a:latin typeface="微軟正黑體" panose="020B0604030504040204" pitchFamily="34" charset="-120"/>
                          <a:ea typeface="微軟正黑體" panose="020B0604030504040204" pitchFamily="34" charset="-120"/>
                          <a:cs typeface="+mn-cs"/>
                        </a:rPr>
                        <a:t>。</a:t>
                      </a:r>
                      <a:endParaRPr lang="zh-TW" sz="1600"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列</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管</a:t>
                      </a:r>
                    </a:p>
                  </a:txBody>
                  <a:tcPr marL="68580" marR="68580" marT="0" marB="0" anchor="ctr"/>
                </a:tc>
              </a:tr>
            </a:tbl>
          </a:graphicData>
        </a:graphic>
      </p:graphicFrame>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5</a:t>
            </a:fld>
            <a:endParaRPr lang="en-US" altLang="ko-KR" dirty="0"/>
          </a:p>
        </p:txBody>
      </p:sp>
    </p:spTree>
    <p:extLst>
      <p:ext uri="{BB962C8B-B14F-4D97-AF65-F5344CB8AC3E}">
        <p14:creationId xmlns:p14="http://schemas.microsoft.com/office/powerpoint/2010/main" val="171101454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p:cNvGrpSpPr/>
          <p:nvPr/>
        </p:nvGrpSpPr>
        <p:grpSpPr>
          <a:xfrm>
            <a:off x="5181600" y="3053526"/>
            <a:ext cx="3582928" cy="3728274"/>
            <a:chOff x="5181600" y="3048000"/>
            <a:chExt cx="3582928" cy="372827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06" t="8203" r="14294" b="6054"/>
            <a:stretch/>
          </p:blipFill>
          <p:spPr bwMode="auto">
            <a:xfrm>
              <a:off x="5181600" y="3048000"/>
              <a:ext cx="3582928" cy="3728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手繪多邊形 18"/>
            <p:cNvSpPr/>
            <p:nvPr/>
          </p:nvSpPr>
          <p:spPr>
            <a:xfrm>
              <a:off x="5535038" y="3574915"/>
              <a:ext cx="199417" cy="452336"/>
            </a:xfrm>
            <a:custGeom>
              <a:avLst/>
              <a:gdLst>
                <a:gd name="connsiteX0" fmla="*/ 0 w 199417"/>
                <a:gd name="connsiteY0" fmla="*/ 63230 h 452336"/>
                <a:gd name="connsiteX1" fmla="*/ 14592 w 199417"/>
                <a:gd name="connsiteY1" fmla="*/ 170234 h 452336"/>
                <a:gd name="connsiteX2" fmla="*/ 43775 w 199417"/>
                <a:gd name="connsiteY2" fmla="*/ 306421 h 452336"/>
                <a:gd name="connsiteX3" fmla="*/ 107005 w 199417"/>
                <a:gd name="connsiteY3" fmla="*/ 374515 h 452336"/>
                <a:gd name="connsiteX4" fmla="*/ 175098 w 199417"/>
                <a:gd name="connsiteY4" fmla="*/ 452336 h 452336"/>
                <a:gd name="connsiteX5" fmla="*/ 184826 w 199417"/>
                <a:gd name="connsiteY5" fmla="*/ 325876 h 452336"/>
                <a:gd name="connsiteX6" fmla="*/ 199417 w 199417"/>
                <a:gd name="connsiteY6" fmla="*/ 136187 h 452336"/>
                <a:gd name="connsiteX7" fmla="*/ 131324 w 199417"/>
                <a:gd name="connsiteY7" fmla="*/ 43774 h 452336"/>
                <a:gd name="connsiteX8" fmla="*/ 14592 w 199417"/>
                <a:gd name="connsiteY8" fmla="*/ 0 h 452336"/>
                <a:gd name="connsiteX9" fmla="*/ 0 w 199417"/>
                <a:gd name="connsiteY9" fmla="*/ 63230 h 45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417" h="452336">
                  <a:moveTo>
                    <a:pt x="0" y="63230"/>
                  </a:moveTo>
                  <a:lnTo>
                    <a:pt x="14592" y="170234"/>
                  </a:lnTo>
                  <a:lnTo>
                    <a:pt x="43775" y="306421"/>
                  </a:lnTo>
                  <a:lnTo>
                    <a:pt x="107005" y="374515"/>
                  </a:lnTo>
                  <a:lnTo>
                    <a:pt x="175098" y="452336"/>
                  </a:lnTo>
                  <a:lnTo>
                    <a:pt x="184826" y="325876"/>
                  </a:lnTo>
                  <a:lnTo>
                    <a:pt x="199417" y="136187"/>
                  </a:lnTo>
                  <a:lnTo>
                    <a:pt x="131324" y="43774"/>
                  </a:lnTo>
                  <a:lnTo>
                    <a:pt x="14592" y="0"/>
                  </a:lnTo>
                  <a:lnTo>
                    <a:pt x="0" y="63230"/>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sp>
          <p:nvSpPr>
            <p:cNvPr id="20" name="文字方塊 19"/>
            <p:cNvSpPr txBox="1"/>
            <p:nvPr/>
          </p:nvSpPr>
          <p:spPr>
            <a:xfrm>
              <a:off x="5231108" y="3371670"/>
              <a:ext cx="607859" cy="261610"/>
            </a:xfrm>
            <a:prstGeom prst="rect">
              <a:avLst/>
            </a:prstGeom>
            <a:noFill/>
          </p:spPr>
          <p:txBody>
            <a:bodyPr wrap="none" rtlCol="0">
              <a:spAutoFit/>
            </a:bodyPr>
            <a:lstStyle/>
            <a:p>
              <a:pPr eaLnBrk="0" hangingPunct="0"/>
              <a:r>
                <a:rPr lang="zh-TW" altLang="en-US" sz="1050" b="1" dirty="0" smtClean="0">
                  <a:solidFill>
                    <a:srgbClr val="FFFF00"/>
                  </a:solidFill>
                  <a:latin typeface="微軟正黑體" panose="020B0604030504040204" pitchFamily="34" charset="-120"/>
                  <a:ea typeface="微軟正黑體" panose="020B0604030504040204" pitchFamily="34" charset="-120"/>
                </a:rPr>
                <a:t>萬那杜</a:t>
              </a:r>
              <a:endParaRPr lang="zh-TW" altLang="en-US" sz="1050" b="1" dirty="0">
                <a:solidFill>
                  <a:srgbClr val="FFFF00"/>
                </a:solidFill>
                <a:latin typeface="微軟正黑體" panose="020B0604030504040204" pitchFamily="34" charset="-120"/>
                <a:ea typeface="微軟正黑體" panose="020B0604030504040204" pitchFamily="34" charset="-120"/>
              </a:endParaRPr>
            </a:p>
          </p:txBody>
        </p:sp>
      </p:grpSp>
      <p:sp>
        <p:nvSpPr>
          <p:cNvPr id="4" name="Text Placeholder 9"/>
          <p:cNvSpPr txBox="1">
            <a:spLocks/>
          </p:cNvSpPr>
          <p:nvPr/>
        </p:nvSpPr>
        <p:spPr>
          <a:xfrm>
            <a:off x="0" y="22225"/>
            <a:ext cx="640080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事</a:t>
            </a:r>
            <a:r>
              <a:rPr kumimoji="0" lang="zh-TW" altLang="en-US" sz="3600" b="1" dirty="0" smtClean="0">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件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7107"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30EAC16-6F49-4335-9C56-C37B3BCFF458}" type="slidenum">
              <a:rPr kumimoji="0" lang="zh-TW" altLang="en-US">
                <a:solidFill>
                  <a:srgbClr val="262626"/>
                </a:solidFill>
                <a:latin typeface="Arial Unicode MS" pitchFamily="34" charset="-120"/>
                <a:ea typeface="Arial Unicode MS" pitchFamily="34" charset="-120"/>
              </a:rPr>
              <a:pPr/>
              <a:t>50</a:t>
            </a:fld>
            <a:endParaRPr kumimoji="0" lang="zh-TW" altLang="en-US">
              <a:solidFill>
                <a:srgbClr val="262626"/>
              </a:solidFill>
              <a:latin typeface="Arial Unicode MS" pitchFamily="34" charset="-120"/>
              <a:ea typeface="Arial Unicode MS" pitchFamily="34" charset="-120"/>
            </a:endParaRPr>
          </a:p>
        </p:txBody>
      </p:sp>
      <p:sp>
        <p:nvSpPr>
          <p:cNvPr id="47109" name="矩形 9"/>
          <p:cNvSpPr>
            <a:spLocks noChangeArrowheads="1"/>
          </p:cNvSpPr>
          <p:nvPr/>
        </p:nvSpPr>
        <p:spPr bwMode="auto">
          <a:xfrm>
            <a:off x="0" y="6324600"/>
            <a:ext cx="5181600" cy="584775"/>
          </a:xfrm>
          <a:prstGeom prst="rect">
            <a:avLst/>
          </a:prstGeom>
          <a:solidFill>
            <a:schemeClr val="bg1">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en-US" altLang="zh-TW" sz="800" dirty="0" smtClean="0">
                <a:solidFill>
                  <a:srgbClr val="000000"/>
                </a:solidFill>
                <a:latin typeface="微軟正黑體" pitchFamily="34" charset="-120"/>
                <a:ea typeface="微軟正黑體" pitchFamily="34" charset="-120"/>
              </a:rPr>
              <a:t>：Google map</a:t>
            </a:r>
          </a:p>
          <a:p>
            <a:pPr eaLnBrk="0" hangingPunct="0"/>
            <a:r>
              <a:rPr lang="zh-TW" altLang="en-US" sz="800" dirty="0">
                <a:solidFill>
                  <a:srgbClr val="000000"/>
                </a:solidFill>
                <a:latin typeface="微軟正黑體" pitchFamily="34" charset="-120"/>
                <a:ea typeface="微軟正黑體" pitchFamily="34" charset="-120"/>
              </a:rPr>
              <a:t>維基百</a:t>
            </a:r>
            <a:r>
              <a:rPr lang="zh-TW" altLang="en-US" sz="800" dirty="0" smtClean="0">
                <a:solidFill>
                  <a:srgbClr val="000000"/>
                </a:solidFill>
                <a:latin typeface="微軟正黑體" pitchFamily="34" charset="-120"/>
                <a:ea typeface="微軟正黑體" pitchFamily="34" charset="-120"/>
              </a:rPr>
              <a:t>科，</a:t>
            </a:r>
            <a:r>
              <a:rPr lang="en-US" altLang="zh-TW" sz="800" dirty="0" smtClean="0">
                <a:solidFill>
                  <a:srgbClr val="000000"/>
                </a:solidFill>
                <a:latin typeface="微軟正黑體" pitchFamily="34" charset="-120"/>
                <a:ea typeface="微軟正黑體" pitchFamily="34" charset="-120"/>
                <a:hlinkClick r:id="rId4"/>
              </a:rPr>
              <a:t>http</a:t>
            </a:r>
            <a:r>
              <a:rPr lang="en-US" altLang="zh-TW" sz="800" dirty="0">
                <a:solidFill>
                  <a:srgbClr val="000000"/>
                </a:solidFill>
                <a:latin typeface="微軟正黑體" pitchFamily="34" charset="-120"/>
                <a:ea typeface="微軟正黑體" pitchFamily="34" charset="-120"/>
                <a:hlinkClick r:id="rId4"/>
              </a:rPr>
              <a:t>://zh.wikipedia.org/wiki/%</a:t>
            </a:r>
            <a:r>
              <a:rPr lang="en-US" altLang="zh-TW" sz="800" dirty="0" smtClean="0">
                <a:solidFill>
                  <a:srgbClr val="000000"/>
                </a:solidFill>
                <a:latin typeface="微軟正黑體" pitchFamily="34" charset="-120"/>
                <a:ea typeface="微軟正黑體" pitchFamily="34" charset="-120"/>
                <a:hlinkClick r:id="rId4"/>
              </a:rPr>
              <a:t>E5%BC%B7%E7%83%88%E7%86%B1%E5%B8%B6%E6%B0%A3%E6%97%8B%E5%B8%95%E5%A7%86</a:t>
            </a:r>
            <a:endParaRPr lang="en-US" altLang="zh-TW" sz="800" dirty="0" smtClean="0">
              <a:solidFill>
                <a:srgbClr val="000000"/>
              </a:solidFill>
              <a:latin typeface="微軟正黑體" pitchFamily="34" charset="-120"/>
              <a:ea typeface="微軟正黑體" pitchFamily="34" charset="-120"/>
            </a:endParaRPr>
          </a:p>
        </p:txBody>
      </p:sp>
      <p:sp>
        <p:nvSpPr>
          <p:cNvPr id="47112" name="文字方塊 4"/>
          <p:cNvSpPr txBox="1">
            <a:spLocks noChangeArrowheads="1"/>
          </p:cNvSpPr>
          <p:nvPr/>
        </p:nvSpPr>
        <p:spPr bwMode="auto">
          <a:xfrm>
            <a:off x="158750" y="650875"/>
            <a:ext cx="883285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時間：</a:t>
            </a:r>
            <a:r>
              <a:rPr kumimoji="0" lang="en-US" altLang="zh-TW" sz="2400" b="1" dirty="0" smtClean="0">
                <a:solidFill>
                  <a:srgbClr val="75952C"/>
                </a:solidFill>
                <a:latin typeface="微軟正黑體" pitchFamily="34" charset="-120"/>
                <a:ea typeface="微軟正黑體" pitchFamily="34" charset="-120"/>
              </a:rPr>
              <a:t>2015</a:t>
            </a:r>
            <a:r>
              <a:rPr kumimoji="0" lang="zh-TW" altLang="en-US" sz="2400" b="1" dirty="0" smtClean="0">
                <a:solidFill>
                  <a:srgbClr val="75952C"/>
                </a:solidFill>
                <a:latin typeface="微軟正黑體" pitchFamily="34" charset="-120"/>
                <a:ea typeface="微軟正黑體" pitchFamily="34" charset="-120"/>
              </a:rPr>
              <a:t>年</a:t>
            </a:r>
            <a:r>
              <a:rPr kumimoji="0" lang="en-US" altLang="zh-TW" sz="2400" b="1" dirty="0" smtClean="0">
                <a:solidFill>
                  <a:srgbClr val="75952C"/>
                </a:solidFill>
                <a:latin typeface="微軟正黑體" pitchFamily="34" charset="-120"/>
                <a:ea typeface="微軟正黑體" pitchFamily="34" charset="-120"/>
              </a:rPr>
              <a:t>3</a:t>
            </a:r>
            <a:r>
              <a:rPr kumimoji="0" lang="zh-TW" altLang="en-US" sz="2400" b="1" dirty="0" smtClean="0">
                <a:solidFill>
                  <a:srgbClr val="75952C"/>
                </a:solidFill>
                <a:latin typeface="微軟正黑體" pitchFamily="34" charset="-120"/>
                <a:ea typeface="微軟正黑體" pitchFamily="34" charset="-120"/>
              </a:rPr>
              <a:t>月</a:t>
            </a:r>
            <a:r>
              <a:rPr kumimoji="0" lang="en-US" altLang="zh-TW" sz="2400" b="1" dirty="0" smtClean="0">
                <a:solidFill>
                  <a:srgbClr val="75952C"/>
                </a:solidFill>
                <a:latin typeface="微軟正黑體" pitchFamily="34" charset="-120"/>
                <a:ea typeface="微軟正黑體" pitchFamily="34" charset="-120"/>
              </a:rPr>
              <a:t>13</a:t>
            </a:r>
            <a:r>
              <a:rPr kumimoji="0" lang="zh-TW" altLang="en-US" sz="2400" b="1" dirty="0" smtClean="0">
                <a:solidFill>
                  <a:srgbClr val="75952C"/>
                </a:solidFill>
                <a:latin typeface="微軟正黑體" pitchFamily="34" charset="-120"/>
                <a:ea typeface="微軟正黑體" pitchFamily="34" charset="-120"/>
              </a:rPr>
              <a:t>日～</a:t>
            </a:r>
            <a:r>
              <a:rPr kumimoji="0" lang="en-US" altLang="zh-TW" sz="2400" b="1" dirty="0" smtClean="0">
                <a:solidFill>
                  <a:srgbClr val="75952C"/>
                </a:solidFill>
                <a:latin typeface="微軟正黑體" pitchFamily="34" charset="-120"/>
                <a:ea typeface="微軟正黑體" pitchFamily="34" charset="-120"/>
              </a:rPr>
              <a:t>14</a:t>
            </a:r>
            <a:r>
              <a:rPr kumimoji="0" lang="zh-TW" altLang="en-US" sz="2400" b="1" dirty="0" smtClean="0">
                <a:solidFill>
                  <a:srgbClr val="75952C"/>
                </a:solidFill>
                <a:latin typeface="微軟正黑體" pitchFamily="34" charset="-120"/>
                <a:ea typeface="微軟正黑體" pitchFamily="34" charset="-120"/>
              </a:rPr>
              <a:t>日</a:t>
            </a:r>
            <a:r>
              <a:rPr kumimoji="0" lang="en-US" altLang="zh-TW" sz="2400" b="1" dirty="0" smtClean="0">
                <a:solidFill>
                  <a:srgbClr val="75952C"/>
                </a:solidFill>
                <a:latin typeface="微軟正黑體" pitchFamily="34" charset="-120"/>
                <a:ea typeface="微軟正黑體" pitchFamily="34" charset="-120"/>
              </a:rPr>
              <a:t>(</a:t>
            </a:r>
            <a:r>
              <a:rPr kumimoji="0" lang="zh-TW" altLang="en-US" sz="2400" b="1" dirty="0" smtClean="0">
                <a:solidFill>
                  <a:srgbClr val="75952C"/>
                </a:solidFill>
                <a:latin typeface="微軟正黑體" pitchFamily="34" charset="-120"/>
                <a:ea typeface="微軟正黑體" pitchFamily="34" charset="-120"/>
              </a:rPr>
              <a:t>萬那杜受影響之時間</a:t>
            </a:r>
            <a:r>
              <a:rPr kumimoji="0" lang="en-US" altLang="zh-TW" sz="2400" b="1" dirty="0" smtClean="0">
                <a:solidFill>
                  <a:srgbClr val="75952C"/>
                </a:solidFill>
                <a:latin typeface="微軟正黑體" pitchFamily="34" charset="-120"/>
                <a:ea typeface="微軟正黑體" pitchFamily="34" charset="-120"/>
              </a:rPr>
              <a:t>)</a:t>
            </a:r>
          </a:p>
          <a:p>
            <a:pPr algn="just">
              <a:spcBef>
                <a:spcPts val="600"/>
              </a:spcBef>
              <a:buFont typeface="Arial" pitchFamily="34" charset="0"/>
              <a:buChar char="•"/>
            </a:pPr>
            <a:r>
              <a:rPr kumimoji="0" lang="zh-TW" altLang="en-US" sz="2400" b="1" dirty="0" smtClean="0">
                <a:solidFill>
                  <a:srgbClr val="000000"/>
                </a:solidFill>
                <a:latin typeface="微軟正黑體" pitchFamily="34" charset="-120"/>
                <a:ea typeface="微軟正黑體" pitchFamily="34" charset="-120"/>
              </a:rPr>
              <a:t>地點：萬那杜</a:t>
            </a:r>
            <a:endParaRPr kumimoji="0" lang="en-US" altLang="zh-TW" sz="2400" b="1" dirty="0" smtClean="0">
              <a:solidFill>
                <a:srgbClr val="000000"/>
              </a:solidFill>
              <a:latin typeface="微軟正黑體" pitchFamily="34" charset="-120"/>
              <a:ea typeface="微軟正黑體" pitchFamily="34" charset="-120"/>
            </a:endParaRPr>
          </a:p>
        </p:txBody>
      </p:sp>
      <p:sp>
        <p:nvSpPr>
          <p:cNvPr id="7" name="向右箭號 6"/>
          <p:cNvSpPr/>
          <p:nvPr/>
        </p:nvSpPr>
        <p:spPr>
          <a:xfrm rot="5400000">
            <a:off x="-1611552" y="3135553"/>
            <a:ext cx="4156188" cy="933083"/>
          </a:xfrm>
          <a:prstGeom prst="stripedRightArrow">
            <a:avLst>
              <a:gd name="adj1" fmla="val 50000"/>
              <a:gd name="adj2" fmla="val 53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sp>
        <p:nvSpPr>
          <p:cNvPr id="36" name="橢圓 35"/>
          <p:cNvSpPr/>
          <p:nvPr/>
        </p:nvSpPr>
        <p:spPr>
          <a:xfrm>
            <a:off x="333178" y="1632097"/>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sp>
        <p:nvSpPr>
          <p:cNvPr id="42" name="矩形 41"/>
          <p:cNvSpPr/>
          <p:nvPr/>
        </p:nvSpPr>
        <p:spPr>
          <a:xfrm>
            <a:off x="685800" y="1600198"/>
            <a:ext cx="4343324" cy="1231106"/>
          </a:xfrm>
          <a:prstGeom prst="rect">
            <a:avLst/>
          </a:prstGeom>
        </p:spPr>
        <p:txBody>
          <a:bodyPr wrap="square">
            <a:spAutoFit/>
          </a:bodyPr>
          <a:lstStyle/>
          <a:p>
            <a:pPr marL="0" lvl="1" eaLnBrk="0" hangingPunct="0">
              <a:spcAft>
                <a:spcPts val="1200"/>
              </a:spcAft>
            </a:pPr>
            <a:r>
              <a:rPr lang="zh-TW" altLang="en-US" b="1" dirty="0">
                <a:solidFill>
                  <a:srgbClr val="439F62"/>
                </a:solidFill>
                <a:latin typeface="微軟正黑體" panose="020B0604030504040204" pitchFamily="34" charset="-120"/>
                <a:ea typeface="微軟正黑體" panose="020B0604030504040204" pitchFamily="34" charset="-120"/>
              </a:rPr>
              <a:t>初生</a:t>
            </a:r>
            <a:r>
              <a:rPr lang="zh-TW" altLang="en-US" b="1" dirty="0" smtClean="0">
                <a:solidFill>
                  <a:srgbClr val="439F62"/>
                </a:solidFill>
                <a:latin typeface="微軟正黑體" panose="020B0604030504040204" pitchFamily="34" charset="-120"/>
                <a:ea typeface="微軟正黑體" panose="020B0604030504040204" pitchFamily="34" charset="-120"/>
              </a:rPr>
              <a:t>期：</a:t>
            </a:r>
            <a:r>
              <a:rPr lang="en-US" altLang="zh-TW" dirty="0" smtClean="0">
                <a:solidFill>
                  <a:srgbClr val="000000"/>
                </a:solidFill>
                <a:latin typeface="微軟正黑體" panose="020B0604030504040204" pitchFamily="34" charset="-120"/>
                <a:ea typeface="微軟正黑體" panose="020B0604030504040204" pitchFamily="34" charset="-120"/>
              </a:rPr>
              <a:t>3/8</a:t>
            </a:r>
            <a:r>
              <a:rPr lang="zh-TW" altLang="en-US" dirty="0" smtClean="0">
                <a:solidFill>
                  <a:srgbClr val="000000"/>
                </a:solidFill>
                <a:latin typeface="微軟正黑體" panose="020B0604030504040204" pitchFamily="34" charset="-120"/>
                <a:ea typeface="微軟正黑體" panose="020B0604030504040204" pitchFamily="34" charset="-120"/>
              </a:rPr>
              <a:t> </a:t>
            </a:r>
            <a:r>
              <a:rPr lang="en-US" altLang="zh-TW" dirty="0" smtClean="0">
                <a:solidFill>
                  <a:srgbClr val="000000"/>
                </a:solidFill>
                <a:latin typeface="微軟正黑體" panose="020B0604030504040204" pitchFamily="34" charset="-120"/>
                <a:ea typeface="微軟正黑體" panose="020B0604030504040204" pitchFamily="34" charset="-120"/>
              </a:rPr>
              <a:t>06:00</a:t>
            </a:r>
            <a:r>
              <a:rPr lang="zh-TW" altLang="en-US" dirty="0" smtClean="0">
                <a:solidFill>
                  <a:srgbClr val="000000"/>
                </a:solidFill>
                <a:latin typeface="微軟正黑體" panose="020B0604030504040204" pitchFamily="34" charset="-120"/>
                <a:ea typeface="微軟正黑體" panose="020B0604030504040204" pitchFamily="34" charset="-120"/>
              </a:rPr>
              <a:t> 形成熱帶性低氣壓</a:t>
            </a:r>
            <a:endParaRPr lang="en-US" altLang="zh-TW" dirty="0" smtClean="0">
              <a:solidFill>
                <a:srgbClr val="000000"/>
              </a:solidFill>
              <a:latin typeface="微軟正黑體" panose="020B0604030504040204" pitchFamily="34" charset="-120"/>
              <a:ea typeface="微軟正黑體" panose="020B0604030504040204" pitchFamily="34" charset="-120"/>
            </a:endParaRPr>
          </a:p>
          <a:p>
            <a:pPr marL="0" lvl="1" eaLnBrk="0" hangingPunct="0">
              <a:spcAft>
                <a:spcPts val="1200"/>
              </a:spcAft>
            </a:pPr>
            <a:r>
              <a:rPr lang="zh-TW" altLang="en-US" dirty="0" smtClean="0">
                <a:solidFill>
                  <a:srgbClr val="000000"/>
                </a:solidFill>
                <a:latin typeface="微軟正黑體" panose="020B0604030504040204" pitchFamily="34" charset="-120"/>
                <a:ea typeface="微軟正黑體" panose="020B0604030504040204" pitchFamily="34" charset="-120"/>
              </a:rPr>
              <a:t>                </a:t>
            </a:r>
            <a:r>
              <a:rPr lang="en-US" altLang="zh-TW" dirty="0" smtClean="0">
                <a:solidFill>
                  <a:srgbClr val="000000"/>
                </a:solidFill>
                <a:latin typeface="微軟正黑體" panose="020B0604030504040204" pitchFamily="34" charset="-120"/>
                <a:ea typeface="微軟正黑體" panose="020B0604030504040204" pitchFamily="34" charset="-120"/>
              </a:rPr>
              <a:t>3/9</a:t>
            </a:r>
            <a:r>
              <a:rPr lang="zh-TW" altLang="en-US" dirty="0" smtClean="0">
                <a:solidFill>
                  <a:srgbClr val="000000"/>
                </a:solidFill>
                <a:latin typeface="微軟正黑體" panose="020B0604030504040204" pitchFamily="34" charset="-120"/>
                <a:ea typeface="微軟正黑體" panose="020B0604030504040204" pitchFamily="34" charset="-120"/>
              </a:rPr>
              <a:t> </a:t>
            </a:r>
            <a:r>
              <a:rPr lang="en-US" altLang="zh-TW" dirty="0" smtClean="0">
                <a:solidFill>
                  <a:srgbClr val="000000"/>
                </a:solidFill>
                <a:latin typeface="微軟正黑體" panose="020B0604030504040204" pitchFamily="34" charset="-120"/>
                <a:ea typeface="微軟正黑體" panose="020B0604030504040204" pitchFamily="34" charset="-120"/>
              </a:rPr>
              <a:t>06:00</a:t>
            </a:r>
            <a:r>
              <a:rPr lang="zh-TW" altLang="en-US" dirty="0" smtClean="0">
                <a:solidFill>
                  <a:srgbClr val="000000"/>
                </a:solidFill>
                <a:latin typeface="微軟正黑體" panose="020B0604030504040204" pitchFamily="34" charset="-120"/>
                <a:ea typeface="微軟正黑體" panose="020B0604030504040204" pitchFamily="34" charset="-120"/>
              </a:rPr>
              <a:t> 升格輕度颱風</a:t>
            </a:r>
            <a:endParaRPr lang="en-US" altLang="zh-TW" dirty="0" smtClean="0">
              <a:solidFill>
                <a:srgbClr val="000000"/>
              </a:solidFill>
              <a:latin typeface="微軟正黑體" panose="020B0604030504040204" pitchFamily="34" charset="-120"/>
              <a:ea typeface="微軟正黑體" panose="020B0604030504040204" pitchFamily="34" charset="-120"/>
            </a:endParaRPr>
          </a:p>
          <a:p>
            <a:pPr marL="0" lvl="1" eaLnBrk="0" hangingPunct="0">
              <a:spcAft>
                <a:spcPts val="1200"/>
              </a:spcAft>
            </a:pPr>
            <a:r>
              <a:rPr lang="en-US" altLang="zh-TW" dirty="0">
                <a:solidFill>
                  <a:srgbClr val="000000"/>
                </a:solidFill>
                <a:latin typeface="微軟正黑體" panose="020B0604030504040204" pitchFamily="34" charset="-120"/>
                <a:ea typeface="微軟正黑體" panose="020B0604030504040204" pitchFamily="34" charset="-120"/>
              </a:rPr>
              <a:t> </a:t>
            </a:r>
            <a:r>
              <a:rPr lang="en-US" altLang="zh-TW" dirty="0" smtClean="0">
                <a:solidFill>
                  <a:srgbClr val="000000"/>
                </a:solidFill>
                <a:latin typeface="微軟正黑體" panose="020B0604030504040204" pitchFamily="34" charset="-120"/>
                <a:ea typeface="微軟正黑體" panose="020B0604030504040204" pitchFamily="34" charset="-120"/>
              </a:rPr>
              <a:t>               </a:t>
            </a:r>
            <a:r>
              <a:rPr lang="zh-TW" altLang="en-US" dirty="0" smtClean="0">
                <a:solidFill>
                  <a:srgbClr val="000000"/>
                </a:solidFill>
                <a:latin typeface="微軟正黑體" panose="020B0604030504040204" pitchFamily="34" charset="-120"/>
                <a:ea typeface="微軟正黑體" panose="020B0604030504040204" pitchFamily="34" charset="-120"/>
              </a:rPr>
              <a:t>命名帕姆</a:t>
            </a:r>
            <a:r>
              <a:rPr lang="en-US" altLang="zh-TW" b="1" dirty="0" smtClean="0">
                <a:solidFill>
                  <a:srgbClr val="FF0000"/>
                </a:solidFill>
                <a:latin typeface="微軟正黑體" panose="020B0604030504040204" pitchFamily="34" charset="-120"/>
                <a:ea typeface="微軟正黑體" panose="020B0604030504040204" pitchFamily="34" charset="-120"/>
              </a:rPr>
              <a:t>(Pam)</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326070" y="2961382"/>
            <a:ext cx="4550730" cy="1231106"/>
            <a:chOff x="326070" y="2590800"/>
            <a:chExt cx="4550730" cy="1231106"/>
          </a:xfrm>
        </p:grpSpPr>
        <p:sp>
          <p:nvSpPr>
            <p:cNvPr id="43" name="矩形 42"/>
            <p:cNvSpPr/>
            <p:nvPr/>
          </p:nvSpPr>
          <p:spPr>
            <a:xfrm>
              <a:off x="685799" y="2590800"/>
              <a:ext cx="4191001" cy="1231106"/>
            </a:xfrm>
            <a:prstGeom prst="rect">
              <a:avLst/>
            </a:prstGeom>
          </p:spPr>
          <p:txBody>
            <a:bodyPr wrap="square">
              <a:spAutoFit/>
            </a:bodyPr>
            <a:lstStyle/>
            <a:p>
              <a:pPr marL="0" lvl="1" eaLnBrk="0" hangingPunct="0">
                <a:spcAft>
                  <a:spcPts val="1200"/>
                </a:spcAft>
              </a:pPr>
              <a:r>
                <a:rPr lang="zh-TW" altLang="en-US" b="1" dirty="0">
                  <a:solidFill>
                    <a:srgbClr val="439F62"/>
                  </a:solidFill>
                  <a:latin typeface="微軟正黑體" panose="020B0604030504040204" pitchFamily="34" charset="-120"/>
                  <a:ea typeface="微軟正黑體" panose="020B0604030504040204" pitchFamily="34" charset="-120"/>
                </a:rPr>
                <a:t>成熟期</a:t>
              </a:r>
              <a:r>
                <a:rPr lang="zh-TW" altLang="en-US" b="1" dirty="0" smtClean="0">
                  <a:solidFill>
                    <a:srgbClr val="439F62"/>
                  </a:solidFill>
                  <a:latin typeface="微軟正黑體" panose="020B0604030504040204" pitchFamily="34" charset="-120"/>
                  <a:ea typeface="微軟正黑體" panose="020B0604030504040204" pitchFamily="34" charset="-120"/>
                </a:rPr>
                <a:t>：</a:t>
              </a:r>
              <a:r>
                <a:rPr lang="en-US" altLang="zh-TW" dirty="0" smtClean="0">
                  <a:solidFill>
                    <a:srgbClr val="000000"/>
                  </a:solidFill>
                  <a:latin typeface="微軟正黑體" panose="020B0604030504040204" pitchFamily="34" charset="-120"/>
                  <a:ea typeface="微軟正黑體" panose="020B0604030504040204" pitchFamily="34" charset="-120"/>
                </a:rPr>
                <a:t>3/10~12</a:t>
              </a:r>
              <a:r>
                <a:rPr lang="zh-TW" altLang="en-US" dirty="0" smtClean="0">
                  <a:solidFill>
                    <a:srgbClr val="000000"/>
                  </a:solidFill>
                  <a:latin typeface="微軟正黑體" panose="020B0604030504040204" pitchFamily="34" charset="-120"/>
                  <a:ea typeface="微軟正黑體" panose="020B0604030504040204" pitchFamily="34" charset="-120"/>
                </a:rPr>
                <a:t> </a:t>
              </a:r>
              <a:r>
                <a:rPr lang="zh-TW" altLang="en-US" b="1" dirty="0" smtClean="0">
                  <a:solidFill>
                    <a:srgbClr val="FF0000"/>
                  </a:solidFill>
                  <a:latin typeface="微軟正黑體" panose="020B0604030504040204" pitchFamily="34" charset="-120"/>
                  <a:ea typeface="微軟正黑體" panose="020B0604030504040204" pitchFamily="34" charset="-120"/>
                </a:rPr>
                <a:t>增強</a:t>
              </a:r>
              <a:r>
                <a:rPr lang="zh-TW" altLang="en-US" b="1" dirty="0">
                  <a:solidFill>
                    <a:srgbClr val="FF0000"/>
                  </a:solidFill>
                  <a:latin typeface="微軟正黑體" panose="020B0604030504040204" pitchFamily="34" charset="-120"/>
                  <a:ea typeface="微軟正黑體" panose="020B0604030504040204" pitchFamily="34" charset="-120"/>
                </a:rPr>
                <a:t>為強烈</a:t>
              </a:r>
              <a:r>
                <a:rPr lang="zh-TW" altLang="en-US" b="1" dirty="0" smtClean="0">
                  <a:solidFill>
                    <a:srgbClr val="FF0000"/>
                  </a:solidFill>
                  <a:latin typeface="微軟正黑體" panose="020B0604030504040204" pitchFamily="34" charset="-120"/>
                  <a:ea typeface="微軟正黑體" panose="020B0604030504040204" pitchFamily="34" charset="-120"/>
                </a:rPr>
                <a:t>颱風</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marL="0" lvl="1" eaLnBrk="0" hangingPunct="0">
                <a:spcAft>
                  <a:spcPts val="1200"/>
                </a:spcAft>
              </a:pPr>
              <a:r>
                <a:rPr lang="zh-TW" altLang="en-US" b="1" dirty="0">
                  <a:solidFill>
                    <a:srgbClr val="FF0000"/>
                  </a:solidFill>
                  <a:latin typeface="微軟正黑體" panose="020B0604030504040204" pitchFamily="34" charset="-120"/>
                  <a:ea typeface="微軟正黑體" panose="020B0604030504040204" pitchFamily="34" charset="-120"/>
                </a:rPr>
                <a:t> </a:t>
              </a:r>
              <a:r>
                <a:rPr lang="zh-TW" altLang="en-US" b="1" dirty="0" smtClean="0">
                  <a:solidFill>
                    <a:srgbClr val="FF0000"/>
                  </a:solidFill>
                  <a:latin typeface="微軟正黑體" panose="020B0604030504040204" pitchFamily="34" charset="-120"/>
                  <a:ea typeface="微軟正黑體" panose="020B0604030504040204" pitchFamily="34" charset="-120"/>
                </a:rPr>
                <a:t>               </a:t>
              </a:r>
              <a:r>
                <a:rPr lang="en-US" altLang="zh-TW" b="1" dirty="0" smtClean="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南太平洋有記錄</a:t>
              </a:r>
              <a:r>
                <a:rPr lang="zh-TW" altLang="en-US" b="1" dirty="0" smtClean="0">
                  <a:solidFill>
                    <a:srgbClr val="FF0000"/>
                  </a:solidFill>
                  <a:latin typeface="微軟正黑體" panose="020B0604030504040204" pitchFamily="34" charset="-120"/>
                  <a:ea typeface="微軟正黑體" panose="020B0604030504040204" pitchFamily="34" charset="-120"/>
                </a:rPr>
                <a:t>以來最強</a:t>
              </a:r>
              <a:r>
                <a:rPr lang="en-US" altLang="zh-TW" b="1" dirty="0" smtClean="0">
                  <a:solidFill>
                    <a:srgbClr val="FF0000"/>
                  </a:solidFill>
                  <a:latin typeface="微軟正黑體" panose="020B0604030504040204" pitchFamily="34" charset="-120"/>
                  <a:ea typeface="微軟正黑體" panose="020B0604030504040204" pitchFamily="34" charset="-120"/>
                </a:rPr>
                <a:t>)</a:t>
              </a:r>
            </a:p>
            <a:p>
              <a:pPr marL="0" lvl="1" eaLnBrk="0" hangingPunct="0">
                <a:spcAft>
                  <a:spcPts val="1200"/>
                </a:spcAft>
              </a:pPr>
              <a:r>
                <a:rPr lang="zh-TW" altLang="en-US" b="1" dirty="0" smtClean="0">
                  <a:solidFill>
                    <a:srgbClr val="FF0000"/>
                  </a:solidFill>
                  <a:latin typeface="微軟正黑體" panose="020B0604030504040204" pitchFamily="34" charset="-120"/>
                  <a:ea typeface="微軟正黑體" panose="020B0604030504040204" pitchFamily="34" charset="-120"/>
                </a:rPr>
                <a:t>                </a:t>
              </a:r>
              <a:r>
                <a:rPr lang="en-US" altLang="zh-TW" b="1" dirty="0" smtClean="0">
                  <a:solidFill>
                    <a:srgbClr val="FF0000"/>
                  </a:solidFill>
                  <a:latin typeface="微軟正黑體" panose="020B0604030504040204" pitchFamily="34" charset="-120"/>
                  <a:ea typeface="微軟正黑體" panose="020B0604030504040204" pitchFamily="34" charset="-120"/>
                </a:rPr>
                <a:t>3/13~14</a:t>
              </a:r>
              <a:r>
                <a:rPr lang="zh-TW" altLang="en-US" b="1" dirty="0" smtClean="0">
                  <a:solidFill>
                    <a:srgbClr val="FF0000"/>
                  </a:solidFill>
                  <a:latin typeface="微軟正黑體" panose="020B0604030504040204" pitchFamily="34" charset="-120"/>
                  <a:ea typeface="微軟正黑體" panose="020B0604030504040204" pitchFamily="34" charset="-120"/>
                </a:rPr>
                <a:t>侵襲</a:t>
              </a:r>
              <a:r>
                <a:rPr lang="zh-TW" altLang="en-US" b="1" dirty="0">
                  <a:solidFill>
                    <a:srgbClr val="FF0000"/>
                  </a:solidFill>
                  <a:latin typeface="微軟正黑體" panose="020B0604030504040204" pitchFamily="34" charset="-120"/>
                  <a:ea typeface="微軟正黑體" panose="020B0604030504040204" pitchFamily="34" charset="-120"/>
                </a:rPr>
                <a:t>萬那</a:t>
              </a:r>
              <a:r>
                <a:rPr lang="zh-TW" altLang="en-US" b="1" dirty="0" smtClean="0">
                  <a:solidFill>
                    <a:srgbClr val="FF0000"/>
                  </a:solidFill>
                  <a:latin typeface="微軟正黑體" panose="020B0604030504040204" pitchFamily="34" charset="-120"/>
                  <a:ea typeface="微軟正黑體" panose="020B0604030504040204" pitchFamily="34" charset="-120"/>
                </a:rPr>
                <a:t>杜</a:t>
              </a:r>
              <a:endParaRPr lang="en-US" altLang="zh-TW" b="1" dirty="0" smtClean="0">
                <a:solidFill>
                  <a:srgbClr val="FF0000"/>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26070" y="2615144"/>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grpSp>
      <p:grpSp>
        <p:nvGrpSpPr>
          <p:cNvPr id="30" name="群組 29"/>
          <p:cNvGrpSpPr/>
          <p:nvPr/>
        </p:nvGrpSpPr>
        <p:grpSpPr>
          <a:xfrm>
            <a:off x="322543" y="4343400"/>
            <a:ext cx="4554258" cy="800219"/>
            <a:chOff x="322542" y="4191000"/>
            <a:chExt cx="4907019" cy="800219"/>
          </a:xfrm>
        </p:grpSpPr>
        <p:sp>
          <p:nvSpPr>
            <p:cNvPr id="44" name="矩形 43"/>
            <p:cNvSpPr/>
            <p:nvPr/>
          </p:nvSpPr>
          <p:spPr>
            <a:xfrm>
              <a:off x="685800" y="4191000"/>
              <a:ext cx="4543761" cy="800219"/>
            </a:xfrm>
            <a:prstGeom prst="rect">
              <a:avLst/>
            </a:prstGeom>
          </p:spPr>
          <p:txBody>
            <a:bodyPr wrap="square">
              <a:spAutoFit/>
            </a:bodyPr>
            <a:lstStyle/>
            <a:p>
              <a:pPr marL="0" lvl="1" eaLnBrk="0" hangingPunct="0">
                <a:spcAft>
                  <a:spcPts val="1200"/>
                </a:spcAft>
              </a:pPr>
              <a:r>
                <a:rPr lang="zh-TW" altLang="en-US" b="1" dirty="0" smtClean="0">
                  <a:solidFill>
                    <a:srgbClr val="439F62"/>
                  </a:solidFill>
                  <a:latin typeface="微軟正黑體" panose="020B0604030504040204" pitchFamily="34" charset="-120"/>
                  <a:ea typeface="微軟正黑體" panose="020B0604030504040204" pitchFamily="34" charset="-120"/>
                </a:rPr>
                <a:t>消散期：</a:t>
              </a:r>
              <a:r>
                <a:rPr lang="en-US" altLang="zh-TW" b="1" dirty="0" smtClean="0">
                  <a:solidFill>
                    <a:srgbClr val="439F62"/>
                  </a:solidFill>
                  <a:latin typeface="微軟正黑體" panose="020B0604030504040204" pitchFamily="34" charset="-120"/>
                  <a:ea typeface="微軟正黑體" panose="020B0604030504040204" pitchFamily="34" charset="-120"/>
                </a:rPr>
                <a:t> </a:t>
              </a:r>
              <a:r>
                <a:rPr lang="en-US" altLang="zh-TW" dirty="0" smtClean="0">
                  <a:solidFill>
                    <a:srgbClr val="000000"/>
                  </a:solidFill>
                  <a:latin typeface="微軟正黑體" panose="020B0604030504040204" pitchFamily="34" charset="-120"/>
                  <a:ea typeface="微軟正黑體" panose="020B0604030504040204" pitchFamily="34" charset="-120"/>
                </a:rPr>
                <a:t>3/15</a:t>
              </a:r>
              <a:r>
                <a:rPr lang="zh-TW" altLang="en-US" dirty="0" smtClean="0">
                  <a:solidFill>
                    <a:srgbClr val="000000"/>
                  </a:solidFill>
                  <a:latin typeface="微軟正黑體" panose="020B0604030504040204" pitchFamily="34" charset="-120"/>
                  <a:ea typeface="微軟正黑體" panose="020B0604030504040204" pitchFamily="34" charset="-120"/>
                </a:rPr>
                <a:t> </a:t>
              </a:r>
              <a:r>
                <a:rPr lang="en-US" altLang="zh-TW" dirty="0" smtClean="0">
                  <a:solidFill>
                    <a:srgbClr val="000000"/>
                  </a:solidFill>
                  <a:latin typeface="微軟正黑體" panose="020B0604030504040204" pitchFamily="34" charset="-120"/>
                  <a:ea typeface="微軟正黑體" panose="020B0604030504040204" pitchFamily="34" charset="-120"/>
                </a:rPr>
                <a:t>00:00</a:t>
              </a:r>
              <a:r>
                <a:rPr lang="zh-TW" altLang="en-US" dirty="0" smtClean="0">
                  <a:solidFill>
                    <a:srgbClr val="000000"/>
                  </a:solidFill>
                  <a:latin typeface="微軟正黑體" panose="020B0604030504040204" pitchFamily="34" charset="-120"/>
                  <a:ea typeface="微軟正黑體" panose="020B0604030504040204" pitchFamily="34" charset="-120"/>
                </a:rPr>
                <a:t>於索羅門群島降為</a:t>
              </a:r>
              <a:endParaRPr lang="en-US" altLang="zh-TW" dirty="0" smtClean="0">
                <a:solidFill>
                  <a:srgbClr val="000000"/>
                </a:solidFill>
                <a:latin typeface="微軟正黑體" panose="020B0604030504040204" pitchFamily="34" charset="-120"/>
                <a:ea typeface="微軟正黑體" panose="020B0604030504040204" pitchFamily="34" charset="-120"/>
              </a:endParaRPr>
            </a:p>
            <a:p>
              <a:pPr marL="0" lvl="1" eaLnBrk="0" hangingPunct="0">
                <a:spcAft>
                  <a:spcPts val="1200"/>
                </a:spcAft>
              </a:pPr>
              <a:r>
                <a:rPr lang="zh-TW" altLang="en-US" dirty="0">
                  <a:solidFill>
                    <a:srgbClr val="000000"/>
                  </a:solidFill>
                  <a:latin typeface="微軟正黑體" panose="020B0604030504040204" pitchFamily="34" charset="-120"/>
                  <a:ea typeface="微軟正黑體" panose="020B0604030504040204" pitchFamily="34" charset="-120"/>
                </a:rPr>
                <a:t> </a:t>
              </a:r>
              <a:r>
                <a:rPr lang="zh-TW" altLang="en-US" dirty="0" smtClean="0">
                  <a:solidFill>
                    <a:srgbClr val="000000"/>
                  </a:solidFill>
                  <a:latin typeface="微軟正黑體" panose="020B0604030504040204" pitchFamily="34" charset="-120"/>
                  <a:ea typeface="微軟正黑體" panose="020B0604030504040204" pitchFamily="34" charset="-120"/>
                </a:rPr>
                <a:t>                輕度颱風 </a:t>
              </a:r>
              <a:endParaRPr lang="en-US" altLang="zh-TW" dirty="0">
                <a:solidFill>
                  <a:srgbClr val="000000"/>
                </a:solidFill>
                <a:latin typeface="微軟正黑體" panose="020B0604030504040204" pitchFamily="34" charset="-120"/>
                <a:ea typeface="微軟正黑體" panose="020B0604030504040204" pitchFamily="34" charset="-120"/>
              </a:endParaRPr>
            </a:p>
          </p:txBody>
        </p:sp>
        <p:sp>
          <p:nvSpPr>
            <p:cNvPr id="50" name="橢圓 49"/>
            <p:cNvSpPr/>
            <p:nvPr/>
          </p:nvSpPr>
          <p:spPr>
            <a:xfrm>
              <a:off x="322542" y="4207800"/>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TW" altLang="en-US">
                <a:solidFill>
                  <a:srgbClr val="FFFFFF"/>
                </a:solidFill>
              </a:endParaRPr>
            </a:p>
          </p:txBody>
        </p:sp>
      </p:grpSp>
      <p:graphicFrame>
        <p:nvGraphicFramePr>
          <p:cNvPr id="3" name="表格 2"/>
          <p:cNvGraphicFramePr>
            <a:graphicFrameLocks noGrp="1"/>
          </p:cNvGraphicFramePr>
          <p:nvPr>
            <p:extLst/>
          </p:nvPr>
        </p:nvGraphicFramePr>
        <p:xfrm>
          <a:off x="4876800" y="1143000"/>
          <a:ext cx="4114800" cy="1828800"/>
        </p:xfrm>
        <a:graphic>
          <a:graphicData uri="http://schemas.openxmlformats.org/drawingml/2006/table">
            <a:tbl>
              <a:tblPr firstRow="1" bandRow="1">
                <a:tableStyleId>{93296810-A885-4BE3-A3E7-6D5BEEA58F35}</a:tableStyleId>
              </a:tblPr>
              <a:tblGrid>
                <a:gridCol w="1054659"/>
                <a:gridCol w="1536141"/>
                <a:gridCol w="1524000"/>
              </a:tblGrid>
              <a:tr h="186181">
                <a:tc>
                  <a:txBody>
                    <a:bodyPr/>
                    <a:lstStyle/>
                    <a:p>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en-US" altLang="zh-TW" sz="1600" dirty="0" smtClean="0">
                          <a:solidFill>
                            <a:schemeClr val="tx1"/>
                          </a:solidFill>
                          <a:latin typeface="微軟正黑體" panose="020B0604030504040204" pitchFamily="34" charset="-120"/>
                          <a:ea typeface="微軟正黑體" panose="020B0604030504040204" pitchFamily="34" charset="-120"/>
                        </a:rPr>
                        <a:t>2015</a:t>
                      </a:r>
                      <a:r>
                        <a:rPr lang="zh-TW" altLang="en-US" sz="1600" dirty="0" smtClean="0">
                          <a:solidFill>
                            <a:schemeClr val="tx1"/>
                          </a:solidFill>
                          <a:latin typeface="微軟正黑體" panose="020B0604030504040204" pitchFamily="34" charset="-120"/>
                          <a:ea typeface="微軟正黑體" panose="020B0604030504040204" pitchFamily="34" charset="-120"/>
                        </a:rPr>
                        <a:t>帕姆颱風</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en-US" altLang="zh-TW" sz="1600" dirty="0" smtClean="0">
                          <a:solidFill>
                            <a:schemeClr val="tx1"/>
                          </a:solidFill>
                          <a:latin typeface="微軟正黑體" panose="020B0604030504040204" pitchFamily="34" charset="-120"/>
                          <a:ea typeface="微軟正黑體" panose="020B0604030504040204" pitchFamily="34" charset="-120"/>
                        </a:rPr>
                        <a:t>2013</a:t>
                      </a:r>
                      <a:r>
                        <a:rPr lang="zh-TW" altLang="en-US" sz="1600" dirty="0" smtClean="0">
                          <a:solidFill>
                            <a:schemeClr val="tx1"/>
                          </a:solidFill>
                          <a:latin typeface="微軟正黑體" panose="020B0604030504040204" pitchFamily="34" charset="-120"/>
                          <a:ea typeface="微軟正黑體" panose="020B0604030504040204" pitchFamily="34" charset="-120"/>
                        </a:rPr>
                        <a:t>海燕颱風</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tc>
              </a:tr>
              <a:tr h="384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effectLst/>
                          <a:latin typeface="微軟正黑體" panose="020B0604030504040204" pitchFamily="34" charset="-120"/>
                          <a:ea typeface="微軟正黑體" panose="020B0604030504040204" pitchFamily="34" charset="-120"/>
                        </a:rPr>
                        <a:t>10</a:t>
                      </a:r>
                      <a:r>
                        <a:rPr lang="zh-TW" altLang="en-US" sz="1600" dirty="0" smtClean="0">
                          <a:solidFill>
                            <a:schemeClr val="tx1"/>
                          </a:solidFill>
                          <a:effectLst/>
                          <a:latin typeface="微軟正黑體" panose="020B0604030504040204" pitchFamily="34" charset="-120"/>
                          <a:ea typeface="微軟正黑體" panose="020B0604030504040204" pitchFamily="34" charset="-120"/>
                        </a:rPr>
                        <a:t>分鐘平均風速</a:t>
                      </a:r>
                      <a:endParaRPr lang="en-US" altLang="zh-TW" sz="1600" dirty="0" smtClean="0">
                        <a:solidFill>
                          <a:schemeClr val="tx1"/>
                        </a:solidFill>
                        <a:effectLst/>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rgbClr val="FF0000"/>
                          </a:solidFill>
                          <a:effectLst/>
                          <a:latin typeface="微軟正黑體" panose="020B0604030504040204" pitchFamily="34" charset="-120"/>
                          <a:ea typeface="微軟正黑體" panose="020B0604030504040204" pitchFamily="34" charset="-120"/>
                        </a:rPr>
                        <a:t>250km/h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effectLst/>
                          <a:latin typeface="微軟正黑體" panose="020B0604030504040204" pitchFamily="34" charset="-120"/>
                          <a:ea typeface="微軟正黑體" panose="020B0604030504040204" pitchFamily="34" charset="-120"/>
                        </a:rPr>
                        <a:t>230 km/h</a:t>
                      </a:r>
                    </a:p>
                  </a:txBody>
                  <a:tcPr/>
                </a:tc>
              </a:tr>
              <a:tr h="338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effectLst/>
                          <a:latin typeface="微軟正黑體" panose="020B0604030504040204" pitchFamily="34" charset="-120"/>
                          <a:ea typeface="微軟正黑體" panose="020B0604030504040204" pitchFamily="34" charset="-120"/>
                        </a:rPr>
                        <a:t>瞬間最大陣風</a:t>
                      </a:r>
                      <a:endParaRPr lang="en-US" altLang="zh-TW" sz="1600" dirty="0" smtClean="0">
                        <a:solidFill>
                          <a:schemeClr val="tx1"/>
                        </a:solidFill>
                        <a:effectLst/>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rgbClr val="FF0000"/>
                          </a:solidFill>
                          <a:effectLst/>
                          <a:latin typeface="微軟正黑體" panose="020B0604030504040204" pitchFamily="34" charset="-120"/>
                          <a:ea typeface="微軟正黑體" panose="020B0604030504040204" pitchFamily="34" charset="-120"/>
                        </a:rPr>
                        <a:t>345 km/h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effectLst/>
                          <a:latin typeface="微軟正黑體" panose="020B0604030504040204" pitchFamily="34" charset="-120"/>
                          <a:ea typeface="微軟正黑體" panose="020B0604030504040204" pitchFamily="34" charset="-120"/>
                        </a:rPr>
                        <a:t>325 km/h</a:t>
                      </a:r>
                    </a:p>
                  </a:txBody>
                  <a:tcPr/>
                </a:tc>
              </a:tr>
              <a:tr h="1406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effectLst/>
                          <a:latin typeface="微軟正黑體" panose="020B0604030504040204" pitchFamily="34" charset="-120"/>
                          <a:ea typeface="微軟正黑體" panose="020B0604030504040204" pitchFamily="34" charset="-120"/>
                        </a:rPr>
                        <a:t>氣壓</a:t>
                      </a:r>
                      <a:endParaRPr lang="en-US" altLang="zh-TW" sz="1600" dirty="0" smtClean="0">
                        <a:solidFill>
                          <a:schemeClr val="tx1"/>
                        </a:solidFill>
                        <a:effectLst/>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rgbClr val="FF0000"/>
                          </a:solidFill>
                          <a:effectLst/>
                          <a:latin typeface="微軟正黑體" panose="020B0604030504040204" pitchFamily="34" charset="-120"/>
                          <a:ea typeface="微軟正黑體" panose="020B0604030504040204" pitchFamily="34" charset="-120"/>
                        </a:rPr>
                        <a:t>899</a:t>
                      </a:r>
                      <a:r>
                        <a:rPr lang="en-US" altLang="zh-TW" sz="1600" dirty="0" smtClean="0">
                          <a:solidFill>
                            <a:srgbClr val="FF0000"/>
                          </a:solidFill>
                          <a:latin typeface="微軟正黑體" panose="020B0604030504040204" pitchFamily="34" charset="-120"/>
                          <a:ea typeface="微軟正黑體" panose="020B0604030504040204" pitchFamily="34" charset="-120"/>
                        </a:rPr>
                        <a:t>hPa</a:t>
                      </a:r>
                      <a:endParaRPr lang="en-US" altLang="zh-TW" sz="1600" dirty="0" smtClean="0">
                        <a:solidFill>
                          <a:srgbClr val="FF0000"/>
                        </a:solidFill>
                        <a:effectLst/>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chemeClr val="tx1"/>
                          </a:solidFill>
                          <a:effectLst/>
                          <a:latin typeface="微軟正黑體" panose="020B0604030504040204" pitchFamily="34" charset="-120"/>
                          <a:ea typeface="微軟正黑體" panose="020B0604030504040204" pitchFamily="34" charset="-120"/>
                        </a:rPr>
                        <a:t>895 </a:t>
                      </a:r>
                      <a:r>
                        <a:rPr lang="en-US" altLang="zh-TW" sz="1600" dirty="0" err="1" smtClean="0">
                          <a:solidFill>
                            <a:schemeClr val="tx1"/>
                          </a:solidFill>
                          <a:effectLst/>
                          <a:latin typeface="微軟正黑體" panose="020B0604030504040204" pitchFamily="34" charset="-120"/>
                          <a:ea typeface="微軟正黑體" panose="020B0604030504040204" pitchFamily="34" charset="-120"/>
                        </a:rPr>
                        <a:t>hPa</a:t>
                      </a:r>
                      <a:endParaRPr lang="en-US" altLang="zh-TW" sz="1600" dirty="0" smtClean="0">
                        <a:solidFill>
                          <a:schemeClr val="tx1"/>
                        </a:solidFill>
                        <a:effectLst/>
                        <a:latin typeface="微軟正黑體" panose="020B0604030504040204" pitchFamily="34" charset="-120"/>
                        <a:ea typeface="微軟正黑體" panose="020B0604030504040204" pitchFamily="34" charset="-120"/>
                      </a:endParaRPr>
                    </a:p>
                  </a:txBody>
                  <a:tcPr/>
                </a:tc>
              </a:tr>
            </a:tbl>
          </a:graphicData>
        </a:graphic>
      </p:graphicFrame>
      <p:grpSp>
        <p:nvGrpSpPr>
          <p:cNvPr id="24" name="群組 23"/>
          <p:cNvGrpSpPr/>
          <p:nvPr/>
        </p:nvGrpSpPr>
        <p:grpSpPr>
          <a:xfrm>
            <a:off x="5736273" y="3129726"/>
            <a:ext cx="2232300" cy="2283451"/>
            <a:chOff x="5736273" y="3129726"/>
            <a:chExt cx="2232300" cy="2283451"/>
          </a:xfrm>
        </p:grpSpPr>
        <p:sp>
          <p:nvSpPr>
            <p:cNvPr id="5" name="文字方塊 4"/>
            <p:cNvSpPr txBox="1"/>
            <p:nvPr/>
          </p:nvSpPr>
          <p:spPr>
            <a:xfrm>
              <a:off x="7086600" y="5105400"/>
              <a:ext cx="881973" cy="307777"/>
            </a:xfrm>
            <a:prstGeom prst="rect">
              <a:avLst/>
            </a:prstGeom>
            <a:solidFill>
              <a:srgbClr val="FFCCFF"/>
            </a:solidFill>
            <a:ln>
              <a:solidFill>
                <a:schemeClr val="accent2">
                  <a:lumMod val="75000"/>
                </a:schemeClr>
              </a:solidFill>
            </a:ln>
          </p:spPr>
          <p:txBody>
            <a:bodyPr wrap="none" rtlCol="0">
              <a:spAutoFit/>
            </a:bodyPr>
            <a:lstStyle/>
            <a:p>
              <a:pPr eaLnBrk="0" hangingPunct="0"/>
              <a:r>
                <a:rPr lang="en-US" altLang="zh-TW" sz="1400" b="1" dirty="0" smtClean="0">
                  <a:solidFill>
                    <a:srgbClr val="FAAEE3">
                      <a:lumMod val="75000"/>
                    </a:srgbClr>
                  </a:solidFill>
                  <a:latin typeface="微軟正黑體" panose="020B0604030504040204" pitchFamily="34" charset="-120"/>
                  <a:ea typeface="微軟正黑體" panose="020B0604030504040204" pitchFamily="34" charset="-120"/>
                </a:rPr>
                <a:t>3/9</a:t>
              </a:r>
              <a:r>
                <a:rPr lang="zh-TW" altLang="en-US" sz="1400" b="1" dirty="0" smtClean="0">
                  <a:solidFill>
                    <a:srgbClr val="FAAEE3">
                      <a:lumMod val="75000"/>
                    </a:srgbClr>
                  </a:solidFill>
                  <a:latin typeface="微軟正黑體" panose="020B0604030504040204" pitchFamily="34" charset="-120"/>
                  <a:ea typeface="微軟正黑體" panose="020B0604030504040204" pitchFamily="34" charset="-120"/>
                </a:rPr>
                <a:t> 輕颱</a:t>
              </a:r>
              <a:endParaRPr lang="zh-TW" altLang="en-US" sz="1400" b="1" dirty="0">
                <a:solidFill>
                  <a:srgbClr val="FAAEE3">
                    <a:lumMod val="75000"/>
                  </a:srgbClr>
                </a:solidFill>
                <a:latin typeface="微軟正黑體" panose="020B0604030504040204" pitchFamily="34" charset="-120"/>
                <a:ea typeface="微軟正黑體" panose="020B0604030504040204" pitchFamily="34" charset="-120"/>
              </a:endParaRPr>
            </a:p>
          </p:txBody>
        </p:sp>
        <p:cxnSp>
          <p:nvCxnSpPr>
            <p:cNvPr id="8" name="直線接點 7"/>
            <p:cNvCxnSpPr>
              <a:endCxn id="5" idx="1"/>
            </p:cNvCxnSpPr>
            <p:nvPr/>
          </p:nvCxnSpPr>
          <p:spPr>
            <a:xfrm flipV="1">
              <a:off x="6629400" y="5259289"/>
              <a:ext cx="457200" cy="15388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6096000" y="4648200"/>
              <a:ext cx="719453" cy="15240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V="1">
              <a:off x="5736273" y="4038600"/>
              <a:ext cx="893127" cy="7620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6795230" y="4485433"/>
              <a:ext cx="989373" cy="307777"/>
            </a:xfrm>
            <a:prstGeom prst="rect">
              <a:avLst/>
            </a:prstGeom>
            <a:solidFill>
              <a:srgbClr val="FFCCFF"/>
            </a:solidFill>
            <a:ln>
              <a:solidFill>
                <a:schemeClr val="accent2">
                  <a:lumMod val="75000"/>
                </a:schemeClr>
              </a:solidFill>
            </a:ln>
          </p:spPr>
          <p:txBody>
            <a:bodyPr wrap="none" rtlCol="0">
              <a:spAutoFit/>
            </a:bodyPr>
            <a:lstStyle/>
            <a:p>
              <a:pPr eaLnBrk="0" hangingPunct="0"/>
              <a:r>
                <a:rPr lang="en-US" altLang="zh-TW" sz="1400" b="1" dirty="0" smtClean="0">
                  <a:solidFill>
                    <a:srgbClr val="FAAEE3">
                      <a:lumMod val="75000"/>
                    </a:srgbClr>
                  </a:solidFill>
                  <a:latin typeface="微軟正黑體" panose="020B0604030504040204" pitchFamily="34" charset="-120"/>
                  <a:ea typeface="微軟正黑體" panose="020B0604030504040204" pitchFamily="34" charset="-120"/>
                </a:rPr>
                <a:t>3/10</a:t>
              </a:r>
              <a:r>
                <a:rPr lang="zh-TW" altLang="en-US" sz="1400" b="1" dirty="0" smtClean="0">
                  <a:solidFill>
                    <a:srgbClr val="FAAEE3">
                      <a:lumMod val="75000"/>
                    </a:srgbClr>
                  </a:solidFill>
                  <a:latin typeface="微軟正黑體" panose="020B0604030504040204" pitchFamily="34" charset="-120"/>
                  <a:ea typeface="微軟正黑體" panose="020B0604030504040204" pitchFamily="34" charset="-120"/>
                </a:rPr>
                <a:t> 中颱</a:t>
              </a:r>
              <a:endParaRPr lang="zh-TW" altLang="en-US" sz="1400" b="1" dirty="0">
                <a:solidFill>
                  <a:srgbClr val="FAAEE3">
                    <a:lumMod val="75000"/>
                  </a:srgbClr>
                </a:solidFill>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6629400" y="3884711"/>
              <a:ext cx="989373" cy="307777"/>
            </a:xfrm>
            <a:prstGeom prst="rect">
              <a:avLst/>
            </a:prstGeom>
            <a:solidFill>
              <a:srgbClr val="FFCCFF"/>
            </a:solidFill>
            <a:ln>
              <a:solidFill>
                <a:schemeClr val="accent2">
                  <a:lumMod val="75000"/>
                </a:schemeClr>
              </a:solidFill>
            </a:ln>
          </p:spPr>
          <p:txBody>
            <a:bodyPr wrap="none" rtlCol="0">
              <a:spAutoFit/>
            </a:bodyPr>
            <a:lstStyle/>
            <a:p>
              <a:pPr eaLnBrk="0" hangingPunct="0"/>
              <a:r>
                <a:rPr lang="en-US" altLang="zh-TW" sz="1400" b="1" dirty="0" smtClean="0">
                  <a:solidFill>
                    <a:srgbClr val="FAAEE3">
                      <a:lumMod val="75000"/>
                    </a:srgbClr>
                  </a:solidFill>
                  <a:latin typeface="微軟正黑體" panose="020B0604030504040204" pitchFamily="34" charset="-120"/>
                  <a:ea typeface="微軟正黑體" panose="020B0604030504040204" pitchFamily="34" charset="-120"/>
                </a:rPr>
                <a:t>3/12</a:t>
              </a:r>
              <a:r>
                <a:rPr lang="zh-TW" altLang="en-US" sz="1400" b="1" dirty="0" smtClean="0">
                  <a:solidFill>
                    <a:srgbClr val="FAAEE3">
                      <a:lumMod val="75000"/>
                    </a:srgbClr>
                  </a:solidFill>
                  <a:latin typeface="微軟正黑體" panose="020B0604030504040204" pitchFamily="34" charset="-120"/>
                  <a:ea typeface="微軟正黑體" panose="020B0604030504040204" pitchFamily="34" charset="-120"/>
                </a:rPr>
                <a:t> 強颱</a:t>
              </a:r>
              <a:endParaRPr lang="zh-TW" altLang="en-US" sz="1400" b="1" dirty="0">
                <a:solidFill>
                  <a:srgbClr val="FAAEE3">
                    <a:lumMod val="75000"/>
                  </a:srgbClr>
                </a:solidFill>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6666755" y="3502223"/>
              <a:ext cx="1282723" cy="307777"/>
            </a:xfrm>
            <a:prstGeom prst="rect">
              <a:avLst/>
            </a:prstGeom>
            <a:solidFill>
              <a:srgbClr val="FFCCFF"/>
            </a:solidFill>
            <a:ln>
              <a:solidFill>
                <a:schemeClr val="accent2">
                  <a:lumMod val="75000"/>
                </a:schemeClr>
              </a:solidFill>
            </a:ln>
          </p:spPr>
          <p:txBody>
            <a:bodyPr wrap="none" rtlCol="0">
              <a:spAutoFit/>
            </a:bodyPr>
            <a:lstStyle/>
            <a:p>
              <a:pPr eaLnBrk="0" hangingPunct="0"/>
              <a:r>
                <a:rPr lang="en-US" altLang="zh-TW" sz="1400" b="1" dirty="0" smtClean="0">
                  <a:solidFill>
                    <a:srgbClr val="FAAEE3">
                      <a:lumMod val="75000"/>
                    </a:srgbClr>
                  </a:solidFill>
                  <a:latin typeface="微軟正黑體" panose="020B0604030504040204" pitchFamily="34" charset="-120"/>
                  <a:ea typeface="微軟正黑體" panose="020B0604030504040204" pitchFamily="34" charset="-120"/>
                </a:rPr>
                <a:t>3/14-15</a:t>
              </a:r>
              <a:r>
                <a:rPr lang="zh-TW" altLang="en-US" sz="1400" b="1" dirty="0" smtClean="0">
                  <a:solidFill>
                    <a:srgbClr val="FAAEE3">
                      <a:lumMod val="75000"/>
                    </a:srgbClr>
                  </a:solidFill>
                  <a:latin typeface="微軟正黑體" panose="020B0604030504040204" pitchFamily="34" charset="-120"/>
                  <a:ea typeface="微軟正黑體" panose="020B0604030504040204" pitchFamily="34" charset="-120"/>
                </a:rPr>
                <a:t> 中颱</a:t>
              </a:r>
              <a:endParaRPr lang="zh-TW" altLang="en-US" sz="1400" b="1" dirty="0">
                <a:solidFill>
                  <a:srgbClr val="FAAEE3">
                    <a:lumMod val="75000"/>
                  </a:srgbClr>
                </a:solidFill>
                <a:latin typeface="微軟正黑體" panose="020B0604030504040204" pitchFamily="34" charset="-120"/>
                <a:ea typeface="微軟正黑體" panose="020B0604030504040204" pitchFamily="34" charset="-120"/>
              </a:endParaRPr>
            </a:p>
          </p:txBody>
        </p:sp>
        <p:cxnSp>
          <p:nvCxnSpPr>
            <p:cNvPr id="31" name="直線接點 30"/>
            <p:cNvCxnSpPr>
              <a:endCxn id="29" idx="1"/>
            </p:cNvCxnSpPr>
            <p:nvPr/>
          </p:nvCxnSpPr>
          <p:spPr>
            <a:xfrm flipV="1">
              <a:off x="5888673" y="3656112"/>
              <a:ext cx="778082" cy="2292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6666755" y="3129726"/>
              <a:ext cx="989373" cy="307777"/>
            </a:xfrm>
            <a:prstGeom prst="rect">
              <a:avLst/>
            </a:prstGeom>
            <a:solidFill>
              <a:srgbClr val="FFCCFF"/>
            </a:solidFill>
            <a:ln>
              <a:solidFill>
                <a:schemeClr val="accent2">
                  <a:lumMod val="75000"/>
                </a:schemeClr>
              </a:solidFill>
            </a:ln>
          </p:spPr>
          <p:txBody>
            <a:bodyPr wrap="none" rtlCol="0">
              <a:spAutoFit/>
            </a:bodyPr>
            <a:lstStyle/>
            <a:p>
              <a:pPr eaLnBrk="0" hangingPunct="0"/>
              <a:r>
                <a:rPr lang="en-US" altLang="zh-TW" sz="1400" b="1" dirty="0" smtClean="0">
                  <a:solidFill>
                    <a:srgbClr val="FAAEE3">
                      <a:lumMod val="75000"/>
                    </a:srgbClr>
                  </a:solidFill>
                  <a:latin typeface="微軟正黑體" panose="020B0604030504040204" pitchFamily="34" charset="-120"/>
                  <a:ea typeface="微軟正黑體" panose="020B0604030504040204" pitchFamily="34" charset="-120"/>
                </a:rPr>
                <a:t>3/15</a:t>
              </a:r>
              <a:r>
                <a:rPr lang="zh-TW" altLang="en-US" sz="1400" b="1" dirty="0" smtClean="0">
                  <a:solidFill>
                    <a:srgbClr val="FAAEE3">
                      <a:lumMod val="75000"/>
                    </a:srgbClr>
                  </a:solidFill>
                  <a:latin typeface="微軟正黑體" panose="020B0604030504040204" pitchFamily="34" charset="-120"/>
                  <a:ea typeface="微軟正黑體" panose="020B0604030504040204" pitchFamily="34" charset="-120"/>
                </a:rPr>
                <a:t> 輕颱</a:t>
              </a:r>
              <a:endParaRPr lang="zh-TW" altLang="en-US" sz="1400" b="1" dirty="0">
                <a:solidFill>
                  <a:srgbClr val="FAAEE3">
                    <a:lumMod val="75000"/>
                  </a:srgbClr>
                </a:solidFill>
                <a:latin typeface="微軟正黑體" panose="020B0604030504040204" pitchFamily="34" charset="-120"/>
                <a:ea typeface="微軟正黑體" panose="020B0604030504040204" pitchFamily="34" charset="-120"/>
              </a:endParaRPr>
            </a:p>
          </p:txBody>
        </p:sp>
        <p:cxnSp>
          <p:nvCxnSpPr>
            <p:cNvPr id="37" name="直線接點 36"/>
            <p:cNvCxnSpPr>
              <a:endCxn id="35" idx="1"/>
            </p:cNvCxnSpPr>
            <p:nvPr/>
          </p:nvCxnSpPr>
          <p:spPr>
            <a:xfrm flipV="1">
              <a:off x="5888673" y="3283615"/>
              <a:ext cx="778082" cy="15388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 descr="C:\Users\user\Desktop\未命名-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63" t="2189" r="15523" b="5685"/>
          <a:stretch/>
        </p:blipFill>
        <p:spPr bwMode="auto">
          <a:xfrm>
            <a:off x="3048000" y="4886229"/>
            <a:ext cx="2057400" cy="1574359"/>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群組 31"/>
          <p:cNvGrpSpPr/>
          <p:nvPr/>
        </p:nvGrpSpPr>
        <p:grpSpPr>
          <a:xfrm>
            <a:off x="1219200" y="5072390"/>
            <a:ext cx="1779495" cy="1302872"/>
            <a:chOff x="1102660" y="5072390"/>
            <a:chExt cx="1896035" cy="1388198"/>
          </a:xfrm>
        </p:grpSpPr>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665" t="23726" r="37668" b="25336"/>
            <a:stretch/>
          </p:blipFill>
          <p:spPr bwMode="auto">
            <a:xfrm>
              <a:off x="1102660" y="5105400"/>
              <a:ext cx="1828801" cy="135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文字方塊 44"/>
            <p:cNvSpPr txBox="1"/>
            <p:nvPr/>
          </p:nvSpPr>
          <p:spPr>
            <a:xfrm>
              <a:off x="2390836" y="5986790"/>
              <a:ext cx="607859" cy="261610"/>
            </a:xfrm>
            <a:prstGeom prst="rect">
              <a:avLst/>
            </a:prstGeom>
            <a:noFill/>
          </p:spPr>
          <p:txBody>
            <a:bodyPr wrap="none" rtlCol="0">
              <a:spAutoFit/>
            </a:bodyPr>
            <a:lstStyle/>
            <a:p>
              <a:pPr eaLnBrk="0" hangingPunct="0"/>
              <a:r>
                <a:rPr lang="zh-TW" altLang="en-US" sz="1050" b="1" dirty="0" smtClean="0">
                  <a:solidFill>
                    <a:srgbClr val="000000"/>
                  </a:solidFill>
                  <a:latin typeface="微軟正黑體" panose="020B0604030504040204" pitchFamily="34" charset="-120"/>
                  <a:ea typeface="微軟正黑體" panose="020B0604030504040204" pitchFamily="34" charset="-120"/>
                </a:rPr>
                <a:t>萬那杜</a:t>
              </a:r>
              <a:endParaRPr lang="zh-TW" altLang="en-US" sz="1050" b="1" dirty="0">
                <a:solidFill>
                  <a:srgbClr val="000000"/>
                </a:solidFill>
                <a:latin typeface="微軟正黑體" panose="020B0604030504040204" pitchFamily="34" charset="-120"/>
                <a:ea typeface="微軟正黑體" panose="020B0604030504040204" pitchFamily="34" charset="-120"/>
              </a:endParaRPr>
            </a:p>
          </p:txBody>
        </p:sp>
        <p:sp>
          <p:nvSpPr>
            <p:cNvPr id="46" name="文字方塊 45"/>
            <p:cNvSpPr txBox="1"/>
            <p:nvPr/>
          </p:nvSpPr>
          <p:spPr>
            <a:xfrm>
              <a:off x="1394010" y="5072390"/>
              <a:ext cx="453970" cy="253916"/>
            </a:xfrm>
            <a:prstGeom prst="rect">
              <a:avLst/>
            </a:prstGeom>
            <a:noFill/>
          </p:spPr>
          <p:txBody>
            <a:bodyPr wrap="none" rtlCol="0">
              <a:spAutoFit/>
            </a:bodyPr>
            <a:lstStyle/>
            <a:p>
              <a:pPr eaLnBrk="0" hangingPunct="0"/>
              <a:r>
                <a:rPr lang="zh-TW" altLang="en-US" sz="1050" b="1" dirty="0">
                  <a:solidFill>
                    <a:srgbClr val="000000"/>
                  </a:solidFill>
                  <a:latin typeface="微軟正黑體" panose="020B0604030504040204" pitchFamily="34" charset="-120"/>
                  <a:ea typeface="微軟正黑體" panose="020B0604030504040204" pitchFamily="34" charset="-120"/>
                </a:rPr>
                <a:t>臺灣</a:t>
              </a:r>
            </a:p>
          </p:txBody>
        </p:sp>
      </p:grpSp>
    </p:spTree>
    <p:extLst>
      <p:ext uri="{BB962C8B-B14F-4D97-AF65-F5344CB8AC3E}">
        <p14:creationId xmlns:p14="http://schemas.microsoft.com/office/powerpoint/2010/main" val="415823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1000"/>
                                        <p:tgtEl>
                                          <p:spTgt spid="24"/>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災</a:t>
            </a:r>
            <a:r>
              <a:rPr kumimoji="0" lang="zh-TW" altLang="en-US" sz="3600" b="1" dirty="0" smtClean="0">
                <a:solidFill>
                  <a:srgbClr val="0070C0"/>
                </a:solidFill>
                <a:latin typeface="微軟正黑體" pitchFamily="34" charset="-120"/>
                <a:ea typeface="微軟正黑體" pitchFamily="34" charset="-120"/>
              </a:rPr>
              <a:t> </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情 描 述</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9155"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8F9BD8-CF6B-4DC7-8FE9-8DBB0862D833}" type="slidenum">
              <a:rPr kumimoji="0" lang="zh-TW" altLang="en-US">
                <a:solidFill>
                  <a:srgbClr val="262626"/>
                </a:solidFill>
                <a:latin typeface="Arial Unicode MS" pitchFamily="34" charset="-120"/>
                <a:ea typeface="Arial Unicode MS" pitchFamily="34" charset="-120"/>
              </a:rPr>
              <a:pPr/>
              <a:t>51</a:t>
            </a:fld>
            <a:endParaRPr kumimoji="0" lang="zh-TW" altLang="en-US">
              <a:solidFill>
                <a:srgbClr val="262626"/>
              </a:solidFill>
              <a:latin typeface="Arial Unicode MS" pitchFamily="34" charset="-120"/>
              <a:ea typeface="Arial Unicode MS" pitchFamily="34" charset="-120"/>
            </a:endParaRPr>
          </a:p>
        </p:txBody>
      </p:sp>
      <p:sp>
        <p:nvSpPr>
          <p:cNvPr id="49156"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2400">
                <a:solidFill>
                  <a:srgbClr val="000000"/>
                </a:solidFill>
                <a:latin typeface="微軟正黑體" pitchFamily="34" charset="-120"/>
                <a:ea typeface="微軟正黑體" pitchFamily="34" charset="-120"/>
              </a:rPr>
              <a:t>        </a:t>
            </a:r>
          </a:p>
        </p:txBody>
      </p:sp>
      <p:sp>
        <p:nvSpPr>
          <p:cNvPr id="49157"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endParaRPr lang="zh-TW" altLang="en-US">
              <a:solidFill>
                <a:srgbClr val="000000"/>
              </a:solidFill>
              <a:ea typeface="標楷體" pitchFamily="65" charset="-120"/>
            </a:endParaRPr>
          </a:p>
        </p:txBody>
      </p:sp>
      <p:sp>
        <p:nvSpPr>
          <p:cNvPr id="49158"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3"/>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endParaRPr lang="zh-TW" altLang="en-US">
              <a:solidFill>
                <a:srgbClr val="000000"/>
              </a:solidFill>
              <a:ea typeface="標楷體" pitchFamily="65" charset="-120"/>
            </a:endParaRPr>
          </a:p>
        </p:txBody>
      </p:sp>
      <p:sp>
        <p:nvSpPr>
          <p:cNvPr id="49159" name="矩形 7"/>
          <p:cNvSpPr>
            <a:spLocks noChangeArrowheads="1"/>
          </p:cNvSpPr>
          <p:nvPr/>
        </p:nvSpPr>
        <p:spPr bwMode="auto">
          <a:xfrm>
            <a:off x="0" y="6543261"/>
            <a:ext cx="5910292" cy="338554"/>
          </a:xfrm>
          <a:prstGeom prst="rect">
            <a:avLst/>
          </a:prstGeom>
          <a:solidFill>
            <a:schemeClr val="bg1">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zh-TW" altLang="en-US" sz="800" dirty="0" smtClean="0">
                <a:solidFill>
                  <a:srgbClr val="000000"/>
                </a:solidFill>
                <a:latin typeface="微軟正黑體" pitchFamily="34" charset="-120"/>
                <a:ea typeface="微軟正黑體" pitchFamily="34" charset="-120"/>
              </a:rPr>
              <a:t>：</a:t>
            </a:r>
            <a:r>
              <a:rPr lang="en-US" altLang="zh-TW" sz="800" dirty="0" smtClean="0">
                <a:solidFill>
                  <a:srgbClr val="000000"/>
                </a:solidFill>
                <a:latin typeface="微軟正黑體" pitchFamily="34" charset="-120"/>
                <a:ea typeface="微軟正黑體" pitchFamily="34" charset="-120"/>
              </a:rPr>
              <a:t>ABC</a:t>
            </a:r>
            <a:r>
              <a:rPr lang="zh-TW" altLang="en-US" sz="800" dirty="0" smtClean="0">
                <a:solidFill>
                  <a:srgbClr val="000000"/>
                </a:solidFill>
                <a:latin typeface="微軟正黑體" pitchFamily="34" charset="-120"/>
                <a:ea typeface="微軟正黑體" pitchFamily="34" charset="-120"/>
              </a:rPr>
              <a:t> </a:t>
            </a:r>
            <a:r>
              <a:rPr lang="en-US" altLang="zh-TW" sz="800" dirty="0" smtClean="0">
                <a:solidFill>
                  <a:srgbClr val="000000"/>
                </a:solidFill>
                <a:latin typeface="微軟正黑體" pitchFamily="34" charset="-120"/>
                <a:ea typeface="微軟正黑體" pitchFamily="34" charset="-120"/>
              </a:rPr>
              <a:t>NEWS</a:t>
            </a:r>
            <a:r>
              <a:rPr lang="zh-TW" altLang="en-US" sz="800" dirty="0" smtClean="0">
                <a:solidFill>
                  <a:srgbClr val="000000"/>
                </a:solidFill>
                <a:latin typeface="微軟正黑體" pitchFamily="34" charset="-120"/>
                <a:ea typeface="微軟正黑體" pitchFamily="34" charset="-120"/>
              </a:rPr>
              <a:t>，</a:t>
            </a:r>
            <a:r>
              <a:rPr lang="en-US" altLang="zh-TW" sz="800" dirty="0" smtClean="0">
                <a:solidFill>
                  <a:srgbClr val="000000"/>
                </a:solidFill>
                <a:latin typeface="微軟正黑體" pitchFamily="34" charset="-120"/>
                <a:ea typeface="微軟正黑體" pitchFamily="34" charset="-120"/>
                <a:hlinkClick r:id="rId4"/>
              </a:rPr>
              <a:t>http</a:t>
            </a:r>
            <a:r>
              <a:rPr lang="en-US" altLang="zh-TW" sz="800" dirty="0">
                <a:solidFill>
                  <a:srgbClr val="000000"/>
                </a:solidFill>
                <a:latin typeface="微軟正黑體" pitchFamily="34" charset="-120"/>
                <a:ea typeface="微軟正黑體" pitchFamily="34" charset="-120"/>
                <a:hlinkClick r:id="rId4"/>
              </a:rPr>
              <a:t>://</a:t>
            </a:r>
            <a:r>
              <a:rPr lang="en-US" altLang="zh-TW" sz="800" dirty="0" smtClean="0">
                <a:solidFill>
                  <a:srgbClr val="000000"/>
                </a:solidFill>
                <a:latin typeface="微軟正黑體" pitchFamily="34" charset="-120"/>
                <a:ea typeface="微軟正黑體" pitchFamily="34" charset="-120"/>
                <a:hlinkClick r:id="rId4"/>
              </a:rPr>
              <a:t>www.abc.net.au/news/2015-03-17/cyclone-pam-before-after/6325222</a:t>
            </a:r>
            <a:endParaRPr lang="en-US" altLang="zh-TW" sz="800" dirty="0" smtClean="0">
              <a:solidFill>
                <a:srgbClr val="000000"/>
              </a:solidFill>
              <a:latin typeface="微軟正黑體" pitchFamily="34" charset="-120"/>
              <a:ea typeface="微軟正黑體" pitchFamily="34" charset="-120"/>
            </a:endParaRPr>
          </a:p>
          <a:p>
            <a:pPr eaLnBrk="0" hangingPunct="0"/>
            <a:r>
              <a:rPr lang="en-US" altLang="zh-TW" sz="800" dirty="0" err="1" smtClean="0">
                <a:solidFill>
                  <a:srgbClr val="000000"/>
                </a:solidFill>
                <a:latin typeface="微軟正黑體" pitchFamily="34" charset="-120"/>
                <a:ea typeface="微軟正黑體" pitchFamily="34" charset="-120"/>
              </a:rPr>
              <a:t>Astroawani</a:t>
            </a:r>
            <a:r>
              <a:rPr lang="zh-TW" altLang="en-US" sz="800" dirty="0" smtClean="0">
                <a:solidFill>
                  <a:srgbClr val="000000"/>
                </a:solidFill>
                <a:latin typeface="微軟正黑體" pitchFamily="34" charset="-120"/>
                <a:ea typeface="微軟正黑體" pitchFamily="34" charset="-120"/>
              </a:rPr>
              <a:t>，</a:t>
            </a:r>
            <a:r>
              <a:rPr lang="en-US" altLang="zh-TW" sz="800" dirty="0" smtClean="0">
                <a:solidFill>
                  <a:srgbClr val="000000"/>
                </a:solidFill>
                <a:latin typeface="微軟正黑體" pitchFamily="34" charset="-120"/>
                <a:ea typeface="微軟正黑體" pitchFamily="34" charset="-120"/>
                <a:hlinkClick r:id="rId5"/>
              </a:rPr>
              <a:t>http</a:t>
            </a:r>
            <a:r>
              <a:rPr lang="en-US" altLang="zh-TW" sz="800" dirty="0">
                <a:solidFill>
                  <a:srgbClr val="000000"/>
                </a:solidFill>
                <a:latin typeface="微軟正黑體" pitchFamily="34" charset="-120"/>
                <a:ea typeface="微軟正黑體" pitchFamily="34" charset="-120"/>
                <a:hlinkClick r:id="rId5"/>
              </a:rPr>
              <a:t>://</a:t>
            </a:r>
            <a:r>
              <a:rPr lang="en-US" altLang="zh-TW" sz="800" dirty="0" smtClean="0">
                <a:solidFill>
                  <a:srgbClr val="000000"/>
                </a:solidFill>
                <a:latin typeface="微軟正黑體" pitchFamily="34" charset="-120"/>
                <a:ea typeface="微軟正黑體" pitchFamily="34" charset="-120"/>
                <a:hlinkClick r:id="rId5"/>
              </a:rPr>
              <a:t>english.astroawani.com/photos/album/vanuatu-cyclone-2175/destroyed-docks-and-yachts-24442</a:t>
            </a:r>
            <a:endParaRPr lang="en-US" altLang="zh-TW" sz="800" dirty="0" smtClean="0">
              <a:solidFill>
                <a:srgbClr val="000000"/>
              </a:solidFill>
              <a:latin typeface="微軟正黑體" pitchFamily="34" charset="-120"/>
              <a:ea typeface="微軟正黑體" pitchFamily="34" charset="-120"/>
            </a:endParaRPr>
          </a:p>
        </p:txBody>
      </p:sp>
      <p:graphicFrame>
        <p:nvGraphicFramePr>
          <p:cNvPr id="14" name="表格 13"/>
          <p:cNvGraphicFramePr>
            <a:graphicFrameLocks noGrp="1"/>
          </p:cNvGraphicFramePr>
          <p:nvPr>
            <p:extLst/>
          </p:nvPr>
        </p:nvGraphicFramePr>
        <p:xfrm>
          <a:off x="495300" y="690880"/>
          <a:ext cx="8153400" cy="3042920"/>
        </p:xfrm>
        <a:graphic>
          <a:graphicData uri="http://schemas.openxmlformats.org/drawingml/2006/table">
            <a:tbl>
              <a:tblPr firstRow="1" bandRow="1">
                <a:tableStyleId>{5C22544A-7EE6-4342-B048-85BDC9FD1C3A}</a:tableStyleId>
              </a:tblPr>
              <a:tblGrid>
                <a:gridCol w="4381500"/>
                <a:gridCol w="3771900"/>
              </a:tblGrid>
              <a:tr h="370840">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人員傷亡</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建物與經濟損失</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微軟正黑體" panose="020B0604030504040204" pitchFamily="34" charset="-120"/>
                          <a:ea typeface="微軟正黑體" panose="020B0604030504040204" pitchFamily="34" charset="-120"/>
                        </a:rPr>
                        <a:t>至少</a:t>
                      </a:r>
                      <a:r>
                        <a:rPr lang="en-US" altLang="zh-TW" sz="1800" dirty="0" smtClean="0">
                          <a:solidFill>
                            <a:schemeClr val="tx1"/>
                          </a:solidFill>
                          <a:latin typeface="微軟正黑體" panose="020B0604030504040204" pitchFamily="34" charset="-120"/>
                          <a:ea typeface="微軟正黑體" panose="020B0604030504040204" pitchFamily="34" charset="-120"/>
                        </a:rPr>
                        <a:t>24</a:t>
                      </a:r>
                      <a:r>
                        <a:rPr lang="zh-TW" altLang="en-US" sz="1800" dirty="0" smtClean="0">
                          <a:solidFill>
                            <a:schemeClr val="tx1"/>
                          </a:solidFill>
                          <a:latin typeface="微軟正黑體" panose="020B0604030504040204" pitchFamily="34" charset="-120"/>
                          <a:ea typeface="微軟正黑體" panose="020B0604030504040204" pitchFamily="34" charset="-120"/>
                        </a:rPr>
                        <a:t>人死亡</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FF0000"/>
                          </a:solidFill>
                          <a:latin typeface="微軟正黑體" panose="020B0604030504040204" pitchFamily="34" charset="-120"/>
                          <a:ea typeface="微軟正黑體" panose="020B0604030504040204" pitchFamily="34" charset="-120"/>
                        </a:rPr>
                        <a:t>首都維拉港</a:t>
                      </a:r>
                      <a:r>
                        <a:rPr lang="en-US" altLang="zh-TW" sz="1800" b="1" dirty="0" smtClean="0">
                          <a:solidFill>
                            <a:srgbClr val="FF0000"/>
                          </a:solidFill>
                          <a:latin typeface="微軟正黑體" panose="020B0604030504040204" pitchFamily="34" charset="-120"/>
                          <a:ea typeface="微軟正黑體" panose="020B0604030504040204" pitchFamily="34" charset="-120"/>
                        </a:rPr>
                        <a:t>90%</a:t>
                      </a:r>
                      <a:r>
                        <a:rPr lang="zh-TW" altLang="en-US" sz="1800" b="1" dirty="0" smtClean="0">
                          <a:solidFill>
                            <a:srgbClr val="FF0000"/>
                          </a:solidFill>
                          <a:latin typeface="微軟正黑體" panose="020B0604030504040204" pitchFamily="34" charset="-120"/>
                          <a:ea typeface="微軟正黑體" panose="020B0604030504040204" pitchFamily="34" charset="-120"/>
                        </a:rPr>
                        <a:t>房屋受損</a:t>
                      </a:r>
                      <a:endParaRPr lang="zh-TW" altLang="en-US" sz="1800" b="1" dirty="0">
                        <a:solidFill>
                          <a:srgbClr val="FF0000"/>
                        </a:solidFill>
                        <a:latin typeface="微軟正黑體" panose="020B0604030504040204" pitchFamily="34" charset="-120"/>
                        <a:ea typeface="微軟正黑體" panose="020B0604030504040204" pitchFamily="34" charset="-120"/>
                      </a:endParaRPr>
                    </a:p>
                  </a:txBody>
                  <a:tcPr/>
                </a:tc>
              </a:tr>
              <a:tr h="370840">
                <a:tc>
                  <a:txBody>
                    <a:bodyPr/>
                    <a:lstStyle/>
                    <a:p>
                      <a:r>
                        <a:rPr lang="zh-TW" altLang="en-US" dirty="0" smtClean="0">
                          <a:latin typeface="微軟正黑體" panose="020B0604030504040204" pitchFamily="34" charset="-120"/>
                          <a:ea typeface="微軟正黑體" panose="020B0604030504040204" pitchFamily="34" charset="-120"/>
                        </a:rPr>
                        <a:t>約</a:t>
                      </a:r>
                      <a:r>
                        <a:rPr lang="en-US" altLang="zh-TW" dirty="0" smtClean="0">
                          <a:latin typeface="微軟正黑體" panose="020B0604030504040204" pitchFamily="34" charset="-120"/>
                          <a:ea typeface="微軟正黑體" panose="020B0604030504040204" pitchFamily="34" charset="-120"/>
                        </a:rPr>
                        <a:t>20</a:t>
                      </a:r>
                      <a:r>
                        <a:rPr lang="zh-TW" altLang="en-US" dirty="0" smtClean="0">
                          <a:latin typeface="微軟正黑體" panose="020B0604030504040204" pitchFamily="34" charset="-120"/>
                          <a:ea typeface="微軟正黑體" panose="020B0604030504040204" pitchFamily="34" charset="-120"/>
                        </a:rPr>
                        <a:t>人受傷</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微軟正黑體" panose="020B0604030504040204" pitchFamily="34" charset="-120"/>
                          <a:ea typeface="微軟正黑體" panose="020B0604030504040204" pitchFamily="34" charset="-120"/>
                        </a:rPr>
                        <a:t>海港高達</a:t>
                      </a:r>
                      <a:r>
                        <a:rPr lang="en-US" altLang="zh-TW" sz="1800" dirty="0" smtClean="0">
                          <a:solidFill>
                            <a:schemeClr val="tx1"/>
                          </a:solidFill>
                          <a:latin typeface="微軟正黑體" panose="020B0604030504040204" pitchFamily="34" charset="-120"/>
                          <a:ea typeface="微軟正黑體" panose="020B0604030504040204" pitchFamily="34" charset="-120"/>
                        </a:rPr>
                        <a:t>100</a:t>
                      </a:r>
                      <a:r>
                        <a:rPr lang="zh-TW" altLang="en-US" sz="1800" dirty="0" smtClean="0">
                          <a:solidFill>
                            <a:schemeClr val="tx1"/>
                          </a:solidFill>
                          <a:latin typeface="微軟正黑體" panose="020B0604030504040204" pitchFamily="34" charset="-120"/>
                          <a:ea typeface="微軟正黑體" panose="020B0604030504040204" pitchFamily="34" charset="-120"/>
                        </a:rPr>
                        <a:t>船隻被摧毀或沉沒</a:t>
                      </a:r>
                      <a:endParaRPr lang="zh-TW" altLang="en-US" sz="1800" b="1" dirty="0" smtClean="0">
                        <a:solidFill>
                          <a:srgbClr val="FF0000"/>
                        </a:solidFill>
                        <a:latin typeface="微軟正黑體" panose="020B0604030504040204" pitchFamily="34" charset="-120"/>
                        <a:ea typeface="微軟正黑體" panose="020B0604030504040204" pitchFamily="34" charset="-120"/>
                      </a:endParaRPr>
                    </a:p>
                  </a:txBody>
                  <a:tcPr/>
                </a:tc>
              </a:tr>
              <a:tr h="370840">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約</a:t>
                      </a:r>
                      <a:r>
                        <a:rPr lang="en-US" altLang="zh-TW" sz="1800" dirty="0" smtClean="0">
                          <a:solidFill>
                            <a:schemeClr val="tx1"/>
                          </a:solidFill>
                          <a:latin typeface="微軟正黑體" panose="020B0604030504040204" pitchFamily="34" charset="-120"/>
                          <a:ea typeface="微軟正黑體" panose="020B0604030504040204" pitchFamily="34" charset="-120"/>
                        </a:rPr>
                        <a:t>3,300</a:t>
                      </a:r>
                      <a:r>
                        <a:rPr lang="zh-TW" altLang="en-US" sz="1800" dirty="0" smtClean="0">
                          <a:solidFill>
                            <a:schemeClr val="tx1"/>
                          </a:solidFill>
                          <a:latin typeface="微軟正黑體" panose="020B0604030504040204" pitchFamily="34" charset="-120"/>
                          <a:ea typeface="微軟正黑體" panose="020B0604030504040204" pitchFamily="34" charset="-120"/>
                        </a:rPr>
                        <a:t>人等待救助</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800" b="0" dirty="0" smtClean="0">
                          <a:solidFill>
                            <a:schemeClr val="tx1"/>
                          </a:solidFill>
                          <a:latin typeface="微軟正黑體" panose="020B0604030504040204" pitchFamily="34" charset="-120"/>
                          <a:ea typeface="微軟正黑體" panose="020B0604030504040204" pitchFamily="34" charset="-120"/>
                        </a:rPr>
                        <a:t>農作物損毀，預估剩</a:t>
                      </a:r>
                      <a:r>
                        <a:rPr lang="en-US" altLang="zh-TW" sz="1800" b="0" dirty="0" smtClean="0">
                          <a:solidFill>
                            <a:schemeClr val="tx1"/>
                          </a:solidFill>
                          <a:latin typeface="微軟正黑體" panose="020B0604030504040204" pitchFamily="34" charset="-120"/>
                          <a:ea typeface="微軟正黑體" panose="020B0604030504040204" pitchFamily="34" charset="-120"/>
                        </a:rPr>
                        <a:t>7</a:t>
                      </a:r>
                      <a:r>
                        <a:rPr lang="zh-TW" altLang="en-US" sz="1800" b="0" dirty="0" smtClean="0">
                          <a:solidFill>
                            <a:schemeClr val="tx1"/>
                          </a:solidFill>
                          <a:latin typeface="微軟正黑體" panose="020B0604030504040204" pitchFamily="34" charset="-120"/>
                          <a:ea typeface="微軟正黑體" panose="020B0604030504040204" pitchFamily="34" charset="-120"/>
                        </a:rPr>
                        <a:t>天糧食</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solidFill>
                            <a:schemeClr val="tx1"/>
                          </a:solidFill>
                          <a:latin typeface="微軟正黑體" panose="020B0604030504040204" pitchFamily="34" charset="-120"/>
                          <a:ea typeface="微軟正黑體" panose="020B0604030504040204" pitchFamily="34" charset="-120"/>
                        </a:rPr>
                        <a:t>19,000</a:t>
                      </a:r>
                      <a:r>
                        <a:rPr lang="zh-TW" altLang="en-US" sz="1800" dirty="0" smtClean="0">
                          <a:solidFill>
                            <a:schemeClr val="tx1"/>
                          </a:solidFill>
                          <a:latin typeface="微軟正黑體" panose="020B0604030504040204" pitchFamily="34" charset="-120"/>
                          <a:ea typeface="微軟正黑體" panose="020B0604030504040204" pitchFamily="34" charset="-120"/>
                        </a:rPr>
                        <a:t>戶需要緊急糧食與水援助</a:t>
                      </a:r>
                    </a:p>
                  </a:txBody>
                  <a:tcPr/>
                </a:tc>
                <a:tc row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FF0000"/>
                          </a:solidFill>
                          <a:latin typeface="微軟正黑體" panose="020B0604030504040204" pitchFamily="34" charset="-120"/>
                          <a:ea typeface="微軟正黑體" panose="020B0604030504040204" pitchFamily="34" charset="-120"/>
                        </a:rPr>
                        <a:t>※</a:t>
                      </a:r>
                      <a:r>
                        <a:rPr lang="zh-TW" altLang="en-US" sz="1600" b="1" dirty="0" smtClean="0">
                          <a:solidFill>
                            <a:srgbClr val="FF0000"/>
                          </a:solidFill>
                          <a:latin typeface="微軟正黑體" panose="020B0604030504040204" pitchFamily="34" charset="-120"/>
                          <a:ea typeface="微軟正黑體" panose="020B0604030504040204" pitchFamily="34" charset="-120"/>
                        </a:rPr>
                        <a:t>萬那杜由</a:t>
                      </a:r>
                      <a:r>
                        <a:rPr lang="en-US" altLang="zh-TW" sz="1600" b="1" dirty="0" smtClean="0">
                          <a:solidFill>
                            <a:srgbClr val="FF0000"/>
                          </a:solidFill>
                          <a:latin typeface="微軟正黑體" panose="020B0604030504040204" pitchFamily="34" charset="-120"/>
                          <a:ea typeface="微軟正黑體" panose="020B0604030504040204" pitchFamily="34" charset="-120"/>
                        </a:rPr>
                        <a:t>83</a:t>
                      </a:r>
                      <a:r>
                        <a:rPr lang="zh-TW" altLang="en-US" sz="1600" b="1" dirty="0" smtClean="0">
                          <a:solidFill>
                            <a:srgbClr val="FF0000"/>
                          </a:solidFill>
                          <a:latin typeface="微軟正黑體" panose="020B0604030504040204" pitchFamily="34" charset="-120"/>
                          <a:ea typeface="微軟正黑體" panose="020B0604030504040204" pitchFamily="34" charset="-120"/>
                        </a:rPr>
                        <a:t>個小島組成，救難人員</a:t>
                      </a:r>
                      <a:r>
                        <a:rPr lang="zh-CN" altLang="en-US" sz="1600" b="1" dirty="0" smtClean="0">
                          <a:solidFill>
                            <a:srgbClr val="FF0000"/>
                          </a:solidFill>
                          <a:latin typeface="微軟正黑體" panose="020B0604030504040204" pitchFamily="34" charset="-120"/>
                          <a:ea typeface="微軟正黑體" panose="020B0604030504040204" pitchFamily="34" charset="-120"/>
                        </a:rPr>
                        <a:t>至今依然</a:t>
                      </a:r>
                      <a:r>
                        <a:rPr lang="zh-TW" altLang="en-US" sz="1600" b="1" dirty="0" smtClean="0">
                          <a:solidFill>
                            <a:srgbClr val="FF0000"/>
                          </a:solidFill>
                          <a:latin typeface="微軟正黑體" panose="020B0604030504040204" pitchFamily="34" charset="-120"/>
                          <a:ea typeface="微軟正黑體" panose="020B0604030504040204" pitchFamily="34" charset="-120"/>
                        </a:rPr>
                        <a:t>無法進入當地</a:t>
                      </a:r>
                      <a:r>
                        <a:rPr lang="zh-CN" altLang="en-US" sz="1600" b="1" dirty="0" smtClean="0">
                          <a:solidFill>
                            <a:srgbClr val="FF0000"/>
                          </a:solidFill>
                          <a:latin typeface="微軟正黑體" panose="020B0604030504040204" pitchFamily="34" charset="-120"/>
                          <a:ea typeface="微軟正黑體" panose="020B0604030504040204" pitchFamily="34" charset="-120"/>
                        </a:rPr>
                        <a:t>受</a:t>
                      </a:r>
                      <a:r>
                        <a:rPr lang="zh-TW" altLang="en-US" sz="1600" b="1" dirty="0" smtClean="0">
                          <a:solidFill>
                            <a:srgbClr val="FF0000"/>
                          </a:solidFill>
                          <a:latin typeface="微軟正黑體" panose="020B0604030504040204" pitchFamily="34" charset="-120"/>
                          <a:ea typeface="微軟正黑體" panose="020B0604030504040204" pitchFamily="34" charset="-120"/>
                        </a:rPr>
                        <a:t>災地區，傷亡與損失仍待確認</a:t>
                      </a:r>
                      <a:r>
                        <a:rPr lang="en-US" altLang="zh-TW" sz="1600" b="0" dirty="0" smtClean="0">
                          <a:solidFill>
                            <a:schemeClr val="tx1"/>
                          </a:solidFill>
                          <a:latin typeface="微軟正黑體" panose="020B0604030504040204" pitchFamily="34" charset="-120"/>
                          <a:ea typeface="微軟正黑體" panose="020B0604030504040204" pitchFamily="34" charset="-120"/>
                        </a:rPr>
                        <a:t>(</a:t>
                      </a:r>
                      <a:r>
                        <a:rPr lang="zh-TW" altLang="en-US" sz="1600" b="0" dirty="0" smtClean="0">
                          <a:solidFill>
                            <a:schemeClr val="tx1"/>
                          </a:solidFill>
                          <a:latin typeface="微軟正黑體" panose="020B0604030504040204" pitchFamily="34" charset="-120"/>
                          <a:ea typeface="微軟正黑體" panose="020B0604030504040204" pitchFamily="34" charset="-120"/>
                        </a:rPr>
                        <a:t>以上統計至</a:t>
                      </a:r>
                      <a:r>
                        <a:rPr lang="en-US" altLang="zh-TW" sz="1600" b="0" dirty="0" smtClean="0">
                          <a:solidFill>
                            <a:schemeClr val="tx1"/>
                          </a:solidFill>
                          <a:latin typeface="微軟正黑體" panose="020B0604030504040204" pitchFamily="34" charset="-120"/>
                          <a:ea typeface="微軟正黑體" panose="020B0604030504040204" pitchFamily="34" charset="-120"/>
                        </a:rPr>
                        <a:t>3/20)</a:t>
                      </a:r>
                      <a:endParaRPr lang="zh-TW" altLang="en-US" sz="1600" b="0" dirty="0" smtClean="0">
                        <a:solidFill>
                          <a:schemeClr val="tx1"/>
                        </a:solidFill>
                        <a:latin typeface="微軟正黑體" panose="020B0604030504040204" pitchFamily="34" charset="-120"/>
                        <a:ea typeface="微軟正黑體" panose="020B0604030504040204" pitchFamily="34" charset="-120"/>
                      </a:endParaRPr>
                    </a:p>
                  </a:txBody>
                  <a:tcPr>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tx1"/>
                          </a:solidFill>
                          <a:latin typeface="微軟正黑體" panose="020B0604030504040204" pitchFamily="34" charset="-120"/>
                          <a:ea typeface="微軟正黑體" panose="020B0604030504040204" pitchFamily="34" charset="-120"/>
                        </a:rPr>
                        <a:t>其他</a:t>
                      </a:r>
                      <a:endParaRPr lang="en-US" altLang="zh-TW" sz="1800" b="1" dirty="0" smtClean="0">
                        <a:solidFill>
                          <a:schemeClr val="tx1"/>
                        </a:solidFill>
                        <a:latin typeface="微軟正黑體" panose="020B0604030504040204" pitchFamily="34" charset="-120"/>
                        <a:ea typeface="微軟正黑體" panose="020B0604030504040204" pitchFamily="34" charset="-12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800" dirty="0" smtClean="0">
                          <a:latin typeface="微軟正黑體" panose="020B0604030504040204" pitchFamily="34" charset="-120"/>
                          <a:ea typeface="微軟正黑體" panose="020B0604030504040204" pitchFamily="34" charset="-120"/>
                        </a:rPr>
                        <a:t>除首都外，各島通訊電力中斷</a:t>
                      </a:r>
                      <a:endParaRPr lang="en-US" altLang="zh-TW" sz="1800" dirty="0" smtClean="0">
                        <a:latin typeface="微軟正黑體" panose="020B0604030504040204" pitchFamily="34" charset="-120"/>
                        <a:ea typeface="微軟正黑體" panose="020B0604030504040204" pitchFamily="34" charset="-12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800" dirty="0" smtClean="0">
                          <a:latin typeface="微軟正黑體" panose="020B0604030504040204" pitchFamily="34" charset="-120"/>
                          <a:ea typeface="微軟正黑體" panose="020B0604030504040204" pitchFamily="34" charset="-120"/>
                        </a:rPr>
                        <a:t>首都機場關閉</a:t>
                      </a:r>
                      <a:endParaRPr lang="en-US" altLang="zh-TW" sz="1800" dirty="0" smtClean="0">
                        <a:latin typeface="微軟正黑體" panose="020B0604030504040204" pitchFamily="34" charset="-120"/>
                        <a:ea typeface="微軟正黑體" panose="020B0604030504040204" pitchFamily="34" charset="-12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zh-TW" altLang="en-US" sz="1800" dirty="0" smtClean="0">
                          <a:latin typeface="微軟正黑體" panose="020B0604030504040204" pitchFamily="34" charset="-120"/>
                          <a:ea typeface="微軟正黑體" panose="020B0604030504040204" pitchFamily="34" charset="-120"/>
                        </a:rPr>
                        <a:t>水資源混濁，陷入缺水情況</a:t>
                      </a:r>
                    </a:p>
                  </a:txBody>
                  <a:tcPr>
                    <a:lnR w="12700" cap="flat" cmpd="sng" algn="ctr">
                      <a:solidFill>
                        <a:schemeClr val="bg1"/>
                      </a:solidFill>
                      <a:prstDash val="solid"/>
                      <a:round/>
                      <a:headEnd type="none" w="med" len="med"/>
                      <a:tailEnd type="none" w="med" len="med"/>
                    </a:lnR>
                  </a:tcPr>
                </a:tc>
                <a:tc vMerge="1">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zh-TW" altLang="en-US" sz="1800" dirty="0" smtClean="0">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solidFill>
                      <a:schemeClr val="bg1"/>
                    </a:solidFill>
                  </a:tcPr>
                </a:tc>
              </a:tr>
            </a:tbl>
          </a:graphicData>
        </a:graphic>
      </p:graphicFrame>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616" t="26617" r="25833" b="27658"/>
          <a:stretch/>
        </p:blipFill>
        <p:spPr bwMode="auto">
          <a:xfrm>
            <a:off x="94969" y="4242390"/>
            <a:ext cx="4439529" cy="235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5296" t="26052" r="25832" b="27539"/>
          <a:stretch/>
        </p:blipFill>
        <p:spPr bwMode="auto">
          <a:xfrm>
            <a:off x="4598987" y="4242391"/>
            <a:ext cx="4468813" cy="2387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148" t="26163" r="25849" b="25702"/>
          <a:stretch/>
        </p:blipFill>
        <p:spPr bwMode="auto">
          <a:xfrm>
            <a:off x="4865093" y="3025025"/>
            <a:ext cx="2110275" cy="116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295" t="26296" r="26230" b="26211"/>
          <a:stretch/>
        </p:blipFill>
        <p:spPr bwMode="auto">
          <a:xfrm>
            <a:off x="6996659" y="3017040"/>
            <a:ext cx="2088545" cy="115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文字方塊 19"/>
          <p:cNvSpPr txBox="1"/>
          <p:nvPr/>
        </p:nvSpPr>
        <p:spPr>
          <a:xfrm>
            <a:off x="97467" y="6156745"/>
            <a:ext cx="877163"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颱風前</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21" name="文字方塊 20"/>
          <p:cNvSpPr txBox="1"/>
          <p:nvPr/>
        </p:nvSpPr>
        <p:spPr>
          <a:xfrm>
            <a:off x="4613977" y="6155031"/>
            <a:ext cx="877163"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颱風後</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6965430" y="3810000"/>
            <a:ext cx="1107996"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船隻損毀</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4812235" y="3821668"/>
            <a:ext cx="1107996"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沿岸巨浪</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128659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政 </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府 應 變 作 為</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120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8870AEC-0198-4FE3-8CD4-2DB4FF496495}" type="slidenum">
              <a:rPr kumimoji="0" lang="zh-TW" altLang="en-US">
                <a:solidFill>
                  <a:srgbClr val="262626"/>
                </a:solidFill>
                <a:latin typeface="Arial Unicode MS" pitchFamily="34" charset="-120"/>
                <a:ea typeface="Arial Unicode MS" pitchFamily="34" charset="-120"/>
              </a:rPr>
              <a:pPr/>
              <a:t>52</a:t>
            </a:fld>
            <a:endParaRPr kumimoji="0" lang="zh-TW" altLang="en-US">
              <a:solidFill>
                <a:srgbClr val="262626"/>
              </a:solidFill>
              <a:latin typeface="Arial Unicode MS" pitchFamily="34" charset="-120"/>
              <a:ea typeface="Arial Unicode MS" pitchFamily="34" charset="-120"/>
            </a:endParaRPr>
          </a:p>
        </p:txBody>
      </p:sp>
      <p:sp>
        <p:nvSpPr>
          <p:cNvPr id="51205" name="矩形 5"/>
          <p:cNvSpPr>
            <a:spLocks noChangeArrowheads="1"/>
          </p:cNvSpPr>
          <p:nvPr/>
        </p:nvSpPr>
        <p:spPr bwMode="auto">
          <a:xfrm>
            <a:off x="0" y="745153"/>
            <a:ext cx="906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0" hangingPunct="0">
              <a:buFont typeface="Arial" pitchFamily="34" charset="0"/>
              <a:buChar char="•"/>
            </a:pPr>
            <a:r>
              <a:rPr lang="zh-TW" altLang="en-US" sz="2400" dirty="0">
                <a:solidFill>
                  <a:srgbClr val="000000"/>
                </a:solidFill>
                <a:latin typeface="微軟正黑體" pitchFamily="34" charset="-120"/>
                <a:ea typeface="微軟正黑體" pitchFamily="34" charset="-120"/>
                <a:cs typeface="新細明體" pitchFamily="18" charset="-120"/>
              </a:rPr>
              <a:t>首都維拉港市已經</a:t>
            </a:r>
            <a:r>
              <a:rPr lang="zh-TW" altLang="en-US" sz="2400" b="1" dirty="0">
                <a:solidFill>
                  <a:srgbClr val="FF0000"/>
                </a:solidFill>
                <a:latin typeface="微軟正黑體" pitchFamily="34" charset="-120"/>
                <a:ea typeface="微軟正黑體" pitchFamily="34" charset="-120"/>
                <a:cs typeface="新細明體" pitchFamily="18" charset="-120"/>
              </a:rPr>
              <a:t>設立 </a:t>
            </a:r>
            <a:r>
              <a:rPr lang="en-US" altLang="zh-TW" sz="2400" b="1" dirty="0">
                <a:solidFill>
                  <a:srgbClr val="FF0000"/>
                </a:solidFill>
                <a:latin typeface="微軟正黑體" pitchFamily="34" charset="-120"/>
                <a:ea typeface="微軟正黑體" pitchFamily="34" charset="-120"/>
                <a:cs typeface="新細明體" pitchFamily="18" charset="-120"/>
              </a:rPr>
              <a:t>37</a:t>
            </a:r>
            <a:r>
              <a:rPr lang="zh-TW" altLang="en-US" sz="2400" b="1" dirty="0" smtClean="0">
                <a:solidFill>
                  <a:srgbClr val="FF0000"/>
                </a:solidFill>
                <a:latin typeface="微軟正黑體" pitchFamily="34" charset="-120"/>
                <a:ea typeface="微軟正黑體" pitchFamily="34" charset="-120"/>
                <a:cs typeface="新細明體" pitchFamily="18" charset="-120"/>
              </a:rPr>
              <a:t>個避難中心</a:t>
            </a:r>
            <a:r>
              <a:rPr lang="zh-TW" altLang="en-US" sz="2400" dirty="0" smtClean="0">
                <a:solidFill>
                  <a:srgbClr val="000000"/>
                </a:solidFill>
                <a:latin typeface="微軟正黑體" pitchFamily="34" charset="-120"/>
                <a:ea typeface="微軟正黑體" pitchFamily="34" charset="-120"/>
                <a:cs typeface="新細明體" pitchFamily="18" charset="-120"/>
              </a:rPr>
              <a:t>，協助</a:t>
            </a:r>
            <a:r>
              <a:rPr lang="zh-TW" altLang="en-US" sz="2400" dirty="0">
                <a:solidFill>
                  <a:srgbClr val="000000"/>
                </a:solidFill>
                <a:latin typeface="微軟正黑體" pitchFamily="34" charset="-120"/>
                <a:ea typeface="微軟正黑體" pitchFamily="34" charset="-120"/>
                <a:cs typeface="新細明體" pitchFamily="18" charset="-120"/>
              </a:rPr>
              <a:t>災民伙食照護</a:t>
            </a:r>
            <a:r>
              <a:rPr lang="zh-TW" altLang="en-US" sz="2400" dirty="0" smtClean="0">
                <a:solidFill>
                  <a:srgbClr val="000000"/>
                </a:solidFill>
                <a:latin typeface="微軟正黑體" pitchFamily="34" charset="-120"/>
                <a:ea typeface="微軟正黑體" pitchFamily="34" charset="-120"/>
                <a:cs typeface="新細明體" pitchFamily="18" charset="-120"/>
              </a:rPr>
              <a:t>。</a:t>
            </a:r>
            <a:endParaRPr lang="en-US" altLang="zh-TW" sz="2400" dirty="0" smtClean="0">
              <a:solidFill>
                <a:srgbClr val="000000"/>
              </a:solidFill>
              <a:latin typeface="微軟正黑體" pitchFamily="34" charset="-120"/>
              <a:ea typeface="微軟正黑體" pitchFamily="34" charset="-120"/>
              <a:cs typeface="新細明體" pitchFamily="18" charset="-120"/>
            </a:endParaRPr>
          </a:p>
        </p:txBody>
      </p:sp>
      <p:sp>
        <p:nvSpPr>
          <p:cNvPr id="10" name="矩形 7"/>
          <p:cNvSpPr>
            <a:spLocks noChangeArrowheads="1"/>
          </p:cNvSpPr>
          <p:nvPr/>
        </p:nvSpPr>
        <p:spPr bwMode="auto">
          <a:xfrm>
            <a:off x="-14452" y="6434468"/>
            <a:ext cx="6948652" cy="461665"/>
          </a:xfrm>
          <a:prstGeom prst="rect">
            <a:avLst/>
          </a:prstGeom>
          <a:solidFill>
            <a:schemeClr val="bg1">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a:t>
            </a:r>
            <a:r>
              <a:rPr lang="zh-TW" altLang="en-US" sz="800" dirty="0" smtClean="0">
                <a:solidFill>
                  <a:srgbClr val="000000"/>
                </a:solidFill>
                <a:latin typeface="微軟正黑體" pitchFamily="34" charset="-120"/>
                <a:ea typeface="微軟正黑體" pitchFamily="34" charset="-120"/>
              </a:rPr>
              <a:t>來源：華僑網，</a:t>
            </a:r>
            <a:r>
              <a:rPr lang="en-US" altLang="zh-TW" sz="800" dirty="0" smtClean="0">
                <a:solidFill>
                  <a:srgbClr val="000000"/>
                </a:solidFill>
                <a:hlinkClick r:id="rId3"/>
              </a:rPr>
              <a:t>http</a:t>
            </a:r>
            <a:r>
              <a:rPr lang="en-US" altLang="zh-TW" sz="800" dirty="0">
                <a:solidFill>
                  <a:srgbClr val="000000"/>
                </a:solidFill>
                <a:hlinkClick r:id="rId3"/>
              </a:rPr>
              <a:t>://www.chinesepress.com/a/__xin_/</a:t>
            </a:r>
            <a:r>
              <a:rPr lang="en-US" altLang="zh-TW" sz="800" dirty="0" smtClean="0">
                <a:solidFill>
                  <a:srgbClr val="000000"/>
                </a:solidFill>
                <a:hlinkClick r:id="rId3"/>
              </a:rPr>
              <a:t>20150317/26807.html</a:t>
            </a:r>
            <a:endParaRPr lang="en-US" altLang="zh-TW" sz="800" dirty="0" smtClean="0">
              <a:solidFill>
                <a:srgbClr val="000000"/>
              </a:solidFill>
            </a:endParaRPr>
          </a:p>
          <a:p>
            <a:pPr eaLnBrk="0" hangingPunct="0"/>
            <a:r>
              <a:rPr lang="en-US" altLang="zh-TW" sz="800" dirty="0" smtClean="0">
                <a:solidFill>
                  <a:srgbClr val="000000"/>
                </a:solidFill>
                <a:latin typeface="微軟正黑體" pitchFamily="34" charset="-120"/>
                <a:ea typeface="微軟正黑體" pitchFamily="34" charset="-120"/>
              </a:rPr>
              <a:t>ABC</a:t>
            </a:r>
            <a:r>
              <a:rPr lang="zh-TW" altLang="en-US" sz="800" dirty="0" smtClean="0">
                <a:solidFill>
                  <a:srgbClr val="000000"/>
                </a:solidFill>
                <a:latin typeface="微軟正黑體" pitchFamily="34" charset="-120"/>
                <a:ea typeface="微軟正黑體" pitchFamily="34" charset="-120"/>
              </a:rPr>
              <a:t> </a:t>
            </a:r>
            <a:r>
              <a:rPr lang="en-US" altLang="zh-TW" sz="800" dirty="0" smtClean="0">
                <a:solidFill>
                  <a:srgbClr val="000000"/>
                </a:solidFill>
                <a:latin typeface="微軟正黑體" pitchFamily="34" charset="-120"/>
                <a:ea typeface="微軟正黑體" pitchFamily="34" charset="-120"/>
              </a:rPr>
              <a:t>NEWS</a:t>
            </a:r>
            <a:r>
              <a:rPr lang="zh-TW" altLang="en-US" sz="800" dirty="0" smtClean="0">
                <a:solidFill>
                  <a:srgbClr val="000000"/>
                </a:solidFill>
                <a:latin typeface="微軟正黑體" pitchFamily="34" charset="-120"/>
                <a:ea typeface="微軟正黑體" pitchFamily="34" charset="-120"/>
              </a:rPr>
              <a:t>，</a:t>
            </a:r>
            <a:r>
              <a:rPr lang="en-US" altLang="zh-TW" sz="800" dirty="0">
                <a:solidFill>
                  <a:srgbClr val="000000"/>
                </a:solidFill>
                <a:latin typeface="微軟正黑體" pitchFamily="34" charset="-120"/>
                <a:ea typeface="微軟正黑體" pitchFamily="34" charset="-120"/>
                <a:hlinkClick r:id="rId4"/>
              </a:rPr>
              <a:t>http://</a:t>
            </a:r>
            <a:r>
              <a:rPr lang="en-US" altLang="zh-TW" sz="800" dirty="0" smtClean="0">
                <a:solidFill>
                  <a:srgbClr val="000000"/>
                </a:solidFill>
                <a:latin typeface="微軟正黑體" pitchFamily="34" charset="-120"/>
                <a:ea typeface="微軟正黑體" pitchFamily="34" charset="-120"/>
                <a:hlinkClick r:id="rId4"/>
              </a:rPr>
              <a:t>www.abc.net.au/news/2015-03-15/darwin-based-medics-head-to-vanuatu-to-help-cyclone-pam-victims/6320702</a:t>
            </a:r>
            <a:endParaRPr lang="en-US" altLang="zh-TW" sz="800" dirty="0" smtClean="0">
              <a:solidFill>
                <a:srgbClr val="000000"/>
              </a:solidFill>
              <a:latin typeface="微軟正黑體" pitchFamily="34" charset="-120"/>
              <a:ea typeface="微軟正黑體" pitchFamily="34" charset="-120"/>
            </a:endParaRPr>
          </a:p>
          <a:p>
            <a:pPr eaLnBrk="0" hangingPunct="0"/>
            <a:r>
              <a:rPr lang="en-US" altLang="zh-TW" sz="800" dirty="0">
                <a:solidFill>
                  <a:srgbClr val="000000"/>
                </a:solidFill>
                <a:latin typeface="微軟正黑體" pitchFamily="34" charset="-120"/>
                <a:ea typeface="微軟正黑體" pitchFamily="34" charset="-120"/>
              </a:rPr>
              <a:t>ABC</a:t>
            </a:r>
            <a:r>
              <a:rPr lang="zh-TW" altLang="en-US" sz="800" dirty="0">
                <a:solidFill>
                  <a:srgbClr val="000000"/>
                </a:solidFill>
                <a:latin typeface="微軟正黑體" pitchFamily="34" charset="-120"/>
                <a:ea typeface="微軟正黑體" pitchFamily="34" charset="-120"/>
              </a:rPr>
              <a:t> </a:t>
            </a:r>
            <a:r>
              <a:rPr lang="en-US" altLang="zh-TW" sz="800" dirty="0">
                <a:solidFill>
                  <a:srgbClr val="000000"/>
                </a:solidFill>
                <a:latin typeface="微軟正黑體" pitchFamily="34" charset="-120"/>
                <a:ea typeface="微軟正黑體" pitchFamily="34" charset="-120"/>
              </a:rPr>
              <a:t>NEWS</a:t>
            </a:r>
            <a:r>
              <a:rPr lang="zh-TW" altLang="en-US" sz="800" dirty="0">
                <a:solidFill>
                  <a:srgbClr val="000000"/>
                </a:solidFill>
                <a:latin typeface="微軟正黑體" pitchFamily="34" charset="-120"/>
                <a:ea typeface="微軟正黑體" pitchFamily="34" charset="-120"/>
              </a:rPr>
              <a:t>， </a:t>
            </a:r>
            <a:r>
              <a:rPr lang="en-US" altLang="zh-TW" sz="800" dirty="0" smtClean="0">
                <a:solidFill>
                  <a:srgbClr val="000000"/>
                </a:solidFill>
                <a:latin typeface="微軟正黑體" pitchFamily="34" charset="-120"/>
                <a:ea typeface="微軟正黑體" pitchFamily="34" charset="-120"/>
                <a:hlinkClick r:id="rId5"/>
              </a:rPr>
              <a:t>http</a:t>
            </a:r>
            <a:r>
              <a:rPr lang="en-US" altLang="zh-TW" sz="800" dirty="0">
                <a:solidFill>
                  <a:srgbClr val="000000"/>
                </a:solidFill>
                <a:latin typeface="微軟正黑體" pitchFamily="34" charset="-120"/>
                <a:ea typeface="微軟正黑體" pitchFamily="34" charset="-120"/>
                <a:hlinkClick r:id="rId5"/>
              </a:rPr>
              <a:t>://</a:t>
            </a:r>
            <a:r>
              <a:rPr lang="en-US" altLang="zh-TW" sz="800" dirty="0" smtClean="0">
                <a:solidFill>
                  <a:srgbClr val="000000"/>
                </a:solidFill>
                <a:latin typeface="微軟正黑體" pitchFamily="34" charset="-120"/>
                <a:ea typeface="微軟正黑體" pitchFamily="34" charset="-120"/>
                <a:hlinkClick r:id="rId5"/>
              </a:rPr>
              <a:t>www.abc.net.au/news/2015-03-15/bishop-announces-aid-package-for-vanuatu/6320700</a:t>
            </a:r>
            <a:endParaRPr lang="en-US" altLang="zh-TW" sz="800" dirty="0">
              <a:solidFill>
                <a:srgbClr val="000000"/>
              </a:solidFill>
              <a:latin typeface="微軟正黑體" pitchFamily="34" charset="-120"/>
              <a:ea typeface="微軟正黑體" pitchFamily="34" charset="-120"/>
            </a:endParaRPr>
          </a:p>
        </p:txBody>
      </p:sp>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000" t="11731" r="18500" b="29794"/>
          <a:stretch/>
        </p:blipFill>
        <p:spPr bwMode="auto">
          <a:xfrm>
            <a:off x="38986" y="4591421"/>
            <a:ext cx="2956561" cy="188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字方塊 11"/>
          <p:cNvSpPr txBox="1"/>
          <p:nvPr/>
        </p:nvSpPr>
        <p:spPr>
          <a:xfrm>
            <a:off x="60252" y="5876538"/>
            <a:ext cx="2723823" cy="646331"/>
          </a:xfrm>
          <a:prstGeom prst="rect">
            <a:avLst/>
          </a:prstGeom>
          <a:noFill/>
        </p:spPr>
        <p:txBody>
          <a:bodyPr wrap="none" rtlCol="0">
            <a:spAutoFit/>
          </a:bodyPr>
          <a:lstStyle/>
          <a:p>
            <a:pPr eaLnBrk="0" hangingPunct="0"/>
            <a:r>
              <a:rPr lang="zh-TW" altLang="en-US" dirty="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澳洲派出國軍和救難</a:t>
            </a:r>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人員</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協助</a:t>
            </a:r>
            <a:r>
              <a:rPr lang="zh-TW" altLang="en-US" dirty="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救災</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pic>
        <p:nvPicPr>
          <p:cNvPr id="3076" name="Picture 4" descr="m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3821" y="4572000"/>
            <a:ext cx="3306791" cy="1866529"/>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p:cNvSpPr txBox="1"/>
          <p:nvPr/>
        </p:nvSpPr>
        <p:spPr>
          <a:xfrm>
            <a:off x="3173819" y="6069197"/>
            <a:ext cx="2723823"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首都维</a:t>
            </a:r>
            <a:r>
              <a:rPr lang="zh-TW" altLang="en-US" dirty="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拉</a:t>
            </a:r>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港國際援助抵達</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7132" y="4591422"/>
            <a:ext cx="2766593" cy="184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文字方塊 15"/>
          <p:cNvSpPr txBox="1"/>
          <p:nvPr/>
        </p:nvSpPr>
        <p:spPr>
          <a:xfrm>
            <a:off x="6322892" y="6089123"/>
            <a:ext cx="2492990" cy="369332"/>
          </a:xfrm>
          <a:prstGeom prst="rect">
            <a:avLst/>
          </a:prstGeom>
          <a:noFill/>
        </p:spPr>
        <p:txBody>
          <a:bodyPr wrap="none" rtlCol="0">
            <a:spAutoFit/>
          </a:bodyPr>
          <a:lstStyle/>
          <a:p>
            <a:pPr eaLnBrk="0" hangingPunct="0"/>
            <a:r>
              <a:rPr lang="zh-TW" altLang="en-US"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rPr>
              <a:t>澳洲醫療團隊前往救災</a:t>
            </a:r>
            <a:endParaRPr lang="en-US" altLang="zh-TW" dirty="0" smtClean="0">
              <a:ln>
                <a:solidFill>
                  <a:srgbClr val="FFFFFF"/>
                </a:solidFill>
              </a:ln>
              <a:solidFill>
                <a:srgbClr val="FFFFFF"/>
              </a:solidFill>
              <a:effectLst>
                <a:glow rad="101600">
                  <a:srgbClr val="000000">
                    <a:alpha val="60000"/>
                  </a:srgbClr>
                </a:glow>
              </a:effectLst>
              <a:latin typeface="微軟正黑體" panose="020B0604030504040204" pitchFamily="34" charset="-120"/>
              <a:ea typeface="微軟正黑體" panose="020B0604030504040204" pitchFamily="34" charset="-120"/>
            </a:endParaRPr>
          </a:p>
        </p:txBody>
      </p:sp>
      <p:pic>
        <p:nvPicPr>
          <p:cNvPr id="307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3101"/>
          <a:stretch/>
        </p:blipFill>
        <p:spPr bwMode="auto">
          <a:xfrm>
            <a:off x="7375451" y="1447800"/>
            <a:ext cx="1713588" cy="878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1400" y="3505200"/>
            <a:ext cx="1679920" cy="112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1400" y="2362200"/>
            <a:ext cx="1710068" cy="1140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表格 3"/>
          <p:cNvGraphicFramePr>
            <a:graphicFrameLocks noGrp="1"/>
          </p:cNvGraphicFramePr>
          <p:nvPr>
            <p:extLst/>
          </p:nvPr>
        </p:nvGraphicFramePr>
        <p:xfrm>
          <a:off x="76200" y="1417320"/>
          <a:ext cx="7238999" cy="2849880"/>
        </p:xfrm>
        <a:graphic>
          <a:graphicData uri="http://schemas.openxmlformats.org/drawingml/2006/table">
            <a:tbl>
              <a:tblPr firstRow="1" bandRow="1">
                <a:tableStyleId>{7DF18680-E054-41AD-8BC1-D1AEF772440D}</a:tableStyleId>
              </a:tblPr>
              <a:tblGrid>
                <a:gridCol w="1676399"/>
                <a:gridCol w="5562600"/>
              </a:tblGrid>
              <a:tr h="370840">
                <a:tc>
                  <a:txBody>
                    <a:bodyPr/>
                    <a:lstStyle/>
                    <a:p>
                      <a:r>
                        <a:rPr lang="zh-TW" altLang="en-US" sz="1600" dirty="0" smtClean="0">
                          <a:latin typeface="微軟正黑體" panose="020B0604030504040204" pitchFamily="34" charset="-120"/>
                          <a:ea typeface="微軟正黑體" panose="020B0604030504040204" pitchFamily="34" charset="-120"/>
                        </a:rPr>
                        <a:t>國家或組織</a:t>
                      </a:r>
                      <a:endParaRPr lang="zh-TW" altLang="en-US" sz="1600" dirty="0">
                        <a:latin typeface="微軟正黑體" panose="020B0604030504040204" pitchFamily="34" charset="-120"/>
                        <a:ea typeface="微軟正黑體" panose="020B0604030504040204" pitchFamily="34" charset="-120"/>
                      </a:endParaRPr>
                    </a:p>
                  </a:txBody>
                  <a:tcPr/>
                </a:tc>
                <a:tc>
                  <a:txBody>
                    <a:bodyPr/>
                    <a:lstStyle/>
                    <a:p>
                      <a:r>
                        <a:rPr lang="zh-TW" altLang="en-US" sz="1600" dirty="0" smtClean="0">
                          <a:latin typeface="微軟正黑體" panose="020B0604030504040204" pitchFamily="34" charset="-120"/>
                          <a:ea typeface="微軟正黑體" panose="020B0604030504040204" pitchFamily="34" charset="-120"/>
                        </a:rPr>
                        <a:t>提供協助</a:t>
                      </a:r>
                      <a:endParaRPr lang="zh-TW" altLang="en-US" sz="1600" dirty="0">
                        <a:latin typeface="微軟正黑體" panose="020B0604030504040204" pitchFamily="34" charset="-120"/>
                        <a:ea typeface="微軟正黑體" panose="020B0604030504040204" pitchFamily="34" charset="-120"/>
                      </a:endParaRPr>
                    </a:p>
                  </a:txBody>
                  <a:tcPr/>
                </a:tc>
              </a:tr>
              <a:tr h="370840">
                <a:tc>
                  <a:txBody>
                    <a:bodyPr/>
                    <a:lstStyle/>
                    <a:p>
                      <a:r>
                        <a:rPr lang="zh-TW" altLang="en-US" sz="1600" dirty="0" smtClean="0">
                          <a:latin typeface="微軟正黑體" panose="020B0604030504040204" pitchFamily="34" charset="-120"/>
                          <a:ea typeface="微軟正黑體" panose="020B0604030504040204" pitchFamily="34" charset="-120"/>
                        </a:rPr>
                        <a:t>澳洲</a:t>
                      </a:r>
                      <a:endParaRPr lang="zh-TW" altLang="en-US" sz="1600" dirty="0">
                        <a:latin typeface="微軟正黑體" panose="020B0604030504040204" pitchFamily="34" charset="-120"/>
                        <a:ea typeface="微軟正黑體" panose="020B0604030504040204" pitchFamily="34" charset="-120"/>
                      </a:endParaRPr>
                    </a:p>
                  </a:txBody>
                  <a:tcPr/>
                </a:tc>
                <a:tc>
                  <a:txBody>
                    <a:bodyPr/>
                    <a:lstStyle/>
                    <a:p>
                      <a:r>
                        <a:rPr lang="zh-TW" altLang="en-US" sz="1600" b="1" dirty="0" smtClean="0">
                          <a:solidFill>
                            <a:srgbClr val="FF0000"/>
                          </a:solidFill>
                          <a:latin typeface="微軟正黑體" panose="020B0604030504040204" pitchFamily="34" charset="-120"/>
                          <a:ea typeface="微軟正黑體" panose="020B0604030504040204" pitchFamily="34" charset="-120"/>
                        </a:rPr>
                        <a:t>國軍與救難團隊以及醫療小組</a:t>
                      </a:r>
                      <a:r>
                        <a:rPr lang="en-US" altLang="zh-TW" sz="1600" b="1" dirty="0" smtClean="0">
                          <a:solidFill>
                            <a:srgbClr val="FF0000"/>
                          </a:solidFill>
                          <a:latin typeface="微軟正黑體" panose="020B0604030504040204" pitchFamily="34" charset="-120"/>
                          <a:ea typeface="微軟正黑體" panose="020B0604030504040204" pitchFamily="34" charset="-120"/>
                        </a:rPr>
                        <a:t>5</a:t>
                      </a:r>
                      <a:r>
                        <a:rPr lang="zh-TW" altLang="en-US" sz="1600" b="1" dirty="0" smtClean="0">
                          <a:solidFill>
                            <a:srgbClr val="FF0000"/>
                          </a:solidFill>
                          <a:latin typeface="微軟正黑體" panose="020B0604030504040204" pitchFamily="34" charset="-120"/>
                          <a:ea typeface="微軟正黑體" panose="020B0604030504040204" pitchFamily="34" charset="-120"/>
                        </a:rPr>
                        <a:t>人、應變小組</a:t>
                      </a:r>
                      <a:r>
                        <a:rPr lang="en-US" altLang="zh-TW" sz="1600" b="1" dirty="0" smtClean="0">
                          <a:solidFill>
                            <a:srgbClr val="FF0000"/>
                          </a:solidFill>
                          <a:latin typeface="微軟正黑體" panose="020B0604030504040204" pitchFamily="34" charset="-120"/>
                          <a:ea typeface="微軟正黑體" panose="020B0604030504040204" pitchFamily="34" charset="-120"/>
                        </a:rPr>
                        <a:t>10</a:t>
                      </a:r>
                      <a:r>
                        <a:rPr lang="zh-TW" altLang="en-US" sz="1600" b="1" dirty="0" smtClean="0">
                          <a:solidFill>
                            <a:srgbClr val="FF0000"/>
                          </a:solidFill>
                          <a:latin typeface="微軟正黑體" panose="020B0604030504040204" pitchFamily="34" charset="-120"/>
                          <a:ea typeface="微軟正黑體" panose="020B0604030504040204" pitchFamily="34" charset="-120"/>
                        </a:rPr>
                        <a:t>人、災後評估小組</a:t>
                      </a:r>
                      <a:r>
                        <a:rPr lang="en-US" altLang="zh-TW" sz="1600" b="1" dirty="0" smtClean="0">
                          <a:solidFill>
                            <a:srgbClr val="FF0000"/>
                          </a:solidFill>
                          <a:latin typeface="微軟正黑體" panose="020B0604030504040204" pitchFamily="34" charset="-120"/>
                          <a:ea typeface="微軟正黑體" panose="020B0604030504040204" pitchFamily="34" charset="-120"/>
                        </a:rPr>
                        <a:t>3</a:t>
                      </a:r>
                      <a:r>
                        <a:rPr lang="zh-TW" altLang="en-US" sz="1600" b="1" dirty="0" smtClean="0">
                          <a:solidFill>
                            <a:srgbClr val="FF0000"/>
                          </a:solidFill>
                          <a:latin typeface="微軟正黑體" panose="020B0604030504040204" pitchFamily="34" charset="-120"/>
                          <a:ea typeface="微軟正黑體" panose="020B0604030504040204" pitchFamily="34" charset="-120"/>
                        </a:rPr>
                        <a:t>人</a:t>
                      </a:r>
                      <a:r>
                        <a:rPr lang="zh-TW" altLang="en-US" sz="1600" dirty="0" smtClean="0">
                          <a:latin typeface="微軟正黑體" panose="020B0604030504040204" pitchFamily="34" charset="-120"/>
                          <a:ea typeface="微軟正黑體" panose="020B0604030504040204" pitchFamily="34" charset="-120"/>
                        </a:rPr>
                        <a:t>等前往救災。並提供</a:t>
                      </a:r>
                      <a:r>
                        <a:rPr lang="en-US" altLang="zh-TW" sz="1600" dirty="0" smtClean="0">
                          <a:latin typeface="微軟正黑體" panose="020B0604030504040204" pitchFamily="34" charset="-120"/>
                          <a:ea typeface="微軟正黑體" panose="020B0604030504040204" pitchFamily="34" charset="-120"/>
                        </a:rPr>
                        <a:t>60</a:t>
                      </a:r>
                      <a:r>
                        <a:rPr lang="zh-TW" altLang="en-US" sz="1600" dirty="0" smtClean="0">
                          <a:latin typeface="微軟正黑體" panose="020B0604030504040204" pitchFamily="34" charset="-120"/>
                          <a:ea typeface="微軟正黑體" panose="020B0604030504040204" pitchFamily="34" charset="-120"/>
                        </a:rPr>
                        <a:t>張床位，</a:t>
                      </a:r>
                      <a:r>
                        <a:rPr lang="en-US" altLang="zh-TW" sz="1600" dirty="0" smtClean="0">
                          <a:latin typeface="微軟正黑體" panose="020B0604030504040204" pitchFamily="34" charset="-120"/>
                          <a:ea typeface="微軟正黑體" panose="020B0604030504040204" pitchFamily="34" charset="-120"/>
                        </a:rPr>
                        <a:t>24</a:t>
                      </a:r>
                      <a:r>
                        <a:rPr lang="zh-TW" altLang="en-US" sz="1600" dirty="0" smtClean="0">
                          <a:latin typeface="微軟正黑體" panose="020B0604030504040204" pitchFamily="34" charset="-120"/>
                          <a:ea typeface="微軟正黑體" panose="020B0604030504040204" pitchFamily="34" charset="-120"/>
                        </a:rPr>
                        <a:t>個小時診所。</a:t>
                      </a:r>
                      <a:endParaRPr lang="zh-TW" altLang="en-US" sz="1600" dirty="0">
                        <a:latin typeface="微軟正黑體" panose="020B0604030504040204" pitchFamily="34" charset="-120"/>
                        <a:ea typeface="微軟正黑體" panose="020B0604030504040204" pitchFamily="34" charset="-120"/>
                      </a:endParaRPr>
                    </a:p>
                  </a:txBody>
                  <a:tcPr/>
                </a:tc>
              </a:tr>
              <a:tr h="370840">
                <a:tc>
                  <a:txBody>
                    <a:bodyPr/>
                    <a:lstStyle/>
                    <a:p>
                      <a:r>
                        <a:rPr lang="zh-TW" altLang="en-US" sz="1600" dirty="0" smtClean="0">
                          <a:latin typeface="微軟正黑體" panose="020B0604030504040204" pitchFamily="34" charset="-120"/>
                          <a:ea typeface="微軟正黑體" panose="020B0604030504040204" pitchFamily="34" charset="-120"/>
                        </a:rPr>
                        <a:t>紐西蘭</a:t>
                      </a:r>
                      <a:endParaRPr lang="zh-TW" altLang="en-US" sz="1600" dirty="0">
                        <a:latin typeface="微軟正黑體" panose="020B0604030504040204" pitchFamily="34" charset="-120"/>
                        <a:ea typeface="微軟正黑體" panose="020B0604030504040204" pitchFamily="34" charset="-120"/>
                      </a:endParaRPr>
                    </a:p>
                  </a:txBody>
                  <a:tcPr/>
                </a:tc>
                <a:tc>
                  <a:txBody>
                    <a:bodyPr/>
                    <a:lstStyle/>
                    <a:p>
                      <a:r>
                        <a:rPr lang="zh-TW" altLang="en-US" sz="1600" dirty="0" smtClean="0">
                          <a:latin typeface="微軟正黑體" panose="020B0604030504040204" pitchFamily="34" charset="-120"/>
                          <a:ea typeface="微軟正黑體" panose="020B0604030504040204" pitchFamily="34" charset="-120"/>
                        </a:rPr>
                        <a:t>重型工程設備，以幫助</a:t>
                      </a:r>
                      <a:r>
                        <a:rPr lang="zh-TW" altLang="en-US" sz="1600" b="1" dirty="0" smtClean="0">
                          <a:solidFill>
                            <a:srgbClr val="FF0000"/>
                          </a:solidFill>
                          <a:latin typeface="微軟正黑體" panose="020B0604030504040204" pitchFamily="34" charset="-120"/>
                          <a:ea typeface="微軟正黑體" panose="020B0604030504040204" pitchFamily="34" charset="-120"/>
                        </a:rPr>
                        <a:t>修復道路和重點基礎設施</a:t>
                      </a:r>
                      <a:r>
                        <a:rPr lang="zh-TW" altLang="en-US" sz="1600" dirty="0" smtClean="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a:tc>
              </a:tr>
              <a:tr h="370840">
                <a:tc>
                  <a:txBody>
                    <a:bodyPr/>
                    <a:lstStyle/>
                    <a:p>
                      <a:r>
                        <a:rPr lang="zh-TW" altLang="en-US" sz="1600" kern="1200" dirty="0" smtClean="0">
                          <a:effectLst/>
                          <a:latin typeface="微軟正黑體" panose="020B0604030504040204" pitchFamily="34" charset="-120"/>
                          <a:ea typeface="微軟正黑體" panose="020B0604030504040204" pitchFamily="34" charset="-120"/>
                        </a:rPr>
                        <a:t>世界糧食計劃署</a:t>
                      </a:r>
                      <a:endParaRPr lang="zh-TW" altLang="en-US" sz="1600" dirty="0">
                        <a:latin typeface="微軟正黑體" panose="020B0604030504040204" pitchFamily="34" charset="-120"/>
                        <a:ea typeface="微軟正黑體" panose="020B0604030504040204" pitchFamily="34" charset="-120"/>
                      </a:endParaRPr>
                    </a:p>
                  </a:txBody>
                  <a:tcPr/>
                </a:tc>
                <a:tc>
                  <a:txBody>
                    <a:bodyPr/>
                    <a:lstStyle/>
                    <a:p>
                      <a:r>
                        <a:rPr lang="zh-TW" altLang="en-US" sz="1600" kern="1200" dirty="0" smtClean="0">
                          <a:effectLst/>
                          <a:latin typeface="微軟正黑體" panose="020B0604030504040204" pitchFamily="34" charset="-120"/>
                          <a:ea typeface="微軟正黑體" panose="020B0604030504040204" pitchFamily="34" charset="-120"/>
                        </a:rPr>
                        <a:t>提供援糧救助，將與政府合作幫助受災</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rPr>
                        <a:t>農戶重建生計</a:t>
                      </a:r>
                      <a:r>
                        <a:rPr lang="zh-TW" altLang="en-US" sz="1600" kern="1200" dirty="0" smtClean="0">
                          <a:effectLst/>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a:tc>
              </a:tr>
              <a:tr h="370840">
                <a:tc>
                  <a:txBody>
                    <a:bodyPr/>
                    <a:lstStyle/>
                    <a:p>
                      <a:r>
                        <a:rPr lang="zh-TW" altLang="en-US" sz="1600" kern="1200" dirty="0" smtClean="0">
                          <a:effectLst/>
                          <a:latin typeface="微軟正黑體" panose="020B0604030504040204" pitchFamily="34" charset="-120"/>
                          <a:ea typeface="微軟正黑體" panose="020B0604030504040204" pitchFamily="34" charset="-120"/>
                        </a:rPr>
                        <a:t>世界衛生組織</a:t>
                      </a:r>
                      <a:endParaRPr lang="zh-TW" altLang="en-US" sz="1600" dirty="0">
                        <a:latin typeface="微軟正黑體" panose="020B0604030504040204" pitchFamily="34" charset="-120"/>
                        <a:ea typeface="微軟正黑體" panose="020B0604030504040204" pitchFamily="34" charset="-120"/>
                      </a:endParaRPr>
                    </a:p>
                  </a:txBody>
                  <a:tcPr/>
                </a:tc>
                <a:tc>
                  <a:txBody>
                    <a:bodyPr/>
                    <a:lstStyle/>
                    <a:p>
                      <a:r>
                        <a:rPr lang="zh-TW" altLang="en-US" sz="1600" kern="1200" dirty="0" smtClean="0">
                          <a:effectLst/>
                          <a:latin typeface="微軟正黑體" panose="020B0604030504040204" pitchFamily="34" charset="-120"/>
                          <a:ea typeface="微軟正黑體" panose="020B0604030504040204" pitchFamily="34" charset="-120"/>
                        </a:rPr>
                        <a:t>全面評估醫療衛生系統，同時針對</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rPr>
                        <a:t>傳染疾病進行實時動態監測</a:t>
                      </a:r>
                      <a:r>
                        <a:rPr lang="zh-TW" altLang="en-US" sz="1600" kern="1200" dirty="0" smtClean="0">
                          <a:effectLst/>
                          <a:latin typeface="微軟正黑體" panose="020B0604030504040204" pitchFamily="34" charset="-120"/>
                          <a:ea typeface="微軟正黑體" panose="020B0604030504040204" pitchFamily="34" charset="-120"/>
                        </a:rPr>
                        <a:t>，並為慢性病患者</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rPr>
                        <a:t>提供藥品</a:t>
                      </a:r>
                      <a:r>
                        <a:rPr lang="zh-TW" altLang="en-US" sz="1600" kern="1200" dirty="0" smtClean="0">
                          <a:effectLst/>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a:tc>
              </a:tr>
              <a:tr h="370840">
                <a:tc>
                  <a:txBody>
                    <a:bodyPr/>
                    <a:lstStyle/>
                    <a:p>
                      <a:r>
                        <a:rPr lang="zh-TW" altLang="en-US" sz="1600" dirty="0" smtClean="0">
                          <a:latin typeface="微軟正黑體" panose="020B0604030504040204" pitchFamily="34" charset="-120"/>
                          <a:ea typeface="微軟正黑體" panose="020B0604030504040204" pitchFamily="34" charset="-120"/>
                        </a:rPr>
                        <a:t>紅十字會</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聯合國人道機構</a:t>
                      </a:r>
                      <a:endParaRPr lang="zh-TW" altLang="en-US" sz="1600" dirty="0">
                        <a:latin typeface="微軟正黑體" panose="020B0604030504040204" pitchFamily="34" charset="-120"/>
                        <a:ea typeface="微軟正黑體" panose="020B0604030504040204" pitchFamily="34" charset="-120"/>
                      </a:endParaRPr>
                    </a:p>
                  </a:txBody>
                  <a:tcPr/>
                </a:tc>
                <a:tc>
                  <a:txBody>
                    <a:bodyPr/>
                    <a:lstStyle/>
                    <a:p>
                      <a:r>
                        <a:rPr lang="zh-TW" altLang="en-US" sz="1600" kern="1200" dirty="0" smtClean="0">
                          <a:effectLst/>
                          <a:latin typeface="微軟正黑體" panose="020B0604030504040204" pitchFamily="34" charset="-120"/>
                          <a:ea typeface="微軟正黑體" panose="020B0604030504040204" pitchFamily="34" charset="-120"/>
                        </a:rPr>
                        <a:t>全力支援政府開展賑災救援行動，幫助災區復原重建，讓受災民眾儘快恢復正常生活。</a:t>
                      </a:r>
                      <a:endParaRPr lang="zh-TW" altLang="en-US" sz="1600" dirty="0">
                        <a:latin typeface="微軟正黑體" panose="020B0604030504040204" pitchFamily="34" charset="-120"/>
                        <a:ea typeface="微軟正黑體" panose="020B0604030504040204" pitchFamily="34" charset="-120"/>
                      </a:endParaRPr>
                    </a:p>
                  </a:txBody>
                  <a:tcPr/>
                </a:tc>
              </a:tr>
            </a:tbl>
          </a:graphicData>
        </a:graphic>
      </p:graphicFrame>
    </p:spTree>
    <p:extLst>
      <p:ext uri="{BB962C8B-B14F-4D97-AF65-F5344CB8AC3E}">
        <p14:creationId xmlns:p14="http://schemas.microsoft.com/office/powerpoint/2010/main" val="4214306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致</a:t>
            </a:r>
            <a:r>
              <a:rPr kumimoji="0" lang="zh-TW" alt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災原因研判</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2227"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E5731CB-2FCA-4F82-ACFE-6C849EDA29D0}" type="slidenum">
              <a:rPr kumimoji="0" lang="zh-TW" altLang="en-US">
                <a:solidFill>
                  <a:srgbClr val="262626"/>
                </a:solidFill>
                <a:latin typeface="Arial Unicode MS" pitchFamily="34" charset="-120"/>
                <a:ea typeface="Arial Unicode MS" pitchFamily="34" charset="-120"/>
              </a:rPr>
              <a:pPr/>
              <a:t>53</a:t>
            </a:fld>
            <a:endParaRPr kumimoji="0" lang="zh-TW" altLang="en-US">
              <a:solidFill>
                <a:srgbClr val="262626"/>
              </a:solidFill>
              <a:latin typeface="Arial Unicode MS" pitchFamily="34" charset="-120"/>
              <a:ea typeface="Arial Unicode MS" pitchFamily="34" charset="-120"/>
            </a:endParaRPr>
          </a:p>
        </p:txBody>
      </p:sp>
      <p:sp>
        <p:nvSpPr>
          <p:cNvPr id="52229" name="矩形 6"/>
          <p:cNvSpPr>
            <a:spLocks noChangeArrowheads="1"/>
          </p:cNvSpPr>
          <p:nvPr/>
        </p:nvSpPr>
        <p:spPr bwMode="auto">
          <a:xfrm>
            <a:off x="-2628" y="6519446"/>
            <a:ext cx="7726363" cy="338554"/>
          </a:xfrm>
          <a:prstGeom prst="rect">
            <a:avLst/>
          </a:prstGeom>
          <a:solidFill>
            <a:schemeClr val="bg1">
              <a:alpha val="80000"/>
            </a:schemeClr>
          </a:solidFill>
          <a:ln>
            <a:noFill/>
          </a:ln>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hangingPunct="0"/>
            <a:r>
              <a:rPr lang="zh-TW" altLang="en-US" sz="800" dirty="0">
                <a:solidFill>
                  <a:srgbClr val="000000"/>
                </a:solidFill>
                <a:latin typeface="微軟正黑體" pitchFamily="34" charset="-120"/>
                <a:ea typeface="微軟正黑體" pitchFamily="34" charset="-120"/>
              </a:rPr>
              <a:t>資料來源</a:t>
            </a:r>
            <a:r>
              <a:rPr lang="zh-TW" altLang="en-US" sz="800" dirty="0" smtClean="0">
                <a:solidFill>
                  <a:srgbClr val="000000"/>
                </a:solidFill>
                <a:latin typeface="微軟正黑體" pitchFamily="34" charset="-120"/>
                <a:ea typeface="微軟正黑體" pitchFamily="34" charset="-120"/>
              </a:rPr>
              <a:t>：</a:t>
            </a:r>
            <a:r>
              <a:rPr lang="en-US" altLang="zh-TW" sz="800" dirty="0" smtClean="0">
                <a:solidFill>
                  <a:srgbClr val="000000"/>
                </a:solidFill>
                <a:latin typeface="微軟正黑體" pitchFamily="34" charset="-120"/>
                <a:ea typeface="微軟正黑體" pitchFamily="34" charset="-120"/>
              </a:rPr>
              <a:t>BBC</a:t>
            </a:r>
            <a:r>
              <a:rPr lang="zh-TW" altLang="en-US" sz="800" dirty="0" smtClean="0">
                <a:solidFill>
                  <a:srgbClr val="000000"/>
                </a:solidFill>
                <a:latin typeface="微軟正黑體" pitchFamily="34" charset="-120"/>
                <a:ea typeface="微軟正黑體" pitchFamily="34" charset="-120"/>
              </a:rPr>
              <a:t>，</a:t>
            </a:r>
            <a:r>
              <a:rPr lang="en-US" altLang="zh-TW" sz="800" dirty="0" smtClean="0">
                <a:solidFill>
                  <a:srgbClr val="000000"/>
                </a:solidFill>
                <a:latin typeface="微軟正黑體" pitchFamily="34" charset="-120"/>
                <a:ea typeface="微軟正黑體" pitchFamily="34" charset="-120"/>
                <a:hlinkClick r:id="rId2"/>
              </a:rPr>
              <a:t>http</a:t>
            </a:r>
            <a:r>
              <a:rPr lang="en-US" altLang="zh-TW" sz="800" dirty="0">
                <a:solidFill>
                  <a:srgbClr val="000000"/>
                </a:solidFill>
                <a:latin typeface="微軟正黑體" pitchFamily="34" charset="-120"/>
                <a:ea typeface="微軟正黑體" pitchFamily="34" charset="-120"/>
                <a:hlinkClick r:id="rId2"/>
              </a:rPr>
              <a:t>://</a:t>
            </a:r>
            <a:r>
              <a:rPr lang="en-US" altLang="zh-TW" sz="800" dirty="0" smtClean="0">
                <a:solidFill>
                  <a:srgbClr val="000000"/>
                </a:solidFill>
                <a:latin typeface="微軟正黑體" pitchFamily="34" charset="-120"/>
                <a:ea typeface="微軟正黑體" pitchFamily="34" charset="-120"/>
                <a:hlinkClick r:id="rId2"/>
              </a:rPr>
              <a:t>www.bbc.com/news/world-asia-31912305</a:t>
            </a:r>
            <a:endParaRPr lang="en-US" altLang="zh-TW" sz="800" dirty="0" smtClean="0">
              <a:solidFill>
                <a:srgbClr val="000000"/>
              </a:solidFill>
              <a:latin typeface="微軟正黑體" pitchFamily="34" charset="-120"/>
              <a:ea typeface="微軟正黑體" pitchFamily="34" charset="-120"/>
            </a:endParaRPr>
          </a:p>
          <a:p>
            <a:pPr eaLnBrk="0" hangingPunct="0"/>
            <a:r>
              <a:rPr lang="zh-TW" altLang="en-US" sz="800" dirty="0">
                <a:solidFill>
                  <a:srgbClr val="000000"/>
                </a:solidFill>
                <a:latin typeface="微軟正黑體" pitchFamily="34" charset="-120"/>
                <a:ea typeface="微軟正黑體" pitchFamily="34" charset="-120"/>
              </a:rPr>
              <a:t>地球</a:t>
            </a:r>
            <a:r>
              <a:rPr lang="zh-TW" altLang="en-US" sz="800" dirty="0" smtClean="0">
                <a:solidFill>
                  <a:srgbClr val="000000"/>
                </a:solidFill>
                <a:latin typeface="微軟正黑體" pitchFamily="34" charset="-120"/>
                <a:ea typeface="微軟正黑體" pitchFamily="34" charset="-120"/>
              </a:rPr>
              <a:t>圖輯隊，</a:t>
            </a:r>
            <a:r>
              <a:rPr lang="en-US" altLang="zh-TW" sz="800" dirty="0">
                <a:solidFill>
                  <a:srgbClr val="000000"/>
                </a:solidFill>
                <a:latin typeface="微軟正黑體" pitchFamily="34" charset="-120"/>
                <a:ea typeface="微軟正黑體" pitchFamily="34" charset="-120"/>
                <a:hlinkClick r:id="rId3"/>
              </a:rPr>
              <a:t>http://</a:t>
            </a:r>
            <a:r>
              <a:rPr lang="en-US" altLang="zh-TW" sz="800" dirty="0" smtClean="0">
                <a:solidFill>
                  <a:srgbClr val="000000"/>
                </a:solidFill>
                <a:latin typeface="微軟正黑體" pitchFamily="34" charset="-120"/>
                <a:ea typeface="微軟正黑體" pitchFamily="34" charset="-120"/>
                <a:hlinkClick r:id="rId3"/>
              </a:rPr>
              <a:t>world.yam.com/post.php?id=3548</a:t>
            </a:r>
            <a:endParaRPr lang="en-US" altLang="zh-TW" sz="800" dirty="0">
              <a:solidFill>
                <a:srgbClr val="000000"/>
              </a:solidFill>
              <a:latin typeface="微軟正黑體" pitchFamily="34" charset="-120"/>
              <a:ea typeface="微軟正黑體" pitchFamily="34" charset="-120"/>
            </a:endParaRPr>
          </a:p>
        </p:txBody>
      </p:sp>
      <p:sp>
        <p:nvSpPr>
          <p:cNvPr id="11" name="矩形 2"/>
          <p:cNvSpPr>
            <a:spLocks noChangeArrowheads="1"/>
          </p:cNvSpPr>
          <p:nvPr/>
        </p:nvSpPr>
        <p:spPr bwMode="auto">
          <a:xfrm>
            <a:off x="76200" y="663476"/>
            <a:ext cx="876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0" hangingPunct="0">
              <a:buClr>
                <a:srgbClr val="000000"/>
              </a:buClr>
              <a:buFont typeface="Times New Roman" pitchFamily="18" charset="0"/>
              <a:buAutoNum type="arabicPeriod"/>
            </a:pPr>
            <a:r>
              <a:rPr lang="zh-TW" altLang="en-US" sz="2400" dirty="0">
                <a:solidFill>
                  <a:srgbClr val="000000"/>
                </a:solidFill>
                <a:latin typeface="微軟正黑體" panose="020B0604030504040204" pitchFamily="34" charset="-120"/>
                <a:ea typeface="微軟正黑體" panose="020B0604030504040204" pitchFamily="34" charset="-120"/>
              </a:rPr>
              <a:t>萬那杜</a:t>
            </a:r>
            <a:r>
              <a:rPr lang="zh-TW" altLang="en-US" sz="2400" dirty="0" smtClean="0">
                <a:solidFill>
                  <a:srgbClr val="000000"/>
                </a:solidFill>
                <a:latin typeface="微軟正黑體" panose="020B0604030504040204" pitchFamily="34" charset="-120"/>
                <a:ea typeface="微軟正黑體" panose="020B0604030504040204" pitchFamily="34" charset="-120"/>
              </a:rPr>
              <a:t>房屋多為</a:t>
            </a:r>
            <a:r>
              <a:rPr lang="zh-TW" altLang="en-US" sz="2400" b="1" dirty="0" smtClean="0">
                <a:solidFill>
                  <a:srgbClr val="FF0000"/>
                </a:solidFill>
                <a:latin typeface="微軟正黑體" panose="020B0604030504040204" pitchFamily="34" charset="-120"/>
                <a:ea typeface="微軟正黑體" panose="020B0604030504040204" pitchFamily="34" charset="-120"/>
              </a:rPr>
              <a:t>茅草</a:t>
            </a:r>
            <a:r>
              <a:rPr lang="zh-TW" altLang="en-US" sz="2400" dirty="0" smtClean="0">
                <a:solidFill>
                  <a:srgbClr val="00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木材等當地材料</a:t>
            </a:r>
            <a:r>
              <a:rPr lang="zh-TW" altLang="en-US" sz="2400" dirty="0" smtClean="0">
                <a:solidFill>
                  <a:srgbClr val="000000"/>
                </a:solidFill>
                <a:latin typeface="微軟正黑體" panose="020B0604030504040204" pitchFamily="34" charset="-120"/>
                <a:ea typeface="微軟正黑體" panose="020B0604030504040204" pitchFamily="34" charset="-120"/>
              </a:rPr>
              <a:t>，難以</a:t>
            </a:r>
            <a:r>
              <a:rPr lang="zh-TW" altLang="en-US" sz="2400" dirty="0">
                <a:solidFill>
                  <a:srgbClr val="000000"/>
                </a:solidFill>
                <a:latin typeface="微軟正黑體" panose="020B0604030504040204" pitchFamily="34" charset="-120"/>
                <a:ea typeface="微軟正黑體" panose="020B0604030504040204" pitchFamily="34" charset="-120"/>
              </a:rPr>
              <a:t>承受高強度衝擊</a:t>
            </a:r>
            <a:r>
              <a:rPr lang="zh-TW" altLang="en-US" sz="2400" dirty="0" smtClean="0">
                <a:solidFill>
                  <a:srgbClr val="000000"/>
                </a:solidFill>
                <a:latin typeface="微軟正黑體" panose="020B0604030504040204" pitchFamily="34" charset="-120"/>
                <a:ea typeface="微軟正黑體" panose="020B0604030504040204" pitchFamily="34" charset="-120"/>
              </a:rPr>
              <a:t>。</a:t>
            </a:r>
            <a:endParaRPr lang="en-US" altLang="zh-TW" sz="2400" dirty="0" smtClean="0">
              <a:solidFill>
                <a:srgbClr val="000000"/>
              </a:solidFill>
              <a:latin typeface="微軟正黑體" panose="020B0604030504040204" pitchFamily="34" charset="-120"/>
              <a:ea typeface="微軟正黑體" panose="020B0604030504040204" pitchFamily="34" charset="-120"/>
            </a:endParaRPr>
          </a:p>
          <a:p>
            <a:pPr algn="just" eaLnBrk="0" hangingPunct="0">
              <a:buClr>
                <a:srgbClr val="000000"/>
              </a:buClr>
              <a:buFont typeface="Times New Roman" pitchFamily="18" charset="0"/>
              <a:buAutoNum type="arabicPeriod"/>
            </a:pPr>
            <a:endParaRPr lang="en-US" altLang="zh-TW" sz="2400" dirty="0" smtClean="0">
              <a:solidFill>
                <a:srgbClr val="000000"/>
              </a:solidFill>
              <a:latin typeface="微軟正黑體" panose="020B0604030504040204" pitchFamily="34" charset="-120"/>
              <a:ea typeface="微軟正黑體" panose="020B0604030504040204" pitchFamily="34" charset="-120"/>
            </a:endParaRPr>
          </a:p>
          <a:p>
            <a:pPr algn="just" eaLnBrk="0" hangingPunct="0">
              <a:buClr>
                <a:srgbClr val="000000"/>
              </a:buClr>
              <a:buFont typeface="Times New Roman" pitchFamily="18" charset="0"/>
              <a:buAutoNum type="arabicPeriod"/>
            </a:pPr>
            <a:r>
              <a:rPr lang="zh-TW" altLang="en-US" sz="2400" dirty="0" smtClean="0">
                <a:solidFill>
                  <a:srgbClr val="000000"/>
                </a:solidFill>
                <a:latin typeface="微軟正黑體" panose="020B0604030504040204" pitchFamily="34" charset="-120"/>
                <a:ea typeface="微軟正黑體" panose="020B0604030504040204" pitchFamily="34" charset="-120"/>
              </a:rPr>
              <a:t>帕</a:t>
            </a:r>
            <a:r>
              <a:rPr lang="zh-TW" altLang="en-US" sz="2400" dirty="0">
                <a:solidFill>
                  <a:srgbClr val="000000"/>
                </a:solidFill>
                <a:latin typeface="微軟正黑體" panose="020B0604030504040204" pitchFamily="34" charset="-120"/>
                <a:ea typeface="微軟正黑體" panose="020B0604030504040204" pitchFamily="34" charset="-120"/>
              </a:rPr>
              <a:t>姆颱風挾帶暴風與</a:t>
            </a:r>
            <a:r>
              <a:rPr lang="zh-TW" altLang="en-US" sz="2400" dirty="0" smtClean="0">
                <a:solidFill>
                  <a:srgbClr val="000000"/>
                </a:solidFill>
                <a:latin typeface="微軟正黑體" panose="020B0604030504040204" pitchFamily="34" charset="-120"/>
                <a:ea typeface="微軟正黑體" panose="020B0604030504040204" pitchFamily="34" charset="-120"/>
              </a:rPr>
              <a:t>暴雨且規模遠大於歷年來的颱風。</a:t>
            </a:r>
            <a:endParaRPr lang="en-US" altLang="zh-TW" sz="2400" dirty="0" smtClean="0">
              <a:solidFill>
                <a:srgbClr val="000000"/>
              </a:solidFill>
              <a:latin typeface="微軟正黑體" panose="020B0604030504040204" pitchFamily="34" charset="-120"/>
              <a:ea typeface="微軟正黑體" panose="020B0604030504040204" pitchFamily="34" charset="-120"/>
            </a:endParaRPr>
          </a:p>
          <a:p>
            <a:pPr algn="just" eaLnBrk="0" hangingPunct="0">
              <a:buClr>
                <a:srgbClr val="000000"/>
              </a:buClr>
              <a:buFont typeface="Times New Roman" pitchFamily="18" charset="0"/>
              <a:buAutoNum type="arabicPeriod"/>
            </a:pPr>
            <a:endParaRPr lang="en-US" altLang="zh-TW" sz="2400" dirty="0" smtClean="0">
              <a:solidFill>
                <a:srgbClr val="000000"/>
              </a:solidFill>
              <a:latin typeface="微軟正黑體" panose="020B0604030504040204" pitchFamily="34" charset="-120"/>
              <a:ea typeface="微軟正黑體" panose="020B0604030504040204" pitchFamily="34" charset="-120"/>
            </a:endParaRPr>
          </a:p>
          <a:p>
            <a:pPr algn="just" eaLnBrk="0" hangingPunct="0">
              <a:buClr>
                <a:srgbClr val="000000"/>
              </a:buClr>
              <a:buFont typeface="Times New Roman" pitchFamily="18" charset="0"/>
              <a:buAutoNum type="arabicPeriod"/>
            </a:pPr>
            <a:r>
              <a:rPr lang="zh-TW" altLang="en-US" sz="2400" dirty="0" smtClean="0">
                <a:solidFill>
                  <a:srgbClr val="000000"/>
                </a:solidFill>
                <a:latin typeface="微軟正黑體" panose="020B0604030504040204" pitchFamily="34" charset="-120"/>
                <a:ea typeface="微軟正黑體" panose="020B0604030504040204" pitchFamily="34" charset="-120"/>
              </a:rPr>
              <a:t>萬那杜由</a:t>
            </a:r>
            <a:r>
              <a:rPr lang="en-US" altLang="zh-TW" sz="2400" b="1" dirty="0" smtClean="0">
                <a:solidFill>
                  <a:srgbClr val="FF0000"/>
                </a:solidFill>
                <a:latin typeface="微軟正黑體" panose="020B0604030504040204" pitchFamily="34" charset="-120"/>
                <a:ea typeface="微軟正黑體" panose="020B0604030504040204" pitchFamily="34" charset="-120"/>
              </a:rPr>
              <a:t>83</a:t>
            </a:r>
            <a:r>
              <a:rPr lang="zh-TW" altLang="en-US" sz="2400" b="1" dirty="0" smtClean="0">
                <a:solidFill>
                  <a:srgbClr val="FF0000"/>
                </a:solidFill>
                <a:latin typeface="微軟正黑體" panose="020B0604030504040204" pitchFamily="34" charset="-120"/>
                <a:ea typeface="微軟正黑體" panose="020B0604030504040204" pitchFamily="34" charset="-120"/>
              </a:rPr>
              <a:t>座小島</a:t>
            </a:r>
            <a:r>
              <a:rPr lang="zh-TW" altLang="en-US" sz="2400" dirty="0" smtClean="0">
                <a:solidFill>
                  <a:srgbClr val="000000"/>
                </a:solidFill>
                <a:latin typeface="微軟正黑體" panose="020B0604030504040204" pitchFamily="34" charset="-120"/>
                <a:ea typeface="微軟正黑體" panose="020B0604030504040204" pitchFamily="34" charset="-120"/>
              </a:rPr>
              <a:t>組成，在</a:t>
            </a:r>
            <a:r>
              <a:rPr lang="zh-TW" altLang="en-US" sz="2400" b="1" dirty="0" smtClean="0">
                <a:solidFill>
                  <a:srgbClr val="FF0000"/>
                </a:solidFill>
                <a:latin typeface="微軟正黑體" panose="020B0604030504040204" pitchFamily="34" charset="-120"/>
                <a:ea typeface="微軟正黑體" panose="020B0604030504040204" pitchFamily="34" charset="-120"/>
              </a:rPr>
              <a:t>通訊與交通中斷</a:t>
            </a:r>
            <a:r>
              <a:rPr lang="zh-TW" altLang="en-US" sz="2400" dirty="0" smtClean="0">
                <a:solidFill>
                  <a:srgbClr val="000000"/>
                </a:solidFill>
                <a:latin typeface="微軟正黑體" panose="020B0604030504040204" pitchFamily="34" charset="-120"/>
                <a:ea typeface="微軟正黑體" panose="020B0604030504040204" pitchFamily="34" charset="-120"/>
              </a:rPr>
              <a:t>的情況下，</a:t>
            </a:r>
            <a:r>
              <a:rPr lang="zh-TW" altLang="en-US" sz="2400" b="1" dirty="0" smtClean="0">
                <a:solidFill>
                  <a:srgbClr val="FF0000"/>
                </a:solidFill>
                <a:latin typeface="微軟正黑體" panose="020B0604030504040204" pitchFamily="34" charset="-120"/>
                <a:ea typeface="微軟正黑體" panose="020B0604030504040204" pitchFamily="34" charset="-120"/>
              </a:rPr>
              <a:t>災情通報與救援都難以執行</a:t>
            </a:r>
            <a:r>
              <a:rPr lang="zh-TW" altLang="en-US" sz="2400" dirty="0" smtClean="0">
                <a:solidFill>
                  <a:srgbClr val="000000"/>
                </a:solidFill>
                <a:latin typeface="微軟正黑體" panose="020B0604030504040204" pitchFamily="34" charset="-120"/>
                <a:ea typeface="微軟正黑體" panose="020B0604030504040204" pitchFamily="34" charset="-120"/>
              </a:rPr>
              <a:t>。</a:t>
            </a:r>
            <a:endParaRPr lang="en-US" altLang="zh-TW" sz="2400" dirty="0" smtClean="0">
              <a:solidFill>
                <a:srgbClr val="000000"/>
              </a:solidFill>
              <a:latin typeface="微軟正黑體" panose="020B0604030504040204" pitchFamily="34" charset="-120"/>
              <a:ea typeface="微軟正黑體" panose="020B0604030504040204" pitchFamily="34" charset="-12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371258"/>
            <a:ext cx="47244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9804" t="14990" r="18628" b="24793"/>
          <a:stretch/>
        </p:blipFill>
        <p:spPr bwMode="auto">
          <a:xfrm>
            <a:off x="4876800" y="3371257"/>
            <a:ext cx="4133160" cy="271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6992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kumimoji="0" lang="zh-TW" altLang="en-US" sz="3600" b="1" dirty="0" smtClean="0">
                <a:solidFill>
                  <a:srgbClr val="0070C0"/>
                </a:solidFill>
                <a:effectLst>
                  <a:outerShdw blurRad="38100" dist="38100" dir="2700000" algn="tl">
                    <a:srgbClr val="000000">
                      <a:alpha val="43137"/>
                    </a:srgbClr>
                  </a:outerShdw>
                </a:effectLst>
                <a:latin typeface="微軟正黑體" pitchFamily="34" charset="-120"/>
                <a:ea typeface="微軟正黑體" pitchFamily="34" charset="-120"/>
              </a:rPr>
              <a:t>小</a:t>
            </a:r>
            <a:r>
              <a:rPr kumimoji="0" lang="zh-TW" altLang="en-US" sz="3600" b="1" dirty="0" smtClean="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rPr>
              <a:t>結</a:t>
            </a:r>
            <a:endParaRPr kumimoji="0" lang="en-US" sz="3600" b="1" dirty="0">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3251"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9435E0D-8C40-4050-9AB2-77C4B7F91061}" type="slidenum">
              <a:rPr kumimoji="0" lang="zh-TW" altLang="en-US">
                <a:solidFill>
                  <a:srgbClr val="262626"/>
                </a:solidFill>
                <a:latin typeface="Arial Unicode MS" pitchFamily="34" charset="-120"/>
                <a:ea typeface="Arial Unicode MS" pitchFamily="34" charset="-120"/>
              </a:rPr>
              <a:pPr/>
              <a:t>54</a:t>
            </a:fld>
            <a:endParaRPr kumimoji="0" lang="zh-TW" altLang="en-US">
              <a:solidFill>
                <a:srgbClr val="262626"/>
              </a:solidFill>
              <a:latin typeface="Arial Unicode MS" pitchFamily="34" charset="-120"/>
              <a:ea typeface="Arial Unicode MS" pitchFamily="34" charset="-120"/>
            </a:endParaRPr>
          </a:p>
        </p:txBody>
      </p:sp>
      <p:sp>
        <p:nvSpPr>
          <p:cNvPr id="53253" name="矩形 4"/>
          <p:cNvSpPr>
            <a:spLocks noChangeArrowheads="1"/>
          </p:cNvSpPr>
          <p:nvPr/>
        </p:nvSpPr>
        <p:spPr bwMode="auto">
          <a:xfrm>
            <a:off x="495300" y="3810000"/>
            <a:ext cx="85725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0" hangingPunct="0"/>
            <a:r>
              <a:rPr lang="zh-TW" altLang="en-US" sz="2400" dirty="0" smtClean="0">
                <a:solidFill>
                  <a:srgbClr val="000000"/>
                </a:solidFill>
                <a:latin typeface="微軟正黑體" pitchFamily="34" charset="-120"/>
                <a:ea typeface="微軟正黑體" pitchFamily="34" charset="-120"/>
              </a:rPr>
              <a:t>目前臺灣降雨型態趨於</a:t>
            </a:r>
            <a:r>
              <a:rPr lang="zh-TW" altLang="en-US" sz="2400" b="1" dirty="0" smtClean="0">
                <a:solidFill>
                  <a:srgbClr val="FF0000"/>
                </a:solidFill>
                <a:latin typeface="微軟正黑體" pitchFamily="34" charset="-120"/>
                <a:ea typeface="微軟正黑體" pitchFamily="34" charset="-120"/>
              </a:rPr>
              <a:t>短時間強降雨</a:t>
            </a:r>
            <a:r>
              <a:rPr lang="zh-TW" altLang="en-US" sz="2400" dirty="0" smtClean="0">
                <a:solidFill>
                  <a:srgbClr val="000000"/>
                </a:solidFill>
                <a:latin typeface="微軟正黑體" pitchFamily="34" charset="-120"/>
                <a:ea typeface="微軟正黑體" pitchFamily="34" charset="-120"/>
              </a:rPr>
              <a:t>，災害日趨嚴重，若道路、橋梁中斷、土石流、淹水及風災災害發生後，造成</a:t>
            </a:r>
            <a:r>
              <a:rPr lang="zh-TW" altLang="en-US" sz="2400" b="1" dirty="0" smtClean="0">
                <a:solidFill>
                  <a:srgbClr val="FF0000"/>
                </a:solidFill>
                <a:latin typeface="微軟正黑體" pitchFamily="34" charset="-120"/>
                <a:ea typeface="微軟正黑體" pitchFamily="34" charset="-120"/>
              </a:rPr>
              <a:t>對外交通及聯繫中斷</a:t>
            </a:r>
            <a:r>
              <a:rPr lang="zh-TW" altLang="en-US" sz="2400" dirty="0" smtClean="0">
                <a:solidFill>
                  <a:srgbClr val="000000"/>
                </a:solidFill>
                <a:latin typeface="微軟正黑體" pitchFamily="34" charset="-120"/>
                <a:ea typeface="微軟正黑體" pitchFamily="34" charset="-120"/>
              </a:rPr>
              <a:t>，而形成</a:t>
            </a:r>
            <a:r>
              <a:rPr lang="zh-TW" altLang="en-US" sz="2400" b="1" dirty="0" smtClean="0">
                <a:solidFill>
                  <a:srgbClr val="FF0000"/>
                </a:solidFill>
                <a:latin typeface="微軟正黑體" pitchFamily="34" charset="-120"/>
                <a:ea typeface="微軟正黑體" pitchFamily="34" charset="-120"/>
              </a:rPr>
              <a:t>孤島地區</a:t>
            </a:r>
            <a:r>
              <a:rPr lang="zh-TW" altLang="en-US" sz="2400" dirty="0" smtClean="0">
                <a:solidFill>
                  <a:srgbClr val="000000"/>
                </a:solidFill>
                <a:latin typeface="微軟正黑體" pitchFamily="34" charset="-120"/>
                <a:ea typeface="微軟正黑體" pitchFamily="34" charset="-120"/>
              </a:rPr>
              <a:t>。因此</a:t>
            </a:r>
            <a:r>
              <a:rPr lang="zh-TW" altLang="en-US" sz="2400" b="1" dirty="0" smtClean="0">
                <a:solidFill>
                  <a:srgbClr val="FF0000"/>
                </a:solidFill>
                <a:latin typeface="微軟正黑體" pitchFamily="34" charset="-120"/>
                <a:ea typeface="微軟正黑體" pitchFamily="34" charset="-120"/>
              </a:rPr>
              <a:t>需掌握保全住戶資料</a:t>
            </a:r>
            <a:r>
              <a:rPr lang="zh-TW" altLang="en-US" sz="2400" dirty="0" smtClean="0">
                <a:solidFill>
                  <a:srgbClr val="000000"/>
                </a:solidFill>
                <a:latin typeface="微軟正黑體" pitchFamily="34" charset="-120"/>
                <a:ea typeface="微軟正黑體" pitchFamily="34" charset="-120"/>
              </a:rPr>
              <a:t>、</a:t>
            </a:r>
            <a:r>
              <a:rPr lang="zh-TW" altLang="en-US" sz="2400" b="1" dirty="0" smtClean="0">
                <a:solidFill>
                  <a:srgbClr val="FF0000"/>
                </a:solidFill>
                <a:latin typeface="微軟正黑體" pitchFamily="34" charset="-120"/>
                <a:ea typeface="微軟正黑體" pitchFamily="34" charset="-120"/>
              </a:rPr>
              <a:t>落實撤離計畫與演練</a:t>
            </a:r>
            <a:r>
              <a:rPr lang="zh-TW" altLang="en-US" sz="2400" dirty="0" smtClean="0">
                <a:solidFill>
                  <a:srgbClr val="000000"/>
                </a:solidFill>
                <a:latin typeface="微軟正黑體" pitchFamily="34" charset="-120"/>
                <a:ea typeface="微軟正黑體" pitchFamily="34" charset="-120"/>
              </a:rPr>
              <a:t>、</a:t>
            </a:r>
            <a:r>
              <a:rPr lang="zh-TW" altLang="en-US" sz="2400" b="1" dirty="0" smtClean="0">
                <a:solidFill>
                  <a:srgbClr val="FF0000"/>
                </a:solidFill>
                <a:latin typeface="微軟正黑體" pitchFamily="34" charset="-120"/>
                <a:ea typeface="微軟正黑體" pitchFamily="34" charset="-120"/>
              </a:rPr>
              <a:t>規劃收容場所與物資安置災民</a:t>
            </a:r>
            <a:r>
              <a:rPr lang="zh-TW" altLang="en-US" sz="2400" dirty="0" smtClean="0">
                <a:solidFill>
                  <a:srgbClr val="000000"/>
                </a:solidFill>
                <a:latin typeface="微軟正黑體" pitchFamily="34" charset="-120"/>
                <a:ea typeface="微軟正黑體" pitchFamily="34" charset="-120"/>
              </a:rPr>
              <a:t>以及</a:t>
            </a:r>
            <a:r>
              <a:rPr lang="zh-TW" altLang="en-US" sz="2400" b="1" dirty="0" smtClean="0">
                <a:solidFill>
                  <a:srgbClr val="FF0000"/>
                </a:solidFill>
                <a:latin typeface="微軟正黑體" pitchFamily="34" charset="-120"/>
                <a:ea typeface="微軟正黑體" pitchFamily="34" charset="-120"/>
              </a:rPr>
              <a:t>確保通訊聯繫暢通</a:t>
            </a:r>
            <a:r>
              <a:rPr lang="zh-TW" altLang="en-US" sz="2400" dirty="0" smtClean="0">
                <a:solidFill>
                  <a:srgbClr val="000000"/>
                </a:solidFill>
                <a:latin typeface="微軟正黑體" pitchFamily="34" charset="-120"/>
                <a:ea typeface="微軟正黑體" pitchFamily="34" charset="-120"/>
              </a:rPr>
              <a:t>。</a:t>
            </a:r>
            <a:endParaRPr lang="zh-TW" altLang="en-US" sz="2400" dirty="0">
              <a:solidFill>
                <a:srgbClr val="000000"/>
              </a:solidFill>
              <a:latin typeface="微軟正黑體" pitchFamily="34" charset="-120"/>
              <a:ea typeface="微軟正黑體" pitchFamily="34" charset="-120"/>
            </a:endParaRPr>
          </a:p>
        </p:txBody>
      </p:sp>
      <p:grpSp>
        <p:nvGrpSpPr>
          <p:cNvPr id="53254" name="群組 8"/>
          <p:cNvGrpSpPr>
            <a:grpSpLocks/>
          </p:cNvGrpSpPr>
          <p:nvPr/>
        </p:nvGrpSpPr>
        <p:grpSpPr bwMode="auto">
          <a:xfrm>
            <a:off x="228597" y="991042"/>
            <a:ext cx="3810004" cy="543281"/>
            <a:chOff x="12479" y="2609817"/>
            <a:chExt cx="4431381" cy="542655"/>
          </a:xfrm>
        </p:grpSpPr>
        <p:sp>
          <p:nvSpPr>
            <p:cNvPr id="12" name="五邊形 11"/>
            <p:cNvSpPr/>
            <p:nvPr/>
          </p:nvSpPr>
          <p:spPr>
            <a:xfrm>
              <a:off x="12479" y="2648225"/>
              <a:ext cx="4374766" cy="504247"/>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eaLnBrk="0" hangingPunct="0">
                <a:defRPr/>
              </a:pP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6" name="五邊形 5"/>
            <p:cNvSpPr/>
            <p:nvPr/>
          </p:nvSpPr>
          <p:spPr>
            <a:xfrm>
              <a:off x="69095" y="2609817"/>
              <a:ext cx="4374765" cy="461133"/>
            </a:xfrm>
            <a:prstGeom prst="homePlate">
              <a:avLst/>
            </a:prstGeom>
          </p:spPr>
          <p:style>
            <a:lnRef idx="1">
              <a:schemeClr val="accent5"/>
            </a:lnRef>
            <a:fillRef idx="3">
              <a:schemeClr val="accent5"/>
            </a:fillRef>
            <a:effectRef idx="2">
              <a:schemeClr val="accent5"/>
            </a:effectRef>
            <a:fontRef idx="minor">
              <a:schemeClr val="lt1"/>
            </a:fontRef>
          </p:style>
          <p:txBody>
            <a:bodyPr wrap="square" anchor="ctr">
              <a:spAutoFit/>
            </a:bodyPr>
            <a:lstStyle/>
            <a:p>
              <a:pPr eaLnBrk="0" hangingPunct="0">
                <a:defRPr/>
              </a:pPr>
              <a:r>
                <a:rPr lang="zh-TW" altLang="en-US" sz="2400" b="1" dirty="0" smtClean="0">
                  <a:solidFill>
                    <a:srgbClr val="FFFFFF"/>
                  </a:solidFill>
                  <a:latin typeface="微軟正黑體" panose="020B0604030504040204" pitchFamily="34" charset="-120"/>
                  <a:ea typeface="微軟正黑體" panose="020B0604030504040204" pitchFamily="34" charset="-120"/>
                </a:rPr>
                <a:t>評估避難場所收容能量</a:t>
              </a:r>
              <a:endParaRPr lang="zh-TW" altLang="en-US" sz="2400" b="1" dirty="0">
                <a:solidFill>
                  <a:srgbClr val="FFFFFF"/>
                </a:solidFill>
                <a:latin typeface="微軟正黑體" panose="020B0604030504040204" pitchFamily="34" charset="-120"/>
                <a:ea typeface="微軟正黑體" panose="020B0604030504040204" pitchFamily="34" charset="-120"/>
              </a:endParaRPr>
            </a:p>
          </p:txBody>
        </p:sp>
      </p:grpSp>
      <p:sp>
        <p:nvSpPr>
          <p:cNvPr id="53255" name="矩形 6"/>
          <p:cNvSpPr>
            <a:spLocks noChangeArrowheads="1"/>
          </p:cNvSpPr>
          <p:nvPr/>
        </p:nvSpPr>
        <p:spPr bwMode="auto">
          <a:xfrm>
            <a:off x="261752" y="1575137"/>
            <a:ext cx="85774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0" hangingPunct="0"/>
            <a:r>
              <a:rPr lang="zh-TW" altLang="en-US" sz="2400" b="1" dirty="0">
                <a:solidFill>
                  <a:srgbClr val="FF0000"/>
                </a:solidFill>
                <a:latin typeface="微軟正黑體" pitchFamily="34" charset="-120"/>
                <a:ea typeface="微軟正黑體" pitchFamily="34" charset="-120"/>
              </a:rPr>
              <a:t>避難場所</a:t>
            </a:r>
            <a:r>
              <a:rPr lang="zh-TW" altLang="en-US" sz="2400" dirty="0" smtClean="0">
                <a:solidFill>
                  <a:srgbClr val="000000"/>
                </a:solidFill>
                <a:latin typeface="微軟正黑體" pitchFamily="34" charset="-120"/>
                <a:ea typeface="微軟正黑體" pitchFamily="34" charset="-120"/>
              </a:rPr>
              <a:t>是作為災民安置空間，</a:t>
            </a:r>
            <a:r>
              <a:rPr lang="zh-TW" altLang="en-US" sz="2400" b="1" dirty="0" smtClean="0">
                <a:solidFill>
                  <a:srgbClr val="FF0000"/>
                </a:solidFill>
                <a:latin typeface="微軟正黑體" pitchFamily="34" charset="-120"/>
                <a:ea typeface="微軟正黑體" pitchFamily="34" charset="-120"/>
              </a:rPr>
              <a:t>必須考慮</a:t>
            </a:r>
            <a:r>
              <a:rPr lang="zh-TW" altLang="en-US" sz="2400" dirty="0" smtClean="0">
                <a:solidFill>
                  <a:srgbClr val="000000"/>
                </a:solidFill>
                <a:latin typeface="微軟正黑體" pitchFamily="34" charset="-120"/>
                <a:ea typeface="微軟正黑體" pitchFamily="34" charset="-120"/>
              </a:rPr>
              <a:t>本身的</a:t>
            </a:r>
            <a:r>
              <a:rPr lang="zh-TW" altLang="en-US" sz="2400" b="1" dirty="0" smtClean="0">
                <a:solidFill>
                  <a:srgbClr val="FF0000"/>
                </a:solidFill>
                <a:latin typeface="微軟正黑體" pitchFamily="34" charset="-120"/>
                <a:ea typeface="微軟正黑體" pitchFamily="34" charset="-120"/>
              </a:rPr>
              <a:t>安全性</a:t>
            </a:r>
            <a:r>
              <a:rPr lang="en-US" altLang="zh-TW" sz="2400" dirty="0" smtClean="0">
                <a:solidFill>
                  <a:srgbClr val="000000"/>
                </a:solidFill>
                <a:latin typeface="微軟正黑體" pitchFamily="34" charset="-120"/>
                <a:ea typeface="微軟正黑體" pitchFamily="34" charset="-120"/>
              </a:rPr>
              <a:t>(</a:t>
            </a:r>
            <a:r>
              <a:rPr lang="zh-TW" altLang="en-US" sz="2400" dirty="0" smtClean="0">
                <a:solidFill>
                  <a:srgbClr val="000000"/>
                </a:solidFill>
                <a:latin typeface="微軟正黑體" pitchFamily="34" charset="-120"/>
                <a:ea typeface="微軟正黑體" pitchFamily="34" charset="-120"/>
              </a:rPr>
              <a:t>自然因素、人為因素</a:t>
            </a:r>
            <a:r>
              <a:rPr lang="en-US" altLang="zh-TW" sz="2400" dirty="0" smtClean="0">
                <a:solidFill>
                  <a:srgbClr val="000000"/>
                </a:solidFill>
                <a:latin typeface="微軟正黑體" pitchFamily="34" charset="-120"/>
                <a:ea typeface="微軟正黑體" pitchFamily="34" charset="-120"/>
              </a:rPr>
              <a:t>)</a:t>
            </a:r>
            <a:r>
              <a:rPr lang="zh-TW" altLang="en-US" sz="2400" dirty="0" smtClean="0">
                <a:solidFill>
                  <a:srgbClr val="000000"/>
                </a:solidFill>
                <a:latin typeface="微軟正黑體" pitchFamily="34" charset="-120"/>
                <a:ea typeface="微軟正黑體" pitchFamily="34" charset="-120"/>
              </a:rPr>
              <a:t>、</a:t>
            </a:r>
            <a:r>
              <a:rPr lang="zh-TW" altLang="en-US" sz="2400" b="1" dirty="0" smtClean="0">
                <a:solidFill>
                  <a:srgbClr val="FF0000"/>
                </a:solidFill>
                <a:latin typeface="微軟正黑體" pitchFamily="34" charset="-120"/>
                <a:ea typeface="微軟正黑體" pitchFamily="34" charset="-120"/>
              </a:rPr>
              <a:t>妥適性</a:t>
            </a:r>
            <a:r>
              <a:rPr lang="en-US" altLang="zh-TW" sz="2400" dirty="0" smtClean="0">
                <a:solidFill>
                  <a:srgbClr val="000000"/>
                </a:solidFill>
                <a:latin typeface="微軟正黑體" pitchFamily="34" charset="-120"/>
                <a:ea typeface="微軟正黑體" pitchFamily="34" charset="-120"/>
              </a:rPr>
              <a:t>(</a:t>
            </a:r>
            <a:r>
              <a:rPr lang="zh-TW" altLang="en-US" sz="2400" dirty="0" smtClean="0">
                <a:solidFill>
                  <a:srgbClr val="000000"/>
                </a:solidFill>
                <a:latin typeface="微軟正黑體" pitchFamily="34" charset="-120"/>
                <a:ea typeface="微軟正黑體" pitchFamily="34" charset="-120"/>
              </a:rPr>
              <a:t>收容面積、收容人數及適合開設之災害類別等</a:t>
            </a:r>
            <a:r>
              <a:rPr lang="en-US" altLang="zh-TW" sz="2400" dirty="0" smtClean="0">
                <a:solidFill>
                  <a:srgbClr val="000000"/>
                </a:solidFill>
                <a:latin typeface="微軟正黑體" pitchFamily="34" charset="-120"/>
                <a:ea typeface="微軟正黑體" pitchFamily="34" charset="-120"/>
              </a:rPr>
              <a:t>)</a:t>
            </a:r>
            <a:r>
              <a:rPr lang="zh-TW" altLang="en-US" sz="2400" dirty="0" smtClean="0">
                <a:solidFill>
                  <a:srgbClr val="000000"/>
                </a:solidFill>
                <a:latin typeface="微軟正黑體" pitchFamily="34" charset="-120"/>
                <a:ea typeface="微軟正黑體" pitchFamily="34" charset="-120"/>
              </a:rPr>
              <a:t>、</a:t>
            </a:r>
            <a:r>
              <a:rPr lang="zh-TW" altLang="en-US" sz="2400" b="1" dirty="0" smtClean="0">
                <a:solidFill>
                  <a:srgbClr val="FF0000"/>
                </a:solidFill>
                <a:latin typeface="微軟正黑體" pitchFamily="34" charset="-120"/>
                <a:ea typeface="微軟正黑體" pitchFamily="34" charset="-120"/>
              </a:rPr>
              <a:t>管理層面</a:t>
            </a:r>
            <a:r>
              <a:rPr lang="zh-TW" altLang="en-US" sz="2400" dirty="0" smtClean="0">
                <a:solidFill>
                  <a:srgbClr val="000000"/>
                </a:solidFill>
                <a:latin typeface="微軟正黑體" pitchFamily="34" charset="-120"/>
                <a:ea typeface="微軟正黑體" pitchFamily="34" charset="-120"/>
              </a:rPr>
              <a:t>等，</a:t>
            </a:r>
            <a:r>
              <a:rPr lang="zh-TW" altLang="en-US" sz="2400" b="1" dirty="0" smtClean="0">
                <a:solidFill>
                  <a:srgbClr val="FF0000"/>
                </a:solidFill>
                <a:latin typeface="微軟正黑體" pitchFamily="34" charset="-120"/>
                <a:ea typeface="微軟正黑體" pitchFamily="34" charset="-120"/>
              </a:rPr>
              <a:t>以利災害發生後使用之需求</a:t>
            </a:r>
            <a:r>
              <a:rPr lang="zh-TW" altLang="en-US" sz="2400" dirty="0" smtClean="0">
                <a:solidFill>
                  <a:srgbClr val="000000"/>
                </a:solidFill>
                <a:latin typeface="微軟正黑體" pitchFamily="34" charset="-120"/>
                <a:ea typeface="微軟正黑體" pitchFamily="34" charset="-120"/>
              </a:rPr>
              <a:t>。</a:t>
            </a:r>
            <a:endParaRPr lang="zh-TW" altLang="en-US" sz="2400" dirty="0">
              <a:solidFill>
                <a:srgbClr val="000000"/>
              </a:solidFill>
              <a:latin typeface="微軟正黑體" pitchFamily="34" charset="-120"/>
              <a:ea typeface="微軟正黑體" pitchFamily="34" charset="-120"/>
            </a:endParaRPr>
          </a:p>
        </p:txBody>
      </p:sp>
      <p:sp>
        <p:nvSpPr>
          <p:cNvPr id="5" name="Rectangle 1"/>
          <p:cNvSpPr>
            <a:spLocks noChangeArrowheads="1"/>
          </p:cNvSpPr>
          <p:nvPr/>
        </p:nvSpPr>
        <p:spPr bwMode="auto">
          <a:xfrm>
            <a:off x="1620838" y="1584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zh-TW" altLang="zh-TW" smtClean="0">
                <a:solidFill>
                  <a:srgbClr val="000000"/>
                </a:solidFill>
                <a:ea typeface="新細明體" pitchFamily="18" charset="-120"/>
                <a:cs typeface="新細明體" pitchFamily="18" charset="-120"/>
              </a:rPr>
              <a:t/>
            </a:r>
            <a:br>
              <a:rPr lang="zh-TW" altLang="zh-TW" smtClean="0">
                <a:solidFill>
                  <a:srgbClr val="000000"/>
                </a:solidFill>
                <a:ea typeface="新細明體" pitchFamily="18" charset="-120"/>
                <a:cs typeface="新細明體" pitchFamily="18" charset="-120"/>
              </a:rPr>
            </a:br>
            <a:endParaRPr lang="zh-TW" altLang="zh-TW" smtClean="0">
              <a:solidFill>
                <a:srgbClr val="000000"/>
              </a:solidFill>
              <a:ea typeface="新細明體" pitchFamily="18" charset="-120"/>
              <a:cs typeface="新細明體" pitchFamily="18" charset="-120"/>
            </a:endParaRPr>
          </a:p>
        </p:txBody>
      </p:sp>
      <p:grpSp>
        <p:nvGrpSpPr>
          <p:cNvPr id="15" name="群組 8"/>
          <p:cNvGrpSpPr>
            <a:grpSpLocks/>
          </p:cNvGrpSpPr>
          <p:nvPr/>
        </p:nvGrpSpPr>
        <p:grpSpPr bwMode="auto">
          <a:xfrm>
            <a:off x="436551" y="3200400"/>
            <a:ext cx="2382849" cy="562995"/>
            <a:chOff x="52156" y="2797255"/>
            <a:chExt cx="2613982" cy="562349"/>
          </a:xfrm>
        </p:grpSpPr>
        <p:sp>
          <p:nvSpPr>
            <p:cNvPr id="16" name="五邊形 15"/>
            <p:cNvSpPr/>
            <p:nvPr/>
          </p:nvSpPr>
          <p:spPr>
            <a:xfrm>
              <a:off x="52156" y="2855357"/>
              <a:ext cx="2589465" cy="504247"/>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eaLnBrk="0" hangingPunct="0">
                <a:defRPr/>
              </a:pPr>
              <a:endParaRPr lang="zh-TW" altLang="en-US" sz="2400" b="1" dirty="0">
                <a:solidFill>
                  <a:srgbClr val="000000"/>
                </a:solidFill>
                <a:latin typeface="微軟正黑體" panose="020B0604030504040204" pitchFamily="34" charset="-120"/>
                <a:ea typeface="微軟正黑體" panose="020B0604030504040204" pitchFamily="34" charset="-120"/>
              </a:endParaRPr>
            </a:p>
          </p:txBody>
        </p:sp>
        <p:sp>
          <p:nvSpPr>
            <p:cNvPr id="17" name="五邊形 16"/>
            <p:cNvSpPr/>
            <p:nvPr/>
          </p:nvSpPr>
          <p:spPr>
            <a:xfrm>
              <a:off x="106437" y="2797255"/>
              <a:ext cx="2559701" cy="461135"/>
            </a:xfrm>
            <a:prstGeom prst="homePlate">
              <a:avLst/>
            </a:prstGeom>
          </p:spPr>
          <p:style>
            <a:lnRef idx="1">
              <a:schemeClr val="accent2"/>
            </a:lnRef>
            <a:fillRef idx="3">
              <a:schemeClr val="accent2"/>
            </a:fillRef>
            <a:effectRef idx="2">
              <a:schemeClr val="accent2"/>
            </a:effectRef>
            <a:fontRef idx="minor">
              <a:schemeClr val="lt1"/>
            </a:fontRef>
          </p:style>
          <p:txBody>
            <a:bodyPr wrap="square" anchor="ctr">
              <a:spAutoFit/>
            </a:bodyPr>
            <a:lstStyle/>
            <a:p>
              <a:pPr eaLnBrk="0" hangingPunct="0">
                <a:defRPr/>
              </a:pPr>
              <a:r>
                <a:rPr lang="zh-TW" altLang="en-US" sz="2400" b="1" dirty="0">
                  <a:solidFill>
                    <a:srgbClr val="FFFFFF"/>
                  </a:solidFill>
                  <a:latin typeface="微軟正黑體" panose="020B0604030504040204" pitchFamily="34" charset="-120"/>
                  <a:ea typeface="微軟正黑體" panose="020B0604030504040204" pitchFamily="34" charset="-120"/>
                </a:rPr>
                <a:t>孤島</a:t>
              </a:r>
              <a:r>
                <a:rPr lang="zh-TW" altLang="en-US" sz="2400" b="1" dirty="0" smtClean="0">
                  <a:solidFill>
                    <a:srgbClr val="FFFFFF"/>
                  </a:solidFill>
                  <a:latin typeface="微軟正黑體" panose="020B0604030504040204" pitchFamily="34" charset="-120"/>
                  <a:ea typeface="微軟正黑體" panose="020B0604030504040204" pitchFamily="34" charset="-120"/>
                </a:rPr>
                <a:t>地區對策</a:t>
              </a:r>
              <a:endParaRPr lang="zh-TW" altLang="en-US" sz="2400" b="1" dirty="0">
                <a:solidFill>
                  <a:srgbClr val="FFFFFF"/>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079185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55</a:t>
            </a:fld>
            <a:endParaRPr lang="en-US" altLang="ko-KR" dirty="0">
              <a:solidFill>
                <a:srgbClr val="1F497D">
                  <a:lumMod val="50000"/>
                </a:srgbClr>
              </a:solidFill>
            </a:endParaRPr>
          </a:p>
        </p:txBody>
      </p:sp>
      <p:sp>
        <p:nvSpPr>
          <p:cNvPr id="4" name="Rectangle 8"/>
          <p:cNvSpPr>
            <a:spLocks noChangeArrowheads="1"/>
          </p:cNvSpPr>
          <p:nvPr/>
        </p:nvSpPr>
        <p:spPr bwMode="auto">
          <a:xfrm>
            <a:off x="2895600" y="2971800"/>
            <a:ext cx="32624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4000" b="1" dirty="0" smtClean="0">
                <a:solidFill>
                  <a:srgbClr val="CC3300"/>
                </a:solidFill>
              </a:rPr>
              <a:t>六、臨時動議</a:t>
            </a:r>
            <a:endParaRPr lang="zh-TW" altLang="en-US" sz="4000" b="1" dirty="0">
              <a:solidFill>
                <a:srgbClr val="CC3300"/>
              </a:solidFill>
            </a:endParaRPr>
          </a:p>
        </p:txBody>
      </p:sp>
    </p:spTree>
    <p:extLst>
      <p:ext uri="{BB962C8B-B14F-4D97-AF65-F5344CB8AC3E}">
        <p14:creationId xmlns:p14="http://schemas.microsoft.com/office/powerpoint/2010/main" val="198639154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56</a:t>
            </a:fld>
            <a:endParaRPr lang="en-US" altLang="ko-KR" dirty="0">
              <a:solidFill>
                <a:srgbClr val="1F497D">
                  <a:lumMod val="50000"/>
                </a:srgbClr>
              </a:solidFill>
            </a:endParaRPr>
          </a:p>
        </p:txBody>
      </p:sp>
      <p:sp>
        <p:nvSpPr>
          <p:cNvPr id="4" name="Rectangle 8"/>
          <p:cNvSpPr>
            <a:spLocks noChangeArrowheads="1"/>
          </p:cNvSpPr>
          <p:nvPr/>
        </p:nvSpPr>
        <p:spPr bwMode="auto">
          <a:xfrm>
            <a:off x="2895600" y="2971800"/>
            <a:ext cx="32624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4000" b="1" smtClean="0">
                <a:solidFill>
                  <a:srgbClr val="CC3300"/>
                </a:solidFill>
              </a:rPr>
              <a:t>七、</a:t>
            </a:r>
            <a:r>
              <a:rPr lang="zh-TW" altLang="en-US" sz="4000" b="1" dirty="0" smtClean="0">
                <a:solidFill>
                  <a:srgbClr val="CC3300"/>
                </a:solidFill>
              </a:rPr>
              <a:t>主席結論</a:t>
            </a:r>
            <a:endParaRPr lang="zh-TW" altLang="en-US" sz="4000" b="1" dirty="0">
              <a:solidFill>
                <a:srgbClr val="CC3300"/>
              </a:solidFill>
            </a:endParaRPr>
          </a:p>
        </p:txBody>
      </p:sp>
    </p:spTree>
    <p:extLst>
      <p:ext uri="{BB962C8B-B14F-4D97-AF65-F5344CB8AC3E}">
        <p14:creationId xmlns:p14="http://schemas.microsoft.com/office/powerpoint/2010/main" val="315863150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083596620"/>
              </p:ext>
            </p:extLst>
          </p:nvPr>
        </p:nvGraphicFramePr>
        <p:xfrm>
          <a:off x="228600" y="1219200"/>
          <a:ext cx="8686800" cy="5598428"/>
        </p:xfrm>
        <a:graphic>
          <a:graphicData uri="http://schemas.openxmlformats.org/drawingml/2006/table">
            <a:tbl>
              <a:tblPr firstRow="1" firstCol="1" bandRow="1">
                <a:tableStyleId>{5C22544A-7EE6-4342-B048-85BDC9FD1C3A}</a:tableStyleId>
              </a:tblPr>
              <a:tblGrid>
                <a:gridCol w="571948"/>
                <a:gridCol w="996165"/>
                <a:gridCol w="1860887"/>
                <a:gridCol w="1066800"/>
                <a:gridCol w="2362200"/>
                <a:gridCol w="838200"/>
                <a:gridCol w="990600"/>
              </a:tblGrid>
              <a:tr h="290119">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a:t>
                      </a:r>
                      <a:r>
                        <a:rPr lang="zh-TW" sz="1600" b="1" kern="100" dirty="0" smtClean="0">
                          <a:effectLst/>
                          <a:latin typeface="微軟正黑體" panose="020B0604030504040204" pitchFamily="34" charset="-120"/>
                          <a:ea typeface="微軟正黑體" panose="020B0604030504040204" pitchFamily="34" charset="-120"/>
                        </a:rPr>
                        <a:t>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07709">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r>
              <a:tr h="1345764">
                <a:tc>
                  <a:txBody>
                    <a:bodyPr/>
                    <a:lstStyle/>
                    <a:p>
                      <a:pPr marL="0" algn="ctr" defTabSz="914400" rtl="0" eaLnBrk="1" latinLnBrk="0" hangingPunct="1">
                        <a:spcAft>
                          <a:spcPts val="0"/>
                        </a:spcAft>
                      </a:pP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032</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103</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103</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年期末評鑑委員表示毒化災潛勢圖資訊過於簡略且解析度較差不易判讀，請環境保護局主政修改</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環保局</a:t>
                      </a: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取得</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環境保護局</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提供之</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98-99</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GIS</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繪圖軟體原始檔資料</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共</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區</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，餘</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區為</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100-101</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年資料尚未取得，預計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月上旬可取得檔案</a:t>
                      </a:r>
                      <a:r>
                        <a:rPr lang="zh-TW" altLang="en-US" sz="1600" b="1"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600" b="1"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後續</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臺大協力團隊</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將</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協助圖資修正事宜。</a:t>
                      </a:r>
                      <a:endParaRPr 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6</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33</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請各區公所於</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26</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日前針對電子圖資數量與繪製里別提出調整建議。並請協立團隊於第</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次四方工作會議報告。</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已依據各區公所反應意見調整電子圖資數量統計表</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並函文各區公所</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，後續將依統計結果繪製電子圖資。</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本案建議解除列管</a:t>
                      </a:r>
                      <a:endParaRPr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34</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請各區公所依據災害潛勢調查表格式於</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26</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日前提報轄內災害潛勢資料</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txBody>
                  <a:tcPr marL="68580" marR="68580" marT="0" marB="0" anchor="ctr"/>
                </a:tc>
                <a:tc>
                  <a:txBody>
                    <a:bodyPr/>
                    <a:lstStyle/>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各區公所提報資料已全數回收，</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檢視彙整結果於本次四方工作會議說明。</a:t>
                      </a:r>
                      <a:endPar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預計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6-7</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月進行</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現勘。</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6</a:t>
            </a:fld>
            <a:endParaRPr lang="en-US" altLang="ko-KR" dirty="0"/>
          </a:p>
        </p:txBody>
      </p:sp>
    </p:spTree>
    <p:extLst>
      <p:ext uri="{BB962C8B-B14F-4D97-AF65-F5344CB8AC3E}">
        <p14:creationId xmlns:p14="http://schemas.microsoft.com/office/powerpoint/2010/main" val="356658588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nvPr>
        </p:nvGraphicFramePr>
        <p:xfrm>
          <a:off x="304800" y="1041568"/>
          <a:ext cx="8686800" cy="5435432"/>
        </p:xfrm>
        <a:graphic>
          <a:graphicData uri="http://schemas.openxmlformats.org/drawingml/2006/table">
            <a:tbl>
              <a:tblPr firstRow="1" firstCol="1" bandRow="1">
                <a:tableStyleId>{5C22544A-7EE6-4342-B048-85BDC9FD1C3A}</a:tableStyleId>
              </a:tblPr>
              <a:tblGrid>
                <a:gridCol w="571948"/>
                <a:gridCol w="996165"/>
                <a:gridCol w="1632287"/>
                <a:gridCol w="990600"/>
                <a:gridCol w="2667000"/>
                <a:gridCol w="838200"/>
                <a:gridCol w="990600"/>
              </a:tblGrid>
              <a:tr h="290119">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a:t>
                      </a:r>
                      <a:r>
                        <a:rPr lang="zh-TW" sz="1600" b="1" kern="100" dirty="0" smtClean="0">
                          <a:effectLst/>
                          <a:latin typeface="微軟正黑體" panose="020B0604030504040204" pitchFamily="34" charset="-120"/>
                          <a:ea typeface="微軟正黑體" panose="020B0604030504040204" pitchFamily="34" charset="-120"/>
                        </a:rPr>
                        <a:t>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07709">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r>
              <a:tr h="1345764">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35</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辦理區公所第</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次實地輔導。</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區公所</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實地輔導</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會議辦理方式，及各區公所須預先準備之資料</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，將</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透過本次四方工作會議進行說明</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5</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持續列管</a:t>
                      </a:r>
                    </a:p>
                  </a:txBody>
                  <a:tcPr marL="68580" marR="68580"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37</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a:solidFill>
                            <a:schemeClr val="tx1"/>
                          </a:solidFill>
                          <a:effectLst/>
                          <a:latin typeface="微軟正黑體" panose="020B0604030504040204" pitchFamily="34" charset="-120"/>
                          <a:ea typeface="微軟正黑體" panose="020B0604030504040204" pitchFamily="34" charset="-120"/>
                          <a:cs typeface="+mn-cs"/>
                        </a:rPr>
                        <a:t>辦理市府班、區公所班、鄰里社區班防災教育講習。</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271463" indent="-271463">
                        <a:buFont typeface="+mj-lt"/>
                        <a:buAutoNum type="arabicPeriod"/>
                      </a:pP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市府班：</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16</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18</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20</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日於市府</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樓應變中心辦理，</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共計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177</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人參訓</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a:t>
                      </a:r>
                    </a:p>
                    <a:p>
                      <a:pPr marL="271463" indent="-271463">
                        <a:buFont typeface="+mj-lt"/>
                        <a:buAutoNum type="arabicPeriod"/>
                      </a:pP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區公所班：預計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4</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20</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22</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日於市府</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樓</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507</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階梯教室辦理。</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8</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持續列管</a:t>
                      </a:r>
                    </a:p>
                  </a:txBody>
                  <a:tcPr marL="68580" marR="68580"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38</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修</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訂</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區</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級地區災害防救計畫</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各區公所</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 typeface="+mj-lt"/>
                        <a:buNone/>
                        <a:tabLst/>
                        <a:defRPr/>
                      </a:pP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將</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透過實地輔導向區公所說明修訂事宜並提供共通性資料</a:t>
                      </a:r>
                      <a:r>
                        <a:rPr lang="zh-TW" altLang="zh-TW" sz="1600"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區公所需於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日前提報本府預審</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，後續依預審意見修正，再於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日前通過區公所災害防救會報核定並提報本府</a:t>
                      </a:r>
                      <a:r>
                        <a:rPr lang="zh-TW" altLang="zh-TW" sz="1600"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本府將於第</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季災害防救會報前完成備查</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7</a:t>
            </a:fld>
            <a:endParaRPr lang="en-US" altLang="ko-KR" dirty="0"/>
          </a:p>
        </p:txBody>
      </p:sp>
    </p:spTree>
    <p:extLst>
      <p:ext uri="{BB962C8B-B14F-4D97-AF65-F5344CB8AC3E}">
        <p14:creationId xmlns:p14="http://schemas.microsoft.com/office/powerpoint/2010/main" val="145495604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5525738"/>
              </p:ext>
            </p:extLst>
          </p:nvPr>
        </p:nvGraphicFramePr>
        <p:xfrm>
          <a:off x="228600" y="1295400"/>
          <a:ext cx="8686800" cy="5119697"/>
        </p:xfrm>
        <a:graphic>
          <a:graphicData uri="http://schemas.openxmlformats.org/drawingml/2006/table">
            <a:tbl>
              <a:tblPr firstRow="1" firstCol="1" bandRow="1">
                <a:tableStyleId>{5C22544A-7EE6-4342-B048-85BDC9FD1C3A}</a:tableStyleId>
              </a:tblPr>
              <a:tblGrid>
                <a:gridCol w="571948"/>
                <a:gridCol w="996165"/>
                <a:gridCol w="1251287"/>
                <a:gridCol w="1066800"/>
                <a:gridCol w="2971800"/>
                <a:gridCol w="838200"/>
                <a:gridCol w="990600"/>
              </a:tblGrid>
              <a:tr h="290119">
                <a:tc gridSpan="7">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新北市深耕計畫四方工作會議主席裁</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指</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事項辦理情形管制</a:t>
                      </a:r>
                      <a:r>
                        <a:rPr lang="zh-TW" sz="1600" b="1" kern="100" dirty="0" smtClean="0">
                          <a:effectLst/>
                          <a:latin typeface="微軟正黑體" panose="020B0604030504040204" pitchFamily="34" charset="-120"/>
                          <a:ea typeface="微軟正黑體" panose="020B0604030504040204" pitchFamily="34" charset="-120"/>
                        </a:rPr>
                        <a:t>表</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07709">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會議日期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管制事項</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承辦單位</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本次辦理情形</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預計完成日期</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管考意見</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39</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更新民間團體資源清冊。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已函</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請各局處及各區公所依「</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新北市政府災害防救團體組織能量調查表</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25</a:t>
                      </a:r>
                      <a:r>
                        <a:rPr lang="zh-TW"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日前提報資料</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已回復單位：民政局、</a:t>
                      </a:r>
                      <a:r>
                        <a:rPr lang="zh-TW" altLang="en-US" sz="1600" b="1" kern="1200" smtClean="0">
                          <a:solidFill>
                            <a:srgbClr val="FF0000"/>
                          </a:solidFill>
                          <a:effectLst/>
                          <a:latin typeface="微軟正黑體" panose="020B0604030504040204" pitchFamily="34" charset="-120"/>
                          <a:ea typeface="微軟正黑體" panose="020B0604030504040204" pitchFamily="34" charset="-120"/>
                          <a:cs typeface="+mn-cs"/>
                        </a:rPr>
                        <a:t>社會局</a:t>
                      </a:r>
                      <a:r>
                        <a:rPr lang="zh-TW" altLang="en-US" sz="1600" b="1" kern="1200" smtClean="0">
                          <a:solidFill>
                            <a:srgbClr val="FF0000"/>
                          </a:solidFill>
                          <a:effectLst/>
                          <a:latin typeface="微軟正黑體" panose="020B0604030504040204" pitchFamily="34" charset="-120"/>
                          <a:ea typeface="微軟正黑體" panose="020B0604030504040204" pitchFamily="34" charset="-120"/>
                          <a:cs typeface="+mn-cs"/>
                        </a:rPr>
                        <a:t>、環保局、土城</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區、烏來區、板橋區、新莊區及樹林區。</a:t>
                      </a:r>
                      <a:endParaRPr 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6</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40</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辦理區級防救災兵棋推演。</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已排定本年度辦理兵棋推演之</a:t>
                      </a:r>
                      <a:r>
                        <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10</a:t>
                      </a:r>
                      <a:r>
                        <a:rPr lang="zh-TW" alt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區公所辦理期程。</a:t>
                      </a:r>
                      <a:endParaRPr lang="en-US" altLang="zh-TW" sz="16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271463" marR="0" indent="-271463" algn="l" defTabSz="914400" rtl="0" eaLnBrk="1" fontAlgn="auto" latinLnBrk="0" hangingPunct="1">
                        <a:lnSpc>
                          <a:spcPts val="1800"/>
                        </a:lnSpc>
                        <a:spcBef>
                          <a:spcPts val="0"/>
                        </a:spcBef>
                        <a:spcAft>
                          <a:spcPts val="0"/>
                        </a:spcAft>
                        <a:buClrTx/>
                        <a:buSzTx/>
                        <a:buFont typeface="+mj-lt"/>
                        <a:buAutoNum type="arabicPeriod"/>
                        <a:tabLst/>
                        <a:defRPr/>
                      </a:pP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板橋區及樹林區將於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月併同市府辦理兵棋推演，五股區則於</a:t>
                      </a:r>
                      <a:r>
                        <a:rPr lang="en-US" altLang="zh-TW" sz="16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月另行辦理，刻正輔導區公所進行腳本之撰寫。</a:t>
                      </a:r>
                      <a:endParaRPr lang="zh-TW" altLang="en-US"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持續列管</a:t>
                      </a:r>
                      <a:endParaRPr lang="zh-TW"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r>
              <a:tr h="1121469">
                <a:tc>
                  <a:txBody>
                    <a:bodyPr/>
                    <a:lstStyle/>
                    <a:p>
                      <a:pPr marL="0" algn="ctr" defTabSz="914400" rtl="0" eaLnBrk="1" latinLnBrk="0" hangingPunct="1">
                        <a:spcAft>
                          <a:spcPts val="0"/>
                        </a:spcAft>
                      </a:pPr>
                      <a:r>
                        <a:rPr lang="en-US" altLang="zh-TW"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sz="16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41</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內部會議</a:t>
                      </a: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檢討並增訂各類災害標準作業程序。</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消防局</a:t>
                      </a:r>
                    </a:p>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協力團隊</a:t>
                      </a: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現有</a:t>
                      </a:r>
                      <a:r>
                        <a:rPr lang="en-US" sz="1600" kern="1200" dirty="0">
                          <a:solidFill>
                            <a:schemeClr val="dk1"/>
                          </a:solidFill>
                          <a:effectLst/>
                          <a:latin typeface="微軟正黑體" panose="020B0604030504040204" pitchFamily="34" charset="-120"/>
                          <a:ea typeface="微軟正黑體" panose="020B0604030504040204" pitchFamily="34" charset="-120"/>
                          <a:cs typeface="+mn-cs"/>
                        </a:rPr>
                        <a:t>17</a:t>
                      </a:r>
                      <a:r>
                        <a:rPr lang="zh-TW" sz="1600" kern="1200" dirty="0">
                          <a:solidFill>
                            <a:schemeClr val="dk1"/>
                          </a:solidFill>
                          <a:effectLst/>
                          <a:latin typeface="微軟正黑體" panose="020B0604030504040204" pitchFamily="34" charset="-120"/>
                          <a:ea typeface="微軟正黑體" panose="020B0604030504040204" pitchFamily="34" charset="-120"/>
                          <a:cs typeface="+mn-cs"/>
                        </a:rPr>
                        <a:t>項標準作業程序使用之</a:t>
                      </a:r>
                      <a:r>
                        <a:rPr 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流程目前</a:t>
                      </a:r>
                      <a:r>
                        <a:rPr lang="zh-TW" sz="1600" kern="1200" dirty="0">
                          <a:solidFill>
                            <a:schemeClr val="dk1"/>
                          </a:solidFill>
                          <a:effectLst/>
                          <a:latin typeface="微軟正黑體" panose="020B0604030504040204" pitchFamily="34" charset="-120"/>
                          <a:ea typeface="微軟正黑體" panose="020B0604030504040204" pitchFamily="34" charset="-120"/>
                          <a:cs typeface="+mn-cs"/>
                        </a:rPr>
                        <a:t>已全數檢討</a:t>
                      </a:r>
                      <a:r>
                        <a:rPr lang="zh-TW" sz="1600" kern="1200" dirty="0" smtClean="0">
                          <a:solidFill>
                            <a:schemeClr val="dk1"/>
                          </a:solidFill>
                          <a:effectLst/>
                          <a:latin typeface="微軟正黑體" panose="020B0604030504040204" pitchFamily="34" charset="-120"/>
                          <a:ea typeface="微軟正黑體" panose="020B0604030504040204" pitchFamily="34" charset="-120"/>
                          <a:cs typeface="+mn-cs"/>
                        </a:rPr>
                        <a:t>完成</a:t>
                      </a:r>
                      <a:r>
                        <a:rPr lang="zh-TW" altLang="en-US" sz="16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600" b="1" kern="1200" dirty="0" smtClean="0">
                          <a:solidFill>
                            <a:srgbClr val="FF0000"/>
                          </a:solidFill>
                          <a:effectLst/>
                          <a:latin typeface="微軟正黑體" panose="020B0604030504040204" pitchFamily="34" charset="-120"/>
                          <a:ea typeface="微軟正黑體" panose="020B0604030504040204" pitchFamily="34" charset="-120"/>
                          <a:cs typeface="+mn-cs"/>
                        </a:rPr>
                        <a:t>後續將透過實地輔導會議與公所共同檢討內容是否完備。</a:t>
                      </a:r>
                      <a:endParaRPr lang="zh-TW" sz="1600" b="1" kern="1200" dirty="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104</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l" defTabSz="914400" rtl="0" eaLnBrk="1" fontAlgn="auto" latinLnBrk="0" hangingPunct="1">
                        <a:lnSpc>
                          <a:spcPts val="1800"/>
                        </a:lnSpc>
                        <a:spcBef>
                          <a:spcPts val="0"/>
                        </a:spcBef>
                        <a:spcAft>
                          <a:spcPts val="0"/>
                        </a:spcAft>
                        <a:buClrTx/>
                        <a:buSzTx/>
                        <a:buFontTx/>
                        <a:buNone/>
                        <a:tabLst/>
                        <a:defRPr/>
                      </a:pPr>
                      <a:r>
                        <a:rPr lang="en-US" sz="1600" kern="1200" dirty="0">
                          <a:solidFill>
                            <a:schemeClr val="tx1"/>
                          </a:solidFill>
                          <a:effectLst/>
                          <a:latin typeface="微軟正黑體" panose="020B0604030504040204" pitchFamily="34" charset="-120"/>
                          <a:ea typeface="微軟正黑體" panose="020B0604030504040204" pitchFamily="34" charset="-120"/>
                          <a:cs typeface="+mn-cs"/>
                        </a:rPr>
                        <a:t>10</a:t>
                      </a:r>
                      <a:r>
                        <a:rPr 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sz="1600" kern="1200" dirty="0">
                          <a:solidFill>
                            <a:schemeClr val="tx1"/>
                          </a:solidFill>
                          <a:effectLst/>
                          <a:latin typeface="微軟正黑體" panose="020B0604030504040204" pitchFamily="34" charset="-120"/>
                          <a:ea typeface="微軟正黑體" panose="020B0604030504040204" pitchFamily="34" charset="-120"/>
                          <a:cs typeface="+mn-cs"/>
                        </a:rPr>
                        <a:t>持續列管</a:t>
                      </a:r>
                    </a:p>
                  </a:txBody>
                  <a:tcPr marL="68580" marR="68580" marT="0" marB="0" anchor="ctr"/>
                </a:tc>
              </a:tr>
            </a:tbl>
          </a:graphicData>
        </a:graphic>
      </p:graphicFrame>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8</a:t>
            </a:fld>
            <a:endParaRPr lang="en-US" altLang="ko-KR" dirty="0"/>
          </a:p>
        </p:txBody>
      </p:sp>
    </p:spTree>
    <p:extLst>
      <p:ext uri="{BB962C8B-B14F-4D97-AF65-F5344CB8AC3E}">
        <p14:creationId xmlns:p14="http://schemas.microsoft.com/office/powerpoint/2010/main" val="397018713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9</a:t>
            </a:fld>
            <a:endParaRPr lang="en-US" altLang="ko-KR" dirty="0"/>
          </a:p>
        </p:txBody>
      </p:sp>
      <p:sp>
        <p:nvSpPr>
          <p:cNvPr id="5" name="Rectangle 8"/>
          <p:cNvSpPr>
            <a:spLocks noChangeArrowheads="1"/>
          </p:cNvSpPr>
          <p:nvPr/>
        </p:nvSpPr>
        <p:spPr bwMode="auto">
          <a:xfrm>
            <a:off x="1795255" y="2971800"/>
            <a:ext cx="5202066"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Aft>
                <a:spcPts val="600"/>
              </a:spcAft>
            </a:pPr>
            <a:r>
              <a:rPr lang="zh-TW" altLang="en-US" sz="4000" b="1" dirty="0" smtClean="0">
                <a:solidFill>
                  <a:srgbClr val="C00000"/>
                </a:solidFill>
              </a:rPr>
              <a:t>三、</a:t>
            </a:r>
            <a:r>
              <a:rPr lang="en-US" altLang="zh-TW" sz="4000" b="1" dirty="0" smtClean="0">
                <a:solidFill>
                  <a:srgbClr val="C00000"/>
                </a:solidFill>
              </a:rPr>
              <a:t>3</a:t>
            </a:r>
            <a:r>
              <a:rPr lang="zh-TW" altLang="en-US" sz="4000" b="1" dirty="0" smtClean="0">
                <a:solidFill>
                  <a:srgbClr val="C00000"/>
                </a:solidFill>
              </a:rPr>
              <a:t>月</a:t>
            </a:r>
            <a:r>
              <a:rPr lang="zh-TW" altLang="en-US" sz="4000" b="1" dirty="0">
                <a:solidFill>
                  <a:srgbClr val="C00000"/>
                </a:solidFill>
              </a:rPr>
              <a:t>工作</a:t>
            </a:r>
            <a:r>
              <a:rPr lang="zh-TW" altLang="en-US" sz="4000" b="1" dirty="0" smtClean="0">
                <a:solidFill>
                  <a:srgbClr val="C00000"/>
                </a:solidFill>
              </a:rPr>
              <a:t>進度報告</a:t>
            </a:r>
            <a:endParaRPr lang="en-US" altLang="zh-TW" sz="4000" b="1" dirty="0">
              <a:solidFill>
                <a:srgbClr val="C00000"/>
              </a:solidFill>
            </a:endParaRPr>
          </a:p>
          <a:p>
            <a:pPr algn="ctr">
              <a:spcAft>
                <a:spcPts val="600"/>
              </a:spcAft>
            </a:pPr>
            <a:r>
              <a:rPr lang="zh-TW" altLang="en-US" sz="4000" b="1" dirty="0" smtClean="0">
                <a:solidFill>
                  <a:srgbClr val="C00000"/>
                </a:solidFill>
              </a:rPr>
              <a:t>        </a:t>
            </a:r>
            <a:r>
              <a:rPr lang="en-US" altLang="zh-TW" sz="4000" b="1" dirty="0">
                <a:solidFill>
                  <a:srgbClr val="C00000"/>
                </a:solidFill>
              </a:rPr>
              <a:t>4</a:t>
            </a:r>
            <a:r>
              <a:rPr lang="zh-TW" altLang="en-US" sz="4000" b="1" dirty="0" smtClean="0">
                <a:solidFill>
                  <a:srgbClr val="C00000"/>
                </a:solidFill>
              </a:rPr>
              <a:t>月</a:t>
            </a:r>
            <a:r>
              <a:rPr lang="zh-TW" altLang="en-US" sz="4000" b="1" dirty="0">
                <a:solidFill>
                  <a:srgbClr val="C00000"/>
                </a:solidFill>
              </a:rPr>
              <a:t>預定進度報告</a:t>
            </a:r>
          </a:p>
        </p:txBody>
      </p:sp>
    </p:spTree>
    <p:extLst>
      <p:ext uri="{BB962C8B-B14F-4D97-AF65-F5344CB8AC3E}">
        <p14:creationId xmlns:p14="http://schemas.microsoft.com/office/powerpoint/2010/main" val="195944293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TS101915334">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TS101915334">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14970</TotalTime>
  <Pages>21</Pages>
  <Words>6167</Words>
  <Characters>0</Characters>
  <Application>Microsoft Office PowerPoint</Application>
  <DocSecurity>0</DocSecurity>
  <PresentationFormat>如螢幕大小 (4:3)</PresentationFormat>
  <Lines>0</Lines>
  <Paragraphs>1806</Paragraphs>
  <Slides>56</Slides>
  <Notes>13</Notes>
  <HiddenSlides>0</HiddenSlides>
  <MMClips>0</MMClips>
  <ScaleCrop>false</ScaleCrop>
  <HeadingPairs>
    <vt:vector size="8" baseType="variant">
      <vt:variant>
        <vt:lpstr>使用字型</vt:lpstr>
      </vt:variant>
      <vt:variant>
        <vt:i4>15</vt:i4>
      </vt:variant>
      <vt:variant>
        <vt:lpstr>佈景主題</vt:lpstr>
      </vt:variant>
      <vt:variant>
        <vt:i4>14</vt:i4>
      </vt:variant>
      <vt:variant>
        <vt:lpstr>內嵌 OLE 伺服程式</vt:lpstr>
      </vt:variant>
      <vt:variant>
        <vt:i4>1</vt:i4>
      </vt:variant>
      <vt:variant>
        <vt:lpstr>投影片標題</vt:lpstr>
      </vt:variant>
      <vt:variant>
        <vt:i4>56</vt:i4>
      </vt:variant>
    </vt:vector>
  </HeadingPairs>
  <TitlesOfParts>
    <vt:vector size="86" baseType="lpstr">
      <vt:lpstr>Arial Unicode MS</vt:lpstr>
      <vt:lpstr>宋体</vt:lpstr>
      <vt:lpstr>Trebushet MS</vt:lpstr>
      <vt:lpstr>華康勘亭流</vt:lpstr>
      <vt:lpstr>微軟正黑體</vt:lpstr>
      <vt:lpstr>PMingLiU</vt:lpstr>
      <vt:lpstr>PMingLiU</vt:lpstr>
      <vt:lpstr>標楷體</vt:lpstr>
      <vt:lpstr>-윤체M</vt:lpstr>
      <vt:lpstr>Arial</vt:lpstr>
      <vt:lpstr>Calibri</vt:lpstr>
      <vt:lpstr>Corbel</vt:lpstr>
      <vt:lpstr>Impact</vt:lpstr>
      <vt:lpstr>Times New Roman</vt:lpstr>
      <vt:lpstr>Wingdings</vt:lpstr>
      <vt:lpstr>簡報投影片範例 [1]</vt:lpstr>
      <vt:lpstr>1_簡報投影片範例 [1]</vt:lpstr>
      <vt:lpstr>2_簡報投影片範例 [1]</vt:lpstr>
      <vt:lpstr>3_簡報投影片範例 [1]</vt:lpstr>
      <vt:lpstr>4_簡報投影片範例 [1]</vt:lpstr>
      <vt:lpstr>5_簡報投影片範例 [1]</vt:lpstr>
      <vt:lpstr>6_簡報投影片範例 [1]</vt:lpstr>
      <vt:lpstr>7_簡報投影片範例 [1]</vt:lpstr>
      <vt:lpstr>1_Office 佈景主題</vt:lpstr>
      <vt:lpstr>8_簡報投影片範例 [1]</vt:lpstr>
      <vt:lpstr>9_簡報投影片範例 [1]</vt:lpstr>
      <vt:lpstr>10_簡報投影片範例 [1]</vt:lpstr>
      <vt:lpstr>2_TS101915334</vt:lpstr>
      <vt:lpstr>10_TS101915334</vt:lpstr>
      <vt:lpstr>點陣圖影像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3月份工作進度</vt:lpstr>
      <vt:lpstr>彙整各區提報之災點及災害潛勢地點</vt:lpstr>
      <vt:lpstr>繪製疏散避難地圖範本</vt:lpstr>
      <vt:lpstr>繪製疏散避難地圖範本</vt:lpstr>
      <vt:lpstr>區級地區災害防救計畫</vt:lpstr>
      <vt:lpstr>收容場所空間配置原則</vt:lpstr>
      <vt:lpstr>3月3日區長班講習</vt:lpstr>
      <vt:lpstr>3月17-18日里長班講習</vt:lpstr>
      <vt:lpstr>辦理市府班教育訓練</vt:lpstr>
      <vt:lpstr>教育訓練線上測驗系統</vt:lpstr>
      <vt:lpstr>4月預定進度報告</vt:lpstr>
      <vt:lpstr>4月工作預定內容</vt:lpstr>
      <vt:lpstr>PowerPoint 簡報</vt:lpstr>
      <vt:lpstr>區公所開口合約檢核結果說明</vt:lpstr>
      <vt:lpstr>區公所開口合約檢核結果說明</vt:lpstr>
      <vt:lpstr>區公所開口合約檢核結果說明</vt:lpstr>
      <vt:lpstr>民間團體能量調查結果說明</vt:lpstr>
      <vt:lpstr>災害防救團體/組織能量調查結果說明</vt:lpstr>
      <vt:lpstr>各區災害潛勢高低分析說明</vt:lpstr>
      <vt:lpstr>各區災害潛勢高低分析說明</vt:lpstr>
      <vt:lpstr>各區災害潛勢高低分析說明</vt:lpstr>
      <vt:lpstr>防災公園擇定結果說明</vt:lpstr>
      <vt:lpstr>防災公園擇定結果說明</vt:lpstr>
      <vt:lpstr>實地輔導辦理說明</vt:lpstr>
      <vt:lpstr>實地輔導辦理說明</vt:lpstr>
      <vt:lpstr>實地輔導辦理說明</vt:lpstr>
      <vt:lpstr>實地輔導辦理說明</vt:lpstr>
      <vt:lpstr>實地輔導辦理說明</vt:lpstr>
      <vt:lpstr>實地輔導辦理說明</vt:lpstr>
      <vt:lpstr>實地輔導辦理說明</vt:lpstr>
      <vt:lpstr>實地輔導辦理說明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wcdr</dc:creator>
  <cp:lastModifiedBy>wcdr54999</cp:lastModifiedBy>
  <cp:revision>780</cp:revision>
  <cp:lastPrinted>2015-03-31T02:58:33Z</cp:lastPrinted>
  <dcterms:modified xsi:type="dcterms:W3CDTF">2015-03-31T03:01:44Z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

<file path=docProps/infrawarePen.xml><?xml version="1.0" encoding="utf-8"?>
<InfrawarePenDraw xmlns="http://www.infraware.co.kr/2012/penmode"/>
</file>