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93321" r:id="rId3"/>
    <p:sldMasterId id="2147493333" r:id="rId4"/>
    <p:sldMasterId id="2147493402" r:id="rId5"/>
    <p:sldMasterId id="2147493440" r:id="rId6"/>
    <p:sldMasterId id="2147493525" r:id="rId7"/>
    <p:sldMasterId id="2147493538" r:id="rId8"/>
    <p:sldMasterId id="2147493551" r:id="rId9"/>
    <p:sldMasterId id="2147493579" r:id="rId10"/>
    <p:sldMasterId id="2147493592" r:id="rId11"/>
    <p:sldMasterId id="2147493595" r:id="rId12"/>
    <p:sldMasterId id="2147493597" r:id="rId13"/>
    <p:sldMasterId id="2147493599" r:id="rId14"/>
  </p:sldMasterIdLst>
  <p:notesMasterIdLst>
    <p:notesMasterId r:id="rId76"/>
  </p:notesMasterIdLst>
  <p:handoutMasterIdLst>
    <p:handoutMasterId r:id="rId77"/>
  </p:handoutMasterIdLst>
  <p:sldIdLst>
    <p:sldId id="278" r:id="rId15"/>
    <p:sldId id="673" r:id="rId16"/>
    <p:sldId id="280" r:id="rId17"/>
    <p:sldId id="281" r:id="rId18"/>
    <p:sldId id="1166" r:id="rId19"/>
    <p:sldId id="1167" r:id="rId20"/>
    <p:sldId id="1168" r:id="rId21"/>
    <p:sldId id="257" r:id="rId22"/>
    <p:sldId id="330" r:id="rId23"/>
    <p:sldId id="1394" r:id="rId24"/>
    <p:sldId id="1301" r:id="rId25"/>
    <p:sldId id="1399" r:id="rId26"/>
    <p:sldId id="1219" r:id="rId27"/>
    <p:sldId id="1391" r:id="rId28"/>
    <p:sldId id="1392" r:id="rId29"/>
    <p:sldId id="1393" r:id="rId30"/>
    <p:sldId id="1400" r:id="rId31"/>
    <p:sldId id="1409" r:id="rId32"/>
    <p:sldId id="1406" r:id="rId33"/>
    <p:sldId id="1389" r:id="rId34"/>
    <p:sldId id="1384" r:id="rId35"/>
    <p:sldId id="1356" r:id="rId36"/>
    <p:sldId id="1383" r:id="rId37"/>
    <p:sldId id="1381" r:id="rId38"/>
    <p:sldId id="1257" r:id="rId39"/>
    <p:sldId id="762" r:id="rId40"/>
    <p:sldId id="788" r:id="rId41"/>
    <p:sldId id="396" r:id="rId42"/>
    <p:sldId id="865" r:id="rId43"/>
    <p:sldId id="1390" r:id="rId44"/>
    <p:sldId id="1338" r:id="rId45"/>
    <p:sldId id="1357" r:id="rId46"/>
    <p:sldId id="1358" r:id="rId47"/>
    <p:sldId id="1269" r:id="rId48"/>
    <p:sldId id="1376" r:id="rId49"/>
    <p:sldId id="1378" r:id="rId50"/>
    <p:sldId id="1377" r:id="rId51"/>
    <p:sldId id="1380" r:id="rId52"/>
    <p:sldId id="1222" r:id="rId53"/>
    <p:sldId id="1360" r:id="rId54"/>
    <p:sldId id="1361" r:id="rId55"/>
    <p:sldId id="1362" r:id="rId56"/>
    <p:sldId id="1363" r:id="rId57"/>
    <p:sldId id="1364" r:id="rId58"/>
    <p:sldId id="1365" r:id="rId59"/>
    <p:sldId id="1366" r:id="rId60"/>
    <p:sldId id="1367" r:id="rId61"/>
    <p:sldId id="1368" r:id="rId62"/>
    <p:sldId id="1369" r:id="rId63"/>
    <p:sldId id="1370" r:id="rId64"/>
    <p:sldId id="1371" r:id="rId65"/>
    <p:sldId id="1372" r:id="rId66"/>
    <p:sldId id="1373" r:id="rId67"/>
    <p:sldId id="1374" r:id="rId68"/>
    <p:sldId id="1375" r:id="rId69"/>
    <p:sldId id="682" r:id="rId70"/>
    <p:sldId id="1396" r:id="rId71"/>
    <p:sldId id="1397" r:id="rId72"/>
    <p:sldId id="1398" r:id="rId73"/>
    <p:sldId id="1410" r:id="rId74"/>
    <p:sldId id="1216" r:id="rId75"/>
  </p:sldIdLst>
  <p:sldSz cx="9144000" cy="6858000" type="screen4x3"/>
  <p:notesSz cx="9867900" cy="6734175"/>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EFAFB233-063F-42B5-8137-9DF3F51BA10A}">
      <p15:sldGuideLst xmlns="" xmlns:p15="http://schemas.microsoft.com/office/powerpoint/2012/main">
        <p15:guide id="1" orient="horz" pos="2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FF"/>
    <a:srgbClr val="CCECFF"/>
    <a:srgbClr val="FAD9CD"/>
    <a:srgbClr val="FFFFCC"/>
    <a:srgbClr val="6BB8C6"/>
    <a:srgbClr val="000000"/>
    <a:srgbClr val="7F7F7F"/>
    <a:srgbClr val="0000FF"/>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94470" autoAdjust="0"/>
  </p:normalViewPr>
  <p:slideViewPr>
    <p:cSldViewPr>
      <p:cViewPr varScale="1">
        <p:scale>
          <a:sx n="105" d="100"/>
          <a:sy n="105" d="100"/>
        </p:scale>
        <p:origin x="-1800" y="-90"/>
      </p:cViewPr>
      <p:guideLst>
        <p:guide orient="horz" pos="2112"/>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7"/>
            <a:ext cx="4274180" cy="337386"/>
          </a:xfrm>
          <a:prstGeom prst="rect">
            <a:avLst/>
          </a:prstGeom>
          <a:noFill/>
          <a:ln w="9525">
            <a:noFill/>
            <a:miter lim="800000"/>
            <a:headEnd/>
            <a:tailEnd/>
          </a:ln>
        </p:spPr>
        <p:txBody>
          <a:bodyPr vert="horz" wrap="square" lIns="91224" tIns="45608" rIns="91224" bIns="45608" numCol="1" anchor="t"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591517" y="7"/>
            <a:ext cx="4274180" cy="337386"/>
          </a:xfrm>
          <a:prstGeom prst="rect">
            <a:avLst/>
          </a:prstGeom>
          <a:noFill/>
          <a:ln w="9525">
            <a:noFill/>
            <a:miter lim="800000"/>
            <a:headEnd/>
            <a:tailEnd/>
          </a:ln>
        </p:spPr>
        <p:txBody>
          <a:bodyPr vert="horz" wrap="square" lIns="91224" tIns="45608" rIns="91224" bIns="45608" numCol="1" anchor="t" anchorCtr="0" compatLnSpc="1">
            <a:prstTxWarp prst="textNoShape">
              <a:avLst/>
            </a:prstTxWarp>
          </a:bodyPr>
          <a:lstStyle>
            <a:lvl1pPr algn="r">
              <a:defRPr sz="11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0" y="6395751"/>
            <a:ext cx="4274180" cy="337385"/>
          </a:xfrm>
          <a:prstGeom prst="rect">
            <a:avLst/>
          </a:prstGeom>
          <a:noFill/>
          <a:ln w="9525">
            <a:noFill/>
            <a:miter lim="800000"/>
            <a:headEnd/>
            <a:tailEnd/>
          </a:ln>
        </p:spPr>
        <p:txBody>
          <a:bodyPr vert="horz" wrap="square" lIns="91224" tIns="45608" rIns="91224" bIns="45608" numCol="1" anchor="b"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591517" y="6395751"/>
            <a:ext cx="4274180" cy="337385"/>
          </a:xfrm>
          <a:prstGeom prst="rect">
            <a:avLst/>
          </a:prstGeom>
          <a:noFill/>
          <a:ln w="9525">
            <a:noFill/>
            <a:miter lim="800000"/>
            <a:headEnd/>
            <a:tailEnd/>
          </a:ln>
        </p:spPr>
        <p:txBody>
          <a:bodyPr vert="horz" wrap="square" lIns="91224" tIns="45608" rIns="91224" bIns="45608" numCol="1" anchor="b" anchorCtr="0" compatLnSpc="1">
            <a:prstTxWarp prst="textNoShape">
              <a:avLst/>
            </a:prstTxWarp>
          </a:bodyPr>
          <a:lstStyle>
            <a:lvl1pPr algn="r">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8" y="7"/>
            <a:ext cx="4276385" cy="337386"/>
          </a:xfrm>
          <a:prstGeom prst="rect">
            <a:avLst/>
          </a:prstGeom>
          <a:noFill/>
          <a:ln w="9525">
            <a:noFill/>
            <a:miter lim="800000"/>
            <a:headEnd/>
            <a:tailEnd/>
          </a:ln>
        </p:spPr>
        <p:txBody>
          <a:bodyPr vert="horz" wrap="square" lIns="90845" tIns="45420" rIns="90845" bIns="45420" numCol="1" anchor="t" anchorCtr="0" compatLnSpc="1">
            <a:prstTxWarp prst="textNoShape">
              <a:avLst/>
            </a:prstTxWarp>
          </a:bodyPr>
          <a:lstStyle>
            <a:lvl1pPr defTabSz="906274">
              <a:defRPr sz="11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589317" y="7"/>
            <a:ext cx="4276385" cy="337386"/>
          </a:xfrm>
          <a:prstGeom prst="rect">
            <a:avLst/>
          </a:prstGeom>
          <a:noFill/>
          <a:ln w="9525">
            <a:noFill/>
            <a:miter lim="800000"/>
            <a:headEnd/>
            <a:tailEnd/>
          </a:ln>
        </p:spPr>
        <p:txBody>
          <a:bodyPr vert="horz" wrap="square" lIns="90845" tIns="45420" rIns="90845" bIns="45420" numCol="1" anchor="t" anchorCtr="0" compatLnSpc="1">
            <a:prstTxWarp prst="textNoShape">
              <a:avLst/>
            </a:prstTxWarp>
          </a:bodyPr>
          <a:lstStyle>
            <a:lvl1pPr algn="r" defTabSz="906274">
              <a:defRPr sz="11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251200" y="506413"/>
            <a:ext cx="3367088" cy="2525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86358" y="3199449"/>
            <a:ext cx="7895200" cy="3030221"/>
          </a:xfrm>
          <a:prstGeom prst="rect">
            <a:avLst/>
          </a:prstGeom>
          <a:noFill/>
          <a:ln w="9525">
            <a:noFill/>
            <a:miter lim="800000"/>
            <a:headEnd/>
            <a:tailEnd/>
          </a:ln>
        </p:spPr>
        <p:txBody>
          <a:bodyPr vert="horz" wrap="square" lIns="90845" tIns="45420" rIns="90845" bIns="454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8" y="6395751"/>
            <a:ext cx="4276385" cy="337385"/>
          </a:xfrm>
          <a:prstGeom prst="rect">
            <a:avLst/>
          </a:prstGeom>
          <a:noFill/>
          <a:ln w="9525">
            <a:noFill/>
            <a:miter lim="800000"/>
            <a:headEnd/>
            <a:tailEnd/>
          </a:ln>
        </p:spPr>
        <p:txBody>
          <a:bodyPr vert="horz" wrap="square" lIns="90845" tIns="45420" rIns="90845" bIns="45420" numCol="1" anchor="b" anchorCtr="0" compatLnSpc="1">
            <a:prstTxWarp prst="textNoShape">
              <a:avLst/>
            </a:prstTxWarp>
          </a:bodyPr>
          <a:lstStyle>
            <a:lvl1pPr defTabSz="906274">
              <a:defRPr sz="11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589317" y="6395751"/>
            <a:ext cx="4276385" cy="337385"/>
          </a:xfrm>
          <a:prstGeom prst="rect">
            <a:avLst/>
          </a:prstGeom>
          <a:noFill/>
          <a:ln w="9525">
            <a:noFill/>
            <a:miter lim="800000"/>
            <a:headEnd/>
            <a:tailEnd/>
          </a:ln>
        </p:spPr>
        <p:txBody>
          <a:bodyPr vert="horz" wrap="square" lIns="90845" tIns="45420" rIns="90845" bIns="45420" numCol="1" anchor="b" anchorCtr="0" compatLnSpc="1">
            <a:prstTxWarp prst="textNoShape">
              <a:avLst/>
            </a:prstTxWarp>
          </a:bodyPr>
          <a:lstStyle>
            <a:lvl1pPr algn="r" defTabSz="906274">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lobedia.com/papa-manifiesta-solidaridad-victimas-alud-guatemala"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udn.com/news/story/6812/1227935-%E7%93%9C%E5%9C%B0%E9%A6%AC%E6%8B%89%E5%9C%9F%E7%9F%B3%E6%B5%81-69%E6%AD%BB350%E5%A4%B1%E8%B9%A4#prettyPho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97218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84735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err="1" smtClean="0"/>
              <a:t>Gloibedia</a:t>
            </a:r>
            <a:r>
              <a:rPr lang="zh-TW" altLang="en-US" sz="1200" dirty="0" smtClean="0"/>
              <a:t>，</a:t>
            </a:r>
            <a:r>
              <a:rPr lang="en-US" altLang="zh-TW" sz="1200" dirty="0" smtClean="0">
                <a:hlinkClick r:id="rId3"/>
              </a:rPr>
              <a:t>http://globedia.com/papa-manifiesta-solidaridad-victimas-alud-guatemala</a:t>
            </a:r>
            <a:endParaRPr lang="en-US" altLang="zh-TW" sz="1200" dirty="0" smtClean="0"/>
          </a:p>
          <a:p>
            <a:r>
              <a:rPr lang="zh-TW" altLang="en-US" sz="1200" dirty="0" smtClean="0"/>
              <a:t>聯合新聞網，</a:t>
            </a:r>
            <a:r>
              <a:rPr lang="en-US" altLang="zh-TW" sz="1200" dirty="0" smtClean="0"/>
              <a:t> </a:t>
            </a:r>
            <a:r>
              <a:rPr lang="en-US" altLang="zh-TW" sz="1200" dirty="0" smtClean="0">
                <a:hlinkClick r:id="rId4"/>
              </a:rPr>
              <a:t>http://udn.com/news/story/6812/1227935-%E7%93%9C%E5%9C%B0%E9%A6%AC%E6%8B%89%E5%9C%9F%E7%9F%B3%E6%B5%81-69%E6%AD%BB350%E5%A4%B1%E8%B9%A4#prettyPhoto</a:t>
            </a:r>
            <a:endParaRPr lang="zh-TW" altLang="en-US" sz="1200"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500795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latin typeface="微軟正黑體" pitchFamily="34" charset="-120"/>
                <a:ea typeface="微軟正黑體" pitchFamily="34" charset="-120"/>
              </a:rPr>
              <a:t>資料來源：</a:t>
            </a:r>
            <a:r>
              <a:rPr lang="en-US" altLang="zh-TW" dirty="0" smtClean="0"/>
              <a:t>CONRED </a:t>
            </a:r>
            <a:r>
              <a:rPr lang="zh-TW" altLang="en-US" dirty="0" smtClean="0"/>
              <a:t>資料，國家災害防救中心編修    </a:t>
            </a:r>
            <a:endParaRPr lang="en-US" altLang="zh-TW" dirty="0" smtClean="0"/>
          </a:p>
          <a:p>
            <a:r>
              <a:rPr lang="en-US" altLang="zh-TW" dirty="0" smtClean="0"/>
              <a:t>BBC</a:t>
            </a:r>
            <a:r>
              <a:rPr lang="zh-TW" altLang="en-US" dirty="0" smtClean="0"/>
              <a:t>，</a:t>
            </a:r>
            <a:r>
              <a:rPr lang="en-US" altLang="zh-TW" dirty="0" smtClean="0"/>
              <a:t>http://www.bbc.com/news/world-latin-america-34436117</a:t>
            </a:r>
            <a:endParaRPr lang="en-US" altLang="zh-TW" sz="1200" dirty="0" smtClean="0">
              <a:latin typeface="微軟正黑體" pitchFamily="34" charset="-120"/>
              <a:ea typeface="微軟正黑體" pitchFamily="34" charset="-120"/>
            </a:endParaRP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383649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latin typeface="微軟正黑體" pitchFamily="34" charset="-120"/>
                <a:ea typeface="微軟正黑體" pitchFamily="34" charset="-120"/>
              </a:rPr>
              <a:t>資料來源：陳樹群，土砂災害與深層崩塌機制探討</a:t>
            </a:r>
            <a:r>
              <a:rPr lang="en-US" altLang="zh-TW" dirty="0" smtClean="0"/>
              <a:t>http://www.cdprc.ey.gov.tw/Upload/RelFile/1287/75601/0126116371.pdf</a:t>
            </a:r>
            <a:endParaRPr lang="en-US" altLang="zh-TW" sz="1200" dirty="0" smtClean="0">
              <a:latin typeface="微軟正黑體" pitchFamily="34" charset="-120"/>
              <a:ea typeface="微軟正黑體" pitchFamily="34" charset="-120"/>
            </a:endParaRP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5509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latin typeface="微軟正黑體" pitchFamily="34" charset="-120"/>
                <a:ea typeface="微軟正黑體" pitchFamily="34" charset="-120"/>
              </a:rPr>
              <a:t>中新網，</a:t>
            </a:r>
            <a:r>
              <a:rPr lang="en-US" altLang="zh-TW" sz="1200" dirty="0" smtClean="0">
                <a:latin typeface="微軟正黑體" pitchFamily="34" charset="-120"/>
                <a:ea typeface="微軟正黑體" pitchFamily="34" charset="-120"/>
              </a:rPr>
              <a:t>http://big5.chinanews.com/m/gj/2015/10-05/7555336.shtml</a:t>
            </a:r>
          </a:p>
          <a:p>
            <a:r>
              <a:rPr lang="en-US" altLang="zh-TW" sz="1200" dirty="0" err="1" smtClean="0">
                <a:latin typeface="微軟正黑體" pitchFamily="34" charset="-120"/>
                <a:ea typeface="微軟正黑體" pitchFamily="34" charset="-120"/>
              </a:rPr>
              <a:t>Prensalibre</a:t>
            </a:r>
            <a:r>
              <a:rPr lang="zh-TW" altLang="en-US" sz="1200" dirty="0" smtClean="0">
                <a:latin typeface="微軟正黑體" pitchFamily="34" charset="-120"/>
                <a:ea typeface="微軟正黑體" pitchFamily="34" charset="-120"/>
              </a:rPr>
              <a:t>，</a:t>
            </a:r>
            <a:r>
              <a:rPr lang="en-US" altLang="zh-TW" sz="1200" dirty="0" smtClean="0">
                <a:latin typeface="微軟正黑體" pitchFamily="34" charset="-120"/>
                <a:ea typeface="微軟正黑體" pitchFamily="34" charset="-120"/>
              </a:rPr>
              <a:t>http://www.prensalibre.com/guatemala/comunitario/suspenden-busqueda-de-victimas-en-el-cambray-2</a:t>
            </a:r>
          </a:p>
          <a:p>
            <a:r>
              <a:rPr lang="en-US" altLang="zh-TW" sz="1200" dirty="0" err="1" smtClean="0">
                <a:latin typeface="微軟正黑體" pitchFamily="34" charset="-120"/>
                <a:ea typeface="微軟正黑體" pitchFamily="34" charset="-120"/>
              </a:rPr>
              <a:t>Lapatilla</a:t>
            </a:r>
            <a:r>
              <a:rPr lang="zh-TW" altLang="en-US" sz="1200" dirty="0" smtClean="0">
                <a:latin typeface="微軟正黑體" pitchFamily="34" charset="-120"/>
                <a:ea typeface="微軟正黑體" pitchFamily="34" charset="-120"/>
              </a:rPr>
              <a:t>，</a:t>
            </a:r>
            <a:r>
              <a:rPr lang="en-US" altLang="zh-TW" sz="1200" dirty="0" smtClean="0">
                <a:latin typeface="微軟正黑體" pitchFamily="34" charset="-120"/>
                <a:ea typeface="微軟正黑體" pitchFamily="34" charset="-120"/>
              </a:rPr>
              <a:t>http://www.lapatilla.com/site/2015/10/03/alud-en-guatemala-deja-al-menos-29-muertos-y-600-desaparecidos-fotos/</a:t>
            </a: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323895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a:t>
            </a:r>
            <a:r>
              <a:rPr lang="en-US" altLang="zh-TW" dirty="0" smtClean="0"/>
              <a:t>The Weather Channel</a:t>
            </a:r>
            <a:r>
              <a:rPr lang="zh-TW" altLang="en-US" dirty="0" smtClean="0"/>
              <a:t>，</a:t>
            </a:r>
            <a:r>
              <a:rPr lang="en-US" altLang="zh-TW" dirty="0" smtClean="0"/>
              <a:t>http://www.weather.com/news/news/guatemela-landslide-death-toll-rises-rescue-effort</a:t>
            </a:r>
          </a:p>
          <a:p>
            <a:r>
              <a:rPr lang="en-US" altLang="zh-TW" sz="1200" dirty="0" err="1" smtClean="0">
                <a:latin typeface="微軟正黑體" pitchFamily="34" charset="-120"/>
                <a:ea typeface="微軟正黑體" pitchFamily="34" charset="-120"/>
              </a:rPr>
              <a:t>Prensalibre</a:t>
            </a:r>
            <a:r>
              <a:rPr lang="zh-TW" altLang="en-US" sz="1200" dirty="0" smtClean="0">
                <a:latin typeface="微軟正黑體" pitchFamily="34" charset="-120"/>
                <a:ea typeface="微軟正黑體" pitchFamily="34" charset="-120"/>
              </a:rPr>
              <a:t>，</a:t>
            </a:r>
            <a:r>
              <a:rPr lang="en-US" altLang="zh-TW" dirty="0" smtClean="0"/>
              <a:t>http://www.prensalibre.com/guatemala/comunitario/suspenden-busqueda-de-victimas-en-el-cambray-2</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668553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a:t>
            </a:r>
            <a:r>
              <a:rPr lang="en-US" altLang="zh-TW" dirty="0" smtClean="0"/>
              <a:t>NCDRhttp://www.cdprc.ey.gov.tw/Upload/RelFile/3007/729843/d0b018b9-9a00-4ed2-a676-5d02527de6ed.pdf</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91385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資料來源：瓜地馬拉國家減災協調中心</a:t>
            </a:r>
            <a:r>
              <a:rPr lang="en-US" altLang="zh-TW" dirty="0" smtClean="0"/>
              <a:t>http://www.conred.gob.gt/www/index.php?option=com_content&amp;view=article&amp;id=4461&amp;Itemid=782</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46843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dirty="0" smtClean="0">
                <a:latin typeface="微軟正黑體" pitchFamily="34" charset="-120"/>
                <a:ea typeface="微軟正黑體" pitchFamily="34" charset="-120"/>
              </a:rPr>
              <a:t>資料來源：</a:t>
            </a:r>
            <a:r>
              <a:rPr lang="en-US" altLang="zh-TW" sz="1100" dirty="0" smtClean="0">
                <a:latin typeface="微軟正黑體" pitchFamily="34" charset="-120"/>
                <a:ea typeface="微軟正黑體" pitchFamily="34" charset="-120"/>
              </a:rPr>
              <a:t>BBC</a:t>
            </a:r>
            <a:r>
              <a:rPr lang="zh-TW" altLang="en-US" sz="1100" dirty="0" smtClean="0">
                <a:latin typeface="微軟正黑體" pitchFamily="34" charset="-120"/>
                <a:ea typeface="微軟正黑體" pitchFamily="34" charset="-120"/>
              </a:rPr>
              <a:t>，</a:t>
            </a:r>
            <a:r>
              <a:rPr lang="en-US" altLang="zh-TW" sz="1100" dirty="0" smtClean="0">
                <a:latin typeface="微軟正黑體" pitchFamily="34" charset="-120"/>
                <a:ea typeface="微軟正黑體" pitchFamily="34" charset="-120"/>
              </a:rPr>
              <a:t>http://www.bbc.com/news/world-europe-34437228</a:t>
            </a:r>
          </a:p>
          <a:p>
            <a:r>
              <a:rPr lang="en-US" altLang="zh-TW" sz="1100" dirty="0" smtClean="0">
                <a:latin typeface="微軟正黑體" pitchFamily="34" charset="-120"/>
                <a:ea typeface="微軟正黑體" pitchFamily="34" charset="-120"/>
              </a:rPr>
              <a:t>Mail online</a:t>
            </a:r>
            <a:r>
              <a:rPr lang="zh-TW" altLang="en-US" sz="1100" dirty="0" smtClean="0">
                <a:latin typeface="微軟正黑體" pitchFamily="34" charset="-120"/>
                <a:ea typeface="微軟正黑體" pitchFamily="34" charset="-120"/>
              </a:rPr>
              <a:t>，</a:t>
            </a:r>
            <a:r>
              <a:rPr lang="en-US" altLang="zh-TW" sz="1100" dirty="0" smtClean="0">
                <a:latin typeface="微軟正黑體" pitchFamily="34" charset="-120"/>
                <a:ea typeface="微軟正黑體" pitchFamily="34" charset="-120"/>
              </a:rPr>
              <a:t>http://www.dailymail.co.uk/news/article-3259269/Storms-flash-floods-French-resort-towns-kill-13-leave-hundreds-British-holiday-makers-stranded.html</a:t>
            </a:r>
            <a:endParaRPr lang="en-US" altLang="zh-TW" sz="1100" dirty="0">
              <a:latin typeface="微軟正黑體" pitchFamily="34" charset="-120"/>
              <a:ea typeface="微軟正黑體" pitchFamily="34" charset="-120"/>
            </a:endParaRP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0890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000" dirty="0" smtClean="0"/>
              <a:t>Mail online</a:t>
            </a:r>
            <a:r>
              <a:rPr lang="zh-TW" altLang="en-US" sz="1000" dirty="0" smtClean="0"/>
              <a:t>，</a:t>
            </a:r>
            <a:r>
              <a:rPr lang="en-US" altLang="zh-TW" sz="1000" dirty="0" smtClean="0"/>
              <a:t>http://www.dailymail.co.uk/news/article-3259269/Storms-flash-floods-French-resort-towns-kill-13-leave-hundreds-British-holiday-makers-stranded.html</a:t>
            </a:r>
            <a:endParaRPr lang="zh-TW" altLang="en-US" sz="1000"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9303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9670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000" dirty="0" smtClean="0"/>
              <a:t>https://www.youtube.com/watch?v=1jFRbof2ytc&amp;index=1&amp;list=PLaDgUSIz5yHLRbVx3D5r-ju9n0WFXuciQ</a:t>
            </a: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35131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000" dirty="0" smtClean="0"/>
              <a:t>自由時報，</a:t>
            </a:r>
            <a:r>
              <a:rPr lang="en-US" altLang="zh-TW" sz="1000" dirty="0" smtClean="0"/>
              <a:t>http://news.ltn.com.tw/news/world/breakingnews/1465329</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000" dirty="0" smtClean="0"/>
              <a:t>Mail</a:t>
            </a:r>
            <a:r>
              <a:rPr lang="zh-TW" altLang="en-US" sz="1000" dirty="0" smtClean="0"/>
              <a:t> </a:t>
            </a:r>
            <a:r>
              <a:rPr lang="en-US" altLang="zh-TW" sz="1000" dirty="0" smtClean="0"/>
              <a:t>online</a:t>
            </a:r>
            <a:r>
              <a:rPr lang="zh-TW" altLang="en-US" sz="1000" dirty="0" smtClean="0">
                <a:latin typeface="微軟正黑體" pitchFamily="34" charset="-120"/>
                <a:ea typeface="微軟正黑體" pitchFamily="34" charset="-120"/>
              </a:rPr>
              <a:t>，</a:t>
            </a:r>
            <a:r>
              <a:rPr lang="en-US" altLang="zh-TW" sz="1000" dirty="0" smtClean="0"/>
              <a:t>http://www.dailymail.co.uk/news/article-3259269/Storms-flash-floods-French-resort-towns-kill-13-leave-hundreds-British-holiday-makers-stranded.html</a:t>
            </a: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11169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http://www.interieur.gouv.fr/Actualites/Communiques/Bilan-dramatique-des-inondations-dans-les-Alpes-Maritimes</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966541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a:t>
            </a:r>
            <a:r>
              <a:rPr lang="en-US" altLang="zh-TW" dirty="0" smtClean="0"/>
              <a:t>http://www.rtl.fr/actu/societe-faits-divers/meteo-france-place-3-departements-en-alerte-orange-orages-et-fortes-pluies-7779961328</a:t>
            </a:r>
          </a:p>
          <a:p>
            <a:r>
              <a:rPr lang="en-US" altLang="zh-TW" dirty="0" smtClean="0"/>
              <a:t>http://vigilance.meteofrance.com/</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155358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http://www.bbc.com/news/world-europe-34437228</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10613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76121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274" eaLnBrk="0" hangingPunct="0">
              <a:defRPr kumimoji="1">
                <a:solidFill>
                  <a:schemeClr val="tx1"/>
                </a:solidFill>
                <a:latin typeface="Arial" pitchFamily="34" charset="0"/>
                <a:ea typeface="標楷體" pitchFamily="65" charset="-120"/>
              </a:defRPr>
            </a:lvl1pPr>
            <a:lvl2pPr marL="710445" indent="-273247" defTabSz="906274" eaLnBrk="0" hangingPunct="0">
              <a:defRPr kumimoji="1">
                <a:solidFill>
                  <a:schemeClr val="tx1"/>
                </a:solidFill>
                <a:latin typeface="Arial" pitchFamily="34" charset="0"/>
                <a:ea typeface="標楷體" pitchFamily="65" charset="-120"/>
              </a:defRPr>
            </a:lvl2pPr>
            <a:lvl3pPr marL="1092987" indent="-218597" defTabSz="906274" eaLnBrk="0" hangingPunct="0">
              <a:defRPr kumimoji="1">
                <a:solidFill>
                  <a:schemeClr val="tx1"/>
                </a:solidFill>
                <a:latin typeface="Arial" pitchFamily="34" charset="0"/>
                <a:ea typeface="標楷體" pitchFamily="65" charset="-120"/>
              </a:defRPr>
            </a:lvl3pPr>
            <a:lvl4pPr marL="1530185" indent="-218597" defTabSz="906274" eaLnBrk="0" hangingPunct="0">
              <a:defRPr kumimoji="1">
                <a:solidFill>
                  <a:schemeClr val="tx1"/>
                </a:solidFill>
                <a:latin typeface="Arial" pitchFamily="34" charset="0"/>
                <a:ea typeface="標楷體" pitchFamily="65" charset="-120"/>
              </a:defRPr>
            </a:lvl4pPr>
            <a:lvl5pPr marL="1967383" indent="-218597" defTabSz="906274" eaLnBrk="0" hangingPunct="0">
              <a:defRPr kumimoji="1">
                <a:solidFill>
                  <a:schemeClr val="tx1"/>
                </a:solidFill>
                <a:latin typeface="Arial" pitchFamily="34" charset="0"/>
                <a:ea typeface="標楷體" pitchFamily="65" charset="-120"/>
              </a:defRPr>
            </a:lvl5pPr>
            <a:lvl6pPr marL="2404580" indent="-218597" defTabSz="906274" eaLnBrk="0" fontAlgn="base" hangingPunct="0">
              <a:spcBef>
                <a:spcPct val="0"/>
              </a:spcBef>
              <a:spcAft>
                <a:spcPct val="0"/>
              </a:spcAft>
              <a:defRPr kumimoji="1">
                <a:solidFill>
                  <a:schemeClr val="tx1"/>
                </a:solidFill>
                <a:latin typeface="Arial" pitchFamily="34" charset="0"/>
                <a:ea typeface="標楷體" pitchFamily="65" charset="-120"/>
              </a:defRPr>
            </a:lvl6pPr>
            <a:lvl7pPr marL="2841775" indent="-218597" defTabSz="906274" eaLnBrk="0" fontAlgn="base" hangingPunct="0">
              <a:spcBef>
                <a:spcPct val="0"/>
              </a:spcBef>
              <a:spcAft>
                <a:spcPct val="0"/>
              </a:spcAft>
              <a:defRPr kumimoji="1">
                <a:solidFill>
                  <a:schemeClr val="tx1"/>
                </a:solidFill>
                <a:latin typeface="Arial" pitchFamily="34" charset="0"/>
                <a:ea typeface="標楷體" pitchFamily="65" charset="-120"/>
              </a:defRPr>
            </a:lvl7pPr>
            <a:lvl8pPr marL="3278971" indent="-218597" defTabSz="906274" eaLnBrk="0" fontAlgn="base" hangingPunct="0">
              <a:spcBef>
                <a:spcPct val="0"/>
              </a:spcBef>
              <a:spcAft>
                <a:spcPct val="0"/>
              </a:spcAft>
              <a:defRPr kumimoji="1">
                <a:solidFill>
                  <a:schemeClr val="tx1"/>
                </a:solidFill>
                <a:latin typeface="Arial" pitchFamily="34" charset="0"/>
                <a:ea typeface="標楷體" pitchFamily="65" charset="-120"/>
              </a:defRPr>
            </a:lvl8pPr>
            <a:lvl9pPr marL="3716171" indent="-218597" defTabSz="906274"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r>
              <a:rPr lang="en-US" altLang="zh-TW" smtClean="0">
                <a:ea typeface="新細明體" pitchFamily="18" charset="-120"/>
              </a:rPr>
              <a:t>‹#›</a:t>
            </a:r>
          </a:p>
        </p:txBody>
      </p:sp>
      <p:sp>
        <p:nvSpPr>
          <p:cNvPr id="184323" name="Text Box 2"/>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4" name="Text Box 3"/>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5" name="Text Box 4"/>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6" name="Text Box 5"/>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7" name="Text Box 6"/>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8" name="Text Box 7"/>
          <p:cNvSpPr txBox="1">
            <a:spLocks noGrp="1" noChangeArrowheads="1"/>
          </p:cNvSpPr>
          <p:nvPr/>
        </p:nvSpPr>
        <p:spPr bwMode="auto">
          <a:xfrm>
            <a:off x="5589317" y="6395751"/>
            <a:ext cx="4276385" cy="3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5" tIns="45420" rIns="90845" bIns="4542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16</a:t>
            </a:r>
          </a:p>
        </p:txBody>
      </p:sp>
      <p:sp>
        <p:nvSpPr>
          <p:cNvPr id="184329" name="Rectangle 8"/>
          <p:cNvSpPr>
            <a:spLocks noGrp="1" noRot="1" noChangeAspect="1" noChangeArrowheads="1" noTextEdit="1"/>
          </p:cNvSpPr>
          <p:nvPr>
            <p:ph type="sldImg"/>
          </p:nvPr>
        </p:nvSpPr>
        <p:spPr>
          <a:xfrm>
            <a:off x="3251200" y="506413"/>
            <a:ext cx="3367088" cy="2525712"/>
          </a:xfrm>
          <a:ln/>
        </p:spPr>
      </p:sp>
      <p:sp>
        <p:nvSpPr>
          <p:cNvPr id="18433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latin typeface="Arial" pitchFamily="34" charset="0"/>
            </a:endParaRPr>
          </a:p>
        </p:txBody>
      </p:sp>
    </p:spTree>
    <p:extLst>
      <p:ext uri="{BB962C8B-B14F-4D97-AF65-F5344CB8AC3E}">
        <p14:creationId xmlns:p14="http://schemas.microsoft.com/office/powerpoint/2010/main" val="365582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416825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72492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18087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66501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3424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922477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7588750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5772448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D71D39C-1AAB-457E-96B8-4E6ABBFEE497}"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761619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2663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pic>
        <p:nvPicPr>
          <p:cNvPr id="5" name="圖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fld id="{9B55A85F-5298-45AB-9E9C-20A9B65E826D}" type="slidenum">
              <a:rPr lang="zh-TW" altLang="en-US"/>
              <a:pPr/>
              <a:t>‹#›</a:t>
            </a:fld>
            <a:endParaRPr lang="zh-TW" altLang="en-US"/>
          </a:p>
        </p:txBody>
      </p:sp>
    </p:spTree>
    <p:extLst>
      <p:ext uri="{BB962C8B-B14F-4D97-AF65-F5344CB8AC3E}">
        <p14:creationId xmlns:p14="http://schemas.microsoft.com/office/powerpoint/2010/main" val="4276184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a typeface="新細明體" pitchFamily="18" charset="-120"/>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a typeface="新細明體" pitchFamily="18" charset="-120"/>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ea typeface="新細明體" pitchFamily="18" charset="-120"/>
                <a:cs typeface="Calibri" pitchFamily="34" charset="0"/>
              </a:rPr>
              <a:t>NTU</a:t>
            </a:r>
            <a:r>
              <a:rPr kumimoji="0" lang="zh-TW" altLang="en-US" sz="1000" b="1" smtClean="0">
                <a:solidFill>
                  <a:srgbClr val="FFFFFF"/>
                </a:solidFill>
                <a:latin typeface="Corbel" pitchFamily="34" charset="0"/>
                <a:ea typeface="新細明體" pitchFamily="18" charset="-120"/>
                <a:cs typeface="Calibri" pitchFamily="34" charset="0"/>
              </a:rPr>
              <a:t> ● </a:t>
            </a:r>
            <a:r>
              <a:rPr kumimoji="0" lang="en-US" altLang="zh-TW" sz="1000" b="1" smtClean="0">
                <a:solidFill>
                  <a:srgbClr val="FFFFFF"/>
                </a:solidFill>
                <a:latin typeface="Corbel" pitchFamily="34" charset="0"/>
                <a:ea typeface="新細明體" pitchFamily="18" charset="-120"/>
                <a:cs typeface="Calibri" pitchFamily="34" charset="0"/>
              </a:rPr>
              <a:t>WCDR</a:t>
            </a:r>
            <a:endParaRPr kumimoji="0" lang="zh-TW" altLang="en-US" sz="1000" b="1" smtClean="0">
              <a:solidFill>
                <a:srgbClr val="FFFFFF"/>
              </a:solidFill>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fld id="{722B48B4-8F10-407E-964D-5404F407A453}" type="slidenum">
              <a:rPr lang="zh-TW" altLang="en-US"/>
              <a:pPr/>
              <a:t>‹#›</a:t>
            </a:fld>
            <a:endParaRPr lang="zh-TW" altLang="en-US"/>
          </a:p>
        </p:txBody>
      </p:sp>
    </p:spTree>
    <p:extLst>
      <p:ext uri="{BB962C8B-B14F-4D97-AF65-F5344CB8AC3E}">
        <p14:creationId xmlns:p14="http://schemas.microsoft.com/office/powerpoint/2010/main" val="236388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646035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28646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036098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07058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20395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946388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0171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9409804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3254718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0031084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362083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4111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911716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539721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050524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727067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550578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330263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369549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15297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46489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56536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193418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38752892"/>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gridCol w="914400"/>
                <a:gridCol w="914400"/>
                <a:gridCol w="914400"/>
                <a:gridCol w="910917"/>
                <a:gridCol w="917882"/>
                <a:gridCol w="914400"/>
                <a:gridCol w="914400"/>
                <a:gridCol w="914400"/>
                <a:gridCol w="914400"/>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625655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30761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7627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47209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8046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559493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19494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43915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999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14916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4917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584001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4906531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921459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22864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1910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240012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808883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79840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04.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p:nvPicPr>
        <p:blipFill>
          <a:blip r:embed="rId14" cstate="screen">
            <a:extLst>
              <a:ext uri="{28A0092B-C50C-407E-A947-70E740481C1C}">
                <a14:useLocalDpi xmlns:a14="http://schemas.microsoft.com/office/drawing/2010/main"/>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0"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1"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2"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r>
              <a:rPr lang="zh-TW" altLang="en-US" sz="4400" smtClean="0">
                <a:solidFill>
                  <a:srgbClr val="FFFFFF"/>
                </a:solidFill>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79D54764-F58D-4379-B1AC-4E11AD5C951E}" type="slidenum">
              <a:rPr lang="en-US" altLang="zh-TW"/>
              <a:pPr>
                <a:defRPr/>
              </a:pPr>
              <a:t>‹#›</a:t>
            </a:fld>
            <a:endParaRPr lang="en-US" altLang="zh-TW"/>
          </a:p>
        </p:txBody>
      </p:sp>
    </p:spTree>
    <p:extLst>
      <p:ext uri="{BB962C8B-B14F-4D97-AF65-F5344CB8AC3E}">
        <p14:creationId xmlns:p14="http://schemas.microsoft.com/office/powerpoint/2010/main" val="3768272297"/>
      </p:ext>
    </p:extLst>
  </p:cSld>
  <p:clrMap bg1="lt1" tx1="dk1" bg2="lt2" tx2="dk2" accent1="accent1" accent2="accent2" accent3="accent3" accent4="accent4" accent5="accent5" accent6="accent6" hlink="hlink" folHlink="folHlink"/>
  <p:sldLayoutIdLst>
    <p:sldLayoutId id="2147493580" r:id="rId1"/>
    <p:sldLayoutId id="2147493581" r:id="rId2"/>
    <p:sldLayoutId id="2147493582" r:id="rId3"/>
    <p:sldLayoutId id="2147493583" r:id="rId4"/>
    <p:sldLayoutId id="2147493584" r:id="rId5"/>
    <p:sldLayoutId id="2147493585" r:id="rId6"/>
    <p:sldLayoutId id="2147493586" r:id="rId7"/>
    <p:sldLayoutId id="2147493587" r:id="rId8"/>
    <p:sldLayoutId id="2147493588" r:id="rId9"/>
    <p:sldLayoutId id="2147493589" r:id="rId10"/>
    <p:sldLayoutId id="2147493590" r:id="rId11"/>
    <p:sldLayoutId id="2147493591"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788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78852"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78854" name="圖片 17" descr="p2.jpg"/>
          <p:cNvPicPr>
            <a:picLocks noChangeAspect="1"/>
          </p:cNvPicPr>
          <p:nvPr/>
        </p:nvPicPr>
        <p:blipFill>
          <a:blip r:embed="rId2"/>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78855" name="Picture 2" descr="新北拷貝"/>
          <p:cNvPicPr>
            <a:picLocks noChangeAspect="1" noChangeArrowheads="1"/>
          </p:cNvPicPr>
          <p:nvPr userDrawn="1"/>
        </p:nvPicPr>
        <p:blipFill>
          <a:blip r:embed="rId3"/>
          <a:srcRect/>
          <a:stretch>
            <a:fillRect/>
          </a:stretch>
        </p:blipFill>
        <p:spPr bwMode="auto">
          <a:xfrm>
            <a:off x="8153400" y="152400"/>
            <a:ext cx="990600" cy="990600"/>
          </a:xfrm>
          <a:prstGeom prst="rect">
            <a:avLst/>
          </a:prstGeom>
          <a:noFill/>
          <a:ln w="9525">
            <a:noFill/>
            <a:miter lim="800000"/>
            <a:headEnd/>
            <a:tailEnd/>
          </a:ln>
        </p:spPr>
      </p:pic>
      <p:pic>
        <p:nvPicPr>
          <p:cNvPr id="78856" name="Picture 16" descr="花"/>
          <p:cNvPicPr>
            <a:picLocks noChangeAspect="1" noChangeArrowheads="1"/>
          </p:cNvPicPr>
          <p:nvPr userDrawn="1"/>
        </p:nvPicPr>
        <p:blipFill>
          <a:blip r:embed="rId4"/>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B33F4974-AF57-497A-8FEF-DD91805CADF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2974515349"/>
      </p:ext>
    </p:extLst>
  </p:cSld>
  <p:clrMap bg1="lt1" tx1="dk1" bg2="lt2" tx2="dk2" accent1="accent1" accent2="accent2" accent3="accent3" accent4="accent4" accent5="accent5" accent6="accent6" hlink="hlink" folHlink="folHlink"/>
  <p:sldLayoutIdLst>
    <p:sldLayoutId id="2147493596" r:id="rId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fld id="{A2656390-AFFF-420A-8EA4-9B1B2A615159}" type="slidenum">
              <a:rPr lang="zh-TW" altLang="en-US"/>
              <a:pPr/>
              <a:t>‹#›</a:t>
            </a:fld>
            <a:endParaRPr lang="zh-TW" altLang="en-US"/>
          </a:p>
        </p:txBody>
      </p:sp>
    </p:spTree>
    <p:extLst>
      <p:ext uri="{BB962C8B-B14F-4D97-AF65-F5344CB8AC3E}">
        <p14:creationId xmlns:p14="http://schemas.microsoft.com/office/powerpoint/2010/main" val="3473699878"/>
      </p:ext>
    </p:extLst>
  </p:cSld>
  <p:clrMap bg1="lt1" tx1="dk1" bg2="lt2" tx2="dk2" accent1="accent1" accent2="accent2" accent3="accent3" accent4="accent4" accent5="accent5" accent6="accent6" hlink="hlink" folHlink="folHlink"/>
  <p:sldLayoutIdLst>
    <p:sldLayoutId id="2147493598" r:id="rId1"/>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fld id="{81BA932C-7A2B-4A77-B52D-22BE9F67C21E}" type="slidenum">
              <a:rPr lang="zh-TW" altLang="en-US"/>
              <a:pPr/>
              <a:t>‹#›</a:t>
            </a:fld>
            <a:endParaRPr lang="zh-TW" altLang="en-US"/>
          </a:p>
        </p:txBody>
      </p:sp>
    </p:spTree>
    <p:extLst>
      <p:ext uri="{BB962C8B-B14F-4D97-AF65-F5344CB8AC3E}">
        <p14:creationId xmlns:p14="http://schemas.microsoft.com/office/powerpoint/2010/main" val="3622229747"/>
      </p:ext>
    </p:extLst>
  </p:cSld>
  <p:clrMap bg1="lt1" tx1="dk1" bg2="lt2" tx2="dk2" accent1="accent1" accent2="accent2" accent3="accent3" accent4="accent4" accent5="accent5" accent6="accent6" hlink="hlink" folHlink="folHlink"/>
  <p:sldLayoutIdLst>
    <p:sldLayoutId id="2147493600" r:id="rId1"/>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p:nvPicPr>
        <p:blipFill>
          <a:blip r:embed="rId15"/>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p:nvPicPr>
        <p:blipFill>
          <a:blip r:embed="rId16"/>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1825263917"/>
      </p:ext>
    </p:extLst>
  </p:cSld>
  <p:clrMap bg1="lt1" tx1="dk1" bg2="lt2" tx2="dk2" accent1="accent1" accent2="accent2" accent3="accent3" accent4="accent4" accent5="accent5" accent6="accent6" hlink="hlink" folHlink="folHlink"/>
  <p:sldLayoutIdLst>
    <p:sldLayoutId id="2147493526" r:id="rId1"/>
    <p:sldLayoutId id="2147493527" r:id="rId2"/>
    <p:sldLayoutId id="2147493528" r:id="rId3"/>
    <p:sldLayoutId id="2147493529" r:id="rId4"/>
    <p:sldLayoutId id="2147493530" r:id="rId5"/>
    <p:sldLayoutId id="2147493531" r:id="rId6"/>
    <p:sldLayoutId id="2147493532" r:id="rId7"/>
    <p:sldLayoutId id="2147493533" r:id="rId8"/>
    <p:sldLayoutId id="2147493534" r:id="rId9"/>
    <p:sldLayoutId id="2147493535" r:id="rId10"/>
    <p:sldLayoutId id="2147493536"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3736551047"/>
      </p:ext>
    </p:extLst>
  </p:cSld>
  <p:clrMap bg1="lt1" tx1="dk1" bg2="lt2" tx2="dk2" accent1="accent1" accent2="accent2" accent3="accent3" accent4="accent4" accent5="accent5" accent6="accent6" hlink="hlink" folHlink="folHlink"/>
  <p:sldLayoutIdLst>
    <p:sldLayoutId id="2147493539" r:id="rId1"/>
    <p:sldLayoutId id="2147493540" r:id="rId2"/>
    <p:sldLayoutId id="2147493541" r:id="rId3"/>
    <p:sldLayoutId id="2147493542" r:id="rId4"/>
    <p:sldLayoutId id="2147493543" r:id="rId5"/>
    <p:sldLayoutId id="2147493544" r:id="rId6"/>
    <p:sldLayoutId id="2147493545" r:id="rId7"/>
    <p:sldLayoutId id="2147493546" r:id="rId8"/>
    <p:sldLayoutId id="2147493547" r:id="rId9"/>
    <p:sldLayoutId id="2147493548" r:id="rId10"/>
    <p:sldLayoutId id="2147493549" r:id="rId11"/>
    <p:sldLayoutId id="2147493550"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30870416"/>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6.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6.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6.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6.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0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06.xml"/><Relationship Id="rId5" Type="http://schemas.openxmlformats.org/officeDocument/2006/relationships/image" Target="../media/image46.pn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06.xml"/><Relationship Id="rId5" Type="http://schemas.openxmlformats.org/officeDocument/2006/relationships/image" Target="../media/image52.jpe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06.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6.png"/><Relationship Id="rId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0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06.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06.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6214" y="25908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400" b="1" dirty="0">
                <a:solidFill>
                  <a:srgbClr val="CC3300"/>
                </a:solidFill>
                <a:latin typeface="標楷體" pitchFamily="65" charset="-120"/>
              </a:rPr>
              <a:t>新北市災害防救</a:t>
            </a:r>
            <a:r>
              <a:rPr lang="zh-TW" altLang="en-US" sz="4400" b="1" dirty="0" smtClean="0">
                <a:solidFill>
                  <a:srgbClr val="CC3300"/>
                </a:solidFill>
                <a:latin typeface="標楷體" pitchFamily="65" charset="-120"/>
              </a:rPr>
              <a:t>深耕第</a:t>
            </a:r>
            <a:r>
              <a:rPr lang="en-US" altLang="zh-TW" sz="4400" b="1" dirty="0" smtClean="0">
                <a:solidFill>
                  <a:srgbClr val="CC3300"/>
                </a:solidFill>
                <a:latin typeface="標楷體" pitchFamily="65" charset="-120"/>
              </a:rPr>
              <a:t>2</a:t>
            </a:r>
            <a:r>
              <a:rPr lang="zh-TW" altLang="en-US" sz="4400" b="1" dirty="0">
                <a:solidFill>
                  <a:srgbClr val="CC3300"/>
                </a:solidFill>
                <a:latin typeface="標楷體" pitchFamily="65" charset="-120"/>
              </a:rPr>
              <a:t>期</a:t>
            </a:r>
            <a:r>
              <a:rPr lang="zh-TW" altLang="en-US" sz="4400" b="1" dirty="0" smtClean="0">
                <a:solidFill>
                  <a:srgbClr val="CC3300"/>
                </a:solidFill>
                <a:latin typeface="標楷體" pitchFamily="65" charset="-120"/>
              </a:rPr>
              <a:t>計畫</a:t>
            </a:r>
            <a:endParaRPr lang="zh-TW" altLang="en-US" sz="4400" b="1" dirty="0">
              <a:solidFill>
                <a:srgbClr val="CC3300"/>
              </a:solidFill>
              <a:latin typeface="標楷體" pitchFamily="65" charset="-120"/>
            </a:endParaRPr>
          </a:p>
          <a:p>
            <a:pPr algn="ctr">
              <a:spcBef>
                <a:spcPct val="20000"/>
              </a:spcBef>
            </a:pPr>
            <a:r>
              <a:rPr lang="en-US" altLang="zh-TW" sz="4400" b="1" dirty="0" smtClean="0">
                <a:solidFill>
                  <a:srgbClr val="CC3300"/>
                </a:solidFill>
                <a:latin typeface="標楷體" pitchFamily="65" charset="-120"/>
              </a:rPr>
              <a:t>104</a:t>
            </a:r>
            <a:r>
              <a:rPr lang="zh-TW" altLang="en-US" sz="4400" b="1" dirty="0" smtClean="0">
                <a:solidFill>
                  <a:srgbClr val="CC3300"/>
                </a:solidFill>
                <a:latin typeface="標楷體" pitchFamily="65" charset="-120"/>
              </a:rPr>
              <a:t>年第</a:t>
            </a:r>
            <a:r>
              <a:rPr lang="en-US" altLang="zh-TW" sz="4400" b="1" dirty="0" smtClean="0">
                <a:solidFill>
                  <a:srgbClr val="CC3300"/>
                </a:solidFill>
                <a:latin typeface="標楷體" pitchFamily="65" charset="-120"/>
              </a:rPr>
              <a:t>21</a:t>
            </a:r>
            <a:r>
              <a:rPr lang="zh-TW" altLang="en-US" sz="4400" b="1" dirty="0" smtClean="0">
                <a:solidFill>
                  <a:srgbClr val="CC3300"/>
                </a:solidFill>
                <a:latin typeface="標楷體" pitchFamily="65" charset="-120"/>
              </a:rPr>
              <a:t>次</a:t>
            </a:r>
            <a:r>
              <a:rPr lang="zh-TW" altLang="en-US" sz="4400" b="1" dirty="0">
                <a:solidFill>
                  <a:srgbClr val="CC3300"/>
                </a:solidFill>
                <a:latin typeface="標楷體" pitchFamily="65" charset="-120"/>
              </a:rPr>
              <a:t>四方工作會議</a:t>
            </a:r>
          </a:p>
        </p:txBody>
      </p:sp>
      <p:sp>
        <p:nvSpPr>
          <p:cNvPr id="4" name="Text Box 9"/>
          <p:cNvSpPr txBox="1">
            <a:spLocks noChangeArrowheads="1"/>
          </p:cNvSpPr>
          <p:nvPr/>
        </p:nvSpPr>
        <p:spPr bwMode="auto">
          <a:xfrm>
            <a:off x="1600200" y="4963196"/>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spcBef>
                <a:spcPct val="50000"/>
              </a:spcBef>
            </a:pPr>
            <a:r>
              <a:rPr lang="en-US" altLang="zh-TW" sz="2800" b="1" dirty="0" smtClean="0">
                <a:solidFill>
                  <a:srgbClr val="0033CC"/>
                </a:solidFill>
                <a:latin typeface="標楷體" pitchFamily="65" charset="-120"/>
              </a:rPr>
              <a:t>104</a:t>
            </a:r>
            <a:r>
              <a:rPr lang="zh-TW" altLang="en-US" sz="2800" b="1" dirty="0" smtClean="0">
                <a:solidFill>
                  <a:srgbClr val="0033CC"/>
                </a:solidFill>
                <a:latin typeface="標楷體" pitchFamily="65" charset="-120"/>
              </a:rPr>
              <a:t>年</a:t>
            </a:r>
            <a:r>
              <a:rPr lang="en-US" altLang="zh-TW" sz="2800" b="1" dirty="0" smtClean="0">
                <a:solidFill>
                  <a:srgbClr val="0033CC"/>
                </a:solidFill>
                <a:latin typeface="標楷體" pitchFamily="65" charset="-120"/>
              </a:rPr>
              <a:t>10</a:t>
            </a:r>
            <a:r>
              <a:rPr lang="zh-TW" altLang="en-US" sz="2800" b="1" dirty="0" smtClean="0">
                <a:solidFill>
                  <a:srgbClr val="0033CC"/>
                </a:solidFill>
                <a:latin typeface="標楷體" pitchFamily="65" charset="-120"/>
              </a:rPr>
              <a:t>月</a:t>
            </a:r>
            <a:r>
              <a:rPr lang="en-US" altLang="zh-TW" sz="2800" b="1" dirty="0" smtClean="0">
                <a:solidFill>
                  <a:srgbClr val="0033CC"/>
                </a:solidFill>
                <a:latin typeface="標楷體" pitchFamily="65" charset="-120"/>
              </a:rPr>
              <a:t>29</a:t>
            </a:r>
            <a:r>
              <a:rPr lang="zh-TW" altLang="en-US" sz="2800" b="1" dirty="0" smtClean="0">
                <a:solidFill>
                  <a:srgbClr val="0033CC"/>
                </a:solidFill>
                <a:latin typeface="標楷體" pitchFamily="65" charset="-120"/>
              </a:rPr>
              <a:t>日</a:t>
            </a:r>
            <a:r>
              <a:rPr lang="en-US" altLang="zh-TW" sz="2800" b="1" dirty="0">
                <a:solidFill>
                  <a:srgbClr val="0033CC"/>
                </a:solidFill>
                <a:latin typeface="標楷體" pitchFamily="65" charset="-120"/>
              </a:rPr>
              <a:t>(</a:t>
            </a:r>
            <a:r>
              <a:rPr lang="zh-TW" altLang="en-US" sz="2800" b="1" dirty="0" smtClean="0">
                <a:solidFill>
                  <a:srgbClr val="0033CC"/>
                </a:solidFill>
                <a:latin typeface="標楷體" pitchFamily="65" charset="-120"/>
              </a:rPr>
              <a:t>星期四</a:t>
            </a:r>
            <a:r>
              <a:rPr lang="en-US" altLang="zh-TW" sz="2800" b="1" dirty="0" smtClean="0">
                <a:solidFill>
                  <a:srgbClr val="0033CC"/>
                </a:solidFill>
                <a:latin typeface="標楷體" pitchFamily="65" charset="-120"/>
              </a:rPr>
              <a:t>) 14</a:t>
            </a:r>
            <a:r>
              <a:rPr lang="zh-TW" altLang="en-US" sz="2800" b="1" dirty="0" smtClean="0">
                <a:solidFill>
                  <a:srgbClr val="0033CC"/>
                </a:solidFill>
                <a:latin typeface="標楷體" pitchFamily="65" charset="-120"/>
              </a:rPr>
              <a:t>時</a:t>
            </a:r>
            <a:endParaRPr lang="en-US" altLang="zh-TW" sz="2800" b="1" dirty="0" smtClean="0">
              <a:solidFill>
                <a:srgbClr val="0033CC"/>
              </a:solidFill>
              <a:latin typeface="標楷體" pitchFamily="65" charset="-120"/>
            </a:endParaRPr>
          </a:p>
        </p:txBody>
      </p:sp>
      <p:sp>
        <p:nvSpPr>
          <p:cNvPr id="6"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a:t>
            </a:fld>
            <a:endParaRPr lang="en-US" altLang="ko-KR" dirty="0"/>
          </a:p>
        </p:txBody>
      </p:sp>
    </p:spTree>
    <p:extLst>
      <p:ext uri="{BB962C8B-B14F-4D97-AF65-F5344CB8AC3E}">
        <p14:creationId xmlns:p14="http://schemas.microsoft.com/office/powerpoint/2010/main" val="125965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10</a:t>
            </a:fld>
            <a:endParaRPr lang="zh-TW" altLang="en-US">
              <a:solidFill>
                <a:srgbClr val="44546A">
                  <a:lumMod val="50000"/>
                </a:srgbClr>
              </a:solidFill>
            </a:endParaRPr>
          </a:p>
        </p:txBody>
      </p:sp>
      <p:sp>
        <p:nvSpPr>
          <p:cNvPr id="3" name="標題 2"/>
          <p:cNvSpPr>
            <a:spLocks noGrp="1"/>
          </p:cNvSpPr>
          <p:nvPr>
            <p:ph type="title"/>
          </p:nvPr>
        </p:nvSpPr>
        <p:spPr>
          <a:xfrm>
            <a:off x="361950" y="130857"/>
            <a:ext cx="4819650" cy="716869"/>
          </a:xfrm>
          <a:solidFill>
            <a:schemeClr val="bg1"/>
          </a:solidFill>
        </p:spPr>
        <p:txBody>
          <a:bodyPr/>
          <a:lstStyle/>
          <a:p>
            <a:r>
              <a:rPr lang="zh-TW" altLang="en-US" dirty="0" smtClean="0"/>
              <a:t>災害潛勢地點處置情形</a:t>
            </a:r>
            <a:endParaRPr lang="zh-TW" altLang="en-US" dirty="0"/>
          </a:p>
        </p:txBody>
      </p:sp>
      <p:sp>
        <p:nvSpPr>
          <p:cNvPr id="4" name="五邊形 3"/>
          <p:cNvSpPr/>
          <p:nvPr/>
        </p:nvSpPr>
        <p:spPr>
          <a:xfrm>
            <a:off x="0" y="838200"/>
            <a:ext cx="7010400"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a:solidFill>
                  <a:srgbClr val="0070C0"/>
                </a:solidFill>
                <a:latin typeface="微軟正黑體" panose="020B0604030504040204" pitchFamily="34" charset="-120"/>
                <a:ea typeface="微軟正黑體" panose="020B0604030504040204" pitchFamily="34" charset="-120"/>
              </a:rPr>
              <a:t>公所提報之災害潛勢點</a:t>
            </a:r>
            <a:r>
              <a:rPr kumimoji="0" lang="en-US" altLang="zh-TW" sz="2400" b="1" kern="0" dirty="0">
                <a:solidFill>
                  <a:srgbClr val="0070C0"/>
                </a:solidFill>
                <a:latin typeface="微軟正黑體" panose="020B0604030504040204" pitchFamily="34" charset="-120"/>
                <a:ea typeface="微軟正黑體" panose="020B0604030504040204" pitchFamily="34" charset="-120"/>
              </a:rPr>
              <a:t>-</a:t>
            </a:r>
            <a:r>
              <a:rPr kumimoji="0" lang="zh-TW" altLang="en-US" sz="2400" b="1" kern="0" dirty="0">
                <a:solidFill>
                  <a:srgbClr val="0070C0"/>
                </a:solidFill>
                <a:latin typeface="微軟正黑體" panose="020B0604030504040204" pitchFamily="34" charset="-120"/>
                <a:ea typeface="微軟正黑體" panose="020B0604030504040204" pitchFamily="34" charset="-120"/>
              </a:rPr>
              <a:t>未改善</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地點辦理進度</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993283327"/>
              </p:ext>
            </p:extLst>
          </p:nvPr>
        </p:nvGraphicFramePr>
        <p:xfrm>
          <a:off x="38100" y="1335480"/>
          <a:ext cx="9029700" cy="5134536"/>
        </p:xfrm>
        <a:graphic>
          <a:graphicData uri="http://schemas.openxmlformats.org/drawingml/2006/table">
            <a:tbl>
              <a:tblPr>
                <a:tableStyleId>{69CF1AB2-1976-4502-BF36-3FF5EA218861}</a:tableStyleId>
              </a:tblPr>
              <a:tblGrid>
                <a:gridCol w="735599"/>
                <a:gridCol w="1172903"/>
                <a:gridCol w="2015798"/>
                <a:gridCol w="914400"/>
                <a:gridCol w="4191000"/>
              </a:tblGrid>
              <a:tr h="440616">
                <a:tc>
                  <a:txBody>
                    <a:bodyPr/>
                    <a:lstStyle/>
                    <a:p>
                      <a:pPr marL="0" algn="ctr" defTabSz="685800" rtl="0" eaLnBrk="1" fontAlgn="ctr" latinLnBrk="0" hangingPunct="1"/>
                      <a:r>
                        <a:rPr lang="zh-TW" altLang="en-US"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行政區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marL="0" algn="ctr" defTabSz="685800" rtl="0" eaLnBrk="1" fontAlgn="ctr" latinLnBrk="0" hangingPunct="1"/>
                      <a:r>
                        <a:rPr lang="zh-TW" altLang="en-US"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事件地點</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u="none" strike="noStrike" dirty="0" smtClean="0">
                          <a:effectLst/>
                          <a:latin typeface="微軟正黑體" panose="020B0604030504040204" pitchFamily="34" charset="-120"/>
                          <a:ea typeface="微軟正黑體" panose="020B0604030504040204" pitchFamily="34" charset="-120"/>
                        </a:rPr>
                        <a:t>易致災說明</a:t>
                      </a:r>
                      <a:endPar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權管單位</a:t>
                      </a:r>
                      <a:endParaRPr lang="zh-TW"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0" algn="ctr" defTabSz="685800" rtl="0" eaLnBrk="1" fontAlgn="ctr" latinLnBrk="0" hangingPunct="1">
                        <a:spcAft>
                          <a:spcPts val="0"/>
                        </a:spcAft>
                      </a:pPr>
                      <a:r>
                        <a:rPr lang="zh-TW" altLang="en-US"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最近辦理情形</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r>
              <a:tr h="660924">
                <a:tc>
                  <a:txBody>
                    <a:bodyPr/>
                    <a:lstStyle/>
                    <a:p>
                      <a:pPr algn="ctr" fontAlgn="ctr"/>
                      <a:r>
                        <a:rPr lang="zh-TW" altLang="en-US" sz="1400" b="1" u="none" strike="noStrike" dirty="0">
                          <a:effectLst/>
                          <a:latin typeface="微軟正黑體" panose="020B0604030504040204" pitchFamily="34" charset="-120"/>
                          <a:ea typeface="微軟正黑體" panose="020B0604030504040204" pitchFamily="34" charset="-120"/>
                        </a:rPr>
                        <a:t>三重</a:t>
                      </a:r>
                      <a:r>
                        <a:rPr lang="zh-TW" altLang="en-US" sz="1400" b="1" u="none" strike="noStrike" dirty="0" smtClean="0">
                          <a:effectLst/>
                          <a:latin typeface="微軟正黑體" panose="020B0604030504040204" pitchFamily="34" charset="-120"/>
                          <a:ea typeface="微軟正黑體" panose="020B0604030504040204" pitchFamily="34" charset="-120"/>
                        </a:rPr>
                        <a:t>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zh-TW" altLang="en-US" sz="1400" u="none" strike="noStrike" dirty="0" smtClean="0">
                          <a:effectLst/>
                          <a:latin typeface="微軟正黑體" panose="020B0604030504040204" pitchFamily="34" charset="-120"/>
                          <a:ea typeface="微軟正黑體" panose="020B0604030504040204" pitchFamily="34" charset="-120"/>
                        </a:rPr>
                        <a:t>重新路四段</a:t>
                      </a:r>
                      <a:r>
                        <a:rPr lang="en-US" altLang="zh-TW" sz="1400" u="none" strike="noStrike" dirty="0" smtClean="0">
                          <a:effectLst/>
                          <a:latin typeface="微軟正黑體" panose="020B0604030504040204" pitchFamily="34" charset="-120"/>
                          <a:ea typeface="微軟正黑體" panose="020B0604030504040204" pitchFamily="34" charset="-120"/>
                        </a:rPr>
                        <a:t>88</a:t>
                      </a:r>
                      <a:r>
                        <a:rPr lang="zh-TW" altLang="en-US" sz="1400" u="none" strike="noStrike" dirty="0" smtClean="0">
                          <a:effectLst/>
                          <a:latin typeface="微軟正黑體" panose="020B0604030504040204" pitchFamily="34" charset="-120"/>
                          <a:ea typeface="微軟正黑體" panose="020B0604030504040204" pitchFamily="34" charset="-120"/>
                        </a:rPr>
                        <a:t>巷至重安街</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ctr" latinLnBrk="0" hangingPunct="1">
                        <a:lnSpc>
                          <a:spcPct val="100000"/>
                        </a:lnSpc>
                        <a:spcBef>
                          <a:spcPts val="0"/>
                        </a:spcBef>
                        <a:spcAft>
                          <a:spcPts val="0"/>
                        </a:spcAft>
                        <a:buClrTx/>
                        <a:buSzTx/>
                        <a:buFont typeface="+mj-lt"/>
                        <a:buAutoNum type="arabicPeriod"/>
                        <a:tabLst/>
                        <a:defRPr/>
                      </a:pPr>
                      <a:r>
                        <a:rPr lang="zh-TW" altLang="en-US"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排水不良，雨勢過大，時累積雨量達</a:t>
                      </a:r>
                      <a:r>
                        <a:rPr lang="en-US" altLang="zh-TW"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58mm</a:t>
                      </a:r>
                      <a:r>
                        <a:rPr lang="zh-TW" altLang="en-US"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180975" marR="0" lvl="0" indent="-180975" algn="l" defTabSz="685800" rtl="0" eaLnBrk="1" fontAlgn="ctr" latinLnBrk="0" hangingPunct="1">
                        <a:lnSpc>
                          <a:spcPct val="100000"/>
                        </a:lnSpc>
                        <a:spcBef>
                          <a:spcPts val="0"/>
                        </a:spcBef>
                        <a:spcAft>
                          <a:spcPts val="0"/>
                        </a:spcAft>
                        <a:buClrTx/>
                        <a:buSzTx/>
                        <a:buFont typeface="+mj-lt"/>
                        <a:buAutoNum type="arabicPeriod"/>
                        <a:tabLst/>
                        <a:defRPr/>
                      </a:pPr>
                      <a:r>
                        <a:rPr lang="zh-TW" altLang="en-US"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排水不及側溝積水淹至路面。</a:t>
                      </a:r>
                      <a:endPar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0" i="0" u="none" strike="noStrike" dirty="0" smtClean="0">
                          <a:solidFill>
                            <a:srgbClr val="000000"/>
                          </a:solidFill>
                          <a:effectLst/>
                          <a:latin typeface="微軟正黑體" panose="020B0604030504040204" pitchFamily="34" charset="-120"/>
                          <a:ea typeface="微軟正黑體" panose="020B0604030504040204" pitchFamily="34" charset="-120"/>
                        </a:rPr>
                        <a:t>水利局</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c>
                  <a:txBody>
                    <a:bodyPr/>
                    <a:lstStyle/>
                    <a:p>
                      <a:pPr>
                        <a:spcAft>
                          <a:spcPts val="0"/>
                        </a:spcAft>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水利局辦理情形：</a:t>
                      </a:r>
                      <a:endPar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p>
                      <a:pPr>
                        <a:spcAft>
                          <a:spcPts val="0"/>
                        </a:spcAft>
                      </a:pPr>
                      <a:r>
                        <a:rPr lang="zh-TW" altLang="en-US" sz="1400" b="1" kern="100" dirty="0" smtClean="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rPr>
                        <a:t>本局刻正辦理重安街排水改善工程設計，預計於</a:t>
                      </a:r>
                      <a:r>
                        <a:rPr lang="en-US" altLang="zh-TW" sz="1400" b="1" kern="100" dirty="0" smtClean="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p>
                    <a:p>
                      <a:pPr>
                        <a:spcAft>
                          <a:spcPts val="0"/>
                        </a:spcAft>
                      </a:pPr>
                      <a:r>
                        <a:rPr lang="zh-TW" altLang="en-US" sz="1400" b="1" kern="100" dirty="0" smtClean="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dirty="0" smtClean="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400" b="1" kern="100" dirty="0" smtClean="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rPr>
                        <a:t>月底完成細部設計。</a:t>
                      </a:r>
                      <a:endParaRPr lang="zh-TW" sz="1400" b="1" kern="100" dirty="0">
                        <a:solidFill>
                          <a:srgbClr val="0070C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r>
              <a:tr h="660924">
                <a:tc>
                  <a:txBody>
                    <a:bodyPr/>
                    <a:lstStyle/>
                    <a:p>
                      <a:pPr algn="ctr" fontAlgn="ctr"/>
                      <a:r>
                        <a:rPr lang="zh-TW" altLang="en-US" sz="1400" b="1" u="none" strike="noStrike" dirty="0">
                          <a:effectLst/>
                          <a:latin typeface="微軟正黑體" panose="020B0604030504040204" pitchFamily="34" charset="-120"/>
                          <a:ea typeface="微軟正黑體" panose="020B0604030504040204" pitchFamily="34" charset="-120"/>
                        </a:rPr>
                        <a:t>八里區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zh-TW" altLang="en-US" sz="1400" u="none" strike="noStrike" dirty="0">
                          <a:effectLst/>
                          <a:latin typeface="微軟正黑體" panose="020B0604030504040204" pitchFamily="34" charset="-120"/>
                          <a:ea typeface="微軟正黑體" panose="020B0604030504040204" pitchFamily="34" charset="-120"/>
                        </a:rPr>
                        <a:t>新北市八里區米倉段</a:t>
                      </a:r>
                      <a:r>
                        <a:rPr lang="en-US" altLang="zh-TW" sz="1400" u="none" strike="noStrike" dirty="0">
                          <a:effectLst/>
                          <a:latin typeface="微軟正黑體" panose="020B0604030504040204" pitchFamily="34" charset="-120"/>
                          <a:ea typeface="微軟正黑體" panose="020B0604030504040204" pitchFamily="34" charset="-120"/>
                        </a:rPr>
                        <a:t>1084</a:t>
                      </a:r>
                      <a:r>
                        <a:rPr lang="zh-TW" altLang="en-US" sz="1400" u="none" strike="noStrike" dirty="0">
                          <a:effectLst/>
                          <a:latin typeface="微軟正黑體" panose="020B0604030504040204" pitchFamily="34" charset="-120"/>
                          <a:ea typeface="微軟正黑體" panose="020B0604030504040204" pitchFamily="34" charset="-120"/>
                        </a:rPr>
                        <a:t>號地號 </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ctr" latinLnBrk="0" hangingPunct="1">
                        <a:lnSpc>
                          <a:spcPct val="100000"/>
                        </a:lnSpc>
                        <a:spcBef>
                          <a:spcPts val="0"/>
                        </a:spcBef>
                        <a:spcAft>
                          <a:spcPts val="0"/>
                        </a:spcAft>
                        <a:buClrTx/>
                        <a:buSzTx/>
                        <a:buFont typeface="+mj-lt"/>
                        <a:buAutoNum type="arabicPeriod"/>
                        <a:tabLst/>
                        <a:defRPr/>
                      </a:pPr>
                      <a:r>
                        <a:rPr lang="zh-TW" altLang="en-US"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邊坡遭地主墾伐，恐有山崩之危機。</a:t>
                      </a:r>
                      <a:endParaRPr lang="en-US" altLang="zh-TW"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180975" marR="0" lvl="0" indent="-180975" algn="l" defTabSz="685800" rtl="0" eaLnBrk="1" fontAlgn="ctr" latinLnBrk="0" hangingPunct="1">
                        <a:lnSpc>
                          <a:spcPct val="100000"/>
                        </a:lnSpc>
                        <a:spcBef>
                          <a:spcPts val="0"/>
                        </a:spcBef>
                        <a:spcAft>
                          <a:spcPts val="0"/>
                        </a:spcAft>
                        <a:buClrTx/>
                        <a:buSzTx/>
                        <a:buFont typeface="+mj-lt"/>
                        <a:buAutoNum type="arabicPeriod"/>
                        <a:tabLst/>
                        <a:defRPr/>
                      </a:pPr>
                      <a:r>
                        <a:rPr lang="zh-TW" altLang="en-US" sz="1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現場墾伐照片，大批山坡地已無坡地保護。</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effectLst/>
                          <a:latin typeface="微軟正黑體" panose="020B0604030504040204" pitchFamily="34" charset="-120"/>
                          <a:ea typeface="微軟正黑體" panose="020B0604030504040204" pitchFamily="34" charset="-120"/>
                        </a:rPr>
                        <a:t>農業局</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c>
                  <a:txBody>
                    <a:bodyPr/>
                    <a:lstStyle/>
                    <a:p>
                      <a:pPr marL="0" marR="0" lvl="0" indent="0" algn="l" defTabSz="685800" rtl="0" eaLnBrk="1" fontAlgn="ctr" latinLnBrk="0" hangingPunct="1">
                        <a:lnSpc>
                          <a:spcPct val="100000"/>
                        </a:lnSpc>
                        <a:spcBef>
                          <a:spcPts val="0"/>
                        </a:spcBef>
                        <a:spcAft>
                          <a:spcPts val="0"/>
                        </a:spcAft>
                        <a:buClrTx/>
                        <a:buSzTx/>
                        <a:buFont typeface="+mj-lt"/>
                        <a:buNone/>
                        <a:tabLst/>
                        <a:defRPr/>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農業局辦理情形：</a:t>
                      </a:r>
                      <a:endPar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p>
                      <a:pPr marL="0" lvl="0" indent="0" algn="l" defTabSz="685800" rtl="0" eaLnBrk="1" fontAlgn="ctr" latinLnBrk="0" hangingPunct="1">
                        <a:spcAft>
                          <a:spcPts val="0"/>
                        </a:spcAft>
                        <a:buFont typeface="+mj-lt"/>
                        <a:buNone/>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農業局表示本案違反水土保持法部分業經裁罰在案，裸露面限期植生改正部分業經本局</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104</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年</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8</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月</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25</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日至現場勘查，現況已完成植生改正。另涉相關機關權責部分，業已移請城鄉局、稅捐處及違章拆除大隊卓處。</a:t>
                      </a:r>
                      <a:endPar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p>
                      <a:pPr marL="0" lvl="0" indent="0" algn="l" defTabSz="685800" rtl="0" eaLnBrk="1" fontAlgn="ctr" latinLnBrk="0" hangingPunct="1">
                        <a:spcAft>
                          <a:spcPts val="0"/>
                        </a:spcAft>
                        <a:buFont typeface="+mj-lt"/>
                        <a:buNone/>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城鄉局辦理情形：</a:t>
                      </a:r>
                      <a:endPar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p>
                      <a:pPr marL="0" lvl="0" indent="0" algn="l" defTabSz="685800" rtl="0" eaLnBrk="1" fontAlgn="ctr" latinLnBrk="0" hangingPunct="1">
                        <a:spcAft>
                          <a:spcPts val="0"/>
                        </a:spcAft>
                        <a:buFont typeface="+mj-lt"/>
                        <a:buNone/>
                      </a:pP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9</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月</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25</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日城鄉局已發文予行為人</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地主</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，並請行為人限期</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3</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個月內移除地上物，將於</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12</a:t>
                      </a:r>
                      <a:r>
                        <a:rPr lang="zh-TW" altLang="en-US" sz="1400" b="1" u="none" strike="noStrike" kern="1200" smtClean="0">
                          <a:solidFill>
                            <a:srgbClr val="0070C0"/>
                          </a:solidFill>
                          <a:effectLst/>
                          <a:latin typeface="微軟正黑體" panose="020B0604030504040204" pitchFamily="34" charset="-120"/>
                          <a:ea typeface="微軟正黑體" panose="020B0604030504040204" pitchFamily="34" charset="-120"/>
                          <a:cs typeface="+mn-cs"/>
                        </a:rPr>
                        <a:t>月確認行為人是否移除地上物。</a:t>
                      </a:r>
                      <a:endPar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r>
              <a:tr h="881231">
                <a:tc>
                  <a:txBody>
                    <a:bodyPr/>
                    <a:lstStyle/>
                    <a:p>
                      <a:pPr algn="ctr" fontAlgn="ctr"/>
                      <a:r>
                        <a:rPr lang="zh-TW" altLang="en-US" sz="1400" b="1" u="none" strike="noStrike" dirty="0">
                          <a:effectLst/>
                          <a:latin typeface="微軟正黑體" panose="020B0604030504040204" pitchFamily="34" charset="-120"/>
                          <a:ea typeface="微軟正黑體" panose="020B0604030504040204" pitchFamily="34" charset="-120"/>
                        </a:rPr>
                        <a:t>新店區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zh-TW" altLang="en-US" sz="1400" u="none" strike="noStrike" dirty="0">
                          <a:effectLst/>
                          <a:latin typeface="微軟正黑體" panose="020B0604030504040204" pitchFamily="34" charset="-120"/>
                          <a:ea typeface="微軟正黑體" panose="020B0604030504040204" pitchFamily="34" charset="-120"/>
                        </a:rPr>
                        <a:t>安康路安忠路口、安和路二段</a:t>
                      </a:r>
                      <a:r>
                        <a:rPr lang="en-US" sz="1400" u="none" strike="noStrike" dirty="0" err="1">
                          <a:effectLst/>
                          <a:latin typeface="微軟正黑體" panose="020B0604030504040204" pitchFamily="34" charset="-120"/>
                          <a:ea typeface="微軟正黑體" panose="020B0604030504040204" pitchFamily="34" charset="-120"/>
                        </a:rPr>
                        <a:t>HomeBox</a:t>
                      </a:r>
                      <a:r>
                        <a:rPr lang="en-US" sz="1400" u="none" strike="noStrike" dirty="0">
                          <a:effectLst/>
                          <a:latin typeface="微軟正黑體" panose="020B0604030504040204" pitchFamily="34" charset="-120"/>
                          <a:ea typeface="微軟正黑體" panose="020B0604030504040204" pitchFamily="34" charset="-120"/>
                        </a:rPr>
                        <a:t>、</a:t>
                      </a:r>
                      <a:r>
                        <a:rPr lang="zh-TW" altLang="en-US" sz="1400" u="none" strike="noStrike" dirty="0">
                          <a:effectLst/>
                          <a:latin typeface="微軟正黑體" panose="020B0604030504040204" pitchFamily="34" charset="-120"/>
                          <a:ea typeface="微軟正黑體" panose="020B0604030504040204" pitchFamily="34" charset="-120"/>
                        </a:rPr>
                        <a:t>安和路三段</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975" lvl="0" indent="-180975" algn="l" defTabSz="685800" rtl="0" eaLnBrk="1" fontAlgn="ctr" latinLnBrk="0" hangingPunct="1">
                        <a:spcAft>
                          <a:spcPts val="0"/>
                        </a:spcAft>
                        <a:buFont typeface="+mj-lt"/>
                        <a:buAutoNum type="arabicPeriod"/>
                      </a:pP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因</a:t>
                      </a:r>
                      <a:r>
                        <a:rPr lang="zh-TW" altLang="en-US" sz="1300" u="none" strike="noStrike" kern="1200" dirty="0">
                          <a:solidFill>
                            <a:schemeClr val="dk1"/>
                          </a:solidFill>
                          <a:effectLst/>
                          <a:latin typeface="微軟正黑體" panose="020B0604030504040204" pitchFamily="34" charset="-120"/>
                          <a:ea typeface="微軟正黑體" panose="020B0604030504040204" pitchFamily="34" charset="-120"/>
                          <a:cs typeface="+mn-cs"/>
                        </a:rPr>
                        <a:t>瞬間降雨過大導致宣洩</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不及</a:t>
                      </a:r>
                      <a:endPar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180975" lvl="0" indent="-180975" algn="l" defTabSz="685800" rtl="0" eaLnBrk="1" fontAlgn="ctr" latinLnBrk="0" hangingPunct="1">
                        <a:spcAft>
                          <a:spcPts val="0"/>
                        </a:spcAft>
                        <a:buFont typeface="+mj-lt"/>
                        <a:buAutoNum type="arabicPeriod"/>
                      </a:pP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曾發生災害於</a:t>
                      </a:r>
                      <a:r>
                        <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102</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月，及</a:t>
                      </a:r>
                      <a:r>
                        <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103</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23</a:t>
                      </a:r>
                      <a:r>
                        <a:rPr lang="zh-TW" altLang="en-US" sz="13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日災害事件</a:t>
                      </a:r>
                      <a:endParaRPr lang="zh-TW" altLang="en-US" sz="13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effectLst/>
                          <a:latin typeface="微軟正黑體" panose="020B0604030504040204" pitchFamily="34" charset="-120"/>
                          <a:ea typeface="微軟正黑體" panose="020B0604030504040204" pitchFamily="34" charset="-120"/>
                        </a:rPr>
                        <a:t>水利局</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c>
                  <a:txBody>
                    <a:bodyPr/>
                    <a:lstStyle/>
                    <a:p>
                      <a:pPr marL="0" lvl="0" indent="0" algn="l" defTabSz="685800" rtl="0" eaLnBrk="1" fontAlgn="ctr" latinLnBrk="0" hangingPunct="1">
                        <a:spcAft>
                          <a:spcPts val="0"/>
                        </a:spcAft>
                        <a:buFont typeface="+mj-lt"/>
                        <a:buNone/>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水利局辦理情形：</a:t>
                      </a:r>
                      <a:endPar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endParaRPr>
                    </a:p>
                    <a:p>
                      <a:pPr marL="182563" lvl="0" indent="-182563" algn="l" defTabSz="685800" rtl="0" eaLnBrk="1" fontAlgn="ctr" latinLnBrk="0" hangingPunct="1">
                        <a:spcAft>
                          <a:spcPts val="0"/>
                        </a:spcAft>
                        <a:buFont typeface="+mj-lt"/>
                        <a:buAutoNum type="arabicPeriod"/>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安康路安忠路部分：已針對相對易積淹水地區提</a:t>
                      </a:r>
                    </a:p>
                    <a:p>
                      <a:pPr marL="0" lvl="0" indent="0" algn="l" defTabSz="685800" rtl="0" eaLnBrk="1" fontAlgn="ctr" latinLnBrk="0" hangingPunct="1">
                        <a:spcAft>
                          <a:spcPts val="0"/>
                        </a:spcAft>
                        <a:buFont typeface="+mj-lt"/>
                        <a:buNone/>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出細部設計方案，目前審核中。</a:t>
                      </a:r>
                    </a:p>
                    <a:p>
                      <a:pPr marL="0" lvl="0" indent="0" algn="l" defTabSz="685800" rtl="0" eaLnBrk="1" fontAlgn="ctr" latinLnBrk="0" hangingPunct="1">
                        <a:spcAft>
                          <a:spcPts val="0"/>
                        </a:spcAft>
                        <a:buFont typeface="+mj-lt"/>
                        <a:buNone/>
                      </a:pP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2.</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安和路二段</a:t>
                      </a:r>
                      <a:r>
                        <a:rPr lang="en-US" altLang="zh-TW" sz="1400" b="1" u="none" strike="noStrike" kern="1200" dirty="0" err="1" smtClean="0">
                          <a:solidFill>
                            <a:srgbClr val="0070C0"/>
                          </a:solidFill>
                          <a:effectLst/>
                          <a:latin typeface="微軟正黑體" panose="020B0604030504040204" pitchFamily="34" charset="-120"/>
                          <a:ea typeface="微軟正黑體" panose="020B0604030504040204" pitchFamily="34" charset="-120"/>
                          <a:cs typeface="+mn-cs"/>
                        </a:rPr>
                        <a:t>HomeBox</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部分：以預佈抽水機方式改</a:t>
                      </a:r>
                    </a:p>
                    <a:p>
                      <a:pPr marL="0" lvl="0" indent="0" algn="l" defTabSz="685800" rtl="0" eaLnBrk="1" fontAlgn="ctr" latinLnBrk="0" hangingPunct="1">
                        <a:spcAft>
                          <a:spcPts val="0"/>
                        </a:spcAft>
                        <a:buFont typeface="+mj-lt"/>
                        <a:buNone/>
                      </a:pP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善，建議解除列管。</a:t>
                      </a:r>
                    </a:p>
                    <a:p>
                      <a:pPr marL="0" lvl="0" indent="0" algn="l" defTabSz="685800" rtl="0" eaLnBrk="1" fontAlgn="ctr" latinLnBrk="0" hangingPunct="1">
                        <a:spcAft>
                          <a:spcPts val="0"/>
                        </a:spcAft>
                        <a:buFont typeface="+mj-lt"/>
                        <a:buNone/>
                      </a:pP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3.</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安和路三段部分：已於</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104</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年</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10</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月</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13</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日決標予洋詳營造有限公司，建請依前</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第</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20</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次</a:t>
                      </a:r>
                      <a:r>
                        <a:rPr lang="en-US" altLang="zh-TW"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a:t>
                      </a:r>
                      <a:r>
                        <a:rPr lang="zh-TW" altLang="en-US" sz="1400" b="1" u="none" strike="noStrike" kern="1200" dirty="0" smtClean="0">
                          <a:solidFill>
                            <a:srgbClr val="0070C0"/>
                          </a:solidFill>
                          <a:effectLst/>
                          <a:latin typeface="微軟正黑體" panose="020B0604030504040204" pitchFamily="34" charset="-120"/>
                          <a:ea typeface="微軟正黑體" panose="020B0604030504040204" pitchFamily="34" charset="-120"/>
                          <a:cs typeface="+mn-cs"/>
                        </a:rPr>
                        <a:t>會議決議事項第四點解列，由本局自行列管。</a:t>
                      </a:r>
                      <a:endParaRPr lang="zh-TW" sz="1400" b="1" u="none" strike="noStrike" kern="1200" dirty="0">
                        <a:solidFill>
                          <a:srgbClr val="0070C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5D6"/>
                    </a:solidFill>
                  </a:tcPr>
                </a:tc>
              </a:tr>
            </a:tbl>
          </a:graphicData>
        </a:graphic>
      </p:graphicFrame>
    </p:spTree>
    <p:extLst>
      <p:ext uri="{BB962C8B-B14F-4D97-AF65-F5344CB8AC3E}">
        <p14:creationId xmlns:p14="http://schemas.microsoft.com/office/powerpoint/2010/main" val="3993640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237530718"/>
              </p:ext>
            </p:extLst>
          </p:nvPr>
        </p:nvGraphicFramePr>
        <p:xfrm>
          <a:off x="228600" y="1302601"/>
          <a:ext cx="8534400" cy="2735999"/>
        </p:xfrm>
        <a:graphic>
          <a:graphicData uri="http://schemas.openxmlformats.org/drawingml/2006/table">
            <a:tbl>
              <a:tblPr firstRow="1" firstCol="1" bandRow="1">
                <a:tableStyleId>{5C22544A-7EE6-4342-B048-85BDC9FD1C3A}</a:tableStyleId>
              </a:tblPr>
              <a:tblGrid>
                <a:gridCol w="565258"/>
                <a:gridCol w="958742"/>
                <a:gridCol w="2743200"/>
                <a:gridCol w="1981200"/>
                <a:gridCol w="2286000"/>
              </a:tblGrid>
              <a:tr h="245015">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編號</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a:txBody>
                    <a:bodyPr/>
                    <a:lstStyle/>
                    <a:p>
                      <a:pPr algn="ctr">
                        <a:spcAft>
                          <a:spcPts val="0"/>
                        </a:spcAft>
                      </a:pPr>
                      <a:r>
                        <a:rPr lang="zh-TW" sz="1200" kern="100" dirty="0">
                          <a:solidFill>
                            <a:schemeClr val="tx1"/>
                          </a:solidFill>
                          <a:effectLst/>
                          <a:latin typeface="微軟正黑體" panose="020B0604030504040204" pitchFamily="34" charset="-120"/>
                          <a:ea typeface="微軟正黑體" panose="020B0604030504040204" pitchFamily="34" charset="-120"/>
                        </a:rPr>
                        <a:t>區別</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a:txBody>
                    <a:bodyPr/>
                    <a:lstStyle/>
                    <a:p>
                      <a:pPr algn="ctr">
                        <a:spcAft>
                          <a:spcPts val="0"/>
                        </a:spcAft>
                      </a:pPr>
                      <a:r>
                        <a:rPr lang="zh-TW" altLang="en-US" sz="12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市府備查進度</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gridSpan="2">
                  <a:txBody>
                    <a:bodyPr/>
                    <a:lstStyle/>
                    <a:p>
                      <a:pPr algn="ctr">
                        <a:spcAft>
                          <a:spcPts val="0"/>
                        </a:spcAft>
                      </a:pPr>
                      <a:r>
                        <a:rPr lang="zh-TW" altLang="en-US" sz="12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區公所函頒進度</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hMerge="1">
                  <a:txBody>
                    <a:bodyPr/>
                    <a:lstStyle/>
                    <a:p>
                      <a:pPr algn="ctr">
                        <a:spcAft>
                          <a:spcPts val="0"/>
                        </a:spcAft>
                      </a:pP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r>
              <a:tr h="285849">
                <a:tc>
                  <a:txBody>
                    <a:bodyPr/>
                    <a:lstStyle/>
                    <a:p>
                      <a:pPr algn="ctr">
                        <a:spcAft>
                          <a:spcPts val="0"/>
                        </a:spcAft>
                      </a:pPr>
                      <a:r>
                        <a:rPr lang="en-US" sz="1200" kern="0" dirty="0">
                          <a:solidFill>
                            <a:schemeClr val="tx1"/>
                          </a:solidFill>
                          <a:effectLst/>
                          <a:latin typeface="微軟正黑體" panose="020B0604030504040204" pitchFamily="34" charset="-120"/>
                          <a:ea typeface="微軟正黑體" panose="020B0604030504040204" pitchFamily="34" charset="-120"/>
                        </a:rPr>
                        <a:t>1</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瑞芳區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marL="0" algn="l" defTabSz="685800" rtl="0" eaLnBrk="1" latinLnBrk="0" hangingPunct="1">
                        <a:spcAft>
                          <a:spcPts val="0"/>
                        </a:spcAft>
                      </a:pPr>
                      <a:r>
                        <a:rPr lang="zh-TW" altLang="zh-TW" sz="1400" b="1" kern="0" dirty="0" smtClean="0">
                          <a:solidFill>
                            <a:schemeClr val="tx1"/>
                          </a:solidFill>
                          <a:effectLst/>
                          <a:latin typeface="微軟正黑體" panose="020B0604030504040204" pitchFamily="34" charset="-120"/>
                          <a:ea typeface="微軟正黑體" panose="020B0604030504040204" pitchFamily="34" charset="-120"/>
                          <a:cs typeface="+mn-cs"/>
                        </a:rPr>
                        <a:t>已於第二季災害防救會報備查。</a:t>
                      </a:r>
                      <a:endParaRPr lang="zh-TW" sz="14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200" kern="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200" kern="0" dirty="0" smtClean="0">
                          <a:solidFill>
                            <a:schemeClr val="tx1"/>
                          </a:solidFill>
                          <a:effectLst/>
                          <a:latin typeface="微軟正黑體" panose="020B0604030504040204" pitchFamily="34" charset="-120"/>
                          <a:ea typeface="微軟正黑體" panose="020B0604030504040204" pitchFamily="34" charset="-120"/>
                          <a:cs typeface="+mn-cs"/>
                        </a:rPr>
                        <a:t>0</a:t>
                      </a:r>
                      <a:r>
                        <a:rPr lang="en-US" sz="1200" kern="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sz="1200" kern="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200" kern="0" dirty="0" smtClean="0">
                          <a:solidFill>
                            <a:schemeClr val="tx1"/>
                          </a:solidFill>
                          <a:effectLst/>
                          <a:latin typeface="微軟正黑體" panose="020B0604030504040204" pitchFamily="34" charset="-120"/>
                          <a:ea typeface="微軟正黑體" panose="020B0604030504040204" pitchFamily="34" charset="-120"/>
                          <a:cs typeface="+mn-cs"/>
                        </a:rPr>
                        <a:t>0</a:t>
                      </a:r>
                      <a:r>
                        <a:rPr lang="en-US" sz="1200" kern="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sz="1200" kern="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2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cs typeface="+mn-cs"/>
                        </a:rPr>
                        <a:t>新北瑞民字第</a:t>
                      </a:r>
                      <a:r>
                        <a:rPr lang="en-US" sz="1200" kern="0" dirty="0">
                          <a:solidFill>
                            <a:schemeClr val="tx1"/>
                          </a:solidFill>
                          <a:effectLst/>
                          <a:latin typeface="微軟正黑體" panose="020B0604030504040204" pitchFamily="34" charset="-120"/>
                          <a:ea typeface="微軟正黑體" panose="020B0604030504040204" pitchFamily="34" charset="-120"/>
                          <a:cs typeface="+mn-cs"/>
                        </a:rPr>
                        <a:t>1042114639</a:t>
                      </a:r>
                      <a:r>
                        <a:rPr lang="zh-TW" sz="1200" kern="0" dirty="0">
                          <a:solidFill>
                            <a:schemeClr val="tx1"/>
                          </a:solidFill>
                          <a:effectLst/>
                          <a:latin typeface="微軟正黑體" panose="020B0604030504040204" pitchFamily="34" charset="-120"/>
                          <a:ea typeface="微軟正黑體" panose="020B0604030504040204" pitchFamily="34" charset="-120"/>
                          <a:cs typeface="+mn-cs"/>
                        </a:rPr>
                        <a:t>號</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245015">
                <a:tc>
                  <a:txBody>
                    <a:bodyPr/>
                    <a:lstStyle/>
                    <a:p>
                      <a:pPr algn="ctr">
                        <a:spcAft>
                          <a:spcPts val="0"/>
                        </a:spcAft>
                      </a:pPr>
                      <a:r>
                        <a:rPr lang="en-US" sz="1200" kern="0" dirty="0">
                          <a:solidFill>
                            <a:schemeClr val="tx1"/>
                          </a:solidFill>
                          <a:effectLst/>
                          <a:latin typeface="微軟正黑體" panose="020B0604030504040204" pitchFamily="34" charset="-120"/>
                          <a:ea typeface="微軟正黑體" panose="020B0604030504040204" pitchFamily="34" charset="-120"/>
                        </a:rPr>
                        <a:t>2</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rPr>
                        <a:t>泰山區</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rowSpan="9">
                  <a:txBody>
                    <a:bodyPr/>
                    <a:lstStyle/>
                    <a:p>
                      <a:pPr marL="0" algn="l" defTabSz="685800" rtl="0" eaLnBrk="1" latinLnBrk="0" hangingPunct="1">
                        <a:spcAft>
                          <a:spcPts val="0"/>
                        </a:spcAft>
                      </a:pPr>
                      <a:r>
                        <a:rPr lang="en-US"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1.</a:t>
                      </a:r>
                      <a:r>
                        <a:rPr lang="zh-TW"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已於第三季災害防救會報備查。</a:t>
                      </a:r>
                    </a:p>
                    <a:p>
                      <a:pPr marL="0" algn="l" defTabSz="836613" rtl="0" eaLnBrk="1" latinLnBrk="0" hangingPunct="1">
                        <a:spcAft>
                          <a:spcPts val="0"/>
                        </a:spcAft>
                      </a:pPr>
                      <a:r>
                        <a:rPr lang="en-US"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2.</a:t>
                      </a:r>
                      <a:r>
                        <a:rPr lang="zh-TW"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備查公文：新北府消減字第</a:t>
                      </a:r>
                      <a:r>
                        <a:rPr lang="en-US"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1041689847</a:t>
                      </a:r>
                      <a:r>
                        <a:rPr lang="zh-TW"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號</a:t>
                      </a:r>
                      <a:endParaRPr lang="zh-TW" sz="14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新北泰民字第</a:t>
                      </a:r>
                      <a:r>
                        <a:rPr lang="en-US"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1042138563</a:t>
                      </a:r>
                      <a:r>
                        <a:rPr lang="zh-TW"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3</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rPr>
                        <a:t>貢寮區</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新北貢民字第</a:t>
                      </a:r>
                      <a:r>
                        <a:rPr lang="en-US"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1042232652</a:t>
                      </a:r>
                      <a:r>
                        <a:rPr lang="zh-TW" sz="1200" b="1" ker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4</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新北八民字第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1042211126</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5</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11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新北重役字第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1042065482</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6</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新北中役字第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1042078340</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7</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永和區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11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新北永役字第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1042056633</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8</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汐止區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 </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新北汐役字第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1042312928</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9</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坪林區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新北坪民字第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1042171097</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245015">
                <a:tc>
                  <a:txBody>
                    <a:bodyPr/>
                    <a:lstStyle/>
                    <a:p>
                      <a:pPr algn="ctr">
                        <a:spcAft>
                          <a:spcPts val="0"/>
                        </a:spcAft>
                      </a:pPr>
                      <a:r>
                        <a:rPr lang="en-US" sz="1200" kern="0">
                          <a:solidFill>
                            <a:schemeClr val="tx1"/>
                          </a:solidFill>
                          <a:effectLst/>
                          <a:latin typeface="微軟正黑體" panose="020B0604030504040204" pitchFamily="34" charset="-120"/>
                          <a:ea typeface="微軟正黑體" panose="020B0604030504040204" pitchFamily="34" charset="-120"/>
                        </a:rPr>
                        <a:t>10</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algn="ctr" defTabSz="685800" rtl="0" eaLnBrk="1" latinLnBrk="0" hangingPunct="1">
                        <a:spcAft>
                          <a:spcPts val="0"/>
                        </a:spcAft>
                      </a:pP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200" b="1" kern="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11 </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algn="ctr" defTabSz="685800" rtl="0" eaLnBrk="1" latinLnBrk="0" hangingPunct="1">
                        <a:spcAft>
                          <a:spcPts val="0"/>
                        </a:spcAft>
                      </a:pP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新北板役字第</a:t>
                      </a:r>
                      <a:r>
                        <a:rPr lang="en-US"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1042071216</a:t>
                      </a:r>
                      <a:r>
                        <a:rPr lang="zh-TW" sz="1200" b="1" kern="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11</a:t>
            </a:fld>
            <a:endParaRPr lang="zh-TW" altLang="en-US">
              <a:solidFill>
                <a:srgbClr val="44546A">
                  <a:lumMod val="50000"/>
                </a:srgbClr>
              </a:solidFill>
            </a:endParaRPr>
          </a:p>
        </p:txBody>
      </p:sp>
      <p:sp>
        <p:nvSpPr>
          <p:cNvPr id="3" name="標題 2"/>
          <p:cNvSpPr>
            <a:spLocks noGrp="1"/>
          </p:cNvSpPr>
          <p:nvPr>
            <p:ph type="title"/>
          </p:nvPr>
        </p:nvSpPr>
        <p:spPr>
          <a:xfrm>
            <a:off x="361950" y="130857"/>
            <a:ext cx="4819650" cy="716869"/>
          </a:xfrm>
          <a:solidFill>
            <a:schemeClr val="bg1"/>
          </a:solidFill>
        </p:spPr>
        <p:txBody>
          <a:bodyPr/>
          <a:lstStyle/>
          <a:p>
            <a:r>
              <a:rPr lang="zh-TW" altLang="en-US" dirty="0" smtClean="0"/>
              <a:t>區級地區災害防救計畫</a:t>
            </a:r>
            <a:endParaRPr lang="zh-TW" altLang="en-US" dirty="0"/>
          </a:p>
        </p:txBody>
      </p:sp>
      <p:sp>
        <p:nvSpPr>
          <p:cNvPr id="11" name="五邊形 10"/>
          <p:cNvSpPr/>
          <p:nvPr/>
        </p:nvSpPr>
        <p:spPr>
          <a:xfrm>
            <a:off x="0" y="734841"/>
            <a:ext cx="6019800"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各</a:t>
            </a:r>
            <a:r>
              <a:rPr kumimoji="0" lang="zh-TW" altLang="en-US" sz="2400" b="1" kern="0" dirty="0">
                <a:solidFill>
                  <a:srgbClr val="0070C0"/>
                </a:solidFill>
                <a:latin typeface="微軟正黑體" panose="020B0604030504040204" pitchFamily="34" charset="-120"/>
                <a:ea typeface="微軟正黑體" panose="020B0604030504040204" pitchFamily="34" charset="-120"/>
              </a:rPr>
              <a:t>區公所地區災害防救計畫函頒進度</a:t>
            </a:r>
          </a:p>
        </p:txBody>
      </p:sp>
    </p:spTree>
    <p:extLst>
      <p:ext uri="{BB962C8B-B14F-4D97-AF65-F5344CB8AC3E}">
        <p14:creationId xmlns:p14="http://schemas.microsoft.com/office/powerpoint/2010/main" val="4016530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094014508"/>
              </p:ext>
            </p:extLst>
          </p:nvPr>
        </p:nvGraphicFramePr>
        <p:xfrm>
          <a:off x="228600" y="1295400"/>
          <a:ext cx="8458200" cy="4091940"/>
        </p:xfrm>
        <a:graphic>
          <a:graphicData uri="http://schemas.openxmlformats.org/drawingml/2006/table">
            <a:tbl>
              <a:tblPr firstRow="1" firstCol="1" bandRow="1">
                <a:tableStyleId>{5C22544A-7EE6-4342-B048-85BDC9FD1C3A}</a:tableStyleId>
              </a:tblPr>
              <a:tblGrid>
                <a:gridCol w="729577"/>
                <a:gridCol w="1237446"/>
                <a:gridCol w="2833577"/>
                <a:gridCol w="3657600"/>
              </a:tblGrid>
              <a:tr h="174270">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編號</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a:txBody>
                    <a:bodyPr/>
                    <a:lstStyle/>
                    <a:p>
                      <a:pPr algn="ctr">
                        <a:spcAft>
                          <a:spcPts val="0"/>
                        </a:spcAft>
                      </a:pPr>
                      <a:r>
                        <a:rPr lang="zh-TW" sz="1200" kern="100" dirty="0">
                          <a:solidFill>
                            <a:schemeClr val="tx1"/>
                          </a:solidFill>
                          <a:effectLst/>
                          <a:latin typeface="微軟正黑體" panose="020B0604030504040204" pitchFamily="34" charset="-120"/>
                          <a:ea typeface="微軟正黑體" panose="020B0604030504040204" pitchFamily="34" charset="-120"/>
                        </a:rPr>
                        <a:t>區別</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a:txBody>
                    <a:bodyPr/>
                    <a:lstStyle/>
                    <a:p>
                      <a:pPr algn="ctr">
                        <a:spcAft>
                          <a:spcPts val="0"/>
                        </a:spcAft>
                      </a:pPr>
                      <a:r>
                        <a:rPr lang="zh-TW" altLang="en-US" sz="12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市府備查進度</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c>
                  <a:txBody>
                    <a:bodyPr/>
                    <a:lstStyle/>
                    <a:p>
                      <a:pPr algn="ctr">
                        <a:spcAft>
                          <a:spcPts val="0"/>
                        </a:spcAft>
                      </a:pPr>
                      <a:r>
                        <a:rPr lang="zh-TW" altLang="en-US" sz="12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區公所核定會議預定辦理日期</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CECFF"/>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1</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三芝區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rowSpan="19">
                  <a:txBody>
                    <a:bodyPr/>
                    <a:lstStyle/>
                    <a:p>
                      <a:pPr marL="0" algn="l" defTabSz="685800" rtl="0" eaLnBrk="1" latinLnBrk="0" hangingPunct="1">
                        <a:spcAft>
                          <a:spcPts val="0"/>
                        </a:spcAft>
                      </a:pPr>
                      <a:r>
                        <a:rPr lang="zh-TW" altLang="zh-TW" sz="1400" b="1" kern="0" dirty="0" smtClean="0">
                          <a:solidFill>
                            <a:srgbClr val="C00000"/>
                          </a:solidFill>
                          <a:effectLst/>
                          <a:latin typeface="微軟正黑體" panose="020B0604030504040204" pitchFamily="34" charset="-120"/>
                          <a:ea typeface="微軟正黑體" panose="020B0604030504040204" pitchFamily="34" charset="-120"/>
                          <a:cs typeface="+mn-cs"/>
                        </a:rPr>
                        <a:t>預計於第四季災害防救會報備查。</a:t>
                      </a:r>
                      <a:endParaRPr lang="zh-TW" sz="14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12</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2</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三峽區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zh-TW" altLang="en-US" dirty="0" smtClean="0">
                          <a:latin typeface="微軟正黑體" panose="020B0604030504040204" pitchFamily="34" charset="-120"/>
                          <a:ea typeface="微軟正黑體" panose="020B0604030504040204" pitchFamily="34" charset="-120"/>
                        </a:rPr>
                        <a:t>未定</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3</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土城區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b="1" dirty="0" smtClean="0">
                          <a:solidFill>
                            <a:srgbClr val="00B050"/>
                          </a:solidFill>
                          <a:latin typeface="微軟正黑體" panose="020B0604030504040204" pitchFamily="34" charset="-120"/>
                          <a:ea typeface="微軟正黑體" panose="020B0604030504040204" pitchFamily="34" charset="-120"/>
                        </a:rPr>
                        <a:t>已提報市府備查</a:t>
                      </a: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4</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淡水區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04</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5</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平溪區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04</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6</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石門區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13</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7</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石碇區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04</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8</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林口區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06</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sz="1200" kern="0" dirty="0" smtClean="0">
                          <a:solidFill>
                            <a:schemeClr val="tx1"/>
                          </a:solidFill>
                          <a:effectLst/>
                          <a:latin typeface="微軟正黑體" panose="020B0604030504040204" pitchFamily="34" charset="-120"/>
                          <a:ea typeface="微軟正黑體" panose="020B0604030504040204" pitchFamily="34" charset="-120"/>
                        </a:rPr>
                        <a:t>9</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金山區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0</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烏來區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04</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1</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五股區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05</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2</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深坑區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10</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30</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3</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新店區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350" b="1" kern="1200" dirty="0" smtClean="0">
                          <a:solidFill>
                            <a:srgbClr val="00B050"/>
                          </a:solidFill>
                          <a:latin typeface="微軟正黑體" panose="020B0604030504040204" pitchFamily="34" charset="-120"/>
                          <a:ea typeface="微軟正黑體" panose="020B0604030504040204" pitchFamily="34" charset="-120"/>
                          <a:cs typeface="+mn-cs"/>
                        </a:rPr>
                        <a:t>已提報市府備查</a:t>
                      </a:r>
                      <a:endParaRPr lang="zh-TW" altLang="en-US" sz="1350" b="1" kern="1200" dirty="0">
                        <a:solidFill>
                          <a:srgbClr val="00B050"/>
                        </a:solidFill>
                        <a:latin typeface="微軟正黑體" panose="020B0604030504040204" pitchFamily="34" charset="-120"/>
                        <a:ea typeface="微軟正黑體" panose="020B0604030504040204" pitchFamily="34" charset="-120"/>
                        <a:cs typeface="+mn-cs"/>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4</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新莊區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10</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19</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5</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萬里區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10</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6</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樹林區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10</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16</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7</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雙溪區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zh-TW" altLang="en-US" dirty="0" smtClean="0">
                          <a:latin typeface="微軟正黑體" panose="020B0604030504040204" pitchFamily="34" charset="-120"/>
                          <a:ea typeface="微軟正黑體" panose="020B0604030504040204" pitchFamily="34" charset="-120"/>
                        </a:rPr>
                        <a:t>未定</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8</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a:solidFill>
                            <a:schemeClr val="tx1"/>
                          </a:solidFill>
                          <a:effectLst/>
                          <a:latin typeface="微軟正黑體" panose="020B0604030504040204" pitchFamily="34" charset="-120"/>
                          <a:ea typeface="微軟正黑體" panose="020B0604030504040204" pitchFamily="34" charset="-120"/>
                        </a:rPr>
                        <a:t>蘆洲區</a:t>
                      </a:r>
                      <a:endParaRPr lang="zh-TW" sz="12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350" b="1" kern="1200" dirty="0" smtClean="0">
                          <a:solidFill>
                            <a:srgbClr val="00B050"/>
                          </a:solidFill>
                          <a:latin typeface="微軟正黑體" panose="020B0604030504040204" pitchFamily="34" charset="-120"/>
                          <a:ea typeface="微軟正黑體" panose="020B0604030504040204" pitchFamily="34" charset="-120"/>
                          <a:cs typeface="+mn-cs"/>
                        </a:rPr>
                        <a:t>已提報市府備查</a:t>
                      </a: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159748">
                <a:tc>
                  <a:txBody>
                    <a:bodyPr/>
                    <a:lstStyle/>
                    <a:p>
                      <a:pPr algn="ctr">
                        <a:spcAft>
                          <a:spcPts val="0"/>
                        </a:spcAft>
                      </a:pPr>
                      <a:r>
                        <a:rPr lang="en-US" altLang="zh-TW" sz="1200" kern="0" dirty="0" smtClean="0">
                          <a:solidFill>
                            <a:schemeClr val="tx1"/>
                          </a:solidFill>
                          <a:effectLst/>
                          <a:latin typeface="微軟正黑體" panose="020B0604030504040204" pitchFamily="34" charset="-120"/>
                          <a:ea typeface="微軟正黑體" panose="020B0604030504040204" pitchFamily="34" charset="-120"/>
                        </a:rPr>
                        <a:t>1</a:t>
                      </a:r>
                      <a:r>
                        <a:rPr lang="en-US" sz="1200" kern="0" dirty="0" smtClean="0">
                          <a:solidFill>
                            <a:schemeClr val="tx1"/>
                          </a:solidFill>
                          <a:effectLst/>
                          <a:latin typeface="微軟正黑體" panose="020B0604030504040204" pitchFamily="34" charset="-120"/>
                          <a:ea typeface="微軟正黑體" panose="020B0604030504040204" pitchFamily="34" charset="-120"/>
                        </a:rPr>
                        <a:t>9</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鶯歌區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algn="ctr">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5351" marR="65351" marT="0" marB="0" anchor="ctr"/>
                </a:tc>
                <a:tc>
                  <a:txBody>
                    <a:bodyPr/>
                    <a:lstStyle/>
                    <a:p>
                      <a:pPr algn="ctr"/>
                      <a:r>
                        <a:rPr lang="en-US" altLang="zh-TW" dirty="0" smtClean="0">
                          <a:latin typeface="微軟正黑體" panose="020B0604030504040204" pitchFamily="34" charset="-120"/>
                          <a:ea typeface="微軟正黑體" panose="020B0604030504040204" pitchFamily="34" charset="-120"/>
                        </a:rPr>
                        <a:t>104</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10</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27</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a:txBody>
                  <a:tcPr marL="65351" marR="65351"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12</a:t>
            </a:fld>
            <a:endParaRPr lang="zh-TW" altLang="en-US">
              <a:solidFill>
                <a:srgbClr val="44546A">
                  <a:lumMod val="50000"/>
                </a:srgbClr>
              </a:solidFill>
            </a:endParaRPr>
          </a:p>
        </p:txBody>
      </p:sp>
      <p:sp>
        <p:nvSpPr>
          <p:cNvPr id="3" name="標題 2"/>
          <p:cNvSpPr>
            <a:spLocks noGrp="1"/>
          </p:cNvSpPr>
          <p:nvPr>
            <p:ph type="title"/>
          </p:nvPr>
        </p:nvSpPr>
        <p:spPr>
          <a:xfrm>
            <a:off x="361950" y="130857"/>
            <a:ext cx="4819650" cy="716869"/>
          </a:xfrm>
          <a:solidFill>
            <a:schemeClr val="bg1"/>
          </a:solidFill>
        </p:spPr>
        <p:txBody>
          <a:bodyPr/>
          <a:lstStyle/>
          <a:p>
            <a:r>
              <a:rPr lang="zh-TW" altLang="en-US" dirty="0" smtClean="0"/>
              <a:t>區級地區災害防救計畫</a:t>
            </a:r>
            <a:endParaRPr lang="zh-TW" altLang="en-US" dirty="0"/>
          </a:p>
        </p:txBody>
      </p:sp>
      <p:sp>
        <p:nvSpPr>
          <p:cNvPr id="11" name="五邊形 10"/>
          <p:cNvSpPr/>
          <p:nvPr/>
        </p:nvSpPr>
        <p:spPr>
          <a:xfrm>
            <a:off x="0" y="734841"/>
            <a:ext cx="6019800"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19</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區公所</a:t>
            </a:r>
            <a:r>
              <a:rPr kumimoji="0" lang="zh-TW" altLang="en-US" sz="2400" b="1" kern="0" dirty="0">
                <a:solidFill>
                  <a:srgbClr val="0070C0"/>
                </a:solidFill>
                <a:latin typeface="微軟正黑體" panose="020B0604030504040204" pitchFamily="34" charset="-120"/>
                <a:ea typeface="微軟正黑體" panose="020B0604030504040204" pitchFamily="34" charset="-120"/>
              </a:rPr>
              <a:t>地區災害防救</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計畫核定進度</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30132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2241" y="3726958"/>
            <a:ext cx="1557512" cy="2076683"/>
          </a:xfrm>
          <a:prstGeom prst="rect">
            <a:avLst/>
          </a:prstGeom>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13</a:t>
            </a:fld>
            <a:endParaRPr lang="zh-TW" altLang="en-US">
              <a:solidFill>
                <a:srgbClr val="44546A">
                  <a:lumMod val="50000"/>
                </a:srgbClr>
              </a:solidFill>
            </a:endParaRPr>
          </a:p>
        </p:txBody>
      </p:sp>
      <p:sp>
        <p:nvSpPr>
          <p:cNvPr id="3" name="標題 2"/>
          <p:cNvSpPr>
            <a:spLocks noGrp="1"/>
          </p:cNvSpPr>
          <p:nvPr>
            <p:ph type="title"/>
          </p:nvPr>
        </p:nvSpPr>
        <p:spPr>
          <a:xfrm>
            <a:off x="361949" y="130857"/>
            <a:ext cx="4286251" cy="716869"/>
          </a:xfrm>
          <a:solidFill>
            <a:schemeClr val="bg1"/>
          </a:solidFill>
        </p:spPr>
        <p:txBody>
          <a:bodyPr/>
          <a:lstStyle/>
          <a:p>
            <a:r>
              <a:rPr lang="zh-TW" altLang="en-US" dirty="0" smtClean="0"/>
              <a:t>防災避難看板進度</a:t>
            </a:r>
            <a:endParaRPr lang="zh-TW" altLang="en-US" dirty="0"/>
          </a:p>
        </p:txBody>
      </p:sp>
      <p:sp>
        <p:nvSpPr>
          <p:cNvPr id="8" name="文字方塊 7"/>
          <p:cNvSpPr txBox="1"/>
          <p:nvPr/>
        </p:nvSpPr>
        <p:spPr>
          <a:xfrm>
            <a:off x="16735" y="1369037"/>
            <a:ext cx="4021865" cy="830997"/>
          </a:xfrm>
          <a:prstGeom prst="rect">
            <a:avLst/>
          </a:prstGeom>
          <a:solidFill>
            <a:srgbClr val="CCECFF"/>
          </a:solidFill>
        </p:spPr>
        <p:txBody>
          <a:bodyPr wrap="square">
            <a:spAutoFit/>
          </a:bodyPr>
          <a:lstStyle>
            <a:defPPr>
              <a:defRPr lang="zh-TW"/>
            </a:defPPr>
            <a:lvl1pPr>
              <a:buFont typeface="Wingdings" panose="05000000000000000000" pitchFamily="2" charset="2"/>
              <a:buNone/>
              <a:defRPr sz="2000" b="1" ker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sz="2400" dirty="0">
                <a:solidFill>
                  <a:schemeClr val="tx1"/>
                </a:solidFill>
              </a:rPr>
              <a:t>看板樣式已確認</a:t>
            </a:r>
            <a:r>
              <a:rPr lang="zh-TW" altLang="zh-TW" sz="2400" dirty="0" smtClean="0">
                <a:solidFill>
                  <a:schemeClr val="tx1"/>
                </a:solidFill>
              </a:rPr>
              <a:t>，</a:t>
            </a:r>
            <a:r>
              <a:rPr lang="en-US" altLang="zh-TW" sz="2400" dirty="0" smtClean="0">
                <a:solidFill>
                  <a:schemeClr val="tx1"/>
                </a:solidFill>
              </a:rPr>
              <a:t>10</a:t>
            </a:r>
            <a:r>
              <a:rPr lang="zh-TW" altLang="zh-TW" sz="2400" dirty="0" smtClean="0">
                <a:solidFill>
                  <a:schemeClr val="tx1"/>
                </a:solidFill>
              </a:rPr>
              <a:t>月</a:t>
            </a:r>
            <a:r>
              <a:rPr lang="en-US" altLang="zh-TW" sz="2400" dirty="0" smtClean="0">
                <a:solidFill>
                  <a:schemeClr val="tx1"/>
                </a:solidFill>
              </a:rPr>
              <a:t>25</a:t>
            </a:r>
            <a:r>
              <a:rPr lang="zh-TW" altLang="en-US" sz="2400" dirty="0" smtClean="0">
                <a:solidFill>
                  <a:schemeClr val="tx1"/>
                </a:solidFill>
              </a:rPr>
              <a:t>日已</a:t>
            </a:r>
            <a:r>
              <a:rPr lang="zh-TW" altLang="zh-TW" sz="2400" dirty="0" smtClean="0">
                <a:solidFill>
                  <a:schemeClr val="tx1"/>
                </a:solidFill>
              </a:rPr>
              <a:t>完成</a:t>
            </a:r>
            <a:r>
              <a:rPr lang="zh-TW" altLang="zh-TW" sz="2400" dirty="0">
                <a:solidFill>
                  <a:schemeClr val="tx1"/>
                </a:solidFill>
              </a:rPr>
              <a:t>裝設</a:t>
            </a:r>
            <a:r>
              <a:rPr lang="zh-TW" altLang="en-US" sz="2400" dirty="0">
                <a:solidFill>
                  <a:schemeClr val="tx1"/>
                </a:solidFill>
              </a:rPr>
              <a:t>。</a:t>
            </a:r>
          </a:p>
        </p:txBody>
      </p:sp>
      <p:cxnSp>
        <p:nvCxnSpPr>
          <p:cNvPr id="32" name="直線接點 31"/>
          <p:cNvCxnSpPr/>
          <p:nvPr/>
        </p:nvCxnSpPr>
        <p:spPr>
          <a:xfrm>
            <a:off x="4297850" y="1350134"/>
            <a:ext cx="21369" cy="3636000"/>
          </a:xfrm>
          <a:prstGeom prst="line">
            <a:avLst/>
          </a:prstGeom>
          <a:noFill/>
          <a:ln w="28575" cap="rnd" cmpd="sng" algn="ctr">
            <a:solidFill>
              <a:sysClr val="windowText" lastClr="000000">
                <a:lumMod val="50000"/>
                <a:lumOff val="50000"/>
              </a:sysClr>
            </a:solidFill>
            <a:prstDash val="sysDash"/>
          </a:ln>
          <a:effectLst/>
        </p:spPr>
      </p:cxnSp>
      <p:sp>
        <p:nvSpPr>
          <p:cNvPr id="51" name="文字方塊 50"/>
          <p:cNvSpPr txBox="1"/>
          <p:nvPr/>
        </p:nvSpPr>
        <p:spPr>
          <a:xfrm>
            <a:off x="87034" y="893325"/>
            <a:ext cx="2284035"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蘆洲區特色看辦樣式</a:t>
            </a:r>
            <a:endParaRPr lang="zh-TW" altLang="en-US" sz="1800" dirty="0">
              <a:solidFill>
                <a:schemeClr val="accent4">
                  <a:lumMod val="60000"/>
                  <a:lumOff val="40000"/>
                </a:schemeClr>
              </a:solidFill>
            </a:endParaRPr>
          </a:p>
        </p:txBody>
      </p:sp>
      <p:sp>
        <p:nvSpPr>
          <p:cNvPr id="17" name="五邊形 16"/>
          <p:cNvSpPr/>
          <p:nvPr/>
        </p:nvSpPr>
        <p:spPr>
          <a:xfrm>
            <a:off x="4452125" y="700848"/>
            <a:ext cx="4323716" cy="757130"/>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a:solidFill>
                  <a:srgbClr val="0070C0"/>
                </a:solidFill>
                <a:latin typeface="微軟正黑體" panose="020B0604030504040204" pitchFamily="34" charset="-120"/>
                <a:ea typeface="微軟正黑體" panose="020B0604030504040204" pitchFamily="34" charset="-120"/>
              </a:rPr>
              <a:t>由</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廠商製作</a:t>
            </a: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29</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區防災避難看板，預定</a:t>
            </a: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11</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月底完成裝設</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784" y="4277716"/>
            <a:ext cx="2144743" cy="893084"/>
          </a:xfrm>
          <a:prstGeom prst="rect">
            <a:avLst/>
          </a:prstGeom>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005" y="1684893"/>
            <a:ext cx="2701154" cy="1800066"/>
          </a:xfrm>
          <a:prstGeom prst="rect">
            <a:avLst/>
          </a:prstGeom>
        </p:spPr>
      </p:pic>
      <p:pic>
        <p:nvPicPr>
          <p:cNvPr id="4" name="圖片 3"/>
          <p:cNvPicPr>
            <a:picLocks noChangeAspect="1"/>
          </p:cNvPicPr>
          <p:nvPr/>
        </p:nvPicPr>
        <p:blipFill rotWithShape="1">
          <a:blip r:embed="rId5"/>
          <a:srcRect b="17380"/>
          <a:stretch/>
        </p:blipFill>
        <p:spPr>
          <a:xfrm>
            <a:off x="203411" y="2285228"/>
            <a:ext cx="3953423" cy="4355082"/>
          </a:xfrm>
          <a:prstGeom prst="rect">
            <a:avLst/>
          </a:prstGeom>
        </p:spPr>
      </p:pic>
    </p:spTree>
    <p:extLst>
      <p:ext uri="{BB962C8B-B14F-4D97-AF65-F5344CB8AC3E}">
        <p14:creationId xmlns:p14="http://schemas.microsoft.com/office/powerpoint/2010/main" val="1223917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14</a:t>
            </a:fld>
            <a:endParaRPr lang="zh-TW" altLang="en-US">
              <a:solidFill>
                <a:srgbClr val="44546A">
                  <a:lumMod val="50000"/>
                </a:srgbClr>
              </a:solidFill>
            </a:endParaRPr>
          </a:p>
        </p:txBody>
      </p:sp>
      <p:sp>
        <p:nvSpPr>
          <p:cNvPr id="3" name="標題 2"/>
          <p:cNvSpPr>
            <a:spLocks noGrp="1"/>
          </p:cNvSpPr>
          <p:nvPr>
            <p:ph type="title"/>
          </p:nvPr>
        </p:nvSpPr>
        <p:spPr>
          <a:xfrm>
            <a:off x="361949" y="130857"/>
            <a:ext cx="6648451" cy="716869"/>
          </a:xfrm>
          <a:solidFill>
            <a:schemeClr val="bg1"/>
          </a:solidFill>
        </p:spPr>
        <p:txBody>
          <a:bodyPr/>
          <a:lstStyle/>
          <a:p>
            <a:r>
              <a:rPr lang="zh-TW" altLang="en-US" dirty="0"/>
              <a:t>評估各區避難收容處所收容能量</a:t>
            </a:r>
          </a:p>
        </p:txBody>
      </p:sp>
      <p:sp>
        <p:nvSpPr>
          <p:cNvPr id="4" name="文字方塊 3"/>
          <p:cNvSpPr txBox="1"/>
          <p:nvPr/>
        </p:nvSpPr>
        <p:spPr>
          <a:xfrm>
            <a:off x="0" y="728804"/>
            <a:ext cx="5257800" cy="400110"/>
          </a:xfrm>
          <a:prstGeom prst="rect">
            <a:avLst/>
          </a:prstGeom>
          <a:solidFill>
            <a:srgbClr val="CCECFF"/>
          </a:solidFill>
        </p:spPr>
        <p:txBody>
          <a:bodyPr wrap="square">
            <a:spAutoFit/>
          </a:bodyPr>
          <a:lstStyle>
            <a:defPPr>
              <a:defRPr lang="zh-TW"/>
            </a:defPPr>
            <a:lvl1pPr>
              <a:buFont typeface="Wingdings" panose="05000000000000000000" pitchFamily="2" charset="2"/>
              <a:buNone/>
              <a:defRPr sz="2000" b="1" ker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dirty="0">
                <a:solidFill>
                  <a:schemeClr val="tx1"/>
                </a:solidFill>
              </a:rPr>
              <a:t>依</a:t>
            </a:r>
            <a:r>
              <a:rPr lang="zh-TW" altLang="en-US" dirty="0">
                <a:solidFill>
                  <a:srgbClr val="FF0000"/>
                </a:solidFill>
              </a:rPr>
              <a:t>水災、土石流及海嘯之災損評估</a:t>
            </a:r>
            <a:r>
              <a:rPr lang="zh-TW" altLang="en-US" dirty="0">
                <a:solidFill>
                  <a:schemeClr val="tx1"/>
                </a:solidFill>
              </a:rPr>
              <a:t>收容</a:t>
            </a:r>
            <a:r>
              <a:rPr lang="zh-TW" altLang="en-US" dirty="0" smtClean="0">
                <a:solidFill>
                  <a:schemeClr val="tx1"/>
                </a:solidFill>
              </a:rPr>
              <a:t>能量。</a:t>
            </a:r>
            <a:endParaRPr lang="zh-TW" altLang="en-US" dirty="0">
              <a:solidFill>
                <a:schemeClr val="tx1"/>
              </a:solidFill>
            </a:endParaRPr>
          </a:p>
        </p:txBody>
      </p:sp>
      <p:sp>
        <p:nvSpPr>
          <p:cNvPr id="5" name="文字方塊 4"/>
          <p:cNvSpPr txBox="1"/>
          <p:nvPr/>
        </p:nvSpPr>
        <p:spPr>
          <a:xfrm>
            <a:off x="93157" y="1164525"/>
            <a:ext cx="1377672"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以地震為例</a:t>
            </a:r>
            <a:endParaRPr lang="zh-TW" altLang="en-US" sz="1800" dirty="0">
              <a:solidFill>
                <a:schemeClr val="accent4">
                  <a:lumMod val="60000"/>
                  <a:lumOff val="40000"/>
                </a:schemeClr>
              </a:solidFill>
            </a:endParaRPr>
          </a:p>
        </p:txBody>
      </p:sp>
      <p:sp>
        <p:nvSpPr>
          <p:cNvPr id="7" name="矩形 6"/>
          <p:cNvSpPr/>
          <p:nvPr/>
        </p:nvSpPr>
        <p:spPr>
          <a:xfrm>
            <a:off x="31687" y="1677550"/>
            <a:ext cx="3790667" cy="1323439"/>
          </a:xfrm>
          <a:prstGeom prst="rect">
            <a:avLst/>
          </a:prstGeom>
          <a:solidFill>
            <a:schemeClr val="accent2">
              <a:lumMod val="20000"/>
              <a:lumOff val="80000"/>
            </a:schemeClr>
          </a:solidFill>
        </p:spPr>
        <p:txBody>
          <a:bodyPr wrap="square">
            <a:spAutoFit/>
          </a:bodyPr>
          <a:lstStyle/>
          <a:p>
            <a:pPr marL="285750" indent="-285750">
              <a:buFont typeface="Wingdings" panose="05000000000000000000" pitchFamily="2" charset="2"/>
              <a:buChar char="u"/>
            </a:pP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就災損推估結果評估各區避難收容處之所收容能量，僅以短期（臨時）避難需求評估各區的收容能量</a:t>
            </a:r>
            <a:r>
              <a:rPr lang="zh-TW"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rPr>
              <a:t>。利用</a:t>
            </a:r>
            <a:r>
              <a:rPr lang="en-US" altLang="zh-TW" sz="1600" kern="100" dirty="0">
                <a:latin typeface="微軟正黑體" panose="020B0604030504040204" pitchFamily="34" charset="-120"/>
                <a:ea typeface="微軟正黑體" panose="020B0604030504040204" pitchFamily="34" charset="-120"/>
              </a:rPr>
              <a:t>TELES</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進行地震境況模擬推估</a:t>
            </a:r>
            <a:r>
              <a:rPr lang="zh-TW"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1" dirty="0" smtClean="0">
                <a:solidFill>
                  <a:srgbClr val="FF0000"/>
                </a:solidFill>
                <a:latin typeface="微軟正黑體" panose="020B0604030504040204" pitchFamily="34" charset="-120"/>
                <a:ea typeface="微軟正黑體" panose="020B0604030504040204" pitchFamily="34" charset="-120"/>
              </a:rPr>
              <a:t>依據地震之</a:t>
            </a:r>
            <a:r>
              <a:rPr lang="zh-TW" altLang="zh-TW" sz="1600" b="1" dirty="0">
                <a:solidFill>
                  <a:srgbClr val="FF0000"/>
                </a:solidFill>
                <a:latin typeface="微軟正黑體" panose="020B0604030504040204" pitchFamily="34" charset="-120"/>
                <a:ea typeface="微軟正黑體" panose="020B0604030504040204" pitchFamily="34" charset="-120"/>
              </a:rPr>
              <a:t>災損推估避難需求</a:t>
            </a:r>
            <a:r>
              <a:rPr lang="zh-TW" altLang="zh-TW" sz="1600" b="1" dirty="0" smtClean="0">
                <a:solidFill>
                  <a:srgbClr val="FF0000"/>
                </a:solidFill>
                <a:latin typeface="微軟正黑體" panose="020B0604030504040204" pitchFamily="34" charset="-120"/>
                <a:ea typeface="微軟正黑體" panose="020B0604030504040204" pitchFamily="34" charset="-120"/>
              </a:rPr>
              <a:t>人數</a:t>
            </a:r>
            <a:r>
              <a:rPr lang="zh-TW" altLang="en-US" sz="1600" b="1" dirty="0" smtClean="0">
                <a:solidFill>
                  <a:srgbClr val="FF0000"/>
                </a:solidFill>
                <a:latin typeface="微軟正黑體" panose="020B0604030504040204" pitchFamily="34" charset="-120"/>
                <a:ea typeface="微軟正黑體" panose="020B0604030504040204" pitchFamily="34" charset="-120"/>
              </a:rPr>
              <a:t>。</a:t>
            </a:r>
            <a:endParaRPr lang="en-US" altLang="zh-TW" sz="1600" b="1" dirty="0" smtClean="0">
              <a:solidFill>
                <a:srgbClr val="FF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6022" y="4130281"/>
            <a:ext cx="3790667" cy="2308324"/>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u"/>
            </a:pPr>
            <a:r>
              <a:rPr lang="zh-TW" altLang="en-US" sz="1600" b="1" dirty="0" smtClean="0">
                <a:latin typeface="微軟正黑體" panose="020B0604030504040204" pitchFamily="34" charset="-120"/>
                <a:ea typeface="微軟正黑體" panose="020B0604030504040204" pitchFamily="34" charset="-120"/>
              </a:rPr>
              <a:t>評估結果顯示：</a:t>
            </a:r>
            <a:endParaRPr lang="en-US" altLang="zh-TW" sz="1600" b="1" dirty="0" smtClean="0">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1600" dirty="0">
                <a:latin typeface="微軟正黑體" panose="020B0604030504040204" pitchFamily="34" charset="-120"/>
                <a:ea typeface="微軟正黑體" panose="020B0604030504040204" pitchFamily="34" charset="-120"/>
              </a:rPr>
              <a:t>以</a:t>
            </a:r>
            <a:r>
              <a:rPr lang="zh-TW" altLang="en-US" sz="1600" b="1" dirty="0">
                <a:solidFill>
                  <a:srgbClr val="FF0000"/>
                </a:solidFill>
                <a:latin typeface="微軟正黑體" panose="020B0604030504040204" pitchFamily="34" charset="-120"/>
                <a:ea typeface="微軟正黑體" panose="020B0604030504040204" pitchFamily="34" charset="-120"/>
              </a:rPr>
              <a:t>防災公園優先收容</a:t>
            </a:r>
            <a:r>
              <a:rPr lang="zh-TW" altLang="en-US" sz="1600" dirty="0">
                <a:latin typeface="微軟正黑體" panose="020B0604030504040204" pitchFamily="34" charset="-120"/>
                <a:ea typeface="微軟正黑體" panose="020B0604030504040204" pitchFamily="34" charset="-120"/>
              </a:rPr>
              <a:t>之板橋區、新莊區、三重區、蘆洲區、中和區、土城區、樹林區、永和區及新店區等</a:t>
            </a:r>
            <a:r>
              <a:rPr lang="en-US" altLang="zh-TW" sz="1600" b="1" dirty="0">
                <a:solidFill>
                  <a:srgbClr val="FF0000"/>
                </a:solidFill>
                <a:latin typeface="微軟正黑體" panose="020B0604030504040204" pitchFamily="34" charset="-120"/>
                <a:ea typeface="微軟正黑體" panose="020B0604030504040204" pitchFamily="34" charset="-120"/>
              </a:rPr>
              <a:t>9</a:t>
            </a:r>
            <a:r>
              <a:rPr lang="zh-TW" altLang="en-US" sz="1600" b="1" dirty="0">
                <a:solidFill>
                  <a:srgbClr val="FF0000"/>
                </a:solidFill>
                <a:latin typeface="微軟正黑體" panose="020B0604030504040204" pitchFamily="34" charset="-120"/>
                <a:ea typeface="微軟正黑體" panose="020B0604030504040204" pitchFamily="34" charset="-120"/>
              </a:rPr>
              <a:t>區容納空間</a:t>
            </a:r>
            <a:r>
              <a:rPr lang="zh-TW" altLang="en-US" sz="1600" b="1" dirty="0" smtClean="0">
                <a:solidFill>
                  <a:srgbClr val="FF0000"/>
                </a:solidFill>
                <a:latin typeface="微軟正黑體" panose="020B0604030504040204" pitchFamily="34" charset="-120"/>
                <a:ea typeface="微軟正黑體" panose="020B0604030504040204" pitchFamily="34" charset="-120"/>
              </a:rPr>
              <a:t>不足</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smtClean="0">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1600" dirty="0">
                <a:latin typeface="微軟正黑體" panose="020B0604030504040204" pitchFamily="34" charset="-120"/>
                <a:ea typeface="微軟正黑體" panose="020B0604030504040204" pitchFamily="34" charset="-120"/>
              </a:rPr>
              <a:t>若</a:t>
            </a:r>
            <a:r>
              <a:rPr lang="zh-TW" altLang="en-US" sz="1600" b="1" dirty="0">
                <a:solidFill>
                  <a:srgbClr val="FF0000"/>
                </a:solidFill>
                <a:latin typeface="微軟正黑體" panose="020B0604030504040204" pitchFamily="34" charset="-120"/>
                <a:ea typeface="微軟正黑體" panose="020B0604030504040204" pitchFamily="34" charset="-120"/>
              </a:rPr>
              <a:t>以所有避難收容處所皆可正常運作之</a:t>
            </a:r>
            <a:r>
              <a:rPr lang="zh-TW" altLang="en-US" sz="1600" b="1" dirty="0" smtClean="0">
                <a:solidFill>
                  <a:srgbClr val="FF0000"/>
                </a:solidFill>
                <a:latin typeface="微軟正黑體" panose="020B0604030504040204" pitchFamily="34" charset="-120"/>
                <a:ea typeface="微軟正黑體" panose="020B0604030504040204" pitchFamily="34" charset="-120"/>
              </a:rPr>
              <a:t>條件</a:t>
            </a:r>
            <a:r>
              <a:rPr lang="zh-TW" altLang="en-US" sz="1600" dirty="0" smtClean="0">
                <a:latin typeface="微軟正黑體" panose="020B0604030504040204" pitchFamily="34" charset="-120"/>
                <a:ea typeface="微軟正黑體" panose="020B0604030504040204" pitchFamily="34" charset="-120"/>
              </a:rPr>
              <a:t>，將</a:t>
            </a:r>
            <a:r>
              <a:rPr lang="zh-TW" altLang="en-US" sz="1600" dirty="0">
                <a:latin typeface="微軟正黑體" panose="020B0604030504040204" pitchFamily="34" charset="-120"/>
                <a:ea typeface="微軟正黑體" panose="020B0604030504040204" pitchFamily="34" charset="-120"/>
              </a:rPr>
              <a:t>無法收容之民眾移至轄區內避難收容處所進行</a:t>
            </a:r>
            <a:r>
              <a:rPr lang="zh-TW" altLang="en-US" sz="1600" dirty="0" smtClean="0">
                <a:latin typeface="微軟正黑體" panose="020B0604030504040204" pitchFamily="34" charset="-120"/>
                <a:ea typeface="微軟正黑體" panose="020B0604030504040204" pitchFamily="34" charset="-120"/>
              </a:rPr>
              <a:t>安置，由右表可知</a:t>
            </a:r>
            <a:r>
              <a:rPr lang="zh-TW" altLang="en-US" sz="1600" b="1" dirty="0">
                <a:solidFill>
                  <a:srgbClr val="FF0000"/>
                </a:solidFill>
                <a:latin typeface="微軟正黑體" panose="020B0604030504040204" pitchFamily="34" charset="-120"/>
                <a:ea typeface="微軟正黑體" panose="020B0604030504040204" pitchFamily="34" charset="-120"/>
              </a:rPr>
              <a:t>各區收容能量是為充足</a:t>
            </a:r>
            <a:r>
              <a:rPr lang="zh-TW" altLang="en-US" sz="1600" dirty="0">
                <a:latin typeface="微軟正黑體" panose="020B0604030504040204" pitchFamily="34" charset="-120"/>
                <a:ea typeface="微軟正黑體" panose="020B0604030504040204" pitchFamily="34" charset="-120"/>
              </a:rPr>
              <a:t>。</a:t>
            </a:r>
          </a:p>
        </p:txBody>
      </p:sp>
      <p:sp>
        <p:nvSpPr>
          <p:cNvPr id="9" name="五邊形 8"/>
          <p:cNvSpPr/>
          <p:nvPr/>
        </p:nvSpPr>
        <p:spPr>
          <a:xfrm>
            <a:off x="31687" y="3728124"/>
            <a:ext cx="3790667" cy="3693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rgbClr val="C00000"/>
                </a:solidFill>
                <a:latin typeface="微軟正黑體" panose="020B0604030504040204" pitchFamily="34" charset="-120"/>
                <a:ea typeface="微軟正黑體" panose="020B0604030504040204" pitchFamily="34" charset="-120"/>
              </a:rPr>
              <a:t>避難收容處所折損率為</a:t>
            </a:r>
            <a:r>
              <a:rPr kumimoji="0" lang="en-US" altLang="zh-TW" sz="2000" b="1" kern="0" dirty="0" smtClean="0">
                <a:solidFill>
                  <a:srgbClr val="C00000"/>
                </a:solidFill>
                <a:latin typeface="微軟正黑體" panose="020B0604030504040204" pitchFamily="34" charset="-120"/>
                <a:ea typeface="微軟正黑體" panose="020B0604030504040204" pitchFamily="34" charset="-120"/>
              </a:rPr>
              <a:t>0%</a:t>
            </a:r>
            <a:r>
              <a:rPr kumimoji="0" lang="zh-TW" altLang="en-US" sz="2000" b="1" kern="0" dirty="0" smtClean="0">
                <a:solidFill>
                  <a:srgbClr val="C00000"/>
                </a:solidFill>
                <a:latin typeface="微軟正黑體" panose="020B0604030504040204" pitchFamily="34" charset="-120"/>
                <a:ea typeface="微軟正黑體" panose="020B0604030504040204" pitchFamily="34" charset="-120"/>
              </a:rPr>
              <a:t>。</a:t>
            </a:r>
            <a:endParaRPr kumimoji="0" lang="zh-TW" altLang="en-US" sz="2000" b="1" kern="0" dirty="0">
              <a:solidFill>
                <a:srgbClr val="C0000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62620" y="3038947"/>
            <a:ext cx="3676368" cy="584775"/>
          </a:xfrm>
          <a:prstGeom prst="rect">
            <a:avLst/>
          </a:prstGeom>
          <a:solidFill>
            <a:srgbClr val="FBE5D6"/>
          </a:solidFill>
          <a:ln w="19050">
            <a:solidFill>
              <a:srgbClr val="C0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a:defRPr b="1">
                <a:solidFill>
                  <a:srgbClr val="FF0000"/>
                </a:solidFill>
                <a:latin typeface="微軟正黑體" panose="020B0604030504040204" pitchFamily="34" charset="-120"/>
                <a:ea typeface="微軟正黑體" panose="020B0604030504040204" pitchFamily="34" charset="-120"/>
              </a:defRPr>
            </a:lvl1pPr>
          </a:lstStyle>
          <a:p>
            <a:r>
              <a:rPr lang="zh-TW" altLang="en-US" sz="1600" dirty="0"/>
              <a:t>依據本年度更新之可收容人數資料，重新評估各區避難收容能量。</a:t>
            </a:r>
          </a:p>
        </p:txBody>
      </p:sp>
      <p:pic>
        <p:nvPicPr>
          <p:cNvPr id="11" name="圖片 10"/>
          <p:cNvPicPr>
            <a:picLocks noChangeAspect="1"/>
          </p:cNvPicPr>
          <p:nvPr/>
        </p:nvPicPr>
        <p:blipFill>
          <a:blip r:embed="rId2"/>
          <a:stretch>
            <a:fillRect/>
          </a:stretch>
        </p:blipFill>
        <p:spPr>
          <a:xfrm>
            <a:off x="4191000" y="1095718"/>
            <a:ext cx="4455693" cy="5690003"/>
          </a:xfrm>
          <a:prstGeom prst="rect">
            <a:avLst/>
          </a:prstGeom>
        </p:spPr>
      </p:pic>
    </p:spTree>
    <p:extLst>
      <p:ext uri="{BB962C8B-B14F-4D97-AF65-F5344CB8AC3E}">
        <p14:creationId xmlns:p14="http://schemas.microsoft.com/office/powerpoint/2010/main" val="4000533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15</a:t>
            </a:fld>
            <a:endParaRPr lang="zh-TW" altLang="en-US">
              <a:solidFill>
                <a:srgbClr val="44546A">
                  <a:lumMod val="50000"/>
                </a:srgbClr>
              </a:solidFill>
            </a:endParaRPr>
          </a:p>
        </p:txBody>
      </p:sp>
      <p:sp>
        <p:nvSpPr>
          <p:cNvPr id="3" name="標題 2"/>
          <p:cNvSpPr>
            <a:spLocks noGrp="1"/>
          </p:cNvSpPr>
          <p:nvPr>
            <p:ph type="title"/>
          </p:nvPr>
        </p:nvSpPr>
        <p:spPr>
          <a:xfrm>
            <a:off x="361949" y="130857"/>
            <a:ext cx="6648451" cy="716869"/>
          </a:xfrm>
          <a:solidFill>
            <a:schemeClr val="bg1"/>
          </a:solidFill>
        </p:spPr>
        <p:txBody>
          <a:bodyPr/>
          <a:lstStyle/>
          <a:p>
            <a:r>
              <a:rPr lang="zh-TW" altLang="en-US" dirty="0"/>
              <a:t>評估各區避難收容處所收容能量</a:t>
            </a:r>
          </a:p>
        </p:txBody>
      </p:sp>
      <p:sp>
        <p:nvSpPr>
          <p:cNvPr id="4" name="文字方塊 3"/>
          <p:cNvSpPr txBox="1"/>
          <p:nvPr/>
        </p:nvSpPr>
        <p:spPr>
          <a:xfrm>
            <a:off x="0" y="728804"/>
            <a:ext cx="5257800" cy="400110"/>
          </a:xfrm>
          <a:prstGeom prst="rect">
            <a:avLst/>
          </a:prstGeom>
          <a:solidFill>
            <a:srgbClr val="CCECFF"/>
          </a:solidFill>
        </p:spPr>
        <p:txBody>
          <a:bodyPr wrap="square">
            <a:spAutoFit/>
          </a:bodyPr>
          <a:lstStyle>
            <a:defPPr>
              <a:defRPr lang="zh-TW"/>
            </a:defPPr>
            <a:lvl1pPr>
              <a:buFont typeface="Wingdings" panose="05000000000000000000" pitchFamily="2" charset="2"/>
              <a:buNone/>
              <a:defRPr sz="2000" b="1" ker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dirty="0">
                <a:solidFill>
                  <a:schemeClr val="tx1"/>
                </a:solidFill>
              </a:rPr>
              <a:t>依</a:t>
            </a:r>
            <a:r>
              <a:rPr lang="zh-TW" altLang="en-US" dirty="0">
                <a:solidFill>
                  <a:srgbClr val="FF0000"/>
                </a:solidFill>
              </a:rPr>
              <a:t>水災、土石流及海嘯之災損評估</a:t>
            </a:r>
            <a:r>
              <a:rPr lang="zh-TW" altLang="en-US" dirty="0">
                <a:solidFill>
                  <a:schemeClr val="tx1"/>
                </a:solidFill>
              </a:rPr>
              <a:t>收容</a:t>
            </a:r>
            <a:r>
              <a:rPr lang="zh-TW" altLang="en-US" dirty="0" smtClean="0">
                <a:solidFill>
                  <a:schemeClr val="tx1"/>
                </a:solidFill>
              </a:rPr>
              <a:t>能量。</a:t>
            </a:r>
            <a:endParaRPr lang="zh-TW" altLang="en-US" dirty="0">
              <a:solidFill>
                <a:schemeClr val="tx1"/>
              </a:solidFill>
            </a:endParaRPr>
          </a:p>
        </p:txBody>
      </p:sp>
      <p:sp>
        <p:nvSpPr>
          <p:cNvPr id="5" name="文字方塊 4"/>
          <p:cNvSpPr txBox="1"/>
          <p:nvPr/>
        </p:nvSpPr>
        <p:spPr>
          <a:xfrm>
            <a:off x="93157" y="1164525"/>
            <a:ext cx="1377672"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以地震為例</a:t>
            </a:r>
            <a:endParaRPr lang="zh-TW" altLang="en-US" sz="1800" dirty="0">
              <a:solidFill>
                <a:schemeClr val="accent4">
                  <a:lumMod val="60000"/>
                  <a:lumOff val="40000"/>
                </a:schemeClr>
              </a:solidFill>
            </a:endParaRPr>
          </a:p>
        </p:txBody>
      </p:sp>
      <p:sp>
        <p:nvSpPr>
          <p:cNvPr id="7" name="矩形 6"/>
          <p:cNvSpPr/>
          <p:nvPr/>
        </p:nvSpPr>
        <p:spPr>
          <a:xfrm>
            <a:off x="75633" y="1594938"/>
            <a:ext cx="3790667" cy="1323439"/>
          </a:xfrm>
          <a:prstGeom prst="rect">
            <a:avLst/>
          </a:prstGeom>
          <a:solidFill>
            <a:schemeClr val="accent2">
              <a:lumMod val="20000"/>
              <a:lumOff val="80000"/>
            </a:schemeClr>
          </a:solidFill>
        </p:spPr>
        <p:txBody>
          <a:bodyPr wrap="square">
            <a:spAutoFit/>
          </a:bodyPr>
          <a:lstStyle/>
          <a:p>
            <a:pPr marL="285750" indent="-285750">
              <a:buFont typeface="Wingdings" panose="05000000000000000000" pitchFamily="2" charset="2"/>
              <a:buChar char="u"/>
            </a:pP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就災損推估結果評估各區避難收容處之所收容能量，僅以短期（臨時）避難需求評估各區的收容能量</a:t>
            </a:r>
            <a:r>
              <a:rPr lang="zh-TW"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利用</a:t>
            </a:r>
            <a:r>
              <a:rPr lang="en-US" altLang="zh-TW" sz="1600" kern="100" dirty="0">
                <a:latin typeface="微軟正黑體" panose="020B0604030504040204" pitchFamily="34" charset="-120"/>
                <a:ea typeface="微軟正黑體" panose="020B0604030504040204" pitchFamily="34" charset="-120"/>
              </a:rPr>
              <a:t>TELES</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進行地震境況模擬推估</a:t>
            </a:r>
            <a:r>
              <a:rPr lang="zh-TW"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1" dirty="0" smtClean="0">
                <a:solidFill>
                  <a:srgbClr val="FF0000"/>
                </a:solidFill>
                <a:latin typeface="微軟正黑體" panose="020B0604030504040204" pitchFamily="34" charset="-120"/>
                <a:ea typeface="微軟正黑體" panose="020B0604030504040204" pitchFamily="34" charset="-120"/>
              </a:rPr>
              <a:t>依據地震之</a:t>
            </a:r>
            <a:r>
              <a:rPr lang="zh-TW" altLang="zh-TW" sz="1600" b="1" dirty="0">
                <a:solidFill>
                  <a:srgbClr val="FF0000"/>
                </a:solidFill>
                <a:latin typeface="微軟正黑體" panose="020B0604030504040204" pitchFamily="34" charset="-120"/>
                <a:ea typeface="微軟正黑體" panose="020B0604030504040204" pitchFamily="34" charset="-120"/>
              </a:rPr>
              <a:t>災損推估避難需求</a:t>
            </a:r>
            <a:r>
              <a:rPr lang="zh-TW" altLang="zh-TW" sz="1600" b="1" dirty="0" smtClean="0">
                <a:solidFill>
                  <a:srgbClr val="FF0000"/>
                </a:solidFill>
                <a:latin typeface="微軟正黑體" panose="020B0604030504040204" pitchFamily="34" charset="-120"/>
                <a:ea typeface="微軟正黑體" panose="020B0604030504040204" pitchFamily="34" charset="-120"/>
              </a:rPr>
              <a:t>人數</a:t>
            </a:r>
            <a:r>
              <a:rPr lang="zh-TW" altLang="en-US" sz="1600" b="1" dirty="0" smtClean="0">
                <a:solidFill>
                  <a:srgbClr val="FF0000"/>
                </a:solidFill>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sp>
        <p:nvSpPr>
          <p:cNvPr id="8" name="矩形 7"/>
          <p:cNvSpPr/>
          <p:nvPr/>
        </p:nvSpPr>
        <p:spPr>
          <a:xfrm>
            <a:off x="64488" y="4262497"/>
            <a:ext cx="3790667" cy="2062103"/>
          </a:xfrm>
          <a:prstGeom prst="rect">
            <a:avLst/>
          </a:prstGeom>
          <a:solidFill>
            <a:schemeClr val="accent5">
              <a:lumMod val="20000"/>
              <a:lumOff val="80000"/>
            </a:schemeClr>
          </a:solidFill>
        </p:spPr>
        <p:txBody>
          <a:bodyPr wrap="square">
            <a:spAutoFit/>
          </a:bodyPr>
          <a:lstStyle/>
          <a:p>
            <a:pPr marL="285750" indent="-285750">
              <a:buFont typeface="Wingdings" panose="05000000000000000000" pitchFamily="2" charset="2"/>
              <a:buChar char="u"/>
            </a:pPr>
            <a:r>
              <a:rPr lang="zh-TW" altLang="en-US" sz="1600" b="1" dirty="0" smtClean="0">
                <a:latin typeface="微軟正黑體" panose="020B0604030504040204" pitchFamily="34" charset="-120"/>
                <a:ea typeface="微軟正黑體" panose="020B0604030504040204" pitchFamily="34" charset="-120"/>
              </a:rPr>
              <a:t>評估結果顯示：</a:t>
            </a:r>
            <a:endParaRPr lang="en-US" altLang="zh-TW" sz="1600" b="1" dirty="0" smtClean="0">
              <a:latin typeface="微軟正黑體" panose="020B0604030504040204" pitchFamily="34" charset="-120"/>
              <a:ea typeface="微軟正黑體" panose="020B0604030504040204" pitchFamily="34" charset="-120"/>
            </a:endParaRPr>
          </a:p>
          <a:p>
            <a:pPr marL="271463"/>
            <a:r>
              <a:rPr lang="zh-TW" altLang="en-US" sz="1600" dirty="0" smtClean="0">
                <a:latin typeface="微軟正黑體" panose="020B0604030504040204" pitchFamily="34" charset="-120"/>
                <a:ea typeface="微軟正黑體" panose="020B0604030504040204" pitchFamily="34" charset="-120"/>
              </a:rPr>
              <a:t>以</a:t>
            </a:r>
            <a:r>
              <a:rPr lang="zh-TW" altLang="en-US" sz="1600" b="1" dirty="0">
                <a:solidFill>
                  <a:srgbClr val="FF0000"/>
                </a:solidFill>
                <a:latin typeface="微軟正黑體" panose="020B0604030504040204" pitchFamily="34" charset="-120"/>
                <a:ea typeface="微軟正黑體" panose="020B0604030504040204" pitchFamily="34" charset="-120"/>
              </a:rPr>
              <a:t>受損</a:t>
            </a:r>
            <a:r>
              <a:rPr lang="en-US" altLang="zh-TW" sz="1600" b="1" dirty="0">
                <a:solidFill>
                  <a:srgbClr val="FF0000"/>
                </a:solidFill>
                <a:latin typeface="微軟正黑體" panose="020B0604030504040204" pitchFamily="34" charset="-120"/>
                <a:ea typeface="微軟正黑體" panose="020B0604030504040204" pitchFamily="34" charset="-120"/>
              </a:rPr>
              <a:t>70%</a:t>
            </a:r>
            <a:r>
              <a:rPr lang="zh-TW" altLang="en-US" sz="1600" b="1" dirty="0">
                <a:solidFill>
                  <a:srgbClr val="FF0000"/>
                </a:solidFill>
                <a:latin typeface="微軟正黑體" panose="020B0604030504040204" pitchFamily="34" charset="-120"/>
                <a:ea typeface="微軟正黑體" panose="020B0604030504040204" pitchFamily="34" charset="-120"/>
              </a:rPr>
              <a:t>之條件進行能量評估</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板橋區、三重區、永和區及蘆洲區等</a:t>
            </a: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區亦無法收容滿足需求</a:t>
            </a:r>
            <a:r>
              <a:rPr lang="zh-TW" altLang="en-US" sz="1600" dirty="0" smtClean="0">
                <a:latin typeface="微軟正黑體" panose="020B0604030504040204" pitchFamily="34" charset="-120"/>
                <a:ea typeface="微軟正黑體" panose="020B0604030504040204" pitchFamily="34" charset="-120"/>
              </a:rPr>
              <a:t>。建議</a:t>
            </a:r>
            <a:r>
              <a:rPr lang="zh-TW" altLang="en-US" sz="1600" b="1" dirty="0" smtClean="0">
                <a:latin typeface="微軟正黑體" panose="020B0604030504040204" pitchFamily="34" charset="-120"/>
                <a:ea typeface="微軟正黑體" panose="020B0604030504040204" pitchFamily="34" charset="-120"/>
              </a:rPr>
              <a:t>將</a:t>
            </a:r>
            <a:r>
              <a:rPr lang="zh-TW" altLang="en-US" sz="1600" b="1" dirty="0">
                <a:latin typeface="微軟正黑體" panose="020B0604030504040204" pitchFamily="34" charset="-120"/>
                <a:ea typeface="微軟正黑體" panose="020B0604030504040204" pitchFamily="34" charset="-120"/>
              </a:rPr>
              <a:t>民眾安置於鄰近行政區域</a:t>
            </a:r>
            <a:r>
              <a:rPr lang="zh-TW" altLang="en-US" sz="1600" dirty="0">
                <a:latin typeface="微軟正黑體" panose="020B0604030504040204" pitchFamily="34" charset="-120"/>
                <a:ea typeface="微軟正黑體" panose="020B0604030504040204" pitchFamily="34" charset="-120"/>
              </a:rPr>
              <a:t>，若其仍無法負荷</a:t>
            </a:r>
            <a:r>
              <a:rPr lang="zh-TW" altLang="en-US" sz="1600" dirty="0" smtClean="0">
                <a:latin typeface="微軟正黑體" panose="020B0604030504040204" pitchFamily="34" charset="-120"/>
                <a:ea typeface="微軟正黑體" panose="020B0604030504040204" pitchFamily="34" charset="-120"/>
              </a:rPr>
              <a:t>，則以</a:t>
            </a:r>
            <a:r>
              <a:rPr lang="zh-TW" altLang="en-US" sz="1600" b="1" dirty="0">
                <a:latin typeface="微軟正黑體" panose="020B0604030504040204" pitchFamily="34" charset="-120"/>
                <a:ea typeface="微軟正黑體" panose="020B0604030504040204" pitchFamily="34" charset="-120"/>
              </a:rPr>
              <a:t>轄區內之營區進行收容或異地收容至臺北市、桃園縣或基隆市等地區</a:t>
            </a:r>
            <a:r>
              <a:rPr lang="zh-TW" altLang="en-US" sz="1600" dirty="0">
                <a:latin typeface="微軟正黑體" panose="020B0604030504040204" pitchFamily="34" charset="-120"/>
                <a:ea typeface="微軟正黑體" panose="020B0604030504040204" pitchFamily="34" charset="-120"/>
              </a:rPr>
              <a:t>。</a:t>
            </a:r>
          </a:p>
        </p:txBody>
      </p:sp>
      <p:sp>
        <p:nvSpPr>
          <p:cNvPr id="9" name="五邊形 8"/>
          <p:cNvSpPr/>
          <p:nvPr/>
        </p:nvSpPr>
        <p:spPr>
          <a:xfrm>
            <a:off x="85158" y="3902992"/>
            <a:ext cx="3790667" cy="369332"/>
          </a:xfrm>
          <a:prstGeom prst="homePlate">
            <a:avLst/>
          </a:prstGeom>
          <a:solidFill>
            <a:schemeClr val="accent5">
              <a:lumMod val="75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chemeClr val="bg1"/>
                </a:solidFill>
                <a:latin typeface="微軟正黑體" panose="020B0604030504040204" pitchFamily="34" charset="-120"/>
                <a:ea typeface="微軟正黑體" panose="020B0604030504040204" pitchFamily="34" charset="-120"/>
              </a:rPr>
              <a:t>避難收容處所折損率為</a:t>
            </a:r>
            <a:r>
              <a:rPr kumimoji="0" lang="en-US" altLang="zh-TW" sz="2000" b="1" u="sng" kern="0" dirty="0" smtClean="0">
                <a:solidFill>
                  <a:schemeClr val="bg1"/>
                </a:solidFill>
                <a:latin typeface="微軟正黑體" panose="020B0604030504040204" pitchFamily="34" charset="-120"/>
                <a:ea typeface="微軟正黑體" panose="020B0604030504040204" pitchFamily="34" charset="-120"/>
              </a:rPr>
              <a:t>70%</a:t>
            </a:r>
            <a:r>
              <a:rPr kumimoji="0" lang="zh-TW" altLang="en-US" sz="2000" b="1" kern="0" dirty="0" smtClean="0">
                <a:solidFill>
                  <a:schemeClr val="bg1"/>
                </a:solidFill>
                <a:latin typeface="微軟正黑體" panose="020B0604030504040204" pitchFamily="34" charset="-120"/>
                <a:ea typeface="微軟正黑體" panose="020B0604030504040204" pitchFamily="34" charset="-120"/>
              </a:rPr>
              <a:t>。</a:t>
            </a:r>
            <a:endParaRPr kumimoji="0" lang="zh-TW" altLang="en-US" sz="2000" b="1" kern="0" dirty="0">
              <a:solidFill>
                <a:schemeClr val="bg1"/>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85158" y="3017263"/>
            <a:ext cx="3781142" cy="584775"/>
          </a:xfrm>
          <a:prstGeom prst="rect">
            <a:avLst/>
          </a:prstGeom>
          <a:solidFill>
            <a:srgbClr val="FBE5D6"/>
          </a:solidFill>
          <a:ln w="19050">
            <a:solidFill>
              <a:srgbClr val="C0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TW" altLang="en-US" sz="1600" b="1" dirty="0" smtClean="0">
                <a:solidFill>
                  <a:srgbClr val="FF0000"/>
                </a:solidFill>
                <a:latin typeface="微軟正黑體" panose="020B0604030504040204" pitchFamily="34" charset="-120"/>
                <a:ea typeface="微軟正黑體" panose="020B0604030504040204" pitchFamily="34" charset="-120"/>
              </a:rPr>
              <a:t>依據本年度更新之可收容人數資料，重新評估各區避難收容能量。</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2"/>
          <a:stretch>
            <a:fillRect/>
          </a:stretch>
        </p:blipFill>
        <p:spPr>
          <a:xfrm>
            <a:off x="4038600" y="1065524"/>
            <a:ext cx="4591900" cy="5863941"/>
          </a:xfrm>
          <a:prstGeom prst="rect">
            <a:avLst/>
          </a:prstGeom>
        </p:spPr>
      </p:pic>
    </p:spTree>
    <p:extLst>
      <p:ext uri="{BB962C8B-B14F-4D97-AF65-F5344CB8AC3E}">
        <p14:creationId xmlns:p14="http://schemas.microsoft.com/office/powerpoint/2010/main" val="2085876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16</a:t>
            </a:fld>
            <a:endParaRPr lang="zh-TW" altLang="en-US">
              <a:solidFill>
                <a:srgbClr val="44546A">
                  <a:lumMod val="50000"/>
                </a:srgbClr>
              </a:solidFill>
            </a:endParaRPr>
          </a:p>
        </p:txBody>
      </p:sp>
      <p:sp>
        <p:nvSpPr>
          <p:cNvPr id="3" name="標題 2"/>
          <p:cNvSpPr>
            <a:spLocks noGrp="1"/>
          </p:cNvSpPr>
          <p:nvPr>
            <p:ph type="title"/>
          </p:nvPr>
        </p:nvSpPr>
        <p:spPr>
          <a:xfrm>
            <a:off x="361949" y="130857"/>
            <a:ext cx="6648451" cy="716869"/>
          </a:xfrm>
          <a:solidFill>
            <a:schemeClr val="bg1"/>
          </a:solidFill>
        </p:spPr>
        <p:txBody>
          <a:bodyPr/>
          <a:lstStyle/>
          <a:p>
            <a:r>
              <a:rPr lang="zh-TW" altLang="en-US" dirty="0"/>
              <a:t>評估各區避難收容處所收容能量</a:t>
            </a:r>
          </a:p>
        </p:txBody>
      </p:sp>
      <p:sp>
        <p:nvSpPr>
          <p:cNvPr id="12" name="文字方塊 11"/>
          <p:cNvSpPr txBox="1"/>
          <p:nvPr/>
        </p:nvSpPr>
        <p:spPr>
          <a:xfrm>
            <a:off x="117600" y="810577"/>
            <a:ext cx="1140143" cy="408623"/>
          </a:xfrm>
          <a:prstGeom prst="roundRect">
            <a:avLst/>
          </a:prstGeom>
          <a:solidFill>
            <a:srgbClr val="203864"/>
          </a:solidFill>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評估結果</a:t>
            </a:r>
            <a:endParaRPr lang="zh-TW" altLang="en-US" sz="1800" dirty="0">
              <a:solidFill>
                <a:schemeClr val="accent4">
                  <a:lumMod val="60000"/>
                  <a:lumOff val="40000"/>
                </a:schemeClr>
              </a:solidFill>
            </a:endParaRPr>
          </a:p>
        </p:txBody>
      </p:sp>
      <p:sp>
        <p:nvSpPr>
          <p:cNvPr id="13" name="矩形 12"/>
          <p:cNvSpPr/>
          <p:nvPr/>
        </p:nvSpPr>
        <p:spPr>
          <a:xfrm>
            <a:off x="492001" y="5107127"/>
            <a:ext cx="3573855" cy="1569660"/>
          </a:xfrm>
          <a:prstGeom prst="rect">
            <a:avLst/>
          </a:prstGeom>
          <a:solidFill>
            <a:schemeClr val="accent2">
              <a:lumMod val="20000"/>
              <a:lumOff val="80000"/>
            </a:schemeClr>
          </a:solidFill>
        </p:spPr>
        <p:txBody>
          <a:bodyPr wrap="square">
            <a:spAutoFit/>
          </a:bodyPr>
          <a:lstStyle/>
          <a:p>
            <a:pPr marL="285750" indent="-285750">
              <a:buFont typeface="Wingdings" panose="05000000000000000000" pitchFamily="2" charset="2"/>
              <a:buChar char="u"/>
            </a:pPr>
            <a:r>
              <a:rPr lang="zh-TW" altLang="en-US" sz="1600" dirty="0">
                <a:latin typeface="微軟正黑體" panose="020B0604030504040204" pitchFamily="34" charset="-120"/>
                <a:ea typeface="微軟正黑體" panose="020B0604030504040204" pitchFamily="34" charset="-120"/>
              </a:rPr>
              <a:t>依據水利局</a:t>
            </a:r>
            <a:r>
              <a:rPr lang="en-US" altLang="zh-TW" sz="1600" dirty="0">
                <a:latin typeface="微軟正黑體" panose="020B0604030504040204" pitchFamily="34" charset="-120"/>
                <a:ea typeface="微軟正黑體" panose="020B0604030504040204" pitchFamily="34" charset="-120"/>
              </a:rPr>
              <a:t>《104</a:t>
            </a:r>
            <a:r>
              <a:rPr lang="zh-TW" altLang="en-US" sz="1600" dirty="0">
                <a:latin typeface="微軟正黑體" panose="020B0604030504040204" pitchFamily="34" charset="-120"/>
                <a:ea typeface="微軟正黑體" panose="020B0604030504040204" pitchFamily="34" charset="-120"/>
              </a:rPr>
              <a:t>年度水災危險潛勢地區保全計畫</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之</a:t>
            </a:r>
            <a:r>
              <a:rPr lang="zh-TW" altLang="en-US" sz="1600" b="1" dirty="0" smtClean="0">
                <a:solidFill>
                  <a:srgbClr val="FF0000"/>
                </a:solidFill>
                <a:latin typeface="微軟正黑體" panose="020B0604030504040204" pitchFamily="34" charset="-120"/>
                <a:ea typeface="微軟正黑體" panose="020B0604030504040204" pitchFamily="34" charset="-120"/>
              </a:rPr>
              <a:t>水災</a:t>
            </a:r>
            <a:r>
              <a:rPr lang="zh-TW" altLang="en-US" sz="1600" b="1" dirty="0">
                <a:solidFill>
                  <a:srgbClr val="FF0000"/>
                </a:solidFill>
                <a:latin typeface="微軟正黑體" panose="020B0604030504040204" pitchFamily="34" charset="-120"/>
                <a:ea typeface="微軟正黑體" panose="020B0604030504040204" pitchFamily="34" charset="-120"/>
              </a:rPr>
              <a:t>保全戶實際居住</a:t>
            </a:r>
            <a:r>
              <a:rPr lang="zh-TW" altLang="en-US" sz="1600" b="1" dirty="0" smtClean="0">
                <a:solidFill>
                  <a:srgbClr val="FF0000"/>
                </a:solidFill>
                <a:latin typeface="微軟正黑體" panose="020B0604030504040204" pitchFamily="34" charset="-120"/>
                <a:ea typeface="微軟正黑體" panose="020B0604030504040204" pitchFamily="34" charset="-120"/>
              </a:rPr>
              <a:t>人數</a:t>
            </a:r>
            <a:r>
              <a:rPr lang="en-US" altLang="zh-TW" sz="1600" b="1" dirty="0" smtClean="0">
                <a:solidFill>
                  <a:srgbClr val="FF0000"/>
                </a:solidFill>
                <a:latin typeface="微軟正黑體" panose="020B0604030504040204" pitchFamily="34" charset="-120"/>
                <a:ea typeface="微軟正黑體" panose="020B0604030504040204" pitchFamily="34" charset="-120"/>
              </a:rPr>
              <a:t>(29</a:t>
            </a:r>
            <a:r>
              <a:rPr lang="zh-TW" altLang="en-US" sz="1600" b="1" dirty="0" smtClean="0">
                <a:solidFill>
                  <a:srgbClr val="FF0000"/>
                </a:solidFill>
                <a:latin typeface="微軟正黑體" panose="020B0604030504040204" pitchFamily="34" charset="-120"/>
                <a:ea typeface="微軟正黑體" panose="020B0604030504040204" pitchFamily="34" charset="-120"/>
              </a:rPr>
              <a:t>區計有</a:t>
            </a:r>
            <a:r>
              <a:rPr lang="en-US" altLang="zh-TW" sz="1600" b="1" dirty="0" smtClean="0">
                <a:solidFill>
                  <a:srgbClr val="FF0000"/>
                </a:solidFill>
                <a:latin typeface="微軟正黑體" panose="020B0604030504040204" pitchFamily="34" charset="-120"/>
                <a:ea typeface="微軟正黑體" panose="020B0604030504040204" pitchFamily="34" charset="-120"/>
              </a:rPr>
              <a:t>59,089</a:t>
            </a:r>
            <a:r>
              <a:rPr lang="zh-TW" altLang="en-US" sz="1600" b="1" dirty="0" smtClean="0">
                <a:solidFill>
                  <a:srgbClr val="FF0000"/>
                </a:solidFill>
                <a:latin typeface="微軟正黑體" panose="020B0604030504040204" pitchFamily="34" charset="-120"/>
                <a:ea typeface="微軟正黑體" panose="020B0604030504040204" pitchFamily="34" charset="-120"/>
              </a:rPr>
              <a:t>人</a:t>
            </a:r>
            <a:r>
              <a:rPr lang="en-US" altLang="zh-TW" sz="1600" b="1" dirty="0" smtClean="0">
                <a:solidFill>
                  <a:srgbClr val="FF0000"/>
                </a:solidFill>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，比對</a:t>
            </a:r>
            <a:r>
              <a:rPr lang="zh-TW" altLang="en-US" sz="1600" dirty="0">
                <a:latin typeface="微軟正黑體" panose="020B0604030504040204" pitchFamily="34" charset="-120"/>
                <a:ea typeface="微軟正黑體" panose="020B0604030504040204" pitchFamily="34" charset="-120"/>
              </a:rPr>
              <a:t>社會局提供之避難收容處所可收容人數</a:t>
            </a:r>
            <a:r>
              <a:rPr lang="zh-TW" altLang="en-US" sz="1600" dirty="0" smtClean="0">
                <a:latin typeface="微軟正黑體" panose="020B0604030504040204" pitchFamily="34" charset="-120"/>
                <a:ea typeface="微軟正黑體" panose="020B0604030504040204" pitchFamily="34" charset="-120"/>
              </a:rPr>
              <a:t>資料。</a:t>
            </a:r>
            <a:endParaRPr lang="en-US" altLang="zh-TW" sz="1600" dirty="0" smtClean="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latin typeface="微軟正黑體" panose="020B0604030504040204" pitchFamily="34" charset="-120"/>
                <a:ea typeface="微軟正黑體" panose="020B0604030504040204" pitchFamily="34" charset="-120"/>
              </a:rPr>
              <a:t>評估結果各區目前收容量皆足夠。</a:t>
            </a:r>
          </a:p>
        </p:txBody>
      </p:sp>
      <p:sp>
        <p:nvSpPr>
          <p:cNvPr id="14" name="五邊形 13"/>
          <p:cNvSpPr/>
          <p:nvPr/>
        </p:nvSpPr>
        <p:spPr>
          <a:xfrm>
            <a:off x="493414" y="4737794"/>
            <a:ext cx="3790667" cy="369332"/>
          </a:xfrm>
          <a:prstGeom prst="homePlate">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chemeClr val="tx1"/>
                </a:solidFill>
                <a:latin typeface="微軟正黑體" panose="020B0604030504040204" pitchFamily="34" charset="-120"/>
                <a:ea typeface="微軟正黑體" panose="020B0604030504040204" pitchFamily="34" charset="-120"/>
              </a:rPr>
              <a:t>水災</a:t>
            </a:r>
            <a:endParaRPr kumimoji="0" lang="zh-TW" altLang="en-US" sz="2000" b="1" kern="0" dirty="0">
              <a:solidFill>
                <a:schemeClr val="tx1"/>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4599019" y="1660438"/>
            <a:ext cx="3602070" cy="1569660"/>
          </a:xfrm>
          <a:prstGeom prst="rect">
            <a:avLst/>
          </a:prstGeom>
          <a:solidFill>
            <a:schemeClr val="accent6">
              <a:lumMod val="20000"/>
              <a:lumOff val="80000"/>
            </a:schemeClr>
          </a:solidFill>
        </p:spPr>
        <p:txBody>
          <a:bodyPr wrap="square">
            <a:spAutoFit/>
          </a:bodyPr>
          <a:lstStyle/>
          <a:p>
            <a:pPr marL="285750" indent="-285750">
              <a:buFont typeface="Wingdings" panose="05000000000000000000" pitchFamily="2" charset="2"/>
              <a:buChar char="u"/>
            </a:pPr>
            <a:r>
              <a:rPr lang="zh-TW" altLang="en-US" sz="1600" dirty="0" smtClean="0">
                <a:latin typeface="微軟正黑體" panose="020B0604030504040204" pitchFamily="34" charset="-120"/>
                <a:ea typeface="微軟正黑體" panose="020B0604030504040204" pitchFamily="34" charset="-120"/>
              </a:rPr>
              <a:t>依據</a:t>
            </a:r>
            <a:r>
              <a:rPr lang="en-US" altLang="zh-TW" sz="1600" dirty="0">
                <a:latin typeface="微軟正黑體" panose="020B0604030504040204" pitchFamily="34" charset="-120"/>
                <a:ea typeface="微軟正黑體" panose="020B0604030504040204" pitchFamily="34" charset="-120"/>
              </a:rPr>
              <a:t>104</a:t>
            </a:r>
            <a:r>
              <a:rPr lang="zh-TW" altLang="en-US" sz="1600" dirty="0">
                <a:latin typeface="微軟正黑體" panose="020B0604030504040204" pitchFamily="34" charset="-120"/>
                <a:ea typeface="微軟正黑體" panose="020B0604030504040204" pitchFamily="34" charset="-120"/>
              </a:rPr>
              <a:t>年</a:t>
            </a: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月行政院農業委員會水土保持局公告</a:t>
            </a:r>
            <a:r>
              <a:rPr lang="zh-TW" altLang="en-US" sz="1600" b="1" dirty="0">
                <a:solidFill>
                  <a:srgbClr val="FF0000"/>
                </a:solidFill>
                <a:latin typeface="微軟正黑體" panose="020B0604030504040204" pitchFamily="34" charset="-120"/>
                <a:ea typeface="微軟正黑體" panose="020B0604030504040204" pitchFamily="34" charset="-120"/>
              </a:rPr>
              <a:t>土石流潛勢溪流影響範圍內保全</a:t>
            </a:r>
            <a:r>
              <a:rPr lang="zh-TW" altLang="en-US" sz="1600" b="1" dirty="0" smtClean="0">
                <a:solidFill>
                  <a:srgbClr val="FF0000"/>
                </a:solidFill>
                <a:latin typeface="微軟正黑體" panose="020B0604030504040204" pitchFamily="34" charset="-120"/>
                <a:ea typeface="微軟正黑體" panose="020B0604030504040204" pitchFamily="34" charset="-120"/>
              </a:rPr>
              <a:t>對象</a:t>
            </a:r>
            <a:r>
              <a:rPr lang="en-US" altLang="zh-TW" sz="1600" b="1" dirty="0" smtClean="0">
                <a:solidFill>
                  <a:srgbClr val="FF0000"/>
                </a:solidFill>
                <a:latin typeface="微軟正黑體" panose="020B0604030504040204" pitchFamily="34" charset="-120"/>
                <a:ea typeface="微軟正黑體" panose="020B0604030504040204" pitchFamily="34" charset="-120"/>
              </a:rPr>
              <a:t>(29</a:t>
            </a:r>
            <a:r>
              <a:rPr lang="zh-TW" altLang="en-US" sz="1600" b="1" dirty="0" smtClean="0">
                <a:solidFill>
                  <a:srgbClr val="FF0000"/>
                </a:solidFill>
                <a:latin typeface="微軟正黑體" panose="020B0604030504040204" pitchFamily="34" charset="-120"/>
                <a:ea typeface="微軟正黑體" panose="020B0604030504040204" pitchFamily="34" charset="-120"/>
              </a:rPr>
              <a:t>區計有</a:t>
            </a:r>
            <a:r>
              <a:rPr lang="en-US" altLang="zh-TW" sz="1600" b="1" dirty="0" smtClean="0">
                <a:solidFill>
                  <a:srgbClr val="FF0000"/>
                </a:solidFill>
                <a:latin typeface="微軟正黑體" panose="020B0604030504040204" pitchFamily="34" charset="-120"/>
                <a:ea typeface="微軟正黑體" panose="020B0604030504040204" pitchFamily="34" charset="-120"/>
              </a:rPr>
              <a:t>3,916</a:t>
            </a:r>
            <a:r>
              <a:rPr lang="zh-TW" altLang="en-US" sz="1600" b="1" dirty="0" smtClean="0">
                <a:solidFill>
                  <a:srgbClr val="FF0000"/>
                </a:solidFill>
                <a:latin typeface="微軟正黑體" panose="020B0604030504040204" pitchFamily="34" charset="-120"/>
                <a:ea typeface="微軟正黑體" panose="020B0604030504040204" pitchFamily="34" charset="-120"/>
              </a:rPr>
              <a:t>人</a:t>
            </a:r>
            <a:r>
              <a:rPr lang="en-US" altLang="zh-TW" sz="1600" b="1" dirty="0" smtClean="0">
                <a:solidFill>
                  <a:srgbClr val="FF0000"/>
                </a:solidFill>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比對社會局提供之各區避難收容處所可收容</a:t>
            </a:r>
            <a:r>
              <a:rPr lang="zh-TW" altLang="zh-TW" sz="1600" dirty="0" smtClean="0">
                <a:latin typeface="微軟正黑體" panose="020B0604030504040204" pitchFamily="34" charset="-120"/>
                <a:ea typeface="微軟正黑體" panose="020B0604030504040204" pitchFamily="34" charset="-120"/>
              </a:rPr>
              <a:t>人數</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smtClean="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latin typeface="微軟正黑體" panose="020B0604030504040204" pitchFamily="34" charset="-120"/>
                <a:ea typeface="微軟正黑體" panose="020B0604030504040204" pitchFamily="34" charset="-120"/>
              </a:rPr>
              <a:t>評估結果為各區收容能量皆足夠。</a:t>
            </a:r>
          </a:p>
        </p:txBody>
      </p:sp>
      <p:sp>
        <p:nvSpPr>
          <p:cNvPr id="16" name="五邊形 15"/>
          <p:cNvSpPr/>
          <p:nvPr/>
        </p:nvSpPr>
        <p:spPr>
          <a:xfrm>
            <a:off x="4599019" y="1291106"/>
            <a:ext cx="3790667" cy="369332"/>
          </a:xfrm>
          <a:prstGeom prst="homePlate">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chemeClr val="tx1"/>
                </a:solidFill>
                <a:latin typeface="微軟正黑體" panose="020B0604030504040204" pitchFamily="34" charset="-120"/>
                <a:ea typeface="微軟正黑體" panose="020B0604030504040204" pitchFamily="34" charset="-120"/>
              </a:rPr>
              <a:t>土石</a:t>
            </a:r>
            <a:r>
              <a:rPr kumimoji="0" lang="zh-TW" altLang="en-US" sz="2000" b="1" kern="0" dirty="0">
                <a:solidFill>
                  <a:schemeClr val="tx1"/>
                </a:solidFill>
                <a:latin typeface="微軟正黑體" panose="020B0604030504040204" pitchFamily="34" charset="-120"/>
                <a:ea typeface="微軟正黑體" panose="020B0604030504040204" pitchFamily="34" charset="-120"/>
              </a:rPr>
              <a:t>流</a:t>
            </a:r>
          </a:p>
        </p:txBody>
      </p:sp>
      <p:sp>
        <p:nvSpPr>
          <p:cNvPr id="17" name="矩形 16"/>
          <p:cNvSpPr/>
          <p:nvPr/>
        </p:nvSpPr>
        <p:spPr>
          <a:xfrm>
            <a:off x="457200" y="1660438"/>
            <a:ext cx="3602070" cy="3046988"/>
          </a:xfrm>
          <a:prstGeom prst="rect">
            <a:avLst/>
          </a:prstGeom>
          <a:solidFill>
            <a:schemeClr val="accent5">
              <a:lumMod val="20000"/>
              <a:lumOff val="80000"/>
            </a:schemeClr>
          </a:solidFill>
        </p:spPr>
        <p:txBody>
          <a:bodyPr wrap="square">
            <a:spAutoFit/>
          </a:bodyPr>
          <a:lstStyle/>
          <a:p>
            <a:pPr marL="285750" indent="-285750">
              <a:buFont typeface="Wingdings" panose="05000000000000000000" pitchFamily="2" charset="2"/>
              <a:buChar char="u"/>
            </a:pPr>
            <a:r>
              <a:rPr lang="zh-TW" altLang="zh-TW" sz="1600" b="1" dirty="0" smtClean="0">
                <a:solidFill>
                  <a:srgbClr val="FF0000"/>
                </a:solidFill>
                <a:latin typeface="微軟正黑體" panose="020B0604030504040204" pitchFamily="34" charset="-120"/>
                <a:ea typeface="微軟正黑體" panose="020B0604030504040204" pitchFamily="34" charset="-120"/>
              </a:rPr>
              <a:t>板橋</a:t>
            </a:r>
            <a:r>
              <a:rPr lang="zh-TW" altLang="zh-TW" sz="1600" b="1" dirty="0">
                <a:solidFill>
                  <a:srgbClr val="FF0000"/>
                </a:solidFill>
                <a:latin typeface="微軟正黑體" panose="020B0604030504040204" pitchFamily="34" charset="-120"/>
                <a:ea typeface="微軟正黑體" panose="020B0604030504040204" pitchFamily="34" charset="-120"/>
              </a:rPr>
              <a:t>區、三重區、永和區及蘆洲</a:t>
            </a:r>
            <a:r>
              <a:rPr lang="zh-TW" altLang="zh-TW" sz="1600" b="1" dirty="0" smtClean="0">
                <a:solidFill>
                  <a:srgbClr val="FF0000"/>
                </a:solidFill>
                <a:latin typeface="微軟正黑體" panose="020B0604030504040204" pitchFamily="34" charset="-120"/>
                <a:ea typeface="微軟正黑體" panose="020B0604030504040204" pitchFamily="34" charset="-120"/>
              </a:rPr>
              <a:t>區</a:t>
            </a:r>
            <a:r>
              <a:rPr lang="zh-TW" altLang="en-US" sz="1600" dirty="0" smtClean="0">
                <a:latin typeface="微軟正黑體" panose="020B0604030504040204" pitchFamily="34" charset="-120"/>
                <a:ea typeface="微軟正黑體" panose="020B0604030504040204" pitchFamily="34" charset="-120"/>
              </a:rPr>
              <a:t>於假設收容場所</a:t>
            </a:r>
            <a:r>
              <a:rPr lang="en-US" altLang="zh-TW" sz="1600" dirty="0" smtClean="0">
                <a:latin typeface="微軟正黑體" panose="020B0604030504040204" pitchFamily="34" charset="-120"/>
                <a:ea typeface="微軟正黑體" panose="020B0604030504040204" pitchFamily="34" charset="-120"/>
              </a:rPr>
              <a:t>70%</a:t>
            </a:r>
            <a:r>
              <a:rPr lang="zh-TW" altLang="en-US" sz="1600" dirty="0" smtClean="0">
                <a:latin typeface="微軟正黑體" panose="020B0604030504040204" pitchFamily="34" charset="-120"/>
                <a:ea typeface="微軟正黑體" panose="020B0604030504040204" pitchFamily="34" charset="-120"/>
              </a:rPr>
              <a:t>受損之情境，收容能量</a:t>
            </a:r>
            <a:r>
              <a:rPr lang="zh-TW" altLang="zh-TW" sz="1600" dirty="0" smtClean="0">
                <a:latin typeface="微軟正黑體" panose="020B0604030504040204" pitchFamily="34" charset="-120"/>
                <a:ea typeface="微軟正黑體" panose="020B0604030504040204" pitchFamily="34" charset="-120"/>
              </a:rPr>
              <a:t>無法滿足需求。</a:t>
            </a:r>
            <a:endParaRPr lang="en-US" altLang="zh-TW" sz="1600" dirty="0" smtClean="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smtClean="0">
                <a:latin typeface="微軟正黑體" panose="020B0604030504040204" pitchFamily="34" charset="-120"/>
                <a:ea typeface="微軟正黑體" panose="020B0604030504040204" pitchFamily="34" charset="-120"/>
              </a:rPr>
              <a:t>除</a:t>
            </a:r>
            <a:r>
              <a:rPr lang="zh-TW" altLang="en-US" sz="1600" b="1" dirty="0">
                <a:solidFill>
                  <a:srgbClr val="FF0000"/>
                </a:solidFill>
                <a:latin typeface="微軟正黑體" panose="020B0604030504040204" pitchFamily="34" charset="-120"/>
                <a:ea typeface="微軟正黑體" panose="020B0604030504040204" pitchFamily="34" charset="-120"/>
              </a:rPr>
              <a:t>鼓勵民眾依親</a:t>
            </a:r>
            <a:r>
              <a:rPr lang="zh-TW" altLang="en-US" sz="1600" dirty="0">
                <a:latin typeface="微軟正黑體" panose="020B0604030504040204" pitchFamily="34" charset="-120"/>
                <a:ea typeface="微軟正黑體" panose="020B0604030504040204" pitchFamily="34" charset="-120"/>
              </a:rPr>
              <a:t>，建議</a:t>
            </a:r>
            <a:r>
              <a:rPr lang="zh-TW" altLang="en-US" sz="1600" b="1" dirty="0">
                <a:solidFill>
                  <a:srgbClr val="FF0000"/>
                </a:solidFill>
                <a:latin typeface="微軟正黑體" panose="020B0604030504040204" pitchFamily="34" charset="-120"/>
                <a:ea typeface="微軟正黑體" panose="020B0604030504040204" pitchFamily="34" charset="-120"/>
              </a:rPr>
              <a:t>以轄區內之營區進行收容或異地收容</a:t>
            </a:r>
            <a:r>
              <a:rPr lang="zh-TW" altLang="en-US" sz="1600" dirty="0">
                <a:latin typeface="微軟正黑體" panose="020B0604030504040204" pitchFamily="34" charset="-120"/>
                <a:ea typeface="微軟正黑體" panose="020B0604030504040204" pitchFamily="34" charset="-120"/>
              </a:rPr>
              <a:t>至臺北市、桃園縣或基隆市等地區</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smtClean="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smtClean="0">
                <a:latin typeface="微軟正黑體" panose="020B0604030504040204" pitchFamily="34" charset="-120"/>
                <a:ea typeface="微軟正黑體" panose="020B0604030504040204" pitchFamily="34" charset="-120"/>
              </a:rPr>
              <a:t>目前</a:t>
            </a:r>
            <a:r>
              <a:rPr lang="zh-TW" altLang="en-US" sz="1600" dirty="0">
                <a:latin typeface="微軟正黑體" panose="020B0604030504040204" pitchFamily="34" charset="-120"/>
                <a:ea typeface="微軟正黑體" panose="020B0604030504040204" pitchFamily="34" charset="-120"/>
              </a:rPr>
              <a:t>新北市政府</a:t>
            </a:r>
            <a:r>
              <a:rPr lang="zh-TW" altLang="en-US" sz="1600" b="1" dirty="0">
                <a:solidFill>
                  <a:srgbClr val="FF0000"/>
                </a:solidFill>
                <a:latin typeface="微軟正黑體" panose="020B0604030504040204" pitchFamily="34" charset="-120"/>
                <a:ea typeface="微軟正黑體" panose="020B0604030504040204" pitchFamily="34" charset="-120"/>
              </a:rPr>
              <a:t>已規劃</a:t>
            </a: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處營區</a:t>
            </a:r>
            <a:r>
              <a:rPr lang="zh-TW" altLang="en-US" sz="1600" dirty="0">
                <a:latin typeface="微軟正黑體" panose="020B0604030504040204" pitchFamily="34" charset="-120"/>
                <a:ea typeface="微軟正黑體" panose="020B0604030504040204" pitchFamily="34" charset="-120"/>
              </a:rPr>
              <a:t>，包含前山營區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淡水區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、后山營區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淡水區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、北新莊營區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淡水區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、仁愛營區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土城區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、堅貞營區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五股區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及八煙營區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金山區</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，於各區收容量不足時可提供收容。</a:t>
            </a:r>
          </a:p>
        </p:txBody>
      </p:sp>
      <p:sp>
        <p:nvSpPr>
          <p:cNvPr id="18" name="五邊形 17"/>
          <p:cNvSpPr/>
          <p:nvPr/>
        </p:nvSpPr>
        <p:spPr>
          <a:xfrm>
            <a:off x="457200" y="1310760"/>
            <a:ext cx="3790667" cy="369332"/>
          </a:xfrm>
          <a:prstGeom prst="homePlate">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chemeClr val="tx1"/>
                </a:solidFill>
                <a:latin typeface="微軟正黑體" panose="020B0604030504040204" pitchFamily="34" charset="-120"/>
                <a:ea typeface="微軟正黑體" panose="020B0604030504040204" pitchFamily="34" charset="-120"/>
              </a:rPr>
              <a:t>地震</a:t>
            </a:r>
            <a:endParaRPr kumimoji="0" lang="zh-TW" altLang="en-US" sz="2000" b="1" kern="0" dirty="0">
              <a:solidFill>
                <a:schemeClr val="tx1"/>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4665553" y="3930963"/>
            <a:ext cx="3657600" cy="1815882"/>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u"/>
            </a:pPr>
            <a:r>
              <a:rPr lang="zh-TW" altLang="en-US" sz="1600" dirty="0">
                <a:latin typeface="微軟正黑體" panose="020B0604030504040204" pitchFamily="34" charset="-120"/>
                <a:ea typeface="微軟正黑體" panose="020B0604030504040204" pitchFamily="34" charset="-120"/>
              </a:rPr>
              <a:t>依據模擬海嘯入岸後之淹水</a:t>
            </a:r>
            <a:r>
              <a:rPr lang="zh-TW" altLang="en-US" sz="1600" dirty="0" smtClean="0">
                <a:latin typeface="微軟正黑體" panose="020B0604030504040204" pitchFamily="34" charset="-120"/>
                <a:ea typeface="微軟正黑體" panose="020B0604030504040204" pitchFamily="34" charset="-120"/>
              </a:rPr>
              <a:t>狀況，</a:t>
            </a:r>
            <a:r>
              <a:rPr lang="zh-TW" altLang="en-US" sz="1600" b="1" dirty="0" smtClean="0">
                <a:solidFill>
                  <a:srgbClr val="FF0000"/>
                </a:solidFill>
                <a:latin typeface="微軟正黑體" panose="020B0604030504040204" pitchFamily="34" charset="-120"/>
                <a:ea typeface="微軟正黑體" panose="020B0604030504040204" pitchFamily="34" charset="-120"/>
              </a:rPr>
              <a:t>影響區域為</a:t>
            </a:r>
            <a:r>
              <a:rPr lang="zh-TW" altLang="en-US" sz="1600" b="1" dirty="0">
                <a:solidFill>
                  <a:srgbClr val="FF0000"/>
                </a:solidFill>
                <a:latin typeface="微軟正黑體" panose="020B0604030504040204" pitchFamily="34" charset="-120"/>
                <a:ea typeface="微軟正黑體" panose="020B0604030504040204" pitchFamily="34" charset="-120"/>
              </a:rPr>
              <a:t>八里區、石門區、金山區、貢寮區、淡水區、瑞芳區及萬里</a:t>
            </a:r>
            <a:r>
              <a:rPr lang="zh-TW" altLang="en-US" sz="1600" b="1" dirty="0" smtClean="0">
                <a:solidFill>
                  <a:srgbClr val="FF0000"/>
                </a:solidFill>
                <a:latin typeface="微軟正黑體" panose="020B0604030504040204" pitchFamily="34" charset="-120"/>
                <a:ea typeface="微軟正黑體" panose="020B0604030504040204" pitchFamily="34" charset="-120"/>
              </a:rPr>
              <a:t>區</a:t>
            </a:r>
            <a:r>
              <a:rPr lang="en-US" altLang="zh-TW" sz="1600" b="1" dirty="0" smtClean="0">
                <a:solidFill>
                  <a:srgbClr val="FF0000"/>
                </a:solidFill>
                <a:latin typeface="微軟正黑體" panose="020B0604030504040204" pitchFamily="34" charset="-120"/>
                <a:ea typeface="微軟正黑體" panose="020B0604030504040204" pitchFamily="34" charset="-120"/>
              </a:rPr>
              <a:t>(</a:t>
            </a:r>
            <a:r>
              <a:rPr lang="zh-TW" altLang="en-US" sz="1600" b="1" dirty="0" smtClean="0">
                <a:solidFill>
                  <a:srgbClr val="FF0000"/>
                </a:solidFill>
                <a:latin typeface="微軟正黑體" panose="020B0604030504040204" pitchFamily="34" charset="-120"/>
                <a:ea typeface="微軟正黑體" panose="020B0604030504040204" pitchFamily="34" charset="-120"/>
              </a:rPr>
              <a:t>計</a:t>
            </a:r>
            <a:r>
              <a:rPr lang="zh-TW" altLang="en-US" sz="1600" b="1" dirty="0">
                <a:solidFill>
                  <a:srgbClr val="FF0000"/>
                </a:solidFill>
                <a:latin typeface="微軟正黑體" panose="020B0604030504040204" pitchFamily="34" charset="-120"/>
                <a:ea typeface="微軟正黑體" panose="020B0604030504040204" pitchFamily="34" charset="-120"/>
              </a:rPr>
              <a:t>有</a:t>
            </a: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smtClean="0">
                <a:solidFill>
                  <a:srgbClr val="FF0000"/>
                </a:solidFill>
                <a:latin typeface="微軟正黑體" panose="020B0604030504040204" pitchFamily="34" charset="-120"/>
                <a:ea typeface="微軟正黑體" panose="020B0604030504040204" pitchFamily="34" charset="-120"/>
              </a:rPr>
              <a:t>區</a:t>
            </a:r>
            <a:r>
              <a:rPr lang="en-US" altLang="zh-TW" sz="1600" b="1" dirty="0" smtClean="0">
                <a:solidFill>
                  <a:srgbClr val="FF0000"/>
                </a:solidFill>
                <a:latin typeface="微軟正黑體" panose="020B0604030504040204" pitchFamily="34" charset="-120"/>
                <a:ea typeface="微軟正黑體" panose="020B0604030504040204" pitchFamily="34" charset="-120"/>
              </a:rPr>
              <a:t>3,344</a:t>
            </a:r>
            <a:r>
              <a:rPr lang="zh-TW" altLang="en-US" sz="1600" b="1" dirty="0" smtClean="0">
                <a:solidFill>
                  <a:srgbClr val="FF0000"/>
                </a:solidFill>
                <a:latin typeface="微軟正黑體" panose="020B0604030504040204" pitchFamily="34" charset="-120"/>
                <a:ea typeface="微軟正黑體" panose="020B0604030504040204" pitchFamily="34" charset="-120"/>
              </a:rPr>
              <a:t>人</a:t>
            </a:r>
            <a:r>
              <a:rPr lang="en-US" altLang="zh-TW" sz="1600" b="1" dirty="0" smtClean="0">
                <a:solidFill>
                  <a:srgbClr val="FF0000"/>
                </a:solidFill>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，比對社會局提供之避難收容處所可收容人數資料</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smtClean="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smtClean="0">
                <a:latin typeface="微軟正黑體" panose="020B0604030504040204" pitchFamily="34" charset="-120"/>
                <a:ea typeface="微軟正黑體" panose="020B0604030504040204" pitchFamily="34" charset="-120"/>
              </a:rPr>
              <a:t>評估</a:t>
            </a:r>
            <a:r>
              <a:rPr lang="zh-TW" altLang="en-US" sz="1600" dirty="0">
                <a:latin typeface="微軟正黑體" panose="020B0604030504040204" pitchFamily="34" charset="-120"/>
                <a:ea typeface="微軟正黑體" panose="020B0604030504040204" pitchFamily="34" charset="-120"/>
              </a:rPr>
              <a:t>結果為各區收容能量皆足夠</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smtClean="0">
              <a:latin typeface="微軟正黑體" panose="020B0604030504040204" pitchFamily="34" charset="-120"/>
              <a:ea typeface="微軟正黑體" panose="020B0604030504040204" pitchFamily="34" charset="-120"/>
            </a:endParaRPr>
          </a:p>
        </p:txBody>
      </p:sp>
      <p:sp>
        <p:nvSpPr>
          <p:cNvPr id="20" name="五邊形 19"/>
          <p:cNvSpPr/>
          <p:nvPr/>
        </p:nvSpPr>
        <p:spPr>
          <a:xfrm>
            <a:off x="4665552" y="3571458"/>
            <a:ext cx="3790667" cy="369332"/>
          </a:xfrm>
          <a:prstGeom prst="homePlate">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000" b="1" kern="0" dirty="0" smtClean="0">
                <a:solidFill>
                  <a:schemeClr val="tx1"/>
                </a:solidFill>
                <a:latin typeface="微軟正黑體" panose="020B0604030504040204" pitchFamily="34" charset="-120"/>
                <a:ea typeface="微軟正黑體" panose="020B0604030504040204" pitchFamily="34" charset="-120"/>
              </a:rPr>
              <a:t>海</a:t>
            </a:r>
            <a:r>
              <a:rPr kumimoji="0" lang="zh-TW" altLang="en-US" sz="2000" b="1" kern="0" dirty="0">
                <a:solidFill>
                  <a:schemeClr val="tx1"/>
                </a:solidFill>
                <a:latin typeface="微軟正黑體" panose="020B0604030504040204" pitchFamily="34" charset="-120"/>
                <a:ea typeface="微軟正黑體" panose="020B0604030504040204" pitchFamily="34" charset="-120"/>
              </a:rPr>
              <a:t>嘯</a:t>
            </a:r>
          </a:p>
        </p:txBody>
      </p:sp>
    </p:spTree>
    <p:extLst>
      <p:ext uri="{BB962C8B-B14F-4D97-AF65-F5344CB8AC3E}">
        <p14:creationId xmlns:p14="http://schemas.microsoft.com/office/powerpoint/2010/main" val="524368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49" y="130857"/>
            <a:ext cx="6648451" cy="716869"/>
          </a:xfrm>
          <a:solidFill>
            <a:schemeClr val="bg1"/>
          </a:solidFill>
        </p:spPr>
        <p:txBody>
          <a:bodyPr/>
          <a:lstStyle/>
          <a:p>
            <a:r>
              <a:rPr lang="zh-TW" altLang="en-US" dirty="0" smtClean="0"/>
              <a:t>第</a:t>
            </a:r>
            <a:r>
              <a:rPr lang="en-US" altLang="zh-TW" dirty="0" smtClean="0"/>
              <a:t>2</a:t>
            </a:r>
            <a:r>
              <a:rPr lang="zh-TW" altLang="en-US" dirty="0" smtClean="0"/>
              <a:t>次輔導</a:t>
            </a:r>
            <a:r>
              <a:rPr lang="en-US" altLang="zh-TW" dirty="0" smtClean="0"/>
              <a:t>-</a:t>
            </a:r>
            <a:r>
              <a:rPr lang="zh-TW" altLang="en-US" dirty="0" smtClean="0"/>
              <a:t>區公所</a:t>
            </a:r>
            <a:r>
              <a:rPr lang="zh-TW" altLang="en-US" dirty="0"/>
              <a:t>意見回覆彙整</a:t>
            </a:r>
          </a:p>
        </p:txBody>
      </p:sp>
      <p:graphicFrame>
        <p:nvGraphicFramePr>
          <p:cNvPr id="5" name="表格 4"/>
          <p:cNvGraphicFramePr>
            <a:graphicFrameLocks noGrp="1"/>
          </p:cNvGraphicFramePr>
          <p:nvPr>
            <p:extLst>
              <p:ext uri="{D42A27DB-BD31-4B8C-83A1-F6EECF244321}">
                <p14:modId xmlns:p14="http://schemas.microsoft.com/office/powerpoint/2010/main" val="3234537226"/>
              </p:ext>
            </p:extLst>
          </p:nvPr>
        </p:nvGraphicFramePr>
        <p:xfrm>
          <a:off x="76200" y="685800"/>
          <a:ext cx="8839200" cy="5928360"/>
        </p:xfrm>
        <a:graphic>
          <a:graphicData uri="http://schemas.openxmlformats.org/drawingml/2006/table">
            <a:tbl>
              <a:tblPr>
                <a:tableStyleId>{616DA210-FB5B-4158-B5E0-FEB733F419BA}</a:tableStyleId>
              </a:tblPr>
              <a:tblGrid>
                <a:gridCol w="855462"/>
                <a:gridCol w="3668021"/>
                <a:gridCol w="750786"/>
                <a:gridCol w="3564931"/>
              </a:tblGrid>
              <a:tr h="33739">
                <a:tc>
                  <a:txBody>
                    <a:bodyPr/>
                    <a:lstStyle/>
                    <a:p>
                      <a:pPr algn="ctr" fontAlgn="ctr"/>
                      <a:r>
                        <a:rPr lang="zh-TW" altLang="en-US" sz="1400" b="1" u="none" strike="noStrike" dirty="0" smtClean="0">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u="none" strike="noStrike" dirty="0" smtClean="0">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rPr>
                        <a:t>函覆內容摘要</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r>
              <a:tr h="0">
                <a:tc>
                  <a:txBody>
                    <a:bodyPr/>
                    <a:lstStyle/>
                    <a:p>
                      <a:pPr marL="0" algn="ctr" defTabSz="685800" rtl="0" eaLnBrk="1" fontAlgn="ctr" latinLnBrk="0" hangingPunct="1">
                        <a:lnSpc>
                          <a:spcPts val="1500"/>
                        </a:lnSpc>
                      </a:pPr>
                      <a:r>
                        <a:rPr lang="zh-TW" altLang="en-US" sz="1300" kern="1200" dirty="0" smtClean="0">
                          <a:solidFill>
                            <a:schemeClr val="tx1"/>
                          </a:solidFill>
                          <a:effectLst/>
                          <a:latin typeface="微軟正黑體" panose="020B0604030504040204" pitchFamily="34" charset="-120"/>
                          <a:ea typeface="微軟正黑體" panose="020B0604030504040204" pitchFamily="34" charset="-120"/>
                          <a:cs typeface="+mn-cs"/>
                        </a:rPr>
                        <a:t>三峽區</a:t>
                      </a:r>
                      <a:endParaRPr lang="zh-TW" altLang="en-US" sz="13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just">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本區有木里里民對於事先撤離至平地意願不高，其又屬於易形成孤島地區，是否有其他因應對策？</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just">
                        <a:lnSpc>
                          <a:spcPts val="1500"/>
                        </a:lnSpc>
                        <a:spcAft>
                          <a:spcPts val="0"/>
                        </a:spcAft>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針對易形成孤島地區，請貴區除依新北市各區公所防災民生物資儲備暨存放管理須知訂定之日數進行物資安全儲量儲備外，建議貴區依歷史災況等評估，因地制宜針對特定地區設置物資儲放點並儲備適當天數物資。</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0">
                <a:tc>
                  <a:txBody>
                    <a:bodyPr/>
                    <a:lstStyle/>
                    <a:p>
                      <a:pPr algn="ctr" fontAlgn="ctr">
                        <a:lnSpc>
                          <a:spcPts val="1500"/>
                        </a:lnSpc>
                      </a:pPr>
                      <a:r>
                        <a:rPr lang="zh-TW" altLang="en-US" sz="1400" b="0" i="0" u="none" strike="noStrike" dirty="0" smtClean="0">
                          <a:solidFill>
                            <a:schemeClr val="tx1"/>
                          </a:solidFill>
                          <a:effectLst/>
                          <a:latin typeface="微軟正黑體" panose="020B0604030504040204" pitchFamily="34" charset="-120"/>
                          <a:ea typeface="微軟正黑體" panose="020B0604030504040204" pitchFamily="34" charset="-120"/>
                        </a:rPr>
                        <a:t>中和區</a:t>
                      </a: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just" defTabSz="685800" rtl="0" eaLnBrk="1" latinLnBrk="0" hangingPunct="1">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蘇迪勒颱風期間，接獲多起招牌或鐵皮屋頂拆除案件，部分案件應由民眾自行拆除，而非公部門執行，建請市府針對拆除作業訂定標準作業程序或相關機制，釐清應由公部門拆除之標準，及拆除衍生經費支應方式。</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80975" indent="-180975" algn="just" defTabSz="685800" rtl="0" eaLnBrk="1" latinLnBrk="0" hangingPunct="1">
                        <a:lnSpc>
                          <a:spcPts val="1500"/>
                        </a:lnSpc>
                        <a:spcAft>
                          <a:spcPts val="0"/>
                        </a:spcAft>
                        <a:buFont typeface="+mj-lt"/>
                        <a:buAutoNum type="arabicPeriod"/>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有關公所反應針對拆除作業需訂定標準作業程序或相關機制部分，目前已草擬相關規定，詳如附件。如奉核定後，將依程序發布。</a:t>
                      </a:r>
                    </a:p>
                    <a:p>
                      <a:pPr marL="180975" indent="-180975" algn="just" defTabSz="685800" rtl="0" eaLnBrk="1" latinLnBrk="0" hangingPunct="1">
                        <a:lnSpc>
                          <a:spcPts val="1500"/>
                        </a:lnSpc>
                        <a:spcAft>
                          <a:spcPts val="0"/>
                        </a:spcAft>
                        <a:buFont typeface="+mj-lt"/>
                        <a:buAutoNum type="arabicPeriod"/>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另拆除衍生經費支應方式，已於</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日區政考核工務類會議中討論，請依會議結論辦理。</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0">
                <a:tc>
                  <a:txBody>
                    <a:bodyPr/>
                    <a:lstStyle/>
                    <a:p>
                      <a:pPr algn="ctr" fontAlgn="ctr">
                        <a:lnSpc>
                          <a:spcPts val="1500"/>
                        </a:lnSpc>
                      </a:pPr>
                      <a:r>
                        <a:rPr lang="zh-TW" altLang="en-US" sz="1300" b="0" i="0" u="none" strike="noStrike" dirty="0" smtClean="0">
                          <a:solidFill>
                            <a:schemeClr val="tx1"/>
                          </a:solidFill>
                          <a:effectLst/>
                          <a:latin typeface="微軟正黑體" panose="020B0604030504040204" pitchFamily="34" charset="-120"/>
                          <a:ea typeface="微軟正黑體" panose="020B0604030504040204" pitchFamily="34" charset="-120"/>
                        </a:rPr>
                        <a:t>石門區</a:t>
                      </a:r>
                      <a:endParaRPr lang="zh-TW" altLang="en-US" sz="13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just" defTabSz="685800" rtl="0" eaLnBrk="1" latinLnBrk="0" hangingPunct="1">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市府是否有針對未在收容場所內之災民訂定相關物資發放標準作業程序？</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just">
                        <a:lnSpc>
                          <a:spcPts val="1500"/>
                        </a:lnSpc>
                        <a:spcAft>
                          <a:spcPts val="0"/>
                        </a:spcAft>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請貴區加強宣導民眾平日自儲物資，並除依新北市各區公所防災民生物資儲備暨存放管理須知訂定之日數進行物資安全儲量儲備外，建議貴區依歷史災況等評估，因地制宜針對特定地區設置物資儲放點並儲備適當天數物資。</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0">
                <a:tc rowSpan="2">
                  <a:txBody>
                    <a:bodyPr/>
                    <a:lstStyle/>
                    <a:p>
                      <a:pPr algn="ctr" fontAlgn="ctr">
                        <a:lnSpc>
                          <a:spcPts val="1500"/>
                        </a:lnSpc>
                      </a:pPr>
                      <a:r>
                        <a:rPr lang="zh-TW" altLang="en-US" sz="1400" b="0" i="0" u="none" strike="noStrike" dirty="0" smtClean="0">
                          <a:solidFill>
                            <a:schemeClr val="tx1"/>
                          </a:solidFill>
                          <a:effectLst/>
                          <a:latin typeface="微軟正黑體" panose="020B0604030504040204" pitchFamily="34" charset="-120"/>
                          <a:ea typeface="微軟正黑體" panose="020B0604030504040204" pitchFamily="34" charset="-120"/>
                        </a:rPr>
                        <a:t>石碇區</a:t>
                      </a: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just" defTabSz="685800" rtl="0" eaLnBrk="1" latinLnBrk="0" hangingPunct="1">
                        <a:lnSpc>
                          <a:spcPts val="1500"/>
                        </a:lnSpc>
                        <a:spcAft>
                          <a:spcPts val="0"/>
                        </a:spcAft>
                        <a:tabLst>
                          <a:tab pos="201295" algn="l"/>
                        </a:tabLs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蘇迪勒颱風造成本區部分區域停電，後續復電進度緩慢，聯繫臺電分區窗口，其表示優先搶修影響戶數較多區域，無法先行搶修區公所通報區域，與市府應變中心聯繫反應，未有後續回報與改善，區公所已函請臺電儘速完成復電作業，惟臺電方面未有回覆。本區部分區域人口數雖少，但亦應儘速恢復供電，且山區道路未復電前，路燈無法照明，對行車者造成危險。希冀臺電改善復電效率。</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經發局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just" defTabSz="685800" rtl="0" eaLnBrk="1" latinLnBrk="0" hangingPunct="1">
                        <a:lnSpc>
                          <a:spcPts val="1500"/>
                        </a:lnSpc>
                        <a:spcAft>
                          <a:spcPts val="0"/>
                        </a:spcAft>
                      </a:pPr>
                      <a:r>
                        <a:rPr lang="zh-TW" altLang="en-US" sz="1350" kern="1200" dirty="0" smtClean="0">
                          <a:solidFill>
                            <a:schemeClr val="tx1"/>
                          </a:solidFill>
                          <a:effectLst/>
                          <a:latin typeface="微軟正黑體" panose="020B0604030504040204" pitchFamily="34" charset="-120"/>
                          <a:ea typeface="微軟正黑體" panose="020B0604030504040204" pitchFamily="34" charset="-120"/>
                          <a:cs typeface="+mn-cs"/>
                        </a:rPr>
                        <a:t>台電</a:t>
                      </a:r>
                      <a:r>
                        <a:rPr lang="zh-TW" altLang="zh-TW" sz="1350" kern="1200" dirty="0" smtClean="0">
                          <a:solidFill>
                            <a:schemeClr val="tx1"/>
                          </a:solidFill>
                          <a:effectLst/>
                          <a:latin typeface="微軟正黑體" panose="020B0604030504040204" pitchFamily="34" charset="-120"/>
                          <a:ea typeface="微軟正黑體" panose="020B0604030504040204" pitchFamily="34" charset="-120"/>
                          <a:cs typeface="+mn-cs"/>
                        </a:rPr>
                        <a:t>公司配電處</a:t>
                      </a:r>
                      <a:r>
                        <a:rPr lang="zh-TW" altLang="en-US" sz="135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35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500"/>
                        </a:lnSpc>
                        <a:spcAft>
                          <a:spcPts val="0"/>
                        </a:spcAft>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有關貴所提報停電案件，本處皆列案管登，惟近期蘇迪勒風災造成嚴重停電災情，且復電搶修方式係由電源側各區段逐一排除故障後復電，故偏遠地區無法及時恢復供電，尚請諒察。</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0">
                <a:tc vMerge="1">
                  <a:txBody>
                    <a:bodyPr/>
                    <a:lstStyle/>
                    <a:p>
                      <a:pPr algn="ctr" fontAlgn="ct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just" defTabSz="685800" rtl="0" eaLnBrk="1" latinLnBrk="0" hangingPunct="1">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臺電人員於蘇迪勒颱風搶修期間，有時未能備妥需要之工具，至搶修現場後又返回駐點更換工具，延誤搶修時效。且未有高空作業車，還需區公所協助提供該車輛才可進行搶修，希冀臺電改善搶修相關準備事宜。</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lnSpc>
                          <a:spcPts val="1500"/>
                        </a:lnSpc>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經發局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just" defTabSz="685800" rtl="0" eaLnBrk="1" fontAlgn="auto" latinLnBrk="0" hangingPunct="1">
                        <a:lnSpc>
                          <a:spcPts val="1500"/>
                        </a:lnSpc>
                        <a:spcBef>
                          <a:spcPts val="0"/>
                        </a:spcBef>
                        <a:spcAft>
                          <a:spcPts val="0"/>
                        </a:spcAft>
                        <a:buClrTx/>
                        <a:buSzTx/>
                        <a:buFontTx/>
                        <a:buNone/>
                        <a:tabLst/>
                        <a:defRPr/>
                      </a:pPr>
                      <a:r>
                        <a:rPr lang="zh-TW" altLang="en-US" sz="1200" kern="1200" dirty="0" smtClean="0">
                          <a:solidFill>
                            <a:schemeClr val="tx1"/>
                          </a:solidFill>
                          <a:effectLst/>
                          <a:latin typeface="微軟正黑體" panose="020B0604030504040204" pitchFamily="34" charset="-120"/>
                          <a:ea typeface="微軟正黑體" panose="020B0604030504040204" pitchFamily="34" charset="-120"/>
                          <a:cs typeface="+mn-cs"/>
                        </a:rPr>
                        <a:t>台電</a:t>
                      </a:r>
                      <a:r>
                        <a:rPr lang="zh-TW" altLang="zh-TW" sz="1200" kern="1200" dirty="0" smtClean="0">
                          <a:solidFill>
                            <a:schemeClr val="tx1"/>
                          </a:solidFill>
                          <a:effectLst/>
                          <a:latin typeface="微軟正黑體" panose="020B0604030504040204" pitchFamily="34" charset="-120"/>
                          <a:ea typeface="微軟正黑體" panose="020B0604030504040204" pitchFamily="34" charset="-120"/>
                          <a:cs typeface="+mn-cs"/>
                        </a:rPr>
                        <a:t>公司配電處</a:t>
                      </a:r>
                      <a:r>
                        <a:rPr lang="zh-TW" altLang="en-US" sz="120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2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500"/>
                        </a:lnSpc>
                        <a:spcAft>
                          <a:spcPts val="0"/>
                        </a:spcAft>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搶修期間所需機具器材，需視現場供電設備受損狀況辦理，為加速搶修時效，搶修人員皆需具有應變能力，因本次風災造成嚴重災情，隨車備妥之常用器材亦有用盡情形，故需返回倉庫補足，以利後續搶修作業。</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17</a:t>
            </a:fld>
            <a:endParaRPr lang="zh-TW" altLang="en-US">
              <a:solidFill>
                <a:srgbClr val="44546A">
                  <a:lumMod val="50000"/>
                </a:srgbClr>
              </a:solidFill>
            </a:endParaRPr>
          </a:p>
        </p:txBody>
      </p:sp>
    </p:spTree>
    <p:extLst>
      <p:ext uri="{BB962C8B-B14F-4D97-AF65-F5344CB8AC3E}">
        <p14:creationId xmlns:p14="http://schemas.microsoft.com/office/powerpoint/2010/main" val="3670795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358663982"/>
              </p:ext>
            </p:extLst>
          </p:nvPr>
        </p:nvGraphicFramePr>
        <p:xfrm>
          <a:off x="152400" y="838200"/>
          <a:ext cx="8686800" cy="5166360"/>
        </p:xfrm>
        <a:graphic>
          <a:graphicData uri="http://schemas.openxmlformats.org/drawingml/2006/table">
            <a:tbl>
              <a:tblPr>
                <a:tableStyleId>{616DA210-FB5B-4158-B5E0-FEB733F419BA}</a:tableStyleId>
              </a:tblPr>
              <a:tblGrid>
                <a:gridCol w="851435"/>
                <a:gridCol w="3501305"/>
                <a:gridCol w="896702"/>
                <a:gridCol w="3437358"/>
              </a:tblGrid>
              <a:tr h="33739">
                <a:tc>
                  <a:txBody>
                    <a:bodyPr/>
                    <a:lstStyle/>
                    <a:p>
                      <a:pPr algn="ctr" fontAlgn="ctr"/>
                      <a:r>
                        <a:rPr lang="zh-TW" altLang="en-US" sz="1400" b="1" u="none" strike="noStrike" dirty="0" smtClean="0">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u="none" strike="noStrike" dirty="0" smtClean="0">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rPr>
                        <a:t>函覆內容摘要</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r>
              <a:tr h="101218">
                <a:tc rowSpan="3">
                  <a:txBody>
                    <a:bodyPr/>
                    <a:lstStyle/>
                    <a:p>
                      <a:pPr algn="ctr" fontAlgn="ctr"/>
                      <a:r>
                        <a:rPr lang="zh-TW" altLang="en-US" sz="1400" b="0" i="0" u="none" strike="noStrike" dirty="0" smtClean="0">
                          <a:solidFill>
                            <a:schemeClr val="tx1"/>
                          </a:solidFill>
                          <a:effectLst/>
                          <a:latin typeface="微軟正黑體" panose="020B0604030504040204" pitchFamily="34" charset="-120"/>
                          <a:ea typeface="微軟正黑體" panose="020B0604030504040204" pitchFamily="34" charset="-120"/>
                        </a:rPr>
                        <a:t>新店區</a:t>
                      </a: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just">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強制撤離是否應依災害防救法第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項第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款由新北市政府公告「劃定警戒</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管制</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區域」</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農委會水保局依「土石流防災疏散避難作業規定」第四點</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發布土石流警戒預報，其第四點</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四</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劃定警戒區，是由地方機關依據災害防救法第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項第</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款劃定並發布警戒區域，限制、禁止人民進入或命其離去。</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80975" marR="0" indent="-180975" algn="just" defTabSz="685800" rtl="0" eaLnBrk="1" fontAlgn="auto" latinLnBrk="0" hangingPunct="1">
                        <a:lnSpc>
                          <a:spcPts val="1500"/>
                        </a:lnSpc>
                        <a:spcBef>
                          <a:spcPts val="0"/>
                        </a:spcBef>
                        <a:spcAft>
                          <a:spcPts val="0"/>
                        </a:spcAft>
                        <a:buClrTx/>
                        <a:buSzTx/>
                        <a:buFont typeface="+mj-lt"/>
                        <a:buAutoNum type="arabicPeriod"/>
                        <a:tabLst/>
                        <a:defRPr/>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依據災防法第</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項第</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款規定，於災害應變範圍內，依其權責得劃定警戒區，制發臨時通行證，限制或禁止人民進入或命其離去，可由「各級政府」名義實施之。</a:t>
                      </a:r>
                      <a:endPar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0975" indent="-180975" algn="just" defTabSz="685800" rtl="0" eaLnBrk="1" latinLnBrk="0" hangingPunct="1">
                        <a:lnSpc>
                          <a:spcPts val="1500"/>
                        </a:lnSpc>
                        <a:spcAft>
                          <a:spcPts val="0"/>
                        </a:spcAft>
                        <a:buFont typeface="+mj-lt"/>
                        <a:buAutoNum type="arabicPeriod"/>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各級政府於地方為直轄市、縣</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市</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及鄉</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鎮市</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公所，而「區公所」屬直轄市政府之派出機關，市政府可指定區公所等相關單位執行命其離去等行政行為。</a:t>
                      </a:r>
                      <a:endPar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01218">
                <a:tc vMerge="1">
                  <a:txBody>
                    <a:bodyPr/>
                    <a:lstStyle/>
                    <a:p>
                      <a:pPr algn="ctr" fontAlgn="ct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just">
                        <a:lnSpc>
                          <a:spcPts val="1500"/>
                        </a:lnSpc>
                        <a:spcAft>
                          <a:spcPts val="0"/>
                        </a:spcAft>
                      </a:pP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目前實務上不僅土石流潛勢區之強制撤離沒發布「警戒</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管制</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區域」公告，原住民部落之撤離也沒發布公告，不符災害防救法要件，第</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線同仁執行強制利恐有違法之疑，更難依同法第</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39</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條第</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款開罰。</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lnSpc>
                          <a:spcPts val="1500"/>
                        </a:lnSpc>
                        <a:spcAft>
                          <a:spcPts val="0"/>
                        </a:spcAft>
                      </a:pP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just" defTabSz="685800" rtl="0" eaLnBrk="1" latinLnBrk="0" hangingPunct="1">
                        <a:lnSpc>
                          <a:spcPts val="1500"/>
                        </a:lnSpc>
                        <a:spcAft>
                          <a:spcPts val="0"/>
                        </a:spcAft>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現行河濱部落撤離作業，將於橫移門關閉前</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小時啟動，並於橫移門關閉前完成，業於</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日簽准，並請原民局納入該局作業準則。</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01218">
                <a:tc vMerge="1">
                  <a:txBody>
                    <a:bodyPr/>
                    <a:lstStyle/>
                    <a:p>
                      <a:pPr algn="ctr" fontAlgn="ct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just">
                        <a:lnSpc>
                          <a:spcPts val="1500"/>
                        </a:lnSpc>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針對本次蘇迪勒颱風執行災防業務之收容相關問題，提請討論。</a:t>
                      </a:r>
                    </a:p>
                    <a:p>
                      <a:pPr marL="342900" lvl="0" indent="-342900" algn="just">
                        <a:lnSpc>
                          <a:spcPts val="1500"/>
                        </a:lnSpc>
                        <a:spcAft>
                          <a:spcPts val="0"/>
                        </a:spcAft>
                        <a:buFont typeface="+mj-lt"/>
                        <a:buAutoNum type="arabicPeriod"/>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較長期收容之人力調度：此次風災因災情嚴重，本區共計開設</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處臨時收容避難所，各處皆須有同仁進駐值班，本課同仁身心負擔極重，人力調度困難。</a:t>
                      </a:r>
                    </a:p>
                    <a:p>
                      <a:pPr marL="342900" lvl="0" indent="-342900" algn="just">
                        <a:lnSpc>
                          <a:spcPts val="1500"/>
                        </a:lnSpc>
                        <a:spcAft>
                          <a:spcPts val="0"/>
                        </a:spcAft>
                        <a:buFont typeface="+mj-lt"/>
                        <a:buAutoNum type="arabicPeriod"/>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結合學校進行避難收容之配合度：本區目前共有</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36</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處臨時收容避難處所</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處臨時收容所，</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29</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處臨時避難所</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，其中</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27</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處為各級學校，此次風災因災情及人力調度等因素，需要開設學校作為災民臨時避難收容，於聯繫及請學校啟動臨時收容所工作人員配合執行作業上難以配合。</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ts val="1500"/>
                        </a:lnSpc>
                        <a:spcBef>
                          <a:spcPts val="0"/>
                        </a:spcBef>
                        <a:spcAft>
                          <a:spcPts val="0"/>
                        </a:spcAft>
                        <a:buClrTx/>
                        <a:buSzTx/>
                        <a:buFontTx/>
                        <a:buNone/>
                        <a:tabLst/>
                        <a:defRPr/>
                      </a:pPr>
                      <a:r>
                        <a:rPr lang="zh-TW" alt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80975" marR="0" indent="-180975" algn="just" defTabSz="685800" rtl="0" eaLnBrk="1" fontAlgn="auto" latinLnBrk="0" hangingPunct="1">
                        <a:lnSpc>
                          <a:spcPts val="1500"/>
                        </a:lnSpc>
                        <a:spcBef>
                          <a:spcPts val="0"/>
                        </a:spcBef>
                        <a:spcAft>
                          <a:spcPts val="0"/>
                        </a:spcAft>
                        <a:buClrTx/>
                        <a:buSzTx/>
                        <a:buFont typeface="+mj-lt"/>
                        <a:buAutoNum type="arabicPeriod"/>
                        <a:tabLst/>
                        <a:defRPr/>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次蘇迪勒風災由新店區協助烏來區跨區收容一事，本局甚為感謝，本次本局亦協調原民局、社會局同仁及社工員協助收容所開設運作，並動員世界展望會志工協助兒童照顧服務，亦積極協調烏來區區公所人力支援大豐社福館之開設。</a:t>
                      </a:r>
                    </a:p>
                    <a:p>
                      <a:pPr marL="180975" marR="0" indent="-180975" algn="just" defTabSz="685800" rtl="0" eaLnBrk="1" fontAlgn="auto" latinLnBrk="0" hangingPunct="1">
                        <a:lnSpc>
                          <a:spcPts val="1500"/>
                        </a:lnSpc>
                        <a:spcBef>
                          <a:spcPts val="0"/>
                        </a:spcBef>
                        <a:spcAft>
                          <a:spcPts val="0"/>
                        </a:spcAft>
                        <a:buClrTx/>
                        <a:buSzTx/>
                        <a:buFont typeface="+mj-lt"/>
                        <a:buAutoNum type="arabicPeriod"/>
                        <a:tabLst/>
                        <a:defRPr/>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跨區收容之開設，擬由收容民眾原居住區地公所同仁為主要運作人員，場地提供區公所同仁協助運作，倘若有需求本局將依據新北市社政人力區域聯盟運作表，由本局調度社會局同仁、社工員、民間團體協助開設運作。</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18</a:t>
            </a:fld>
            <a:endParaRPr lang="zh-TW" altLang="en-US">
              <a:solidFill>
                <a:srgbClr val="44546A">
                  <a:lumMod val="50000"/>
                </a:srgbClr>
              </a:solidFill>
            </a:endParaRPr>
          </a:p>
        </p:txBody>
      </p:sp>
      <p:sp>
        <p:nvSpPr>
          <p:cNvPr id="3" name="標題 2"/>
          <p:cNvSpPr>
            <a:spLocks noGrp="1"/>
          </p:cNvSpPr>
          <p:nvPr>
            <p:ph type="title"/>
          </p:nvPr>
        </p:nvSpPr>
        <p:spPr>
          <a:xfrm>
            <a:off x="361949" y="130857"/>
            <a:ext cx="6648451" cy="716869"/>
          </a:xfrm>
          <a:solidFill>
            <a:schemeClr val="bg1"/>
          </a:solidFill>
        </p:spPr>
        <p:txBody>
          <a:bodyPr/>
          <a:lstStyle/>
          <a:p>
            <a:r>
              <a:rPr lang="zh-TW" altLang="en-US" dirty="0" smtClean="0"/>
              <a:t>第</a:t>
            </a:r>
            <a:r>
              <a:rPr lang="en-US" altLang="zh-TW" dirty="0" smtClean="0"/>
              <a:t>2</a:t>
            </a:r>
            <a:r>
              <a:rPr lang="zh-TW" altLang="en-US" dirty="0" smtClean="0"/>
              <a:t>次輔導</a:t>
            </a:r>
            <a:r>
              <a:rPr lang="en-US" altLang="zh-TW" dirty="0" smtClean="0"/>
              <a:t>-</a:t>
            </a:r>
            <a:r>
              <a:rPr lang="zh-TW" altLang="en-US" dirty="0" smtClean="0"/>
              <a:t>區公所</a:t>
            </a:r>
            <a:r>
              <a:rPr lang="zh-TW" altLang="en-US" dirty="0"/>
              <a:t>意見回覆彙整</a:t>
            </a:r>
          </a:p>
        </p:txBody>
      </p:sp>
    </p:spTree>
    <p:extLst>
      <p:ext uri="{BB962C8B-B14F-4D97-AF65-F5344CB8AC3E}">
        <p14:creationId xmlns:p14="http://schemas.microsoft.com/office/powerpoint/2010/main" val="2784514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904684817"/>
              </p:ext>
            </p:extLst>
          </p:nvPr>
        </p:nvGraphicFramePr>
        <p:xfrm>
          <a:off x="228601" y="847726"/>
          <a:ext cx="8458200" cy="3093360"/>
        </p:xfrm>
        <a:graphic>
          <a:graphicData uri="http://schemas.openxmlformats.org/drawingml/2006/table">
            <a:tbl>
              <a:tblPr>
                <a:tableStyleId>{616DA210-FB5B-4158-B5E0-FEB733F419BA}</a:tableStyleId>
              </a:tblPr>
              <a:tblGrid>
                <a:gridCol w="813288"/>
                <a:gridCol w="2791261"/>
                <a:gridCol w="785150"/>
                <a:gridCol w="4068501"/>
              </a:tblGrid>
              <a:tr h="33739">
                <a:tc>
                  <a:txBody>
                    <a:bodyPr/>
                    <a:lstStyle/>
                    <a:p>
                      <a:pPr algn="ctr" fontAlgn="ctr"/>
                      <a:r>
                        <a:rPr lang="zh-TW" altLang="en-US" sz="1400" b="1" u="none" strike="noStrike" dirty="0" smtClean="0">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r>
              <a:tr h="1440000">
                <a:tc>
                  <a:txBody>
                    <a:bodyPr/>
                    <a:lstStyle/>
                    <a:p>
                      <a:pPr algn="ctr" fontAlgn="ctr"/>
                      <a:r>
                        <a:rPr lang="zh-TW" altLang="en-US" sz="1400" b="0" i="0" u="none" strike="noStrike" dirty="0" smtClean="0">
                          <a:solidFill>
                            <a:schemeClr val="tx1"/>
                          </a:solidFill>
                          <a:effectLst/>
                          <a:latin typeface="微軟正黑體" panose="020B0604030504040204" pitchFamily="34" charset="-120"/>
                          <a:ea typeface="微軟正黑體" panose="020B0604030504040204" pitchFamily="34" charset="-120"/>
                        </a:rPr>
                        <a:t>泰山區</a:t>
                      </a: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21590" algn="just">
                        <a:spcAft>
                          <a:spcPts val="0"/>
                        </a:spcAft>
                        <a:tabLst>
                          <a:tab pos="111125" algn="l"/>
                        </a:tabLs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本次颱風有停水狀況，建請市府協調自來水公司將復原進度資訊提供地方有線公司</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如永佳樂有限公司</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，即時更新資訊讓民眾了解以降低民怨。</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spcAft>
                          <a:spcPts val="0"/>
                        </a:spcAft>
                        <a:tabLst>
                          <a:tab pos="221615" algn="l"/>
                        </a:tabLs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just" defTabSz="685800" rtl="0" eaLnBrk="1" fontAlgn="auto" latinLnBrk="0" hangingPunct="1">
                        <a:lnSpc>
                          <a:spcPct val="100000"/>
                        </a:lnSpc>
                        <a:spcBef>
                          <a:spcPts val="0"/>
                        </a:spcBef>
                        <a:spcAft>
                          <a:spcPts val="600"/>
                        </a:spcAft>
                        <a:buClrTx/>
                        <a:buSzTx/>
                        <a:buFontTx/>
                        <a:buNone/>
                        <a:tabLst>
                          <a:tab pos="201930" algn="l"/>
                        </a:tabLst>
                        <a:defRPr/>
                      </a:pP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本局已函</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請</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台灣自來水股份有限公司第十二區管理處</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研</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酌辦理</a:t>
                      </a:r>
                      <a:r>
                        <a:rPr lang="zh-TW" sz="13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440000">
                <a:tc>
                  <a:txBody>
                    <a:bodyPr/>
                    <a:lstStyle/>
                    <a:p>
                      <a:pPr algn="ctr" fontAlgn="ctr"/>
                      <a:r>
                        <a:rPr lang="zh-TW" altLang="en-US" sz="1400" b="0" i="0" u="none" strike="noStrike" dirty="0" smtClean="0">
                          <a:solidFill>
                            <a:schemeClr val="tx1"/>
                          </a:solidFill>
                          <a:effectLst/>
                          <a:latin typeface="微軟正黑體" panose="020B0604030504040204" pitchFamily="34" charset="-120"/>
                          <a:ea typeface="微軟正黑體" panose="020B0604030504040204" pitchFamily="34" charset="-120"/>
                        </a:rPr>
                        <a:t>烏來區</a:t>
                      </a:r>
                      <a:endPar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indent="-228600" algn="just" defTabSz="685800" rtl="0" eaLnBrk="1" latinLnBrk="0" hangingPunct="1">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轄內部分災民房屋遭受沖毀，建請市府能提供災民長期安置之協助，如：提供組合屋。</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228600" algn="just" defTabSz="685800" rtl="0" eaLnBrk="1" latinLnBrk="0" hangingPunct="1">
                        <a:spcAft>
                          <a:spcPts val="0"/>
                        </a:spcAft>
                      </a:pPr>
                      <a:r>
                        <a:rPr lang="zh-TW" altLang="zh-TW" sz="1350" kern="1200" dirty="0" smtClean="0">
                          <a:solidFill>
                            <a:schemeClr val="tx1"/>
                          </a:solidFill>
                          <a:effectLst/>
                          <a:latin typeface="微軟正黑體" panose="020B0604030504040204" pitchFamily="34" charset="-120"/>
                          <a:ea typeface="微軟正黑體" panose="020B0604030504040204" pitchFamily="34" charset="-120"/>
                          <a:cs typeface="+mn-cs"/>
                        </a:rPr>
                        <a:t>長期安置以組合屋永久屋或重建為規劃方向，涉及該地區之安全性評估、建地及住宅規劃等事宜為住宅政策之延伸，相關法規：臨時住宅興建管理作業要點、重大災害災民安置及住宅重建原則於中央主管機關為內政部營建署，於本府為城鄉發展局，建議詳洽該局。</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19</a:t>
            </a:fld>
            <a:endParaRPr lang="zh-TW" altLang="en-US">
              <a:solidFill>
                <a:srgbClr val="44546A">
                  <a:lumMod val="50000"/>
                </a:srgbClr>
              </a:solidFill>
            </a:endParaRPr>
          </a:p>
        </p:txBody>
      </p:sp>
      <p:sp>
        <p:nvSpPr>
          <p:cNvPr id="3" name="標題 2"/>
          <p:cNvSpPr>
            <a:spLocks noGrp="1"/>
          </p:cNvSpPr>
          <p:nvPr>
            <p:ph type="title"/>
          </p:nvPr>
        </p:nvSpPr>
        <p:spPr>
          <a:xfrm>
            <a:off x="361949" y="130857"/>
            <a:ext cx="6648451" cy="716869"/>
          </a:xfrm>
          <a:solidFill>
            <a:schemeClr val="bg1"/>
          </a:solidFill>
        </p:spPr>
        <p:txBody>
          <a:bodyPr/>
          <a:lstStyle/>
          <a:p>
            <a:r>
              <a:rPr lang="zh-TW" altLang="en-US" dirty="0" smtClean="0"/>
              <a:t>第</a:t>
            </a:r>
            <a:r>
              <a:rPr lang="en-US" altLang="zh-TW" dirty="0" smtClean="0"/>
              <a:t>2</a:t>
            </a:r>
            <a:r>
              <a:rPr lang="zh-TW" altLang="en-US" dirty="0" smtClean="0"/>
              <a:t>次輔導</a:t>
            </a:r>
            <a:r>
              <a:rPr lang="en-US" altLang="zh-TW" dirty="0" smtClean="0"/>
              <a:t>-</a:t>
            </a:r>
            <a:r>
              <a:rPr lang="zh-TW" altLang="en-US" dirty="0" smtClean="0"/>
              <a:t>區公所</a:t>
            </a:r>
            <a:r>
              <a:rPr lang="zh-TW" altLang="en-US" dirty="0"/>
              <a:t>意見回覆彙整</a:t>
            </a:r>
          </a:p>
        </p:txBody>
      </p:sp>
    </p:spTree>
    <p:extLst>
      <p:ext uri="{BB962C8B-B14F-4D97-AF65-F5344CB8AC3E}">
        <p14:creationId xmlns:p14="http://schemas.microsoft.com/office/powerpoint/2010/main" val="3378046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381000" y="11430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3600" b="1" dirty="0">
                <a:solidFill>
                  <a:srgbClr val="0033CC"/>
                </a:solidFill>
              </a:rPr>
              <a:t>議程</a:t>
            </a:r>
          </a:p>
        </p:txBody>
      </p:sp>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2</a:t>
            </a:fld>
            <a:endParaRPr lang="en-US" altLang="ko-KR" dirty="0"/>
          </a:p>
        </p:txBody>
      </p:sp>
      <p:sp>
        <p:nvSpPr>
          <p:cNvPr id="7" name="Text Box 8"/>
          <p:cNvSpPr txBox="1">
            <a:spLocks noChangeArrowheads="1"/>
          </p:cNvSpPr>
          <p:nvPr/>
        </p:nvSpPr>
        <p:spPr bwMode="auto">
          <a:xfrm>
            <a:off x="609600" y="1752600"/>
            <a:ext cx="601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zh-TW" altLang="en-US" sz="2600" b="1" dirty="0">
                <a:solidFill>
                  <a:srgbClr val="0000FF"/>
                </a:solidFill>
                <a:latin typeface="標楷體" pitchFamily="65" charset="-120"/>
              </a:rPr>
              <a:t>一、主席</a:t>
            </a:r>
            <a:r>
              <a:rPr lang="zh-TW" altLang="en-US" sz="2600" b="1" dirty="0" smtClean="0">
                <a:solidFill>
                  <a:srgbClr val="0000FF"/>
                </a:solidFill>
                <a:latin typeface="標楷體" pitchFamily="65" charset="-120"/>
              </a:rPr>
              <a:t>致詞</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二、管制事項報告                   </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三、</a:t>
            </a: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月進度及</a:t>
            </a:r>
            <a:r>
              <a:rPr lang="en-US" altLang="zh-TW" sz="2600" b="1" dirty="0" smtClean="0">
                <a:solidFill>
                  <a:srgbClr val="0000FF"/>
                </a:solidFill>
                <a:latin typeface="標楷體" pitchFamily="65" charset="-120"/>
              </a:rPr>
              <a:t>11</a:t>
            </a:r>
            <a:r>
              <a:rPr lang="zh-TW" altLang="en-US" sz="2600" b="1" dirty="0" smtClean="0">
                <a:solidFill>
                  <a:srgbClr val="0000FF"/>
                </a:solidFill>
                <a:latin typeface="標楷體" pitchFamily="65" charset="-120"/>
              </a:rPr>
              <a:t>月預定工作報告   </a:t>
            </a:r>
            <a:endParaRPr lang="en-US" altLang="zh-TW" sz="2600" b="1" dirty="0">
              <a:solidFill>
                <a:srgbClr val="0000FF"/>
              </a:solidFill>
              <a:latin typeface="標楷體" pitchFamily="65" charset="-120"/>
            </a:endParaRPr>
          </a:p>
          <a:p>
            <a:pPr>
              <a:spcBef>
                <a:spcPts val="1200"/>
              </a:spcBef>
              <a:tabLst>
                <a:tab pos="6191250" algn="l"/>
              </a:tabLst>
            </a:pPr>
            <a:r>
              <a:rPr lang="zh-TW" altLang="en-US" sz="2600" b="1" dirty="0">
                <a:solidFill>
                  <a:srgbClr val="0000FF"/>
                </a:solidFill>
                <a:latin typeface="標楷體" pitchFamily="65" charset="-120"/>
              </a:rPr>
              <a:t>四、預定工作配合事項</a:t>
            </a:r>
            <a:r>
              <a:rPr lang="zh-TW" altLang="en-US" sz="2600" b="1" dirty="0" smtClean="0">
                <a:solidFill>
                  <a:srgbClr val="0000FF"/>
                </a:solidFill>
                <a:latin typeface="標楷體" pitchFamily="65" charset="-120"/>
              </a:rPr>
              <a:t>說明</a:t>
            </a:r>
            <a:endParaRPr lang="en-US" altLang="zh-TW" sz="2600" b="1" dirty="0" smtClean="0">
              <a:solidFill>
                <a:srgbClr val="0000FF"/>
              </a:solidFill>
              <a:latin typeface="標楷體" pitchFamily="65" charset="-120"/>
            </a:endParaRPr>
          </a:p>
          <a:p>
            <a:pPr>
              <a:spcBef>
                <a:spcPts val="1200"/>
              </a:spcBef>
              <a:tabLst>
                <a:tab pos="6191250" algn="l"/>
              </a:tabLst>
            </a:pPr>
            <a:r>
              <a:rPr lang="zh-TW" altLang="en-US" sz="2600" b="1" dirty="0">
                <a:solidFill>
                  <a:srgbClr val="0000FF"/>
                </a:solidFill>
                <a:latin typeface="標楷體" pitchFamily="65" charset="-120"/>
              </a:rPr>
              <a:t>五</a:t>
            </a:r>
            <a:r>
              <a:rPr lang="zh-TW" altLang="en-US" sz="2600" b="1" dirty="0" smtClean="0">
                <a:solidFill>
                  <a:srgbClr val="0000FF"/>
                </a:solidFill>
                <a:latin typeface="標楷體" pitchFamily="65" charset="-120"/>
              </a:rPr>
              <a:t>、國際災例</a:t>
            </a:r>
            <a:endParaRPr lang="en-US" altLang="zh-TW" sz="2600" b="1" dirty="0" smtClean="0">
              <a:solidFill>
                <a:srgbClr val="0000FF"/>
              </a:solidFill>
              <a:latin typeface="標楷體" pitchFamily="65" charset="-120"/>
            </a:endParaRPr>
          </a:p>
          <a:p>
            <a:pPr>
              <a:spcBef>
                <a:spcPts val="1200"/>
              </a:spcBef>
              <a:tabLst>
                <a:tab pos="6191250" algn="l"/>
              </a:tabLst>
            </a:pPr>
            <a:r>
              <a:rPr lang="zh-TW" altLang="en-US" sz="2600" b="1" dirty="0" smtClean="0">
                <a:solidFill>
                  <a:srgbClr val="0000FF"/>
                </a:solidFill>
                <a:latin typeface="標楷體" pitchFamily="65" charset="-120"/>
              </a:rPr>
              <a:t>六、臨時動議</a:t>
            </a:r>
            <a:endParaRPr lang="en-US" altLang="zh-TW" sz="2600" b="1" dirty="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七、</a:t>
            </a:r>
            <a:r>
              <a:rPr lang="zh-TW" altLang="en-US" sz="2600" b="1" dirty="0">
                <a:solidFill>
                  <a:srgbClr val="0000FF"/>
                </a:solidFill>
                <a:latin typeface="標楷體" pitchFamily="65" charset="-120"/>
              </a:rPr>
              <a:t>主席</a:t>
            </a:r>
            <a:r>
              <a:rPr lang="zh-TW" altLang="en-US" sz="2600" b="1" dirty="0" smtClean="0">
                <a:solidFill>
                  <a:srgbClr val="0000FF"/>
                </a:solidFill>
                <a:latin typeface="標楷體" pitchFamily="65" charset="-120"/>
              </a:rPr>
              <a:t>結論</a:t>
            </a:r>
            <a:endParaRPr lang="en-US" altLang="zh-TW" sz="2600" b="1" dirty="0" smtClean="0">
              <a:solidFill>
                <a:srgbClr val="0000FF"/>
              </a:solidFill>
              <a:latin typeface="標楷體" pitchFamily="65" charset="-120"/>
            </a:endParaRPr>
          </a:p>
        </p:txBody>
      </p:sp>
      <p:sp>
        <p:nvSpPr>
          <p:cNvPr id="8" name="Text Box 8"/>
          <p:cNvSpPr txBox="1">
            <a:spLocks noChangeArrowheads="1"/>
          </p:cNvSpPr>
          <p:nvPr/>
        </p:nvSpPr>
        <p:spPr bwMode="auto">
          <a:xfrm>
            <a:off x="6629400" y="1752600"/>
            <a:ext cx="1981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zh-TW" altLang="en-US" sz="2600" b="1" dirty="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(25</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(25</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(20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(20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a:t>
            </a:r>
            <a:r>
              <a:rPr lang="en-US" altLang="zh-TW" sz="2600" b="1" dirty="0">
                <a:solidFill>
                  <a:srgbClr val="0000FF"/>
                </a:solidFill>
                <a:latin typeface="標楷體" pitchFamily="65" charset="-120"/>
              </a:rPr>
              <a:t>10</a:t>
            </a:r>
            <a:r>
              <a:rPr lang="zh-TW" altLang="en-US" sz="2600" b="1" dirty="0">
                <a:solidFill>
                  <a:srgbClr val="0000FF"/>
                </a:solidFill>
                <a:latin typeface="標楷體" pitchFamily="65" charset="-120"/>
              </a:rPr>
              <a:t>分鐘</a:t>
            </a:r>
            <a:r>
              <a:rPr lang="en-US" altLang="zh-TW" sz="2600" b="1" dirty="0">
                <a:solidFill>
                  <a:srgbClr val="0000FF"/>
                </a:solidFill>
                <a:latin typeface="標楷體" pitchFamily="65" charset="-120"/>
              </a:rPr>
              <a:t>)</a:t>
            </a:r>
          </a:p>
          <a:p>
            <a:pPr eaLnBrk="1" hangingPunct="1">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p:txBody>
      </p:sp>
    </p:spTree>
    <p:extLst>
      <p:ext uri="{BB962C8B-B14F-4D97-AF65-F5344CB8AC3E}">
        <p14:creationId xmlns:p14="http://schemas.microsoft.com/office/powerpoint/2010/main" val="414679283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20</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248400" cy="716869"/>
          </a:xfrm>
          <a:solidFill>
            <a:schemeClr val="bg1"/>
          </a:solidFill>
        </p:spPr>
        <p:txBody>
          <a:bodyPr/>
          <a:lstStyle/>
          <a:p>
            <a:r>
              <a:rPr lang="zh-TW" altLang="en-US" dirty="0" smtClean="0"/>
              <a:t>協助區公所準備期末評鑑工作</a:t>
            </a:r>
            <a:endParaRPr lang="zh-TW" altLang="en-US" dirty="0"/>
          </a:p>
        </p:txBody>
      </p:sp>
      <p:sp>
        <p:nvSpPr>
          <p:cNvPr id="4" name="文字方塊 3"/>
          <p:cNvSpPr txBox="1"/>
          <p:nvPr/>
        </p:nvSpPr>
        <p:spPr>
          <a:xfrm>
            <a:off x="87034" y="893325"/>
            <a:ext cx="3687281"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繪製樹林區、新莊區及蘆洲區</a:t>
            </a:r>
            <a:r>
              <a:rPr lang="en-US" altLang="zh-TW" sz="1800" dirty="0" smtClean="0"/>
              <a:t>SOP</a:t>
            </a:r>
            <a:endParaRPr lang="zh-TW" altLang="en-US" sz="1800" dirty="0">
              <a:solidFill>
                <a:schemeClr val="accent4">
                  <a:lumMod val="60000"/>
                  <a:lumOff val="40000"/>
                </a:schemeClr>
              </a:solidFill>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34" y="4219127"/>
            <a:ext cx="2874392" cy="2299416"/>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1434314066"/>
              </p:ext>
            </p:extLst>
          </p:nvPr>
        </p:nvGraphicFramePr>
        <p:xfrm>
          <a:off x="152399" y="1828800"/>
          <a:ext cx="5521843" cy="2179320"/>
        </p:xfrm>
        <a:graphic>
          <a:graphicData uri="http://schemas.openxmlformats.org/drawingml/2006/table">
            <a:tbl>
              <a:tblPr firstRow="1" firstCol="1" bandRow="1">
                <a:tableStyleId>{69012ECD-51FC-41F1-AA8D-1B2483CD663E}</a:tableStyleId>
              </a:tblPr>
              <a:tblGrid>
                <a:gridCol w="719982"/>
                <a:gridCol w="4801861"/>
              </a:tblGrid>
              <a:tr h="0">
                <a:tc>
                  <a:txBody>
                    <a:bodyPr/>
                    <a:lstStyle/>
                    <a:p>
                      <a:pPr algn="ctr">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a:spcAft>
                          <a:spcPts val="0"/>
                        </a:spcAft>
                      </a:pP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區公所災害防救體系架構圖</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中央</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地方疏散撤離執行內容及作業分工表</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區公所災情查報通報體系圖</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作業組</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工務組</a:t>
                      </a:r>
                      <a:r>
                        <a:rPr lang="en-US"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經建組</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社會組</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秘書組</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區公所應變中心</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民政組</a:t>
                      </a: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區公所封路標準作業程序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pPr algn="ctr">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3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spcAft>
                          <a:spcPts val="0"/>
                        </a:spcAft>
                      </a:pPr>
                      <a:r>
                        <a:rPr lang="zh-TW" sz="13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區公所封橋標準作業程序</a:t>
                      </a: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9" name="矩形 8"/>
          <p:cNvSpPr/>
          <p:nvPr/>
        </p:nvSpPr>
        <p:spPr>
          <a:xfrm>
            <a:off x="147872" y="1399475"/>
            <a:ext cx="552184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zh-TW" altLang="en-US"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樹林區、新莊區及蘆洲區</a:t>
            </a:r>
            <a:r>
              <a:rPr lang="en-US" altLang="zh-TW"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SOP</a:t>
            </a: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851" y="4319363"/>
            <a:ext cx="2626243" cy="2098943"/>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519" y="1399475"/>
            <a:ext cx="3131019" cy="4503039"/>
          </a:xfrm>
          <a:prstGeom prst="rect">
            <a:avLst/>
          </a:prstGeom>
        </p:spPr>
      </p:pic>
    </p:spTree>
    <p:extLst>
      <p:ext uri="{BB962C8B-B14F-4D97-AF65-F5344CB8AC3E}">
        <p14:creationId xmlns:p14="http://schemas.microsoft.com/office/powerpoint/2010/main" val="1215977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893325"/>
            <a:ext cx="4051961" cy="5730951"/>
          </a:xfrm>
          <a:prstGeom prst="rect">
            <a:avLst/>
          </a:prstGeom>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21</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248400" cy="716869"/>
          </a:xfrm>
          <a:solidFill>
            <a:schemeClr val="bg1"/>
          </a:solidFill>
        </p:spPr>
        <p:txBody>
          <a:bodyPr/>
          <a:lstStyle/>
          <a:p>
            <a:r>
              <a:rPr lang="zh-TW" altLang="en-US" dirty="0" smtClean="0"/>
              <a:t>協助區公所準備期末評鑑工作</a:t>
            </a:r>
            <a:endParaRPr lang="zh-TW" altLang="en-US" dirty="0"/>
          </a:p>
        </p:txBody>
      </p:sp>
      <p:sp>
        <p:nvSpPr>
          <p:cNvPr id="4" name="文字方塊 3"/>
          <p:cNvSpPr txBox="1"/>
          <p:nvPr/>
        </p:nvSpPr>
        <p:spPr>
          <a:xfrm>
            <a:off x="87034" y="893325"/>
            <a:ext cx="4108817"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a:t>繪製樹林區、新莊區及蘆洲區各項</a:t>
            </a:r>
            <a:r>
              <a:rPr lang="zh-TW" altLang="en-US" sz="1800" dirty="0" smtClean="0"/>
              <a:t>圖資</a:t>
            </a:r>
            <a:endParaRPr lang="zh-TW" altLang="en-US" sz="1800" dirty="0">
              <a:solidFill>
                <a:schemeClr val="accent4">
                  <a:lumMod val="60000"/>
                  <a:lumOff val="40000"/>
                </a:scheme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4239356891"/>
              </p:ext>
            </p:extLst>
          </p:nvPr>
        </p:nvGraphicFramePr>
        <p:xfrm>
          <a:off x="152400" y="1828800"/>
          <a:ext cx="4330574" cy="3764280"/>
        </p:xfrm>
        <a:graphic>
          <a:graphicData uri="http://schemas.openxmlformats.org/drawingml/2006/table">
            <a:tbl>
              <a:tblPr firstRow="1" firstCol="1" bandRow="1">
                <a:tableStyleId>{69012ECD-51FC-41F1-AA8D-1B2483CD663E}</a:tableStyleId>
              </a:tblPr>
              <a:tblGrid>
                <a:gridCol w="564655"/>
                <a:gridCol w="3765919"/>
              </a:tblGrid>
              <a:tr h="0">
                <a:tc>
                  <a:txBody>
                    <a:bodyPr/>
                    <a:lstStyle/>
                    <a:p>
                      <a:pPr algn="ctr">
                        <a:spcAft>
                          <a:spcPts val="0"/>
                        </a:spcAft>
                      </a:pPr>
                      <a:r>
                        <a:rPr lang="en-US" sz="1300" b="0" kern="100" dirty="0">
                          <a:solidFill>
                            <a:schemeClr val="tx1"/>
                          </a:solidFill>
                          <a:effectLst/>
                          <a:latin typeface="微軟正黑體" panose="020B0604030504040204" pitchFamily="34" charset="-120"/>
                          <a:ea typeface="微軟正黑體" panose="020B0604030504040204" pitchFamily="34" charset="-120"/>
                        </a:rPr>
                        <a:t>1</a:t>
                      </a:r>
                      <a:endPar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spcAft>
                          <a:spcPts val="0"/>
                        </a:spcAft>
                      </a:pPr>
                      <a:r>
                        <a:rPr lang="en-US" sz="1300" b="0" kern="100" dirty="0">
                          <a:solidFill>
                            <a:schemeClr val="tx1"/>
                          </a:solidFill>
                          <a:effectLst/>
                          <a:latin typeface="微軟正黑體" panose="020B0604030504040204" pitchFamily="34" charset="-120"/>
                          <a:ea typeface="微軟正黑體" panose="020B0604030504040204" pitchFamily="34" charset="-120"/>
                        </a:rPr>
                        <a:t>24</a:t>
                      </a:r>
                      <a:r>
                        <a:rPr lang="zh-TW" sz="1300" b="0" kern="100" dirty="0">
                          <a:solidFill>
                            <a:schemeClr val="tx1"/>
                          </a:solidFill>
                          <a:effectLst/>
                          <a:latin typeface="微軟正黑體" panose="020B0604030504040204" pitchFamily="34" charset="-120"/>
                          <a:ea typeface="微軟正黑體" panose="020B0604030504040204" pitchFamily="34" charset="-120"/>
                        </a:rPr>
                        <a:t>小時累積雨量</a:t>
                      </a:r>
                      <a:r>
                        <a:rPr lang="en-US" sz="1300" b="0" kern="100" dirty="0">
                          <a:solidFill>
                            <a:schemeClr val="tx1"/>
                          </a:solidFill>
                          <a:effectLst/>
                          <a:latin typeface="微軟正黑體" panose="020B0604030504040204" pitchFamily="34" charset="-120"/>
                          <a:ea typeface="微軟正黑體" panose="020B0604030504040204" pitchFamily="34" charset="-120"/>
                        </a:rPr>
                        <a:t>450</a:t>
                      </a:r>
                      <a:r>
                        <a:rPr lang="zh-TW" sz="1300" b="0" kern="100" dirty="0">
                          <a:solidFill>
                            <a:schemeClr val="tx1"/>
                          </a:solidFill>
                          <a:effectLst/>
                          <a:latin typeface="微軟正黑體" panose="020B0604030504040204" pitchFamily="34" charset="-120"/>
                          <a:ea typeface="微軟正黑體" panose="020B0604030504040204" pitchFamily="34" charset="-120"/>
                        </a:rPr>
                        <a:t>毫米淹水潛勢圖</a:t>
                      </a:r>
                      <a:endPar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r h="0">
                <a:tc>
                  <a:txBody>
                    <a:bodyPr/>
                    <a:lstStyle/>
                    <a:p>
                      <a:pPr algn="ctr">
                        <a:spcAft>
                          <a:spcPts val="0"/>
                        </a:spcAft>
                      </a:pPr>
                      <a:r>
                        <a:rPr lang="en-US" sz="1300" kern="100" dirty="0">
                          <a:effectLst/>
                          <a:latin typeface="微軟正黑體" panose="020B0604030504040204" pitchFamily="34" charset="-120"/>
                          <a:ea typeface="微軟正黑體" panose="020B0604030504040204" pitchFamily="34" charset="-120"/>
                        </a:rPr>
                        <a:t>2</a:t>
                      </a:r>
                      <a:endParaRPr lang="zh-TW" sz="13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en-US" sz="1300" kern="100">
                          <a:effectLst/>
                          <a:latin typeface="微軟正黑體" panose="020B0604030504040204" pitchFamily="34" charset="-120"/>
                          <a:ea typeface="微軟正黑體" panose="020B0604030504040204" pitchFamily="34" charset="-120"/>
                        </a:rPr>
                        <a:t>24</a:t>
                      </a:r>
                      <a:r>
                        <a:rPr lang="zh-TW" sz="1300" kern="100">
                          <a:effectLst/>
                          <a:latin typeface="微軟正黑體" panose="020B0604030504040204" pitchFamily="34" charset="-120"/>
                          <a:ea typeface="微軟正黑體" panose="020B0604030504040204" pitchFamily="34" charset="-120"/>
                        </a:rPr>
                        <a:t>小時累積雨量</a:t>
                      </a:r>
                      <a:r>
                        <a:rPr lang="en-US" sz="1300" kern="100">
                          <a:effectLst/>
                          <a:latin typeface="微軟正黑體" panose="020B0604030504040204" pitchFamily="34" charset="-120"/>
                          <a:ea typeface="微軟正黑體" panose="020B0604030504040204" pitchFamily="34" charset="-120"/>
                        </a:rPr>
                        <a:t>600</a:t>
                      </a:r>
                      <a:r>
                        <a:rPr lang="zh-TW" sz="1300" kern="100">
                          <a:effectLst/>
                          <a:latin typeface="微軟正黑體" panose="020B0604030504040204" pitchFamily="34" charset="-120"/>
                          <a:ea typeface="微軟正黑體" panose="020B0604030504040204" pitchFamily="34" charset="-120"/>
                        </a:rPr>
                        <a:t>毫米淹水潛勢圖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3</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樹林區坡地圖套疊樹林區地理位置圖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4</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樹林區高程圖套疊樹林區地理位置圖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5</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a:t>
                      </a:r>
                      <a:r>
                        <a:rPr lang="en-US" sz="1300" kern="100">
                          <a:effectLst/>
                          <a:latin typeface="微軟正黑體" panose="020B0604030504040204" pitchFamily="34" charset="-120"/>
                          <a:ea typeface="微軟正黑體" panose="020B0604030504040204" pitchFamily="34" charset="-120"/>
                        </a:rPr>
                        <a:t>80mm/hr</a:t>
                      </a:r>
                      <a:r>
                        <a:rPr lang="zh-TW" sz="1300" kern="100">
                          <a:effectLst/>
                          <a:latin typeface="微軟正黑體" panose="020B0604030504040204" pitchFamily="34" charset="-120"/>
                          <a:ea typeface="微軟正黑體" panose="020B0604030504040204" pitchFamily="34" charset="-120"/>
                        </a:rPr>
                        <a:t>淹水潛勢圖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6</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a:t>
                      </a:r>
                      <a:r>
                        <a:rPr lang="en-US" sz="1300" kern="100">
                          <a:effectLst/>
                          <a:latin typeface="微軟正黑體" panose="020B0604030504040204" pitchFamily="34" charset="-120"/>
                          <a:ea typeface="微軟正黑體" panose="020B0604030504040204" pitchFamily="34" charset="-120"/>
                        </a:rPr>
                        <a:t>150mm/hr</a:t>
                      </a:r>
                      <a:r>
                        <a:rPr lang="zh-TW" sz="1300" kern="100">
                          <a:effectLst/>
                          <a:latin typeface="微軟正黑體" panose="020B0604030504040204" pitchFamily="34" charset="-120"/>
                          <a:ea typeface="微軟正黑體" panose="020B0604030504040204" pitchFamily="34" charset="-120"/>
                        </a:rPr>
                        <a:t>淹水潛勢圖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7</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樹林區圳民里水災疏散避難地圖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8</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樹林區猐寮里水災疏散避難地圖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9</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樹林避難收容處所分布圖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10</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樹林避難收容處所服務範圍圖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11</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樹林避難收容處所暨土石流潛勢圖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12</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樹林避難收容處所暨淹水潛勢圖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13</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樹林避難收容場所暨斷層帶兩側</a:t>
                      </a:r>
                      <a:r>
                        <a:rPr lang="en-US" sz="1300" kern="100">
                          <a:effectLst/>
                          <a:latin typeface="微軟正黑體" panose="020B0604030504040204" pitchFamily="34" charset="-120"/>
                          <a:ea typeface="微軟正黑體" panose="020B0604030504040204" pitchFamily="34" charset="-120"/>
                        </a:rPr>
                        <a:t>100m</a:t>
                      </a:r>
                      <a:r>
                        <a:rPr lang="zh-TW" sz="1300" kern="100">
                          <a:effectLst/>
                          <a:latin typeface="微軟正黑體" panose="020B0604030504040204" pitchFamily="34" charset="-120"/>
                          <a:ea typeface="微軟正黑體" panose="020B0604030504040204" pitchFamily="34" charset="-120"/>
                        </a:rPr>
                        <a:t>影響範圍圖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14</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山腳斷層位置圖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15</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毒災危害潛勢圖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16</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樹林區東山里土石流疏散避難圖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17</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樹林區坡內里土石流疏散避難圖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18</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a:effectLst/>
                          <a:latin typeface="微軟正黑體" panose="020B0604030504040204" pitchFamily="34" charset="-120"/>
                          <a:ea typeface="微軟正黑體" panose="020B0604030504040204" pitchFamily="34" charset="-120"/>
                        </a:rPr>
                        <a:t>樹林區三福里土石流疏散避難圖</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kern="100">
                          <a:effectLst/>
                          <a:latin typeface="微軟正黑體" panose="020B0604030504040204" pitchFamily="34" charset="-120"/>
                          <a:ea typeface="微軟正黑體" panose="020B0604030504040204" pitchFamily="34" charset="-120"/>
                        </a:rPr>
                        <a:t>19</a:t>
                      </a:r>
                      <a:endParaRPr lang="zh-TW" sz="13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kern="100" dirty="0">
                          <a:effectLst/>
                          <a:latin typeface="微軟正黑體" panose="020B0604030504040204" pitchFamily="34" charset="-120"/>
                          <a:ea typeface="微軟正黑體" panose="020B0604030504040204" pitchFamily="34" charset="-120"/>
                        </a:rPr>
                        <a:t>樹林區光興里土石流疏散避難圖</a:t>
                      </a:r>
                      <a:endParaRPr lang="zh-TW" sz="13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bl>
          </a:graphicData>
        </a:graphic>
      </p:graphicFrame>
      <p:sp>
        <p:nvSpPr>
          <p:cNvPr id="9" name="矩形 8"/>
          <p:cNvSpPr/>
          <p:nvPr/>
        </p:nvSpPr>
        <p:spPr>
          <a:xfrm>
            <a:off x="147873" y="1399475"/>
            <a:ext cx="433057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TW" altLang="zh-TW"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zh-TW"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區</a:t>
            </a: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圖資項</a:t>
            </a:r>
            <a:r>
              <a:rPr lang="zh-TW" altLang="en-US"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目</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11551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805590"/>
            <a:ext cx="4174182" cy="5903815"/>
          </a:xfrm>
          <a:prstGeom prst="rect">
            <a:avLst/>
          </a:prstGeom>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22</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248400" cy="716869"/>
          </a:xfrm>
          <a:solidFill>
            <a:schemeClr val="bg1"/>
          </a:solidFill>
        </p:spPr>
        <p:txBody>
          <a:bodyPr/>
          <a:lstStyle/>
          <a:p>
            <a:r>
              <a:rPr lang="zh-TW" altLang="en-US" dirty="0" smtClean="0"/>
              <a:t>協助區公所準備期末評鑑工作</a:t>
            </a:r>
            <a:endParaRPr lang="zh-TW" altLang="en-US" dirty="0"/>
          </a:p>
        </p:txBody>
      </p:sp>
      <p:sp>
        <p:nvSpPr>
          <p:cNvPr id="4" name="文字方塊 3"/>
          <p:cNvSpPr txBox="1"/>
          <p:nvPr/>
        </p:nvSpPr>
        <p:spPr>
          <a:xfrm>
            <a:off x="87034" y="893325"/>
            <a:ext cx="4108817"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a:t>繪製樹林區、新莊區及蘆洲區各項</a:t>
            </a:r>
            <a:r>
              <a:rPr lang="zh-TW" altLang="en-US" sz="1800" dirty="0" smtClean="0"/>
              <a:t>圖資</a:t>
            </a:r>
            <a:endParaRPr lang="zh-TW" altLang="en-US" sz="1800" dirty="0">
              <a:solidFill>
                <a:schemeClr val="accent4">
                  <a:lumMod val="60000"/>
                  <a:lumOff val="40000"/>
                </a:schemeClr>
              </a:solidFill>
            </a:endParaRPr>
          </a:p>
        </p:txBody>
      </p:sp>
      <p:graphicFrame>
        <p:nvGraphicFramePr>
          <p:cNvPr id="11" name="表格 10"/>
          <p:cNvGraphicFramePr>
            <a:graphicFrameLocks noGrp="1"/>
          </p:cNvGraphicFramePr>
          <p:nvPr>
            <p:extLst>
              <p:ext uri="{D42A27DB-BD31-4B8C-83A1-F6EECF244321}">
                <p14:modId xmlns:p14="http://schemas.microsoft.com/office/powerpoint/2010/main" val="1636721152"/>
              </p:ext>
            </p:extLst>
          </p:nvPr>
        </p:nvGraphicFramePr>
        <p:xfrm>
          <a:off x="152400" y="1828800"/>
          <a:ext cx="4330574" cy="2575560"/>
        </p:xfrm>
        <a:graphic>
          <a:graphicData uri="http://schemas.openxmlformats.org/drawingml/2006/table">
            <a:tbl>
              <a:tblPr firstRow="1" firstCol="1" bandRow="1">
                <a:tableStyleId>{69012ECD-51FC-41F1-AA8D-1B2483CD663E}</a:tableStyleId>
              </a:tblPr>
              <a:tblGrid>
                <a:gridCol w="564655"/>
                <a:gridCol w="3765919"/>
              </a:tblGrid>
              <a:tr h="0">
                <a:tc>
                  <a:txBody>
                    <a:bodyPr/>
                    <a:lstStyle/>
                    <a:p>
                      <a:pPr algn="ctr">
                        <a:spcAft>
                          <a:spcPts val="0"/>
                        </a:spcAft>
                      </a:pP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山腳斷層位置圖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小時累積雨量</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450</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毫米淹水潛勢圖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70mm/hr</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淹水潛勢圖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雨水下水道分布圖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抽水站分布圖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土石流潛勢溪流位置圖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土石流疏散避難地圖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崩塌地位置圖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抗旱應變供水站分布圖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弱勢族群機構分布圖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新北市新莊區避難收容處所分布圖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毒災危害分布圖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地震模擬潛勢圖</a:t>
                      </a: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最大地表加速度</a:t>
                      </a: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bl>
          </a:graphicData>
        </a:graphic>
      </p:graphicFrame>
      <p:sp>
        <p:nvSpPr>
          <p:cNvPr id="12" name="矩形 11"/>
          <p:cNvSpPr/>
          <p:nvPr/>
        </p:nvSpPr>
        <p:spPr>
          <a:xfrm>
            <a:off x="147873" y="1399475"/>
            <a:ext cx="433057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新莊</a:t>
            </a:r>
            <a:r>
              <a:rPr lang="zh-TW" altLang="zh-TW"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區</a:t>
            </a: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圖資項</a:t>
            </a:r>
            <a:r>
              <a:rPr lang="zh-TW" altLang="en-US"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目</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6932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23</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248400" cy="716869"/>
          </a:xfrm>
          <a:solidFill>
            <a:schemeClr val="bg1"/>
          </a:solidFill>
        </p:spPr>
        <p:txBody>
          <a:bodyPr/>
          <a:lstStyle/>
          <a:p>
            <a:r>
              <a:rPr lang="zh-TW" altLang="en-US" dirty="0" smtClean="0"/>
              <a:t>協助區公所準備期末評鑑工作</a:t>
            </a:r>
            <a:endParaRPr lang="zh-TW" altLang="en-US" dirty="0"/>
          </a:p>
        </p:txBody>
      </p:sp>
      <p:sp>
        <p:nvSpPr>
          <p:cNvPr id="4" name="文字方塊 3"/>
          <p:cNvSpPr txBox="1"/>
          <p:nvPr/>
        </p:nvSpPr>
        <p:spPr>
          <a:xfrm>
            <a:off x="87034" y="893325"/>
            <a:ext cx="4108817"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a:t>繪製樹林區、新莊區及蘆洲區各項</a:t>
            </a:r>
            <a:r>
              <a:rPr lang="zh-TW" altLang="en-US" sz="1800" dirty="0" smtClean="0"/>
              <a:t>圖資</a:t>
            </a:r>
            <a:endParaRPr lang="zh-TW" altLang="en-US" sz="1800" dirty="0">
              <a:solidFill>
                <a:schemeClr val="accent4">
                  <a:lumMod val="60000"/>
                  <a:lumOff val="40000"/>
                </a:schemeClr>
              </a:solidFill>
            </a:endParaRPr>
          </a:p>
        </p:txBody>
      </p:sp>
      <p:graphicFrame>
        <p:nvGraphicFramePr>
          <p:cNvPr id="11" name="表格 10"/>
          <p:cNvGraphicFramePr>
            <a:graphicFrameLocks noGrp="1"/>
          </p:cNvGraphicFramePr>
          <p:nvPr>
            <p:extLst>
              <p:ext uri="{D42A27DB-BD31-4B8C-83A1-F6EECF244321}">
                <p14:modId xmlns:p14="http://schemas.microsoft.com/office/powerpoint/2010/main" val="3269637289"/>
              </p:ext>
            </p:extLst>
          </p:nvPr>
        </p:nvGraphicFramePr>
        <p:xfrm>
          <a:off x="152400" y="1828800"/>
          <a:ext cx="3657600" cy="2575560"/>
        </p:xfrm>
        <a:graphic>
          <a:graphicData uri="http://schemas.openxmlformats.org/drawingml/2006/table">
            <a:tbl>
              <a:tblPr firstRow="1" firstCol="1" bandRow="1">
                <a:tableStyleId>{69012ECD-51FC-41F1-AA8D-1B2483CD663E}</a:tableStyleId>
              </a:tblPr>
              <a:tblGrid>
                <a:gridCol w="476907"/>
                <a:gridCol w="3180693"/>
              </a:tblGrid>
              <a:tr h="0">
                <a:tc>
                  <a:txBody>
                    <a:bodyPr/>
                    <a:lstStyle/>
                    <a:p>
                      <a:pPr algn="ctr">
                        <a:spcAft>
                          <a:spcPts val="0"/>
                        </a:spcAft>
                      </a:pP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spcAft>
                          <a:spcPts val="0"/>
                        </a:spcAft>
                      </a:pP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小時累積雨量</a:t>
                      </a:r>
                      <a:r>
                        <a:rPr lang="en-US"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450</a:t>
                      </a: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毫米淹水潛勢圖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蘆洲區</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70mm/hr</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淹水潛勢圖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蘆洲區</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100mm/hr</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淹水潛勢圖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毒災危害潛勢圖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地震模擬潛勢圖</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最大地表加速度</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山腳斷層位置圖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新北市蘆洲區樹木搶災分布圖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雨水下水道系統圖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雨水下水道系統圖</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簡易版</a:t>
                      </a: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避難收容處所分布圖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水湳溝排水分區圖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鴨母港排水分區圖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0">
                <a:tc>
                  <a:txBody>
                    <a:bodyPr/>
                    <a:lstStyle/>
                    <a:p>
                      <a:pPr algn="ctr">
                        <a:spcAft>
                          <a:spcPts val="0"/>
                        </a:spcAft>
                      </a:pPr>
                      <a:r>
                        <a:rPr lang="en-US"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endParaRPr lang="zh-TW" sz="13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spcAft>
                          <a:spcPts val="0"/>
                        </a:spcAft>
                      </a:pPr>
                      <a:r>
                        <a:rPr lang="zh-TW" sz="13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蘆洲排水分區圖</a:t>
                      </a: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bl>
          </a:graphicData>
        </a:graphic>
      </p:graphicFrame>
      <p:sp>
        <p:nvSpPr>
          <p:cNvPr id="12" name="矩形 11"/>
          <p:cNvSpPr/>
          <p:nvPr/>
        </p:nvSpPr>
        <p:spPr>
          <a:xfrm>
            <a:off x="147873" y="1399475"/>
            <a:ext cx="3657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蘆洲</a:t>
            </a:r>
            <a:r>
              <a:rPr lang="zh-TW" altLang="zh-TW"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區</a:t>
            </a:r>
            <a:r>
              <a:rPr lang="zh-TW" altLang="en-US" b="1"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圖資項</a:t>
            </a:r>
            <a:r>
              <a:rPr lang="zh-TW" altLang="en-US"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目</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985" y="1338916"/>
            <a:ext cx="4914465" cy="3931905"/>
          </a:xfrm>
          <a:prstGeom prst="rect">
            <a:avLst/>
          </a:prstGeom>
        </p:spPr>
      </p:pic>
    </p:spTree>
    <p:extLst>
      <p:ext uri="{BB962C8B-B14F-4D97-AF65-F5344CB8AC3E}">
        <p14:creationId xmlns:p14="http://schemas.microsoft.com/office/powerpoint/2010/main" val="2558830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295400" y="809626"/>
            <a:ext cx="6096000" cy="2434558"/>
          </a:xfrm>
          <a:prstGeom prst="rect">
            <a:avLst/>
          </a:prstGeom>
        </p:spPr>
      </p:pic>
      <p:sp>
        <p:nvSpPr>
          <p:cNvPr id="9" name="文字方塊 8"/>
          <p:cNvSpPr txBox="1"/>
          <p:nvPr/>
        </p:nvSpPr>
        <p:spPr>
          <a:xfrm>
            <a:off x="1295400" y="2857305"/>
            <a:ext cx="6096000" cy="369332"/>
          </a:xfrm>
          <a:prstGeom prst="rect">
            <a:avLst/>
          </a:prstGeom>
          <a:solidFill>
            <a:srgbClr val="FFFFFF">
              <a:alpha val="50196"/>
            </a:srgbClr>
          </a:solidFill>
          <a:ln>
            <a:solidFill>
              <a:schemeClr val="bg1"/>
            </a:solidFill>
          </a:ln>
        </p:spPr>
        <p:txBody>
          <a:bodyPr wrap="square" rtlCol="0">
            <a:spAutoFit/>
          </a:bodyPr>
          <a:lstStyle/>
          <a:p>
            <a:pPr algn="r"/>
            <a:r>
              <a:rPr lang="en-US" altLang="zh-TW" b="1" dirty="0" smtClean="0">
                <a:solidFill>
                  <a:srgbClr val="C00000"/>
                </a:solidFill>
                <a:latin typeface="微軟正黑體" panose="020B0604030504040204" pitchFamily="34" charset="-120"/>
                <a:ea typeface="微軟正黑體" panose="020B0604030504040204" pitchFamily="34" charset="-120"/>
              </a:rPr>
              <a:t>(</a:t>
            </a:r>
            <a:r>
              <a:rPr lang="zh-TW" altLang="en-US" b="1" dirty="0" smtClean="0">
                <a:solidFill>
                  <a:srgbClr val="C00000"/>
                </a:solidFill>
                <a:latin typeface="微軟正黑體" panose="020B0604030504040204" pitchFamily="34" charset="-120"/>
                <a:ea typeface="微軟正黑體" panose="020B0604030504040204" pitchFamily="34" charset="-120"/>
              </a:rPr>
              <a:t>初稿</a:t>
            </a:r>
            <a:r>
              <a:rPr lang="en-US" altLang="zh-TW" b="1" dirty="0" smtClean="0">
                <a:solidFill>
                  <a:srgbClr val="C00000"/>
                </a:solidFill>
                <a:latin typeface="微軟正黑體" panose="020B0604030504040204" pitchFamily="34" charset="-120"/>
                <a:ea typeface="微軟正黑體" panose="020B0604030504040204" pitchFamily="34" charset="-120"/>
              </a:rPr>
              <a:t>)</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24</a:t>
            </a:fld>
            <a:endParaRPr lang="zh-TW" altLang="en-US">
              <a:solidFill>
                <a:srgbClr val="44546A">
                  <a:lumMod val="50000"/>
                </a:srgbClr>
              </a:solidFill>
            </a:endParaRPr>
          </a:p>
        </p:txBody>
      </p:sp>
      <p:sp>
        <p:nvSpPr>
          <p:cNvPr id="3" name="標題 2"/>
          <p:cNvSpPr>
            <a:spLocks noGrp="1"/>
          </p:cNvSpPr>
          <p:nvPr>
            <p:ph type="title"/>
          </p:nvPr>
        </p:nvSpPr>
        <p:spPr>
          <a:xfrm>
            <a:off x="304800" y="130857"/>
            <a:ext cx="4419600" cy="716869"/>
          </a:xfrm>
          <a:solidFill>
            <a:schemeClr val="bg1"/>
          </a:solidFill>
        </p:spPr>
        <p:txBody>
          <a:bodyPr/>
          <a:lstStyle/>
          <a:p>
            <a:r>
              <a:rPr lang="zh-TW" altLang="en-US" dirty="0" smtClean="0"/>
              <a:t>製作市府冊展版內容</a:t>
            </a:r>
            <a:endParaRPr lang="zh-TW" altLang="en-US" dirty="0"/>
          </a:p>
        </p:txBody>
      </p:sp>
      <p:sp>
        <p:nvSpPr>
          <p:cNvPr id="4" name="文字方塊 3"/>
          <p:cNvSpPr txBox="1"/>
          <p:nvPr/>
        </p:nvSpPr>
        <p:spPr>
          <a:xfrm>
            <a:off x="87034" y="893325"/>
            <a:ext cx="911096"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600" b="1">
                <a:solidFill>
                  <a:schemeClr val="lt1"/>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sz="1800" dirty="0" smtClean="0"/>
              <a:t>主視覺</a:t>
            </a:r>
            <a:endParaRPr lang="zh-TW" altLang="en-US" sz="1800" dirty="0">
              <a:solidFill>
                <a:schemeClr val="accent4">
                  <a:lumMod val="60000"/>
                  <a:lumOff val="40000"/>
                </a:scheme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076229364"/>
              </p:ext>
            </p:extLst>
          </p:nvPr>
        </p:nvGraphicFramePr>
        <p:xfrm>
          <a:off x="304800" y="3578422"/>
          <a:ext cx="4606434" cy="3251200"/>
        </p:xfrm>
        <a:graphic>
          <a:graphicData uri="http://schemas.openxmlformats.org/drawingml/2006/table">
            <a:tbl>
              <a:tblPr firstRow="1" firstCol="1" bandRow="1">
                <a:tableStyleId>{69012ECD-51FC-41F1-AA8D-1B2483CD663E}</a:tableStyleId>
              </a:tblPr>
              <a:tblGrid>
                <a:gridCol w="4606434"/>
              </a:tblGrid>
              <a:tr h="188070">
                <a:tc>
                  <a:txBody>
                    <a:bodyPr/>
                    <a:lstStyle/>
                    <a:p>
                      <a:pPr algn="ct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項目</a:t>
                      </a:r>
                    </a:p>
                  </a:txBody>
                  <a:tcPr marL="59893" marR="59893" marT="0" marB="0"/>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前言</a:t>
                      </a:r>
                    </a:p>
                  </a:txBody>
                  <a:tcPr marL="59893" marR="59893" marT="0" marB="0">
                    <a:solidFill>
                      <a:schemeClr val="bg1"/>
                    </a:solidFill>
                  </a:tcPr>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推動防救災教育訓練</a:t>
                      </a:r>
                    </a:p>
                  </a:txBody>
                  <a:tcPr marL="59893" marR="59893" marT="0" marB="0">
                    <a:solidFill>
                      <a:schemeClr val="bg1"/>
                    </a:solidFill>
                  </a:tcPr>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推動防災社區</a:t>
                      </a:r>
                    </a:p>
                  </a:txBody>
                  <a:tcPr marL="59893" marR="59893" marT="0" marB="0">
                    <a:solidFill>
                      <a:schemeClr val="bg1"/>
                    </a:solidFill>
                  </a:tcPr>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防災公園</a:t>
                      </a:r>
                    </a:p>
                  </a:txBody>
                  <a:tcPr marL="59893" marR="59893" marT="0" marB="0">
                    <a:solidFill>
                      <a:schemeClr val="bg1"/>
                    </a:solidFill>
                  </a:tcPr>
                </a:tc>
              </a:tr>
              <a:tr h="191045">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建置</a:t>
                      </a:r>
                      <a:r>
                        <a:rPr lang="en-US" sz="1200" kern="100" dirty="0">
                          <a:effectLst/>
                          <a:latin typeface="微軟正黑體" panose="020B0604030504040204" pitchFamily="34" charset="-120"/>
                          <a:ea typeface="微軟正黑體" panose="020B0604030504040204" pitchFamily="34" charset="-120"/>
                        </a:rPr>
                        <a:t>(</a:t>
                      </a:r>
                      <a:r>
                        <a:rPr lang="zh-TW" sz="1200" kern="100" dirty="0">
                          <a:effectLst/>
                          <a:latin typeface="微軟正黑體" panose="020B0604030504040204" pitchFamily="34" charset="-120"/>
                          <a:ea typeface="微軟正黑體" panose="020B0604030504040204" pitchFamily="34" charset="-120"/>
                        </a:rPr>
                        <a:t>更新</a:t>
                      </a:r>
                      <a:r>
                        <a:rPr lang="en-US" sz="1200" kern="100" dirty="0">
                          <a:effectLst/>
                          <a:latin typeface="微軟正黑體" panose="020B0604030504040204" pitchFamily="34" charset="-120"/>
                          <a:ea typeface="微軟正黑體" panose="020B0604030504040204" pitchFamily="34" charset="-120"/>
                        </a:rPr>
                        <a:t>)</a:t>
                      </a:r>
                      <a:r>
                        <a:rPr lang="zh-TW" sz="1200" kern="100" dirty="0">
                          <a:effectLst/>
                          <a:latin typeface="微軟正黑體" panose="020B0604030504040204" pitchFamily="34" charset="-120"/>
                          <a:ea typeface="微軟正黑體" panose="020B0604030504040204" pitchFamily="34" charset="-120"/>
                        </a:rPr>
                        <a:t>防災電子圖資</a:t>
                      </a:r>
                    </a:p>
                  </a:txBody>
                  <a:tcPr marL="59893" marR="59893" marT="0" marB="0">
                    <a:solidFill>
                      <a:schemeClr val="bg1"/>
                    </a:solidFill>
                  </a:tcPr>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防災避難看板</a:t>
                      </a:r>
                    </a:p>
                  </a:txBody>
                  <a:tcPr marL="59893" marR="59893" marT="0" marB="0">
                    <a:solidFill>
                      <a:schemeClr val="bg1"/>
                    </a:solidFill>
                  </a:tcPr>
                </a:tc>
              </a:tr>
              <a:tr h="188070">
                <a:tc>
                  <a:txBody>
                    <a:bodyPr/>
                    <a:lstStyle/>
                    <a:p>
                      <a:pPr>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協助規劃區公所災害應變演練</a:t>
                      </a:r>
                    </a:p>
                  </a:txBody>
                  <a:tcPr marL="59893" marR="59893" marT="0" marB="0">
                    <a:solidFill>
                      <a:schemeClr val="bg1"/>
                    </a:solidFill>
                  </a:tcPr>
                </a:tc>
              </a:tr>
              <a:tr h="188070">
                <a:tc>
                  <a:txBody>
                    <a:bodyPr/>
                    <a:lstStyle/>
                    <a:p>
                      <a:pPr>
                        <a:lnSpc>
                          <a:spcPts val="1600"/>
                        </a:lnSpc>
                        <a:spcAft>
                          <a:spcPts val="0"/>
                        </a:spcAft>
                      </a:pPr>
                      <a:r>
                        <a:rPr lang="zh-TW" sz="1200" kern="100">
                          <a:effectLst/>
                          <a:latin typeface="微軟正黑體" panose="020B0604030504040204" pitchFamily="34" charset="-120"/>
                          <a:ea typeface="微軟正黑體" panose="020B0604030504040204" pitchFamily="34" charset="-120"/>
                        </a:rPr>
                        <a:t>新北市區級地區災害防救計畫修訂</a:t>
                      </a:r>
                    </a:p>
                  </a:txBody>
                  <a:tcPr marL="59893" marR="59893" marT="0" marB="0">
                    <a:solidFill>
                      <a:schemeClr val="bg1"/>
                    </a:solidFill>
                  </a:tcPr>
                </a:tc>
              </a:tr>
              <a:tr h="188070">
                <a:tc>
                  <a:txBody>
                    <a:bodyPr/>
                    <a:lstStyle/>
                    <a:p>
                      <a:pPr>
                        <a:lnSpc>
                          <a:spcPts val="1600"/>
                        </a:lnSpc>
                        <a:spcAft>
                          <a:spcPts val="0"/>
                        </a:spcAft>
                      </a:pPr>
                      <a:r>
                        <a:rPr lang="zh-TW" sz="1200" kern="100">
                          <a:effectLst/>
                          <a:latin typeface="微軟正黑體" panose="020B0604030504040204" pitchFamily="34" charset="-120"/>
                          <a:ea typeface="微軟正黑體" panose="020B0604030504040204" pitchFamily="34" charset="-120"/>
                        </a:rPr>
                        <a:t>協力團隊進駐災害應變中心</a:t>
                      </a:r>
                    </a:p>
                  </a:txBody>
                  <a:tcPr marL="59893" marR="59893" marT="0" marB="0">
                    <a:solidFill>
                      <a:schemeClr val="bg1"/>
                    </a:solidFill>
                  </a:tcPr>
                </a:tc>
              </a:tr>
              <a:tr h="188070">
                <a:tc>
                  <a:txBody>
                    <a:bodyPr/>
                    <a:lstStyle/>
                    <a:p>
                      <a:pPr>
                        <a:lnSpc>
                          <a:spcPts val="1600"/>
                        </a:lnSpc>
                        <a:spcAft>
                          <a:spcPts val="0"/>
                        </a:spcAft>
                      </a:pPr>
                      <a:r>
                        <a:rPr lang="zh-TW" sz="1200" kern="100">
                          <a:effectLst/>
                          <a:latin typeface="微軟正黑體" panose="020B0604030504040204" pitchFamily="34" charset="-120"/>
                          <a:ea typeface="微軟正黑體" panose="020B0604030504040204" pitchFamily="34" charset="-120"/>
                        </a:rPr>
                        <a:t>編訂各類災害標準作業程序</a:t>
                      </a:r>
                    </a:p>
                  </a:txBody>
                  <a:tcPr marL="59893" marR="59893" marT="0" marB="0">
                    <a:solidFill>
                      <a:schemeClr val="bg1"/>
                    </a:solidFill>
                  </a:tcPr>
                </a:tc>
              </a:tr>
              <a:tr h="188070">
                <a:tc>
                  <a:txBody>
                    <a:bodyPr/>
                    <a:lstStyle/>
                    <a:p>
                      <a:pPr>
                        <a:lnSpc>
                          <a:spcPts val="1600"/>
                        </a:lnSpc>
                        <a:spcAft>
                          <a:spcPts val="0"/>
                        </a:spcAft>
                      </a:pPr>
                      <a:r>
                        <a:rPr lang="zh-TW" sz="1200" kern="100">
                          <a:effectLst/>
                          <a:latin typeface="微軟正黑體" panose="020B0604030504040204" pitchFamily="34" charset="-120"/>
                          <a:ea typeface="微軟正黑體" panose="020B0604030504040204" pitchFamily="34" charset="-120"/>
                        </a:rPr>
                        <a:t>評估避難場所收容能量</a:t>
                      </a:r>
                    </a:p>
                  </a:txBody>
                  <a:tcPr marL="59893" marR="59893" marT="0" marB="0">
                    <a:solidFill>
                      <a:schemeClr val="bg1"/>
                    </a:solidFill>
                  </a:tcPr>
                </a:tc>
              </a:tr>
              <a:tr h="191045">
                <a:tc>
                  <a:txBody>
                    <a:bodyPr/>
                    <a:lstStyle/>
                    <a:p>
                      <a:pPr algn="just">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新北市重大災害應變及復原經驗分享</a:t>
                      </a:r>
                      <a:r>
                        <a:rPr lang="en-US" sz="1200" kern="100" dirty="0" smtClean="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復興</a:t>
                      </a:r>
                      <a:r>
                        <a:rPr lang="zh-TW" sz="1200" kern="100" dirty="0">
                          <a:effectLst/>
                          <a:latin typeface="微軟正黑體" panose="020B0604030504040204" pitchFamily="34" charset="-120"/>
                          <a:ea typeface="微軟正黑體" panose="020B0604030504040204" pitchFamily="34" charset="-120"/>
                        </a:rPr>
                        <a:t>航空空難事件</a:t>
                      </a:r>
                    </a:p>
                  </a:txBody>
                  <a:tcPr marL="59893" marR="59893" marT="0" marB="0" anchor="ctr">
                    <a:solidFill>
                      <a:schemeClr val="bg1"/>
                    </a:solidFill>
                  </a:tcPr>
                </a:tc>
              </a:tr>
              <a:tr h="191045">
                <a:tc>
                  <a:txBody>
                    <a:bodyPr/>
                    <a:lstStyle/>
                    <a:p>
                      <a:pPr algn="just">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新北市重大災害應變及復原經驗分享</a:t>
                      </a:r>
                      <a:r>
                        <a:rPr lang="en-US" sz="1200" kern="100" dirty="0" smtClean="0">
                          <a:effectLst/>
                          <a:latin typeface="微軟正黑體" panose="020B0604030504040204" pitchFamily="34" charset="-120"/>
                          <a:ea typeface="微軟正黑體" panose="020B0604030504040204" pitchFamily="34" charset="-120"/>
                        </a:rPr>
                        <a:t>-104</a:t>
                      </a:r>
                      <a:r>
                        <a:rPr lang="zh-TW" sz="1200" kern="100" dirty="0">
                          <a:effectLst/>
                          <a:latin typeface="微軟正黑體" panose="020B0604030504040204" pitchFamily="34" charset="-120"/>
                          <a:ea typeface="微軟正黑體" panose="020B0604030504040204" pitchFamily="34" charset="-120"/>
                        </a:rPr>
                        <a:t>年旱災</a:t>
                      </a:r>
                    </a:p>
                  </a:txBody>
                  <a:tcPr marL="59893" marR="59893" marT="0" marB="0" anchor="ctr">
                    <a:solidFill>
                      <a:schemeClr val="bg1"/>
                    </a:solidFill>
                  </a:tcPr>
                </a:tc>
              </a:tr>
              <a:tr h="191045">
                <a:tc>
                  <a:txBody>
                    <a:bodyPr/>
                    <a:lstStyle/>
                    <a:p>
                      <a:pPr algn="just">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新北市重大災害應變及復原經驗分享</a:t>
                      </a:r>
                      <a:r>
                        <a:rPr lang="en-US" sz="1200" kern="100" dirty="0" smtClean="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八仙</a:t>
                      </a:r>
                      <a:r>
                        <a:rPr lang="zh-TW" sz="1200" kern="100" dirty="0">
                          <a:effectLst/>
                          <a:latin typeface="微軟正黑體" panose="020B0604030504040204" pitchFamily="34" charset="-120"/>
                          <a:ea typeface="微軟正黑體" panose="020B0604030504040204" pitchFamily="34" charset="-120"/>
                        </a:rPr>
                        <a:t>樂園粉塵暴燃事件</a:t>
                      </a:r>
                    </a:p>
                  </a:txBody>
                  <a:tcPr marL="59893" marR="59893" marT="0" marB="0" anchor="ctr">
                    <a:solidFill>
                      <a:schemeClr val="bg1"/>
                    </a:solidFill>
                  </a:tcPr>
                </a:tc>
              </a:tr>
              <a:tr h="191045">
                <a:tc>
                  <a:txBody>
                    <a:bodyPr/>
                    <a:lstStyle/>
                    <a:p>
                      <a:pPr algn="just">
                        <a:lnSpc>
                          <a:spcPts val="1600"/>
                        </a:lnSpc>
                        <a:spcAft>
                          <a:spcPts val="0"/>
                        </a:spcAft>
                      </a:pPr>
                      <a:r>
                        <a:rPr lang="zh-TW" sz="1200" kern="100" dirty="0">
                          <a:effectLst/>
                          <a:latin typeface="微軟正黑體" panose="020B0604030504040204" pitchFamily="34" charset="-120"/>
                          <a:ea typeface="微軟正黑體" panose="020B0604030504040204" pitchFamily="34" charset="-120"/>
                        </a:rPr>
                        <a:t>新北市重大災害應變及復原經驗分享</a:t>
                      </a:r>
                      <a:r>
                        <a:rPr lang="en-US" sz="1200" kern="100" dirty="0" smtClean="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蘇</a:t>
                      </a:r>
                      <a:r>
                        <a:rPr lang="zh-TW" sz="1200" kern="100" dirty="0">
                          <a:effectLst/>
                          <a:latin typeface="微軟正黑體" panose="020B0604030504040204" pitchFamily="34" charset="-120"/>
                          <a:ea typeface="微軟正黑體" panose="020B0604030504040204" pitchFamily="34" charset="-120"/>
                        </a:rPr>
                        <a:t>迪勒颱風災害</a:t>
                      </a:r>
                    </a:p>
                  </a:txBody>
                  <a:tcPr marL="59893" marR="59893" marT="0" marB="0" anchor="ctr">
                    <a:solidFill>
                      <a:schemeClr val="bg1"/>
                    </a:solidFill>
                  </a:tcPr>
                </a:tc>
              </a:tr>
            </a:tbl>
          </a:graphicData>
        </a:graphic>
      </p:graphicFrame>
      <p:sp>
        <p:nvSpPr>
          <p:cNvPr id="5" name="文字方塊 4"/>
          <p:cNvSpPr txBox="1"/>
          <p:nvPr/>
        </p:nvSpPr>
        <p:spPr>
          <a:xfrm>
            <a:off x="87034" y="3124200"/>
            <a:ext cx="1377672" cy="408623"/>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1800" b="1">
                <a:latin typeface="微軟正黑體" panose="020B0604030504040204" pitchFamily="34" charset="-120"/>
                <a:ea typeface="微軟正黑體" panose="020B0604030504040204" pitchFamily="34" charset="-120"/>
              </a:defRPr>
            </a:lvl1pPr>
          </a:lstStyle>
          <a:p>
            <a:r>
              <a:rPr lang="zh-TW" altLang="en-US" dirty="0"/>
              <a:t>各展版項目</a:t>
            </a:r>
          </a:p>
        </p:txBody>
      </p:sp>
      <p:pic>
        <p:nvPicPr>
          <p:cNvPr id="8" name="圖片 7"/>
          <p:cNvPicPr>
            <a:picLocks noChangeAspect="1"/>
          </p:cNvPicPr>
          <p:nvPr/>
        </p:nvPicPr>
        <p:blipFill rotWithShape="1">
          <a:blip r:embed="rId3"/>
          <a:srcRect t="4910" b="24648"/>
          <a:stretch/>
        </p:blipFill>
        <p:spPr>
          <a:xfrm>
            <a:off x="5715000" y="3352800"/>
            <a:ext cx="2291981" cy="3433432"/>
          </a:xfrm>
          <a:prstGeom prst="rect">
            <a:avLst/>
          </a:prstGeom>
        </p:spPr>
      </p:pic>
      <p:sp>
        <p:nvSpPr>
          <p:cNvPr id="10" name="文字方塊 9"/>
          <p:cNvSpPr txBox="1"/>
          <p:nvPr/>
        </p:nvSpPr>
        <p:spPr>
          <a:xfrm>
            <a:off x="5714999" y="6437391"/>
            <a:ext cx="2291981" cy="369332"/>
          </a:xfrm>
          <a:prstGeom prst="rect">
            <a:avLst/>
          </a:prstGeom>
          <a:solidFill>
            <a:srgbClr val="FFFFFF">
              <a:alpha val="50196"/>
            </a:srgbClr>
          </a:solidFill>
          <a:ln>
            <a:solidFill>
              <a:schemeClr val="bg1"/>
            </a:solidFill>
          </a:ln>
        </p:spPr>
        <p:txBody>
          <a:bodyPr wrap="square" rtlCol="0">
            <a:spAutoFit/>
          </a:bodyPr>
          <a:lstStyle/>
          <a:p>
            <a:pPr algn="r"/>
            <a:r>
              <a:rPr lang="en-US" altLang="zh-TW" b="1" dirty="0" smtClean="0">
                <a:solidFill>
                  <a:srgbClr val="C00000"/>
                </a:solidFill>
                <a:latin typeface="微軟正黑體" panose="020B0604030504040204" pitchFamily="34" charset="-120"/>
                <a:ea typeface="微軟正黑體" panose="020B0604030504040204" pitchFamily="34" charset="-120"/>
              </a:rPr>
              <a:t>(</a:t>
            </a:r>
            <a:r>
              <a:rPr lang="zh-TW" altLang="en-US" b="1" dirty="0" smtClean="0">
                <a:solidFill>
                  <a:srgbClr val="C00000"/>
                </a:solidFill>
                <a:latin typeface="微軟正黑體" panose="020B0604030504040204" pitchFamily="34" charset="-120"/>
                <a:ea typeface="微軟正黑體" panose="020B0604030504040204" pitchFamily="34" charset="-120"/>
              </a:rPr>
              <a:t>初稿</a:t>
            </a:r>
            <a:r>
              <a:rPr lang="en-US" altLang="zh-TW" b="1" dirty="0" smtClean="0">
                <a:solidFill>
                  <a:srgbClr val="C00000"/>
                </a:solidFill>
                <a:latin typeface="微軟正黑體" panose="020B0604030504040204" pitchFamily="34" charset="-120"/>
                <a:ea typeface="微軟正黑體" panose="020B0604030504040204" pitchFamily="34" charset="-120"/>
              </a:rPr>
              <a:t>)</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91864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25</a:t>
            </a:fld>
            <a:endParaRPr lang="zh-TW" altLang="en-US">
              <a:solidFill>
                <a:srgbClr val="44546A">
                  <a:lumMod val="50000"/>
                </a:srgbClr>
              </a:solidFill>
            </a:endParaRPr>
          </a:p>
        </p:txBody>
      </p:sp>
      <p:sp>
        <p:nvSpPr>
          <p:cNvPr id="3" name="標題 2"/>
          <p:cNvSpPr>
            <a:spLocks noGrp="1"/>
          </p:cNvSpPr>
          <p:nvPr>
            <p:ph type="title"/>
          </p:nvPr>
        </p:nvSpPr>
        <p:spPr>
          <a:xfrm>
            <a:off x="361950" y="130857"/>
            <a:ext cx="4819650" cy="716869"/>
          </a:xfrm>
          <a:solidFill>
            <a:schemeClr val="bg1"/>
          </a:solidFill>
        </p:spPr>
        <p:txBody>
          <a:bodyPr/>
          <a:lstStyle/>
          <a:p>
            <a:r>
              <a:rPr lang="zh-TW" altLang="en-US" dirty="0" smtClean="0"/>
              <a:t>期末評鑑資料準備工作</a:t>
            </a:r>
            <a:endParaRPr lang="zh-TW" altLang="en-US" dirty="0"/>
          </a:p>
        </p:txBody>
      </p:sp>
      <p:sp>
        <p:nvSpPr>
          <p:cNvPr id="11" name="五邊形 10"/>
          <p:cNvSpPr/>
          <p:nvPr/>
        </p:nvSpPr>
        <p:spPr>
          <a:xfrm>
            <a:off x="-27916" y="937125"/>
            <a:ext cx="6504918"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修改期末評鑑市府自評表及市府</a:t>
            </a:r>
            <a:r>
              <a:rPr kumimoji="0" lang="zh-TW" altLang="en-US" sz="2400" b="1" kern="0" dirty="0">
                <a:solidFill>
                  <a:srgbClr val="0070C0"/>
                </a:solidFill>
                <a:latin typeface="微軟正黑體" panose="020B0604030504040204" pitchFamily="34" charset="-120"/>
                <a:ea typeface="微軟正黑體" panose="020B0604030504040204" pitchFamily="34" charset="-120"/>
              </a:rPr>
              <a:t>冊</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資料</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sp>
        <p:nvSpPr>
          <p:cNvPr id="14" name="五邊形 13"/>
          <p:cNvSpPr/>
          <p:nvPr/>
        </p:nvSpPr>
        <p:spPr>
          <a:xfrm>
            <a:off x="-27917" y="1504395"/>
            <a:ext cx="6504917"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彙整市府冊資料電子檔上傳內政部指定網站</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pic>
        <p:nvPicPr>
          <p:cNvPr id="3074" name="Picture 2" descr="C://Users/user/AppData/Local/LINE/Cache/tmp/1445499960573.jpg"/>
          <p:cNvPicPr>
            <a:picLocks noChangeAspect="1" noChangeArrowheads="1"/>
          </p:cNvPicPr>
          <p:nvPr/>
        </p:nvPicPr>
        <p:blipFill rotWithShape="1">
          <a:blip r:embed="rId3">
            <a:extLst>
              <a:ext uri="{28A0092B-C50C-407E-A947-70E740481C1C}">
                <a14:useLocalDpi xmlns:a14="http://schemas.microsoft.com/office/drawing/2010/main" val="0"/>
              </a:ext>
            </a:extLst>
          </a:blip>
          <a:srcRect t="61712"/>
          <a:stretch/>
        </p:blipFill>
        <p:spPr bwMode="auto">
          <a:xfrm>
            <a:off x="76075" y="4676775"/>
            <a:ext cx="4089687" cy="2124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5" name="Picture 2" descr="C://Users/user/AppData/Local/LINE/Cache/tmp/1445499960573.jpg"/>
          <p:cNvPicPr>
            <a:picLocks noChangeAspect="1" noChangeArrowheads="1"/>
          </p:cNvPicPr>
          <p:nvPr/>
        </p:nvPicPr>
        <p:blipFill rotWithShape="1">
          <a:blip r:embed="rId3">
            <a:extLst>
              <a:ext uri="{28A0092B-C50C-407E-A947-70E740481C1C}">
                <a14:useLocalDpi xmlns:a14="http://schemas.microsoft.com/office/drawing/2010/main" val="0"/>
              </a:ext>
            </a:extLst>
          </a:blip>
          <a:srcRect b="39120"/>
          <a:stretch/>
        </p:blipFill>
        <p:spPr bwMode="auto">
          <a:xfrm>
            <a:off x="76200" y="2071665"/>
            <a:ext cx="4088393" cy="337622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 name="五邊形 15"/>
          <p:cNvSpPr/>
          <p:nvPr/>
        </p:nvSpPr>
        <p:spPr>
          <a:xfrm>
            <a:off x="4311146" y="2159684"/>
            <a:ext cx="5131807"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10</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月</a:t>
            </a: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14</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日、</a:t>
            </a: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28</a:t>
            </a:r>
            <a:r>
              <a:rPr kumimoji="0" lang="zh-TW" altLang="en-US" sz="2400" b="1" kern="0" dirty="0">
                <a:solidFill>
                  <a:srgbClr val="0070C0"/>
                </a:solidFill>
                <a:latin typeface="微軟正黑體" panose="020B0604030504040204" pitchFamily="34" charset="-120"/>
                <a:ea typeface="微軟正黑體" panose="020B0604030504040204" pitchFamily="34" charset="-120"/>
              </a:rPr>
              <a:t>日</a:t>
            </a:r>
            <a:r>
              <a:rPr kumimoji="0" lang="en-US" altLang="zh-TW" sz="2400" b="1" kern="0" dirty="0" smtClean="0">
                <a:solidFill>
                  <a:srgbClr val="0070C0"/>
                </a:solidFill>
                <a:latin typeface="微軟正黑體" panose="020B0604030504040204" pitchFamily="34" charset="-120"/>
                <a:ea typeface="微軟正黑體" panose="020B0604030504040204" pitchFamily="34" charset="-120"/>
              </a:rPr>
              <a:t>3</a:t>
            </a:r>
            <a:r>
              <a:rPr kumimoji="0" lang="zh-TW" altLang="en-US" sz="2400" b="1" kern="0" dirty="0" smtClean="0">
                <a:solidFill>
                  <a:srgbClr val="0070C0"/>
                </a:solidFill>
                <a:latin typeface="微軟正黑體" panose="020B0604030504040204" pitchFamily="34" charset="-120"/>
                <a:ea typeface="微軟正黑體" panose="020B0604030504040204" pitchFamily="34" charset="-120"/>
              </a:rPr>
              <a:t>區公所進行預檢</a:t>
            </a:r>
            <a:endParaRPr kumimoji="0" lang="zh-TW" altLang="en-US" sz="2400" b="1" kern="0" dirty="0">
              <a:solidFill>
                <a:srgbClr val="0070C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t="20915" b="13725"/>
          <a:stretch/>
        </p:blipFill>
        <p:spPr>
          <a:xfrm>
            <a:off x="4724400" y="2692726"/>
            <a:ext cx="3886200" cy="1905000"/>
          </a:xfrm>
          <a:prstGeom prst="rect">
            <a:avLst/>
          </a:prstGeom>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t="25811" r="3369" b="16082"/>
          <a:stretch/>
        </p:blipFill>
        <p:spPr>
          <a:xfrm>
            <a:off x="4724399" y="4648200"/>
            <a:ext cx="3886201" cy="1752600"/>
          </a:xfrm>
          <a:prstGeom prst="rect">
            <a:avLst/>
          </a:prstGeom>
        </p:spPr>
      </p:pic>
    </p:spTree>
    <p:extLst>
      <p:ext uri="{BB962C8B-B14F-4D97-AF65-F5344CB8AC3E}">
        <p14:creationId xmlns:p14="http://schemas.microsoft.com/office/powerpoint/2010/main" val="2117225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11</a:t>
            </a:r>
            <a:r>
              <a:rPr lang="zh-TW" altLang="en-US" dirty="0" smtClean="0"/>
              <a:t>月</a:t>
            </a:r>
            <a:r>
              <a:rPr lang="zh-TW" altLang="en-US" dirty="0"/>
              <a:t>預定進度報告</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26</a:t>
            </a:fld>
            <a:endParaRPr lang="zh-TW" altLang="en-US"/>
          </a:p>
        </p:txBody>
      </p:sp>
    </p:spTree>
    <p:extLst>
      <p:ext uri="{BB962C8B-B14F-4D97-AF65-F5344CB8AC3E}">
        <p14:creationId xmlns:p14="http://schemas.microsoft.com/office/powerpoint/2010/main" val="1684494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343400" cy="716869"/>
          </a:xfrm>
          <a:solidFill>
            <a:schemeClr val="bg1"/>
          </a:solidFill>
        </p:spPr>
        <p:txBody>
          <a:bodyPr/>
          <a:lstStyle/>
          <a:p>
            <a:r>
              <a:rPr lang="en-US" altLang="zh-TW" dirty="0" smtClean="0"/>
              <a:t>11</a:t>
            </a:r>
            <a:r>
              <a:rPr lang="zh-TW" altLang="en-US" dirty="0" smtClean="0"/>
              <a:t>月</a:t>
            </a:r>
            <a:r>
              <a:rPr lang="zh-TW" altLang="en-US" dirty="0"/>
              <a:t>工作預定</a:t>
            </a:r>
            <a:r>
              <a:rPr lang="zh-TW" altLang="en-US" dirty="0" smtClean="0"/>
              <a:t>內容</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27</a:t>
            </a:fld>
            <a:endParaRPr lang="zh-TW" altLang="en-US" dirty="0">
              <a:solidFill>
                <a:srgbClr val="44546A">
                  <a:lumMod val="50000"/>
                </a:srgbClr>
              </a:solidFill>
            </a:endParaRPr>
          </a:p>
        </p:txBody>
      </p:sp>
      <p:sp>
        <p:nvSpPr>
          <p:cNvPr id="6" name="五邊形 5"/>
          <p:cNvSpPr/>
          <p:nvPr/>
        </p:nvSpPr>
        <p:spPr>
          <a:xfrm>
            <a:off x="376927" y="4419600"/>
            <a:ext cx="7166873" cy="3810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a:solidFill>
                  <a:srgbClr val="002060"/>
                </a:solidFill>
                <a:latin typeface="微軟正黑體" panose="020B0604030504040204" pitchFamily="34" charset="-120"/>
                <a:ea typeface="微軟正黑體" panose="020B0604030504040204" pitchFamily="34" charset="-120"/>
              </a:rPr>
              <a:t>輔導</a:t>
            </a:r>
            <a:r>
              <a:rPr kumimoji="0" lang="en-US" altLang="zh-TW" sz="2200" b="1" kern="100" dirty="0">
                <a:solidFill>
                  <a:srgbClr val="002060"/>
                </a:solidFill>
                <a:latin typeface="微軟正黑體" panose="020B0604030504040204" pitchFamily="34" charset="-120"/>
                <a:ea typeface="微軟正黑體" panose="020B0604030504040204" pitchFamily="34" charset="-120"/>
              </a:rPr>
              <a:t>26</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區公所上傳期末評鑑資料至內政部指定網站</a:t>
            </a:r>
          </a:p>
        </p:txBody>
      </p:sp>
      <p:sp>
        <p:nvSpPr>
          <p:cNvPr id="9" name="五邊形 8"/>
          <p:cNvSpPr/>
          <p:nvPr/>
        </p:nvSpPr>
        <p:spPr>
          <a:xfrm>
            <a:off x="385892" y="3886200"/>
            <a:ext cx="7166873" cy="3918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更</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新</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毒化災害潛勢地圖</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0" name="五邊形 9"/>
          <p:cNvSpPr/>
          <p:nvPr/>
        </p:nvSpPr>
        <p:spPr>
          <a:xfrm>
            <a:off x="385892" y="5532750"/>
            <a:ext cx="7166873" cy="3918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撰寫本計畫期末成果報告</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3" name="五邊形 12"/>
          <p:cNvSpPr/>
          <p:nvPr/>
        </p:nvSpPr>
        <p:spPr>
          <a:xfrm>
            <a:off x="376927" y="919474"/>
            <a:ext cx="7166873" cy="3918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11</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月</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5</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日辦理期末評鑑</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2" name="五邊形 11"/>
          <p:cNvSpPr/>
          <p:nvPr/>
        </p:nvSpPr>
        <p:spPr>
          <a:xfrm>
            <a:off x="385892" y="4953000"/>
            <a:ext cx="7166873" cy="3918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a:solidFill>
                  <a:srgbClr val="002060"/>
                </a:solidFill>
                <a:latin typeface="微軟正黑體" panose="020B0604030504040204" pitchFamily="34" charset="-120"/>
                <a:ea typeface="微軟正黑體" panose="020B0604030504040204" pitchFamily="34" charset="-120"/>
              </a:rPr>
              <a:t>裝設防災避難看板</a:t>
            </a:r>
          </a:p>
        </p:txBody>
      </p:sp>
      <p:sp>
        <p:nvSpPr>
          <p:cNvPr id="14" name="五邊形 13"/>
          <p:cNvSpPr/>
          <p:nvPr/>
        </p:nvSpPr>
        <p:spPr>
          <a:xfrm>
            <a:off x="379856" y="6085200"/>
            <a:ext cx="7166873" cy="3918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編訂區公所使用之作業機制</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609600" y="1411597"/>
            <a:ext cx="6629400" cy="2308324"/>
          </a:xfrm>
          <a:prstGeom prst="rect">
            <a:avLst/>
          </a:prstGeom>
          <a:solidFill>
            <a:schemeClr val="accent4">
              <a:lumMod val="20000"/>
              <a:lumOff val="80000"/>
            </a:schemeClr>
          </a:solidFill>
        </p:spPr>
        <p:txBody>
          <a:bodyPr wrap="square">
            <a:spAutoFit/>
          </a:bodyPr>
          <a:lstStyle/>
          <a:p>
            <a:r>
              <a:rPr lang="zh-TW" altLang="en-US" b="1" dirty="0">
                <a:latin typeface="微軟正黑體" panose="020B0604030504040204" pitchFamily="34" charset="-120"/>
                <a:ea typeface="微軟正黑體" panose="020B0604030504040204" pitchFamily="34" charset="-120"/>
              </a:rPr>
              <a:t>期末評鑑委員</a:t>
            </a:r>
            <a:r>
              <a:rPr lang="zh-TW" altLang="en-US" b="1" dirty="0" smtClean="0">
                <a:latin typeface="微軟正黑體" panose="020B0604030504040204" pitchFamily="34" charset="-120"/>
                <a:ea typeface="微軟正黑體" panose="020B0604030504040204" pitchFamily="34" charset="-120"/>
              </a:rPr>
              <a:t>名單：</a:t>
            </a:r>
            <a:endParaRPr lang="zh-TW" altLang="en-US" b="1" dirty="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.內政部消防署冷組長家宇。</a:t>
            </a:r>
          </a:p>
          <a:p>
            <a:r>
              <a:rPr lang="zh-TW" altLang="en-US" b="1" dirty="0">
                <a:latin typeface="微軟正黑體" panose="020B0604030504040204" pitchFamily="34" charset="-120"/>
                <a:ea typeface="微軟正黑體" panose="020B0604030504040204" pitchFamily="34" charset="-120"/>
              </a:rPr>
              <a:t>2.內政部消防署魏科員茂芬。</a:t>
            </a:r>
          </a:p>
          <a:p>
            <a:r>
              <a:rPr lang="zh-TW" altLang="en-US" b="1" dirty="0">
                <a:latin typeface="微軟正黑體" panose="020B0604030504040204" pitchFamily="34" charset="-120"/>
                <a:ea typeface="微軟正黑體" panose="020B0604030504040204" pitchFamily="34" charset="-120"/>
              </a:rPr>
              <a:t>3.內政部消防署李科員政昕。</a:t>
            </a:r>
          </a:p>
          <a:p>
            <a:r>
              <a:rPr lang="zh-TW" altLang="en-US" b="1" dirty="0">
                <a:latin typeface="微軟正黑體" panose="020B0604030504040204" pitchFamily="34" charset="-120"/>
                <a:ea typeface="微軟正黑體" panose="020B0604030504040204" pitchFamily="34" charset="-120"/>
              </a:rPr>
              <a:t>4.內政部消防署郭科員哲男。</a:t>
            </a:r>
          </a:p>
          <a:p>
            <a:r>
              <a:rPr lang="zh-TW" altLang="en-US" b="1" dirty="0">
                <a:latin typeface="微軟正黑體" panose="020B0604030504040204" pitchFamily="34" charset="-120"/>
                <a:ea typeface="微軟正黑體" panose="020B0604030504040204" pitchFamily="34" charset="-120"/>
              </a:rPr>
              <a:t>5.中央警察大學沈子勝教授。</a:t>
            </a:r>
          </a:p>
          <a:p>
            <a:r>
              <a:rPr lang="zh-TW" altLang="en-US" b="1" dirty="0">
                <a:latin typeface="微軟正黑體" panose="020B0604030504040204" pitchFamily="34" charset="-120"/>
                <a:ea typeface="微軟正黑體" panose="020B0604030504040204" pitchFamily="34" charset="-120"/>
              </a:rPr>
              <a:t>6.國立嘉義大學陳建元教授。</a:t>
            </a:r>
          </a:p>
          <a:p>
            <a:r>
              <a:rPr lang="zh-TW" altLang="en-US" b="1" dirty="0">
                <a:latin typeface="微軟正黑體" panose="020B0604030504040204" pitchFamily="34" charset="-120"/>
                <a:ea typeface="微軟正黑體" panose="020B0604030504040204" pitchFamily="34" charset="-120"/>
              </a:rPr>
              <a:t>7.中原大學林郁芳助理教授。</a:t>
            </a:r>
          </a:p>
        </p:txBody>
      </p:sp>
    </p:spTree>
    <p:extLst>
      <p:ext uri="{BB962C8B-B14F-4D97-AF65-F5344CB8AC3E}">
        <p14:creationId xmlns:p14="http://schemas.microsoft.com/office/powerpoint/2010/main" val="4043995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7505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四、預定</a:t>
            </a:r>
            <a:r>
              <a:rPr lang="zh-TW" altLang="en-US" sz="4000" b="1" dirty="0">
                <a:solidFill>
                  <a:srgbClr val="CC3300"/>
                </a:solidFill>
              </a:rPr>
              <a:t>工作配合事項</a:t>
            </a:r>
            <a:r>
              <a:rPr lang="zh-TW" altLang="en-US" sz="4000" b="1" dirty="0" smtClean="0">
                <a:solidFill>
                  <a:srgbClr val="CC3300"/>
                </a:solidFill>
              </a:rPr>
              <a:t>說明</a:t>
            </a:r>
            <a:endParaRPr lang="zh-TW" altLang="en-US" sz="4000" b="1" dirty="0">
              <a:solidFill>
                <a:srgbClr val="CC3300"/>
              </a:solidFill>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28</a:t>
            </a:fld>
            <a:endParaRPr lang="zh-TW" altLang="en-US" dirty="0">
              <a:solidFill>
                <a:srgbClr val="44546A">
                  <a:lumMod val="50000"/>
                </a:srgbClr>
              </a:solidFill>
            </a:endParaRPr>
          </a:p>
        </p:txBody>
      </p:sp>
    </p:spTree>
    <p:extLst>
      <p:ext uri="{BB962C8B-B14F-4D97-AF65-F5344CB8AC3E}">
        <p14:creationId xmlns:p14="http://schemas.microsoft.com/office/powerpoint/2010/main" val="37501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871663"/>
            <a:ext cx="7453312" cy="2852737"/>
          </a:xfrm>
        </p:spPr>
        <p:txBody>
          <a:bodyPr/>
          <a:lstStyle/>
          <a:p>
            <a:r>
              <a:rPr lang="zh-TW" altLang="en-US" dirty="0" smtClean="0"/>
              <a:t>期末</a:t>
            </a:r>
            <a:r>
              <a:rPr lang="zh-TW" altLang="en-US" dirty="0"/>
              <a:t>評鑑辦理流程及各單位配合事項</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29</a:t>
            </a:fld>
            <a:endParaRPr lang="zh-TW" altLang="en-US"/>
          </a:p>
        </p:txBody>
      </p:sp>
    </p:spTree>
    <p:extLst>
      <p:ext uri="{BB962C8B-B14F-4D97-AF65-F5344CB8AC3E}">
        <p14:creationId xmlns:p14="http://schemas.microsoft.com/office/powerpoint/2010/main" val="991801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ko-KR" dirty="0"/>
              <a:t>3</a:t>
            </a:r>
          </a:p>
        </p:txBody>
      </p:sp>
      <p:sp>
        <p:nvSpPr>
          <p:cNvPr id="110595"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一、主席致詞</a:t>
            </a:r>
          </a:p>
        </p:txBody>
      </p:sp>
    </p:spTree>
    <p:extLst>
      <p:ext uri="{BB962C8B-B14F-4D97-AF65-F5344CB8AC3E}">
        <p14:creationId xmlns:p14="http://schemas.microsoft.com/office/powerpoint/2010/main" val="26519001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21331"/>
            <a:ext cx="3962400" cy="716869"/>
          </a:xfrm>
          <a:solidFill>
            <a:schemeClr val="bg1"/>
          </a:solidFill>
        </p:spPr>
        <p:txBody>
          <a:bodyPr vert="horz" lIns="91440" tIns="45720" rIns="91440" bIns="45720" rtlCol="0" anchor="ctr">
            <a:noAutofit/>
          </a:bodyPr>
          <a:lstStyle/>
          <a:p>
            <a:r>
              <a:rPr lang="zh-TW" altLang="en-US" dirty="0"/>
              <a:t>期末評鑑辦理流程</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30</a:t>
            </a:fld>
            <a:endParaRPr lang="zh-TW" altLang="en-US">
              <a:solidFill>
                <a:srgbClr val="44546A">
                  <a:lumMod val="50000"/>
                </a:srgbClr>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五邊形 11"/>
          <p:cNvSpPr/>
          <p:nvPr/>
        </p:nvSpPr>
        <p:spPr>
          <a:xfrm>
            <a:off x="754" y="1066800"/>
            <a:ext cx="3123446"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現</a:t>
            </a:r>
            <a:r>
              <a:rPr kumimoji="0" lang="zh-TW" altLang="en-US" sz="2400" b="1" kern="0" dirty="0">
                <a:solidFill>
                  <a:srgbClr val="002060"/>
                </a:solidFill>
                <a:latin typeface="微軟正黑體" panose="020B0604030504040204" pitchFamily="34" charset="-120"/>
                <a:ea typeface="微軟正黑體" panose="020B0604030504040204" pitchFamily="34" charset="-120"/>
              </a:rPr>
              <a:t>地</a:t>
            </a: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勘查會議時程</a:t>
            </a:r>
            <a:endParaRPr kumimoji="0" lang="zh-TW" altLang="en-US" sz="2400" b="1" kern="0" dirty="0">
              <a:solidFill>
                <a:srgbClr val="00206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3200400" y="775179"/>
            <a:ext cx="5410200" cy="1323439"/>
          </a:xfrm>
          <a:prstGeom prst="rect">
            <a:avLst/>
          </a:prstGeom>
          <a:solidFill>
            <a:srgbClr val="CCECFF"/>
          </a:solidFill>
          <a:ln w="28575">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spcBef>
                <a:spcPts val="0"/>
              </a:spcBef>
              <a:buFont typeface="Wingdings" panose="05000000000000000000" pitchFamily="2" charset="2"/>
              <a:buChar char="ü"/>
            </a:pPr>
            <a:r>
              <a:rPr lang="zh-TW" altLang="en-US" sz="2000" b="1" dirty="0" smtClean="0">
                <a:solidFill>
                  <a:srgbClr val="C00000"/>
                </a:solidFill>
                <a:latin typeface="微軟正黑體" panose="020B0604030504040204" pitchFamily="34" charset="-120"/>
                <a:ea typeface="微軟正黑體" panose="020B0604030504040204" pitchFamily="34" charset="-120"/>
              </a:rPr>
              <a:t>現地勘查日期為：</a:t>
            </a:r>
            <a:r>
              <a:rPr lang="en-US" altLang="zh-TW" sz="2000" b="1" dirty="0" smtClean="0">
                <a:solidFill>
                  <a:srgbClr val="C00000"/>
                </a:solidFill>
                <a:latin typeface="微軟正黑體" panose="020B0604030504040204" pitchFamily="34" charset="-120"/>
                <a:ea typeface="微軟正黑體" panose="020B0604030504040204" pitchFamily="34" charset="-120"/>
              </a:rPr>
              <a:t>11</a:t>
            </a:r>
            <a:r>
              <a:rPr lang="zh-TW" altLang="en-US" sz="2000" b="1" dirty="0" smtClean="0">
                <a:solidFill>
                  <a:srgbClr val="C00000"/>
                </a:solidFill>
                <a:latin typeface="微軟正黑體" panose="020B0604030504040204" pitchFamily="34" charset="-120"/>
                <a:ea typeface="微軟正黑體" panose="020B0604030504040204" pitchFamily="34" charset="-120"/>
              </a:rPr>
              <a:t>月</a:t>
            </a:r>
            <a:r>
              <a:rPr lang="en-US" altLang="zh-TW" sz="2000" b="1" dirty="0" smtClean="0">
                <a:solidFill>
                  <a:srgbClr val="C00000"/>
                </a:solidFill>
                <a:latin typeface="微軟正黑體" panose="020B0604030504040204" pitchFamily="34" charset="-120"/>
                <a:ea typeface="微軟正黑體" panose="020B0604030504040204" pitchFamily="34" charset="-120"/>
              </a:rPr>
              <a:t>5</a:t>
            </a:r>
            <a:r>
              <a:rPr lang="zh-TW" altLang="en-US" sz="2000" b="1" dirty="0">
                <a:solidFill>
                  <a:srgbClr val="C00000"/>
                </a:solidFill>
                <a:latin typeface="微軟正黑體" panose="020B0604030504040204" pitchFamily="34" charset="-120"/>
                <a:ea typeface="微軟正黑體" panose="020B0604030504040204" pitchFamily="34" charset="-120"/>
              </a:rPr>
              <a:t>日</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marL="342900" indent="-342900">
              <a:spcBef>
                <a:spcPts val="0"/>
              </a:spcBef>
              <a:buFont typeface="Wingdings" panose="05000000000000000000" pitchFamily="2" charset="2"/>
              <a:buChar char="ü"/>
            </a:pPr>
            <a:r>
              <a:rPr lang="zh-TW" altLang="en-US" sz="2000" b="1" dirty="0" smtClean="0">
                <a:solidFill>
                  <a:srgbClr val="C00000"/>
                </a:solidFill>
                <a:latin typeface="微軟正黑體" panose="020B0604030504040204" pitchFamily="34" charset="-120"/>
                <a:ea typeface="微軟正黑體" panose="020B0604030504040204" pitchFamily="34" charset="-120"/>
              </a:rPr>
              <a:t>現勘</a:t>
            </a:r>
            <a:r>
              <a:rPr lang="en-US" altLang="zh-TW" sz="2000" b="1" dirty="0" smtClean="0">
                <a:solidFill>
                  <a:srgbClr val="C00000"/>
                </a:solidFill>
                <a:latin typeface="微軟正黑體" panose="020B0604030504040204" pitchFamily="34" charset="-120"/>
                <a:ea typeface="微軟正黑體" panose="020B0604030504040204" pitchFamily="34" charset="-120"/>
              </a:rPr>
              <a:t>3</a:t>
            </a:r>
            <a:r>
              <a:rPr lang="zh-TW" altLang="en-US" sz="2000" b="1" dirty="0" smtClean="0">
                <a:solidFill>
                  <a:srgbClr val="C00000"/>
                </a:solidFill>
                <a:latin typeface="微軟正黑體" panose="020B0604030504040204" pitchFamily="34" charset="-120"/>
                <a:ea typeface="微軟正黑體" panose="020B0604030504040204" pitchFamily="34" charset="-120"/>
              </a:rPr>
              <a:t>區公所擇定為：</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indent="361950">
              <a:spcBef>
                <a:spcPts val="0"/>
              </a:spcBef>
            </a:pPr>
            <a:r>
              <a:rPr lang="zh-TW" altLang="en-US" sz="2000" b="1" dirty="0" smtClean="0">
                <a:solidFill>
                  <a:srgbClr val="C00000"/>
                </a:solidFill>
                <a:latin typeface="微軟正黑體" panose="020B0604030504040204" pitchFamily="34" charset="-120"/>
                <a:ea typeface="微軟正黑體" panose="020B0604030504040204" pitchFamily="34" charset="-120"/>
              </a:rPr>
              <a:t>第</a:t>
            </a:r>
            <a:r>
              <a:rPr lang="en-US" altLang="zh-TW" sz="2000" b="1" dirty="0" smtClean="0">
                <a:solidFill>
                  <a:srgbClr val="C00000"/>
                </a:solidFill>
                <a:latin typeface="微軟正黑體" panose="020B0604030504040204" pitchFamily="34" charset="-120"/>
                <a:ea typeface="微軟正黑體" panose="020B0604030504040204" pitchFamily="34" charset="-120"/>
              </a:rPr>
              <a:t>1</a:t>
            </a:r>
            <a:r>
              <a:rPr lang="zh-TW" altLang="en-US" sz="2000" b="1" dirty="0" smtClean="0">
                <a:solidFill>
                  <a:srgbClr val="C00000"/>
                </a:solidFill>
                <a:latin typeface="微軟正黑體" panose="020B0604030504040204" pitchFamily="34" charset="-120"/>
                <a:ea typeface="微軟正黑體" panose="020B0604030504040204" pitchFamily="34" charset="-120"/>
              </a:rPr>
              <a:t>類</a:t>
            </a:r>
            <a:r>
              <a:rPr lang="en-US" altLang="zh-TW" sz="2000" b="1" dirty="0" smtClean="0">
                <a:solidFill>
                  <a:srgbClr val="C00000"/>
                </a:solidFill>
                <a:latin typeface="微軟正黑體" panose="020B0604030504040204" pitchFamily="34" charset="-120"/>
                <a:ea typeface="微軟正黑體" panose="020B0604030504040204" pitchFamily="34" charset="-120"/>
              </a:rPr>
              <a:t>-</a:t>
            </a:r>
            <a:r>
              <a:rPr lang="zh-TW" altLang="en-US" sz="2000" b="1" dirty="0" smtClean="0">
                <a:solidFill>
                  <a:srgbClr val="C00000"/>
                </a:solidFill>
                <a:latin typeface="微軟正黑體" panose="020B0604030504040204" pitchFamily="34" charset="-120"/>
                <a:ea typeface="微軟正黑體" panose="020B0604030504040204" pitchFamily="34" charset="-120"/>
              </a:rPr>
              <a:t>樹林區公所、蘆洲區公所</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indent="361950">
              <a:spcBef>
                <a:spcPts val="0"/>
              </a:spcBef>
            </a:pPr>
            <a:r>
              <a:rPr lang="zh-TW" altLang="en-US" sz="2000" b="1" dirty="0" smtClean="0">
                <a:solidFill>
                  <a:srgbClr val="C00000"/>
                </a:solidFill>
                <a:latin typeface="微軟正黑體" panose="020B0604030504040204" pitchFamily="34" charset="-120"/>
                <a:ea typeface="微軟正黑體" panose="020B0604030504040204" pitchFamily="34" charset="-120"/>
              </a:rPr>
              <a:t>第</a:t>
            </a:r>
            <a:r>
              <a:rPr lang="en-US" altLang="zh-TW" sz="2000" b="1" dirty="0" smtClean="0">
                <a:solidFill>
                  <a:srgbClr val="C00000"/>
                </a:solidFill>
                <a:latin typeface="微軟正黑體" panose="020B0604030504040204" pitchFamily="34" charset="-120"/>
                <a:ea typeface="微軟正黑體" panose="020B0604030504040204" pitchFamily="34" charset="-120"/>
              </a:rPr>
              <a:t>2</a:t>
            </a:r>
            <a:r>
              <a:rPr lang="zh-TW" altLang="en-US" sz="2000" b="1" dirty="0" smtClean="0">
                <a:solidFill>
                  <a:srgbClr val="C00000"/>
                </a:solidFill>
                <a:latin typeface="微軟正黑體" panose="020B0604030504040204" pitchFamily="34" charset="-120"/>
                <a:ea typeface="微軟正黑體" panose="020B0604030504040204" pitchFamily="34" charset="-120"/>
              </a:rPr>
              <a:t>類</a:t>
            </a:r>
            <a:r>
              <a:rPr lang="en-US" altLang="zh-TW" sz="2000" b="1" dirty="0" smtClean="0">
                <a:solidFill>
                  <a:srgbClr val="C00000"/>
                </a:solidFill>
                <a:latin typeface="微軟正黑體" panose="020B0604030504040204" pitchFamily="34" charset="-120"/>
                <a:ea typeface="微軟正黑體" panose="020B0604030504040204" pitchFamily="34" charset="-120"/>
              </a:rPr>
              <a:t>-</a:t>
            </a:r>
            <a:r>
              <a:rPr lang="zh-TW" altLang="en-US" sz="2000" b="1" dirty="0" smtClean="0">
                <a:solidFill>
                  <a:srgbClr val="C00000"/>
                </a:solidFill>
                <a:latin typeface="微軟正黑體" panose="020B0604030504040204" pitchFamily="34" charset="-120"/>
                <a:ea typeface="微軟正黑體" panose="020B0604030504040204" pitchFamily="34" charset="-120"/>
              </a:rPr>
              <a:t>新莊區公所</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4125820777"/>
              </p:ext>
            </p:extLst>
          </p:nvPr>
        </p:nvGraphicFramePr>
        <p:xfrm>
          <a:off x="190500" y="2189773"/>
          <a:ext cx="8763000" cy="3012522"/>
        </p:xfrm>
        <a:graphic>
          <a:graphicData uri="http://schemas.openxmlformats.org/drawingml/2006/table">
            <a:tbl>
              <a:tblPr firstRow="1" bandRow="1">
                <a:tableStyleId>{5C22544A-7EE6-4342-B048-85BDC9FD1C3A}</a:tableStyleId>
              </a:tblPr>
              <a:tblGrid>
                <a:gridCol w="2743200"/>
                <a:gridCol w="3200400"/>
                <a:gridCol w="2819400"/>
              </a:tblGrid>
              <a:tr h="359491">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時間</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6BB8C6"/>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項目</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6BB8C6"/>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使用時間</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6BB8C6"/>
                    </a:solidFill>
                  </a:tcPr>
                </a:tc>
              </a:tr>
              <a:tr h="441127">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dirty="0" smtClean="0">
                          <a:solidFill>
                            <a:srgbClr val="C00000"/>
                          </a:solidFill>
                          <a:latin typeface="微軟正黑體" panose="020B0604030504040204" pitchFamily="34" charset="-120"/>
                          <a:ea typeface="微軟正黑體" panose="020B0604030504040204" pitchFamily="34" charset="-120"/>
                        </a:rPr>
                        <a:t>09:30-10:35</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1.</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樹林區公所現地勘查</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65</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分鐘</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a:txBody>
                    <a:bodyPr/>
                    <a:lstStyle/>
                    <a:p>
                      <a:pPr marL="0" indent="0" algn="ctr">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11:10-12:15</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2.</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新莊區公所現地勘查</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65</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分鐘</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gridSpan="2">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1" dirty="0" smtClean="0">
                          <a:solidFill>
                            <a:schemeClr val="tx1">
                              <a:lumMod val="75000"/>
                              <a:lumOff val="25000"/>
                            </a:schemeClr>
                          </a:solidFill>
                          <a:latin typeface="微軟正黑體" panose="020B0604030504040204" pitchFamily="34" charset="-120"/>
                          <a:ea typeface="微軟正黑體" panose="020B0604030504040204" pitchFamily="34" charset="-120"/>
                        </a:rPr>
                        <a:t>中午於新莊區公所用餐</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hMerge="1">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18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18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r>
              <a:tr h="441127">
                <a:tc>
                  <a:txBody>
                    <a:bodyPr/>
                    <a:lstStyle/>
                    <a:p>
                      <a:pPr marL="0" indent="0" algn="ctr">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14:00-15:05</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3.</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蘆洲區公所現地勘查</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65</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分鐘</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a:txBody>
                    <a:bodyPr/>
                    <a:lstStyle/>
                    <a:p>
                      <a:pPr marL="0" indent="0" algn="ctr">
                        <a:buFont typeface="Wingdings" panose="05000000000000000000" pitchFamily="2" charset="2"/>
                        <a:buNone/>
                      </a:pPr>
                      <a:r>
                        <a:rPr lang="en-US" altLang="zh-TW" sz="1800" b="1" dirty="0" smtClean="0">
                          <a:solidFill>
                            <a:schemeClr val="tx1">
                              <a:lumMod val="75000"/>
                              <a:lumOff val="25000"/>
                            </a:schemeClr>
                          </a:solidFill>
                          <a:latin typeface="微軟正黑體" panose="020B0604030504040204" pitchFamily="34" charset="-120"/>
                          <a:ea typeface="微軟正黑體" panose="020B0604030504040204" pitchFamily="34" charset="-120"/>
                        </a:rPr>
                        <a:t>15:05-15:20</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1" kern="12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mn-cs"/>
                        </a:rPr>
                        <a:t>中場休息</a:t>
                      </a:r>
                      <a:endParaRPr lang="en-US" altLang="zh-TW" sz="1800" b="1" kern="12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mn-cs"/>
                        </a:rPr>
                        <a:t>15</a:t>
                      </a:r>
                      <a:r>
                        <a:rPr lang="zh-TW" altLang="en-US" sz="1800" b="1" kern="12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mn-cs"/>
                        </a:rPr>
                        <a:t>分鐘</a:t>
                      </a:r>
                      <a:endParaRPr lang="en-US" altLang="zh-TW" sz="1800" b="1" kern="12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r>
              <a:tr h="441127">
                <a:tc>
                  <a:txBody>
                    <a:bodyPr/>
                    <a:lstStyle/>
                    <a:p>
                      <a:pPr marL="0" indent="0" algn="ctr">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15:20-16:00</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dirty="0" smtClean="0">
                          <a:solidFill>
                            <a:srgbClr val="C00000"/>
                          </a:solidFill>
                          <a:latin typeface="微軟正黑體" panose="020B0604030504040204" pitchFamily="34" charset="-120"/>
                          <a:ea typeface="微軟正黑體" panose="020B0604030504040204" pitchFamily="34" charset="-120"/>
                        </a:rPr>
                        <a:t>4.</a:t>
                      </a:r>
                      <a:r>
                        <a:rPr lang="zh-TW" altLang="en-US" sz="1800" b="1" dirty="0" smtClean="0">
                          <a:solidFill>
                            <a:srgbClr val="C00000"/>
                          </a:solidFill>
                          <a:latin typeface="微軟正黑體" panose="020B0604030504040204" pitchFamily="34" charset="-120"/>
                          <a:ea typeface="微軟正黑體" panose="020B0604030504040204" pitchFamily="34" charset="-120"/>
                        </a:rPr>
                        <a:t>綜合座談會</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40</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分鐘</a:t>
                      </a:r>
                      <a:endPar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283528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21331"/>
            <a:ext cx="3962400" cy="716869"/>
          </a:xfrm>
          <a:solidFill>
            <a:schemeClr val="bg1"/>
          </a:solidFill>
        </p:spPr>
        <p:txBody>
          <a:bodyPr vert="horz" lIns="91440" tIns="45720" rIns="91440" bIns="45720" rtlCol="0" anchor="ctr">
            <a:noAutofit/>
          </a:bodyPr>
          <a:lstStyle/>
          <a:p>
            <a:r>
              <a:rPr lang="zh-TW" altLang="en-US" dirty="0"/>
              <a:t>期末評鑑辦理流程</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31</a:t>
            </a:fld>
            <a:endParaRPr lang="zh-TW" altLang="en-US">
              <a:solidFill>
                <a:srgbClr val="44546A">
                  <a:lumMod val="50000"/>
                </a:srgbClr>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1" name="表格 10"/>
          <p:cNvGraphicFramePr>
            <a:graphicFrameLocks noGrp="1"/>
          </p:cNvGraphicFramePr>
          <p:nvPr>
            <p:extLst>
              <p:ext uri="{D42A27DB-BD31-4B8C-83A1-F6EECF244321}">
                <p14:modId xmlns:p14="http://schemas.microsoft.com/office/powerpoint/2010/main" val="2381768278"/>
              </p:ext>
            </p:extLst>
          </p:nvPr>
        </p:nvGraphicFramePr>
        <p:xfrm>
          <a:off x="190965" y="1600200"/>
          <a:ext cx="8762070" cy="4663440"/>
        </p:xfrm>
        <a:graphic>
          <a:graphicData uri="http://schemas.openxmlformats.org/drawingml/2006/table">
            <a:tbl>
              <a:tblPr firstRow="1" bandRow="1">
                <a:tableStyleId>{5C22544A-7EE6-4342-B048-85BDC9FD1C3A}</a:tableStyleId>
              </a:tblPr>
              <a:tblGrid>
                <a:gridCol w="2285070"/>
                <a:gridCol w="4724400"/>
                <a:gridCol w="1752600"/>
              </a:tblGrid>
              <a:tr h="359491">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流程</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6BB8C6"/>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說明</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2"/>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使用時間</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6BB8C6"/>
                    </a:solidFill>
                  </a:tcPr>
                </a:tc>
              </a:tr>
              <a:tr h="441127">
                <a:tc>
                  <a:txBody>
                    <a:bodyPr/>
                    <a:lstStyle/>
                    <a:p>
                      <a:pPr marL="0" marR="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800" b="1" dirty="0" smtClean="0">
                          <a:solidFill>
                            <a:srgbClr val="C00000"/>
                          </a:solidFill>
                          <a:latin typeface="微軟正黑體" panose="020B0604030504040204" pitchFamily="34" charset="-120"/>
                          <a:ea typeface="微軟正黑體" panose="020B0604030504040204" pitchFamily="34" charset="-120"/>
                        </a:rPr>
                        <a:t>1.</a:t>
                      </a:r>
                      <a:r>
                        <a:rPr lang="zh-TW" altLang="en-US" sz="1800" b="1" dirty="0" smtClean="0">
                          <a:solidFill>
                            <a:srgbClr val="C00000"/>
                          </a:solidFill>
                          <a:latin typeface="微軟正黑體" panose="020B0604030504040204" pitchFamily="34" charset="-120"/>
                          <a:ea typeface="微軟正黑體" panose="020B0604030504040204" pitchFamily="34" charset="-120"/>
                        </a:rPr>
                        <a:t>雙方團隊介紹</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由區公所先行介紹區公所團隊成員，再請評鑑帶隊長官介紹評鑑小組成員。</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2">
                        <a:lumMod val="20000"/>
                        <a:lumOff val="80000"/>
                      </a:schemeClr>
                    </a:solidFill>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5</a:t>
                      </a:r>
                      <a:r>
                        <a:rPr lang="zh-TW" altLang="en-US" sz="1800" b="1" dirty="0" smtClean="0">
                          <a:latin typeface="微軟正黑體" panose="020B0604030504040204" pitchFamily="34" charset="-120"/>
                          <a:ea typeface="微軟正黑體" panose="020B0604030504040204" pitchFamily="34" charset="-120"/>
                        </a:rPr>
                        <a:t>分鐘</a:t>
                      </a:r>
                      <a:endParaRPr lang="zh-TW" altLang="en-US" sz="1800" b="1" dirty="0">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a:txBody>
                    <a:bodyPr/>
                    <a:lstStyle/>
                    <a:p>
                      <a:pPr marL="0" indent="0">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2.</a:t>
                      </a:r>
                      <a:r>
                        <a:rPr lang="zh-TW" altLang="en-US" sz="1800" b="1" dirty="0" smtClean="0">
                          <a:solidFill>
                            <a:srgbClr val="C00000"/>
                          </a:solidFill>
                          <a:latin typeface="微軟正黑體" panose="020B0604030504040204" pitchFamily="34" charset="-120"/>
                          <a:ea typeface="微軟正黑體" panose="020B0604030504040204" pitchFamily="34" charset="-120"/>
                        </a:rPr>
                        <a:t>區公所簡報</a:t>
                      </a:r>
                      <a:endParaRPr lang="zh-TW" altLang="en-US" sz="1800" dirty="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由公所人員針對</a:t>
                      </a:r>
                      <a:r>
                        <a:rPr lang="en-US" altLang="zh-TW" sz="1800" kern="100" dirty="0" smtClean="0">
                          <a:solidFill>
                            <a:schemeClr val="dk1"/>
                          </a:solidFill>
                          <a:effectLst/>
                          <a:latin typeface="微軟正黑體" panose="020B0604030504040204" pitchFamily="34" charset="-120"/>
                          <a:ea typeface="微軟正黑體" panose="020B0604030504040204" pitchFamily="34" charset="-120"/>
                          <a:cs typeface="+mn-cs"/>
                        </a:rPr>
                        <a:t>104</a:t>
                      </a: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年度執行深耕計畫工作項目內容進行</a:t>
                      </a:r>
                      <a:r>
                        <a:rPr lang="en-US" altLang="zh-TW" sz="1800" kern="1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分鐘簡報。</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2">
                        <a:lumMod val="20000"/>
                        <a:lumOff val="80000"/>
                      </a:schemeClr>
                    </a:solidFill>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10</a:t>
                      </a:r>
                      <a:r>
                        <a:rPr lang="zh-TW" altLang="en-US" sz="1800" b="1" dirty="0" smtClean="0">
                          <a:latin typeface="微軟正黑體" panose="020B0604030504040204" pitchFamily="34" charset="-120"/>
                          <a:ea typeface="微軟正黑體" panose="020B0604030504040204" pitchFamily="34" charset="-120"/>
                        </a:rPr>
                        <a:t>分鐘</a:t>
                      </a:r>
                      <a:endParaRPr lang="zh-TW" altLang="en-US" sz="1800" b="1" dirty="0">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a:txBody>
                    <a:bodyPr/>
                    <a:lstStyle/>
                    <a:p>
                      <a:pPr marL="0" indent="0">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3.</a:t>
                      </a:r>
                      <a:r>
                        <a:rPr lang="zh-TW" altLang="en-US" sz="1800" b="1" dirty="0" smtClean="0">
                          <a:solidFill>
                            <a:srgbClr val="C00000"/>
                          </a:solidFill>
                          <a:latin typeface="微軟正黑體" panose="020B0604030504040204" pitchFamily="34" charset="-120"/>
                          <a:ea typeface="微軟正黑體" panose="020B0604030504040204" pitchFamily="34" charset="-120"/>
                        </a:rPr>
                        <a:t>應變中心現地勘查</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kern="100" dirty="0" smtClean="0">
                          <a:effectLst/>
                          <a:latin typeface="微軟正黑體" panose="020B0604030504040204" pitchFamily="34" charset="-120"/>
                          <a:ea typeface="微軟正黑體" panose="020B0604030504040204" pitchFamily="34" charset="-120"/>
                        </a:rPr>
                        <a:t>由內政部評鑑委員</a:t>
                      </a:r>
                      <a:r>
                        <a:rPr lang="zh-TW" altLang="zh-TW" sz="1800" kern="100" dirty="0" smtClean="0">
                          <a:effectLst/>
                          <a:latin typeface="微軟正黑體" panose="020B0604030504040204" pitchFamily="34" charset="-120"/>
                          <a:ea typeface="微軟正黑體" panose="020B0604030504040204" pitchFamily="34" charset="-120"/>
                        </a:rPr>
                        <a:t>檢視</a:t>
                      </a:r>
                      <a:r>
                        <a:rPr lang="zh-TW" altLang="en-US" sz="1800" kern="100" dirty="0" smtClean="0">
                          <a:effectLst/>
                          <a:latin typeface="微軟正黑體" panose="020B0604030504040204" pitchFamily="34" charset="-120"/>
                          <a:ea typeface="微軟正黑體" panose="020B0604030504040204" pitchFamily="34" charset="-120"/>
                        </a:rPr>
                        <a:t>區公所</a:t>
                      </a:r>
                      <a:r>
                        <a:rPr lang="zh-TW" altLang="zh-TW" sz="1800" kern="100" dirty="0" smtClean="0">
                          <a:effectLst/>
                          <a:latin typeface="微軟正黑體" panose="020B0604030504040204" pitchFamily="34" charset="-120"/>
                          <a:ea typeface="微軟正黑體" panose="020B0604030504040204" pitchFamily="34" charset="-120"/>
                        </a:rPr>
                        <a:t>災害應變中心建置情形</a:t>
                      </a:r>
                      <a:r>
                        <a:rPr lang="zh-TW" altLang="en-US" sz="1800" kern="100" dirty="0" smtClean="0">
                          <a:effectLst/>
                          <a:latin typeface="微軟正黑體" panose="020B0604030504040204" pitchFamily="34" charset="-120"/>
                          <a:ea typeface="微軟正黑體" panose="020B0604030504040204" pitchFamily="34" charset="-120"/>
                        </a:rPr>
                        <a:t>，如：</a:t>
                      </a:r>
                      <a:r>
                        <a:rPr lang="zh-TW" altLang="zh-TW" sz="1800" kern="100" dirty="0" smtClean="0">
                          <a:effectLst/>
                          <a:latin typeface="微軟正黑體" panose="020B0604030504040204" pitchFamily="34" charset="-120"/>
                          <a:ea typeface="微軟正黑體" panose="020B0604030504040204" pitchFamily="34" charset="-120"/>
                        </a:rPr>
                        <a:t>作業環境、行政區域圖、災害潛勢圖、防災地圖、任務分工及編組表、災情統計表等相關圖表及資通訊設備</a:t>
                      </a:r>
                      <a:r>
                        <a:rPr lang="zh-TW" altLang="en-US" sz="1800" b="1" kern="1200" dirty="0">
                          <a:effectLst/>
                          <a:latin typeface="微軟正黑體" panose="020B0604030504040204" pitchFamily="34" charset="-120"/>
                          <a:ea typeface="微軟正黑體" panose="020B0604030504040204" pitchFamily="34" charset="-120"/>
                        </a:rPr>
                        <a:t>。</a:t>
                      </a:r>
                      <a:endParaRPr lang="zh-TW" altLang="zh-TW" sz="1800" kern="100" dirty="0" smtClean="0">
                        <a:effectLst/>
                        <a:latin typeface="微軟正黑體" panose="020B0604030504040204" pitchFamily="34" charset="-120"/>
                        <a:ea typeface="微軟正黑體" panose="020B0604030504040204" pitchFamily="34" charset="-120"/>
                        <a:cs typeface="Times New Roman"/>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chemeClr val="accent2">
                        <a:lumMod val="20000"/>
                        <a:lumOff val="80000"/>
                      </a:schemeClr>
                    </a:solidFill>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20</a:t>
                      </a:r>
                      <a:r>
                        <a:rPr lang="zh-TW" altLang="en-US" sz="1800" b="1" dirty="0" smtClean="0">
                          <a:latin typeface="微軟正黑體" panose="020B0604030504040204" pitchFamily="34" charset="-120"/>
                          <a:ea typeface="微軟正黑體" panose="020B0604030504040204" pitchFamily="34" charset="-120"/>
                        </a:rPr>
                        <a:t>分鐘</a:t>
                      </a:r>
                      <a:endParaRPr lang="zh-TW" altLang="en-US" sz="1800" b="1" dirty="0">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FFCC"/>
                    </a:solidFill>
                  </a:tcPr>
                </a:tc>
              </a:tr>
              <a:tr h="441127">
                <a:tc>
                  <a:txBody>
                    <a:bodyPr/>
                    <a:lstStyle/>
                    <a:p>
                      <a:pPr marL="0" indent="0">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4.</a:t>
                      </a:r>
                      <a:r>
                        <a:rPr lang="zh-TW" altLang="en-US" sz="1800" b="1" dirty="0" smtClean="0">
                          <a:solidFill>
                            <a:srgbClr val="C00000"/>
                          </a:solidFill>
                          <a:latin typeface="微軟正黑體" panose="020B0604030504040204" pitchFamily="34" charset="-120"/>
                          <a:ea typeface="微軟正黑體" panose="020B0604030504040204" pitchFamily="34" charset="-120"/>
                        </a:rPr>
                        <a:t>意見交流</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CC"/>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由評鑑委員提出線上審查資料及現地勘查意見交流</a:t>
                      </a:r>
                      <a:r>
                        <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30</a:t>
                      </a:r>
                      <a:r>
                        <a:rPr lang="zh-TW" altLang="en-US" sz="1800" b="1" dirty="0" smtClean="0">
                          <a:latin typeface="微軟正黑體" panose="020B0604030504040204" pitchFamily="34" charset="-120"/>
                          <a:ea typeface="微軟正黑體" panose="020B0604030504040204" pitchFamily="34" charset="-120"/>
                        </a:rPr>
                        <a:t>分鐘</a:t>
                      </a:r>
                      <a:endParaRPr lang="zh-TW" altLang="en-US" sz="1800" b="1" dirty="0">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CC"/>
                    </a:solidFill>
                  </a:tcPr>
                </a:tc>
              </a:tr>
              <a:tr h="441127">
                <a:tc>
                  <a:txBody>
                    <a:bodyPr/>
                    <a:lstStyle/>
                    <a:p>
                      <a:pPr marL="0" indent="0">
                        <a:buFont typeface="Wingdings" panose="05000000000000000000" pitchFamily="2" charset="2"/>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5.</a:t>
                      </a:r>
                      <a:r>
                        <a:rPr lang="zh-TW" altLang="en-US" sz="1800" b="1" dirty="0" smtClean="0">
                          <a:solidFill>
                            <a:srgbClr val="C00000"/>
                          </a:solidFill>
                          <a:latin typeface="微軟正黑體" panose="020B0604030504040204" pitchFamily="34" charset="-120"/>
                          <a:ea typeface="微軟正黑體" panose="020B0604030504040204" pitchFamily="34" charset="-120"/>
                        </a:rPr>
                        <a:t>綜合座談</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txBody>
                  <a:tcPr anchor="ctr">
                    <a:lnL w="28575" cap="flat" cmpd="sng" algn="ctr">
                      <a:solidFill>
                        <a:srgbClr val="FF0000"/>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dk1"/>
                          </a:solidFill>
                          <a:effectLst/>
                          <a:latin typeface="微軟正黑體" panose="020B0604030504040204" pitchFamily="34" charset="-120"/>
                          <a:ea typeface="微軟正黑體" panose="020B0604030504040204" pitchFamily="34" charset="-120"/>
                          <a:cs typeface="+mn-cs"/>
                        </a:rPr>
                        <a:t>由內政部評鑑委員、市府及協力機構，進行綜合座談。</a:t>
                      </a:r>
                      <a:endParaRPr lang="en-US" altLang="zh-TW" sz="1800" kern="100" dirty="0" smtClean="0">
                        <a:solidFill>
                          <a:schemeClr val="dk1"/>
                        </a:solidFill>
                        <a:effectLst/>
                        <a:latin typeface="微軟正黑體" panose="020B0604030504040204" pitchFamily="34" charset="-120"/>
                        <a:ea typeface="微軟正黑體" panose="020B0604030504040204" pitchFamily="34" charset="-120"/>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C00000"/>
                          </a:solidFill>
                          <a:latin typeface="微軟正黑體" panose="020B0604030504040204" pitchFamily="34" charset="-120"/>
                          <a:ea typeface="微軟正黑體" panose="020B0604030504040204" pitchFamily="34" charset="-120"/>
                        </a:rPr>
                        <a:t>(</a:t>
                      </a:r>
                      <a:r>
                        <a:rPr lang="zh-TW" altLang="en-US" sz="1800" b="1" dirty="0" smtClean="0">
                          <a:solidFill>
                            <a:srgbClr val="C00000"/>
                          </a:solidFill>
                          <a:latin typeface="微軟正黑體" panose="020B0604030504040204" pitchFamily="34" charset="-120"/>
                          <a:ea typeface="微軟正黑體" panose="020B0604030504040204" pitchFamily="34" charset="-120"/>
                        </a:rPr>
                        <a:t>完成</a:t>
                      </a:r>
                      <a:r>
                        <a:rPr lang="en-US" altLang="zh-TW" sz="1800" b="1" dirty="0" smtClean="0">
                          <a:solidFill>
                            <a:srgbClr val="C00000"/>
                          </a:solidFill>
                          <a:latin typeface="微軟正黑體" panose="020B0604030504040204" pitchFamily="34" charset="-120"/>
                          <a:ea typeface="微軟正黑體" panose="020B0604030504040204" pitchFamily="34" charset="-120"/>
                        </a:rPr>
                        <a:t>3</a:t>
                      </a:r>
                      <a:r>
                        <a:rPr lang="zh-TW" altLang="en-US" sz="1800" b="1" dirty="0" smtClean="0">
                          <a:solidFill>
                            <a:srgbClr val="C00000"/>
                          </a:solidFill>
                          <a:latin typeface="微軟正黑體" panose="020B0604030504040204" pitchFamily="34" charset="-120"/>
                          <a:ea typeface="微軟正黑體" panose="020B0604030504040204" pitchFamily="34" charset="-120"/>
                        </a:rPr>
                        <a:t>區公所現地勘查後，辦理綜合座談，地點於蘆洲區公所。</a:t>
                      </a:r>
                      <a:r>
                        <a:rPr lang="en-US" altLang="zh-TW" sz="1800" b="1" dirty="0" smtClean="0">
                          <a:solidFill>
                            <a:srgbClr val="C00000"/>
                          </a:solidFill>
                          <a:latin typeface="微軟正黑體" panose="020B0604030504040204" pitchFamily="34" charset="-120"/>
                          <a:ea typeface="微軟正黑體" panose="020B0604030504040204" pitchFamily="34" charset="-120"/>
                        </a:rPr>
                        <a:t>)</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40</a:t>
                      </a:r>
                      <a:r>
                        <a:rPr lang="zh-TW" altLang="en-US" sz="1800" b="1" dirty="0" smtClean="0">
                          <a:latin typeface="微軟正黑體" panose="020B0604030504040204" pitchFamily="34" charset="-120"/>
                          <a:ea typeface="微軟正黑體" panose="020B0604030504040204" pitchFamily="34" charset="-120"/>
                        </a:rPr>
                        <a:t>分鐘</a:t>
                      </a:r>
                      <a:endParaRPr lang="zh-TW" altLang="en-US" sz="1800" b="1" dirty="0">
                        <a:latin typeface="微軟正黑體" panose="020B0604030504040204" pitchFamily="34" charset="-120"/>
                        <a:ea typeface="微軟正黑體" panose="020B0604030504040204" pitchFamily="34" charset="-120"/>
                      </a:endParaRPr>
                    </a:p>
                  </a:txBody>
                  <a:tcPr anchor="ctr">
                    <a:lnL w="19050" cap="flat" cmpd="sng" algn="ctr">
                      <a:solidFill>
                        <a:schemeClr val="bg1">
                          <a:lumMod val="95000"/>
                        </a:schemeClr>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6">
                        <a:lumMod val="20000"/>
                        <a:lumOff val="80000"/>
                      </a:schemeClr>
                    </a:solidFill>
                  </a:tcPr>
                </a:tc>
              </a:tr>
            </a:tbl>
          </a:graphicData>
        </a:graphic>
      </p:graphicFrame>
      <p:sp>
        <p:nvSpPr>
          <p:cNvPr id="12" name="五邊形 11"/>
          <p:cNvSpPr/>
          <p:nvPr/>
        </p:nvSpPr>
        <p:spPr>
          <a:xfrm>
            <a:off x="6036" y="939248"/>
            <a:ext cx="3041964"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現</a:t>
            </a:r>
            <a:r>
              <a:rPr kumimoji="0" lang="zh-TW" altLang="en-US" sz="2400" b="1" kern="0" dirty="0">
                <a:solidFill>
                  <a:srgbClr val="002060"/>
                </a:solidFill>
                <a:latin typeface="微軟正黑體" panose="020B0604030504040204" pitchFamily="34" charset="-120"/>
                <a:ea typeface="微軟正黑體" panose="020B0604030504040204" pitchFamily="34" charset="-120"/>
              </a:rPr>
              <a:t>地</a:t>
            </a: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勘查會議流程</a:t>
            </a:r>
            <a:endParaRPr kumimoji="0" lang="zh-TW" altLang="en-US" sz="2400" b="1" kern="0"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058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21331"/>
            <a:ext cx="5410200" cy="716869"/>
          </a:xfrm>
          <a:solidFill>
            <a:schemeClr val="bg1"/>
          </a:solidFill>
        </p:spPr>
        <p:txBody>
          <a:bodyPr vert="horz" lIns="91440" tIns="45720" rIns="91440" bIns="45720" rtlCol="0" anchor="ctr">
            <a:noAutofit/>
          </a:bodyPr>
          <a:lstStyle/>
          <a:p>
            <a:r>
              <a:rPr lang="zh-TW" altLang="en-US" dirty="0" smtClean="0"/>
              <a:t>期末</a:t>
            </a:r>
            <a:r>
              <a:rPr lang="zh-TW" altLang="en-US" dirty="0"/>
              <a:t>評鑑</a:t>
            </a:r>
            <a:r>
              <a:rPr lang="zh-TW" altLang="en-US" dirty="0" smtClean="0"/>
              <a:t>各</a:t>
            </a:r>
            <a:r>
              <a:rPr lang="zh-TW" altLang="en-US" dirty="0"/>
              <a:t>單位配合事項</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32</a:t>
            </a:fld>
            <a:endParaRPr lang="zh-TW" altLang="en-US">
              <a:solidFill>
                <a:srgbClr val="44546A">
                  <a:lumMod val="50000"/>
                </a:srgbClr>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1"/>
          <p:cNvSpPr>
            <a:spLocks noChangeArrowheads="1"/>
          </p:cNvSpPr>
          <p:nvPr/>
        </p:nvSpPr>
        <p:spPr bwMode="auto">
          <a:xfrm>
            <a:off x="228600" y="410718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indent="-271463"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微軟正黑體" panose="020B0604030504040204" pitchFamily="34" charset="-12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微軟正黑體" panose="020B0604030504040204" pitchFamily="34" charset="-12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微軟正黑體" panose="020B0604030504040204" pitchFamily="34" charset="-120"/>
              </a:defRPr>
            </a:lvl3pPr>
            <a:lvl4pPr marL="1600200" indent="-228600" eaLnBrk="0" hangingPunct="0">
              <a:spcBef>
                <a:spcPts val="400"/>
              </a:spcBef>
              <a:buClr>
                <a:srgbClr val="73C1C7"/>
              </a:buClr>
              <a:buSzPct val="7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4pPr>
            <a:lvl5pPr marL="2057400" indent="-228600" eaLnBrk="0" hangingPunct="0">
              <a:spcBef>
                <a:spcPts val="400"/>
              </a:spcBef>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5pPr>
            <a:lvl6pPr marL="25146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6pPr>
            <a:lvl7pPr marL="29718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7pPr>
            <a:lvl8pPr marL="34290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8pPr>
            <a:lvl9pPr marL="38862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9pPr>
          </a:lstStyle>
          <a:p>
            <a:pPr eaLnBrk="1" hangingPunct="1">
              <a:lnSpc>
                <a:spcPts val="2400"/>
              </a:lnSpc>
              <a:spcBef>
                <a:spcPts val="1200"/>
              </a:spcBef>
              <a:buClrTx/>
              <a:buSzPct val="80000"/>
              <a:buFont typeface="+mj-lt"/>
              <a:buAutoNum type="arabicPeriod"/>
            </a:pPr>
            <a:r>
              <a:rPr lang="zh-TW" altLang="en-US" sz="2200" b="1" dirty="0" smtClean="0">
                <a:latin typeface="微軟正黑體" panose="020B0604030504040204" pitchFamily="34" charset="-120"/>
              </a:rPr>
              <a:t>本次評鑑，</a:t>
            </a:r>
            <a:r>
              <a:rPr lang="zh-TW" altLang="en-US" sz="2200" b="1" dirty="0" smtClean="0">
                <a:solidFill>
                  <a:srgbClr val="C00000"/>
                </a:solidFill>
                <a:latin typeface="微軟正黑體" panose="020B0604030504040204" pitchFamily="34" charset="-120"/>
              </a:rPr>
              <a:t>請</a:t>
            </a:r>
            <a:r>
              <a:rPr lang="zh-TW" altLang="en-US" sz="2200" b="1" dirty="0">
                <a:solidFill>
                  <a:srgbClr val="C00000"/>
                </a:solidFill>
                <a:latin typeface="微軟正黑體" panose="020B0604030504040204" pitchFamily="34" charset="-120"/>
              </a:rPr>
              <a:t>市府相關局</a:t>
            </a:r>
            <a:r>
              <a:rPr lang="zh-TW" altLang="en-US" sz="2200" b="1" dirty="0" smtClean="0">
                <a:solidFill>
                  <a:srgbClr val="C00000"/>
                </a:solidFill>
                <a:latin typeface="微軟正黑體" panose="020B0604030504040204" pitchFamily="34" charset="-120"/>
              </a:rPr>
              <a:t>處、各區公所及國軍單位派員出席蘆洲區現地勘查及綜合座談會，</a:t>
            </a:r>
            <a:r>
              <a:rPr lang="zh-TW" altLang="en-US" sz="2200" b="1" dirty="0" smtClean="0">
                <a:latin typeface="微軟正黑體" panose="020B0604030504040204" pitchFamily="34" charset="-120"/>
              </a:rPr>
              <a:t>以展現</a:t>
            </a:r>
            <a:r>
              <a:rPr lang="zh-TW" altLang="en-US" sz="2200" b="1" dirty="0">
                <a:latin typeface="微軟正黑體" panose="020B0604030504040204" pitchFamily="34" charset="-120"/>
              </a:rPr>
              <a:t>市府對於深耕計畫之</a:t>
            </a:r>
            <a:r>
              <a:rPr lang="zh-TW" altLang="en-US" sz="2200" b="1" dirty="0" smtClean="0">
                <a:latin typeface="微軟正黑體" panose="020B0604030504040204" pitchFamily="34" charset="-120"/>
              </a:rPr>
              <a:t>重視。</a:t>
            </a:r>
            <a:endParaRPr lang="en-US" altLang="zh-TW" sz="2200" b="1" dirty="0" smtClean="0">
              <a:latin typeface="微軟正黑體" panose="020B0604030504040204" pitchFamily="34" charset="-120"/>
            </a:endParaRPr>
          </a:p>
          <a:p>
            <a:pPr marL="715963" indent="-354013" eaLnBrk="1" hangingPunct="1">
              <a:lnSpc>
                <a:spcPts val="2400"/>
              </a:lnSpc>
              <a:spcBef>
                <a:spcPts val="1200"/>
              </a:spcBef>
              <a:buClrTx/>
              <a:buSzPct val="80000"/>
              <a:buFont typeface="Wingdings" panose="05000000000000000000" pitchFamily="2" charset="2"/>
              <a:buChar char="ü"/>
            </a:pPr>
            <a:r>
              <a:rPr lang="zh-TW" altLang="en-US" sz="2200" b="1" dirty="0" smtClean="0">
                <a:solidFill>
                  <a:srgbClr val="C00000"/>
                </a:solidFill>
                <a:latin typeface="微軟正黑體" panose="020B0604030504040204" pitchFamily="34" charset="-120"/>
              </a:rPr>
              <a:t>相關</a:t>
            </a:r>
            <a:r>
              <a:rPr lang="zh-TW" altLang="en-US" sz="2200" b="1" dirty="0">
                <a:solidFill>
                  <a:srgbClr val="C00000"/>
                </a:solidFill>
                <a:latin typeface="微軟正黑體" panose="020B0604030504040204" pitchFamily="34" charset="-120"/>
              </a:rPr>
              <a:t>局</a:t>
            </a:r>
            <a:r>
              <a:rPr lang="zh-TW" altLang="en-US" sz="2200" b="1" dirty="0" smtClean="0">
                <a:solidFill>
                  <a:srgbClr val="C00000"/>
                </a:solidFill>
                <a:latin typeface="微軟正黑體" panose="020B0604030504040204" pitchFamily="34" charset="-120"/>
              </a:rPr>
              <a:t>處</a:t>
            </a:r>
            <a:r>
              <a:rPr lang="zh-TW" altLang="en-US" sz="2200" b="1" dirty="0">
                <a:solidFill>
                  <a:srgbClr val="C00000"/>
                </a:solidFill>
                <a:latin typeface="微軟正黑體" panose="020B0604030504040204" pitchFamily="34" charset="-120"/>
              </a:rPr>
              <a:t>請</a:t>
            </a:r>
            <a:r>
              <a:rPr lang="zh-TW" altLang="en-US" sz="2200" b="1" dirty="0" smtClean="0">
                <a:solidFill>
                  <a:srgbClr val="C00000"/>
                </a:solidFill>
                <a:latin typeface="微軟正黑體" panose="020B0604030504040204" pitchFamily="34" charset="-120"/>
              </a:rPr>
              <a:t>指派</a:t>
            </a:r>
            <a:r>
              <a:rPr lang="zh-TW" altLang="en-US" sz="2200" b="1" dirty="0">
                <a:solidFill>
                  <a:srgbClr val="C00000"/>
                </a:solidFill>
                <a:latin typeface="微軟正黑體" panose="020B0604030504040204" pitchFamily="34" charset="-120"/>
              </a:rPr>
              <a:t>主管業務</a:t>
            </a:r>
            <a:r>
              <a:rPr lang="zh-TW" altLang="en-US" sz="2200" b="1" dirty="0" smtClean="0">
                <a:solidFill>
                  <a:srgbClr val="C00000"/>
                </a:solidFill>
                <a:latin typeface="微軟正黑體" panose="020B0604030504040204" pitchFamily="34" charset="-120"/>
              </a:rPr>
              <a:t>科長出席與會。</a:t>
            </a:r>
            <a:endParaRPr lang="en-US" altLang="zh-TW" sz="2200" b="1" dirty="0" smtClean="0">
              <a:solidFill>
                <a:srgbClr val="C00000"/>
              </a:solidFill>
              <a:latin typeface="微軟正黑體" panose="020B0604030504040204" pitchFamily="34" charset="-120"/>
            </a:endParaRPr>
          </a:p>
          <a:p>
            <a:pPr marL="715963" indent="-354013" eaLnBrk="1" hangingPunct="1">
              <a:lnSpc>
                <a:spcPts val="2400"/>
              </a:lnSpc>
              <a:spcBef>
                <a:spcPts val="1200"/>
              </a:spcBef>
              <a:buClrTx/>
              <a:buSzPct val="80000"/>
              <a:buFont typeface="Wingdings" panose="05000000000000000000" pitchFamily="2" charset="2"/>
              <a:buChar char="ü"/>
            </a:pPr>
            <a:r>
              <a:rPr lang="zh-TW" altLang="en-US" sz="2200" b="1" dirty="0" smtClean="0">
                <a:solidFill>
                  <a:srgbClr val="C00000"/>
                </a:solidFill>
                <a:latin typeface="微軟正黑體" panose="020B0604030504040204" pitchFamily="34" charset="-120"/>
              </a:rPr>
              <a:t>各區公所請指派主秘層級以上</a:t>
            </a:r>
            <a:r>
              <a:rPr lang="zh-TW" altLang="en-US" sz="2200" b="1" dirty="0">
                <a:solidFill>
                  <a:srgbClr val="C00000"/>
                </a:solidFill>
                <a:latin typeface="微軟正黑體" panose="020B0604030504040204" pitchFamily="34" charset="-120"/>
              </a:rPr>
              <a:t>主管</a:t>
            </a:r>
            <a:r>
              <a:rPr lang="zh-TW" altLang="en-US" sz="2200" b="1" dirty="0" smtClean="0">
                <a:solidFill>
                  <a:srgbClr val="C00000"/>
                </a:solidFill>
                <a:latin typeface="微軟正黑體" panose="020B0604030504040204" pitchFamily="34" charset="-120"/>
              </a:rPr>
              <a:t>出席</a:t>
            </a:r>
            <a:r>
              <a:rPr lang="zh-TW" altLang="en-US" sz="2200" b="1" dirty="0">
                <a:solidFill>
                  <a:srgbClr val="C00000"/>
                </a:solidFill>
                <a:latin typeface="微軟正黑體" panose="020B0604030504040204" pitchFamily="34" charset="-120"/>
              </a:rPr>
              <a:t>與會</a:t>
            </a:r>
            <a:r>
              <a:rPr lang="zh-TW" altLang="en-US" sz="2200" b="1" dirty="0" smtClean="0">
                <a:solidFill>
                  <a:srgbClr val="C00000"/>
                </a:solidFill>
                <a:latin typeface="微軟正黑體" panose="020B0604030504040204" pitchFamily="34" charset="-120"/>
              </a:rPr>
              <a:t>。</a:t>
            </a:r>
            <a:endParaRPr lang="en-US" altLang="zh-TW" sz="2200" b="1" dirty="0" smtClean="0">
              <a:solidFill>
                <a:srgbClr val="C00000"/>
              </a:solidFill>
              <a:latin typeface="微軟正黑體" panose="020B0604030504040204" pitchFamily="34" charset="-120"/>
            </a:endParaRPr>
          </a:p>
          <a:p>
            <a:pPr marL="715963" indent="-354013" eaLnBrk="1" hangingPunct="1">
              <a:lnSpc>
                <a:spcPts val="2400"/>
              </a:lnSpc>
              <a:spcBef>
                <a:spcPts val="1200"/>
              </a:spcBef>
              <a:buClrTx/>
              <a:buSzPct val="80000"/>
              <a:buFont typeface="Wingdings" panose="05000000000000000000" pitchFamily="2" charset="2"/>
              <a:buChar char="ü"/>
            </a:pPr>
            <a:r>
              <a:rPr lang="zh-TW" altLang="en-US" sz="2200" b="1" dirty="0" smtClean="0">
                <a:solidFill>
                  <a:srgbClr val="C00000"/>
                </a:solidFill>
                <a:latin typeface="微軟正黑體" panose="020B0604030504040204" pitchFamily="34" charset="-120"/>
              </a:rPr>
              <a:t>國軍單位請指派業務單位主管出席與會。</a:t>
            </a:r>
            <a:endParaRPr lang="en-US" altLang="zh-TW" sz="2200" b="1" dirty="0" smtClean="0">
              <a:solidFill>
                <a:srgbClr val="C00000"/>
              </a:solidFill>
              <a:latin typeface="微軟正黑體" panose="020B0604030504040204" pitchFamily="34" charset="-120"/>
            </a:endParaRPr>
          </a:p>
          <a:p>
            <a:pPr marL="363538" indent="-363538" eaLnBrk="1" hangingPunct="1">
              <a:lnSpc>
                <a:spcPts val="2400"/>
              </a:lnSpc>
              <a:spcBef>
                <a:spcPts val="1200"/>
              </a:spcBef>
              <a:buClrTx/>
              <a:buSzPct val="80000"/>
              <a:buFont typeface="+mj-lt"/>
              <a:buAutoNum type="arabicPeriod" startAt="2"/>
            </a:pPr>
            <a:r>
              <a:rPr lang="zh-TW" altLang="en-US" sz="2200" b="1" dirty="0" smtClean="0">
                <a:latin typeface="微軟正黑體" panose="020B0604030504040204" pitchFamily="34" charset="-120"/>
              </a:rPr>
              <a:t>請上述人員</a:t>
            </a:r>
            <a:r>
              <a:rPr lang="zh-TW" altLang="en-US" sz="2200" b="1" dirty="0">
                <a:latin typeface="微軟正黑體" panose="020B0604030504040204" pitchFamily="34" charset="-120"/>
              </a:rPr>
              <a:t>於</a:t>
            </a:r>
            <a:r>
              <a:rPr lang="en-US" altLang="zh-TW" sz="2200" b="1" u="sng" dirty="0">
                <a:solidFill>
                  <a:srgbClr val="C00000"/>
                </a:solidFill>
                <a:latin typeface="微軟正黑體" panose="020B0604030504040204" pitchFamily="34" charset="-120"/>
              </a:rPr>
              <a:t>11</a:t>
            </a:r>
            <a:r>
              <a:rPr lang="zh-TW" altLang="en-US" sz="2200" b="1" u="sng" dirty="0">
                <a:solidFill>
                  <a:srgbClr val="C00000"/>
                </a:solidFill>
                <a:latin typeface="微軟正黑體" panose="020B0604030504040204" pitchFamily="34" charset="-120"/>
              </a:rPr>
              <a:t>月</a:t>
            </a:r>
            <a:r>
              <a:rPr lang="en-US" altLang="zh-TW" sz="2200" b="1" u="sng" dirty="0">
                <a:solidFill>
                  <a:srgbClr val="C00000"/>
                </a:solidFill>
                <a:latin typeface="微軟正黑體" panose="020B0604030504040204" pitchFamily="34" charset="-120"/>
              </a:rPr>
              <a:t>5</a:t>
            </a:r>
            <a:r>
              <a:rPr lang="zh-TW" altLang="en-US" sz="2200" b="1" u="sng" dirty="0">
                <a:solidFill>
                  <a:srgbClr val="C00000"/>
                </a:solidFill>
                <a:latin typeface="微軟正黑體" panose="020B0604030504040204" pitchFamily="34" charset="-120"/>
              </a:rPr>
              <a:t>日</a:t>
            </a:r>
            <a:r>
              <a:rPr lang="en-US" altLang="zh-TW" sz="2200" b="1" u="sng" dirty="0">
                <a:solidFill>
                  <a:srgbClr val="C00000"/>
                </a:solidFill>
                <a:latin typeface="微軟正黑體" panose="020B0604030504040204" pitchFamily="34" charset="-120"/>
              </a:rPr>
              <a:t>13:50</a:t>
            </a:r>
            <a:r>
              <a:rPr lang="zh-TW" altLang="en-US" sz="2200" b="1" u="sng" dirty="0" smtClean="0">
                <a:solidFill>
                  <a:srgbClr val="C00000"/>
                </a:solidFill>
                <a:latin typeface="微軟正黑體" panose="020B0604030504040204" pitchFamily="34" charset="-120"/>
              </a:rPr>
              <a:t>前於蘆洲區公所</a:t>
            </a:r>
            <a:r>
              <a:rPr lang="en-US" altLang="zh-TW" sz="2200" b="1" u="sng" dirty="0" smtClean="0">
                <a:solidFill>
                  <a:srgbClr val="C00000"/>
                </a:solidFill>
                <a:latin typeface="微軟正黑體" panose="020B0604030504040204" pitchFamily="34" charset="-120"/>
              </a:rPr>
              <a:t>7</a:t>
            </a:r>
            <a:r>
              <a:rPr lang="zh-TW" altLang="en-US" sz="2200" b="1" u="sng" dirty="0" smtClean="0">
                <a:solidFill>
                  <a:srgbClr val="C00000"/>
                </a:solidFill>
                <a:latin typeface="微軟正黑體" panose="020B0604030504040204" pitchFamily="34" charset="-120"/>
              </a:rPr>
              <a:t>樓禮堂就座完畢</a:t>
            </a:r>
            <a:r>
              <a:rPr lang="zh-TW" altLang="en-US" sz="2200" b="1" dirty="0" smtClean="0">
                <a:latin typeface="微軟正黑體" panose="020B0604030504040204" pitchFamily="34" charset="-120"/>
              </a:rPr>
              <a:t>。</a:t>
            </a:r>
            <a:endParaRPr lang="en-US" altLang="zh-TW" sz="2200" b="1" dirty="0">
              <a:latin typeface="微軟正黑體" panose="020B0604030504040204" pitchFamily="34" charset="-120"/>
            </a:endParaRPr>
          </a:p>
        </p:txBody>
      </p:sp>
      <p:sp>
        <p:nvSpPr>
          <p:cNvPr id="6" name="五邊形 5"/>
          <p:cNvSpPr/>
          <p:nvPr/>
        </p:nvSpPr>
        <p:spPr>
          <a:xfrm>
            <a:off x="6036" y="762000"/>
            <a:ext cx="4261164"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現</a:t>
            </a:r>
            <a:r>
              <a:rPr kumimoji="0" lang="zh-TW" altLang="en-US" sz="2400" b="1" kern="0" dirty="0">
                <a:solidFill>
                  <a:srgbClr val="002060"/>
                </a:solidFill>
                <a:latin typeface="微軟正黑體" panose="020B0604030504040204" pitchFamily="34" charset="-120"/>
                <a:ea typeface="微軟正黑體" panose="020B0604030504040204" pitchFamily="34" charset="-120"/>
              </a:rPr>
              <a:t>地</a:t>
            </a: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勘查</a:t>
            </a:r>
            <a:r>
              <a:rPr kumimoji="0" lang="en-US" altLang="zh-TW" sz="2400" b="1" kern="0" dirty="0" smtClean="0">
                <a:solidFill>
                  <a:srgbClr val="002060"/>
                </a:solidFill>
                <a:latin typeface="微軟正黑體" panose="020B0604030504040204" pitchFamily="34" charset="-120"/>
                <a:ea typeface="微軟正黑體" panose="020B0604030504040204" pitchFamily="34" charset="-120"/>
              </a:rPr>
              <a:t>3</a:t>
            </a: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區公所配合事項</a:t>
            </a:r>
            <a:endParaRPr kumimoji="0" lang="zh-TW" altLang="en-US" sz="2400" b="1" kern="0" dirty="0">
              <a:solidFill>
                <a:srgbClr val="002060"/>
              </a:solidFill>
              <a:latin typeface="微軟正黑體" panose="020B0604030504040204" pitchFamily="34" charset="-120"/>
              <a:ea typeface="微軟正黑體" panose="020B0604030504040204" pitchFamily="34" charset="-120"/>
            </a:endParaRPr>
          </a:p>
        </p:txBody>
      </p:sp>
      <p:sp>
        <p:nvSpPr>
          <p:cNvPr id="7" name="五邊形 6"/>
          <p:cNvSpPr/>
          <p:nvPr/>
        </p:nvSpPr>
        <p:spPr>
          <a:xfrm>
            <a:off x="0" y="3581400"/>
            <a:ext cx="4261164"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002060"/>
                </a:solidFill>
                <a:latin typeface="微軟正黑體" panose="020B0604030504040204" pitchFamily="34" charset="-120"/>
                <a:ea typeface="微軟正黑體" panose="020B0604030504040204" pitchFamily="34" charset="-120"/>
              </a:rPr>
              <a:t>其他單位配合事項</a:t>
            </a:r>
            <a:endParaRPr kumimoji="0" lang="zh-TW" altLang="en-US" sz="2400" b="1" kern="0" dirty="0">
              <a:solidFill>
                <a:srgbClr val="002060"/>
              </a:solidFill>
              <a:latin typeface="微軟正黑體" panose="020B0604030504040204" pitchFamily="34" charset="-120"/>
              <a:ea typeface="微軟正黑體" panose="020B0604030504040204" pitchFamily="34" charset="-120"/>
            </a:endParaRPr>
          </a:p>
        </p:txBody>
      </p:sp>
      <p:sp>
        <p:nvSpPr>
          <p:cNvPr id="8" name="矩形 1"/>
          <p:cNvSpPr>
            <a:spLocks noChangeArrowheads="1"/>
          </p:cNvSpPr>
          <p:nvPr/>
        </p:nvSpPr>
        <p:spPr bwMode="auto">
          <a:xfrm>
            <a:off x="228600" y="1336871"/>
            <a:ext cx="851308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indent="-271463"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微軟正黑體" panose="020B0604030504040204" pitchFamily="34" charset="-12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微軟正黑體" panose="020B0604030504040204" pitchFamily="34" charset="-12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微軟正黑體" panose="020B0604030504040204" pitchFamily="34" charset="-120"/>
              </a:defRPr>
            </a:lvl3pPr>
            <a:lvl4pPr marL="1600200" indent="-228600" eaLnBrk="0" hangingPunct="0">
              <a:spcBef>
                <a:spcPts val="400"/>
              </a:spcBef>
              <a:buClr>
                <a:srgbClr val="73C1C7"/>
              </a:buClr>
              <a:buSzPct val="7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4pPr>
            <a:lvl5pPr marL="2057400" indent="-228600" eaLnBrk="0" hangingPunct="0">
              <a:spcBef>
                <a:spcPts val="400"/>
              </a:spcBef>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5pPr>
            <a:lvl6pPr marL="25146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6pPr>
            <a:lvl7pPr marL="29718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7pPr>
            <a:lvl8pPr marL="34290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8pPr>
            <a:lvl9pPr marL="3886200" indent="-228600" eaLnBrk="0" fontAlgn="base" hangingPunct="0">
              <a:spcBef>
                <a:spcPts val="400"/>
              </a:spcBef>
              <a:spcAft>
                <a:spcPct val="0"/>
              </a:spcAft>
              <a:buClr>
                <a:srgbClr val="75964C"/>
              </a:buClr>
              <a:buSzPct val="65000"/>
              <a:buFont typeface="Wingdings" panose="05000000000000000000" pitchFamily="2" charset="2"/>
              <a:buChar char=""/>
              <a:defRPr sz="2000">
                <a:solidFill>
                  <a:schemeClr val="tx1"/>
                </a:solidFill>
                <a:latin typeface="Tw Cen MT" panose="020B0602020104020603" pitchFamily="34" charset="0"/>
                <a:ea typeface="微軟正黑體" panose="020B0604030504040204" pitchFamily="34" charset="-120"/>
              </a:defRPr>
            </a:lvl9pPr>
          </a:lstStyle>
          <a:p>
            <a:pPr eaLnBrk="1" hangingPunct="1">
              <a:lnSpc>
                <a:spcPts val="2400"/>
              </a:lnSpc>
              <a:spcBef>
                <a:spcPts val="1200"/>
              </a:spcBef>
              <a:buClrTx/>
              <a:buSzPct val="80000"/>
              <a:buFont typeface="+mj-lt"/>
              <a:buAutoNum type="arabicPeriod"/>
            </a:pPr>
            <a:r>
              <a:rPr lang="zh-TW" altLang="en-US" sz="2200" b="1" dirty="0" smtClean="0">
                <a:latin typeface="微軟正黑體" panose="020B0604030504040204" pitchFamily="34" charset="-120"/>
              </a:rPr>
              <a:t>各冊書面資料</a:t>
            </a:r>
            <a:r>
              <a:rPr lang="zh-TW" altLang="en-US" sz="2200" b="1" dirty="0">
                <a:latin typeface="微軟正黑體" panose="020B0604030504040204" pitchFamily="34" charset="-120"/>
              </a:rPr>
              <a:t>、</a:t>
            </a:r>
            <a:r>
              <a:rPr lang="zh-TW" altLang="en-US" sz="2200" b="1" dirty="0" smtClean="0">
                <a:latin typeface="微軟正黑體" panose="020B0604030504040204" pitchFamily="34" charset="-120"/>
              </a:rPr>
              <a:t>展示區及</a:t>
            </a:r>
            <a:r>
              <a:rPr lang="en-US" altLang="zh-TW" sz="2200" b="1" dirty="0" smtClean="0">
                <a:latin typeface="微軟正黑體" panose="020B0604030504040204" pitchFamily="34" charset="-120"/>
              </a:rPr>
              <a:t>EOC</a:t>
            </a:r>
            <a:r>
              <a:rPr lang="zh-TW" altLang="en-US" sz="2200" b="1" dirty="0" smtClean="0">
                <a:latin typeface="微軟正黑體" panose="020B0604030504040204" pitchFamily="34" charset="-120"/>
              </a:rPr>
              <a:t>環境，請區公所安排解說人員。</a:t>
            </a:r>
            <a:endParaRPr lang="en-US" altLang="zh-TW" sz="2200" b="1" dirty="0" smtClean="0">
              <a:latin typeface="微軟正黑體" panose="020B0604030504040204" pitchFamily="34" charset="-120"/>
            </a:endParaRPr>
          </a:p>
          <a:p>
            <a:pPr eaLnBrk="1" hangingPunct="1">
              <a:lnSpc>
                <a:spcPts val="2400"/>
              </a:lnSpc>
              <a:spcBef>
                <a:spcPts val="1200"/>
              </a:spcBef>
              <a:buClrTx/>
              <a:buSzPct val="80000"/>
              <a:buFont typeface="+mj-lt"/>
              <a:buAutoNum type="arabicPeriod"/>
            </a:pPr>
            <a:r>
              <a:rPr lang="zh-TW" altLang="en-US" sz="2200" b="1" dirty="0" smtClean="0">
                <a:latin typeface="微軟正黑體" panose="020B0604030504040204" pitchFamily="34" charset="-120"/>
              </a:rPr>
              <a:t>請區公所之區長出席評鑑會議</a:t>
            </a:r>
            <a:r>
              <a:rPr lang="zh-TW" altLang="en-US" sz="2200" b="1" dirty="0">
                <a:latin typeface="微軟正黑體" panose="020B0604030504040204" pitchFamily="34" charset="-120"/>
              </a:rPr>
              <a:t>，</a:t>
            </a:r>
            <a:r>
              <a:rPr lang="zh-TW" altLang="en-US" sz="2200" b="1" dirty="0" smtClean="0">
                <a:latin typeface="微軟正黑體" panose="020B0604030504040204" pitchFamily="34" charset="-120"/>
              </a:rPr>
              <a:t>並親自簡報說明區公所於本計畫執行成果。</a:t>
            </a:r>
            <a:endParaRPr lang="en-US" altLang="zh-TW" sz="2200" b="1" dirty="0">
              <a:latin typeface="微軟正黑體" panose="020B0604030504040204" pitchFamily="34" charset="-120"/>
            </a:endParaRPr>
          </a:p>
          <a:p>
            <a:pPr eaLnBrk="1" hangingPunct="1">
              <a:lnSpc>
                <a:spcPts val="2400"/>
              </a:lnSpc>
              <a:spcBef>
                <a:spcPts val="1200"/>
              </a:spcBef>
              <a:buClrTx/>
              <a:buSzPct val="80000"/>
              <a:buFont typeface="+mj-lt"/>
              <a:buAutoNum type="arabicPeriod"/>
            </a:pPr>
            <a:r>
              <a:rPr lang="zh-TW" altLang="en-US" sz="2200" b="1" dirty="0" smtClean="0">
                <a:latin typeface="微軟正黑體" panose="020B0604030504040204" pitchFamily="34" charset="-120"/>
              </a:rPr>
              <a:t>評鑑當日會議期間，請區公所備妥茶水及餐點，供評鑑委員使用。</a:t>
            </a:r>
            <a:endParaRPr lang="en-US" altLang="zh-TW" sz="2200" b="1" dirty="0" smtClean="0">
              <a:latin typeface="微軟正黑體" panose="020B0604030504040204" pitchFamily="34" charset="-120"/>
            </a:endParaRPr>
          </a:p>
          <a:p>
            <a:pPr eaLnBrk="1" hangingPunct="1">
              <a:lnSpc>
                <a:spcPts val="2400"/>
              </a:lnSpc>
              <a:spcBef>
                <a:spcPts val="1200"/>
              </a:spcBef>
              <a:buClrTx/>
              <a:buSzPct val="80000"/>
              <a:buFont typeface="+mj-lt"/>
              <a:buAutoNum type="arabicPeriod"/>
            </a:pPr>
            <a:r>
              <a:rPr lang="zh-TW" altLang="en-US" sz="2200" b="1" dirty="0" smtClean="0">
                <a:latin typeface="微軟正黑體" panose="020B0604030504040204" pitchFamily="34" charset="-120"/>
              </a:rPr>
              <a:t>評鑑當日中午於新莊區公所用餐，請公所協助代訂便當。</a:t>
            </a:r>
            <a:endParaRPr lang="en-US" altLang="zh-TW" sz="2200" b="1" dirty="0" smtClean="0">
              <a:latin typeface="微軟正黑體" panose="020B0604030504040204" pitchFamily="34" charset="-120"/>
            </a:endParaRPr>
          </a:p>
        </p:txBody>
      </p:sp>
    </p:spTree>
    <p:extLst>
      <p:ext uri="{BB962C8B-B14F-4D97-AF65-F5344CB8AC3E}">
        <p14:creationId xmlns:p14="http://schemas.microsoft.com/office/powerpoint/2010/main" val="113570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871663"/>
            <a:ext cx="7453312" cy="2852737"/>
          </a:xfrm>
        </p:spPr>
        <p:txBody>
          <a:bodyPr/>
          <a:lstStyle/>
          <a:p>
            <a:r>
              <a:rPr lang="zh-TW" altLang="en-US" dirty="0" smtClean="0"/>
              <a:t>期末評鑑資料各區公所上傳狀況</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33</a:t>
            </a:fld>
            <a:endParaRPr lang="zh-TW" altLang="en-US"/>
          </a:p>
        </p:txBody>
      </p:sp>
    </p:spTree>
    <p:extLst>
      <p:ext uri="{BB962C8B-B14F-4D97-AF65-F5344CB8AC3E}">
        <p14:creationId xmlns:p14="http://schemas.microsoft.com/office/powerpoint/2010/main" val="109506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21331"/>
            <a:ext cx="6705600" cy="716869"/>
          </a:xfrm>
          <a:solidFill>
            <a:schemeClr val="bg1"/>
          </a:solidFill>
        </p:spPr>
        <p:txBody>
          <a:bodyPr vert="horz" lIns="91440" tIns="45720" rIns="91440" bIns="45720" rtlCol="0" anchor="ctr">
            <a:noAutofit/>
          </a:bodyPr>
          <a:lstStyle/>
          <a:p>
            <a:r>
              <a:rPr lang="zh-TW" altLang="en-US" dirty="0"/>
              <a:t>期末評鑑資料各區公所上傳狀況</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34</a:t>
            </a:fld>
            <a:endParaRPr lang="zh-TW" altLang="en-US">
              <a:solidFill>
                <a:srgbClr val="44546A">
                  <a:lumMod val="50000"/>
                </a:srgbClr>
              </a:solidFill>
            </a:endParaRPr>
          </a:p>
        </p:txBody>
      </p:sp>
      <p:sp>
        <p:nvSpPr>
          <p:cNvPr id="7" name="五邊形 6"/>
          <p:cNvSpPr/>
          <p:nvPr/>
        </p:nvSpPr>
        <p:spPr>
          <a:xfrm>
            <a:off x="-1" y="792480"/>
            <a:ext cx="3429001"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FF0000"/>
                </a:solidFill>
                <a:latin typeface="微軟正黑體" panose="020B0604030504040204" pitchFamily="34" charset="-120"/>
                <a:ea typeface="微軟正黑體" panose="020B0604030504040204" pitchFamily="34" charset="-120"/>
              </a:rPr>
              <a:t>資料</a:t>
            </a:r>
            <a:r>
              <a:rPr kumimoji="0" lang="zh-TW" altLang="en-US" sz="2400" b="1" kern="0" dirty="0">
                <a:solidFill>
                  <a:srgbClr val="FF0000"/>
                </a:solidFill>
                <a:latin typeface="微軟正黑體" panose="020B0604030504040204" pitchFamily="34" charset="-120"/>
                <a:ea typeface="微軟正黑體" panose="020B0604030504040204" pitchFamily="34" charset="-120"/>
              </a:rPr>
              <a:t>上傳項目及期限</a:t>
            </a: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1986036262"/>
              </p:ext>
            </p:extLst>
          </p:nvPr>
        </p:nvGraphicFramePr>
        <p:xfrm>
          <a:off x="301782" y="1295400"/>
          <a:ext cx="8583440" cy="2915639"/>
        </p:xfrm>
        <a:graphic>
          <a:graphicData uri="http://schemas.openxmlformats.org/drawingml/2006/table">
            <a:tbl>
              <a:tblPr firstRow="1" firstCol="1" lastRow="1" lastCol="1" bandRow="1" bandCol="1">
                <a:tableStyleId>{5940675A-B579-460E-94D1-54222C63F5DA}</a:tableStyleId>
              </a:tblPr>
              <a:tblGrid>
                <a:gridCol w="1725440"/>
                <a:gridCol w="2514600"/>
                <a:gridCol w="1981200"/>
                <a:gridCol w="2362200"/>
              </a:tblGrid>
              <a:tr h="605840">
                <a:tc>
                  <a:txBody>
                    <a:bodyPr/>
                    <a:lstStyle/>
                    <a:p>
                      <a:pPr algn="ctr">
                        <a:lnSpc>
                          <a:spcPct val="100000"/>
                        </a:lnSpc>
                        <a:spcAft>
                          <a:spcPts val="0"/>
                        </a:spcAft>
                      </a:pPr>
                      <a:r>
                        <a:rPr lang="zh-TW" altLang="en-US" sz="20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上傳項目</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BB8C6"/>
                    </a:solidFill>
                  </a:tcPr>
                </a:tc>
                <a:tc>
                  <a:txBody>
                    <a:bodyPr/>
                    <a:lstStyle/>
                    <a:p>
                      <a:pPr marL="635" algn="ctr">
                        <a:lnSpc>
                          <a:spcPct val="100000"/>
                        </a:lnSpc>
                        <a:spcAft>
                          <a:spcPts val="0"/>
                        </a:spcAft>
                      </a:pPr>
                      <a:r>
                        <a:rPr lang="zh-TW" altLang="en-US" sz="20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說明</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BB8C6"/>
                    </a:solidFill>
                  </a:tcPr>
                </a:tc>
                <a:tc>
                  <a:txBody>
                    <a:bodyPr/>
                    <a:lstStyle/>
                    <a:p>
                      <a:pPr marL="0" algn="ctr" defTabSz="685800" rtl="0" eaLnBrk="1" latinLnBrk="0" hangingPunct="1">
                        <a:lnSpc>
                          <a:spcPct val="100000"/>
                        </a:lnSpc>
                        <a:spcAft>
                          <a:spcPts val="0"/>
                        </a:spcAft>
                      </a:pPr>
                      <a:r>
                        <a:rPr lang="zh-TW" altLang="en-US" sz="2000" b="1" kern="100" spc="-20" dirty="0" smtClean="0">
                          <a:solidFill>
                            <a:schemeClr val="bg1"/>
                          </a:solidFill>
                          <a:effectLst/>
                          <a:latin typeface="微軟正黑體" panose="020B0604030504040204" pitchFamily="34" charset="-120"/>
                          <a:ea typeface="微軟正黑體" panose="020B0604030504040204" pitchFamily="34" charset="-120"/>
                          <a:cs typeface="+mn-cs"/>
                        </a:rPr>
                        <a:t>內政部規定之</a:t>
                      </a:r>
                      <a:endParaRPr lang="en-US" altLang="zh-TW" sz="2000" b="1" kern="100" spc="-20" dirty="0" smtClean="0">
                        <a:solidFill>
                          <a:schemeClr val="bg1"/>
                        </a:solidFill>
                        <a:effectLst/>
                        <a:latin typeface="微軟正黑體" panose="020B0604030504040204" pitchFamily="34" charset="-120"/>
                        <a:ea typeface="微軟正黑體" panose="020B0604030504040204" pitchFamily="34" charset="-120"/>
                        <a:cs typeface="+mn-cs"/>
                      </a:endParaRPr>
                    </a:p>
                    <a:p>
                      <a:pPr marL="0" algn="ctr" defTabSz="685800" rtl="0" eaLnBrk="1" latinLnBrk="0" hangingPunct="1">
                        <a:lnSpc>
                          <a:spcPct val="100000"/>
                        </a:lnSpc>
                        <a:spcAft>
                          <a:spcPts val="0"/>
                        </a:spcAft>
                      </a:pPr>
                      <a:r>
                        <a:rPr lang="zh-TW" altLang="en-US" sz="2000" b="1" kern="100" spc="-20" dirty="0" smtClean="0">
                          <a:solidFill>
                            <a:schemeClr val="bg1"/>
                          </a:solidFill>
                          <a:effectLst/>
                          <a:latin typeface="微軟正黑體" panose="020B0604030504040204" pitchFamily="34" charset="-120"/>
                          <a:ea typeface="微軟正黑體" panose="020B0604030504040204" pitchFamily="34" charset="-120"/>
                          <a:cs typeface="+mn-cs"/>
                        </a:rPr>
                        <a:t>上傳期限</a:t>
                      </a:r>
                      <a:endParaRPr lang="zh-TW" sz="2000" b="1" kern="100" spc="-20" dirty="0">
                        <a:solidFill>
                          <a:schemeClr val="bg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BB8C6"/>
                    </a:solidFill>
                  </a:tcPr>
                </a:tc>
                <a:tc>
                  <a:txBody>
                    <a:bodyPr/>
                    <a:lstStyle/>
                    <a:p>
                      <a:pPr marL="0" algn="ctr" defTabSz="685800" rtl="0" eaLnBrk="1" latinLnBrk="0" hangingPunct="1">
                        <a:lnSpc>
                          <a:spcPct val="100000"/>
                        </a:lnSpc>
                        <a:spcAft>
                          <a:spcPts val="0"/>
                        </a:spcAft>
                      </a:pP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備註</a:t>
                      </a:r>
                      <a:endParaRPr lang="zh-TW" sz="2000" b="1" kern="100" spc="-20" dirty="0">
                        <a:solidFill>
                          <a:srgbClr val="C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BB8C6"/>
                    </a:solidFill>
                  </a:tcPr>
                </a:tc>
              </a:tr>
              <a:tr h="605840">
                <a:tc>
                  <a:txBody>
                    <a:bodyPr/>
                    <a:lstStyle/>
                    <a:p>
                      <a:pPr algn="ctr">
                        <a:lnSpc>
                          <a:spcPct val="100000"/>
                        </a:lnSpc>
                        <a:spcAft>
                          <a:spcPts val="0"/>
                        </a:spcAft>
                      </a:pPr>
                      <a:r>
                        <a:rPr lang="zh-TW" altLang="en-US" sz="2400" b="1" kern="100" dirty="0" smtClean="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自評表</a:t>
                      </a:r>
                      <a:endParaRPr lang="zh-TW" sz="2400" b="1" kern="100" dirty="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CC"/>
                    </a:solidFill>
                  </a:tcPr>
                </a:tc>
                <a:tc>
                  <a:txBody>
                    <a:bodyPr/>
                    <a:lstStyle/>
                    <a:p>
                      <a:pPr marL="271463" indent="-271463" algn="just">
                        <a:lnSpc>
                          <a:spcPct val="100000"/>
                        </a:lnSpc>
                        <a:spcAft>
                          <a:spcPts val="0"/>
                        </a:spcAft>
                        <a:buFont typeface="+mj-lt"/>
                        <a:buAutoNum type="arabicPeriod"/>
                      </a:pPr>
                      <a:r>
                        <a:rPr lang="zh-TW" altLang="en-US" sz="2000" b="1" kern="100" dirty="0" smtClean="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市府自評表</a:t>
                      </a:r>
                      <a:endParaRPr lang="en-US" altLang="zh-TW" sz="2000" b="1" kern="100" dirty="0" smtClean="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71463" indent="-271463" algn="just">
                        <a:lnSpc>
                          <a:spcPct val="100000"/>
                        </a:lnSpc>
                        <a:spcAft>
                          <a:spcPts val="0"/>
                        </a:spcAft>
                        <a:buFont typeface="+mj-lt"/>
                        <a:buAutoNum type="arabicPeriod"/>
                      </a:pPr>
                      <a:r>
                        <a:rPr lang="en-US" altLang="zh-TW" sz="2000" b="1" kern="100" dirty="0" smtClean="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000" b="1" kern="100" dirty="0" smtClean="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區公所自評表</a:t>
                      </a:r>
                      <a:endParaRPr lang="zh-TW" sz="2000" b="1" kern="100" dirty="0">
                        <a:solidFill>
                          <a:schemeClr val="bg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CC"/>
                    </a:solidFill>
                  </a:tcPr>
                </a:tc>
                <a:tc>
                  <a:txBody>
                    <a:bodyPr/>
                    <a:lstStyle/>
                    <a:p>
                      <a:pPr marL="0" algn="ctr" defTabSz="685800" rtl="0" eaLnBrk="1" latinLnBrk="0" hangingPunct="1">
                        <a:lnSpc>
                          <a:spcPct val="100000"/>
                        </a:lnSpc>
                        <a:spcAft>
                          <a:spcPts val="0"/>
                        </a:spcAft>
                      </a:pP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10</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月</a:t>
                      </a: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23</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日</a:t>
                      </a:r>
                      <a:endParaRPr lang="zh-TW" sz="2000" b="1" kern="100" spc="-20" dirty="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CC"/>
                    </a:solidFill>
                  </a:tcPr>
                </a:tc>
                <a:tc rowSpan="3">
                  <a:txBody>
                    <a:bodyPr/>
                    <a:lstStyle/>
                    <a:p>
                      <a:pPr marL="0" algn="ctr" defTabSz="685800" rtl="0" eaLnBrk="1" latinLnBrk="0" hangingPunct="1">
                        <a:lnSpc>
                          <a:spcPct val="100000"/>
                        </a:lnSpc>
                        <a:spcAft>
                          <a:spcPts val="0"/>
                        </a:spcAft>
                      </a:pP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皆已完成上傳</a:t>
                      </a:r>
                      <a:endParaRPr lang="zh-TW"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CC"/>
                    </a:solidFill>
                  </a:tcPr>
                </a:tc>
              </a:tr>
              <a:tr h="605840">
                <a:tc rowSpan="3">
                  <a:txBody>
                    <a:bodyPr/>
                    <a:lstStyle/>
                    <a:p>
                      <a:pPr marL="0" algn="ctr" defTabSz="685800" rtl="0" eaLnBrk="1" latinLnBrk="0" hangingPunct="1">
                        <a:lnSpc>
                          <a:spcPct val="100000"/>
                        </a:lnSpc>
                        <a:spcAft>
                          <a:spcPts val="0"/>
                        </a:spcAft>
                      </a:pPr>
                      <a:r>
                        <a:rPr lang="zh-TW" altLang="en-US" sz="2400" b="1" kern="0" spc="-20" dirty="0" smtClean="0">
                          <a:solidFill>
                            <a:srgbClr val="C00000"/>
                          </a:solidFill>
                          <a:effectLst/>
                          <a:latin typeface="微軟正黑體" panose="020B0604030504040204" pitchFamily="34" charset="-120"/>
                          <a:ea typeface="微軟正黑體" panose="020B0604030504040204" pitchFamily="34" charset="-120"/>
                          <a:cs typeface="+mn-cs"/>
                        </a:rPr>
                        <a:t>期末評鑑</a:t>
                      </a:r>
                      <a:endParaRPr lang="en-US" altLang="zh-TW" sz="2400" b="1" kern="0" spc="-20" dirty="0" smtClean="0">
                        <a:solidFill>
                          <a:srgbClr val="C00000"/>
                        </a:solidFill>
                        <a:effectLst/>
                        <a:latin typeface="微軟正黑體" panose="020B0604030504040204" pitchFamily="34" charset="-120"/>
                        <a:ea typeface="微軟正黑體" panose="020B0604030504040204" pitchFamily="34" charset="-120"/>
                        <a:cs typeface="+mn-cs"/>
                      </a:endParaRPr>
                    </a:p>
                    <a:p>
                      <a:pPr marL="0" algn="ctr" defTabSz="685800" rtl="0" eaLnBrk="1" latinLnBrk="0" hangingPunct="1">
                        <a:lnSpc>
                          <a:spcPct val="100000"/>
                        </a:lnSpc>
                        <a:spcAft>
                          <a:spcPts val="0"/>
                        </a:spcAft>
                      </a:pPr>
                      <a:r>
                        <a:rPr lang="zh-TW" altLang="en-US" sz="2400" b="1" kern="0" spc="-20" dirty="0" smtClean="0">
                          <a:solidFill>
                            <a:srgbClr val="C00000"/>
                          </a:solidFill>
                          <a:effectLst/>
                          <a:latin typeface="微軟正黑體" panose="020B0604030504040204" pitchFamily="34" charset="-120"/>
                          <a:ea typeface="微軟正黑體" panose="020B0604030504040204" pitchFamily="34" charset="-120"/>
                          <a:cs typeface="+mn-cs"/>
                        </a:rPr>
                        <a:t>資料</a:t>
                      </a:r>
                      <a:endParaRPr lang="zh-TW" sz="2400" b="1" kern="0" spc="-20" dirty="0">
                        <a:solidFill>
                          <a:srgbClr val="C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c>
                  <a:txBody>
                    <a:bodyPr/>
                    <a:lstStyle/>
                    <a:p>
                      <a:pPr marL="0" algn="just" defTabSz="685800" rtl="0" eaLnBrk="1" latinLnBrk="0" hangingPunct="1">
                        <a:lnSpc>
                          <a:spcPct val="100000"/>
                        </a:lnSpc>
                        <a:spcAft>
                          <a:spcPts val="0"/>
                        </a:spcAft>
                      </a:pP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現勘</a:t>
                      </a: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3</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區公所資料</a:t>
                      </a:r>
                      <a:endPar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ct val="100000"/>
                        </a:lnSpc>
                        <a:spcAft>
                          <a:spcPts val="0"/>
                        </a:spcAft>
                      </a:pP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樹林、新莊、蘆洲</a:t>
                      </a: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lnSpc>
                          <a:spcPct val="100000"/>
                        </a:lnSpc>
                        <a:spcAft>
                          <a:spcPts val="0"/>
                        </a:spcAft>
                      </a:pP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10</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月</a:t>
                      </a: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23</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日</a:t>
                      </a:r>
                      <a:endParaRPr lang="zh-TW" sz="2000" b="1" kern="100" spc="-20" dirty="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477239">
                <a:tc vMerge="1">
                  <a:txBody>
                    <a:bodyPr/>
                    <a:lstStyle/>
                    <a:p>
                      <a:pPr algn="ctr">
                        <a:lnSpc>
                          <a:spcPct val="100000"/>
                        </a:lnSpc>
                        <a:spcAft>
                          <a:spcPts val="0"/>
                        </a:spcAft>
                      </a:pP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algn="just" defTabSz="685800" rtl="0" eaLnBrk="1" latinLnBrk="0" hangingPunct="1">
                        <a:lnSpc>
                          <a:spcPct val="100000"/>
                        </a:lnSpc>
                        <a:spcAft>
                          <a:spcPts val="0"/>
                        </a:spcAft>
                      </a:pP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市府冊資料</a:t>
                      </a:r>
                      <a:endParaRPr lang="zh-TW" sz="2000" b="1" kern="100" spc="-20" dirty="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lnSpc>
                          <a:spcPct val="100000"/>
                        </a:lnSpc>
                        <a:spcAft>
                          <a:spcPts val="0"/>
                        </a:spcAft>
                      </a:pP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10</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月</a:t>
                      </a:r>
                      <a:r>
                        <a:rPr lang="en-US"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23</a:t>
                      </a:r>
                      <a:r>
                        <a:rPr lang="zh-TW" altLang="en-US"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rPr>
                        <a:t>日</a:t>
                      </a:r>
                      <a:endParaRPr lang="zh-TW" sz="2000" b="1" kern="100" spc="-20" dirty="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2000" b="1" kern="100" spc="-20" dirty="0" smtClean="0">
                        <a:solidFill>
                          <a:schemeClr val="bg1">
                            <a:lumMod val="50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477239">
                <a:tc vMerge="1">
                  <a:txBody>
                    <a:bodyPr/>
                    <a:lstStyle/>
                    <a:p>
                      <a:pPr algn="ctr">
                        <a:lnSpc>
                          <a:spcPct val="100000"/>
                        </a:lnSpc>
                        <a:spcAft>
                          <a:spcPts val="0"/>
                        </a:spcAft>
                      </a:pP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26</a:t>
                      </a: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區公所資料</a:t>
                      </a:r>
                      <a:endParaRPr lang="zh-TW" sz="2000" b="1" kern="100" spc="-20" dirty="0">
                        <a:solidFill>
                          <a:srgbClr val="C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11</a:t>
                      </a: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月</a:t>
                      </a:r>
                      <a:r>
                        <a:rPr lang="en-US"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30</a:t>
                      </a: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日</a:t>
                      </a:r>
                      <a:endParaRPr lang="zh-TW"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請區公所於</a:t>
                      </a:r>
                      <a:r>
                        <a:rPr lang="en-US"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11</a:t>
                      </a: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月</a:t>
                      </a:r>
                      <a:r>
                        <a:rPr lang="en-US"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19</a:t>
                      </a:r>
                      <a:r>
                        <a:rPr lang="zh-TW" altLang="en-US" sz="2000" b="1" kern="100" spc="-20" dirty="0" smtClean="0">
                          <a:solidFill>
                            <a:srgbClr val="C00000"/>
                          </a:solidFill>
                          <a:effectLst/>
                          <a:latin typeface="微軟正黑體" panose="020B0604030504040204" pitchFamily="34" charset="-120"/>
                          <a:ea typeface="微軟正黑體" panose="020B0604030504040204" pitchFamily="34" charset="-120"/>
                          <a:cs typeface="+mn-cs"/>
                        </a:rPr>
                        <a:t>日前完成資料上傳</a:t>
                      </a:r>
                      <a:endParaRPr lang="zh-TW" altLang="zh-TW" sz="2000" b="1" kern="100" spc="-20" dirty="0" smtClean="0">
                        <a:solidFill>
                          <a:srgbClr val="C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r>
            </a:tbl>
          </a:graphicData>
        </a:graphic>
      </p:graphicFrame>
      <p:sp>
        <p:nvSpPr>
          <p:cNvPr id="8" name="矩形 7"/>
          <p:cNvSpPr/>
          <p:nvPr/>
        </p:nvSpPr>
        <p:spPr>
          <a:xfrm>
            <a:off x="304800" y="4343400"/>
            <a:ext cx="8381999" cy="830997"/>
          </a:xfrm>
          <a:prstGeom prst="rect">
            <a:avLst/>
          </a:prstGeom>
          <a:solidFill>
            <a:srgbClr val="CCECFF"/>
          </a:solidFill>
          <a:ln w="28575">
            <a:noFill/>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0"/>
              </a:spcBef>
            </a:pPr>
            <a:r>
              <a:rPr lang="zh-TW" altLang="en-US" sz="2400" b="1" dirty="0" smtClean="0">
                <a:latin typeface="微軟正黑體" panose="020B0604030504040204" pitchFamily="34" charset="-120"/>
                <a:ea typeface="微軟正黑體" panose="020B0604030504040204" pitchFamily="34" charset="-120"/>
              </a:rPr>
              <a:t>說明：</a:t>
            </a:r>
            <a:r>
              <a:rPr lang="en-US" altLang="zh-TW" sz="2400" b="1" dirty="0" smtClean="0">
                <a:latin typeface="微軟正黑體" panose="020B0604030504040204" pitchFamily="34" charset="-120"/>
                <a:ea typeface="微軟正黑體" panose="020B0604030504040204" pitchFamily="34" charset="-120"/>
              </a:rPr>
              <a:t>26</a:t>
            </a:r>
            <a:r>
              <a:rPr lang="zh-TW" altLang="en-US" sz="2400" b="1" dirty="0">
                <a:latin typeface="微軟正黑體" panose="020B0604030504040204" pitchFamily="34" charset="-120"/>
                <a:ea typeface="微軟正黑體" panose="020B0604030504040204" pitchFamily="34" charset="-120"/>
              </a:rPr>
              <a:t>區公所請</a:t>
            </a:r>
            <a:r>
              <a:rPr lang="zh-TW" altLang="en-US" sz="2400" b="1" dirty="0" smtClean="0">
                <a:latin typeface="微軟正黑體" panose="020B0604030504040204" pitchFamily="34" charset="-120"/>
                <a:ea typeface="微軟正黑體" panose="020B0604030504040204" pitchFamily="34" charset="-120"/>
              </a:rPr>
              <a:t>於</a:t>
            </a:r>
            <a:r>
              <a:rPr lang="en-US" altLang="zh-TW" sz="2400" b="1" u="sng" dirty="0" smtClean="0">
                <a:solidFill>
                  <a:srgbClr val="C00000"/>
                </a:solidFill>
                <a:latin typeface="微軟正黑體" panose="020B0604030504040204" pitchFamily="34" charset="-120"/>
                <a:ea typeface="微軟正黑體" panose="020B0604030504040204" pitchFamily="34" charset="-120"/>
              </a:rPr>
              <a:t>11</a:t>
            </a:r>
            <a:r>
              <a:rPr lang="zh-TW" altLang="en-US" sz="2400" b="1" u="sng" dirty="0" smtClean="0">
                <a:solidFill>
                  <a:srgbClr val="C00000"/>
                </a:solidFill>
                <a:latin typeface="微軟正黑體" panose="020B0604030504040204" pitchFamily="34" charset="-120"/>
                <a:ea typeface="微軟正黑體" panose="020B0604030504040204" pitchFamily="34" charset="-120"/>
              </a:rPr>
              <a:t>月</a:t>
            </a:r>
            <a:r>
              <a:rPr lang="en-US" altLang="zh-TW" sz="2400" b="1" u="sng" dirty="0" smtClean="0">
                <a:solidFill>
                  <a:srgbClr val="C00000"/>
                </a:solidFill>
                <a:latin typeface="微軟正黑體" panose="020B0604030504040204" pitchFamily="34" charset="-120"/>
                <a:ea typeface="微軟正黑體" panose="020B0604030504040204" pitchFamily="34" charset="-120"/>
              </a:rPr>
              <a:t>19</a:t>
            </a:r>
            <a:r>
              <a:rPr lang="zh-TW" altLang="en-US" sz="2400" b="1" u="sng" dirty="0" smtClean="0">
                <a:solidFill>
                  <a:srgbClr val="C00000"/>
                </a:solidFill>
                <a:latin typeface="微軟正黑體" panose="020B0604030504040204" pitchFamily="34" charset="-120"/>
                <a:ea typeface="微軟正黑體" panose="020B0604030504040204" pitchFamily="34" charset="-120"/>
              </a:rPr>
              <a:t>日前</a:t>
            </a:r>
            <a:r>
              <a:rPr lang="zh-TW" altLang="en-US" sz="2400" b="1" dirty="0">
                <a:latin typeface="微軟正黑體" panose="020B0604030504040204" pitchFamily="34" charset="-120"/>
                <a:ea typeface="微軟正黑體" panose="020B0604030504040204" pitchFamily="34" charset="-120"/>
              </a:rPr>
              <a:t>將期末評鑑資料轉為電子</a:t>
            </a:r>
            <a:r>
              <a:rPr lang="zh-TW" altLang="en-US" sz="2400" b="1" dirty="0" smtClean="0">
                <a:latin typeface="微軟正黑體" panose="020B0604030504040204" pitchFamily="34" charset="-120"/>
                <a:ea typeface="微軟正黑體" panose="020B0604030504040204" pitchFamily="34" charset="-120"/>
              </a:rPr>
              <a:t>檔</a:t>
            </a:r>
            <a:r>
              <a:rPr lang="zh-TW" altLang="en-US" sz="2400" b="1" dirty="0">
                <a:solidFill>
                  <a:schemeClr val="tx1"/>
                </a:solidFill>
                <a:latin typeface="微軟正黑體" panose="020B0604030504040204" pitchFamily="34" charset="-120"/>
                <a:ea typeface="微軟正黑體" panose="020B0604030504040204" pitchFamily="34" charset="-120"/>
              </a:rPr>
              <a:t>並</a:t>
            </a:r>
            <a:r>
              <a:rPr lang="zh-TW" altLang="en-US" sz="2400" b="1" dirty="0" smtClean="0">
                <a:solidFill>
                  <a:schemeClr val="tx1"/>
                </a:solidFill>
                <a:latin typeface="微軟正黑體" panose="020B0604030504040204" pitchFamily="34" charset="-120"/>
                <a:ea typeface="微軟正黑體" panose="020B0604030504040204" pitchFamily="34" charset="-120"/>
              </a:rPr>
              <a:t>上</a:t>
            </a:r>
            <a:r>
              <a:rPr lang="zh-TW" altLang="en-US" sz="2400" b="1" dirty="0" smtClean="0">
                <a:latin typeface="微軟正黑體" panose="020B0604030504040204" pitchFamily="34" charset="-120"/>
                <a:ea typeface="微軟正黑體" panose="020B0604030504040204" pitchFamily="34" charset="-120"/>
              </a:rPr>
              <a:t>傳至</a:t>
            </a:r>
            <a:r>
              <a:rPr lang="zh-TW" altLang="en-US" sz="2400" b="1" dirty="0">
                <a:latin typeface="微軟正黑體" panose="020B0604030504040204" pitchFamily="34" charset="-120"/>
                <a:ea typeface="微軟正黑體" panose="020B0604030504040204" pitchFamily="34" charset="-120"/>
              </a:rPr>
              <a:t>內政部指定網站</a:t>
            </a:r>
            <a:r>
              <a:rPr lang="zh-TW" altLang="en-US" sz="2400" b="1" dirty="0" smtClean="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46536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852613"/>
            <a:ext cx="7453312" cy="2852737"/>
          </a:xfrm>
        </p:spPr>
        <p:txBody>
          <a:bodyPr/>
          <a:lstStyle/>
          <a:p>
            <a:r>
              <a:rPr lang="zh-TW" altLang="en-US" dirty="0" smtClean="0"/>
              <a:t>市</a:t>
            </a:r>
            <a:r>
              <a:rPr lang="zh-TW" altLang="en-US" dirty="0"/>
              <a:t>級地區災害防救計畫修正說明</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35</a:t>
            </a:fld>
            <a:endParaRPr lang="zh-TW" altLang="en-US"/>
          </a:p>
        </p:txBody>
      </p:sp>
    </p:spTree>
    <p:extLst>
      <p:ext uri="{BB962C8B-B14F-4D97-AF65-F5344CB8AC3E}">
        <p14:creationId xmlns:p14="http://schemas.microsoft.com/office/powerpoint/2010/main" val="1380155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36</a:t>
            </a:fld>
            <a:endParaRPr lang="zh-TW" altLang="en-US">
              <a:solidFill>
                <a:srgbClr val="44546A">
                  <a:lumMod val="50000"/>
                </a:srgbClr>
              </a:solidFill>
            </a:endParaRPr>
          </a:p>
        </p:txBody>
      </p:sp>
      <p:sp>
        <p:nvSpPr>
          <p:cNvPr id="3" name="標題 2"/>
          <p:cNvSpPr>
            <a:spLocks noGrp="1"/>
          </p:cNvSpPr>
          <p:nvPr>
            <p:ph type="title"/>
          </p:nvPr>
        </p:nvSpPr>
        <p:spPr>
          <a:xfrm>
            <a:off x="285750" y="130857"/>
            <a:ext cx="6648450" cy="716869"/>
          </a:xfrm>
          <a:solidFill>
            <a:schemeClr val="bg1"/>
          </a:solidFill>
        </p:spPr>
        <p:txBody>
          <a:bodyPr/>
          <a:lstStyle/>
          <a:p>
            <a:r>
              <a:rPr lang="zh-TW" altLang="en-US" dirty="0"/>
              <a:t>市級地區災害防救</a:t>
            </a:r>
            <a:r>
              <a:rPr lang="zh-TW" altLang="en-US" dirty="0" smtClean="0"/>
              <a:t>計畫修訂說明</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897471689"/>
              </p:ext>
            </p:extLst>
          </p:nvPr>
        </p:nvGraphicFramePr>
        <p:xfrm>
          <a:off x="419100" y="1475033"/>
          <a:ext cx="8305800" cy="4657299"/>
        </p:xfrm>
        <a:graphic>
          <a:graphicData uri="http://schemas.openxmlformats.org/drawingml/2006/table">
            <a:tbl>
              <a:tblPr firstRow="1" firstCol="1" bandRow="1"/>
              <a:tblGrid>
                <a:gridCol w="2400300"/>
                <a:gridCol w="5905500"/>
              </a:tblGrid>
              <a:tr h="376177">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a:rPr>
                        <a:t>預計完成時間</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a:rPr>
                        <a:t>預計修訂災害類型</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519352">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cs typeface="Times New Roman"/>
                        </a:rPr>
                        <a:t>103</a:t>
                      </a:r>
                      <a:r>
                        <a:rPr lang="zh-TW" sz="1800" kern="100" dirty="0">
                          <a:effectLst/>
                          <a:latin typeface="微軟正黑體" panose="020B0604030504040204" pitchFamily="34" charset="-120"/>
                          <a:ea typeface="微軟正黑體" panose="020B0604030504040204" pitchFamily="34" charset="-120"/>
                          <a:cs typeface="Times New Roman"/>
                        </a:rPr>
                        <a:t>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震災、總則、火災與爆炸、海嘯、核子事故、火山爆發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177">
                <a:tc>
                  <a:txBody>
                    <a:bodyPr/>
                    <a:lstStyle/>
                    <a:p>
                      <a:pPr algn="ctr">
                        <a:spcAft>
                          <a:spcPts val="0"/>
                        </a:spcAft>
                      </a:pPr>
                      <a:r>
                        <a:rPr lang="zh-TW" sz="1800" b="1" kern="100" dirty="0">
                          <a:effectLst/>
                          <a:latin typeface="微軟正黑體" panose="020B0604030504040204" pitchFamily="34" charset="-120"/>
                          <a:ea typeface="微軟正黑體" panose="020B0604030504040204" pitchFamily="34" charset="-120"/>
                          <a:cs typeface="Times New Roman"/>
                        </a:rPr>
                        <a:t>預計完成時間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zh-TW" sz="1800" b="1" kern="100">
                          <a:effectLst/>
                          <a:latin typeface="微軟正黑體" panose="020B0604030504040204" pitchFamily="34" charset="-120"/>
                          <a:ea typeface="微軟正黑體" panose="020B0604030504040204" pitchFamily="34" charset="-120"/>
                          <a:cs typeface="Times New Roman"/>
                        </a:rPr>
                        <a:t>預計修訂災害類型</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52354">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cs typeface="Times New Roman"/>
                        </a:rPr>
                        <a:t>104</a:t>
                      </a:r>
                      <a:r>
                        <a:rPr lang="zh-TW" sz="1800" kern="100" dirty="0">
                          <a:effectLst/>
                          <a:latin typeface="微軟正黑體" panose="020B0604030504040204" pitchFamily="34" charset="-120"/>
                          <a:ea typeface="微軟正黑體" panose="020B0604030504040204" pitchFamily="34" charset="-120"/>
                          <a:cs typeface="Times New Roman"/>
                        </a:rPr>
                        <a:t>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風災、水災、森林火災、坡地災害、旱災、寒害、公用氣體與油料管線、輸電線路</a:t>
                      </a:r>
                      <a:r>
                        <a:rPr lang="zh-TW" sz="1800" kern="100" dirty="0" smtClean="0">
                          <a:effectLst/>
                          <a:latin typeface="微軟正黑體" panose="020B0604030504040204" pitchFamily="34" charset="-120"/>
                          <a:ea typeface="微軟正黑體" panose="020B0604030504040204" pitchFamily="34" charset="-120"/>
                          <a:cs typeface="Times New Roman"/>
                        </a:rPr>
                        <a:t>、管</a:t>
                      </a:r>
                      <a:r>
                        <a:rPr lang="zh-TW" sz="1800" kern="100" dirty="0">
                          <a:effectLst/>
                          <a:latin typeface="微軟正黑體" panose="020B0604030504040204" pitchFamily="34" charset="-120"/>
                          <a:ea typeface="微軟正黑體" panose="020B0604030504040204" pitchFamily="34" charset="-120"/>
                          <a:cs typeface="Times New Roman"/>
                        </a:rPr>
                        <a:t>控與考核、防災經費編列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376177">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cs typeface="Times New Roman"/>
                        </a:rPr>
                        <a:t>10</a:t>
                      </a:r>
                      <a:r>
                        <a:rPr lang="zh-TW" sz="1800" kern="100" dirty="0">
                          <a:effectLst/>
                          <a:latin typeface="微軟正黑體" panose="020B0604030504040204" pitchFamily="34" charset="-120"/>
                          <a:ea typeface="微軟正黑體" panose="020B0604030504040204" pitchFamily="34"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召開局處研商會議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376177">
                <a:tc>
                  <a:txBody>
                    <a:bodyPr/>
                    <a:lstStyle/>
                    <a:p>
                      <a:pPr algn="ctr">
                        <a:spcAft>
                          <a:spcPts val="0"/>
                        </a:spcAft>
                      </a:pPr>
                      <a:r>
                        <a:rPr lang="en-US" sz="1800" kern="100">
                          <a:effectLst/>
                          <a:latin typeface="微軟正黑體" panose="020B0604030504040204" pitchFamily="34" charset="-120"/>
                          <a:ea typeface="微軟正黑體" panose="020B0604030504040204" pitchFamily="34" charset="-120"/>
                          <a:cs typeface="Times New Roman"/>
                        </a:rPr>
                        <a:t>104</a:t>
                      </a:r>
                      <a:r>
                        <a:rPr lang="zh-TW" sz="1800" kern="100">
                          <a:effectLst/>
                          <a:latin typeface="微軟正黑體" panose="020B0604030504040204" pitchFamily="34" charset="-120"/>
                          <a:ea typeface="微軟正黑體" panose="020B0604030504040204" pitchFamily="34" charset="-120"/>
                          <a:cs typeface="Times New Roman"/>
                        </a:rPr>
                        <a:t>年</a:t>
                      </a:r>
                      <a:r>
                        <a:rPr lang="en-US" sz="1800" kern="100">
                          <a:effectLst/>
                          <a:latin typeface="微軟正黑體" panose="020B0604030504040204" pitchFamily="34" charset="-120"/>
                          <a:ea typeface="微軟正黑體" panose="020B0604030504040204" pitchFamily="34" charset="-120"/>
                          <a:cs typeface="Times New Roman"/>
                        </a:rPr>
                        <a:t>10</a:t>
                      </a:r>
                      <a:r>
                        <a:rPr lang="zh-TW" sz="1800" kern="100">
                          <a:effectLst/>
                          <a:latin typeface="微軟正黑體" panose="020B0604030504040204" pitchFamily="34" charset="-120"/>
                          <a:ea typeface="微軟正黑體" panose="020B0604030504040204" pitchFamily="34" charset="-120"/>
                          <a:cs typeface="Times New Roman"/>
                        </a:rPr>
                        <a:t>月</a:t>
                      </a:r>
                      <a:r>
                        <a:rPr lang="en-US" sz="1800" kern="100">
                          <a:effectLst/>
                          <a:latin typeface="微軟正黑體" panose="020B0604030504040204" pitchFamily="34" charset="-120"/>
                          <a:ea typeface="微軟正黑體" panose="020B0604030504040204" pitchFamily="34" charset="-120"/>
                          <a:cs typeface="Times New Roman"/>
                        </a:rPr>
                        <a:t>-105</a:t>
                      </a:r>
                      <a:r>
                        <a:rPr lang="zh-TW" sz="1800" kern="100">
                          <a:effectLst/>
                          <a:latin typeface="微軟正黑體" panose="020B0604030504040204" pitchFamily="34" charset="-120"/>
                          <a:ea typeface="微軟正黑體" panose="020B0604030504040204" pitchFamily="34" charset="-120"/>
                          <a:cs typeface="Times New Roman"/>
                        </a:rPr>
                        <a:t>年</a:t>
                      </a:r>
                      <a:r>
                        <a:rPr lang="en-US" sz="1800" kern="100">
                          <a:effectLst/>
                          <a:latin typeface="微軟正黑體" panose="020B0604030504040204" pitchFamily="34" charset="-120"/>
                          <a:ea typeface="微軟正黑體" panose="020B0604030504040204" pitchFamily="34" charset="-120"/>
                          <a:cs typeface="Times New Roman"/>
                        </a:rPr>
                        <a:t>1</a:t>
                      </a:r>
                      <a:r>
                        <a:rPr lang="zh-TW" sz="1800" kern="100">
                          <a:effectLst/>
                          <a:latin typeface="微軟正黑體" panose="020B0604030504040204" pitchFamily="34" charset="-120"/>
                          <a:ea typeface="微軟正黑體" panose="020B0604030504040204" pitchFamily="34"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各災害業務主管機關修訂各編章，協力團隊修訂境況模擬。</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376177">
                <a:tc>
                  <a:txBody>
                    <a:bodyPr/>
                    <a:lstStyle/>
                    <a:p>
                      <a:pPr algn="ctr">
                        <a:spcAft>
                          <a:spcPts val="0"/>
                        </a:spcAft>
                      </a:pPr>
                      <a:r>
                        <a:rPr lang="en-US" sz="1800" kern="100">
                          <a:effectLst/>
                          <a:latin typeface="微軟正黑體" panose="020B0604030504040204" pitchFamily="34" charset="-120"/>
                          <a:ea typeface="微軟正黑體" panose="020B0604030504040204" pitchFamily="34" charset="-120"/>
                          <a:cs typeface="Times New Roman"/>
                        </a:rPr>
                        <a:t>105</a:t>
                      </a:r>
                      <a:r>
                        <a:rPr lang="zh-TW" sz="1800" kern="100">
                          <a:effectLst/>
                          <a:latin typeface="微軟正黑體" panose="020B0604030504040204" pitchFamily="34" charset="-120"/>
                          <a:ea typeface="微軟正黑體" panose="020B0604030504040204" pitchFamily="34" charset="-120"/>
                          <a:cs typeface="Times New Roman"/>
                        </a:rPr>
                        <a:t>年</a:t>
                      </a:r>
                      <a:r>
                        <a:rPr lang="en-US" sz="1800" kern="100">
                          <a:effectLst/>
                          <a:latin typeface="微軟正黑體" panose="020B0604030504040204" pitchFamily="34" charset="-120"/>
                          <a:ea typeface="微軟正黑體" panose="020B0604030504040204" pitchFamily="34" charset="-120"/>
                          <a:cs typeface="Times New Roman"/>
                        </a:rPr>
                        <a:t>1-2</a:t>
                      </a:r>
                      <a:r>
                        <a:rPr lang="zh-TW" sz="1800" kern="100">
                          <a:effectLst/>
                          <a:latin typeface="微軟正黑體" panose="020B0604030504040204" pitchFamily="34" charset="-120"/>
                          <a:ea typeface="微軟正黑體" panose="020B0604030504040204" pitchFamily="34"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各災害業務主管機關召開專家審查，並依據審查意見修正。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376177">
                <a:tc>
                  <a:txBody>
                    <a:bodyPr/>
                    <a:lstStyle/>
                    <a:p>
                      <a:pPr algn="ctr">
                        <a:spcAft>
                          <a:spcPts val="0"/>
                        </a:spcAft>
                      </a:pPr>
                      <a:r>
                        <a:rPr lang="en-US" sz="1800" kern="100">
                          <a:effectLst/>
                          <a:latin typeface="微軟正黑體" panose="020B0604030504040204" pitchFamily="34" charset="-120"/>
                          <a:ea typeface="微軟正黑體" panose="020B0604030504040204" pitchFamily="34" charset="-120"/>
                          <a:cs typeface="Times New Roman"/>
                        </a:rPr>
                        <a:t>105</a:t>
                      </a:r>
                      <a:r>
                        <a:rPr lang="zh-TW" sz="1800" kern="100">
                          <a:effectLst/>
                          <a:latin typeface="微軟正黑體" panose="020B0604030504040204" pitchFamily="34" charset="-120"/>
                          <a:ea typeface="微軟正黑體" panose="020B0604030504040204" pitchFamily="34" charset="-120"/>
                          <a:cs typeface="Times New Roman"/>
                        </a:rPr>
                        <a:t>年</a:t>
                      </a:r>
                      <a:r>
                        <a:rPr lang="en-US" sz="1800" kern="100">
                          <a:effectLst/>
                          <a:latin typeface="微軟正黑體" panose="020B0604030504040204" pitchFamily="34" charset="-120"/>
                          <a:ea typeface="微軟正黑體" panose="020B0604030504040204" pitchFamily="34" charset="-120"/>
                          <a:cs typeface="Times New Roman"/>
                        </a:rPr>
                        <a:t>3</a:t>
                      </a:r>
                      <a:r>
                        <a:rPr lang="zh-TW" sz="1800" kern="100">
                          <a:effectLst/>
                          <a:latin typeface="微軟正黑體" panose="020B0604030504040204" pitchFamily="34" charset="-120"/>
                          <a:ea typeface="微軟正黑體" panose="020B0604030504040204" pitchFamily="34"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協力團隊彙整各編章、境況模擬及防災經費編列等。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376177">
                <a:tc>
                  <a:txBody>
                    <a:bodyPr/>
                    <a:lstStyle/>
                    <a:p>
                      <a:pPr algn="ctr">
                        <a:spcAft>
                          <a:spcPts val="0"/>
                        </a:spcAft>
                      </a:pPr>
                      <a:r>
                        <a:rPr lang="zh-TW" sz="1800" b="1" kern="100">
                          <a:effectLst/>
                          <a:latin typeface="微軟正黑體" panose="020B0604030504040204" pitchFamily="34" charset="-120"/>
                          <a:ea typeface="微軟正黑體" panose="020B0604030504040204" pitchFamily="34" charset="-120"/>
                          <a:cs typeface="Times New Roman"/>
                        </a:rPr>
                        <a:t>預計完成時間</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zh-TW" sz="1800" b="1" kern="100" dirty="0">
                          <a:effectLst/>
                          <a:latin typeface="微軟正黑體" panose="020B0604030504040204" pitchFamily="34" charset="-120"/>
                          <a:ea typeface="微軟正黑體" panose="020B0604030504040204" pitchFamily="34" charset="-120"/>
                          <a:cs typeface="Times New Roman"/>
                        </a:rPr>
                        <a:t>預計修訂災害類型</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52354">
                <a:tc>
                  <a:txBody>
                    <a:bodyPr/>
                    <a:lstStyle/>
                    <a:p>
                      <a:pPr algn="ctr">
                        <a:spcAft>
                          <a:spcPts val="0"/>
                        </a:spcAft>
                      </a:pPr>
                      <a:r>
                        <a:rPr lang="en-US" sz="1800" kern="100">
                          <a:effectLst/>
                          <a:latin typeface="微軟正黑體" panose="020B0604030504040204" pitchFamily="34" charset="-120"/>
                          <a:ea typeface="微軟正黑體" panose="020B0604030504040204" pitchFamily="34" charset="-120"/>
                          <a:cs typeface="Times New Roman"/>
                        </a:rPr>
                        <a:t>105</a:t>
                      </a:r>
                      <a:r>
                        <a:rPr lang="zh-TW" sz="1800" kern="100">
                          <a:effectLst/>
                          <a:latin typeface="微軟正黑體" panose="020B0604030504040204" pitchFamily="34" charset="-120"/>
                          <a:ea typeface="微軟正黑體" panose="020B0604030504040204" pitchFamily="34" charset="-120"/>
                          <a:cs typeface="Times New Roman"/>
                        </a:rPr>
                        <a:t>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800" kern="100" dirty="0">
                          <a:effectLst/>
                          <a:latin typeface="微軟正黑體" panose="020B0604030504040204" pitchFamily="34" charset="-120"/>
                          <a:ea typeface="微軟正黑體" panose="020B0604030504040204" pitchFamily="34" charset="-120"/>
                          <a:cs typeface="Times New Roman"/>
                        </a:rPr>
                        <a:t>毒性化學物質、生物病原、陸上交通事故、海難、空難、礦災、</a:t>
                      </a:r>
                      <a:r>
                        <a:rPr lang="zh-TW" sz="1800" kern="100" dirty="0">
                          <a:solidFill>
                            <a:srgbClr val="0070C0"/>
                          </a:solidFill>
                          <a:effectLst/>
                          <a:latin typeface="微軟正黑體" panose="020B0604030504040204" pitchFamily="34" charset="-120"/>
                          <a:ea typeface="微軟正黑體" panose="020B0604030504040204" pitchFamily="34" charset="-120"/>
                          <a:cs typeface="Times New Roman"/>
                        </a:rPr>
                        <a:t>動植物疫災</a:t>
                      </a:r>
                      <a:r>
                        <a:rPr lang="zh-TW" sz="1800" kern="100" dirty="0">
                          <a:effectLst/>
                          <a:latin typeface="微軟正黑體" panose="020B0604030504040204" pitchFamily="34" charset="-120"/>
                          <a:ea typeface="微軟正黑體" panose="020B0604030504040204" pitchFamily="34" charset="-120"/>
                          <a:cs typeface="Times New Roman"/>
                        </a:rPr>
                        <a:t>、防救災重點工作項目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五邊形 4"/>
          <p:cNvSpPr/>
          <p:nvPr/>
        </p:nvSpPr>
        <p:spPr>
          <a:xfrm>
            <a:off x="1" y="836973"/>
            <a:ext cx="2590800"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FF0000"/>
                </a:solidFill>
                <a:latin typeface="微軟正黑體" panose="020B0604030504040204" pitchFamily="34" charset="-120"/>
                <a:ea typeface="微軟正黑體" panose="020B0604030504040204" pitchFamily="34" charset="-120"/>
              </a:rPr>
              <a:t>各編章修訂期程</a:t>
            </a:r>
            <a:endParaRPr kumimoji="0" lang="zh-TW" altLang="en-US" sz="2400" b="1" kern="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0428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21331"/>
            <a:ext cx="6705600" cy="716869"/>
          </a:xfrm>
          <a:solidFill>
            <a:schemeClr val="bg1"/>
          </a:solidFill>
        </p:spPr>
        <p:txBody>
          <a:bodyPr vert="horz" lIns="91440" tIns="45720" rIns="91440" bIns="45720" rtlCol="0" anchor="ctr">
            <a:noAutofit/>
          </a:bodyPr>
          <a:lstStyle/>
          <a:p>
            <a:r>
              <a:rPr lang="zh-TW" altLang="en-US" dirty="0"/>
              <a:t>市級地區災害防救計畫修正說明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37</a:t>
            </a:fld>
            <a:endParaRPr lang="zh-TW" altLang="en-US">
              <a:solidFill>
                <a:srgbClr val="44546A">
                  <a:lumMod val="50000"/>
                </a:srgbClr>
              </a:solidFill>
            </a:endParaRPr>
          </a:p>
        </p:txBody>
      </p:sp>
      <p:sp>
        <p:nvSpPr>
          <p:cNvPr id="7" name="五邊形 6"/>
          <p:cNvSpPr/>
          <p:nvPr/>
        </p:nvSpPr>
        <p:spPr>
          <a:xfrm>
            <a:off x="-1" y="792480"/>
            <a:ext cx="3429001" cy="424732"/>
          </a:xfrm>
          <a:prstGeom prst="homePlate">
            <a:avLst/>
          </a:prstGeom>
          <a:solidFill>
            <a:srgbClr val="FFF2CC"/>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en-US" sz="2400" b="1" kern="0" dirty="0" smtClean="0">
                <a:solidFill>
                  <a:srgbClr val="FF0000"/>
                </a:solidFill>
                <a:latin typeface="微軟正黑體" panose="020B0604030504040204" pitchFamily="34" charset="-120"/>
                <a:ea typeface="微軟正黑體" panose="020B0604030504040204" pitchFamily="34" charset="-120"/>
              </a:rPr>
              <a:t>本年度編章修訂分</a:t>
            </a:r>
            <a:r>
              <a:rPr kumimoji="0" lang="zh-TW" altLang="en-US" sz="2400" b="1" kern="0" dirty="0">
                <a:solidFill>
                  <a:srgbClr val="FF0000"/>
                </a:solidFill>
                <a:latin typeface="微軟正黑體" panose="020B0604030504040204" pitchFamily="34" charset="-120"/>
                <a:ea typeface="微軟正黑體" panose="020B0604030504040204" pitchFamily="34" charset="-120"/>
              </a:rPr>
              <a:t>工</a:t>
            </a: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4153868264"/>
              </p:ext>
            </p:extLst>
          </p:nvPr>
        </p:nvGraphicFramePr>
        <p:xfrm>
          <a:off x="533400" y="1417576"/>
          <a:ext cx="8077200" cy="4770817"/>
        </p:xfrm>
        <a:graphic>
          <a:graphicData uri="http://schemas.openxmlformats.org/drawingml/2006/table">
            <a:tbl>
              <a:tblPr firstRow="1" firstCol="1" bandRow="1">
                <a:tableStyleId>{5C22544A-7EE6-4342-B048-85BDC9FD1C3A}</a:tableStyleId>
              </a:tblPr>
              <a:tblGrid>
                <a:gridCol w="606386"/>
                <a:gridCol w="1867703"/>
                <a:gridCol w="1165875"/>
                <a:gridCol w="1632390"/>
                <a:gridCol w="1398721"/>
                <a:gridCol w="1406125"/>
              </a:tblGrid>
              <a:tr h="479669">
                <a:tc>
                  <a:txBody>
                    <a:bodyPr/>
                    <a:lstStyle/>
                    <a:p>
                      <a:pPr algn="ctr">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編號</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編章</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主管機關</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協力團隊</a:t>
                      </a:r>
                    </a:p>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教授</a:t>
                      </a:r>
                      <a:r>
                        <a:rPr lang="en-US" sz="1400" kern="100" dirty="0">
                          <a:solidFill>
                            <a:schemeClr val="tx1"/>
                          </a:solidFill>
                          <a:effectLst/>
                          <a:latin typeface="微軟正黑體" panose="020B0604030504040204" pitchFamily="34" charset="-120"/>
                          <a:ea typeface="微軟正黑體" panose="020B0604030504040204" pitchFamily="34" charset="-120"/>
                        </a:rPr>
                        <a:t>/</a:t>
                      </a:r>
                      <a:r>
                        <a:rPr lang="zh-TW" sz="1400" kern="100" dirty="0">
                          <a:solidFill>
                            <a:schemeClr val="tx1"/>
                          </a:solidFill>
                          <a:effectLst/>
                          <a:latin typeface="微軟正黑體" panose="020B0604030504040204" pitchFamily="34" charset="-120"/>
                          <a:ea typeface="微軟正黑體" panose="020B0604030504040204" pitchFamily="34" charset="-120"/>
                        </a:rPr>
                        <a:t>博士</a:t>
                      </a:r>
                      <a:r>
                        <a:rPr lang="en-US" sz="1400" kern="100" dirty="0">
                          <a:solidFill>
                            <a:schemeClr val="tx1"/>
                          </a:solidFill>
                          <a:effectLst/>
                          <a:latin typeface="微軟正黑體" panose="020B0604030504040204" pitchFamily="34" charset="-120"/>
                          <a:ea typeface="微軟正黑體" panose="020B0604030504040204" pitchFamily="34" charset="-120"/>
                        </a:rPr>
                        <a:t>/</a:t>
                      </a:r>
                      <a:r>
                        <a:rPr lang="zh-TW" sz="1400" kern="100" dirty="0">
                          <a:solidFill>
                            <a:schemeClr val="tx1"/>
                          </a:solidFill>
                          <a:effectLst/>
                          <a:latin typeface="微軟正黑體" panose="020B0604030504040204" pitchFamily="34" charset="-120"/>
                          <a:ea typeface="微軟正黑體" panose="020B0604030504040204" pitchFamily="34" charset="-120"/>
                        </a:rPr>
                        <a:t>助理</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消防局</a:t>
                      </a:r>
                    </a:p>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負責窗口</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消防局</a:t>
                      </a:r>
                    </a:p>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rPr>
                        <a:t>幹部</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479669">
                <a:tc>
                  <a:txBody>
                    <a:bodyPr/>
                    <a:lstStyle/>
                    <a:p>
                      <a:pPr algn="ctr">
                        <a:spcAft>
                          <a:spcPts val="0"/>
                        </a:spcAft>
                      </a:pPr>
                      <a:r>
                        <a:rPr lang="en-US" sz="1400" kern="0" dirty="0">
                          <a:solidFill>
                            <a:schemeClr val="tx1"/>
                          </a:solidFill>
                          <a:effectLst/>
                          <a:latin typeface="微軟正黑體" panose="020B0604030504040204" pitchFamily="34" charset="-120"/>
                          <a:ea typeface="微軟正黑體" panose="020B0604030504040204" pitchFamily="34" charset="-120"/>
                        </a:rPr>
                        <a:t>1</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風災、水災</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消防局</a:t>
                      </a:r>
                    </a:p>
                    <a:p>
                      <a:pPr algn="ctr">
                        <a:spcAft>
                          <a:spcPts val="0"/>
                        </a:spcAft>
                      </a:pPr>
                      <a:r>
                        <a:rPr lang="zh-TW" sz="1800" kern="100">
                          <a:effectLst/>
                          <a:latin typeface="微軟正黑體" panose="020B0604030504040204" pitchFamily="34" charset="-120"/>
                          <a:ea typeface="微軟正黑體" panose="020B0604030504040204" pitchFamily="34" charset="-120"/>
                        </a:rPr>
                        <a:t>水利局</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林永峻博士</a:t>
                      </a:r>
                    </a:p>
                    <a:p>
                      <a:pPr algn="ctr">
                        <a:spcAft>
                          <a:spcPts val="0"/>
                        </a:spcAft>
                      </a:pPr>
                      <a:r>
                        <a:rPr lang="zh-TW" sz="1800" kern="100" dirty="0">
                          <a:effectLst/>
                          <a:latin typeface="微軟正黑體" panose="020B0604030504040204" pitchFamily="34" charset="-120"/>
                          <a:ea typeface="微軟正黑體" panose="020B0604030504040204" pitchFamily="34" charset="-120"/>
                        </a:rPr>
                        <a:t>張紫伶助理</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任心睿</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許恕逞股長</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479669">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2</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公用氣體與油料管線、輸電線路</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經發局</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rowSpan="2">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莊睦雄教授</a:t>
                      </a:r>
                    </a:p>
                    <a:p>
                      <a:pPr algn="ctr">
                        <a:spcAft>
                          <a:spcPts val="0"/>
                        </a:spcAft>
                      </a:pPr>
                      <a:r>
                        <a:rPr lang="zh-TW" sz="1800" kern="100">
                          <a:effectLst/>
                          <a:latin typeface="微軟正黑體" panose="020B0604030504040204" pitchFamily="34" charset="-120"/>
                          <a:ea typeface="微軟正黑體" panose="020B0604030504040204" pitchFamily="34" charset="-120"/>
                        </a:rPr>
                        <a:t>張紫伶助理</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黃加丞</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黃憲加專員</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239835">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3</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寒害</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農業局</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vMerge="1">
                  <a:txBody>
                    <a:bodyPr/>
                    <a:lstStyle/>
                    <a:p>
                      <a:endParaRPr lang="zh-TW" altLang="en-US"/>
                    </a:p>
                  </a:txBody>
                  <a:tcP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蕭雲澤</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劉聖宗技正</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239835">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4</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森林火災</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農業局</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rowSpan="2">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林文苑教授</a:t>
                      </a:r>
                    </a:p>
                    <a:p>
                      <a:pPr algn="ctr">
                        <a:spcAft>
                          <a:spcPts val="0"/>
                        </a:spcAft>
                      </a:pPr>
                      <a:r>
                        <a:rPr lang="zh-TW" sz="1800" kern="100">
                          <a:effectLst/>
                          <a:latin typeface="微軟正黑體" panose="020B0604030504040204" pitchFamily="34" charset="-120"/>
                          <a:ea typeface="微軟正黑體" panose="020B0604030504040204" pitchFamily="34" charset="-120"/>
                        </a:rPr>
                        <a:t>張紫伶助理</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黃加丞</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柯昭男股長</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479669">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5</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坡地災害</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農業局</a:t>
                      </a:r>
                    </a:p>
                    <a:p>
                      <a:pPr algn="ctr">
                        <a:spcAft>
                          <a:spcPts val="0"/>
                        </a:spcAft>
                      </a:pPr>
                      <a:r>
                        <a:rPr lang="zh-TW" sz="1800" kern="100">
                          <a:effectLst/>
                          <a:latin typeface="微軟正黑體" panose="020B0604030504040204" pitchFamily="34" charset="-120"/>
                          <a:ea typeface="微軟正黑體" panose="020B0604030504040204" pitchFamily="34" charset="-120"/>
                        </a:rPr>
                        <a:t>工務局</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vMerge="1">
                  <a:txBody>
                    <a:bodyPr/>
                    <a:lstStyle/>
                    <a:p>
                      <a:endParaRPr lang="zh-TW" altLang="en-US"/>
                    </a:p>
                  </a:txBody>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黃加丞</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何謹余技正</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479669">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6</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旱災</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水利局</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柯凱元博士</a:t>
                      </a:r>
                    </a:p>
                    <a:p>
                      <a:pPr algn="ctr">
                        <a:spcAft>
                          <a:spcPts val="0"/>
                        </a:spcAft>
                      </a:pPr>
                      <a:r>
                        <a:rPr lang="zh-TW" sz="1800" kern="100">
                          <a:effectLst/>
                          <a:latin typeface="微軟正黑體" panose="020B0604030504040204" pitchFamily="34" charset="-120"/>
                          <a:ea typeface="微軟正黑體" panose="020B0604030504040204" pitchFamily="34" charset="-120"/>
                        </a:rPr>
                        <a:t>黃韻潔助理</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陳潔</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劉聖宗技正</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239835">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7</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管控與考核</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消防局</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rowSpan="2">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賴進松博士</a:t>
                      </a:r>
                    </a:p>
                    <a:p>
                      <a:pPr algn="ctr">
                        <a:spcAft>
                          <a:spcPts val="0"/>
                        </a:spcAft>
                      </a:pPr>
                      <a:r>
                        <a:rPr lang="zh-TW" sz="1800" kern="100">
                          <a:effectLst/>
                          <a:latin typeface="微軟正黑體" panose="020B0604030504040204" pitchFamily="34" charset="-120"/>
                          <a:ea typeface="微軟正黑體" panose="020B0604030504040204" pitchFamily="34" charset="-120"/>
                        </a:rPr>
                        <a:t>黃韻潔助理</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王駿逸</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郭乃嘉股長</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239835">
                <a:tc>
                  <a:txBody>
                    <a:bodyPr/>
                    <a:lstStyle/>
                    <a:p>
                      <a:pPr algn="ctr">
                        <a:spcAft>
                          <a:spcPts val="0"/>
                        </a:spcAft>
                      </a:pPr>
                      <a:r>
                        <a:rPr lang="en-US" altLang="zh-TW" sz="1400" kern="0" dirty="0" smtClean="0">
                          <a:solidFill>
                            <a:schemeClr val="tx1"/>
                          </a:solidFill>
                          <a:effectLst/>
                          <a:latin typeface="微軟正黑體" panose="020B0604030504040204" pitchFamily="34" charset="-120"/>
                          <a:ea typeface="微軟正黑體" panose="020B0604030504040204" pitchFamily="34" charset="-120"/>
                        </a:rPr>
                        <a:t>8</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防災經費編列</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消防局</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vMerge="1">
                  <a:txBody>
                    <a:bodyPr/>
                    <a:lstStyle/>
                    <a:p>
                      <a:endParaRPr lang="zh-TW" altLang="en-US"/>
                    </a:p>
                  </a:txBody>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王駿逸</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郭乃嘉股長</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999308">
                <a:tc gridSpan="6">
                  <a:txBody>
                    <a:bodyPr/>
                    <a:lstStyle/>
                    <a:p>
                      <a:pPr algn="just">
                        <a:spcAft>
                          <a:spcPts val="0"/>
                        </a:spcAft>
                      </a:pPr>
                      <a:r>
                        <a:rPr lang="zh-TW" sz="1200" kern="0" dirty="0">
                          <a:solidFill>
                            <a:schemeClr val="tx1"/>
                          </a:solidFill>
                          <a:effectLst/>
                          <a:latin typeface="微軟正黑體" panose="020B0604030504040204" pitchFamily="34" charset="-120"/>
                          <a:ea typeface="微軟正黑體" panose="020B0604030504040204" pitchFamily="34" charset="-120"/>
                        </a:rPr>
                        <a:t>備註：</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180975" lvl="0" indent="-180975" algn="just">
                        <a:spcAft>
                          <a:spcPts val="0"/>
                        </a:spcAft>
                        <a:buClr>
                          <a:srgbClr val="000000"/>
                        </a:buClr>
                        <a:buSzPts val="1000"/>
                        <a:buFont typeface="+mj-lt"/>
                        <a:buAutoNum type="arabicPeriod"/>
                      </a:pPr>
                      <a:r>
                        <a:rPr lang="zh-TW" sz="1200" kern="100" dirty="0">
                          <a:solidFill>
                            <a:schemeClr val="tx1"/>
                          </a:solidFill>
                          <a:effectLst/>
                          <a:latin typeface="微軟正黑體" panose="020B0604030504040204" pitchFamily="34" charset="-120"/>
                          <a:ea typeface="微軟正黑體" panose="020B0604030504040204" pitchFamily="34" charset="-120"/>
                        </a:rPr>
                        <a:t>除山坡地社區災害外，主政機關則為農業局。</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180975" lvl="0" indent="-180975" algn="just">
                        <a:spcAft>
                          <a:spcPts val="0"/>
                        </a:spcAft>
                        <a:buClr>
                          <a:srgbClr val="000000"/>
                        </a:buClr>
                        <a:buSzPts val="1000"/>
                        <a:buFont typeface="+mj-lt"/>
                        <a:buAutoNum type="arabicPeriod"/>
                      </a:pPr>
                      <a:r>
                        <a:rPr lang="zh-TW" sz="1200" kern="100" dirty="0">
                          <a:solidFill>
                            <a:schemeClr val="tx1"/>
                          </a:solidFill>
                          <a:effectLst/>
                          <a:latin typeface="微軟正黑體" panose="020B0604030504040204" pitchFamily="34" charset="-120"/>
                          <a:ea typeface="微軟正黑體" panose="020B0604030504040204" pitchFamily="34" charset="-120"/>
                        </a:rPr>
                        <a:t>由各主管機關邀集相關單位進行修訂前言</a:t>
                      </a:r>
                      <a:r>
                        <a:rPr lang="en-US" sz="1200" kern="100" dirty="0">
                          <a:solidFill>
                            <a:schemeClr val="tx1"/>
                          </a:solidFill>
                          <a:effectLst/>
                          <a:latin typeface="微軟正黑體" panose="020B0604030504040204" pitchFamily="34" charset="-120"/>
                          <a:ea typeface="微軟正黑體" panose="020B0604030504040204" pitchFamily="34" charset="-120"/>
                        </a:rPr>
                        <a:t>(</a:t>
                      </a:r>
                      <a:r>
                        <a:rPr lang="zh-TW" sz="1200" kern="100" dirty="0">
                          <a:solidFill>
                            <a:schemeClr val="tx1"/>
                          </a:solidFill>
                          <a:effectLst/>
                          <a:latin typeface="微軟正黑體" panose="020B0604030504040204" pitchFamily="34" charset="-120"/>
                          <a:ea typeface="微軟正黑體" panose="020B0604030504040204" pitchFamily="34" charset="-120"/>
                        </a:rPr>
                        <a:t>災害特性、歷史災例</a:t>
                      </a:r>
                      <a:r>
                        <a:rPr lang="en-US" sz="1200" kern="100" dirty="0">
                          <a:solidFill>
                            <a:schemeClr val="tx1"/>
                          </a:solidFill>
                          <a:effectLst/>
                          <a:latin typeface="微軟正黑體" panose="020B0604030504040204" pitchFamily="34" charset="-120"/>
                          <a:ea typeface="微軟正黑體" panose="020B0604030504040204" pitchFamily="34" charset="-120"/>
                        </a:rPr>
                        <a:t>)</a:t>
                      </a:r>
                      <a:r>
                        <a:rPr lang="zh-TW" sz="1200" kern="100" dirty="0">
                          <a:solidFill>
                            <a:schemeClr val="tx1"/>
                          </a:solidFill>
                          <a:effectLst/>
                          <a:latin typeface="微軟正黑體" panose="020B0604030504040204" pitchFamily="34" charset="-120"/>
                          <a:ea typeface="微軟正黑體" panose="020B0604030504040204" pitchFamily="34" charset="-120"/>
                        </a:rPr>
                        <a:t>、災害四階段</a:t>
                      </a:r>
                      <a:r>
                        <a:rPr lang="en-US" sz="1200" kern="100" dirty="0">
                          <a:solidFill>
                            <a:schemeClr val="tx1"/>
                          </a:solidFill>
                          <a:effectLst/>
                          <a:latin typeface="微軟正黑體" panose="020B0604030504040204" pitchFamily="34" charset="-120"/>
                          <a:ea typeface="微軟正黑體" panose="020B0604030504040204" pitchFamily="34" charset="-120"/>
                        </a:rPr>
                        <a:t>(</a:t>
                      </a:r>
                      <a:r>
                        <a:rPr lang="zh-TW" sz="1200" kern="100" dirty="0">
                          <a:solidFill>
                            <a:schemeClr val="tx1"/>
                          </a:solidFill>
                          <a:effectLst/>
                          <a:latin typeface="微軟正黑體" panose="020B0604030504040204" pitchFamily="34" charset="-120"/>
                          <a:ea typeface="微軟正黑體" panose="020B0604030504040204" pitchFamily="34" charset="-120"/>
                        </a:rPr>
                        <a:t>減災、整備、應變及復原重建</a:t>
                      </a:r>
                      <a:r>
                        <a:rPr lang="en-US" sz="1200" kern="100" dirty="0">
                          <a:solidFill>
                            <a:schemeClr val="tx1"/>
                          </a:solidFill>
                          <a:effectLst/>
                          <a:latin typeface="微軟正黑體" panose="020B0604030504040204" pitchFamily="34" charset="-120"/>
                          <a:ea typeface="微軟正黑體" panose="020B0604030504040204" pitchFamily="34" charset="-120"/>
                        </a:rPr>
                        <a:t>)</a:t>
                      </a:r>
                      <a:r>
                        <a:rPr lang="zh-TW" sz="1200" kern="100" dirty="0">
                          <a:solidFill>
                            <a:schemeClr val="tx1"/>
                          </a:solidFill>
                          <a:effectLst/>
                          <a:latin typeface="微軟正黑體" panose="020B0604030504040204" pitchFamily="34" charset="-120"/>
                          <a:ea typeface="微軟正黑體" panose="020B0604030504040204" pitchFamily="34" charset="-120"/>
                        </a:rPr>
                        <a:t>、各編章經費編列。</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180975" lvl="0" indent="-180975" algn="just">
                        <a:spcAft>
                          <a:spcPts val="0"/>
                        </a:spcAft>
                        <a:buClr>
                          <a:srgbClr val="000000"/>
                        </a:buClr>
                        <a:buSzPts val="1000"/>
                        <a:buFont typeface="+mj-lt"/>
                        <a:buAutoNum type="arabicPeriod"/>
                      </a:pPr>
                      <a:r>
                        <a:rPr lang="zh-TW" sz="1200" kern="100" dirty="0">
                          <a:solidFill>
                            <a:schemeClr val="tx1"/>
                          </a:solidFill>
                          <a:effectLst/>
                          <a:latin typeface="微軟正黑體" panose="020B0604030504040204" pitchFamily="34" charset="-120"/>
                          <a:ea typeface="微軟正黑體" panose="020B0604030504040204" pitchFamily="34" charset="-120"/>
                        </a:rPr>
                        <a:t>由協力團隊修訂境況模擬、管控與考核、總則編各編防災經費編列彙整。</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35748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38</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781800" cy="716869"/>
          </a:xfrm>
          <a:solidFill>
            <a:schemeClr val="bg1"/>
          </a:solidFill>
        </p:spPr>
        <p:txBody>
          <a:bodyPr/>
          <a:lstStyle/>
          <a:p>
            <a:r>
              <a:rPr lang="zh-TW" altLang="en-US" dirty="0"/>
              <a:t>市級地區災害防救計畫修正說明</a:t>
            </a:r>
          </a:p>
        </p:txBody>
      </p:sp>
      <p:sp>
        <p:nvSpPr>
          <p:cNvPr id="4" name="文字方塊 3"/>
          <p:cNvSpPr txBox="1"/>
          <p:nvPr/>
        </p:nvSpPr>
        <p:spPr>
          <a:xfrm>
            <a:off x="304800" y="978516"/>
            <a:ext cx="8458200" cy="571438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召開專家審查會議流程</a:t>
            </a:r>
            <a:endParaRPr lang="en-US" altLang="zh-TW" sz="3200" b="1" dirty="0" smtClean="0">
              <a:solidFill>
                <a:srgbClr val="FF0000"/>
              </a:solidFill>
              <a:latin typeface="微軟正黑體" panose="020B0604030504040204" pitchFamily="34" charset="-120"/>
              <a:ea typeface="微軟正黑體" panose="020B0604030504040204" pitchFamily="34" charset="-120"/>
            </a:endParaRPr>
          </a:p>
          <a:p>
            <a:pPr marL="514350" indent="-514350">
              <a:lnSpc>
                <a:spcPts val="5000"/>
              </a:lnSpc>
              <a:buFont typeface="+mj-lt"/>
              <a:buAutoNum type="arabicPeriod"/>
            </a:pPr>
            <a:r>
              <a:rPr lang="zh-TW" altLang="en-US" sz="3200" dirty="0" smtClean="0">
                <a:latin typeface="微軟正黑體" panose="020B0604030504040204" pitchFamily="34" charset="-120"/>
                <a:ea typeface="微軟正黑體" panose="020B0604030504040204" pitchFamily="34" charset="-120"/>
              </a:rPr>
              <a:t>由各局處於修訂完各編章後，各自召開。</a:t>
            </a:r>
            <a:endParaRPr lang="en-US" altLang="zh-TW" sz="3200" dirty="0" smtClean="0">
              <a:latin typeface="微軟正黑體" panose="020B0604030504040204" pitchFamily="34" charset="-120"/>
              <a:ea typeface="微軟正黑體" panose="020B0604030504040204" pitchFamily="34" charset="-120"/>
            </a:endParaRPr>
          </a:p>
          <a:p>
            <a:pPr marL="514350" indent="-514350">
              <a:lnSpc>
                <a:spcPts val="5000"/>
              </a:lnSpc>
              <a:buFont typeface="+mj-lt"/>
              <a:buAutoNum type="arabicPeriod"/>
            </a:pPr>
            <a:r>
              <a:rPr lang="zh-TW" altLang="en-US" sz="3200" dirty="0" smtClean="0">
                <a:latin typeface="微軟正黑體" panose="020B0604030504040204" pitchFamily="34" charset="-120"/>
                <a:ea typeface="微軟正黑體" panose="020B0604030504040204" pitchFamily="34" charset="-120"/>
              </a:rPr>
              <a:t>應邀請</a:t>
            </a:r>
            <a:r>
              <a:rPr lang="en-US" altLang="zh-TW" sz="3200" dirty="0" smtClean="0">
                <a:latin typeface="微軟正黑體" panose="020B0604030504040204" pitchFamily="34" charset="-120"/>
                <a:ea typeface="微軟正黑體" panose="020B0604030504040204" pitchFamily="34" charset="-120"/>
              </a:rPr>
              <a:t>5</a:t>
            </a:r>
            <a:r>
              <a:rPr lang="zh-TW" altLang="en-US" sz="3200" dirty="0" smtClean="0">
                <a:latin typeface="微軟正黑體" panose="020B0604030504040204" pitchFamily="34" charset="-120"/>
                <a:ea typeface="微軟正黑體" panose="020B0604030504040204" pitchFamily="34" charset="-120"/>
              </a:rPr>
              <a:t>位外聘專家學者與會進行審查，其中</a:t>
            </a: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名應為新北市專家諮詢會議名單內成員，另</a:t>
            </a: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名可由局處自行聘請。</a:t>
            </a:r>
            <a:endParaRPr lang="en-US" altLang="zh-TW" sz="3200" dirty="0" smtClean="0">
              <a:latin typeface="微軟正黑體" panose="020B0604030504040204" pitchFamily="34" charset="-120"/>
              <a:ea typeface="微軟正黑體" panose="020B0604030504040204" pitchFamily="34" charset="-120"/>
            </a:endParaRPr>
          </a:p>
          <a:p>
            <a:pPr marL="514350" indent="-514350">
              <a:lnSpc>
                <a:spcPts val="5000"/>
              </a:lnSpc>
              <a:buFont typeface="+mj-lt"/>
              <a:buAutoNum type="arabicPeriod"/>
            </a:pPr>
            <a:r>
              <a:rPr lang="zh-TW" altLang="en-US" sz="3200" dirty="0" smtClean="0">
                <a:latin typeface="微軟正黑體" panose="020B0604030504040204" pitchFamily="34" charset="-120"/>
                <a:ea typeface="微軟正黑體" panose="020B0604030504040204" pitchFamily="34" charset="-120"/>
              </a:rPr>
              <a:t>本</a:t>
            </a:r>
            <a:r>
              <a:rPr lang="zh-TW" altLang="en-US" sz="3200" dirty="0">
                <a:latin typeface="微軟正黑體" panose="020B0604030504040204" pitchFamily="34" charset="-120"/>
                <a:ea typeface="微軟正黑體" panose="020B0604030504040204" pitchFamily="34" charset="-120"/>
              </a:rPr>
              <a:t>項會議應於</a:t>
            </a:r>
            <a:r>
              <a:rPr lang="en-US" altLang="zh-TW" sz="3200" dirty="0">
                <a:latin typeface="微軟正黑體" panose="020B0604030504040204" pitchFamily="34" charset="-120"/>
                <a:ea typeface="微軟正黑體" panose="020B0604030504040204" pitchFamily="34" charset="-120"/>
              </a:rPr>
              <a:t>105</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20</a:t>
            </a:r>
            <a:r>
              <a:rPr lang="zh-TW" altLang="en-US" sz="3200" dirty="0">
                <a:latin typeface="微軟正黑體" panose="020B0604030504040204" pitchFamily="34" charset="-120"/>
                <a:ea typeface="微軟正黑體" panose="020B0604030504040204" pitchFamily="34" charset="-120"/>
              </a:rPr>
              <a:t>日前完成，再依照審查內容進行修正。</a:t>
            </a:r>
          </a:p>
          <a:p>
            <a:pPr marL="514350" indent="-514350">
              <a:lnSpc>
                <a:spcPts val="5000"/>
              </a:lnSpc>
              <a:buFont typeface="+mj-lt"/>
              <a:buAutoNum type="arabicPeriod"/>
            </a:pPr>
            <a:r>
              <a:rPr lang="zh-TW" altLang="en-US" sz="3200" dirty="0" smtClean="0">
                <a:latin typeface="微軟正黑體" panose="020B0604030504040204" pitchFamily="34" charset="-120"/>
                <a:ea typeface="微軟正黑體" panose="020B0604030504040204" pitchFamily="34" charset="-120"/>
              </a:rPr>
              <a:t>各編交</a:t>
            </a:r>
            <a:r>
              <a:rPr lang="zh-TW" altLang="en-US" sz="3200" dirty="0">
                <a:latin typeface="微軟正黑體" panose="020B0604030504040204" pitchFamily="34" charset="-120"/>
                <a:ea typeface="微軟正黑體" panose="020B0604030504040204" pitchFamily="34" charset="-120"/>
              </a:rPr>
              <a:t>由消防局統一彙整時間訂於</a:t>
            </a:r>
            <a:r>
              <a:rPr lang="en-US" altLang="zh-TW" sz="3200" dirty="0">
                <a:latin typeface="微軟正黑體" panose="020B0604030504040204" pitchFamily="34" charset="-120"/>
                <a:ea typeface="微軟正黑體" panose="020B0604030504040204" pitchFamily="34" charset="-120"/>
              </a:rPr>
              <a:t>105</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3</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日</a:t>
            </a:r>
            <a:r>
              <a:rPr lang="zh-TW" altLang="en-US" sz="3200" dirty="0" smtClean="0">
                <a:latin typeface="微軟正黑體" panose="020B0604030504040204" pitchFamily="34" charset="-120"/>
                <a:ea typeface="微軟正黑體" panose="020B0604030504040204" pitchFamily="34" charset="-120"/>
              </a:rPr>
              <a:t>。</a:t>
            </a:r>
            <a:endParaRPr lang="en-US" altLang="zh-TW" sz="32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0797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39</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五</a:t>
            </a:r>
            <a:r>
              <a:rPr lang="zh-TW" altLang="en-US" sz="4000" b="1" dirty="0" smtClean="0">
                <a:solidFill>
                  <a:srgbClr val="CC3300"/>
                </a:solidFill>
              </a:rPr>
              <a:t>、國際災</a:t>
            </a:r>
            <a:r>
              <a:rPr lang="zh-TW" altLang="en-US" sz="4000" b="1" dirty="0">
                <a:solidFill>
                  <a:srgbClr val="CC3300"/>
                </a:solidFill>
              </a:rPr>
              <a:t>例</a:t>
            </a:r>
          </a:p>
        </p:txBody>
      </p:sp>
    </p:spTree>
    <p:extLst>
      <p:ext uri="{BB962C8B-B14F-4D97-AF65-F5344CB8AC3E}">
        <p14:creationId xmlns:p14="http://schemas.microsoft.com/office/powerpoint/2010/main" val="227528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a:t>4</a:t>
            </a:r>
            <a:endParaRPr lang="en-US" altLang="ko-KR" dirty="0"/>
          </a:p>
        </p:txBody>
      </p:sp>
      <p:sp>
        <p:nvSpPr>
          <p:cNvPr id="111619" name="Rectangle 8"/>
          <p:cNvSpPr>
            <a:spLocks noChangeArrowheads="1"/>
          </p:cNvSpPr>
          <p:nvPr/>
        </p:nvSpPr>
        <p:spPr bwMode="auto">
          <a:xfrm>
            <a:off x="1904998" y="2873514"/>
            <a:ext cx="52578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82663" indent="-982663"/>
            <a:r>
              <a:rPr lang="zh-TW" altLang="en-US" sz="4000" b="1" dirty="0">
                <a:solidFill>
                  <a:srgbClr val="C00000"/>
                </a:solidFill>
              </a:rPr>
              <a:t>二</a:t>
            </a:r>
            <a:r>
              <a:rPr lang="zh-TW" altLang="en-US" sz="4000" b="1" dirty="0" smtClean="0">
                <a:solidFill>
                  <a:srgbClr val="C00000"/>
                </a:solidFill>
              </a:rPr>
              <a:t>、管制事項報告</a:t>
            </a:r>
            <a:endParaRPr lang="zh-TW" altLang="en-US" sz="4000" b="1" dirty="0">
              <a:solidFill>
                <a:srgbClr val="C00000"/>
              </a:solidFill>
            </a:endParaRPr>
          </a:p>
        </p:txBody>
      </p:sp>
    </p:spTree>
    <p:extLst>
      <p:ext uri="{BB962C8B-B14F-4D97-AF65-F5344CB8AC3E}">
        <p14:creationId xmlns:p14="http://schemas.microsoft.com/office/powerpoint/2010/main" val="16113390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13" name="文字方塊 12"/>
          <p:cNvSpPr txBox="1"/>
          <p:nvPr/>
        </p:nvSpPr>
        <p:spPr>
          <a:xfrm>
            <a:off x="425751" y="2286000"/>
            <a:ext cx="8538737" cy="2431435"/>
          </a:xfrm>
          <a:prstGeom prst="rect">
            <a:avLst/>
          </a:prstGeom>
          <a:noFill/>
        </p:spPr>
        <p:txBody>
          <a:bodyPr>
            <a:spAutoFit/>
          </a:bodyPr>
          <a:lstStyle/>
          <a:p>
            <a:pPr algn="r" fontAlgn="auto">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zh-TW" altLang="en-US" sz="4400" b="1" dirty="0">
                <a:solidFill>
                  <a:srgbClr val="0070C0"/>
                </a:solidFill>
                <a:latin typeface="微軟正黑體" pitchFamily="34" charset="-120"/>
                <a:ea typeface="微軟正黑體" pitchFamily="34" charset="-120"/>
              </a:rPr>
              <a:t>瓜地馬拉康布雷二</a:t>
            </a:r>
            <a:r>
              <a:rPr kumimoji="0" lang="zh-TW" altLang="en-US" sz="4400" b="1" dirty="0" smtClean="0">
                <a:solidFill>
                  <a:srgbClr val="0070C0"/>
                </a:solidFill>
                <a:latin typeface="微軟正黑體" pitchFamily="34" charset="-120"/>
                <a:ea typeface="微軟正黑體" pitchFamily="34" charset="-120"/>
              </a:rPr>
              <a:t>村崩塌事件</a:t>
            </a:r>
            <a:endParaRPr kumimoji="0" lang="en-US" altLang="zh-TW" sz="4400" b="1" dirty="0" smtClean="0">
              <a:solidFill>
                <a:srgbClr val="0070C0"/>
              </a:solidFill>
              <a:latin typeface="微軟正黑體" pitchFamily="34" charset="-120"/>
              <a:ea typeface="微軟正黑體" pitchFamily="34" charset="-120"/>
            </a:endParaRPr>
          </a:p>
          <a:p>
            <a:pPr algn="r" fontAlgn="auto">
              <a:spcBef>
                <a:spcPts val="1200"/>
              </a:spcBef>
              <a:spcAft>
                <a:spcPts val="0"/>
              </a:spcAft>
              <a:defRPr/>
            </a:pPr>
            <a:r>
              <a:rPr kumimoji="0" lang="zh-TW" altLang="en-US" sz="4400" b="1" dirty="0">
                <a:solidFill>
                  <a:srgbClr val="0070C0"/>
                </a:solidFill>
                <a:latin typeface="微軟正黑體" pitchFamily="34" charset="-120"/>
                <a:ea typeface="微軟正黑體" pitchFamily="34" charset="-120"/>
              </a:rPr>
              <a:t>法國蔚藍海岸暴雨事件</a:t>
            </a:r>
            <a:endParaRPr kumimoji="0" lang="en-US" altLang="zh-TW" sz="4400" b="1" dirty="0" smtClean="0">
              <a:solidFill>
                <a:srgbClr val="0070C0"/>
              </a:solidFill>
              <a:latin typeface="微軟正黑體" pitchFamily="34" charset="-120"/>
              <a:ea typeface="微軟正黑體" pitchFamily="34" charset="-120"/>
            </a:endParaRPr>
          </a:p>
        </p:txBody>
      </p:sp>
      <p:sp>
        <p:nvSpPr>
          <p:cNvPr id="4608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63BEFA6-8384-4352-BF88-14401A5AF1D6}" type="slidenum">
              <a:rPr kumimoji="0" lang="zh-TW" altLang="en-US">
                <a:solidFill>
                  <a:srgbClr val="262626"/>
                </a:solidFill>
                <a:latin typeface="Arial Unicode MS" pitchFamily="34" charset="-120"/>
                <a:ea typeface="Arial Unicode MS" pitchFamily="34" charset="-120"/>
              </a:rPr>
              <a:pPr/>
              <a:t>40</a:t>
            </a:fld>
            <a:endParaRPr kumimoji="0" lang="zh-TW" altLang="en-US">
              <a:solidFill>
                <a:srgbClr val="262626"/>
              </a:solidFill>
              <a:latin typeface="Arial Unicode MS" pitchFamily="34" charset="-120"/>
              <a:ea typeface="Arial Unicode MS" pitchFamily="34" charset="-120"/>
            </a:endParaRPr>
          </a:p>
        </p:txBody>
      </p:sp>
    </p:spTree>
    <p:extLst>
      <p:ext uri="{BB962C8B-B14F-4D97-AF65-F5344CB8AC3E}">
        <p14:creationId xmlns:p14="http://schemas.microsoft.com/office/powerpoint/2010/main" val="4257054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30EAC16-6F49-4335-9C56-C37B3BCFF458}" type="slidenum">
              <a:rPr kumimoji="0" lang="zh-TW" altLang="en-US">
                <a:solidFill>
                  <a:srgbClr val="262626"/>
                </a:solidFill>
                <a:latin typeface="Arial Unicode MS" pitchFamily="34" charset="-120"/>
                <a:ea typeface="Arial Unicode MS" pitchFamily="34" charset="-120"/>
              </a:rPr>
              <a:pPr/>
              <a:t>41</a:t>
            </a:fld>
            <a:endParaRPr kumimoji="0" lang="zh-TW" altLang="en-US">
              <a:solidFill>
                <a:srgbClr val="262626"/>
              </a:solidFill>
              <a:latin typeface="Arial Unicode MS" pitchFamily="34" charset="-120"/>
              <a:ea typeface="Arial Unicode MS" pitchFamily="34" charset="-120"/>
            </a:endParaRPr>
          </a:p>
        </p:txBody>
      </p:sp>
      <p:sp>
        <p:nvSpPr>
          <p:cNvPr id="32" name="文字方塊 4"/>
          <p:cNvSpPr txBox="1">
            <a:spLocks noChangeArrowheads="1"/>
          </p:cNvSpPr>
          <p:nvPr/>
        </p:nvSpPr>
        <p:spPr bwMode="auto">
          <a:xfrm>
            <a:off x="0" y="703460"/>
            <a:ext cx="89154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b="1" dirty="0">
                <a:solidFill>
                  <a:srgbClr val="000000"/>
                </a:solidFill>
                <a:latin typeface="微軟正黑體" panose="020B0604030504040204" pitchFamily="34" charset="-120"/>
                <a:ea typeface="微軟正黑體" panose="020B0604030504040204" pitchFamily="34" charset="-120"/>
              </a:rPr>
              <a:t>時間</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104 </a:t>
            </a:r>
            <a:r>
              <a:rPr kumimoji="0" lang="zh-TW" altLang="en-US" sz="2400" b="1" dirty="0">
                <a:solidFill>
                  <a:srgbClr val="75952C"/>
                </a:solidFill>
                <a:latin typeface="微軟正黑體" panose="020B0604030504040204" pitchFamily="34" charset="-120"/>
                <a:ea typeface="微軟正黑體" panose="020B0604030504040204" pitchFamily="34" charset="-120"/>
              </a:rPr>
              <a:t>年 </a:t>
            </a:r>
            <a:r>
              <a:rPr kumimoji="0" lang="en-US" altLang="zh-TW" sz="2400" b="1" dirty="0">
                <a:solidFill>
                  <a:srgbClr val="75952C"/>
                </a:solidFill>
                <a:latin typeface="微軟正黑體" panose="020B0604030504040204" pitchFamily="34" charset="-120"/>
                <a:ea typeface="微軟正黑體" panose="020B0604030504040204" pitchFamily="34" charset="-120"/>
              </a:rPr>
              <a:t>10 </a:t>
            </a:r>
            <a:r>
              <a:rPr kumimoji="0" lang="zh-TW" altLang="en-US" sz="2400" b="1" dirty="0">
                <a:solidFill>
                  <a:srgbClr val="75952C"/>
                </a:solidFill>
                <a:latin typeface="微軟正黑體" panose="020B0604030504040204" pitchFamily="34" charset="-120"/>
                <a:ea typeface="微軟正黑體" panose="020B0604030504040204" pitchFamily="34" charset="-120"/>
              </a:rPr>
              <a:t>月 </a:t>
            </a:r>
            <a:r>
              <a:rPr kumimoji="0" lang="en-US" altLang="zh-TW" sz="2400" b="1" dirty="0">
                <a:solidFill>
                  <a:srgbClr val="75952C"/>
                </a:solidFill>
                <a:latin typeface="微軟正黑體" panose="020B0604030504040204" pitchFamily="34" charset="-120"/>
                <a:ea typeface="微軟正黑體" panose="020B0604030504040204" pitchFamily="34" charset="-120"/>
              </a:rPr>
              <a:t>1 </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日當地時間晚上</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9</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點</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30</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分</a:t>
            </a:r>
            <a:endParaRPr kumimoji="0" lang="en-US" altLang="zh-TW" sz="2400" b="1" dirty="0" smtClean="0">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b="1" dirty="0" smtClean="0">
                <a:solidFill>
                  <a:srgbClr val="000000"/>
                </a:solidFill>
                <a:latin typeface="微軟正黑體" panose="020B0604030504040204" pitchFamily="34" charset="-120"/>
                <a:ea typeface="微軟正黑體" panose="020B0604030504040204" pitchFamily="34" charset="-120"/>
              </a:rPr>
              <a:t>地點</a:t>
            </a:r>
            <a:r>
              <a:rPr kumimoji="0" lang="zh-TW" altLang="en-US" sz="2400" b="1" dirty="0">
                <a:solidFill>
                  <a:srgbClr val="00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瓜地馬拉</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市</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聖</a:t>
            </a:r>
            <a:r>
              <a:rPr kumimoji="0" lang="zh-TW" altLang="en-US" sz="2400" b="1" dirty="0">
                <a:solidFill>
                  <a:srgbClr val="000000"/>
                </a:solidFill>
                <a:latin typeface="微軟正黑體" panose="020B0604030504040204" pitchFamily="34" charset="-120"/>
                <a:ea typeface="微軟正黑體" panose="020B0604030504040204" pitchFamily="34" charset="-120"/>
              </a:rPr>
              <a:t>卡塔琳娜皮努</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拉鎮</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康</a:t>
            </a:r>
            <a:r>
              <a:rPr kumimoji="0" lang="zh-TW" altLang="en-US" sz="2400" b="1" dirty="0">
                <a:solidFill>
                  <a:srgbClr val="FF0000"/>
                </a:solidFill>
                <a:latin typeface="微軟正黑體" panose="020B0604030504040204" pitchFamily="34" charset="-120"/>
                <a:ea typeface="微軟正黑體" panose="020B0604030504040204" pitchFamily="34" charset="-120"/>
              </a:rPr>
              <a:t>布雷二村</a:t>
            </a:r>
            <a:endParaRPr kumimoji="0" lang="en-US" altLang="zh-TW" sz="2400" b="1" dirty="0" smtClean="0">
              <a:solidFill>
                <a:srgbClr val="FF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b="1" dirty="0" smtClean="0">
                <a:solidFill>
                  <a:srgbClr val="000000"/>
                </a:solidFill>
                <a:latin typeface="微軟正黑體" panose="020B0604030504040204" pitchFamily="34" charset="-120"/>
                <a:ea typeface="微軟正黑體" panose="020B0604030504040204" pitchFamily="34" charset="-120"/>
              </a:rPr>
              <a:t>事件描述</a:t>
            </a:r>
            <a:r>
              <a:rPr kumimoji="0" lang="zh-TW" altLang="en-US" sz="2400" b="1" dirty="0">
                <a:solidFill>
                  <a:srgbClr val="000000"/>
                </a:solidFill>
                <a:latin typeface="微軟正黑體" panose="020B0604030504040204" pitchFamily="34" charset="-120"/>
                <a:ea typeface="微軟正黑體" panose="020B0604030504040204" pitchFamily="34" charset="-120"/>
              </a:rPr>
              <a:t>：</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瓜地馬拉市連日豪雨，造成距離首都東方</a:t>
            </a:r>
            <a:r>
              <a:rPr kumimoji="0" lang="en-US" altLang="zh-TW" sz="2400" b="1" dirty="0" smtClean="0">
                <a:solidFill>
                  <a:srgbClr val="000000"/>
                </a:solidFill>
                <a:latin typeface="微軟正黑體" panose="020B0604030504040204" pitchFamily="34" charset="-120"/>
                <a:ea typeface="微軟正黑體" panose="020B0604030504040204" pitchFamily="34" charset="-120"/>
              </a:rPr>
              <a:t>15</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公里處康</a:t>
            </a:r>
            <a:r>
              <a:rPr kumimoji="0" lang="zh-TW" altLang="en-US" sz="2400" b="1" dirty="0">
                <a:solidFill>
                  <a:srgbClr val="000000"/>
                </a:solidFill>
                <a:latin typeface="微軟正黑體" panose="020B0604030504040204" pitchFamily="34" charset="-120"/>
                <a:ea typeface="微軟正黑體" panose="020B0604030504040204" pitchFamily="34" charset="-120"/>
              </a:rPr>
              <a:t>布雷二村（</a:t>
            </a:r>
            <a:r>
              <a:rPr kumimoji="0" lang="en-US" altLang="zh-TW" sz="2400" b="1" dirty="0">
                <a:solidFill>
                  <a:srgbClr val="000000"/>
                </a:solidFill>
                <a:latin typeface="微軟正黑體" panose="020B0604030504040204" pitchFamily="34" charset="-120"/>
                <a:ea typeface="微軟正黑體" panose="020B0604030504040204" pitchFamily="34" charset="-120"/>
              </a:rPr>
              <a:t>El </a:t>
            </a:r>
            <a:r>
              <a:rPr kumimoji="0" lang="en-US" altLang="zh-TW" sz="2400" b="1" dirty="0" err="1">
                <a:solidFill>
                  <a:srgbClr val="000000"/>
                </a:solidFill>
                <a:latin typeface="微軟正黑體" panose="020B0604030504040204" pitchFamily="34" charset="-120"/>
                <a:ea typeface="微軟正黑體" panose="020B0604030504040204" pitchFamily="34" charset="-120"/>
              </a:rPr>
              <a:t>Cambray</a:t>
            </a:r>
            <a:r>
              <a:rPr kumimoji="0" lang="en-US" altLang="zh-TW" sz="2400" b="1" dirty="0">
                <a:solidFill>
                  <a:srgbClr val="000000"/>
                </a:solidFill>
                <a:latin typeface="微軟正黑體" panose="020B0604030504040204" pitchFamily="34" charset="-120"/>
                <a:ea typeface="微軟正黑體" panose="020B0604030504040204" pitchFamily="34" charset="-120"/>
              </a:rPr>
              <a:t> II</a:t>
            </a:r>
            <a:r>
              <a:rPr kumimoji="0" lang="zh-TW" altLang="en-US" sz="2400" b="1" dirty="0">
                <a:solidFill>
                  <a:srgbClr val="000000"/>
                </a:solidFill>
                <a:latin typeface="微軟正黑體" panose="020B0604030504040204" pitchFamily="34" charset="-120"/>
                <a:ea typeface="微軟正黑體" panose="020B0604030504040204" pitchFamily="34" charset="-120"/>
              </a:rPr>
              <a:t>）南側邊</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坡發生</a:t>
            </a:r>
            <a:r>
              <a:rPr kumimoji="0" lang="zh-TW" altLang="en-US" sz="2400" b="1" dirty="0">
                <a:solidFill>
                  <a:srgbClr val="000000"/>
                </a:solidFill>
                <a:latin typeface="微軟正黑體" panose="020B0604030504040204" pitchFamily="34" charset="-120"/>
                <a:ea typeface="微軟正黑體" panose="020B0604030504040204" pitchFamily="34" charset="-120"/>
              </a:rPr>
              <a:t>大規模</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崩塌，大量</a:t>
            </a:r>
            <a:r>
              <a:rPr kumimoji="0" lang="zh-TW" altLang="en-US" sz="2400" b="1" dirty="0">
                <a:solidFill>
                  <a:srgbClr val="000000"/>
                </a:solidFill>
                <a:latin typeface="微軟正黑體" panose="020B0604030504040204" pitchFamily="34" charset="-120"/>
                <a:ea typeface="微軟正黑體" panose="020B0604030504040204" pitchFamily="34" charset="-120"/>
              </a:rPr>
              <a:t>土石淹沒民宅。</a:t>
            </a:r>
            <a:endParaRPr kumimoji="0" lang="en-US" altLang="zh-TW" sz="2400" b="1" dirty="0" smtClean="0">
              <a:solidFill>
                <a:srgbClr val="000000"/>
              </a:solidFill>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7" y="2795494"/>
            <a:ext cx="5771029" cy="378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8"/>
          <p:cNvSpPr txBox="1">
            <a:spLocks noChangeArrowheads="1"/>
          </p:cNvSpPr>
          <p:nvPr/>
        </p:nvSpPr>
        <p:spPr bwMode="auto">
          <a:xfrm>
            <a:off x="4343400" y="2819400"/>
            <a:ext cx="939505" cy="276999"/>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200" dirty="0" smtClean="0">
                <a:solidFill>
                  <a:srgbClr val="000000"/>
                </a:solidFill>
              </a:rPr>
              <a:t>瓜地馬拉</a:t>
            </a:r>
            <a:endParaRPr lang="zh-TW" altLang="en-US" sz="1200" dirty="0">
              <a:solidFill>
                <a:srgbClr val="000000"/>
              </a:solidFill>
            </a:endParaRPr>
          </a:p>
        </p:txBody>
      </p:sp>
      <p:sp>
        <p:nvSpPr>
          <p:cNvPr id="12" name="文字方塊 18"/>
          <p:cNvSpPr txBox="1">
            <a:spLocks noChangeArrowheads="1"/>
          </p:cNvSpPr>
          <p:nvPr/>
        </p:nvSpPr>
        <p:spPr bwMode="auto">
          <a:xfrm>
            <a:off x="2133600" y="4065494"/>
            <a:ext cx="1215837" cy="461665"/>
          </a:xfrm>
          <a:prstGeom prst="rect">
            <a:avLst/>
          </a:prstGeom>
          <a:solidFill>
            <a:schemeClr val="bg1"/>
          </a:solidFill>
          <a:ln>
            <a:solidFill>
              <a:schemeClr val="tx1"/>
            </a:solidFill>
            <a:prstDash val="sysDot"/>
          </a:ln>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200" dirty="0" smtClean="0">
                <a:solidFill>
                  <a:srgbClr val="000000"/>
                </a:solidFill>
              </a:rPr>
              <a:t>康布雷二村崩塌位置</a:t>
            </a:r>
            <a:endParaRPr lang="zh-TW" altLang="en-US" sz="1200" dirty="0">
              <a:solidFill>
                <a:srgbClr val="000000"/>
              </a:solidFill>
            </a:endParaRPr>
          </a:p>
        </p:txBody>
      </p:sp>
      <p:sp>
        <p:nvSpPr>
          <p:cNvPr id="3" name="文字方塊 2"/>
          <p:cNvSpPr txBox="1"/>
          <p:nvPr/>
        </p:nvSpPr>
        <p:spPr>
          <a:xfrm>
            <a:off x="-38569" y="6560403"/>
            <a:ext cx="2780087"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err="1" smtClean="0">
                <a:solidFill>
                  <a:srgbClr val="000000"/>
                </a:solidFill>
              </a:rPr>
              <a:t>Gloibedia</a:t>
            </a:r>
            <a:r>
              <a:rPr lang="zh-TW" altLang="en-US" sz="1200" dirty="0" smtClean="0">
                <a:solidFill>
                  <a:srgbClr val="000000"/>
                </a:solidFill>
              </a:rPr>
              <a:t>、聯合新聞網</a:t>
            </a:r>
            <a:endParaRPr lang="zh-TW" altLang="en-US" sz="1200" dirty="0">
              <a:solidFill>
                <a:srgbClr val="000000"/>
              </a:solidFill>
            </a:endParaRPr>
          </a:p>
        </p:txBody>
      </p:sp>
      <p:pic>
        <p:nvPicPr>
          <p:cNvPr id="1028" name="Picture 4" descr="http://pgw.udn.com.tw/gw/photo.php?u=http://uc.udn.com.tw/photo/2015/10/04/4/1374911.jpg&amp;s=Y&amp;x=0&amp;y=34&amp;sw=1280&amp;sh=1730&amp;sl=W&amp;fw=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43200"/>
            <a:ext cx="2895600"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701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13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380CE64-3EB6-45B3-AA04-08BDA4021FF9}" type="slidenum">
              <a:rPr kumimoji="0" lang="zh-TW" altLang="en-US">
                <a:solidFill>
                  <a:srgbClr val="262626"/>
                </a:solidFill>
                <a:latin typeface="Arial Unicode MS" pitchFamily="34" charset="-120"/>
                <a:ea typeface="Arial Unicode MS" pitchFamily="34" charset="-120"/>
              </a:rPr>
              <a:pPr/>
              <a:t>42</a:t>
            </a:fld>
            <a:endParaRPr kumimoji="0" lang="zh-TW" altLang="en-US">
              <a:solidFill>
                <a:srgbClr val="262626"/>
              </a:solidFill>
              <a:latin typeface="Arial Unicode MS" pitchFamily="34" charset="-120"/>
              <a:ea typeface="Arial Unicode MS" pitchFamily="34" charset="-120"/>
            </a:endParaRPr>
          </a:p>
        </p:txBody>
      </p:sp>
      <p:sp>
        <p:nvSpPr>
          <p:cNvPr id="4813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solidFill>
                  <a:srgbClr val="000000"/>
                </a:solidFill>
                <a:latin typeface="微軟正黑體" pitchFamily="34" charset="-120"/>
                <a:ea typeface="微軟正黑體" pitchFamily="34" charset="-120"/>
              </a:rPr>
              <a:t>        </a:t>
            </a:r>
          </a:p>
        </p:txBody>
      </p:sp>
      <p:sp>
        <p:nvSpPr>
          <p:cNvPr id="4813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a typeface="標楷體" pitchFamily="65" charset="-120"/>
            </a:endParaRPr>
          </a:p>
        </p:txBody>
      </p:sp>
      <p:sp>
        <p:nvSpPr>
          <p:cNvPr id="48134"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a typeface="標楷體" pitchFamily="65" charset="-120"/>
            </a:endParaRPr>
          </a:p>
        </p:txBody>
      </p:sp>
      <p:sp>
        <p:nvSpPr>
          <p:cNvPr id="21" name="矩形 20"/>
          <p:cNvSpPr/>
          <p:nvPr/>
        </p:nvSpPr>
        <p:spPr>
          <a:xfrm>
            <a:off x="128766" y="791051"/>
            <a:ext cx="8939034" cy="1723549"/>
          </a:xfrm>
          <a:prstGeom prst="rect">
            <a:avLst/>
          </a:prstGeom>
        </p:spPr>
        <p:txBody>
          <a:bodyPr wrap="square">
            <a:spAutoFit/>
          </a:bodyPr>
          <a:lstStyle/>
          <a:p>
            <a:pPr marL="285750" indent="-285750" algn="just" fontAlgn="auto">
              <a:spcBef>
                <a:spcPts val="600"/>
              </a:spcBef>
              <a:spcAft>
                <a:spcPts val="0"/>
              </a:spcAft>
              <a:buFont typeface="Arial" panose="020B0604020202020204" pitchFamily="34" charset="0"/>
              <a:buChar char="•"/>
            </a:pPr>
            <a:r>
              <a:rPr kumimoji="0" lang="zh-TW" altLang="en-US" sz="2400" b="1" dirty="0">
                <a:solidFill>
                  <a:srgbClr val="000000"/>
                </a:solidFill>
                <a:latin typeface="微軟正黑體" panose="020B0604030504040204" pitchFamily="34" charset="-120"/>
                <a:ea typeface="微軟正黑體" panose="020B0604030504040204" pitchFamily="34" charset="-120"/>
              </a:rPr>
              <a:t>本次山體滑坡</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災害位</a:t>
            </a:r>
            <a:r>
              <a:rPr kumimoji="0" lang="zh-TW" altLang="en-US" sz="2400" b="1" dirty="0">
                <a:solidFill>
                  <a:srgbClr val="000000"/>
                </a:solidFill>
                <a:latin typeface="微軟正黑體" panose="020B0604030504040204" pitchFamily="34" charset="-120"/>
                <a:ea typeface="微軟正黑體" panose="020B0604030504040204" pitchFamily="34" charset="-120"/>
              </a:rPr>
              <a:t>處河谷</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陡峭邊</a:t>
            </a:r>
            <a:r>
              <a:rPr kumimoji="0" lang="zh-TW" altLang="en-US" sz="2400" b="1" dirty="0">
                <a:solidFill>
                  <a:srgbClr val="000000"/>
                </a:solidFill>
                <a:latin typeface="微軟正黑體" panose="020B0604030504040204" pitchFamily="34" charset="-120"/>
                <a:ea typeface="微軟正黑體" panose="020B0604030504040204" pitchFamily="34" charset="-120"/>
              </a:rPr>
              <a:t>坡的坡腳</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之下</a:t>
            </a:r>
            <a:r>
              <a:rPr kumimoji="0" lang="en-US" altLang="zh-TW" sz="2400" b="1" dirty="0" smtClean="0">
                <a:solidFill>
                  <a:srgbClr val="FF0000"/>
                </a:solidFill>
                <a:latin typeface="微軟正黑體" panose="020B0604030504040204" pitchFamily="34" charset="-120"/>
                <a:ea typeface="微軟正黑體" panose="020B0604030504040204" pitchFamily="34" charset="-120"/>
              </a:rPr>
              <a:t>125</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戶住家遭到掩埋</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部分地區</a:t>
            </a:r>
            <a:r>
              <a:rPr kumimoji="0" lang="zh-TW" altLang="en-US" sz="2400" b="1" dirty="0">
                <a:solidFill>
                  <a:srgbClr val="000000"/>
                </a:solidFill>
                <a:latin typeface="微軟正黑體" panose="020B0604030504040204" pitchFamily="34" charset="-120"/>
                <a:ea typeface="微軟正黑體" panose="020B0604030504040204" pitchFamily="34" charset="-120"/>
              </a:rPr>
              <a:t>被埋在約 </a:t>
            </a:r>
            <a:r>
              <a:rPr kumimoji="0" lang="en-US" altLang="zh-TW" sz="2400" b="1" dirty="0">
                <a:solidFill>
                  <a:srgbClr val="FF0000"/>
                </a:solidFill>
                <a:latin typeface="微軟正黑體" panose="020B0604030504040204" pitchFamily="34" charset="-120"/>
                <a:ea typeface="微軟正黑體" panose="020B0604030504040204" pitchFamily="34" charset="-120"/>
              </a:rPr>
              <a:t>15 </a:t>
            </a:r>
            <a:r>
              <a:rPr kumimoji="0" lang="zh-TW" altLang="en-US" sz="2400" b="1" dirty="0">
                <a:solidFill>
                  <a:srgbClr val="FF0000"/>
                </a:solidFill>
                <a:latin typeface="微軟正黑體" panose="020B0604030504040204" pitchFamily="34" charset="-120"/>
                <a:ea typeface="微軟正黑體" panose="020B0604030504040204" pitchFamily="34" charset="-120"/>
              </a:rPr>
              <a:t>公尺深的土礫堆</a:t>
            </a:r>
            <a:r>
              <a:rPr kumimoji="0" lang="zh-TW" altLang="en-US" sz="2400" b="1" dirty="0">
                <a:solidFill>
                  <a:srgbClr val="000000"/>
                </a:solidFill>
                <a:latin typeface="微軟正黑體" panose="020B0604030504040204" pitchFamily="34" charset="-120"/>
                <a:ea typeface="微軟正黑體" panose="020B0604030504040204" pitchFamily="34" charset="-120"/>
              </a:rPr>
              <a:t>下</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2400" b="1" dirty="0">
              <a:solidFill>
                <a:srgbClr val="000000"/>
              </a:solidFill>
              <a:latin typeface="微軟正黑體" panose="020B0604030504040204" pitchFamily="34" charset="-120"/>
              <a:ea typeface="微軟正黑體" panose="020B0604030504040204" pitchFamily="34" charset="-120"/>
            </a:endParaRPr>
          </a:p>
          <a:p>
            <a:pPr marL="285750" indent="-285750" algn="just" fontAlgn="auto">
              <a:spcBef>
                <a:spcPts val="600"/>
              </a:spcBef>
              <a:spcAft>
                <a:spcPts val="0"/>
              </a:spcAft>
              <a:buFont typeface="Arial" panose="020B0604020202020204" pitchFamily="34" charset="0"/>
              <a:buChar char="•"/>
            </a:pPr>
            <a:r>
              <a:rPr kumimoji="0" lang="zh-TW" altLang="en-US" sz="2400" b="1" dirty="0">
                <a:solidFill>
                  <a:srgbClr val="000000"/>
                </a:solidFill>
                <a:latin typeface="微軟正黑體" panose="020B0604030504040204" pitchFamily="34" charset="-120"/>
                <a:ea typeface="微軟正黑體" panose="020B0604030504040204" pitchFamily="34" charset="-120"/>
              </a:rPr>
              <a:t>統計至</a:t>
            </a:r>
            <a:r>
              <a:rPr kumimoji="0" lang="en-US" altLang="zh-TW" sz="2400" b="1" dirty="0" smtClean="0">
                <a:solidFill>
                  <a:srgbClr val="000000"/>
                </a:solidFill>
                <a:latin typeface="微軟正黑體" panose="020B0604030504040204" pitchFamily="34" charset="-120"/>
                <a:ea typeface="微軟正黑體" panose="020B0604030504040204" pitchFamily="34" charset="-120"/>
              </a:rPr>
              <a:t>10</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000000"/>
                </a:solidFill>
                <a:latin typeface="微軟正黑體" panose="020B0604030504040204" pitchFamily="34" charset="-120"/>
                <a:ea typeface="微軟正黑體" panose="020B0604030504040204" pitchFamily="34" charset="-120"/>
              </a:rPr>
              <a:t>8</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日止，</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死亡人數</a:t>
            </a:r>
            <a:r>
              <a:rPr kumimoji="0" lang="en-US" altLang="zh-TW" sz="2400" b="1" dirty="0" smtClean="0">
                <a:solidFill>
                  <a:srgbClr val="FF0000"/>
                </a:solidFill>
                <a:latin typeface="微軟正黑體" panose="020B0604030504040204" pitchFamily="34" charset="-120"/>
                <a:ea typeface="微軟正黑體" panose="020B0604030504040204" pitchFamily="34" charset="-120"/>
              </a:rPr>
              <a:t>220</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人</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，約</a:t>
            </a:r>
            <a:r>
              <a:rPr kumimoji="0" lang="en-US" altLang="zh-TW" sz="2400" b="1" dirty="0" smtClean="0">
                <a:solidFill>
                  <a:srgbClr val="FF0000"/>
                </a:solidFill>
                <a:latin typeface="微軟正黑體" panose="020B0604030504040204" pitchFamily="34" charset="-120"/>
                <a:ea typeface="微軟正黑體" panose="020B0604030504040204" pitchFamily="34" charset="-120"/>
              </a:rPr>
              <a:t>350</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人下落不明</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2400" b="1" dirty="0" smtClean="0">
              <a:solidFill>
                <a:srgbClr val="000000"/>
              </a:solidFill>
              <a:latin typeface="微軟正黑體" panose="020B0604030504040204" pitchFamily="34" charset="-120"/>
              <a:ea typeface="微軟正黑體" panose="020B0604030504040204" pitchFamily="34" charset="-120"/>
            </a:endParaRPr>
          </a:p>
          <a:p>
            <a:pPr marL="285750" indent="-285750" algn="just" fontAlgn="auto">
              <a:spcBef>
                <a:spcPts val="600"/>
              </a:spcBef>
              <a:spcAft>
                <a:spcPts val="0"/>
              </a:spcAft>
              <a:buFont typeface="Arial" panose="020B0604020202020204" pitchFamily="34" charset="0"/>
              <a:buChar char="•"/>
            </a:pPr>
            <a:r>
              <a:rPr kumimoji="0" lang="en-US" altLang="zh-TW" sz="2400" b="1" dirty="0" smtClean="0">
                <a:solidFill>
                  <a:srgbClr val="000000"/>
                </a:solidFill>
                <a:latin typeface="微軟正黑體" panose="020B0604030504040204" pitchFamily="34" charset="-120"/>
                <a:ea typeface="微軟正黑體" panose="020B0604030504040204" pitchFamily="34" charset="-120"/>
              </a:rPr>
              <a:t>NCDR</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概</a:t>
            </a:r>
            <a:r>
              <a:rPr kumimoji="0" lang="zh-TW" altLang="en-US" sz="2400" b="1" dirty="0">
                <a:solidFill>
                  <a:srgbClr val="000000"/>
                </a:solidFill>
                <a:latin typeface="微軟正黑體" panose="020B0604030504040204" pitchFamily="34" charset="-120"/>
                <a:ea typeface="微軟正黑體" panose="020B0604030504040204" pitchFamily="34" charset="-120"/>
              </a:rPr>
              <a:t>估</a:t>
            </a:r>
            <a:r>
              <a:rPr kumimoji="0" lang="zh-TW" altLang="en-US" sz="2400" b="1" dirty="0">
                <a:solidFill>
                  <a:srgbClr val="FF0000"/>
                </a:solidFill>
                <a:latin typeface="微軟正黑體" panose="020B0604030504040204" pitchFamily="34" charset="-120"/>
                <a:ea typeface="微軟正黑體" panose="020B0604030504040204" pitchFamily="34" charset="-120"/>
              </a:rPr>
              <a:t>崩塌範圍寬約 </a:t>
            </a:r>
            <a:r>
              <a:rPr kumimoji="0" lang="en-US" altLang="zh-TW" sz="2400" b="1" dirty="0">
                <a:solidFill>
                  <a:srgbClr val="FF0000"/>
                </a:solidFill>
                <a:latin typeface="微軟正黑體" panose="020B0604030504040204" pitchFamily="34" charset="-120"/>
                <a:ea typeface="微軟正黑體" panose="020B0604030504040204" pitchFamily="34" charset="-120"/>
              </a:rPr>
              <a:t>100 </a:t>
            </a:r>
            <a:r>
              <a:rPr kumimoji="0" lang="zh-TW" altLang="en-US" sz="2400" b="1" dirty="0">
                <a:solidFill>
                  <a:srgbClr val="FF0000"/>
                </a:solidFill>
                <a:latin typeface="微軟正黑體" panose="020B0604030504040204" pitchFamily="34" charset="-120"/>
                <a:ea typeface="微軟正黑體" panose="020B0604030504040204" pitchFamily="34" charset="-120"/>
              </a:rPr>
              <a:t>公尺</a:t>
            </a:r>
            <a:r>
              <a:rPr kumimoji="0" lang="zh-TW" altLang="en-US" sz="2400" b="1" dirty="0">
                <a:solidFill>
                  <a:srgbClr val="00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長約 </a:t>
            </a:r>
            <a:r>
              <a:rPr kumimoji="0" lang="en-US" altLang="zh-TW" sz="2400" b="1" dirty="0">
                <a:solidFill>
                  <a:srgbClr val="FF0000"/>
                </a:solidFill>
                <a:latin typeface="微軟正黑體" panose="020B0604030504040204" pitchFamily="34" charset="-120"/>
                <a:ea typeface="微軟正黑體" panose="020B0604030504040204" pitchFamily="34" charset="-120"/>
              </a:rPr>
              <a:t>110 </a:t>
            </a:r>
            <a:r>
              <a:rPr kumimoji="0" lang="zh-TW" altLang="en-US" sz="2400" b="1" dirty="0">
                <a:solidFill>
                  <a:srgbClr val="FF0000"/>
                </a:solidFill>
                <a:latin typeface="微軟正黑體" panose="020B0604030504040204" pitchFamily="34" charset="-120"/>
                <a:ea typeface="微軟正黑體" panose="020B0604030504040204" pitchFamily="34" charset="-120"/>
              </a:rPr>
              <a:t>公尺</a:t>
            </a:r>
            <a:r>
              <a:rPr kumimoji="0" lang="zh-TW" altLang="en-US" sz="2400" b="1" dirty="0">
                <a:solidFill>
                  <a:srgbClr val="000000"/>
                </a:solidFill>
                <a:latin typeface="微軟正黑體" panose="020B0604030504040204" pitchFamily="34" charset="-120"/>
                <a:ea typeface="微軟正黑體" panose="020B0604030504040204" pitchFamily="34" charset="-120"/>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54" y="2866162"/>
            <a:ext cx="5127812" cy="345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38569" y="6400800"/>
            <a:ext cx="2857969" cy="461665"/>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a:solidFill>
                  <a:srgbClr val="000000"/>
                </a:solidFill>
              </a:rPr>
              <a:t>CONRED </a:t>
            </a:r>
            <a:r>
              <a:rPr lang="zh-TW" altLang="en-US" sz="1200" dirty="0">
                <a:solidFill>
                  <a:srgbClr val="000000"/>
                </a:solidFill>
              </a:rPr>
              <a:t>資料</a:t>
            </a:r>
            <a:r>
              <a:rPr lang="zh-TW" altLang="en-US" sz="1200" dirty="0" smtClean="0">
                <a:solidFill>
                  <a:srgbClr val="000000"/>
                </a:solidFill>
              </a:rPr>
              <a:t>，</a:t>
            </a:r>
            <a:r>
              <a:rPr lang="en-US" altLang="zh-TW" sz="1200" dirty="0" smtClean="0">
                <a:solidFill>
                  <a:srgbClr val="000000"/>
                </a:solidFill>
              </a:rPr>
              <a:t>NCDR</a:t>
            </a:r>
            <a:r>
              <a:rPr lang="zh-TW" altLang="en-US" sz="1200" dirty="0" smtClean="0">
                <a:solidFill>
                  <a:srgbClr val="000000"/>
                </a:solidFill>
              </a:rPr>
              <a:t>編修</a:t>
            </a:r>
            <a:endParaRPr lang="en-US" altLang="zh-TW" sz="1200" dirty="0" smtClean="0">
              <a:solidFill>
                <a:srgbClr val="000000"/>
              </a:solidFill>
            </a:endParaRPr>
          </a:p>
          <a:p>
            <a:r>
              <a:rPr lang="en-US" altLang="zh-TW" sz="1200" dirty="0" smtClean="0">
                <a:solidFill>
                  <a:srgbClr val="000000"/>
                </a:solidFill>
                <a:latin typeface="微軟正黑體" pitchFamily="34" charset="-120"/>
                <a:ea typeface="微軟正黑體" pitchFamily="34" charset="-120"/>
              </a:rPr>
              <a:t>BBC</a:t>
            </a:r>
            <a:endParaRPr lang="en-US" altLang="zh-TW" sz="1200" dirty="0">
              <a:solidFill>
                <a:srgbClr val="000000"/>
              </a:solidFill>
              <a:latin typeface="微軟正黑體" pitchFamily="34" charset="-120"/>
              <a:ea typeface="微軟正黑體" pitchFamily="34" charset="-120"/>
            </a:endParaRPr>
          </a:p>
        </p:txBody>
      </p:sp>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573" r="13694"/>
          <a:stretch/>
        </p:blipFill>
        <p:spPr bwMode="auto">
          <a:xfrm>
            <a:off x="5566081" y="2667000"/>
            <a:ext cx="2880140" cy="2084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081" y="4800601"/>
            <a:ext cx="2880140" cy="175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685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案</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例 比 較</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13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380CE64-3EB6-45B3-AA04-08BDA4021FF9}" type="slidenum">
              <a:rPr kumimoji="0" lang="zh-TW" altLang="en-US">
                <a:solidFill>
                  <a:srgbClr val="262626"/>
                </a:solidFill>
                <a:latin typeface="Arial Unicode MS" pitchFamily="34" charset="-120"/>
                <a:ea typeface="Arial Unicode MS" pitchFamily="34" charset="-120"/>
              </a:rPr>
              <a:pPr/>
              <a:t>43</a:t>
            </a:fld>
            <a:endParaRPr kumimoji="0" lang="zh-TW" altLang="en-US">
              <a:solidFill>
                <a:srgbClr val="262626"/>
              </a:solidFill>
              <a:latin typeface="Arial Unicode MS" pitchFamily="34" charset="-120"/>
              <a:ea typeface="Arial Unicode MS" pitchFamily="34" charset="-120"/>
            </a:endParaRPr>
          </a:p>
        </p:txBody>
      </p:sp>
      <p:sp>
        <p:nvSpPr>
          <p:cNvPr id="4813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solidFill>
                  <a:srgbClr val="000000"/>
                </a:solidFill>
                <a:latin typeface="微軟正黑體" pitchFamily="34" charset="-120"/>
                <a:ea typeface="微軟正黑體" pitchFamily="34" charset="-120"/>
              </a:rPr>
              <a:t>        </a:t>
            </a:r>
          </a:p>
        </p:txBody>
      </p:sp>
      <p:sp>
        <p:nvSpPr>
          <p:cNvPr id="10" name="文字方塊 9"/>
          <p:cNvSpPr txBox="1"/>
          <p:nvPr/>
        </p:nvSpPr>
        <p:spPr>
          <a:xfrm>
            <a:off x="-38569" y="6553200"/>
            <a:ext cx="37723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zh-TW" altLang="en-US" sz="1200" dirty="0">
                <a:solidFill>
                  <a:srgbClr val="000000"/>
                </a:solidFill>
              </a:rPr>
              <a:t>陳樹</a:t>
            </a:r>
            <a:r>
              <a:rPr lang="zh-TW" altLang="en-US" sz="1200" dirty="0" smtClean="0">
                <a:solidFill>
                  <a:srgbClr val="000000"/>
                </a:solidFill>
              </a:rPr>
              <a:t>群，土</a:t>
            </a:r>
            <a:r>
              <a:rPr lang="zh-TW" altLang="en-US" sz="1200" dirty="0">
                <a:solidFill>
                  <a:srgbClr val="000000"/>
                </a:solidFill>
              </a:rPr>
              <a:t>砂災害與深層崩塌機制探討</a:t>
            </a:r>
            <a:endParaRPr lang="en-US" altLang="zh-TW" sz="1200" dirty="0">
              <a:solidFill>
                <a:srgbClr val="000000"/>
              </a:solidFill>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1676400"/>
            <a:ext cx="455792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474" y="3054484"/>
            <a:ext cx="4708525" cy="357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28766" y="791051"/>
            <a:ext cx="8939034" cy="830997"/>
          </a:xfrm>
          <a:prstGeom prst="rect">
            <a:avLst/>
          </a:prstGeom>
        </p:spPr>
        <p:txBody>
          <a:bodyPr wrap="square">
            <a:spAutoFit/>
          </a:bodyPr>
          <a:lstStyle/>
          <a:p>
            <a:pPr marL="285750" indent="-285750" algn="just" fontAlgn="auto">
              <a:spcBef>
                <a:spcPts val="600"/>
              </a:spcBef>
              <a:spcAft>
                <a:spcPts val="0"/>
              </a:spcAft>
              <a:buFont typeface="Arial" panose="020B0604020202020204" pitchFamily="34" charset="0"/>
              <a:buChar char="•"/>
            </a:pPr>
            <a:r>
              <a:rPr kumimoji="0" lang="en-US" altLang="zh-TW" sz="2400" b="1" dirty="0" smtClean="0">
                <a:solidFill>
                  <a:srgbClr val="000000"/>
                </a:solidFill>
                <a:latin typeface="微軟正黑體" panose="020B0604030504040204" pitchFamily="34" charset="-120"/>
                <a:ea typeface="微軟正黑體" panose="020B0604030504040204" pitchFamily="34" charset="-120"/>
              </a:rPr>
              <a:t>2011</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年莫拉克颱風，高雄市</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小林村崩塌</a:t>
            </a:r>
            <a:r>
              <a:rPr kumimoji="0" lang="zh-TW" altLang="en-US" sz="2400" b="1" dirty="0">
                <a:solidFill>
                  <a:srgbClr val="FF0000"/>
                </a:solidFill>
                <a:latin typeface="微軟正黑體" panose="020B0604030504040204" pitchFamily="34" charset="-120"/>
                <a:ea typeface="微軟正黑體" panose="020B0604030504040204" pitchFamily="34" charset="-120"/>
              </a:rPr>
              <a:t>區長約</a:t>
            </a:r>
            <a:r>
              <a:rPr kumimoji="0" lang="en-US" altLang="zh-TW" sz="2400" b="1" dirty="0">
                <a:solidFill>
                  <a:srgbClr val="FF0000"/>
                </a:solidFill>
                <a:latin typeface="微軟正黑體" panose="020B0604030504040204" pitchFamily="34" charset="-120"/>
                <a:ea typeface="微軟正黑體" panose="020B0604030504040204" pitchFamily="34" charset="-120"/>
              </a:rPr>
              <a:t>3.2</a:t>
            </a:r>
            <a:r>
              <a:rPr kumimoji="0" lang="zh-TW" altLang="en-US" sz="2400" b="1" dirty="0">
                <a:solidFill>
                  <a:srgbClr val="FF0000"/>
                </a:solidFill>
                <a:latin typeface="微軟正黑體" panose="020B0604030504040204" pitchFamily="34" charset="-120"/>
                <a:ea typeface="微軟正黑體" panose="020B0604030504040204" pitchFamily="34" charset="-120"/>
              </a:rPr>
              <a:t>公里</a:t>
            </a:r>
            <a:r>
              <a:rPr kumimoji="0" lang="zh-TW" altLang="en-US" sz="2400" b="1" dirty="0">
                <a:solidFill>
                  <a:srgbClr val="00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寬約</a:t>
            </a:r>
            <a:r>
              <a:rPr kumimoji="0" lang="en-US" altLang="zh-TW" sz="2400" b="1" dirty="0">
                <a:solidFill>
                  <a:srgbClr val="FF0000"/>
                </a:solidFill>
                <a:latin typeface="微軟正黑體" panose="020B0604030504040204" pitchFamily="34" charset="-120"/>
                <a:ea typeface="微軟正黑體" panose="020B0604030504040204" pitchFamily="34" charset="-120"/>
              </a:rPr>
              <a:t>1.6</a:t>
            </a:r>
            <a:r>
              <a:rPr kumimoji="0" lang="zh-TW" altLang="en-US" sz="2400" b="1" dirty="0">
                <a:solidFill>
                  <a:srgbClr val="FF0000"/>
                </a:solidFill>
                <a:latin typeface="微軟正黑體" panose="020B0604030504040204" pitchFamily="34" charset="-120"/>
                <a:ea typeface="微軟正黑體" panose="020B0604030504040204" pitchFamily="34" charset="-120"/>
              </a:rPr>
              <a:t>公里</a:t>
            </a:r>
            <a:r>
              <a:rPr kumimoji="0" lang="zh-TW" altLang="en-US" sz="2400" b="1" dirty="0">
                <a:solidFill>
                  <a:srgbClr val="000000"/>
                </a:solidFill>
                <a:latin typeface="微軟正黑體" panose="020B0604030504040204" pitchFamily="34" charset="-120"/>
                <a:ea typeface="微軟正黑體" panose="020B0604030504040204" pitchFamily="34" charset="-120"/>
              </a:rPr>
              <a:t>，影響範圍約</a:t>
            </a:r>
            <a:r>
              <a:rPr kumimoji="0" lang="en-US" altLang="zh-TW" sz="2400" b="1" dirty="0">
                <a:solidFill>
                  <a:srgbClr val="000000"/>
                </a:solidFill>
                <a:latin typeface="微軟正黑體" panose="020B0604030504040204" pitchFamily="34" charset="-120"/>
                <a:ea typeface="微軟正黑體" panose="020B0604030504040204" pitchFamily="34" charset="-120"/>
              </a:rPr>
              <a:t>350</a:t>
            </a:r>
            <a:r>
              <a:rPr kumimoji="0" lang="zh-TW" altLang="en-US" sz="2400" b="1" dirty="0">
                <a:solidFill>
                  <a:srgbClr val="000000"/>
                </a:solidFill>
                <a:latin typeface="微軟正黑體" panose="020B0604030504040204" pitchFamily="34" charset="-120"/>
                <a:ea typeface="微軟正黑體" panose="020B0604030504040204" pitchFamily="34" charset="-120"/>
              </a:rPr>
              <a:t>公頃</a:t>
            </a:r>
          </a:p>
        </p:txBody>
      </p:sp>
    </p:spTree>
    <p:extLst>
      <p:ext uri="{BB962C8B-B14F-4D97-AF65-F5344CB8AC3E}">
        <p14:creationId xmlns:p14="http://schemas.microsoft.com/office/powerpoint/2010/main" val="22171341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13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380CE64-3EB6-45B3-AA04-08BDA4021FF9}" type="slidenum">
              <a:rPr kumimoji="0" lang="zh-TW" altLang="en-US">
                <a:solidFill>
                  <a:srgbClr val="262626"/>
                </a:solidFill>
                <a:latin typeface="Arial Unicode MS" pitchFamily="34" charset="-120"/>
                <a:ea typeface="Arial Unicode MS" pitchFamily="34" charset="-120"/>
              </a:rPr>
              <a:pPr/>
              <a:t>44</a:t>
            </a:fld>
            <a:endParaRPr kumimoji="0" lang="zh-TW" altLang="en-US">
              <a:solidFill>
                <a:srgbClr val="262626"/>
              </a:solidFill>
              <a:latin typeface="Arial Unicode MS" pitchFamily="34" charset="-120"/>
              <a:ea typeface="Arial Unicode MS" pitchFamily="34" charset="-120"/>
            </a:endParaRPr>
          </a:p>
        </p:txBody>
      </p:sp>
      <p:sp>
        <p:nvSpPr>
          <p:cNvPr id="4813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solidFill>
                  <a:srgbClr val="000000"/>
                </a:solidFill>
                <a:latin typeface="微軟正黑體" pitchFamily="34" charset="-120"/>
                <a:ea typeface="微軟正黑體" pitchFamily="34" charset="-120"/>
              </a:rPr>
              <a:t>        </a:t>
            </a:r>
          </a:p>
        </p:txBody>
      </p:sp>
      <p:sp>
        <p:nvSpPr>
          <p:cNvPr id="4813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a typeface="標楷體" pitchFamily="65" charset="-120"/>
            </a:endParaRPr>
          </a:p>
        </p:txBody>
      </p:sp>
      <p:sp>
        <p:nvSpPr>
          <p:cNvPr id="10" name="文字方塊 9"/>
          <p:cNvSpPr txBox="1"/>
          <p:nvPr/>
        </p:nvSpPr>
        <p:spPr>
          <a:xfrm>
            <a:off x="-38569" y="6581001"/>
            <a:ext cx="33913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：中新網、</a:t>
            </a:r>
            <a:r>
              <a:rPr lang="en-US" altLang="zh-TW" sz="1200" dirty="0" err="1" smtClean="0">
                <a:solidFill>
                  <a:srgbClr val="000000"/>
                </a:solidFill>
              </a:rPr>
              <a:t>Prensalibre</a:t>
            </a:r>
            <a:r>
              <a:rPr lang="zh-TW" altLang="en-US" sz="1200" dirty="0" smtClean="0">
                <a:solidFill>
                  <a:srgbClr val="000000"/>
                </a:solidFill>
              </a:rPr>
              <a:t>、</a:t>
            </a:r>
            <a:r>
              <a:rPr lang="en-US" altLang="zh-TW" sz="1200" dirty="0" err="1" smtClean="0">
                <a:solidFill>
                  <a:srgbClr val="000000"/>
                </a:solidFill>
                <a:latin typeface="微軟正黑體" pitchFamily="34" charset="-120"/>
                <a:ea typeface="微軟正黑體" pitchFamily="34" charset="-120"/>
              </a:rPr>
              <a:t>Lapatilla</a:t>
            </a:r>
            <a:endParaRPr lang="en-US" altLang="zh-TW" sz="1200" dirty="0">
              <a:solidFill>
                <a:srgbClr val="000000"/>
              </a:solidFill>
              <a:latin typeface="微軟正黑體" pitchFamily="34" charset="-120"/>
              <a:ea typeface="微軟正黑體" pitchFamily="34" charset="-120"/>
            </a:endParaRPr>
          </a:p>
        </p:txBody>
      </p:sp>
      <p:pic>
        <p:nvPicPr>
          <p:cNvPr id="4098" name="Picture 2" descr="http://image1.chinanews.com.cn/cnsupload/big/2015/10-03/4-426/970d2d4d745a4491b382565a636bd6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97245"/>
            <a:ext cx="3908425" cy="2600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r Manuel Hernández y Carlos Álvare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074" y="897245"/>
            <a:ext cx="4010025" cy="26715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lapatilla.com/site/wp-content/uploads/2015/10-03/2015-10-02T153021Z_781810078_GF10000229972_RTRMADP_3_GUATEMALA-DISASTER-cop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737699"/>
            <a:ext cx="3880351" cy="25869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lapatilla.com/site/wp-content/uploads/2015/10-03/2015-10-03T050804Z_1282492590_GF10000230510_RTRMADP_3_GUATEMALA-MUDSLIDE-cop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9272" y="3657600"/>
            <a:ext cx="3880352" cy="2586901"/>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2"/>
          <p:cNvSpPr txBox="1">
            <a:spLocks noChangeArrowheads="1"/>
          </p:cNvSpPr>
          <p:nvPr/>
        </p:nvSpPr>
        <p:spPr bwMode="auto">
          <a:xfrm>
            <a:off x="381000" y="6038850"/>
            <a:ext cx="1261884"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車輛遭掩埋情形</a:t>
            </a:r>
            <a:endParaRPr lang="zh-TW" altLang="en-US" sz="1200" dirty="0">
              <a:solidFill>
                <a:srgbClr val="000000"/>
              </a:solidFill>
              <a:ea typeface="標楷體" pitchFamily="65" charset="-120"/>
            </a:endParaRPr>
          </a:p>
        </p:txBody>
      </p:sp>
      <p:sp>
        <p:nvSpPr>
          <p:cNvPr id="17" name="文字方塊 12"/>
          <p:cNvSpPr txBox="1">
            <a:spLocks noChangeArrowheads="1"/>
          </p:cNvSpPr>
          <p:nvPr/>
        </p:nvSpPr>
        <p:spPr bwMode="auto">
          <a:xfrm>
            <a:off x="4572000" y="3286125"/>
            <a:ext cx="1219200"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a:solidFill>
                  <a:srgbClr val="000000"/>
                </a:solidFill>
                <a:ea typeface="標楷體" pitchFamily="65" charset="-120"/>
              </a:rPr>
              <a:t>土石掩埋</a:t>
            </a:r>
            <a:r>
              <a:rPr lang="zh-TW" altLang="en-US" sz="1200" dirty="0" smtClean="0">
                <a:solidFill>
                  <a:srgbClr val="000000"/>
                </a:solidFill>
                <a:ea typeface="標楷體" pitchFamily="65" charset="-120"/>
              </a:rPr>
              <a:t>情形</a:t>
            </a:r>
            <a:endParaRPr lang="zh-TW" altLang="en-US" sz="1200" dirty="0">
              <a:solidFill>
                <a:srgbClr val="000000"/>
              </a:solidFill>
              <a:ea typeface="標楷體" pitchFamily="65" charset="-120"/>
            </a:endParaRPr>
          </a:p>
        </p:txBody>
      </p:sp>
      <p:sp>
        <p:nvSpPr>
          <p:cNvPr id="18" name="文字方塊 12"/>
          <p:cNvSpPr txBox="1">
            <a:spLocks noChangeArrowheads="1"/>
          </p:cNvSpPr>
          <p:nvPr/>
        </p:nvSpPr>
        <p:spPr bwMode="auto">
          <a:xfrm>
            <a:off x="387429" y="3219450"/>
            <a:ext cx="1107996"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a:solidFill>
                  <a:srgbClr val="000000"/>
                </a:solidFill>
                <a:ea typeface="標楷體" pitchFamily="65" charset="-120"/>
              </a:rPr>
              <a:t>傷</a:t>
            </a:r>
            <a:r>
              <a:rPr lang="zh-TW" altLang="en-US" sz="1200" dirty="0" smtClean="0">
                <a:solidFill>
                  <a:srgbClr val="000000"/>
                </a:solidFill>
                <a:ea typeface="標楷體" pitchFamily="65" charset="-120"/>
              </a:rPr>
              <a:t>者搶救情形</a:t>
            </a:r>
            <a:endParaRPr lang="zh-TW" altLang="en-US" sz="1200" dirty="0">
              <a:solidFill>
                <a:srgbClr val="000000"/>
              </a:solidFill>
              <a:ea typeface="標楷體" pitchFamily="65" charset="-120"/>
            </a:endParaRPr>
          </a:p>
        </p:txBody>
      </p:sp>
      <p:sp>
        <p:nvSpPr>
          <p:cNvPr id="19" name="文字方塊 12"/>
          <p:cNvSpPr txBox="1">
            <a:spLocks noChangeArrowheads="1"/>
          </p:cNvSpPr>
          <p:nvPr/>
        </p:nvSpPr>
        <p:spPr bwMode="auto">
          <a:xfrm>
            <a:off x="4800600" y="5966688"/>
            <a:ext cx="1142999"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崩塌邊坡情形</a:t>
            </a:r>
            <a:endParaRPr lang="zh-TW" altLang="en-US" sz="1200" dirty="0">
              <a:solidFill>
                <a:srgbClr val="000000"/>
              </a:solidFill>
              <a:ea typeface="標楷體" pitchFamily="65" charset="-120"/>
            </a:endParaRPr>
          </a:p>
        </p:txBody>
      </p:sp>
    </p:spTree>
    <p:extLst>
      <p:ext uri="{BB962C8B-B14F-4D97-AF65-F5344CB8AC3E}">
        <p14:creationId xmlns:p14="http://schemas.microsoft.com/office/powerpoint/2010/main" val="2973679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0180"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3C39314-4DBB-4FA8-BD41-CE3989FC63D0}" type="slidenum">
              <a:rPr kumimoji="0" lang="zh-TW" altLang="en-US">
                <a:solidFill>
                  <a:srgbClr val="262626"/>
                </a:solidFill>
                <a:latin typeface="Arial Unicode MS" pitchFamily="34" charset="-120"/>
                <a:ea typeface="Arial Unicode MS" pitchFamily="34" charset="-120"/>
              </a:rPr>
              <a:pPr/>
              <a:t>45</a:t>
            </a:fld>
            <a:endParaRPr kumimoji="0" lang="zh-TW" altLang="en-US">
              <a:solidFill>
                <a:srgbClr val="262626"/>
              </a:solidFill>
              <a:latin typeface="Arial Unicode MS" pitchFamily="34" charset="-120"/>
              <a:ea typeface="Arial Unicode MS" pitchFamily="34" charset="-120"/>
            </a:endParaRPr>
          </a:p>
        </p:txBody>
      </p:sp>
      <p:sp>
        <p:nvSpPr>
          <p:cNvPr id="50182" name="矩形 5"/>
          <p:cNvSpPr>
            <a:spLocks noChangeArrowheads="1"/>
          </p:cNvSpPr>
          <p:nvPr/>
        </p:nvSpPr>
        <p:spPr bwMode="auto">
          <a:xfrm>
            <a:off x="0" y="685800"/>
            <a:ext cx="9067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1.</a:t>
            </a:r>
            <a:r>
              <a:rPr lang="zh-TW" altLang="en-US" sz="2800" b="1" dirty="0" smtClean="0">
                <a:solidFill>
                  <a:srgbClr val="003399"/>
                </a:solidFill>
                <a:latin typeface="微軟正黑體" panose="020B0604030504040204" pitchFamily="34" charset="-120"/>
                <a:ea typeface="微軟正黑體" panose="020B0604030504040204" pitchFamily="34" charset="-120"/>
              </a:rPr>
              <a:t>政府動員人力情形</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400" b="1" dirty="0">
                <a:solidFill>
                  <a:srgbClr val="000000"/>
                </a:solidFill>
                <a:latin typeface="微軟正黑體" pitchFamily="34" charset="-120"/>
                <a:ea typeface="微軟正黑體" pitchFamily="34" charset="-120"/>
                <a:cs typeface="新細明體" pitchFamily="18" charset="-120"/>
              </a:rPr>
              <a:t>當局動用</a:t>
            </a:r>
            <a:r>
              <a:rPr lang="zh-TW" altLang="en-US" sz="2400" b="1" dirty="0">
                <a:solidFill>
                  <a:srgbClr val="FF0000"/>
                </a:solidFill>
                <a:latin typeface="微軟正黑體" pitchFamily="34" charset="-120"/>
                <a:ea typeface="微軟正黑體" pitchFamily="34" charset="-120"/>
                <a:cs typeface="新細明體" pitchFamily="18" charset="-120"/>
              </a:rPr>
              <a:t>約 </a:t>
            </a:r>
            <a:r>
              <a:rPr lang="en-US" altLang="zh-TW" sz="2400" b="1" dirty="0">
                <a:solidFill>
                  <a:srgbClr val="FF0000"/>
                </a:solidFill>
                <a:latin typeface="微軟正黑體" pitchFamily="34" charset="-120"/>
                <a:ea typeface="微軟正黑體" pitchFamily="34" charset="-120"/>
                <a:cs typeface="新細明體" pitchFamily="18" charset="-120"/>
              </a:rPr>
              <a:t>1800 </a:t>
            </a:r>
            <a:r>
              <a:rPr lang="zh-TW" altLang="en-US" sz="2400" b="1" dirty="0">
                <a:solidFill>
                  <a:srgbClr val="FF0000"/>
                </a:solidFill>
                <a:latin typeface="微軟正黑體" pitchFamily="34" charset="-120"/>
                <a:ea typeface="微軟正黑體" pitchFamily="34" charset="-120"/>
                <a:cs typeface="新細明體" pitchFamily="18" charset="-120"/>
              </a:rPr>
              <a:t>名救難隊員</a:t>
            </a:r>
            <a:r>
              <a:rPr lang="zh-TW" altLang="en-US" sz="2400" b="1" dirty="0">
                <a:solidFill>
                  <a:srgbClr val="000000"/>
                </a:solidFill>
                <a:latin typeface="微軟正黑體" pitchFamily="34" charset="-120"/>
                <a:ea typeface="微軟正黑體" pitchFamily="34" charset="-120"/>
                <a:cs typeface="新細明體" pitchFamily="18" charset="-120"/>
              </a:rPr>
              <a:t>與</a:t>
            </a:r>
            <a:r>
              <a:rPr lang="zh-TW" altLang="en-US" sz="2400" b="1" dirty="0">
                <a:solidFill>
                  <a:srgbClr val="FF0000"/>
                </a:solidFill>
                <a:latin typeface="微軟正黑體" pitchFamily="34" charset="-120"/>
                <a:ea typeface="微軟正黑體" pitchFamily="34" charset="-120"/>
                <a:cs typeface="新細明體" pitchFamily="18" charset="-120"/>
              </a:rPr>
              <a:t>大型機具</a:t>
            </a:r>
            <a:r>
              <a:rPr lang="zh-TW" altLang="en-US" sz="2400" b="1" dirty="0">
                <a:solidFill>
                  <a:srgbClr val="000000"/>
                </a:solidFill>
                <a:latin typeface="微軟正黑體" pitchFamily="34" charset="-120"/>
                <a:ea typeface="微軟正黑體" pitchFamily="34" charset="-120"/>
                <a:cs typeface="新細明體" pitchFamily="18" charset="-120"/>
              </a:rPr>
              <a:t>負責</a:t>
            </a:r>
            <a:r>
              <a:rPr lang="zh-TW" altLang="en-US" sz="2400" b="1" dirty="0" smtClean="0">
                <a:solidFill>
                  <a:srgbClr val="000000"/>
                </a:solidFill>
                <a:latin typeface="微軟正黑體" pitchFamily="34" charset="-120"/>
                <a:ea typeface="微軟正黑體" pitchFamily="34" charset="-120"/>
                <a:cs typeface="新細明體" pitchFamily="18" charset="-120"/>
              </a:rPr>
              <a:t>搜救</a:t>
            </a:r>
            <a:r>
              <a:rPr lang="zh-TW" altLang="en-US" sz="2400" b="1" dirty="0">
                <a:solidFill>
                  <a:srgbClr val="000000"/>
                </a:solidFill>
                <a:latin typeface="微軟正黑體" pitchFamily="34" charset="-120"/>
                <a:ea typeface="微軟正黑體" pitchFamily="34" charset="-120"/>
                <a:cs typeface="新細明體" pitchFamily="18" charset="-120"/>
              </a:rPr>
              <a:t>與清理土石</a:t>
            </a:r>
            <a:r>
              <a:rPr lang="zh-TW" altLang="en-US" sz="2400" b="1" dirty="0" smtClean="0">
                <a:solidFill>
                  <a:srgbClr val="000000"/>
                </a:solidFill>
                <a:latin typeface="微軟正黑體" pitchFamily="34" charset="-120"/>
                <a:ea typeface="微軟正黑體" pitchFamily="34" charset="-120"/>
                <a:cs typeface="新細明體" pitchFamily="18" charset="-120"/>
              </a:rPr>
              <a:t>，當地</a:t>
            </a:r>
            <a:r>
              <a:rPr lang="zh-TW" altLang="en-US" sz="2400" b="1" dirty="0" smtClean="0">
                <a:solidFill>
                  <a:srgbClr val="FF0000"/>
                </a:solidFill>
                <a:latin typeface="微軟正黑體" pitchFamily="34" charset="-120"/>
                <a:ea typeface="微軟正黑體" pitchFamily="34" charset="-120"/>
                <a:cs typeface="新細明體" pitchFamily="18" charset="-120"/>
              </a:rPr>
              <a:t>民間組織</a:t>
            </a:r>
            <a:r>
              <a:rPr lang="zh-TW" altLang="en-US" sz="2400" b="1" dirty="0" smtClean="0">
                <a:solidFill>
                  <a:srgbClr val="000000"/>
                </a:solidFill>
                <a:latin typeface="微軟正黑體" pitchFamily="34" charset="-120"/>
                <a:ea typeface="微軟正黑體" pitchFamily="34" charset="-120"/>
                <a:cs typeface="新細明體" pitchFamily="18" charset="-120"/>
              </a:rPr>
              <a:t>與</a:t>
            </a:r>
            <a:r>
              <a:rPr lang="zh-TW" altLang="en-US" sz="2400" b="1" dirty="0" smtClean="0">
                <a:solidFill>
                  <a:srgbClr val="FF0000"/>
                </a:solidFill>
                <a:latin typeface="微軟正黑體" pitchFamily="34" charset="-120"/>
                <a:ea typeface="微軟正黑體" pitchFamily="34" charset="-120"/>
                <a:cs typeface="新細明體" pitchFamily="18" charset="-120"/>
              </a:rPr>
              <a:t>民眾</a:t>
            </a:r>
            <a:r>
              <a:rPr lang="zh-TW" altLang="en-US" sz="2400" b="1" dirty="0">
                <a:solidFill>
                  <a:srgbClr val="FF0000"/>
                </a:solidFill>
                <a:latin typeface="微軟正黑體" pitchFamily="34" charset="-120"/>
                <a:ea typeface="微軟正黑體" pitchFamily="34" charset="-120"/>
                <a:cs typeface="新細明體" pitchFamily="18" charset="-120"/>
              </a:rPr>
              <a:t>主動投入</a:t>
            </a:r>
            <a:r>
              <a:rPr lang="zh-TW" altLang="en-US" sz="2400" b="1" dirty="0">
                <a:solidFill>
                  <a:srgbClr val="000000"/>
                </a:solidFill>
                <a:latin typeface="微軟正黑體" pitchFamily="34" charset="-120"/>
                <a:ea typeface="微軟正黑體" pitchFamily="34" charset="-120"/>
                <a:cs typeface="新細明體" pitchFamily="18" charset="-120"/>
              </a:rPr>
              <a:t>事發現場協助</a:t>
            </a:r>
            <a:r>
              <a:rPr lang="zh-TW" altLang="en-US" sz="2400" b="1" dirty="0">
                <a:solidFill>
                  <a:srgbClr val="FF0000"/>
                </a:solidFill>
                <a:latin typeface="微軟正黑體" pitchFamily="34" charset="-120"/>
                <a:ea typeface="微軟正黑體" pitchFamily="34" charset="-120"/>
                <a:cs typeface="新細明體" pitchFamily="18" charset="-120"/>
              </a:rPr>
              <a:t>救援</a:t>
            </a:r>
            <a:r>
              <a:rPr lang="zh-TW" altLang="en-US" sz="2400" b="1" dirty="0" smtClean="0">
                <a:solidFill>
                  <a:srgbClr val="FF0000"/>
                </a:solidFill>
                <a:latin typeface="微軟正黑體" pitchFamily="34" charset="-120"/>
                <a:ea typeface="微軟正黑體" pitchFamily="34" charset="-120"/>
                <a:cs typeface="新細明體" pitchFamily="18" charset="-120"/>
              </a:rPr>
              <a:t>工作</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a:solidFill>
                <a:srgbClr val="000000"/>
              </a:solidFill>
              <a:latin typeface="微軟正黑體" pitchFamily="34" charset="-120"/>
              <a:ea typeface="微軟正黑體" pitchFamily="34" charset="-120"/>
              <a:cs typeface="新細明體" pitchFamily="18" charset="-120"/>
            </a:endParaRPr>
          </a:p>
        </p:txBody>
      </p:sp>
      <p:sp>
        <p:nvSpPr>
          <p:cNvPr id="13" name="矩形 5"/>
          <p:cNvSpPr>
            <a:spLocks noChangeArrowheads="1"/>
          </p:cNvSpPr>
          <p:nvPr/>
        </p:nvSpPr>
        <p:spPr bwMode="auto">
          <a:xfrm>
            <a:off x="-76200" y="1938516"/>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2.</a:t>
            </a:r>
            <a:r>
              <a:rPr lang="zh-TW" altLang="en-US" sz="2800" b="1" dirty="0" smtClean="0">
                <a:solidFill>
                  <a:srgbClr val="003399"/>
                </a:solidFill>
                <a:latin typeface="微軟正黑體" panose="020B0604030504040204" pitchFamily="34" charset="-120"/>
                <a:ea typeface="微軟正黑體" panose="020B0604030504040204" pitchFamily="34" charset="-120"/>
              </a:rPr>
              <a:t>國際援助</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400" b="1" dirty="0" smtClean="0">
                <a:solidFill>
                  <a:srgbClr val="FF0000"/>
                </a:solidFill>
                <a:latin typeface="微軟正黑體" pitchFamily="34" charset="-120"/>
                <a:ea typeface="微軟正黑體" pitchFamily="34" charset="-120"/>
                <a:cs typeface="新細明體" pitchFamily="18" charset="-120"/>
              </a:rPr>
              <a:t>墨西哥已派遣救難隊與搜救犬前往救助</a:t>
            </a:r>
            <a:r>
              <a:rPr lang="zh-TW" altLang="en-US" sz="2400" b="1" dirty="0" smtClean="0">
                <a:solidFill>
                  <a:srgbClr val="000000"/>
                </a:solidFill>
                <a:latin typeface="微軟正黑體" pitchFamily="34" charset="-120"/>
                <a:ea typeface="微軟正黑體" pitchFamily="34" charset="-120"/>
                <a:cs typeface="新細明體" pitchFamily="18" charset="-120"/>
              </a:rPr>
              <a:t>，美國</a:t>
            </a:r>
            <a:r>
              <a:rPr lang="zh-TW" altLang="en-US" sz="2400" b="1" dirty="0">
                <a:solidFill>
                  <a:srgbClr val="000000"/>
                </a:solidFill>
                <a:latin typeface="微軟正黑體" pitchFamily="34" charset="-120"/>
                <a:ea typeface="微軟正黑體" pitchFamily="34" charset="-120"/>
                <a:cs typeface="新細明體" pitchFamily="18" charset="-120"/>
              </a:rPr>
              <a:t>、古巴等鄰近國家，已向瓜國表示願意提供援助。</a:t>
            </a:r>
          </a:p>
        </p:txBody>
      </p:sp>
      <p:sp>
        <p:nvSpPr>
          <p:cNvPr id="3" name="矩形 2"/>
          <p:cNvSpPr/>
          <p:nvPr/>
        </p:nvSpPr>
        <p:spPr>
          <a:xfrm>
            <a:off x="-76200" y="3276600"/>
            <a:ext cx="8991600" cy="892552"/>
          </a:xfrm>
          <a:prstGeom prst="rect">
            <a:avLst/>
          </a:prstGeom>
        </p:spPr>
        <p:txBody>
          <a:bodyPr wrap="square">
            <a:spAutoFit/>
          </a:bodyPr>
          <a:lstStyle/>
          <a:p>
            <a:pPr>
              <a:buClr>
                <a:srgbClr val="000000"/>
              </a:buClr>
            </a:pPr>
            <a:r>
              <a:rPr lang="en-US" altLang="zh-TW" sz="2800" b="1" dirty="0">
                <a:solidFill>
                  <a:srgbClr val="003399"/>
                </a:solidFill>
                <a:latin typeface="微軟正黑體" panose="020B0604030504040204" pitchFamily="34" charset="-120"/>
                <a:ea typeface="微軟正黑體" panose="020B0604030504040204" pitchFamily="34" charset="-120"/>
              </a:rPr>
              <a:t>3</a:t>
            </a:r>
            <a:r>
              <a:rPr lang="en-US" altLang="zh-TW" sz="2800" b="1" dirty="0" smtClean="0">
                <a:solidFill>
                  <a:srgbClr val="003399"/>
                </a:solidFill>
                <a:latin typeface="微軟正黑體" panose="020B0604030504040204" pitchFamily="34" charset="-120"/>
                <a:ea typeface="微軟正黑體" panose="020B0604030504040204" pitchFamily="34" charset="-120"/>
              </a:rPr>
              <a:t>.</a:t>
            </a:r>
            <a:r>
              <a:rPr lang="zh-TW" altLang="en-US" sz="2800" b="1" dirty="0">
                <a:solidFill>
                  <a:srgbClr val="003399"/>
                </a:solidFill>
                <a:latin typeface="微軟正黑體" panose="020B0604030504040204" pitchFamily="34" charset="-120"/>
                <a:ea typeface="微軟正黑體" panose="020B0604030504040204" pitchFamily="34" charset="-120"/>
              </a:rPr>
              <a:t>設置避難收容場所</a:t>
            </a:r>
            <a:endParaRPr lang="en-US" altLang="zh-TW" sz="2800" b="1" dirty="0">
              <a:solidFill>
                <a:srgbClr val="003399"/>
              </a:solidFill>
              <a:latin typeface="微軟正黑體" panose="020B0604030504040204" pitchFamily="34" charset="-120"/>
              <a:ea typeface="微軟正黑體" panose="020B0604030504040204" pitchFamily="34" charset="-120"/>
            </a:endParaRPr>
          </a:p>
          <a:p>
            <a:pPr marL="361950" algn="just" eaLnBrk="0" hangingPunct="0">
              <a:buClr>
                <a:srgbClr val="000000"/>
              </a:buClr>
            </a:pPr>
            <a:r>
              <a:rPr lang="zh-TW" altLang="en-US" sz="2400" b="1" dirty="0" smtClean="0">
                <a:solidFill>
                  <a:srgbClr val="000000"/>
                </a:solidFill>
                <a:latin typeface="微軟正黑體" pitchFamily="34" charset="-120"/>
                <a:ea typeface="微軟正黑體" pitchFamily="34" charset="-120"/>
                <a:cs typeface="新細明體" pitchFamily="18" charset="-120"/>
              </a:rPr>
              <a:t>當局設置一處臨時避難收容所，</a:t>
            </a:r>
            <a:r>
              <a:rPr lang="zh-TW" altLang="en-US" sz="2400" b="1" dirty="0" smtClean="0">
                <a:solidFill>
                  <a:srgbClr val="FF0000"/>
                </a:solidFill>
                <a:latin typeface="微軟正黑體" pitchFamily="34" charset="-120"/>
                <a:ea typeface="微軟正黑體" pitchFamily="34" charset="-120"/>
                <a:cs typeface="新細明體" pitchFamily="18" charset="-120"/>
              </a:rPr>
              <a:t>提供約</a:t>
            </a:r>
            <a:r>
              <a:rPr lang="en-US" altLang="zh-TW" sz="2400" b="1" dirty="0" smtClean="0">
                <a:solidFill>
                  <a:srgbClr val="FF0000"/>
                </a:solidFill>
                <a:latin typeface="微軟正黑體" pitchFamily="34" charset="-120"/>
                <a:ea typeface="微軟正黑體" pitchFamily="34" charset="-120"/>
                <a:cs typeface="新細明體" pitchFamily="18" charset="-120"/>
              </a:rPr>
              <a:t>600</a:t>
            </a:r>
            <a:r>
              <a:rPr lang="zh-TW" altLang="en-US" sz="2400" b="1" dirty="0" smtClean="0">
                <a:solidFill>
                  <a:srgbClr val="FF0000"/>
                </a:solidFill>
                <a:latin typeface="微軟正黑體" pitchFamily="34" charset="-120"/>
                <a:ea typeface="微軟正黑體" pitchFamily="34" charset="-120"/>
                <a:cs typeface="新細明體" pitchFamily="18" charset="-120"/>
              </a:rPr>
              <a:t>人避難收容</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zh-TW" altLang="en-US" sz="2400" b="1" dirty="0">
              <a:solidFill>
                <a:srgbClr val="000000"/>
              </a:solidFill>
              <a:latin typeface="微軟正黑體" pitchFamily="34" charset="-120"/>
              <a:ea typeface="微軟正黑體" pitchFamily="34" charset="-120"/>
              <a:cs typeface="新細明體" pitchFamily="18" charset="-12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4191000"/>
            <a:ext cx="3181350" cy="178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男人迫不及待地幫助在Cambray，在聖卡塔琳娜州Pinula郊外的一個街區一個泥石流後，搜尋倖存者，在危地馬拉城的郊區，3 2015年10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825" y="4191000"/>
            <a:ext cx="3175001" cy="178593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25303"/>
          <a:stretch/>
        </p:blipFill>
        <p:spPr bwMode="auto">
          <a:xfrm>
            <a:off x="6391275" y="4143375"/>
            <a:ext cx="2676525" cy="182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2"/>
          <p:cNvSpPr txBox="1">
            <a:spLocks noChangeArrowheads="1"/>
          </p:cNvSpPr>
          <p:nvPr/>
        </p:nvSpPr>
        <p:spPr bwMode="auto">
          <a:xfrm>
            <a:off x="0" y="5692305"/>
            <a:ext cx="1415772"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瓜地馬拉救難隊員</a:t>
            </a:r>
            <a:endParaRPr lang="zh-TW" altLang="en-US" sz="1200" dirty="0">
              <a:solidFill>
                <a:srgbClr val="000000"/>
              </a:solidFill>
              <a:ea typeface="標楷體" pitchFamily="65" charset="-120"/>
            </a:endParaRPr>
          </a:p>
        </p:txBody>
      </p:sp>
      <p:sp>
        <p:nvSpPr>
          <p:cNvPr id="18" name="文字方塊 12"/>
          <p:cNvSpPr txBox="1">
            <a:spLocks noChangeArrowheads="1"/>
          </p:cNvSpPr>
          <p:nvPr/>
        </p:nvSpPr>
        <p:spPr bwMode="auto">
          <a:xfrm>
            <a:off x="3181352" y="5714226"/>
            <a:ext cx="1415773"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當地民間組織投入</a:t>
            </a:r>
            <a:endParaRPr lang="zh-TW" altLang="en-US" sz="1200" dirty="0">
              <a:solidFill>
                <a:srgbClr val="000000"/>
              </a:solidFill>
              <a:ea typeface="標楷體" pitchFamily="65" charset="-120"/>
            </a:endParaRPr>
          </a:p>
        </p:txBody>
      </p:sp>
      <p:sp>
        <p:nvSpPr>
          <p:cNvPr id="21" name="文字方塊 12"/>
          <p:cNvSpPr txBox="1">
            <a:spLocks noChangeArrowheads="1"/>
          </p:cNvSpPr>
          <p:nvPr/>
        </p:nvSpPr>
        <p:spPr bwMode="auto">
          <a:xfrm>
            <a:off x="6400800" y="5701056"/>
            <a:ext cx="1723549"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避難收容處所物資整理</a:t>
            </a:r>
            <a:endParaRPr lang="zh-TW" altLang="en-US" sz="1200" dirty="0">
              <a:solidFill>
                <a:srgbClr val="000000"/>
              </a:solidFill>
              <a:ea typeface="標楷體" pitchFamily="65" charset="-120"/>
            </a:endParaRPr>
          </a:p>
        </p:txBody>
      </p:sp>
      <p:sp>
        <p:nvSpPr>
          <p:cNvPr id="22" name="文字方塊 21"/>
          <p:cNvSpPr txBox="1"/>
          <p:nvPr/>
        </p:nvSpPr>
        <p:spPr>
          <a:xfrm>
            <a:off x="-38569" y="6581001"/>
            <a:ext cx="33913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a:solidFill>
                  <a:srgbClr val="000000"/>
                </a:solidFill>
              </a:rPr>
              <a:t>The Weather Channel</a:t>
            </a:r>
            <a:r>
              <a:rPr lang="zh-TW" altLang="en-US" sz="1200" dirty="0" smtClean="0">
                <a:solidFill>
                  <a:srgbClr val="000000"/>
                </a:solidFill>
              </a:rPr>
              <a:t>、</a:t>
            </a:r>
            <a:r>
              <a:rPr lang="en-US" altLang="zh-TW" sz="1200" dirty="0" err="1" smtClean="0">
                <a:solidFill>
                  <a:srgbClr val="000000"/>
                </a:solidFill>
              </a:rPr>
              <a:t>Prensalibre</a:t>
            </a:r>
            <a:endParaRPr lang="en-US" altLang="zh-TW" sz="12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82799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222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E5731CB-2FCA-4F82-ACFE-6C849EDA29D0}" type="slidenum">
              <a:rPr kumimoji="0" lang="zh-TW" altLang="en-US">
                <a:solidFill>
                  <a:srgbClr val="262626"/>
                </a:solidFill>
                <a:latin typeface="Arial Unicode MS" pitchFamily="34" charset="-120"/>
                <a:ea typeface="Arial Unicode MS" pitchFamily="34" charset="-120"/>
              </a:rPr>
              <a:pPr/>
              <a:t>46</a:t>
            </a:fld>
            <a:endParaRPr kumimoji="0" lang="zh-TW" altLang="en-US">
              <a:solidFill>
                <a:srgbClr val="262626"/>
              </a:solidFill>
              <a:latin typeface="Arial Unicode MS" pitchFamily="34" charset="-120"/>
              <a:ea typeface="Arial Unicode MS" pitchFamily="34" charset="-120"/>
            </a:endParaRPr>
          </a:p>
        </p:txBody>
      </p:sp>
      <p:sp>
        <p:nvSpPr>
          <p:cNvPr id="8" name="矩形 7"/>
          <p:cNvSpPr/>
          <p:nvPr/>
        </p:nvSpPr>
        <p:spPr>
          <a:xfrm>
            <a:off x="-228600" y="609600"/>
            <a:ext cx="9220199" cy="1200329"/>
          </a:xfrm>
          <a:prstGeom prst="rect">
            <a:avLst/>
          </a:prstGeom>
        </p:spPr>
        <p:txBody>
          <a:bodyPr wrap="square">
            <a:spAutoFit/>
          </a:bodyPr>
          <a:lstStyle/>
          <a:p>
            <a:pPr marL="819150" indent="-457200" algn="just" eaLnBrk="0" hangingPunct="0">
              <a:buClr>
                <a:srgbClr val="000000"/>
              </a:buClr>
              <a:buFont typeface="+mj-lt"/>
              <a:buAutoNum type="arabicPeriod"/>
            </a:pPr>
            <a:r>
              <a:rPr lang="en-US" altLang="zh-TW" sz="2400" b="1" dirty="0" smtClean="0">
                <a:solidFill>
                  <a:srgbClr val="000000"/>
                </a:solidFill>
                <a:latin typeface="微軟正黑體" panose="020B0604030504040204" pitchFamily="34" charset="-120"/>
                <a:ea typeface="微軟正黑體" panose="020B0604030504040204" pitchFamily="34" charset="-120"/>
              </a:rPr>
              <a:t>2003</a:t>
            </a:r>
            <a:r>
              <a:rPr lang="zh-TW" altLang="en-US" sz="2400" b="1" dirty="0" smtClean="0">
                <a:solidFill>
                  <a:srgbClr val="000000"/>
                </a:solidFill>
                <a:latin typeface="微軟正黑體" panose="020B0604030504040204" pitchFamily="34" charset="-120"/>
                <a:ea typeface="微軟正黑體" panose="020B0604030504040204" pitchFamily="34" charset="-120"/>
              </a:rPr>
              <a:t>年坡面完整，</a:t>
            </a:r>
            <a:r>
              <a:rPr lang="en-US" altLang="zh-TW" sz="2400" b="1" dirty="0" smtClean="0">
                <a:solidFill>
                  <a:srgbClr val="FF0000"/>
                </a:solidFill>
                <a:latin typeface="微軟正黑體" panose="020B0604030504040204" pitchFamily="34" charset="-120"/>
                <a:ea typeface="微軟正黑體" panose="020B0604030504040204" pitchFamily="34" charset="-120"/>
              </a:rPr>
              <a:t>2005</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zh-TW" altLang="en-US" sz="2400" b="1" dirty="0">
                <a:solidFill>
                  <a:srgbClr val="FF0000"/>
                </a:solidFill>
                <a:latin typeface="微軟正黑體" panose="020B0604030504040204" pitchFamily="34" charset="-120"/>
                <a:ea typeface="微軟正黑體" panose="020B0604030504040204" pitchFamily="34" charset="-120"/>
              </a:rPr>
              <a:t>起</a:t>
            </a:r>
            <a:r>
              <a:rPr lang="zh-TW" altLang="en-US" sz="2400" b="1" dirty="0">
                <a:solidFill>
                  <a:srgbClr val="000000"/>
                </a:solidFill>
                <a:latin typeface="微軟正黑體" panose="020B0604030504040204" pitchFamily="34" charset="-120"/>
                <a:ea typeface="微軟正黑體" panose="020B0604030504040204" pitchFamily="34" charset="-120"/>
              </a:rPr>
              <a:t>，該地區影像有土石崩落塌陷與沖蝕的痕跡</a:t>
            </a:r>
            <a:r>
              <a:rPr lang="zh-TW" altLang="en-US" sz="2400" b="1" dirty="0" smtClean="0">
                <a:solidFill>
                  <a:srgbClr val="000000"/>
                </a:solidFill>
                <a:latin typeface="微軟正黑體" panose="020B0604030504040204" pitchFamily="34" charset="-120"/>
                <a:ea typeface="微軟正黑體" panose="020B0604030504040204" pitchFamily="34" charset="-120"/>
              </a:rPr>
              <a:t>，</a:t>
            </a:r>
            <a:r>
              <a:rPr lang="en-US" altLang="zh-TW" sz="2400" b="1" dirty="0" smtClean="0">
                <a:solidFill>
                  <a:srgbClr val="000000"/>
                </a:solidFill>
                <a:latin typeface="微軟正黑體" panose="020B0604030504040204" pitchFamily="34" charset="-120"/>
                <a:ea typeface="微軟正黑體" panose="020B0604030504040204" pitchFamily="34" charset="-120"/>
              </a:rPr>
              <a:t>2012</a:t>
            </a:r>
            <a:r>
              <a:rPr lang="zh-TW" altLang="en-US" sz="2400" b="1" dirty="0" smtClean="0">
                <a:solidFill>
                  <a:srgbClr val="000000"/>
                </a:solidFill>
                <a:latin typeface="微軟正黑體" panose="020B0604030504040204" pitchFamily="34" charset="-120"/>
                <a:ea typeface="微軟正黑體" panose="020B0604030504040204" pitchFamily="34" charset="-120"/>
              </a:rPr>
              <a:t>年</a:t>
            </a:r>
            <a:r>
              <a:rPr lang="zh-TW" altLang="en-US" sz="2400" b="1" dirty="0">
                <a:solidFill>
                  <a:srgbClr val="000000"/>
                </a:solidFill>
                <a:latin typeface="微軟正黑體" panose="020B0604030504040204" pitchFamily="34" charset="-120"/>
                <a:ea typeface="微軟正黑體" panose="020B0604030504040204" pitchFamily="34" charset="-120"/>
              </a:rPr>
              <a:t>後邊坡直接裸露，且</a:t>
            </a:r>
            <a:r>
              <a:rPr lang="zh-TW" altLang="en-US" sz="2400" b="1" dirty="0">
                <a:solidFill>
                  <a:srgbClr val="FF0000"/>
                </a:solidFill>
                <a:latin typeface="微軟正黑體" panose="020B0604030504040204" pitchFamily="34" charset="-120"/>
                <a:ea typeface="微軟正黑體" panose="020B0604030504040204" pitchFamily="34" charset="-120"/>
              </a:rPr>
              <a:t>鄰近邊坡也有多處的崩塌裸露狀況</a:t>
            </a:r>
            <a:r>
              <a:rPr lang="zh-TW" altLang="en-US" sz="2400" b="1" dirty="0" smtClean="0">
                <a:solidFill>
                  <a:srgbClr val="000000"/>
                </a:solidFill>
                <a:latin typeface="微軟正黑體" panose="020B0604030504040204" pitchFamily="34" charset="-120"/>
                <a:ea typeface="微軟正黑體" panose="020B0604030504040204" pitchFamily="34" charset="-120"/>
              </a:rPr>
              <a:t>。</a:t>
            </a: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7" y="1804130"/>
            <a:ext cx="5384093" cy="45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NCDR</a:t>
            </a:r>
            <a:r>
              <a:rPr lang="zh-TW" altLang="en-US" sz="1200" dirty="0" smtClean="0">
                <a:solidFill>
                  <a:srgbClr val="000000"/>
                </a:solidFill>
              </a:rPr>
              <a:t>、</a:t>
            </a:r>
            <a:r>
              <a:rPr lang="en-US" altLang="zh-TW" sz="1200" dirty="0" smtClean="0">
                <a:solidFill>
                  <a:srgbClr val="000000"/>
                </a:solidFill>
              </a:rPr>
              <a:t>google earth</a:t>
            </a:r>
            <a:endParaRPr lang="en-US" altLang="zh-TW" sz="1200" dirty="0">
              <a:solidFill>
                <a:srgbClr val="000000"/>
              </a:solidFill>
              <a:latin typeface="微軟正黑體" pitchFamily="34" charset="-120"/>
              <a:ea typeface="微軟正黑體" pitchFamily="34" charset="-12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160256"/>
            <a:ext cx="3409950" cy="2240544"/>
          </a:xfrm>
          <a:prstGeom prst="rect">
            <a:avLst/>
          </a:prstGeom>
          <a:noFill/>
          <a:ln w="76200">
            <a:noFill/>
            <a:miter lim="800000"/>
            <a:headEnd/>
            <a:tailEnd/>
          </a:ln>
          <a:extLst>
            <a:ext uri="{909E8E84-426E-40DD-AFC4-6F175D3DCCD1}">
              <a14:hiddenFill xmlns:a14="http://schemas.microsoft.com/office/drawing/2010/main">
                <a:solidFill>
                  <a:schemeClr val="accent1"/>
                </a:solidFill>
              </a14:hiddenFill>
            </a:ext>
          </a:extLst>
        </p:spPr>
      </p:pic>
      <p:sp>
        <p:nvSpPr>
          <p:cNvPr id="14" name="矩形 13"/>
          <p:cNvSpPr/>
          <p:nvPr/>
        </p:nvSpPr>
        <p:spPr>
          <a:xfrm>
            <a:off x="5524500" y="1806476"/>
            <a:ext cx="3543300" cy="2308324"/>
          </a:xfrm>
          <a:prstGeom prst="rect">
            <a:avLst/>
          </a:prstGeom>
        </p:spPr>
        <p:txBody>
          <a:bodyPr wrap="square">
            <a:spAutoFit/>
          </a:bodyPr>
          <a:lstStyle/>
          <a:p>
            <a:pPr marL="457200" indent="-457200" algn="just" eaLnBrk="0" hangingPunct="0">
              <a:buClr>
                <a:srgbClr val="000000"/>
              </a:buClr>
              <a:buFont typeface="+mj-lt"/>
              <a:buAutoNum type="arabicPeriod" startAt="2"/>
            </a:pPr>
            <a:r>
              <a:rPr lang="en-US" altLang="zh-TW" sz="2400" b="1" dirty="0">
                <a:solidFill>
                  <a:srgbClr val="000000"/>
                </a:solidFill>
                <a:latin typeface="微軟正黑體" panose="020B0604030504040204" pitchFamily="34" charset="-120"/>
                <a:ea typeface="微軟正黑體" panose="020B0604030504040204" pitchFamily="34" charset="-120"/>
              </a:rPr>
              <a:t>5</a:t>
            </a:r>
            <a:r>
              <a:rPr lang="zh-TW" altLang="en-US" sz="2400" b="1" dirty="0">
                <a:solidFill>
                  <a:srgbClr val="000000"/>
                </a:solidFill>
                <a:latin typeface="微軟正黑體" panose="020B0604030504040204" pitchFamily="34" charset="-120"/>
                <a:ea typeface="微軟正黑體" panose="020B0604030504040204" pitchFamily="34" charset="-120"/>
              </a:rPr>
              <a:t>月至</a:t>
            </a:r>
            <a:r>
              <a:rPr lang="en-US" altLang="zh-TW" sz="2400" b="1" dirty="0">
                <a:solidFill>
                  <a:srgbClr val="000000"/>
                </a:solidFill>
                <a:latin typeface="微軟正黑體" panose="020B0604030504040204" pitchFamily="34" charset="-120"/>
                <a:ea typeface="微軟正黑體" panose="020B0604030504040204" pitchFamily="34" charset="-120"/>
              </a:rPr>
              <a:t>11</a:t>
            </a:r>
            <a:r>
              <a:rPr lang="zh-TW" altLang="en-US" sz="2400" b="1" dirty="0">
                <a:solidFill>
                  <a:srgbClr val="000000"/>
                </a:solidFill>
                <a:latin typeface="微軟正黑體" panose="020B0604030504040204" pitchFamily="34" charset="-120"/>
                <a:ea typeface="微軟正黑體" panose="020B0604030504040204" pitchFamily="34" charset="-120"/>
              </a:rPr>
              <a:t>月是瓜地馬拉的</a:t>
            </a:r>
            <a:r>
              <a:rPr lang="zh-TW" altLang="en-US" sz="2400" b="1" dirty="0" smtClean="0">
                <a:solidFill>
                  <a:srgbClr val="000000"/>
                </a:solidFill>
                <a:latin typeface="微軟正黑體" panose="020B0604030504040204" pitchFamily="34" charset="-120"/>
                <a:ea typeface="微軟正黑體" panose="020B0604030504040204" pitchFamily="34" charset="-120"/>
              </a:rPr>
              <a:t>雨季，</a:t>
            </a:r>
            <a:r>
              <a:rPr kumimoji="0" lang="zh-TW" altLang="en-US" sz="2400" b="1" dirty="0">
                <a:solidFill>
                  <a:srgbClr val="FF0000"/>
                </a:solidFill>
                <a:latin typeface="微軟正黑體" panose="020B0604030504040204" pitchFamily="34" charset="-120"/>
                <a:ea typeface="微軟正黑體" panose="020B0604030504040204" pitchFamily="34" charset="-120"/>
              </a:rPr>
              <a:t>康布雷二</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村</a:t>
            </a:r>
            <a:r>
              <a:rPr lang="zh-TW" altLang="en-US" sz="2400" b="1" dirty="0" smtClean="0">
                <a:solidFill>
                  <a:srgbClr val="FF0000"/>
                </a:solidFill>
                <a:latin typeface="微軟正黑體" panose="020B0604030504040204" pitchFamily="34" charset="-120"/>
                <a:ea typeface="微軟正黑體" panose="020B0604030504040204" pitchFamily="34" charset="-120"/>
              </a:rPr>
              <a:t>屬於坡地災害的高風險區</a:t>
            </a:r>
            <a:r>
              <a:rPr lang="zh-TW" altLang="en-US" sz="2400" b="1" dirty="0" smtClean="0">
                <a:solidFill>
                  <a:srgbClr val="00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雨季期間易使地質脆弱且陡峭的邊坡釀災</a:t>
            </a:r>
            <a:r>
              <a:rPr lang="zh-TW" altLang="en-US" sz="2400" b="1" dirty="0" smtClean="0">
                <a:solidFill>
                  <a:srgbClr val="000000"/>
                </a:solidFill>
                <a:latin typeface="微軟正黑體" panose="020B0604030504040204" pitchFamily="34" charset="-120"/>
                <a:ea typeface="微軟正黑體" panose="020B0604030504040204" pitchFamily="34" charset="-120"/>
              </a:rPr>
              <a:t>。</a:t>
            </a: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83191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222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E5731CB-2FCA-4F82-ACFE-6C849EDA29D0}" type="slidenum">
              <a:rPr kumimoji="0" lang="zh-TW" altLang="en-US">
                <a:solidFill>
                  <a:srgbClr val="262626"/>
                </a:solidFill>
                <a:latin typeface="Arial Unicode MS" pitchFamily="34" charset="-120"/>
                <a:ea typeface="Arial Unicode MS" pitchFamily="34" charset="-120"/>
              </a:rPr>
              <a:pPr/>
              <a:t>47</a:t>
            </a:fld>
            <a:endParaRPr kumimoji="0" lang="zh-TW" altLang="en-US">
              <a:solidFill>
                <a:srgbClr val="262626"/>
              </a:solidFill>
              <a:latin typeface="Arial Unicode MS" pitchFamily="34" charset="-120"/>
              <a:ea typeface="Arial Unicode MS" pitchFamily="34" charset="-120"/>
            </a:endParaRPr>
          </a:p>
        </p:txBody>
      </p:sp>
      <p:sp>
        <p:nvSpPr>
          <p:cNvPr id="8" name="矩形 7"/>
          <p:cNvSpPr/>
          <p:nvPr/>
        </p:nvSpPr>
        <p:spPr>
          <a:xfrm>
            <a:off x="0" y="609600"/>
            <a:ext cx="8991599" cy="1569660"/>
          </a:xfrm>
          <a:prstGeom prst="rect">
            <a:avLst/>
          </a:prstGeom>
        </p:spPr>
        <p:txBody>
          <a:bodyPr wrap="square">
            <a:spAutoFit/>
          </a:bodyPr>
          <a:lstStyle/>
          <a:p>
            <a:pPr marL="457200" indent="-457200" algn="just" eaLnBrk="0" hangingPunct="0">
              <a:buClr>
                <a:srgbClr val="000000"/>
              </a:buClr>
              <a:buFont typeface="+mj-lt"/>
              <a:buAutoNum type="arabicPeriod" startAt="3"/>
            </a:pPr>
            <a:r>
              <a:rPr lang="zh-TW" altLang="en-US" sz="2400" b="1" dirty="0">
                <a:solidFill>
                  <a:srgbClr val="FF0000"/>
                </a:solidFill>
                <a:latin typeface="微軟正黑體" panose="020B0604030504040204" pitchFamily="34" charset="-120"/>
                <a:ea typeface="微軟正黑體" panose="020B0604030504040204" pitchFamily="34" charset="-120"/>
              </a:rPr>
              <a:t>瓜地馬拉國家減災</a:t>
            </a:r>
            <a:r>
              <a:rPr lang="zh-TW" altLang="en-US" sz="2400" b="1" dirty="0" smtClean="0">
                <a:solidFill>
                  <a:srgbClr val="FF0000"/>
                </a:solidFill>
                <a:latin typeface="微軟正黑體" panose="020B0604030504040204" pitchFamily="34" charset="-120"/>
                <a:ea typeface="微軟正黑體" panose="020B0604030504040204" pitchFamily="34" charset="-120"/>
              </a:rPr>
              <a:t>委員會去年</a:t>
            </a:r>
            <a:r>
              <a:rPr lang="en-US" altLang="zh-TW" sz="2400" b="1" dirty="0">
                <a:solidFill>
                  <a:srgbClr val="FF0000"/>
                </a:solidFill>
                <a:latin typeface="微軟正黑體" panose="020B0604030504040204" pitchFamily="34" charset="-120"/>
                <a:ea typeface="微軟正黑體" panose="020B0604030504040204" pitchFamily="34" charset="-120"/>
              </a:rPr>
              <a:t>11</a:t>
            </a:r>
            <a:r>
              <a:rPr lang="zh-TW" altLang="en-US" sz="2400" b="1" dirty="0">
                <a:solidFill>
                  <a:srgbClr val="FF0000"/>
                </a:solidFill>
                <a:latin typeface="微軟正黑體" panose="020B0604030504040204" pitchFamily="34" charset="-120"/>
                <a:ea typeface="微軟正黑體" panose="020B0604030504040204" pitchFamily="34" charset="-120"/>
              </a:rPr>
              <a:t>月</a:t>
            </a:r>
            <a:r>
              <a:rPr lang="zh-TW" altLang="en-US" sz="2400" b="1" dirty="0">
                <a:solidFill>
                  <a:srgbClr val="000000"/>
                </a:solidFill>
                <a:latin typeface="微軟正黑體" panose="020B0604030504040204" pitchFamily="34" charset="-120"/>
                <a:ea typeface="微軟正黑體" panose="020B0604030504040204" pitchFamily="34" charset="-120"/>
              </a:rPr>
              <a:t>曾發表報告，指出</a:t>
            </a:r>
            <a:r>
              <a:rPr lang="zh-TW" altLang="en-US" sz="2400" b="1" dirty="0">
                <a:solidFill>
                  <a:srgbClr val="FF0000"/>
                </a:solidFill>
                <a:latin typeface="微軟正黑體" panose="020B0604030504040204" pitchFamily="34" charset="-120"/>
                <a:ea typeface="微軟正黑體" panose="020B0604030504040204" pitchFamily="34" charset="-120"/>
              </a:rPr>
              <a:t>該地區因土石條件，可能再次發生災情</a:t>
            </a:r>
            <a:r>
              <a:rPr lang="zh-TW" altLang="en-US" sz="2400" b="1" dirty="0">
                <a:solidFill>
                  <a:srgbClr val="000000"/>
                </a:solidFill>
                <a:latin typeface="微軟正黑體" panose="020B0604030504040204" pitchFamily="34" charset="-120"/>
                <a:ea typeface="微軟正黑體" panose="020B0604030504040204" pitchFamily="34" charset="-120"/>
              </a:rPr>
              <a:t>，建議居民應撤離</a:t>
            </a:r>
            <a:r>
              <a:rPr lang="zh-TW" altLang="en-US" sz="2400" b="1" dirty="0" smtClean="0">
                <a:solidFill>
                  <a:srgbClr val="000000"/>
                </a:solidFill>
                <a:latin typeface="微軟正黑體" panose="020B0604030504040204" pitchFamily="34" charset="-120"/>
                <a:ea typeface="微軟正黑體" panose="020B0604030504040204" pitchFamily="34" charset="-120"/>
              </a:rPr>
              <a:t>。</a:t>
            </a:r>
            <a:r>
              <a:rPr lang="zh-TW" altLang="en-US" sz="2400" b="1" dirty="0">
                <a:solidFill>
                  <a:srgbClr val="000000"/>
                </a:solidFill>
                <a:latin typeface="微軟正黑體" panose="020B0604030504040204" pitchFamily="34" charset="-120"/>
                <a:ea typeface="微軟正黑體" panose="020B0604030504040204" pitchFamily="34" charset="-120"/>
              </a:rPr>
              <a:t>但遭到</a:t>
            </a:r>
            <a:r>
              <a:rPr lang="zh-TW" altLang="en-US" sz="2400" b="1" dirty="0" smtClean="0">
                <a:solidFill>
                  <a:srgbClr val="000000"/>
                </a:solidFill>
                <a:latin typeface="微軟正黑體" panose="020B0604030504040204" pitchFamily="34" charset="-120"/>
                <a:ea typeface="微軟正黑體" panose="020B0604030504040204" pitchFamily="34" charset="-120"/>
              </a:rPr>
              <a:t>大多數</a:t>
            </a:r>
            <a:r>
              <a:rPr lang="zh-TW" altLang="en-US" sz="2400" b="1" dirty="0" smtClean="0">
                <a:solidFill>
                  <a:srgbClr val="FF0000"/>
                </a:solidFill>
                <a:latin typeface="微軟正黑體" panose="020B0604030504040204" pitchFamily="34" charset="-120"/>
                <a:ea typeface="微軟正黑體" panose="020B0604030504040204" pitchFamily="34" charset="-120"/>
              </a:rPr>
              <a:t>民眾</a:t>
            </a:r>
            <a:r>
              <a:rPr lang="zh-TW" altLang="en-US" sz="2400" b="1" dirty="0" smtClean="0">
                <a:solidFill>
                  <a:srgbClr val="000000"/>
                </a:solidFill>
                <a:latin typeface="微軟正黑體" panose="020B0604030504040204" pitchFamily="34" charset="-120"/>
                <a:ea typeface="微軟正黑體" panose="020B0604030504040204" pitchFamily="34" charset="-120"/>
              </a:rPr>
              <a:t>拒絕，因</a:t>
            </a:r>
            <a:r>
              <a:rPr lang="zh-TW" altLang="en-US" sz="2400" b="1" dirty="0" smtClean="0">
                <a:solidFill>
                  <a:srgbClr val="FF0000"/>
                </a:solidFill>
                <a:latin typeface="微軟正黑體" panose="020B0604030504040204" pitchFamily="34" charset="-120"/>
                <a:ea typeface="微軟正黑體" panose="020B0604030504040204" pitchFamily="34" charset="-120"/>
              </a:rPr>
              <a:t>受經濟條件無法搬遷</a:t>
            </a:r>
            <a:r>
              <a:rPr lang="zh-TW" altLang="en-US" sz="2400" b="1" dirty="0" smtClean="0">
                <a:solidFill>
                  <a:srgbClr val="000000"/>
                </a:solidFill>
                <a:latin typeface="微軟正黑體" panose="020B0604030504040204" pitchFamily="34" charset="-120"/>
                <a:ea typeface="微軟正黑體" panose="020B0604030504040204" pitchFamily="34" charset="-120"/>
              </a:rPr>
              <a:t>。直到</a:t>
            </a:r>
            <a:r>
              <a:rPr lang="en-US" altLang="zh-TW" sz="2400" b="1" dirty="0" smtClean="0">
                <a:solidFill>
                  <a:srgbClr val="000000"/>
                </a:solidFill>
                <a:latin typeface="微軟正黑體" panose="020B0604030504040204" pitchFamily="34" charset="-120"/>
                <a:ea typeface="微軟正黑體" panose="020B0604030504040204" pitchFamily="34" charset="-120"/>
              </a:rPr>
              <a:t>10</a:t>
            </a:r>
            <a:r>
              <a:rPr lang="zh-TW" altLang="en-US" sz="2400" b="1" dirty="0" smtClean="0">
                <a:solidFill>
                  <a:srgbClr val="000000"/>
                </a:solidFill>
                <a:latin typeface="微軟正黑體" panose="020B0604030504040204" pitchFamily="34" charset="-120"/>
                <a:ea typeface="微軟正黑體" panose="020B0604030504040204" pitchFamily="34" charset="-120"/>
              </a:rPr>
              <a:t>月</a:t>
            </a:r>
            <a:r>
              <a:rPr lang="en-US" altLang="zh-TW" sz="2400" b="1" dirty="0" smtClean="0">
                <a:solidFill>
                  <a:srgbClr val="000000"/>
                </a:solidFill>
                <a:latin typeface="微軟正黑體" panose="020B0604030504040204" pitchFamily="34" charset="-120"/>
                <a:ea typeface="微軟正黑體" panose="020B0604030504040204" pitchFamily="34" charset="-120"/>
              </a:rPr>
              <a:t>5</a:t>
            </a:r>
            <a:r>
              <a:rPr lang="zh-TW" altLang="en-US" sz="2400" b="1" dirty="0" smtClean="0">
                <a:solidFill>
                  <a:srgbClr val="000000"/>
                </a:solidFill>
                <a:latin typeface="微軟正黑體" panose="020B0604030504040204" pitchFamily="34" charset="-120"/>
                <a:ea typeface="微軟正黑體" panose="020B0604030504040204" pitchFamily="34" charset="-120"/>
              </a:rPr>
              <a:t>日，</a:t>
            </a:r>
            <a:r>
              <a:rPr lang="zh-TW" altLang="en-US" sz="2400" b="1" dirty="0">
                <a:solidFill>
                  <a:srgbClr val="000000"/>
                </a:solidFill>
                <a:latin typeface="微軟正黑體" panose="020B0604030504040204" pitchFamily="34" charset="-120"/>
                <a:ea typeface="微軟正黑體" panose="020B0604030504040204" pitchFamily="34" charset="-120"/>
              </a:rPr>
              <a:t>當局</a:t>
            </a:r>
            <a:r>
              <a:rPr lang="zh-TW" altLang="en-US" sz="2400" b="1" dirty="0" smtClean="0">
                <a:solidFill>
                  <a:srgbClr val="000000"/>
                </a:solidFill>
                <a:latin typeface="微軟正黑體" panose="020B0604030504040204" pitchFamily="34" charset="-120"/>
                <a:ea typeface="微軟正黑體" panose="020B0604030504040204" pitchFamily="34" charset="-120"/>
              </a:rPr>
              <a:t>才正式宣布該</a:t>
            </a:r>
            <a:r>
              <a:rPr lang="zh-TW" altLang="en-US" sz="2400" b="1" dirty="0">
                <a:solidFill>
                  <a:srgbClr val="000000"/>
                </a:solidFill>
                <a:latin typeface="微軟正黑體" panose="020B0604030504040204" pitchFamily="34" charset="-120"/>
                <a:ea typeface="微軟正黑體" panose="020B0604030504040204" pitchFamily="34" charset="-120"/>
              </a:rPr>
              <a:t>地區不宜居住。</a:t>
            </a:r>
            <a:endParaRPr lang="en-US" altLang="zh-TW" sz="2400" b="1" dirty="0" smtClean="0">
              <a:solidFill>
                <a:srgbClr val="000000"/>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83887"/>
            <a:ext cx="8001000" cy="343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向下箭號 2"/>
          <p:cNvSpPr/>
          <p:nvPr/>
        </p:nvSpPr>
        <p:spPr>
          <a:xfrm>
            <a:off x="5029200" y="4171950"/>
            <a:ext cx="228600" cy="304800"/>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9" name="文字方塊 12"/>
          <p:cNvSpPr txBox="1">
            <a:spLocks noChangeArrowheads="1"/>
          </p:cNvSpPr>
          <p:nvPr/>
        </p:nvSpPr>
        <p:spPr bwMode="auto">
          <a:xfrm>
            <a:off x="685800" y="6047601"/>
            <a:ext cx="3877986"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a:solidFill>
                  <a:srgbClr val="000000"/>
                </a:solidFill>
                <a:ea typeface="標楷體" pitchFamily="65" charset="-120"/>
              </a:rPr>
              <a:t>瓜地馬拉國家減災協調</a:t>
            </a:r>
            <a:r>
              <a:rPr lang="zh-TW" altLang="en-US" sz="1200" dirty="0" smtClean="0">
                <a:solidFill>
                  <a:srgbClr val="000000"/>
                </a:solidFill>
                <a:ea typeface="標楷體" pitchFamily="65" charset="-120"/>
              </a:rPr>
              <a:t>中心網站提供滑坡風險潛在地圖</a:t>
            </a:r>
            <a:endParaRPr lang="zh-TW" altLang="en-US" sz="1200" dirty="0">
              <a:solidFill>
                <a:srgbClr val="000000"/>
              </a:solidFill>
              <a:ea typeface="標楷體" pitchFamily="65" charset="-120"/>
            </a:endParaRPr>
          </a:p>
        </p:txBody>
      </p:sp>
      <p:sp>
        <p:nvSpPr>
          <p:cNvPr id="4" name="文字方塊 3"/>
          <p:cNvSpPr txBox="1"/>
          <p:nvPr/>
        </p:nvSpPr>
        <p:spPr>
          <a:xfrm>
            <a:off x="3886200" y="2667000"/>
            <a:ext cx="228600" cy="261610"/>
          </a:xfrm>
          <a:prstGeom prst="rect">
            <a:avLst/>
          </a:prstGeom>
          <a:solidFill>
            <a:schemeClr val="tx2">
              <a:lumMod val="90000"/>
              <a:lumOff val="10000"/>
            </a:schemeClr>
          </a:solidFill>
        </p:spPr>
        <p:txBody>
          <a:bodyPr wrap="square" rtlCol="0">
            <a:spAutoFit/>
          </a:bodyPr>
          <a:lstStyle/>
          <a:p>
            <a:r>
              <a:rPr lang="zh-TW" altLang="en-US" sz="1050" dirty="0" smtClean="0">
                <a:solidFill>
                  <a:srgbClr val="FFFFFF"/>
                </a:solidFill>
              </a:rPr>
              <a:t>低</a:t>
            </a:r>
            <a:endParaRPr lang="zh-TW" altLang="en-US" sz="1050" dirty="0">
              <a:solidFill>
                <a:srgbClr val="FFFFFF"/>
              </a:solidFill>
            </a:endParaRPr>
          </a:p>
        </p:txBody>
      </p:sp>
      <p:sp>
        <p:nvSpPr>
          <p:cNvPr id="10" name="文字方塊 9"/>
          <p:cNvSpPr txBox="1"/>
          <p:nvPr/>
        </p:nvSpPr>
        <p:spPr>
          <a:xfrm>
            <a:off x="4449486" y="2688595"/>
            <a:ext cx="228600" cy="253916"/>
          </a:xfrm>
          <a:prstGeom prst="rect">
            <a:avLst/>
          </a:prstGeom>
          <a:solidFill>
            <a:schemeClr val="tx2">
              <a:lumMod val="90000"/>
              <a:lumOff val="10000"/>
            </a:schemeClr>
          </a:solidFill>
        </p:spPr>
        <p:txBody>
          <a:bodyPr wrap="square" rtlCol="0">
            <a:spAutoFit/>
          </a:bodyPr>
          <a:lstStyle/>
          <a:p>
            <a:r>
              <a:rPr lang="zh-TW" altLang="en-US" sz="1050" dirty="0" smtClean="0">
                <a:solidFill>
                  <a:srgbClr val="FFFFFF"/>
                </a:solidFill>
              </a:rPr>
              <a:t>中</a:t>
            </a:r>
            <a:endParaRPr lang="zh-TW" altLang="en-US" sz="1050" dirty="0">
              <a:solidFill>
                <a:srgbClr val="FFFFFF"/>
              </a:solidFill>
            </a:endParaRPr>
          </a:p>
        </p:txBody>
      </p:sp>
      <p:sp>
        <p:nvSpPr>
          <p:cNvPr id="11" name="文字方塊 10"/>
          <p:cNvSpPr txBox="1"/>
          <p:nvPr/>
        </p:nvSpPr>
        <p:spPr>
          <a:xfrm>
            <a:off x="4980567" y="2682233"/>
            <a:ext cx="228600" cy="253916"/>
          </a:xfrm>
          <a:prstGeom prst="rect">
            <a:avLst/>
          </a:prstGeom>
          <a:solidFill>
            <a:schemeClr val="tx2">
              <a:lumMod val="90000"/>
              <a:lumOff val="10000"/>
            </a:schemeClr>
          </a:solidFill>
        </p:spPr>
        <p:txBody>
          <a:bodyPr wrap="square" rtlCol="0">
            <a:spAutoFit/>
          </a:bodyPr>
          <a:lstStyle/>
          <a:p>
            <a:r>
              <a:rPr lang="zh-TW" altLang="en-US" sz="1050" dirty="0" smtClean="0">
                <a:solidFill>
                  <a:srgbClr val="FFFFFF"/>
                </a:solidFill>
              </a:rPr>
              <a:t>高</a:t>
            </a:r>
            <a:endParaRPr lang="zh-TW" altLang="en-US" sz="1050" dirty="0">
              <a:solidFill>
                <a:srgbClr val="FFFFFF"/>
              </a:solidFill>
            </a:endParaRPr>
          </a:p>
        </p:txBody>
      </p:sp>
      <p:sp>
        <p:nvSpPr>
          <p:cNvPr id="12" name="文字方塊 11"/>
          <p:cNvSpPr txBox="1"/>
          <p:nvPr/>
        </p:nvSpPr>
        <p:spPr>
          <a:xfrm>
            <a:off x="5562600" y="2701982"/>
            <a:ext cx="685800" cy="253916"/>
          </a:xfrm>
          <a:prstGeom prst="rect">
            <a:avLst/>
          </a:prstGeom>
          <a:solidFill>
            <a:schemeClr val="tx2">
              <a:lumMod val="90000"/>
              <a:lumOff val="10000"/>
            </a:schemeClr>
          </a:solidFill>
        </p:spPr>
        <p:txBody>
          <a:bodyPr wrap="square" rtlCol="0">
            <a:spAutoFit/>
          </a:bodyPr>
          <a:lstStyle/>
          <a:p>
            <a:r>
              <a:rPr lang="zh-TW" altLang="en-US" sz="1050" dirty="0" smtClean="0">
                <a:solidFill>
                  <a:srgbClr val="FFFFFF"/>
                </a:solidFill>
              </a:rPr>
              <a:t>非常高</a:t>
            </a:r>
            <a:endParaRPr lang="zh-TW" altLang="en-US" sz="1050" dirty="0">
              <a:solidFill>
                <a:srgbClr val="FFFFFF"/>
              </a:solidFill>
            </a:endParaRPr>
          </a:p>
        </p:txBody>
      </p:sp>
      <p:sp>
        <p:nvSpPr>
          <p:cNvPr id="13" name="文字方塊 12"/>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zh-TW" altLang="en-US" sz="1200" dirty="0">
                <a:solidFill>
                  <a:srgbClr val="000000"/>
                </a:solidFill>
              </a:rPr>
              <a:t>瓜地馬拉國家減災協調中心</a:t>
            </a:r>
            <a:endParaRPr lang="en-US" altLang="zh-TW" sz="12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871878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1"/>
          <p:cNvSpPr>
            <a:spLocks noGrp="1"/>
          </p:cNvSpPr>
          <p:nvPr>
            <p:ph type="sldNum" sz="quarter" idx="10"/>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30EAC16-6F49-4335-9C56-C37B3BCFF458}" type="slidenum">
              <a:rPr kumimoji="0" lang="zh-TW" altLang="en-US">
                <a:solidFill>
                  <a:srgbClr val="262626"/>
                </a:solidFill>
                <a:latin typeface="Arial Unicode MS" pitchFamily="34" charset="-120"/>
                <a:ea typeface="Arial Unicode MS" pitchFamily="34" charset="-120"/>
              </a:rPr>
              <a:pPr/>
              <a:t>48</a:t>
            </a:fld>
            <a:endParaRPr kumimoji="0" lang="zh-TW" altLang="en-US">
              <a:solidFill>
                <a:srgbClr val="262626"/>
              </a:solidFill>
              <a:latin typeface="Arial Unicode MS" pitchFamily="34" charset="-120"/>
              <a:ea typeface="Arial Unicode MS" pitchFamily="34" charset="-120"/>
            </a:endParaRPr>
          </a:p>
        </p:txBody>
      </p:sp>
      <p:grpSp>
        <p:nvGrpSpPr>
          <p:cNvPr id="8" name="群組 7"/>
          <p:cNvGrpSpPr/>
          <p:nvPr/>
        </p:nvGrpSpPr>
        <p:grpSpPr>
          <a:xfrm>
            <a:off x="14515" y="2984024"/>
            <a:ext cx="5362826" cy="3721576"/>
            <a:chOff x="14515" y="2057401"/>
            <a:chExt cx="5362826" cy="3721576"/>
          </a:xfrm>
        </p:grpSpPr>
        <p:pic>
          <p:nvPicPr>
            <p:cNvPr id="2" name="圖片 1"/>
            <p:cNvPicPr>
              <a:picLocks noChangeAspect="1"/>
            </p:cNvPicPr>
            <p:nvPr/>
          </p:nvPicPr>
          <p:blipFill rotWithShape="1">
            <a:blip r:embed="rId3"/>
            <a:srcRect b="10269"/>
            <a:stretch/>
          </p:blipFill>
          <p:spPr>
            <a:xfrm>
              <a:off x="14515" y="2057401"/>
              <a:ext cx="5362826" cy="3721576"/>
            </a:xfrm>
            <a:prstGeom prst="rect">
              <a:avLst/>
            </a:prstGeom>
          </p:spPr>
        </p:pic>
        <p:sp>
          <p:nvSpPr>
            <p:cNvPr id="3" name="手繪多邊形 2"/>
            <p:cNvSpPr/>
            <p:nvPr/>
          </p:nvSpPr>
          <p:spPr>
            <a:xfrm>
              <a:off x="2643965" y="4375514"/>
              <a:ext cx="1147273" cy="1066763"/>
            </a:xfrm>
            <a:custGeom>
              <a:avLst/>
              <a:gdLst>
                <a:gd name="connsiteX0" fmla="*/ 1212111 w 1212111"/>
                <a:gd name="connsiteY0" fmla="*/ 63795 h 1127051"/>
                <a:gd name="connsiteX1" fmla="*/ 1116418 w 1212111"/>
                <a:gd name="connsiteY1" fmla="*/ 0 h 1127051"/>
                <a:gd name="connsiteX2" fmla="*/ 1041990 w 1212111"/>
                <a:gd name="connsiteY2" fmla="*/ 10633 h 1127051"/>
                <a:gd name="connsiteX3" fmla="*/ 946297 w 1212111"/>
                <a:gd name="connsiteY3" fmla="*/ 74428 h 1127051"/>
                <a:gd name="connsiteX4" fmla="*/ 903767 w 1212111"/>
                <a:gd name="connsiteY4" fmla="*/ 233916 h 1127051"/>
                <a:gd name="connsiteX5" fmla="*/ 871870 w 1212111"/>
                <a:gd name="connsiteY5" fmla="*/ 382772 h 1127051"/>
                <a:gd name="connsiteX6" fmla="*/ 914400 w 1212111"/>
                <a:gd name="connsiteY6" fmla="*/ 584791 h 1127051"/>
                <a:gd name="connsiteX7" fmla="*/ 935665 w 1212111"/>
                <a:gd name="connsiteY7" fmla="*/ 669851 h 1127051"/>
                <a:gd name="connsiteX8" fmla="*/ 871870 w 1212111"/>
                <a:gd name="connsiteY8" fmla="*/ 723014 h 1127051"/>
                <a:gd name="connsiteX9" fmla="*/ 808074 w 1212111"/>
                <a:gd name="connsiteY9" fmla="*/ 606056 h 1127051"/>
                <a:gd name="connsiteX10" fmla="*/ 744279 w 1212111"/>
                <a:gd name="connsiteY10" fmla="*/ 574158 h 1127051"/>
                <a:gd name="connsiteX11" fmla="*/ 616688 w 1212111"/>
                <a:gd name="connsiteY11" fmla="*/ 627321 h 1127051"/>
                <a:gd name="connsiteX12" fmla="*/ 457200 w 1212111"/>
                <a:gd name="connsiteY12" fmla="*/ 786809 h 1127051"/>
                <a:gd name="connsiteX13" fmla="*/ 425302 w 1212111"/>
                <a:gd name="connsiteY13" fmla="*/ 712381 h 1127051"/>
                <a:gd name="connsiteX14" fmla="*/ 265814 w 1212111"/>
                <a:gd name="connsiteY14" fmla="*/ 701749 h 1127051"/>
                <a:gd name="connsiteX15" fmla="*/ 159488 w 1212111"/>
                <a:gd name="connsiteY15" fmla="*/ 733647 h 1127051"/>
                <a:gd name="connsiteX16" fmla="*/ 74428 w 1212111"/>
                <a:gd name="connsiteY16" fmla="*/ 829340 h 1127051"/>
                <a:gd name="connsiteX17" fmla="*/ 31897 w 1212111"/>
                <a:gd name="connsiteY17" fmla="*/ 925033 h 1127051"/>
                <a:gd name="connsiteX18" fmla="*/ 85060 w 1212111"/>
                <a:gd name="connsiteY18" fmla="*/ 988828 h 1127051"/>
                <a:gd name="connsiteX19" fmla="*/ 0 w 1212111"/>
                <a:gd name="connsiteY19" fmla="*/ 1127051 h 112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2111" h="1127051">
                  <a:moveTo>
                    <a:pt x="1212111" y="63795"/>
                  </a:moveTo>
                  <a:lnTo>
                    <a:pt x="1116418" y="0"/>
                  </a:lnTo>
                  <a:lnTo>
                    <a:pt x="1041990" y="10633"/>
                  </a:lnTo>
                  <a:lnTo>
                    <a:pt x="946297" y="74428"/>
                  </a:lnTo>
                  <a:lnTo>
                    <a:pt x="903767" y="233916"/>
                  </a:lnTo>
                  <a:lnTo>
                    <a:pt x="871870" y="382772"/>
                  </a:lnTo>
                  <a:lnTo>
                    <a:pt x="914400" y="584791"/>
                  </a:lnTo>
                  <a:lnTo>
                    <a:pt x="935665" y="669851"/>
                  </a:lnTo>
                  <a:lnTo>
                    <a:pt x="871870" y="723014"/>
                  </a:lnTo>
                  <a:lnTo>
                    <a:pt x="808074" y="606056"/>
                  </a:lnTo>
                  <a:lnTo>
                    <a:pt x="744279" y="574158"/>
                  </a:lnTo>
                  <a:lnTo>
                    <a:pt x="616688" y="627321"/>
                  </a:lnTo>
                  <a:lnTo>
                    <a:pt x="457200" y="786809"/>
                  </a:lnTo>
                  <a:lnTo>
                    <a:pt x="425302" y="712381"/>
                  </a:lnTo>
                  <a:lnTo>
                    <a:pt x="265814" y="701749"/>
                  </a:lnTo>
                  <a:lnTo>
                    <a:pt x="159488" y="733647"/>
                  </a:lnTo>
                  <a:lnTo>
                    <a:pt x="74428" y="829340"/>
                  </a:lnTo>
                  <a:lnTo>
                    <a:pt x="31897" y="925033"/>
                  </a:lnTo>
                  <a:lnTo>
                    <a:pt x="85060" y="988828"/>
                  </a:lnTo>
                  <a:lnTo>
                    <a:pt x="0" y="1127051"/>
                  </a:ln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9" name="文字方塊 18"/>
            <p:cNvSpPr txBox="1">
              <a:spLocks noChangeArrowheads="1"/>
            </p:cNvSpPr>
            <p:nvPr/>
          </p:nvSpPr>
          <p:spPr bwMode="auto">
            <a:xfrm>
              <a:off x="3640151" y="4107665"/>
              <a:ext cx="602054" cy="307777"/>
            </a:xfrm>
            <a:prstGeom prst="rect">
              <a:avLst/>
            </a:prstGeom>
            <a:solidFill>
              <a:schemeClr val="bg1"/>
            </a:solidFill>
            <a:ln>
              <a:solidFill>
                <a:schemeClr val="tx1"/>
              </a:solidFill>
              <a:prstDash val="sysDot"/>
            </a:ln>
            <a:effectLst>
              <a:softEdge rad="63500"/>
            </a:effectLst>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400" b="1" dirty="0" smtClean="0">
                  <a:solidFill>
                    <a:srgbClr val="000000"/>
                  </a:solidFill>
                </a:rPr>
                <a:t>尼斯</a:t>
              </a:r>
              <a:endParaRPr lang="zh-TW" altLang="en-US" sz="1400" b="1" dirty="0">
                <a:solidFill>
                  <a:srgbClr val="000000"/>
                </a:solidFill>
              </a:endParaRPr>
            </a:p>
          </p:txBody>
        </p:sp>
        <p:sp>
          <p:nvSpPr>
            <p:cNvPr id="10" name="文字方塊 18"/>
            <p:cNvSpPr txBox="1">
              <a:spLocks noChangeArrowheads="1"/>
            </p:cNvSpPr>
            <p:nvPr/>
          </p:nvSpPr>
          <p:spPr bwMode="auto">
            <a:xfrm>
              <a:off x="2444277" y="4709200"/>
              <a:ext cx="670462" cy="307777"/>
            </a:xfrm>
            <a:prstGeom prst="rect">
              <a:avLst/>
            </a:prstGeom>
            <a:solidFill>
              <a:schemeClr val="bg1"/>
            </a:solidFill>
            <a:ln>
              <a:solidFill>
                <a:schemeClr val="tx1"/>
              </a:solidFill>
              <a:prstDash val="sysDot"/>
            </a:ln>
            <a:effectLst>
              <a:softEdge rad="63500"/>
            </a:effectLst>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400" b="1" dirty="0" smtClean="0">
                  <a:solidFill>
                    <a:srgbClr val="000000"/>
                  </a:solidFill>
                </a:rPr>
                <a:t>坎城</a:t>
              </a:r>
              <a:endParaRPr lang="zh-TW" altLang="en-US" sz="1400" b="1" dirty="0">
                <a:solidFill>
                  <a:srgbClr val="000000"/>
                </a:solidFill>
              </a:endParaRPr>
            </a:p>
          </p:txBody>
        </p:sp>
        <p:sp>
          <p:nvSpPr>
            <p:cNvPr id="11" name="文字方塊 18"/>
            <p:cNvSpPr txBox="1">
              <a:spLocks noChangeArrowheads="1"/>
            </p:cNvSpPr>
            <p:nvPr/>
          </p:nvSpPr>
          <p:spPr bwMode="auto">
            <a:xfrm>
              <a:off x="3661416" y="4607868"/>
              <a:ext cx="910584" cy="307777"/>
            </a:xfrm>
            <a:prstGeom prst="rect">
              <a:avLst/>
            </a:prstGeom>
            <a:solidFill>
              <a:schemeClr val="bg1"/>
            </a:solidFill>
            <a:ln>
              <a:solidFill>
                <a:schemeClr val="tx1"/>
              </a:solidFill>
              <a:prstDash val="sysDot"/>
            </a:ln>
            <a:effectLst>
              <a:softEdge rad="63500"/>
            </a:effectLst>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400" b="1" dirty="0" smtClean="0">
                  <a:solidFill>
                    <a:srgbClr val="000000"/>
                  </a:solidFill>
                </a:rPr>
                <a:t>安提布斯</a:t>
              </a:r>
              <a:endParaRPr lang="zh-TW" altLang="en-US" sz="1400" b="1" dirty="0">
                <a:solidFill>
                  <a:srgbClr val="000000"/>
                </a:solidFill>
              </a:endParaRPr>
            </a:p>
          </p:txBody>
        </p:sp>
      </p:grpSp>
      <p:pic>
        <p:nvPicPr>
          <p:cNvPr id="7" name="圖片 6"/>
          <p:cNvPicPr>
            <a:picLocks noChangeAspect="1"/>
          </p:cNvPicPr>
          <p:nvPr/>
        </p:nvPicPr>
        <p:blipFill>
          <a:blip r:embed="rId4"/>
          <a:stretch>
            <a:fillRect/>
          </a:stretch>
        </p:blipFill>
        <p:spPr>
          <a:xfrm>
            <a:off x="5682304" y="3011467"/>
            <a:ext cx="3309296" cy="1865333"/>
          </a:xfrm>
          <a:prstGeom prst="rect">
            <a:avLst/>
          </a:prstGeom>
        </p:spPr>
      </p:pic>
      <p:sp>
        <p:nvSpPr>
          <p:cNvPr id="17" name="文字方塊 16"/>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BBC</a:t>
            </a:r>
            <a:r>
              <a:rPr lang="zh-TW" altLang="en-US" sz="1200" dirty="0" smtClean="0">
                <a:solidFill>
                  <a:srgbClr val="000000"/>
                </a:solidFill>
              </a:rPr>
              <a:t>、</a:t>
            </a:r>
            <a:r>
              <a:rPr lang="en-US" altLang="zh-TW" sz="1200" dirty="0" smtClean="0">
                <a:solidFill>
                  <a:srgbClr val="000000"/>
                </a:solidFill>
              </a:rPr>
              <a:t>Mail</a:t>
            </a:r>
            <a:r>
              <a:rPr lang="zh-TW" altLang="en-US" sz="1200" dirty="0" smtClean="0">
                <a:solidFill>
                  <a:srgbClr val="000000"/>
                </a:solidFill>
              </a:rPr>
              <a:t> </a:t>
            </a:r>
            <a:r>
              <a:rPr lang="en-US" altLang="zh-TW" sz="1200" dirty="0" smtClean="0">
                <a:solidFill>
                  <a:srgbClr val="000000"/>
                </a:solidFill>
              </a:rPr>
              <a:t>online</a:t>
            </a:r>
            <a:endParaRPr lang="en-US" altLang="zh-TW" sz="1200" dirty="0">
              <a:solidFill>
                <a:srgbClr val="000000"/>
              </a:solidFill>
              <a:latin typeface="微軟正黑體" pitchFamily="34" charset="-120"/>
              <a:ea typeface="微軟正黑體" pitchFamily="34" charset="-120"/>
            </a:endParaRPr>
          </a:p>
        </p:txBody>
      </p:sp>
      <p:sp>
        <p:nvSpPr>
          <p:cNvPr id="13" name="手繪多邊形 12"/>
          <p:cNvSpPr/>
          <p:nvPr/>
        </p:nvSpPr>
        <p:spPr>
          <a:xfrm>
            <a:off x="2654188" y="5230238"/>
            <a:ext cx="849663" cy="339866"/>
          </a:xfrm>
          <a:custGeom>
            <a:avLst/>
            <a:gdLst>
              <a:gd name="connsiteX0" fmla="*/ 0 w 849663"/>
              <a:gd name="connsiteY0" fmla="*/ 161841 h 339866"/>
              <a:gd name="connsiteX1" fmla="*/ 97104 w 849663"/>
              <a:gd name="connsiteY1" fmla="*/ 161841 h 339866"/>
              <a:gd name="connsiteX2" fmla="*/ 137564 w 849663"/>
              <a:gd name="connsiteY2" fmla="*/ 202301 h 339866"/>
              <a:gd name="connsiteX3" fmla="*/ 194208 w 849663"/>
              <a:gd name="connsiteY3" fmla="*/ 186117 h 339866"/>
              <a:gd name="connsiteX4" fmla="*/ 202300 w 849663"/>
              <a:gd name="connsiteY4" fmla="*/ 129473 h 339866"/>
              <a:gd name="connsiteX5" fmla="*/ 178024 w 849663"/>
              <a:gd name="connsiteY5" fmla="*/ 89013 h 339866"/>
              <a:gd name="connsiteX6" fmla="*/ 186116 w 849663"/>
              <a:gd name="connsiteY6" fmla="*/ 48552 h 339866"/>
              <a:gd name="connsiteX7" fmla="*/ 218485 w 849663"/>
              <a:gd name="connsiteY7" fmla="*/ 72828 h 339866"/>
              <a:gd name="connsiteX8" fmla="*/ 299405 w 849663"/>
              <a:gd name="connsiteY8" fmla="*/ 80921 h 339866"/>
              <a:gd name="connsiteX9" fmla="*/ 331773 w 849663"/>
              <a:gd name="connsiteY9" fmla="*/ 97105 h 339866"/>
              <a:gd name="connsiteX10" fmla="*/ 331773 w 849663"/>
              <a:gd name="connsiteY10" fmla="*/ 32368 h 339866"/>
              <a:gd name="connsiteX11" fmla="*/ 356049 w 849663"/>
              <a:gd name="connsiteY11" fmla="*/ 32368 h 339866"/>
              <a:gd name="connsiteX12" fmla="*/ 380325 w 849663"/>
              <a:gd name="connsiteY12" fmla="*/ 0 h 339866"/>
              <a:gd name="connsiteX13" fmla="*/ 404601 w 849663"/>
              <a:gd name="connsiteY13" fmla="*/ 72828 h 339866"/>
              <a:gd name="connsiteX14" fmla="*/ 469338 w 849663"/>
              <a:gd name="connsiteY14" fmla="*/ 80921 h 339866"/>
              <a:gd name="connsiteX15" fmla="*/ 469338 w 849663"/>
              <a:gd name="connsiteY15" fmla="*/ 121381 h 339866"/>
              <a:gd name="connsiteX16" fmla="*/ 509798 w 849663"/>
              <a:gd name="connsiteY16" fmla="*/ 121381 h 339866"/>
              <a:gd name="connsiteX17" fmla="*/ 542166 w 849663"/>
              <a:gd name="connsiteY17" fmla="*/ 210393 h 339866"/>
              <a:gd name="connsiteX18" fmla="*/ 590718 w 849663"/>
              <a:gd name="connsiteY18" fmla="*/ 218485 h 339866"/>
              <a:gd name="connsiteX19" fmla="*/ 623086 w 849663"/>
              <a:gd name="connsiteY19" fmla="*/ 283221 h 339866"/>
              <a:gd name="connsiteX20" fmla="*/ 849663 w 849663"/>
              <a:gd name="connsiteY20" fmla="*/ 339866 h 33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9663" h="339866">
                <a:moveTo>
                  <a:pt x="0" y="161841"/>
                </a:moveTo>
                <a:lnTo>
                  <a:pt x="97104" y="161841"/>
                </a:lnTo>
                <a:lnTo>
                  <a:pt x="137564" y="202301"/>
                </a:lnTo>
                <a:lnTo>
                  <a:pt x="194208" y="186117"/>
                </a:lnTo>
                <a:lnTo>
                  <a:pt x="202300" y="129473"/>
                </a:lnTo>
                <a:lnTo>
                  <a:pt x="178024" y="89013"/>
                </a:lnTo>
                <a:lnTo>
                  <a:pt x="186116" y="48552"/>
                </a:lnTo>
                <a:lnTo>
                  <a:pt x="218485" y="72828"/>
                </a:lnTo>
                <a:lnTo>
                  <a:pt x="299405" y="80921"/>
                </a:lnTo>
                <a:lnTo>
                  <a:pt x="331773" y="97105"/>
                </a:lnTo>
                <a:lnTo>
                  <a:pt x="331773" y="32368"/>
                </a:lnTo>
                <a:lnTo>
                  <a:pt x="356049" y="32368"/>
                </a:lnTo>
                <a:lnTo>
                  <a:pt x="380325" y="0"/>
                </a:lnTo>
                <a:lnTo>
                  <a:pt x="404601" y="72828"/>
                </a:lnTo>
                <a:lnTo>
                  <a:pt x="469338" y="80921"/>
                </a:lnTo>
                <a:lnTo>
                  <a:pt x="469338" y="121381"/>
                </a:lnTo>
                <a:lnTo>
                  <a:pt x="509798" y="121381"/>
                </a:lnTo>
                <a:lnTo>
                  <a:pt x="542166" y="210393"/>
                </a:lnTo>
                <a:lnTo>
                  <a:pt x="590718" y="218485"/>
                </a:lnTo>
                <a:lnTo>
                  <a:pt x="623086" y="283221"/>
                </a:lnTo>
                <a:lnTo>
                  <a:pt x="849663" y="339866"/>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20" name="文字方塊 18"/>
          <p:cNvSpPr txBox="1">
            <a:spLocks noChangeArrowheads="1"/>
          </p:cNvSpPr>
          <p:nvPr/>
        </p:nvSpPr>
        <p:spPr bwMode="auto">
          <a:xfrm>
            <a:off x="1565565" y="5210523"/>
            <a:ext cx="1100018" cy="307777"/>
          </a:xfrm>
          <a:prstGeom prst="rect">
            <a:avLst/>
          </a:prstGeom>
          <a:solidFill>
            <a:schemeClr val="bg1"/>
          </a:solidFill>
          <a:ln>
            <a:solidFill>
              <a:schemeClr val="tx1"/>
            </a:solidFill>
            <a:prstDash val="sysDot"/>
          </a:ln>
          <a:effectLst>
            <a:softEdge rad="63500"/>
          </a:effectLst>
          <a:extLst/>
        </p:spPr>
        <p:txBody>
          <a:bodyPr wrap="square">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a:r>
              <a:rPr lang="zh-TW" altLang="en-US" sz="1400" b="1" dirty="0" smtClean="0">
                <a:solidFill>
                  <a:srgbClr val="00B0F0"/>
                </a:solidFill>
              </a:rPr>
              <a:t>布哈格河</a:t>
            </a:r>
            <a:endParaRPr lang="zh-TW" altLang="en-US" sz="1400" b="1" dirty="0">
              <a:solidFill>
                <a:srgbClr val="00B0F0"/>
              </a:solidFill>
            </a:endParaRPr>
          </a:p>
        </p:txBody>
      </p:sp>
      <p:sp>
        <p:nvSpPr>
          <p:cNvPr id="47112" name="文字方塊 4"/>
          <p:cNvSpPr txBox="1">
            <a:spLocks noChangeArrowheads="1"/>
          </p:cNvSpPr>
          <p:nvPr/>
        </p:nvSpPr>
        <p:spPr bwMode="auto">
          <a:xfrm>
            <a:off x="158750" y="650875"/>
            <a:ext cx="86804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時間：</a:t>
            </a:r>
            <a:r>
              <a:rPr kumimoji="0" lang="en-US" altLang="zh-TW" sz="2400" b="1" dirty="0" smtClean="0">
                <a:solidFill>
                  <a:srgbClr val="75952C"/>
                </a:solidFill>
                <a:latin typeface="微軟正黑體" pitchFamily="34" charset="-120"/>
                <a:ea typeface="微軟正黑體" pitchFamily="34" charset="-120"/>
              </a:rPr>
              <a:t>2015</a:t>
            </a:r>
            <a:r>
              <a:rPr kumimoji="0" lang="zh-TW" altLang="en-US" sz="2400" b="1" dirty="0" smtClean="0">
                <a:solidFill>
                  <a:srgbClr val="75952C"/>
                </a:solidFill>
                <a:latin typeface="微軟正黑體" pitchFamily="34" charset="-120"/>
                <a:ea typeface="微軟正黑體" pitchFamily="34" charset="-120"/>
              </a:rPr>
              <a:t>年</a:t>
            </a:r>
            <a:r>
              <a:rPr kumimoji="0" lang="en-US" altLang="zh-TW" sz="2400" b="1" dirty="0" smtClean="0">
                <a:solidFill>
                  <a:srgbClr val="75952C"/>
                </a:solidFill>
                <a:latin typeface="微軟正黑體" pitchFamily="34" charset="-120"/>
                <a:ea typeface="微軟正黑體" pitchFamily="34" charset="-120"/>
              </a:rPr>
              <a:t>10</a:t>
            </a:r>
            <a:r>
              <a:rPr kumimoji="0" lang="zh-TW" altLang="en-US" sz="2400" b="1" dirty="0" smtClean="0">
                <a:solidFill>
                  <a:srgbClr val="75952C"/>
                </a:solidFill>
                <a:latin typeface="微軟正黑體" pitchFamily="34" charset="-120"/>
                <a:ea typeface="微軟正黑體" pitchFamily="34" charset="-120"/>
              </a:rPr>
              <a:t>月</a:t>
            </a:r>
            <a:r>
              <a:rPr kumimoji="0" lang="en-US" altLang="zh-TW" sz="2400" b="1" dirty="0" smtClean="0">
                <a:solidFill>
                  <a:srgbClr val="75952C"/>
                </a:solidFill>
                <a:latin typeface="微軟正黑體" pitchFamily="34" charset="-120"/>
                <a:ea typeface="微軟正黑體" pitchFamily="34" charset="-120"/>
              </a:rPr>
              <a:t>3-4</a:t>
            </a:r>
            <a:r>
              <a:rPr kumimoji="0" lang="zh-TW" altLang="en-US" sz="2400" b="1" dirty="0" smtClean="0">
                <a:solidFill>
                  <a:srgbClr val="75952C"/>
                </a:solidFill>
                <a:latin typeface="微軟正黑體" pitchFamily="34" charset="-120"/>
                <a:ea typeface="微軟正黑體" pitchFamily="34" charset="-120"/>
              </a:rPr>
              <a:t>日</a:t>
            </a:r>
            <a:endParaRPr kumimoji="0" lang="en-US" altLang="zh-TW" sz="2400" b="1" dirty="0" smtClean="0">
              <a:solidFill>
                <a:srgbClr val="75952C"/>
              </a:solidFill>
              <a:latin typeface="微軟正黑體" pitchFamily="34" charset="-120"/>
              <a:ea typeface="微軟正黑體" pitchFamily="34" charset="-120"/>
            </a:endParaRPr>
          </a:p>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地點：法國蔚藍海岸地區</a:t>
            </a:r>
            <a:r>
              <a:rPr kumimoji="0" lang="en-US" altLang="zh-TW" sz="2400" b="1" dirty="0" smtClean="0">
                <a:solidFill>
                  <a:srgbClr val="000000"/>
                </a:solidFill>
                <a:latin typeface="微軟正黑體" pitchFamily="34" charset="-120"/>
                <a:ea typeface="微軟正黑體" pitchFamily="34" charset="-120"/>
              </a:rPr>
              <a:t>(</a:t>
            </a:r>
            <a:r>
              <a:rPr kumimoji="0" lang="zh-TW" altLang="en-US" sz="2400" b="1" dirty="0" smtClean="0">
                <a:solidFill>
                  <a:srgbClr val="000000"/>
                </a:solidFill>
                <a:latin typeface="微軟正黑體" pitchFamily="34" charset="-120"/>
                <a:ea typeface="微軟正黑體" pitchFamily="34" charset="-120"/>
              </a:rPr>
              <a:t>坎城、安</a:t>
            </a:r>
            <a:r>
              <a:rPr kumimoji="0" lang="zh-TW" altLang="en-US" sz="2400" b="1" dirty="0">
                <a:solidFill>
                  <a:srgbClr val="000000"/>
                </a:solidFill>
                <a:latin typeface="微軟正黑體" pitchFamily="34" charset="-120"/>
                <a:ea typeface="微軟正黑體" pitchFamily="34" charset="-120"/>
              </a:rPr>
              <a:t>提</a:t>
            </a:r>
            <a:r>
              <a:rPr kumimoji="0" lang="zh-TW" altLang="en-US" sz="2400" b="1" dirty="0" smtClean="0">
                <a:solidFill>
                  <a:srgbClr val="000000"/>
                </a:solidFill>
                <a:latin typeface="微軟正黑體" pitchFamily="34" charset="-120"/>
                <a:ea typeface="微軟正黑體" pitchFamily="34" charset="-120"/>
              </a:rPr>
              <a:t>布斯、尼斯</a:t>
            </a:r>
            <a:r>
              <a:rPr kumimoji="0" lang="en-US" altLang="zh-TW" sz="2400" b="1" dirty="0" smtClean="0">
                <a:solidFill>
                  <a:srgbClr val="000000"/>
                </a:solidFill>
                <a:latin typeface="微軟正黑體" pitchFamily="34" charset="-120"/>
                <a:ea typeface="微軟正黑體" pitchFamily="34" charset="-120"/>
              </a:rPr>
              <a:t>)</a:t>
            </a:r>
          </a:p>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事件描述</a:t>
            </a:r>
            <a:r>
              <a:rPr kumimoji="0" lang="zh-TW" altLang="en-US" sz="2400" b="1" dirty="0">
                <a:solidFill>
                  <a:srgbClr val="000000"/>
                </a:solidFill>
                <a:latin typeface="微軟正黑體" pitchFamily="34" charset="-120"/>
                <a:ea typeface="微軟正黑體" pitchFamily="34" charset="-120"/>
              </a:rPr>
              <a:t>：蔚藍</a:t>
            </a:r>
            <a:r>
              <a:rPr kumimoji="0" lang="zh-TW" altLang="en-US" sz="2400" b="1" dirty="0" smtClean="0">
                <a:solidFill>
                  <a:srgbClr val="000000"/>
                </a:solidFill>
                <a:latin typeface="微軟正黑體" pitchFamily="34" charset="-120"/>
                <a:ea typeface="微軟正黑體" pitchFamily="34" charset="-120"/>
              </a:rPr>
              <a:t>海岸</a:t>
            </a:r>
            <a:r>
              <a:rPr kumimoji="0" lang="en-US" altLang="zh-TW" sz="2400" b="1" dirty="0" smtClean="0">
                <a:solidFill>
                  <a:srgbClr val="FF0000"/>
                </a:solidFill>
                <a:latin typeface="微軟正黑體" pitchFamily="34" charset="-120"/>
                <a:ea typeface="微軟正黑體" pitchFamily="34" charset="-120"/>
              </a:rPr>
              <a:t>3</a:t>
            </a:r>
            <a:r>
              <a:rPr kumimoji="0" lang="zh-TW" altLang="en-US" sz="2400" b="1" dirty="0" smtClean="0">
                <a:solidFill>
                  <a:srgbClr val="FF0000"/>
                </a:solidFill>
                <a:latin typeface="微軟正黑體" pitchFamily="34" charset="-120"/>
                <a:ea typeface="微軟正黑體" pitchFamily="34" charset="-120"/>
              </a:rPr>
              <a:t>日晚間遭暴洪侵襲</a:t>
            </a:r>
            <a:r>
              <a:rPr kumimoji="0" lang="zh-TW" altLang="en-US" sz="2400" b="1" dirty="0" smtClean="0">
                <a:solidFill>
                  <a:srgbClr val="000000"/>
                </a:solidFill>
                <a:latin typeface="微軟正黑體" pitchFamily="34" charset="-120"/>
                <a:ea typeface="微軟正黑體" pitchFamily="34" charset="-120"/>
              </a:rPr>
              <a:t>，坎城</a:t>
            </a:r>
            <a:r>
              <a:rPr kumimoji="0" lang="en-US" altLang="zh-TW" sz="2400" b="1" dirty="0" smtClean="0">
                <a:solidFill>
                  <a:srgbClr val="FF0000"/>
                </a:solidFill>
                <a:latin typeface="微軟正黑體" pitchFamily="34" charset="-120"/>
                <a:ea typeface="微軟正黑體" pitchFamily="34" charset="-120"/>
              </a:rPr>
              <a:t>3</a:t>
            </a:r>
            <a:r>
              <a:rPr kumimoji="0" lang="zh-TW" altLang="en-US" sz="2400" b="1" dirty="0" smtClean="0">
                <a:solidFill>
                  <a:srgbClr val="FF0000"/>
                </a:solidFill>
                <a:latin typeface="微軟正黑體" pitchFamily="34" charset="-120"/>
                <a:ea typeface="微軟正黑體" pitchFamily="34" charset="-120"/>
              </a:rPr>
              <a:t>小時</a:t>
            </a:r>
            <a:r>
              <a:rPr kumimoji="0" lang="zh-TW" altLang="en-US" sz="2400" b="1" dirty="0">
                <a:solidFill>
                  <a:srgbClr val="FF0000"/>
                </a:solidFill>
                <a:latin typeface="微軟正黑體" pitchFamily="34" charset="-120"/>
                <a:ea typeface="微軟正黑體" pitchFamily="34" charset="-120"/>
              </a:rPr>
              <a:t>內</a:t>
            </a:r>
            <a:r>
              <a:rPr kumimoji="0" lang="zh-TW" altLang="en-US" sz="2400" b="1" dirty="0" smtClean="0">
                <a:solidFill>
                  <a:srgbClr val="FF0000"/>
                </a:solidFill>
                <a:latin typeface="微軟正黑體" pitchFamily="34" charset="-120"/>
                <a:ea typeface="微軟正黑體" pitchFamily="34" charset="-120"/>
              </a:rPr>
              <a:t>降下</a:t>
            </a:r>
            <a:r>
              <a:rPr kumimoji="0" lang="en-US" altLang="zh-TW" sz="2400" b="1" dirty="0" smtClean="0">
                <a:solidFill>
                  <a:srgbClr val="FF0000"/>
                </a:solidFill>
                <a:latin typeface="微軟正黑體" pitchFamily="34" charset="-120"/>
                <a:ea typeface="微軟正黑體" pitchFamily="34" charset="-120"/>
              </a:rPr>
              <a:t>180</a:t>
            </a:r>
            <a:r>
              <a:rPr kumimoji="0" lang="zh-TW" altLang="en-US" sz="2400" b="1" dirty="0">
                <a:solidFill>
                  <a:srgbClr val="FF0000"/>
                </a:solidFill>
                <a:latin typeface="微軟正黑體" pitchFamily="34" charset="-120"/>
                <a:ea typeface="微軟正黑體" pitchFamily="34" charset="-120"/>
              </a:rPr>
              <a:t>毫米雨量</a:t>
            </a:r>
            <a:r>
              <a:rPr kumimoji="0" lang="zh-TW" altLang="en-US" sz="2400" b="1" dirty="0">
                <a:solidFill>
                  <a:srgbClr val="000000"/>
                </a:solidFill>
                <a:latin typeface="微軟正黑體" pitchFamily="34" charset="-120"/>
                <a:ea typeface="微軟正黑體" pitchFamily="34" charset="-120"/>
              </a:rPr>
              <a:t>，尼</a:t>
            </a:r>
            <a:r>
              <a:rPr kumimoji="0" lang="zh-TW" altLang="en-US" sz="2400" b="1" dirty="0" smtClean="0">
                <a:solidFill>
                  <a:srgbClr val="000000"/>
                </a:solidFill>
                <a:latin typeface="微軟正黑體" pitchFamily="34" charset="-120"/>
                <a:ea typeface="微軟正黑體" pitchFamily="34" charset="-120"/>
              </a:rPr>
              <a:t>斯</a:t>
            </a:r>
            <a:r>
              <a:rPr kumimoji="0" lang="en-US" altLang="zh-TW" sz="2400" b="1" dirty="0" smtClean="0">
                <a:solidFill>
                  <a:srgbClr val="FF0000"/>
                </a:solidFill>
                <a:latin typeface="微軟正黑體" pitchFamily="34" charset="-120"/>
                <a:ea typeface="微軟正黑體" pitchFamily="34" charset="-120"/>
              </a:rPr>
              <a:t>3-4</a:t>
            </a:r>
            <a:r>
              <a:rPr kumimoji="0" lang="zh-TW" altLang="en-US" sz="2400" b="1" dirty="0" smtClean="0">
                <a:solidFill>
                  <a:srgbClr val="FF0000"/>
                </a:solidFill>
                <a:latin typeface="微軟正黑體" pitchFamily="34" charset="-120"/>
                <a:ea typeface="微軟正黑體" pitchFamily="34" charset="-120"/>
              </a:rPr>
              <a:t>日降雨量</a:t>
            </a:r>
            <a:r>
              <a:rPr kumimoji="0" lang="zh-TW" altLang="en-US" sz="2400" b="1" dirty="0">
                <a:solidFill>
                  <a:srgbClr val="FF0000"/>
                </a:solidFill>
                <a:latin typeface="微軟正黑體" pitchFamily="34" charset="-120"/>
                <a:ea typeface="微軟正黑體" pitchFamily="34" charset="-120"/>
              </a:rPr>
              <a:t>約占全年</a:t>
            </a:r>
            <a:r>
              <a:rPr kumimoji="0" lang="zh-TW" altLang="en-US" sz="2400" b="1" dirty="0" smtClean="0">
                <a:solidFill>
                  <a:srgbClr val="FF0000"/>
                </a:solidFill>
                <a:latin typeface="微軟正黑體" pitchFamily="34" charset="-120"/>
                <a:ea typeface="微軟正黑體" pitchFamily="34" charset="-120"/>
              </a:rPr>
              <a:t>降雨量</a:t>
            </a:r>
            <a:r>
              <a:rPr kumimoji="0" lang="en-US" altLang="zh-TW" sz="2400" b="1" dirty="0" smtClean="0">
                <a:solidFill>
                  <a:srgbClr val="FF0000"/>
                </a:solidFill>
                <a:latin typeface="微軟正黑體" pitchFamily="34" charset="-120"/>
                <a:ea typeface="微軟正黑體" pitchFamily="34" charset="-120"/>
              </a:rPr>
              <a:t>10%</a:t>
            </a:r>
            <a:r>
              <a:rPr kumimoji="0" lang="en-US" altLang="zh-TW" sz="1600" b="1" dirty="0" smtClean="0">
                <a:solidFill>
                  <a:srgbClr val="000000"/>
                </a:solidFill>
                <a:latin typeface="微軟正黑體" pitchFamily="34" charset="-120"/>
                <a:ea typeface="微軟正黑體" pitchFamily="34" charset="-120"/>
              </a:rPr>
              <a:t>(※</a:t>
            </a:r>
            <a:r>
              <a:rPr kumimoji="0" lang="zh-TW" altLang="en-US" sz="1600" b="1" dirty="0" smtClean="0">
                <a:solidFill>
                  <a:srgbClr val="000000"/>
                </a:solidFill>
                <a:latin typeface="微軟正黑體" pitchFamily="34" charset="-120"/>
                <a:ea typeface="微軟正黑體" pitchFamily="34" charset="-120"/>
              </a:rPr>
              <a:t>法國平均年降雨量</a:t>
            </a:r>
            <a:r>
              <a:rPr kumimoji="0" lang="en-US" altLang="zh-TW" sz="1600" b="1" dirty="0" smtClean="0">
                <a:solidFill>
                  <a:srgbClr val="000000"/>
                </a:solidFill>
                <a:latin typeface="微軟正黑體" pitchFamily="34" charset="-120"/>
                <a:ea typeface="微軟正黑體" pitchFamily="34" charset="-120"/>
              </a:rPr>
              <a:t>500-800</a:t>
            </a:r>
            <a:r>
              <a:rPr kumimoji="0" lang="zh-TW" altLang="en-US" sz="1600" b="1" dirty="0" smtClean="0">
                <a:solidFill>
                  <a:srgbClr val="000000"/>
                </a:solidFill>
                <a:latin typeface="微軟正黑體" pitchFamily="34" charset="-120"/>
                <a:ea typeface="微軟正黑體" pitchFamily="34" charset="-120"/>
              </a:rPr>
              <a:t>毫米</a:t>
            </a:r>
            <a:r>
              <a:rPr kumimoji="0" lang="en-US" altLang="zh-TW" sz="1600" b="1" dirty="0" smtClean="0">
                <a:solidFill>
                  <a:srgbClr val="000000"/>
                </a:solidFill>
                <a:latin typeface="微軟正黑體" pitchFamily="34" charset="-120"/>
                <a:ea typeface="微軟正黑體" pitchFamily="34" charset="-120"/>
              </a:rPr>
              <a:t>)</a:t>
            </a:r>
            <a:r>
              <a:rPr kumimoji="0" lang="zh-TW" altLang="en-US" sz="2400" b="1" dirty="0" smtClean="0">
                <a:solidFill>
                  <a:srgbClr val="000000"/>
                </a:solidFill>
                <a:latin typeface="微軟正黑體" pitchFamily="34" charset="-120"/>
                <a:ea typeface="微軟正黑體" pitchFamily="34" charset="-120"/>
              </a:rPr>
              <a:t>。</a:t>
            </a:r>
            <a:r>
              <a:rPr kumimoji="0" lang="zh-TW" altLang="en-US" sz="2400" b="1" dirty="0" smtClean="0">
                <a:solidFill>
                  <a:srgbClr val="FF0000"/>
                </a:solidFill>
                <a:latin typeface="微軟正黑體" pitchFamily="34" charset="-120"/>
                <a:ea typeface="微軟正黑體" pitchFamily="34" charset="-120"/>
              </a:rPr>
              <a:t>布</a:t>
            </a:r>
            <a:r>
              <a:rPr kumimoji="0" lang="zh-TW" altLang="en-US" sz="2400" b="1" dirty="0">
                <a:solidFill>
                  <a:srgbClr val="FF0000"/>
                </a:solidFill>
                <a:latin typeface="微軟正黑體" pitchFamily="34" charset="-120"/>
                <a:ea typeface="微軟正黑體" pitchFamily="34" charset="-120"/>
              </a:rPr>
              <a:t>哈格河水位</a:t>
            </a:r>
            <a:r>
              <a:rPr kumimoji="0" lang="zh-TW" altLang="en-US" sz="2400" b="1" dirty="0" smtClean="0">
                <a:solidFill>
                  <a:srgbClr val="FF0000"/>
                </a:solidFill>
                <a:latin typeface="微軟正黑體" pitchFamily="34" charset="-120"/>
                <a:ea typeface="微軟正黑體" pitchFamily="34" charset="-120"/>
              </a:rPr>
              <a:t>暴漲潰堤</a:t>
            </a:r>
            <a:r>
              <a:rPr kumimoji="0" lang="zh-TW" altLang="en-US" sz="2400" b="1" dirty="0" smtClean="0">
                <a:solidFill>
                  <a:srgbClr val="000000"/>
                </a:solidFill>
                <a:latin typeface="微軟正黑體" pitchFamily="34" charset="-120"/>
                <a:ea typeface="微軟正黑體" pitchFamily="34" charset="-120"/>
              </a:rPr>
              <a:t>。</a:t>
            </a:r>
            <a:r>
              <a:rPr kumimoji="0" lang="zh-TW" altLang="en-US" sz="2400" b="1" dirty="0" smtClean="0">
                <a:solidFill>
                  <a:srgbClr val="FF0000"/>
                </a:solidFill>
                <a:latin typeface="微軟正黑體" pitchFamily="34" charset="-120"/>
                <a:ea typeface="微軟正黑體" pitchFamily="34" charset="-120"/>
              </a:rPr>
              <a:t>淹水深度約</a:t>
            </a:r>
            <a:r>
              <a:rPr kumimoji="0" lang="en-US" altLang="zh-TW" sz="2400" b="1" dirty="0" smtClean="0">
                <a:solidFill>
                  <a:srgbClr val="FF0000"/>
                </a:solidFill>
                <a:latin typeface="微軟正黑體" pitchFamily="34" charset="-120"/>
                <a:ea typeface="微軟正黑體" pitchFamily="34" charset="-120"/>
              </a:rPr>
              <a:t>30-120</a:t>
            </a:r>
            <a:r>
              <a:rPr kumimoji="0" lang="zh-TW" altLang="en-US" sz="2400" b="1" dirty="0" smtClean="0">
                <a:solidFill>
                  <a:srgbClr val="FF0000"/>
                </a:solidFill>
                <a:latin typeface="微軟正黑體" pitchFamily="34" charset="-120"/>
                <a:ea typeface="微軟正黑體" pitchFamily="34" charset="-120"/>
              </a:rPr>
              <a:t>公分</a:t>
            </a:r>
            <a:endParaRPr kumimoji="0" lang="en-US" altLang="zh-TW" sz="2400" b="1" dirty="0" smtClean="0">
              <a:solidFill>
                <a:srgbClr val="FF0000"/>
              </a:solidFill>
              <a:latin typeface="微軟正黑體" pitchFamily="34" charset="-120"/>
              <a:ea typeface="微軟正黑體" pitchFamily="34" charset="-120"/>
            </a:endParaRPr>
          </a:p>
        </p:txBody>
      </p:sp>
      <p:pic>
        <p:nvPicPr>
          <p:cNvPr id="1028" name="Picture 4" descr="Overturned: People look at an overturned car in the street that was damaged in flooding caused by torrential rain in Cannes, France (pictur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059" y="4990782"/>
            <a:ext cx="2797918" cy="186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204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8F9BD8-CF6B-4DC7-8FE9-8DBB0862D833}" type="slidenum">
              <a:rPr kumimoji="0" lang="zh-TW" altLang="en-US">
                <a:solidFill>
                  <a:srgbClr val="262626"/>
                </a:solidFill>
                <a:latin typeface="Arial Unicode MS" pitchFamily="34" charset="-120"/>
                <a:ea typeface="Arial Unicode MS" pitchFamily="34" charset="-120"/>
              </a:rPr>
              <a:pPr/>
              <a:t>49</a:t>
            </a:fld>
            <a:endParaRPr kumimoji="0" lang="zh-TW" altLang="en-US" dirty="0">
              <a:solidFill>
                <a:srgbClr val="262626"/>
              </a:solidFill>
              <a:latin typeface="Arial Unicode MS" pitchFamily="34" charset="-120"/>
              <a:ea typeface="Arial Unicode MS" pitchFamily="34" charset="-120"/>
            </a:endParaRPr>
          </a:p>
        </p:txBody>
      </p:sp>
      <p:sp>
        <p:nvSpPr>
          <p:cNvPr id="54" name="文字方塊 9"/>
          <p:cNvSpPr txBox="1">
            <a:spLocks noChangeArrowheads="1"/>
          </p:cNvSpPr>
          <p:nvPr/>
        </p:nvSpPr>
        <p:spPr bwMode="auto">
          <a:xfrm>
            <a:off x="228599" y="914400"/>
            <a:ext cx="883375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buFont typeface="Arial" pitchFamily="34" charset="0"/>
              <a:buChar char="•"/>
            </a:pPr>
            <a:r>
              <a:rPr lang="zh-TW" altLang="en-US" sz="2400" b="1" dirty="0" smtClean="0">
                <a:solidFill>
                  <a:srgbClr val="000000"/>
                </a:solidFill>
                <a:latin typeface="微軟正黑體" pitchFamily="34" charset="-120"/>
                <a:ea typeface="微軟正黑體" pitchFamily="34" charset="-120"/>
                <a:cs typeface="新細明體" pitchFamily="18" charset="-120"/>
              </a:rPr>
              <a:t>法國暴雨造成</a:t>
            </a:r>
            <a:r>
              <a:rPr lang="en-US" altLang="zh-TW" sz="2400" b="1" dirty="0" smtClean="0">
                <a:solidFill>
                  <a:srgbClr val="FF0000"/>
                </a:solidFill>
                <a:latin typeface="微軟正黑體" pitchFamily="34" charset="-120"/>
                <a:ea typeface="微軟正黑體" pitchFamily="34" charset="-120"/>
                <a:cs typeface="新細明體" pitchFamily="18" charset="-120"/>
              </a:rPr>
              <a:t>20</a:t>
            </a:r>
            <a:r>
              <a:rPr lang="zh-TW" altLang="en-US" sz="2400" b="1" dirty="0" smtClean="0">
                <a:solidFill>
                  <a:srgbClr val="FF0000"/>
                </a:solidFill>
                <a:latin typeface="微軟正黑體" pitchFamily="34" charset="-120"/>
                <a:ea typeface="微軟正黑體" pitchFamily="34" charset="-120"/>
                <a:cs typeface="新細明體" pitchFamily="18" charset="-120"/>
              </a:rPr>
              <a:t>人死亡</a:t>
            </a:r>
            <a:r>
              <a:rPr lang="zh-TW" altLang="en-US" sz="2400" b="1" dirty="0" smtClean="0">
                <a:solidFill>
                  <a:srgbClr val="000000"/>
                </a:solidFill>
                <a:latin typeface="微軟正黑體" pitchFamily="34" charset="-120"/>
                <a:ea typeface="微軟正黑體" pitchFamily="34" charset="-120"/>
                <a:cs typeface="新細明體" pitchFamily="18" charset="-120"/>
              </a:rPr>
              <a:t>，</a:t>
            </a:r>
            <a:r>
              <a:rPr lang="zh-TW" altLang="en-US" sz="2400" b="1" dirty="0">
                <a:solidFill>
                  <a:srgbClr val="000000"/>
                </a:solidFill>
                <a:latin typeface="微軟正黑體" pitchFamily="34" charset="-120"/>
                <a:ea typeface="微軟正黑體" pitchFamily="34" charset="-120"/>
                <a:cs typeface="新細明體" pitchFamily="18" charset="-120"/>
              </a:rPr>
              <a:t>其中</a:t>
            </a:r>
            <a:r>
              <a:rPr lang="zh-TW" altLang="en-US" sz="2400" b="1" dirty="0">
                <a:solidFill>
                  <a:srgbClr val="FF0000"/>
                </a:solidFill>
                <a:latin typeface="微軟正黑體" pitchFamily="34" charset="-120"/>
                <a:ea typeface="微軟正黑體" pitchFamily="34" charset="-120"/>
                <a:cs typeface="新細明體" pitchFamily="18" charset="-120"/>
              </a:rPr>
              <a:t>布哈格</a:t>
            </a:r>
            <a:r>
              <a:rPr lang="zh-TW" altLang="en-US" sz="2400" b="1" dirty="0" smtClean="0">
                <a:solidFill>
                  <a:srgbClr val="FF0000"/>
                </a:solidFill>
                <a:latin typeface="微軟正黑體" pitchFamily="34" charset="-120"/>
                <a:ea typeface="微軟正黑體" pitchFamily="34" charset="-120"/>
                <a:cs typeface="新細明體" pitchFamily="18" charset="-120"/>
              </a:rPr>
              <a:t>河潰堤</a:t>
            </a:r>
            <a:r>
              <a:rPr lang="zh-TW" altLang="en-US" sz="2400" b="1" dirty="0">
                <a:solidFill>
                  <a:srgbClr val="FF0000"/>
                </a:solidFill>
                <a:latin typeface="微軟正黑體" pitchFamily="34" charset="-120"/>
                <a:ea typeface="微軟正黑體" pitchFamily="34" charset="-120"/>
                <a:cs typeface="新細明體" pitchFamily="18" charset="-120"/>
              </a:rPr>
              <a:t>淹沒一間安養院</a:t>
            </a:r>
            <a:r>
              <a:rPr lang="zh-TW" altLang="en-US" sz="2400" b="1" dirty="0" smtClean="0">
                <a:solidFill>
                  <a:srgbClr val="000000"/>
                </a:solidFill>
                <a:latin typeface="微軟正黑體" pitchFamily="34" charset="-120"/>
                <a:ea typeface="微軟正黑體" pitchFamily="34" charset="-120"/>
                <a:cs typeface="新細明體" pitchFamily="18" charset="-120"/>
              </a:rPr>
              <a:t>，</a:t>
            </a:r>
            <a:r>
              <a:rPr lang="en-US" altLang="zh-TW" sz="2400" b="1" dirty="0" smtClean="0">
                <a:solidFill>
                  <a:srgbClr val="000000"/>
                </a:solidFill>
                <a:latin typeface="微軟正黑體" pitchFamily="34" charset="-120"/>
                <a:ea typeface="微軟正黑體" pitchFamily="34" charset="-120"/>
                <a:cs typeface="新細明體" pitchFamily="18" charset="-120"/>
              </a:rPr>
              <a:t>3</a:t>
            </a:r>
            <a:r>
              <a:rPr lang="zh-TW" altLang="en-US" sz="2400" b="1" dirty="0" smtClean="0">
                <a:solidFill>
                  <a:srgbClr val="000000"/>
                </a:solidFill>
                <a:latin typeface="微軟正黑體" pitchFamily="34" charset="-120"/>
                <a:ea typeface="微軟正黑體" pitchFamily="34" charset="-120"/>
                <a:cs typeface="新細明體" pitchFamily="18" charset="-120"/>
              </a:rPr>
              <a:t>名</a:t>
            </a:r>
            <a:r>
              <a:rPr lang="zh-TW" altLang="en-US" sz="2400" b="1" dirty="0">
                <a:solidFill>
                  <a:srgbClr val="FF0000"/>
                </a:solidFill>
                <a:latin typeface="微軟正黑體" pitchFamily="34" charset="-120"/>
                <a:ea typeface="微軟正黑體" pitchFamily="34" charset="-120"/>
                <a:cs typeface="新細明體" pitchFamily="18" charset="-120"/>
              </a:rPr>
              <a:t>老人逃生不及</a:t>
            </a:r>
            <a:r>
              <a:rPr lang="zh-TW" altLang="en-US" sz="2400" b="1" dirty="0">
                <a:solidFill>
                  <a:srgbClr val="000000"/>
                </a:solidFill>
                <a:latin typeface="微軟正黑體" pitchFamily="34" charset="-120"/>
                <a:ea typeface="微軟正黑體" pitchFamily="34" charset="-120"/>
                <a:cs typeface="新細明體" pitchFamily="18" charset="-120"/>
              </a:rPr>
              <a:t>喪命</a:t>
            </a:r>
            <a:r>
              <a:rPr lang="zh-TW" altLang="en-US" sz="2400" b="1" dirty="0" smtClean="0">
                <a:solidFill>
                  <a:srgbClr val="000000"/>
                </a:solidFill>
                <a:latin typeface="微軟正黑體" pitchFamily="34" charset="-120"/>
                <a:ea typeface="微軟正黑體" pitchFamily="34" charset="-120"/>
                <a:cs typeface="新細明體" pitchFamily="18" charset="-120"/>
              </a:rPr>
              <a:t>。部分民眾在</a:t>
            </a:r>
            <a:r>
              <a:rPr lang="zh-TW" altLang="en-US" sz="2400" b="1" dirty="0" smtClean="0">
                <a:solidFill>
                  <a:srgbClr val="FF0000"/>
                </a:solidFill>
                <a:latin typeface="微軟正黑體" pitchFamily="34" charset="-120"/>
                <a:ea typeface="微軟正黑體" pitchFamily="34" charset="-120"/>
                <a:cs typeface="新細明體" pitchFamily="18" charset="-120"/>
              </a:rPr>
              <a:t>隧道</a:t>
            </a:r>
            <a:r>
              <a:rPr lang="zh-TW" altLang="en-US" sz="2400" b="1" dirty="0">
                <a:solidFill>
                  <a:srgbClr val="FF0000"/>
                </a:solidFill>
                <a:latin typeface="微軟正黑體" pitchFamily="34" charset="-120"/>
                <a:ea typeface="微軟正黑體" pitchFamily="34" charset="-120"/>
                <a:cs typeface="新細明體" pitchFamily="18" charset="-120"/>
              </a:rPr>
              <a:t>和地下停車場</a:t>
            </a:r>
            <a:r>
              <a:rPr lang="zh-TW" altLang="en-US" sz="2400" b="1" dirty="0">
                <a:solidFill>
                  <a:srgbClr val="000000"/>
                </a:solidFill>
                <a:latin typeface="微軟正黑體" pitchFamily="34" charset="-120"/>
                <a:ea typeface="微軟正黑體" pitchFamily="34" charset="-120"/>
                <a:cs typeface="新細明體" pitchFamily="18" charset="-120"/>
              </a:rPr>
              <a:t>中，因為</a:t>
            </a:r>
            <a:r>
              <a:rPr lang="zh-TW" altLang="en-US" sz="2400" b="1" dirty="0">
                <a:solidFill>
                  <a:srgbClr val="FF0000"/>
                </a:solidFill>
                <a:latin typeface="微軟正黑體" pitchFamily="34" charset="-120"/>
                <a:ea typeface="微軟正黑體" pitchFamily="34" charset="-120"/>
                <a:cs typeface="新細明體" pitchFamily="18" charset="-120"/>
              </a:rPr>
              <a:t>受困在車</a:t>
            </a:r>
            <a:r>
              <a:rPr lang="zh-TW" altLang="en-US" sz="2400" b="1" dirty="0" smtClean="0">
                <a:solidFill>
                  <a:srgbClr val="FF0000"/>
                </a:solidFill>
                <a:latin typeface="微軟正黑體" pitchFamily="34" charset="-120"/>
                <a:ea typeface="微軟正黑體" pitchFamily="34" charset="-120"/>
                <a:cs typeface="新細明體" pitchFamily="18" charset="-120"/>
              </a:rPr>
              <a:t>中溺斃</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endParaRPr lang="en-US" altLang="zh-TW" sz="2400" b="1" dirty="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0000"/>
                </a:solidFill>
                <a:latin typeface="微軟正黑體" pitchFamily="34" charset="-120"/>
                <a:ea typeface="微軟正黑體" pitchFamily="34" charset="-120"/>
                <a:cs typeface="新細明體" pitchFamily="18" charset="-120"/>
              </a:rPr>
              <a:t>電力通訊</a:t>
            </a:r>
            <a:r>
              <a:rPr lang="zh-TW" altLang="en-US" sz="2400" b="1" dirty="0">
                <a:solidFill>
                  <a:srgbClr val="000000"/>
                </a:solidFill>
                <a:latin typeface="微軟正黑體" pitchFamily="34" charset="-120"/>
                <a:ea typeface="微軟正黑體" pitchFamily="34" charset="-120"/>
                <a:cs typeface="新細明體" pitchFamily="18" charset="-120"/>
              </a:rPr>
              <a:t>：</a:t>
            </a:r>
            <a:r>
              <a:rPr lang="zh-TW" altLang="en-US" sz="2400" b="1" dirty="0" smtClean="0">
                <a:solidFill>
                  <a:srgbClr val="000000"/>
                </a:solidFill>
                <a:latin typeface="微軟正黑體" pitchFamily="34" charset="-120"/>
                <a:ea typeface="微軟正黑體" pitchFamily="34" charset="-120"/>
                <a:cs typeface="新細明體" pitchFamily="18" charset="-120"/>
              </a:rPr>
              <a:t>蔚藍</a:t>
            </a:r>
            <a:r>
              <a:rPr lang="zh-TW" altLang="en-US" sz="2400" b="1" dirty="0">
                <a:solidFill>
                  <a:srgbClr val="000000"/>
                </a:solidFill>
                <a:latin typeface="微軟正黑體" pitchFamily="34" charset="-120"/>
                <a:ea typeface="微軟正黑體" pitchFamily="34" charset="-120"/>
                <a:cs typeface="新細明體" pitchFamily="18" charset="-120"/>
              </a:rPr>
              <a:t>海岸</a:t>
            </a:r>
            <a:r>
              <a:rPr lang="zh-TW" altLang="en-US" sz="2400" b="1" dirty="0" smtClean="0">
                <a:solidFill>
                  <a:srgbClr val="000000"/>
                </a:solidFill>
                <a:latin typeface="微軟正黑體" pitchFamily="34" charset="-120"/>
                <a:ea typeface="微軟正黑體" pitchFamily="34" charset="-120"/>
                <a:cs typeface="新細明體" pitchFamily="18" charset="-120"/>
              </a:rPr>
              <a:t>約</a:t>
            </a:r>
            <a:r>
              <a:rPr lang="en-US" altLang="zh-TW" sz="2400" b="1" dirty="0" smtClean="0">
                <a:solidFill>
                  <a:srgbClr val="FF0000"/>
                </a:solidFill>
                <a:latin typeface="微軟正黑體" pitchFamily="34" charset="-120"/>
                <a:ea typeface="微軟正黑體" pitchFamily="34" charset="-120"/>
                <a:cs typeface="新細明體" pitchFamily="18" charset="-120"/>
              </a:rPr>
              <a:t>2</a:t>
            </a:r>
            <a:r>
              <a:rPr lang="zh-TW" altLang="en-US" sz="2400" b="1" dirty="0" smtClean="0">
                <a:solidFill>
                  <a:srgbClr val="FF0000"/>
                </a:solidFill>
                <a:latin typeface="微軟正黑體" pitchFamily="34" charset="-120"/>
                <a:ea typeface="微軟正黑體" pitchFamily="34" charset="-120"/>
                <a:cs typeface="新細明體" pitchFamily="18" charset="-120"/>
              </a:rPr>
              <a:t>萬</a:t>
            </a:r>
            <a:r>
              <a:rPr lang="en-US" altLang="zh-TW" sz="2400" b="1" dirty="0" smtClean="0">
                <a:solidFill>
                  <a:srgbClr val="FF0000"/>
                </a:solidFill>
                <a:latin typeface="微軟正黑體" pitchFamily="34" charset="-120"/>
                <a:ea typeface="微軟正黑體" pitchFamily="34" charset="-120"/>
                <a:cs typeface="新細明體" pitchFamily="18" charset="-120"/>
              </a:rPr>
              <a:t>7</a:t>
            </a:r>
            <a:r>
              <a:rPr lang="zh-TW" altLang="en-US" sz="2400" b="1" dirty="0" smtClean="0">
                <a:solidFill>
                  <a:srgbClr val="FF0000"/>
                </a:solidFill>
                <a:latin typeface="微軟正黑體" pitchFamily="34" charset="-120"/>
                <a:ea typeface="微軟正黑體" pitchFamily="34" charset="-120"/>
                <a:cs typeface="新細明體" pitchFamily="18" charset="-120"/>
              </a:rPr>
              <a:t>千戶停電</a:t>
            </a:r>
            <a:r>
              <a:rPr lang="zh-TW" altLang="en-US" sz="2400" b="1" dirty="0" smtClean="0">
                <a:solidFill>
                  <a:srgbClr val="000000"/>
                </a:solidFill>
                <a:latin typeface="微軟正黑體" pitchFamily="34" charset="-120"/>
                <a:ea typeface="微軟正黑體" pitchFamily="34" charset="-120"/>
                <a:cs typeface="新細明體" pitchFamily="18" charset="-120"/>
              </a:rPr>
              <a:t>；</a:t>
            </a:r>
            <a:r>
              <a:rPr lang="zh-TW" altLang="en-US" sz="2400" b="1" dirty="0">
                <a:solidFill>
                  <a:srgbClr val="FF0000"/>
                </a:solidFill>
                <a:latin typeface="微軟正黑體" pitchFamily="34" charset="-120"/>
                <a:ea typeface="微軟正黑體" pitchFamily="34" charset="-120"/>
                <a:cs typeface="新細明體" pitchFamily="18" charset="-120"/>
              </a:rPr>
              <a:t>通訊</a:t>
            </a:r>
            <a:r>
              <a:rPr lang="zh-TW" altLang="en-US" sz="2400" b="1" dirty="0" smtClean="0">
                <a:solidFill>
                  <a:srgbClr val="FF0000"/>
                </a:solidFill>
                <a:latin typeface="微軟正黑體" pitchFamily="34" charset="-120"/>
                <a:ea typeface="微軟正黑體" pitchFamily="34" charset="-120"/>
                <a:cs typeface="新細明體" pitchFamily="18" charset="-120"/>
              </a:rPr>
              <a:t>設備受</a:t>
            </a:r>
            <a:r>
              <a:rPr lang="zh-TW" altLang="en-US" sz="2400" b="1" dirty="0">
                <a:solidFill>
                  <a:srgbClr val="FF0000"/>
                </a:solidFill>
                <a:latin typeface="微軟正黑體" pitchFamily="34" charset="-120"/>
                <a:ea typeface="微軟正黑體" pitchFamily="34" charset="-120"/>
                <a:cs typeface="新細明體" pitchFamily="18" charset="-120"/>
              </a:rPr>
              <a:t>創</a:t>
            </a:r>
            <a:r>
              <a:rPr lang="zh-TW" altLang="en-US" sz="2400" b="1" dirty="0">
                <a:solidFill>
                  <a:srgbClr val="000000"/>
                </a:solidFill>
                <a:latin typeface="微軟正黑體" pitchFamily="34" charset="-120"/>
                <a:ea typeface="微軟正黑體" pitchFamily="34" charset="-120"/>
                <a:cs typeface="新細明體" pitchFamily="18" charset="-120"/>
              </a:rPr>
              <a:t>嚴重</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0000"/>
                </a:solidFill>
                <a:latin typeface="微軟正黑體" pitchFamily="34" charset="-120"/>
                <a:ea typeface="微軟正黑體" pitchFamily="34" charset="-120"/>
                <a:cs typeface="新細明體" pitchFamily="18" charset="-120"/>
              </a:rPr>
              <a:t>交通狀況：法國</a:t>
            </a:r>
            <a:r>
              <a:rPr lang="zh-TW" altLang="en-US" sz="2400" b="1" dirty="0">
                <a:solidFill>
                  <a:srgbClr val="000000"/>
                </a:solidFill>
                <a:latin typeface="微軟正黑體" pitchFamily="34" charset="-120"/>
                <a:ea typeface="微軟正黑體" pitchFamily="34" charset="-120"/>
                <a:cs typeface="新細明體" pitchFamily="18" charset="-120"/>
              </a:rPr>
              <a:t>國家鐵路</a:t>
            </a:r>
            <a:r>
              <a:rPr lang="zh-TW" altLang="en-US" sz="2400" b="1" dirty="0" smtClean="0">
                <a:solidFill>
                  <a:srgbClr val="FF0000"/>
                </a:solidFill>
                <a:latin typeface="微軟正黑體" pitchFamily="34" charset="-120"/>
                <a:ea typeface="微軟正黑體" pitchFamily="34" charset="-120"/>
                <a:cs typeface="新細明體" pitchFamily="18" charset="-120"/>
              </a:rPr>
              <a:t>約</a:t>
            </a:r>
            <a:r>
              <a:rPr lang="en-US" altLang="zh-TW" sz="2400" b="1" dirty="0" smtClean="0">
                <a:solidFill>
                  <a:srgbClr val="FF0000"/>
                </a:solidFill>
                <a:latin typeface="微軟正黑體" pitchFamily="34" charset="-120"/>
                <a:ea typeface="微軟正黑體" pitchFamily="34" charset="-120"/>
                <a:cs typeface="新細明體" pitchFamily="18" charset="-120"/>
              </a:rPr>
              <a:t>12</a:t>
            </a:r>
            <a:r>
              <a:rPr lang="zh-TW" altLang="en-US" sz="2400" b="1" dirty="0" smtClean="0">
                <a:solidFill>
                  <a:srgbClr val="FF0000"/>
                </a:solidFill>
                <a:latin typeface="微軟正黑體" pitchFamily="34" charset="-120"/>
                <a:ea typeface="微軟正黑體" pitchFamily="34" charset="-120"/>
                <a:cs typeface="新細明體" pitchFamily="18" charset="-120"/>
              </a:rPr>
              <a:t>班</a:t>
            </a:r>
            <a:r>
              <a:rPr lang="zh-TW" altLang="en-US" sz="2400" b="1" dirty="0">
                <a:solidFill>
                  <a:srgbClr val="FF0000"/>
                </a:solidFill>
                <a:latin typeface="微軟正黑體" pitchFamily="34" charset="-120"/>
                <a:ea typeface="微軟正黑體" pitchFamily="34" charset="-120"/>
                <a:cs typeface="新細明體" pitchFamily="18" charset="-120"/>
              </a:rPr>
              <a:t>火車停駛</a:t>
            </a:r>
            <a:r>
              <a:rPr lang="zh-TW" altLang="en-US" sz="2400" b="1" dirty="0">
                <a:solidFill>
                  <a:srgbClr val="000000"/>
                </a:solidFill>
                <a:latin typeface="微軟正黑體" pitchFamily="34" charset="-120"/>
                <a:ea typeface="微軟正黑體" pitchFamily="34" charset="-120"/>
                <a:cs typeface="新細明體" pitchFamily="18" charset="-120"/>
              </a:rPr>
              <a:t>，另</a:t>
            </a:r>
            <a:r>
              <a:rPr lang="zh-TW" altLang="en-US" sz="2400" b="1" dirty="0" smtClean="0">
                <a:solidFill>
                  <a:srgbClr val="000000"/>
                </a:solidFill>
                <a:latin typeface="微軟正黑體" pitchFamily="34" charset="-120"/>
                <a:ea typeface="微軟正黑體" pitchFamily="34" charset="-120"/>
                <a:cs typeface="新細明體" pitchFamily="18" charset="-120"/>
              </a:rPr>
              <a:t>有</a:t>
            </a:r>
            <a:r>
              <a:rPr lang="en-US" altLang="zh-TW" sz="2400" b="1" dirty="0" smtClean="0">
                <a:solidFill>
                  <a:srgbClr val="FF0000"/>
                </a:solidFill>
                <a:latin typeface="微軟正黑體" pitchFamily="34" charset="-120"/>
                <a:ea typeface="微軟正黑體" pitchFamily="34" charset="-120"/>
                <a:cs typeface="新細明體" pitchFamily="18" charset="-120"/>
              </a:rPr>
              <a:t>500</a:t>
            </a:r>
            <a:r>
              <a:rPr lang="zh-TW" altLang="en-US" sz="2400" b="1" dirty="0" smtClean="0">
                <a:solidFill>
                  <a:srgbClr val="FF0000"/>
                </a:solidFill>
                <a:latin typeface="微軟正黑體" pitchFamily="34" charset="-120"/>
                <a:ea typeface="微軟正黑體" pitchFamily="34" charset="-120"/>
                <a:cs typeface="新細明體" pitchFamily="18" charset="-120"/>
              </a:rPr>
              <a:t>名</a:t>
            </a:r>
            <a:r>
              <a:rPr lang="zh-TW" altLang="en-US" sz="2400" b="1" dirty="0">
                <a:solidFill>
                  <a:srgbClr val="FF0000"/>
                </a:solidFill>
                <a:latin typeface="微軟正黑體" pitchFamily="34" charset="-120"/>
                <a:ea typeface="微軟正黑體" pitchFamily="34" charset="-120"/>
                <a:cs typeface="新細明體" pitchFamily="18" charset="-120"/>
              </a:rPr>
              <a:t>旅客滯留尼斯機場</a:t>
            </a:r>
            <a:r>
              <a:rPr lang="zh-TW" altLang="en-US" sz="2400" b="1" dirty="0" smtClean="0">
                <a:solidFill>
                  <a:srgbClr val="000000"/>
                </a:solidFill>
                <a:latin typeface="微軟正黑體" pitchFamily="34" charset="-120"/>
                <a:ea typeface="微軟正黑體" pitchFamily="34" charset="-120"/>
                <a:cs typeface="新細明體" pitchFamily="18" charset="-120"/>
              </a:rPr>
              <a:t>。</a:t>
            </a:r>
            <a:r>
              <a:rPr lang="en-US" altLang="zh-TW" sz="2400" b="1" dirty="0" smtClean="0">
                <a:solidFill>
                  <a:srgbClr val="000000"/>
                </a:solidFill>
                <a:latin typeface="微軟正黑體" pitchFamily="34" charset="-120"/>
                <a:ea typeface="微軟正黑體" pitchFamily="34" charset="-120"/>
                <a:cs typeface="新細明體" pitchFamily="18" charset="-120"/>
              </a:rPr>
              <a:t>A8</a:t>
            </a:r>
            <a:r>
              <a:rPr lang="zh-TW" altLang="en-US" sz="2400" b="1" dirty="0" smtClean="0">
                <a:solidFill>
                  <a:srgbClr val="FF0000"/>
                </a:solidFill>
                <a:latin typeface="微軟正黑體" pitchFamily="34" charset="-120"/>
                <a:ea typeface="微軟正黑體" pitchFamily="34" charset="-120"/>
                <a:cs typeface="新細明體" pitchFamily="18" charset="-120"/>
              </a:rPr>
              <a:t>高速公路嚴重受損</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endParaRPr lang="en-US" altLang="zh-TW" sz="2400" b="1" dirty="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0000"/>
                </a:solidFill>
                <a:latin typeface="微軟正黑體" pitchFamily="34" charset="-120"/>
                <a:ea typeface="微軟正黑體" pitchFamily="34" charset="-120"/>
                <a:cs typeface="新細明體" pitchFamily="18" charset="-120"/>
              </a:rPr>
              <a:t>坎城警方拘捕</a:t>
            </a:r>
            <a:r>
              <a:rPr lang="zh-TW" altLang="en-US" sz="2400" b="1" dirty="0">
                <a:solidFill>
                  <a:srgbClr val="000000"/>
                </a:solidFill>
                <a:latin typeface="微軟正黑體" pitchFamily="34" charset="-120"/>
                <a:ea typeface="微軟正黑體" pitchFamily="34" charset="-120"/>
                <a:cs typeface="新細明體" pitchFamily="18" charset="-120"/>
              </a:rPr>
              <a:t>試圖</a:t>
            </a:r>
            <a:r>
              <a:rPr lang="zh-TW" altLang="en-US" sz="2400" b="1" dirty="0">
                <a:solidFill>
                  <a:srgbClr val="FF0000"/>
                </a:solidFill>
                <a:latin typeface="微軟正黑體" pitchFamily="34" charset="-120"/>
                <a:ea typeface="微軟正黑體" pitchFamily="34" charset="-120"/>
                <a:cs typeface="新細明體" pitchFamily="18" charset="-120"/>
              </a:rPr>
              <a:t>偷搶</a:t>
            </a:r>
            <a:r>
              <a:rPr lang="zh-TW" altLang="en-US" sz="2400" b="1" dirty="0" smtClean="0">
                <a:solidFill>
                  <a:srgbClr val="FF0000"/>
                </a:solidFill>
                <a:latin typeface="微軟正黑體" pitchFamily="34" charset="-120"/>
                <a:ea typeface="微軟正黑體" pitchFamily="34" charset="-120"/>
                <a:cs typeface="新細明體" pitchFamily="18" charset="-120"/>
              </a:rPr>
              <a:t>物品之犯人共計</a:t>
            </a:r>
            <a:r>
              <a:rPr lang="en-US" altLang="zh-TW" sz="2400" b="1" dirty="0" smtClean="0">
                <a:solidFill>
                  <a:srgbClr val="FF0000"/>
                </a:solidFill>
                <a:latin typeface="微軟正黑體" pitchFamily="34" charset="-120"/>
                <a:ea typeface="微軟正黑體" pitchFamily="34" charset="-120"/>
                <a:cs typeface="新細明體" pitchFamily="18" charset="-120"/>
              </a:rPr>
              <a:t>9</a:t>
            </a:r>
            <a:r>
              <a:rPr lang="zh-TW" altLang="en-US" sz="2400" b="1" dirty="0" smtClean="0">
                <a:solidFill>
                  <a:srgbClr val="FF0000"/>
                </a:solidFill>
                <a:latin typeface="微軟正黑體" pitchFamily="34" charset="-120"/>
                <a:ea typeface="微軟正黑體" pitchFamily="34" charset="-120"/>
                <a:cs typeface="新細明體" pitchFamily="18" charset="-120"/>
              </a:rPr>
              <a:t>人</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smtClean="0">
              <a:solidFill>
                <a:srgbClr val="000000"/>
              </a:solidFill>
              <a:latin typeface="微軟正黑體" pitchFamily="34" charset="-120"/>
              <a:ea typeface="微軟正黑體" pitchFamily="34" charset="-120"/>
              <a:cs typeface="新細明體" pitchFamily="18" charset="-120"/>
            </a:endParaRPr>
          </a:p>
        </p:txBody>
      </p:sp>
      <p:pic>
        <p:nvPicPr>
          <p:cNvPr id="2" name="圖片 1"/>
          <p:cNvPicPr>
            <a:picLocks noChangeAspect="1"/>
          </p:cNvPicPr>
          <p:nvPr/>
        </p:nvPicPr>
        <p:blipFill>
          <a:blip r:embed="rId3"/>
          <a:stretch>
            <a:fillRect/>
          </a:stretch>
        </p:blipFill>
        <p:spPr>
          <a:xfrm>
            <a:off x="5801128" y="4319853"/>
            <a:ext cx="3261228" cy="2173022"/>
          </a:xfrm>
          <a:prstGeom prst="rect">
            <a:avLst/>
          </a:prstGeom>
        </p:spPr>
      </p:pic>
      <p:pic>
        <p:nvPicPr>
          <p:cNvPr id="2052" name="Picture 4" descr="Paradise lost: More than 10 per cent of the annual average rainfall in the Alpes-Maritimes department (Biot pictured) fell in just two day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074" y="4373560"/>
            <a:ext cx="3015326" cy="2012307"/>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Mail</a:t>
            </a:r>
            <a:r>
              <a:rPr lang="zh-TW" altLang="en-US" sz="1200" dirty="0" smtClean="0">
                <a:solidFill>
                  <a:srgbClr val="000000"/>
                </a:solidFill>
              </a:rPr>
              <a:t> </a:t>
            </a:r>
            <a:r>
              <a:rPr lang="en-US" altLang="zh-TW" sz="1200" dirty="0" smtClean="0">
                <a:solidFill>
                  <a:srgbClr val="000000"/>
                </a:solidFill>
              </a:rPr>
              <a:t>online</a:t>
            </a:r>
            <a:endParaRPr lang="en-US" altLang="zh-TW" sz="1200" dirty="0">
              <a:solidFill>
                <a:srgbClr val="000000"/>
              </a:solidFill>
              <a:latin typeface="微軟正黑體" pitchFamily="34" charset="-120"/>
              <a:ea typeface="微軟正黑體" pitchFamily="34" charset="-120"/>
            </a:endParaRPr>
          </a:p>
        </p:txBody>
      </p:sp>
      <p:pic>
        <p:nvPicPr>
          <p:cNvPr id="2054" name="Picture 6" descr="Sunken: An abandoned car is submerged in deep water near by an underpass after flooding caused by torrential rain in Mandelieu-la-Napou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23"/>
          <a:stretch/>
        </p:blipFill>
        <p:spPr bwMode="auto">
          <a:xfrm>
            <a:off x="0" y="4393613"/>
            <a:ext cx="2588621" cy="199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03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872827651"/>
              </p:ext>
            </p:extLst>
          </p:nvPr>
        </p:nvGraphicFramePr>
        <p:xfrm>
          <a:off x="228600" y="1066800"/>
          <a:ext cx="8686800" cy="4800600"/>
        </p:xfrm>
        <a:graphic>
          <a:graphicData uri="http://schemas.openxmlformats.org/drawingml/2006/table">
            <a:tbl>
              <a:tblPr firstRow="1" firstCol="1" bandRow="1">
                <a:tableStyleId>{5C22544A-7EE6-4342-B048-85BDC9FD1C3A}</a:tableStyleId>
              </a:tblPr>
              <a:tblGrid>
                <a:gridCol w="533400"/>
                <a:gridCol w="914400"/>
                <a:gridCol w="1600200"/>
                <a:gridCol w="838200"/>
                <a:gridCol w="2819400"/>
                <a:gridCol w="990600"/>
                <a:gridCol w="990600"/>
              </a:tblGrid>
              <a:tr h="243294">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25765">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會議日期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303471">
                <a:tc>
                  <a:txBody>
                    <a:bodyPr/>
                    <a:lstStyle/>
                    <a:p>
                      <a:pPr algn="ctr">
                        <a:spcAft>
                          <a:spcPts val="0"/>
                        </a:spcAft>
                      </a:pP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029</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27</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請協力團隊提供防災社區整合方案及維護機制。</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日本市第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季災害防救會報中報告本市整合推動防災社區</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年執行成果及</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年度規劃。</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將於第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季災防會報中提報年度成果。</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列</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管</a:t>
                      </a:r>
                    </a:p>
                  </a:txBody>
                  <a:tcPr marL="68580" marR="68580" marT="0" marB="0" anchor="ctr"/>
                </a:tc>
              </a:tr>
              <a:tr h="13025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34</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請各區公所依據災害潛勢調查表格式於</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26</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日前提報轄內災害潛勢資料</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件未改善地點已由權管單位進行處置，</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建議後續進度追蹤由各單位自行列管，本案建議解除列管。</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建議解除列管</a:t>
                      </a:r>
                      <a:endParaRPr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152400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35</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辦理</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區公所</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第</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次</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實地</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輔導。</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180975" marR="0" lvl="0" indent="-180975" algn="l" defTabSz="914400" rtl="0" eaLnBrk="1" fontAlgn="auto" latinLnBrk="0" hangingPunct="1">
                        <a:lnSpc>
                          <a:spcPts val="1800"/>
                        </a:lnSpc>
                        <a:spcBef>
                          <a:spcPts val="0"/>
                        </a:spcBef>
                        <a:spcAft>
                          <a:spcPts val="0"/>
                        </a:spcAft>
                        <a:buClrTx/>
                        <a:buSzTx/>
                        <a:buFont typeface="+mj-lt"/>
                        <a:buAutoNum type="arabicPeriod"/>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區公所</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第</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次</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實地輔導已於</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日辦理完成。</a:t>
                      </a:r>
                    </a:p>
                    <a:p>
                      <a:pPr marL="180975" marR="0" indent="-180975" algn="l" defTabSz="914400" rtl="0" eaLnBrk="1" fontAlgn="auto" latinLnBrk="0" hangingPunct="1">
                        <a:lnSpc>
                          <a:spcPts val="1800"/>
                        </a:lnSpc>
                        <a:spcBef>
                          <a:spcPts val="0"/>
                        </a:spcBef>
                        <a:spcAft>
                          <a:spcPts val="0"/>
                        </a:spcAft>
                        <a:buClrTx/>
                        <a:buSzTx/>
                        <a:buFont typeface="+mj-lt"/>
                        <a:buAutoNum type="arabicPeriod"/>
                        <a:tabLst/>
                        <a:defRPr/>
                      </a:pP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透過</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次</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輔導蒐集各區公所執行防救業務之困難及問題，並函</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請</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權管局處答覆</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各單位均已函覆區公所問題。</a:t>
                      </a:r>
                      <a:endPar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bl>
          </a:graphicData>
        </a:graphic>
      </p:graphicFrame>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a:t>
            </a:fld>
            <a:endParaRPr lang="en-US" altLang="ko-KR" dirty="0">
              <a:solidFill>
                <a:srgbClr val="1F497D">
                  <a:lumMod val="50000"/>
                </a:srgbClr>
              </a:solidFill>
            </a:endParaRPr>
          </a:p>
        </p:txBody>
      </p:sp>
    </p:spTree>
    <p:extLst>
      <p:ext uri="{BB962C8B-B14F-4D97-AF65-F5344CB8AC3E}">
        <p14:creationId xmlns:p14="http://schemas.microsoft.com/office/powerpoint/2010/main" val="289902044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8F9BD8-CF6B-4DC7-8FE9-8DBB0862D833}" type="slidenum">
              <a:rPr kumimoji="0" lang="zh-TW" altLang="en-US">
                <a:solidFill>
                  <a:srgbClr val="262626"/>
                </a:solidFill>
                <a:latin typeface="Arial Unicode MS" pitchFamily="34" charset="-120"/>
                <a:ea typeface="Arial Unicode MS" pitchFamily="34" charset="-120"/>
              </a:rPr>
              <a:pPr/>
              <a:t>50</a:t>
            </a:fld>
            <a:endParaRPr kumimoji="0" lang="zh-TW" altLang="en-US" dirty="0">
              <a:solidFill>
                <a:srgbClr val="262626"/>
              </a:solidFill>
              <a:latin typeface="Arial Unicode MS" pitchFamily="34" charset="-120"/>
              <a:ea typeface="Arial Unicode MS" pitchFamily="34" charset="-120"/>
            </a:endParaRPr>
          </a:p>
        </p:txBody>
      </p:sp>
      <p:sp>
        <p:nvSpPr>
          <p:cNvPr id="11" name="文字方塊 10"/>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err="1" smtClean="0">
                <a:solidFill>
                  <a:srgbClr val="000000"/>
                </a:solidFill>
              </a:rPr>
              <a:t>youtube</a:t>
            </a:r>
            <a:endParaRPr lang="en-US" altLang="zh-TW" sz="1200" dirty="0" smtClean="0">
              <a:solidFill>
                <a:srgbClr val="000000"/>
              </a:solidFill>
            </a:endParaRPr>
          </a:p>
        </p:txBody>
      </p:sp>
      <p:pic>
        <p:nvPicPr>
          <p:cNvPr id="2" name="Flood Waters Rip Through Cann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162080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lvage: Residents clean their belongings in a street of Golf Juan, southern France, after flash floods ruined their tow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179" y="3630668"/>
            <a:ext cx="3913021" cy="2831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8F9BD8-CF6B-4DC7-8FE9-8DBB0862D833}" type="slidenum">
              <a:rPr kumimoji="0" lang="zh-TW" altLang="en-US">
                <a:solidFill>
                  <a:srgbClr val="262626"/>
                </a:solidFill>
                <a:latin typeface="Arial Unicode MS" pitchFamily="34" charset="-120"/>
                <a:ea typeface="Arial Unicode MS" pitchFamily="34" charset="-120"/>
              </a:rPr>
              <a:pPr/>
              <a:t>51</a:t>
            </a:fld>
            <a:endParaRPr kumimoji="0" lang="zh-TW" altLang="en-US" dirty="0">
              <a:solidFill>
                <a:srgbClr val="262626"/>
              </a:solidFill>
              <a:latin typeface="Arial Unicode MS" pitchFamily="34" charset="-120"/>
              <a:ea typeface="Arial Unicode MS" pitchFamily="34" charset="-120"/>
            </a:endParaRPr>
          </a:p>
        </p:txBody>
      </p:sp>
      <p:sp>
        <p:nvSpPr>
          <p:cNvPr id="11" name="文字方塊 10"/>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Mai</a:t>
            </a:r>
            <a:r>
              <a:rPr lang="zh-TW" altLang="en-US" sz="1200" dirty="0" smtClean="0">
                <a:solidFill>
                  <a:srgbClr val="000000"/>
                </a:solidFill>
              </a:rPr>
              <a:t> </a:t>
            </a:r>
            <a:r>
              <a:rPr lang="en-US" altLang="zh-TW" sz="1200" dirty="0" err="1" smtClean="0">
                <a:solidFill>
                  <a:srgbClr val="000000"/>
                </a:solidFill>
              </a:rPr>
              <a:t>lonline</a:t>
            </a:r>
            <a:r>
              <a:rPr lang="zh-TW" altLang="en-US" sz="1200" dirty="0" smtClean="0">
                <a:solidFill>
                  <a:srgbClr val="000000"/>
                </a:solidFill>
              </a:rPr>
              <a:t>、自由時報</a:t>
            </a:r>
            <a:endParaRPr lang="en-US" altLang="zh-TW" sz="1200" dirty="0">
              <a:solidFill>
                <a:srgbClr val="000000"/>
              </a:solidFill>
              <a:latin typeface="微軟正黑體" pitchFamily="34" charset="-120"/>
              <a:ea typeface="微軟正黑體" pitchFamily="34" charset="-120"/>
            </a:endParaRPr>
          </a:p>
        </p:txBody>
      </p:sp>
      <p:pic>
        <p:nvPicPr>
          <p:cNvPr id="4" name="圖片 3"/>
          <p:cNvPicPr>
            <a:picLocks noChangeAspect="1"/>
          </p:cNvPicPr>
          <p:nvPr/>
        </p:nvPicPr>
        <p:blipFill>
          <a:blip r:embed="rId4"/>
          <a:stretch>
            <a:fillRect/>
          </a:stretch>
        </p:blipFill>
        <p:spPr>
          <a:xfrm>
            <a:off x="141514" y="701675"/>
            <a:ext cx="4354286" cy="2895600"/>
          </a:xfrm>
          <a:prstGeom prst="rect">
            <a:avLst/>
          </a:prstGeom>
        </p:spPr>
      </p:pic>
      <p:pic>
        <p:nvPicPr>
          <p:cNvPr id="3076" name="Picture 4" descr="Bizarre accident: People pass cars stacked onto one another  in Mandelieu-la-Napoule after severe floods sent them floating down stre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179" y="660399"/>
            <a:ext cx="4414491" cy="29368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atural disaster: Heavy flooding in the French Riviera (Biot pictured) have killed at least 13 and the death toll could ri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638551"/>
            <a:ext cx="4277040" cy="2854324"/>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2"/>
          <p:cNvSpPr txBox="1">
            <a:spLocks noChangeArrowheads="1"/>
          </p:cNvSpPr>
          <p:nvPr/>
        </p:nvSpPr>
        <p:spPr bwMode="auto">
          <a:xfrm>
            <a:off x="152400" y="3323857"/>
            <a:ext cx="1603323"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1200" dirty="0" smtClean="0">
                <a:solidFill>
                  <a:srgbClr val="000000"/>
                </a:solidFill>
                <a:ea typeface="標楷體" pitchFamily="65" charset="-120"/>
              </a:rPr>
              <a:t>A8</a:t>
            </a:r>
            <a:r>
              <a:rPr lang="zh-TW" altLang="en-US" sz="1200" dirty="0" smtClean="0">
                <a:solidFill>
                  <a:srgbClr val="000000"/>
                </a:solidFill>
                <a:ea typeface="標楷體" pitchFamily="65" charset="-120"/>
              </a:rPr>
              <a:t>高速公路淹水情形</a:t>
            </a:r>
            <a:endParaRPr lang="zh-TW" altLang="en-US" sz="1200" dirty="0">
              <a:solidFill>
                <a:srgbClr val="000000"/>
              </a:solidFill>
              <a:ea typeface="標楷體" pitchFamily="65" charset="-120"/>
            </a:endParaRPr>
          </a:p>
        </p:txBody>
      </p:sp>
      <p:sp>
        <p:nvSpPr>
          <p:cNvPr id="15" name="文字方塊 12"/>
          <p:cNvSpPr txBox="1">
            <a:spLocks noChangeArrowheads="1"/>
          </p:cNvSpPr>
          <p:nvPr/>
        </p:nvSpPr>
        <p:spPr bwMode="auto">
          <a:xfrm>
            <a:off x="4524984" y="3314129"/>
            <a:ext cx="1569660"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洪水使車輛堆疊受損</a:t>
            </a:r>
            <a:endParaRPr lang="zh-TW" altLang="en-US" sz="1200" dirty="0">
              <a:solidFill>
                <a:srgbClr val="000000"/>
              </a:solidFill>
              <a:ea typeface="標楷體" pitchFamily="65" charset="-120"/>
            </a:endParaRPr>
          </a:p>
        </p:txBody>
      </p:sp>
      <p:sp>
        <p:nvSpPr>
          <p:cNvPr id="16" name="文字方塊 12"/>
          <p:cNvSpPr txBox="1">
            <a:spLocks noChangeArrowheads="1"/>
          </p:cNvSpPr>
          <p:nvPr/>
        </p:nvSpPr>
        <p:spPr bwMode="auto">
          <a:xfrm>
            <a:off x="305544" y="6203582"/>
            <a:ext cx="1261884"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汽車受困於隧道</a:t>
            </a:r>
            <a:endParaRPr lang="zh-TW" altLang="en-US" sz="1200" dirty="0">
              <a:solidFill>
                <a:srgbClr val="000000"/>
              </a:solidFill>
              <a:ea typeface="標楷體" pitchFamily="65" charset="-120"/>
            </a:endParaRPr>
          </a:p>
        </p:txBody>
      </p:sp>
      <p:sp>
        <p:nvSpPr>
          <p:cNvPr id="17" name="文字方塊 12"/>
          <p:cNvSpPr txBox="1">
            <a:spLocks noChangeArrowheads="1"/>
          </p:cNvSpPr>
          <p:nvPr/>
        </p:nvSpPr>
        <p:spPr bwMode="auto">
          <a:xfrm>
            <a:off x="4572000" y="6203581"/>
            <a:ext cx="1107996"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民眾清理街道</a:t>
            </a:r>
            <a:endParaRPr lang="zh-TW" altLang="en-US" sz="1200" dirty="0">
              <a:solidFill>
                <a:srgbClr val="000000"/>
              </a:solidFill>
              <a:ea typeface="標楷體" pitchFamily="65" charset="-120"/>
            </a:endParaRPr>
          </a:p>
        </p:txBody>
      </p:sp>
    </p:spTree>
    <p:extLst>
      <p:ext uri="{BB962C8B-B14F-4D97-AF65-F5344CB8AC3E}">
        <p14:creationId xmlns:p14="http://schemas.microsoft.com/office/powerpoint/2010/main" val="26836714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722B48B4-8F10-407E-964D-5404F407A453}" type="slidenum">
              <a:rPr lang="zh-TW" altLang="en-US" smtClean="0"/>
              <a:pPr/>
              <a:t>52</a:t>
            </a:fld>
            <a:endParaRPr lang="zh-TW" altLang="en-US"/>
          </a:p>
        </p:txBody>
      </p:sp>
      <p:sp>
        <p:nvSpPr>
          <p:cNvPr id="3"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4098" name="Picture 2" descr="救援人員水泵在芒代利厄拉納普爾，法國，週一一個車庫，10月5日降雨在一個＆QUOT;出色的規模和QUOT;  掀起這已嚴重破壞以及法國＆＃39山洪暴發;東南沿海。 至少有19人死亡。"/>
          <p:cNvPicPr>
            <a:picLocks noChangeAspect="1" noChangeArrowheads="1"/>
          </p:cNvPicPr>
          <p:nvPr/>
        </p:nvPicPr>
        <p:blipFill rotWithShape="1">
          <a:blip r:embed="rId3">
            <a:extLst>
              <a:ext uri="{28A0092B-C50C-407E-A947-70E740481C1C}">
                <a14:useLocalDpi xmlns:a14="http://schemas.microsoft.com/office/drawing/2010/main" val="0"/>
              </a:ext>
            </a:extLst>
          </a:blip>
          <a:srcRect l="11171" r="10633"/>
          <a:stretch/>
        </p:blipFill>
        <p:spPr bwMode="auto">
          <a:xfrm>
            <a:off x="635562" y="3733800"/>
            <a:ext cx="3733800" cy="2681288"/>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a:spLocks noChangeArrowheads="1"/>
          </p:cNvSpPr>
          <p:nvPr/>
        </p:nvSpPr>
        <p:spPr bwMode="auto">
          <a:xfrm>
            <a:off x="76200" y="525720"/>
            <a:ext cx="9067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1.</a:t>
            </a:r>
            <a:r>
              <a:rPr lang="zh-TW" altLang="en-US" sz="2800" b="1" dirty="0" smtClean="0">
                <a:solidFill>
                  <a:srgbClr val="003399"/>
                </a:solidFill>
                <a:latin typeface="微軟正黑體" panose="020B0604030504040204" pitchFamily="34" charset="-120"/>
                <a:ea typeface="微軟正黑體" panose="020B0604030504040204" pitchFamily="34" charset="-120"/>
              </a:rPr>
              <a:t>政府動員人力情形</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400" b="1" dirty="0" smtClean="0">
                <a:solidFill>
                  <a:srgbClr val="000000"/>
                </a:solidFill>
                <a:latin typeface="微軟正黑體" pitchFamily="34" charset="-120"/>
                <a:ea typeface="微軟正黑體" pitchFamily="34" charset="-120"/>
                <a:cs typeface="新細明體" pitchFamily="18" charset="-120"/>
              </a:rPr>
              <a:t>共</a:t>
            </a:r>
            <a:r>
              <a:rPr lang="zh-TW" altLang="en-US" sz="2400" b="1" dirty="0">
                <a:solidFill>
                  <a:srgbClr val="FF0000"/>
                </a:solidFill>
                <a:latin typeface="微軟正黑體" pitchFamily="34" charset="-120"/>
                <a:ea typeface="微軟正黑體" pitchFamily="34" charset="-120"/>
                <a:cs typeface="新細明體" pitchFamily="18" charset="-120"/>
              </a:rPr>
              <a:t>接獲</a:t>
            </a:r>
            <a:r>
              <a:rPr lang="en-US" altLang="zh-TW" sz="2400" b="1" dirty="0">
                <a:solidFill>
                  <a:srgbClr val="FF0000"/>
                </a:solidFill>
                <a:latin typeface="微軟正黑體" pitchFamily="34" charset="-120"/>
                <a:ea typeface="微軟正黑體" pitchFamily="34" charset="-120"/>
                <a:cs typeface="新細明體" pitchFamily="18" charset="-120"/>
              </a:rPr>
              <a:t>1900</a:t>
            </a:r>
            <a:r>
              <a:rPr lang="zh-TW" altLang="en-US" sz="2400" b="1" dirty="0" smtClean="0">
                <a:solidFill>
                  <a:srgbClr val="FF0000"/>
                </a:solidFill>
                <a:latin typeface="微軟正黑體" pitchFamily="34" charset="-120"/>
                <a:ea typeface="微軟正黑體" pitchFamily="34" charset="-120"/>
                <a:cs typeface="新細明體" pitchFamily="18" charset="-120"/>
              </a:rPr>
              <a:t>通</a:t>
            </a:r>
            <a:r>
              <a:rPr lang="zh-TW" altLang="en-US" sz="2400" b="1" dirty="0">
                <a:solidFill>
                  <a:srgbClr val="FF0000"/>
                </a:solidFill>
                <a:latin typeface="微軟正黑體" pitchFamily="34" charset="-120"/>
                <a:ea typeface="微軟正黑體" pitchFamily="34" charset="-120"/>
                <a:cs typeface="新細明體" pitchFamily="18" charset="-120"/>
              </a:rPr>
              <a:t>救援服務</a:t>
            </a:r>
            <a:r>
              <a:rPr lang="zh-TW" altLang="en-US" sz="2400" b="1" dirty="0" smtClean="0">
                <a:solidFill>
                  <a:srgbClr val="FF0000"/>
                </a:solidFill>
                <a:latin typeface="微軟正黑體" pitchFamily="34" charset="-120"/>
                <a:ea typeface="微軟正黑體" pitchFamily="34" charset="-120"/>
                <a:cs typeface="新細明體" pitchFamily="18" charset="-120"/>
              </a:rPr>
              <a:t>電話</a:t>
            </a:r>
            <a:r>
              <a:rPr lang="zh-TW" altLang="en-US" sz="2400" b="1" dirty="0" smtClean="0">
                <a:solidFill>
                  <a:srgbClr val="000000"/>
                </a:solidFill>
                <a:latin typeface="微軟正黑體" pitchFamily="34" charset="-120"/>
                <a:ea typeface="微軟正黑體" pitchFamily="34" charset="-120"/>
                <a:cs typeface="新細明體" pitchFamily="18" charset="-120"/>
              </a:rPr>
              <a:t>，出動</a:t>
            </a:r>
            <a:r>
              <a:rPr lang="zh-TW" altLang="en-US" sz="2400" b="1" dirty="0" smtClean="0">
                <a:solidFill>
                  <a:srgbClr val="FF0000"/>
                </a:solidFill>
                <a:latin typeface="微軟正黑體" pitchFamily="34" charset="-120"/>
                <a:ea typeface="微軟正黑體" pitchFamily="34" charset="-120"/>
                <a:cs typeface="新細明體" pitchFamily="18" charset="-120"/>
              </a:rPr>
              <a:t>警察</a:t>
            </a:r>
            <a:r>
              <a:rPr lang="zh-TW" altLang="en-US" sz="2400" b="1" dirty="0">
                <a:solidFill>
                  <a:srgbClr val="FF0000"/>
                </a:solidFill>
                <a:latin typeface="微軟正黑體" pitchFamily="34" charset="-120"/>
                <a:ea typeface="微軟正黑體" pitchFamily="34" charset="-120"/>
                <a:cs typeface="新細明體" pitchFamily="18" charset="-120"/>
              </a:rPr>
              <a:t>和</a:t>
            </a:r>
            <a:r>
              <a:rPr lang="zh-TW" altLang="en-US" sz="2400" b="1" dirty="0" smtClean="0">
                <a:solidFill>
                  <a:srgbClr val="FF0000"/>
                </a:solidFill>
                <a:latin typeface="微軟正黑體" pitchFamily="34" charset="-120"/>
                <a:ea typeface="微軟正黑體" pitchFamily="34" charset="-120"/>
                <a:cs typeface="新細明體" pitchFamily="18" charset="-120"/>
              </a:rPr>
              <a:t>憲兵共</a:t>
            </a:r>
            <a:r>
              <a:rPr lang="en-US" altLang="zh-TW" sz="2400" b="1" dirty="0" smtClean="0">
                <a:solidFill>
                  <a:srgbClr val="FF0000"/>
                </a:solidFill>
                <a:latin typeface="微軟正黑體" pitchFamily="34" charset="-120"/>
                <a:ea typeface="微軟正黑體" pitchFamily="34" charset="-120"/>
                <a:cs typeface="新細明體" pitchFamily="18" charset="-120"/>
              </a:rPr>
              <a:t>450</a:t>
            </a:r>
            <a:r>
              <a:rPr lang="zh-TW" altLang="en-US" sz="2400" b="1" dirty="0" smtClean="0">
                <a:solidFill>
                  <a:srgbClr val="FF0000"/>
                </a:solidFill>
                <a:latin typeface="微軟正黑體" pitchFamily="34" charset="-120"/>
                <a:ea typeface="微軟正黑體" pitchFamily="34" charset="-120"/>
                <a:cs typeface="新細明體" pitchFamily="18" charset="-120"/>
              </a:rPr>
              <a:t>名</a:t>
            </a:r>
            <a:r>
              <a:rPr lang="zh-TW" altLang="en-US" sz="2400" b="1" dirty="0" smtClean="0">
                <a:solidFill>
                  <a:srgbClr val="000000"/>
                </a:solidFill>
                <a:latin typeface="微軟正黑體" pitchFamily="34" charset="-120"/>
                <a:ea typeface="微軟正黑體" pitchFamily="34" charset="-120"/>
                <a:cs typeface="新細明體" pitchFamily="18" charset="-120"/>
              </a:rPr>
              <a:t>，</a:t>
            </a:r>
            <a:r>
              <a:rPr lang="zh-TW" altLang="en-US" sz="2400" b="1" dirty="0" smtClean="0">
                <a:solidFill>
                  <a:srgbClr val="FF0000"/>
                </a:solidFill>
                <a:latin typeface="微軟正黑體" pitchFamily="34" charset="-120"/>
                <a:ea typeface="微軟正黑體" pitchFamily="34" charset="-120"/>
                <a:cs typeface="新細明體" pitchFamily="18" charset="-120"/>
              </a:rPr>
              <a:t>消防隊員</a:t>
            </a:r>
            <a:r>
              <a:rPr lang="en-US" altLang="zh-TW" sz="2400" b="1" dirty="0" smtClean="0">
                <a:solidFill>
                  <a:srgbClr val="FF0000"/>
                </a:solidFill>
                <a:latin typeface="微軟正黑體" pitchFamily="34" charset="-120"/>
                <a:ea typeface="微軟正黑體" pitchFamily="34" charset="-120"/>
                <a:cs typeface="新細明體" pitchFamily="18" charset="-120"/>
              </a:rPr>
              <a:t>360</a:t>
            </a:r>
            <a:r>
              <a:rPr lang="zh-TW" altLang="en-US" sz="2400" b="1" dirty="0" smtClean="0">
                <a:solidFill>
                  <a:srgbClr val="FF0000"/>
                </a:solidFill>
                <a:latin typeface="微軟正黑體" pitchFamily="34" charset="-120"/>
                <a:ea typeface="微軟正黑體" pitchFamily="34" charset="-120"/>
                <a:cs typeface="新細明體" pitchFamily="18" charset="-120"/>
              </a:rPr>
              <a:t>名</a:t>
            </a:r>
            <a:r>
              <a:rPr lang="zh-TW" altLang="en-US" sz="2400" b="1" dirty="0" smtClean="0">
                <a:solidFill>
                  <a:srgbClr val="000000"/>
                </a:solidFill>
                <a:latin typeface="微軟正黑體" pitchFamily="34" charset="-120"/>
                <a:ea typeface="微軟正黑體" pitchFamily="34" charset="-120"/>
                <a:cs typeface="新細明體" pitchFamily="18" charset="-120"/>
              </a:rPr>
              <a:t>並</a:t>
            </a:r>
            <a:r>
              <a:rPr lang="zh-TW" altLang="en-US" sz="2400" b="1" dirty="0" smtClean="0">
                <a:solidFill>
                  <a:srgbClr val="FF0000"/>
                </a:solidFill>
                <a:latin typeface="微軟正黑體" pitchFamily="34" charset="-120"/>
                <a:ea typeface="微軟正黑體" pitchFamily="34" charset="-120"/>
                <a:cs typeface="新細明體" pitchFamily="18" charset="-120"/>
              </a:rPr>
              <a:t>出勤</a:t>
            </a:r>
            <a:r>
              <a:rPr lang="en-US" altLang="zh-TW" sz="2400" b="1" dirty="0" smtClean="0">
                <a:solidFill>
                  <a:srgbClr val="FF0000"/>
                </a:solidFill>
                <a:latin typeface="微軟正黑體" pitchFamily="34" charset="-120"/>
                <a:ea typeface="微軟正黑體" pitchFamily="34" charset="-120"/>
                <a:cs typeface="新細明體" pitchFamily="18" charset="-120"/>
              </a:rPr>
              <a:t>1000</a:t>
            </a:r>
            <a:r>
              <a:rPr lang="zh-TW" altLang="en-US" sz="2400" b="1" dirty="0">
                <a:solidFill>
                  <a:srgbClr val="FF0000"/>
                </a:solidFill>
                <a:latin typeface="微軟正黑體" pitchFamily="34" charset="-120"/>
                <a:ea typeface="微軟正黑體" pitchFamily="34" charset="-120"/>
                <a:cs typeface="新細明體" pitchFamily="18" charset="-120"/>
              </a:rPr>
              <a:t>多次</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en-US" altLang="zh-TW" sz="2400" b="1" dirty="0" smtClean="0">
              <a:solidFill>
                <a:srgbClr val="000000"/>
              </a:solidFill>
              <a:latin typeface="微軟正黑體" pitchFamily="34" charset="-120"/>
              <a:ea typeface="微軟正黑體" pitchFamily="34" charset="-120"/>
              <a:cs typeface="新細明體" pitchFamily="18" charset="-120"/>
            </a:endParaRPr>
          </a:p>
          <a:p>
            <a:pPr marL="361950" indent="0" algn="just" eaLnBrk="0" hangingPunct="0">
              <a:buClr>
                <a:srgbClr val="000000"/>
              </a:buClr>
            </a:pPr>
            <a:r>
              <a:rPr lang="zh-TW" altLang="en-US" sz="2400" b="1" dirty="0" smtClean="0">
                <a:solidFill>
                  <a:srgbClr val="000000"/>
                </a:solidFill>
                <a:latin typeface="微軟正黑體" pitchFamily="34" charset="-120"/>
                <a:ea typeface="微軟正黑體" pitchFamily="34" charset="-120"/>
                <a:cs typeface="新細明體" pitchFamily="18" charset="-120"/>
              </a:rPr>
              <a:t>軍方方面，調度馬賽</a:t>
            </a:r>
            <a:r>
              <a:rPr lang="zh-TW" altLang="en-US" sz="2400" b="1" dirty="0">
                <a:solidFill>
                  <a:srgbClr val="000000"/>
                </a:solidFill>
                <a:latin typeface="微軟正黑體" pitchFamily="34" charset="-120"/>
                <a:ea typeface="微軟正黑體" pitchFamily="34" charset="-120"/>
                <a:cs typeface="新細明體" pitchFamily="18" charset="-120"/>
              </a:rPr>
              <a:t>大隊</a:t>
            </a:r>
            <a:r>
              <a:rPr lang="zh-TW" altLang="en-US" sz="2400" b="1" dirty="0" smtClean="0">
                <a:solidFill>
                  <a:srgbClr val="000000"/>
                </a:solidFill>
                <a:latin typeface="微軟正黑體" pitchFamily="34" charset="-120"/>
                <a:ea typeface="微軟正黑體" pitchFamily="34" charset="-120"/>
                <a:cs typeface="新細明體" pitchFamily="18" charset="-120"/>
              </a:rPr>
              <a:t>和海軍</a:t>
            </a:r>
            <a:r>
              <a:rPr lang="zh-TW" altLang="en-US" sz="2400" b="1" dirty="0">
                <a:solidFill>
                  <a:srgbClr val="000000"/>
                </a:solidFill>
                <a:latin typeface="微軟正黑體" pitchFamily="34" charset="-120"/>
                <a:ea typeface="微軟正黑體" pitchFamily="34" charset="-120"/>
                <a:cs typeface="新細明體" pitchFamily="18" charset="-120"/>
              </a:rPr>
              <a:t>陸戰旅</a:t>
            </a:r>
            <a:r>
              <a:rPr lang="zh-TW" altLang="en-US" sz="2400" b="1" dirty="0" smtClean="0">
                <a:solidFill>
                  <a:srgbClr val="000000"/>
                </a:solidFill>
                <a:latin typeface="微軟正黑體" pitchFamily="34" charset="-120"/>
                <a:ea typeface="微軟正黑體" pitchFamily="34" charset="-120"/>
                <a:cs typeface="新細明體" pitchFamily="18" charset="-120"/>
              </a:rPr>
              <a:t>援軍。</a:t>
            </a:r>
            <a:r>
              <a:rPr lang="en-US" altLang="zh-TW" sz="2400" b="1" dirty="0">
                <a:solidFill>
                  <a:srgbClr val="FF0000"/>
                </a:solidFill>
                <a:latin typeface="微軟正黑體" pitchFamily="34" charset="-120"/>
                <a:ea typeface="微軟正黑體" pitchFamily="34" charset="-120"/>
                <a:cs typeface="新細明體" pitchFamily="18" charset="-120"/>
              </a:rPr>
              <a:t>3</a:t>
            </a:r>
            <a:r>
              <a:rPr lang="zh-TW" altLang="en-US" sz="2400" b="1" dirty="0">
                <a:solidFill>
                  <a:srgbClr val="FF0000"/>
                </a:solidFill>
                <a:latin typeface="微軟正黑體" pitchFamily="34" charset="-120"/>
                <a:ea typeface="微軟正黑體" pitchFamily="34" charset="-120"/>
                <a:cs typeface="新細明體" pitchFamily="18" charset="-120"/>
              </a:rPr>
              <a:t>架</a:t>
            </a:r>
            <a:r>
              <a:rPr lang="zh-TW" altLang="en-US" sz="2400" b="1" dirty="0" smtClean="0">
                <a:solidFill>
                  <a:srgbClr val="FF0000"/>
                </a:solidFill>
                <a:latin typeface="微軟正黑體" pitchFamily="34" charset="-120"/>
                <a:ea typeface="微軟正黑體" pitchFamily="34" charset="-120"/>
                <a:cs typeface="新細明體" pitchFamily="18" charset="-120"/>
              </a:rPr>
              <a:t>直升機</a:t>
            </a:r>
            <a:r>
              <a:rPr lang="zh-TW" altLang="en-US" sz="2400" b="1" dirty="0" smtClean="0">
                <a:solidFill>
                  <a:srgbClr val="000000"/>
                </a:solidFill>
                <a:latin typeface="微軟正黑體" pitchFamily="34" charset="-120"/>
                <a:ea typeface="微軟正黑體" pitchFamily="34" charset="-120"/>
                <a:cs typeface="新細明體" pitchFamily="18" charset="-120"/>
              </a:rPr>
              <a:t>與憲兵參與救災行動。</a:t>
            </a:r>
            <a:endParaRPr lang="zh-TW" altLang="en-US" sz="2400" b="1" dirty="0">
              <a:solidFill>
                <a:srgbClr val="000000"/>
              </a:solidFill>
              <a:latin typeface="微軟正黑體" pitchFamily="34" charset="-120"/>
              <a:ea typeface="微軟正黑體" pitchFamily="34" charset="-120"/>
              <a:cs typeface="新細明體" pitchFamily="18" charset="-120"/>
            </a:endParaRPr>
          </a:p>
        </p:txBody>
      </p:sp>
      <p:sp>
        <p:nvSpPr>
          <p:cNvPr id="7" name="矩形 6"/>
          <p:cNvSpPr>
            <a:spLocks noChangeArrowheads="1"/>
          </p:cNvSpPr>
          <p:nvPr/>
        </p:nvSpPr>
        <p:spPr bwMode="auto">
          <a:xfrm>
            <a:off x="76200" y="2647652"/>
            <a:ext cx="9067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2.</a:t>
            </a:r>
            <a:r>
              <a:rPr lang="zh-TW" altLang="en-US" sz="2800" b="1" dirty="0" smtClean="0">
                <a:solidFill>
                  <a:srgbClr val="003399"/>
                </a:solidFill>
                <a:latin typeface="微軟正黑體" panose="020B0604030504040204" pitchFamily="34" charset="-120"/>
                <a:ea typeface="微軟正黑體" panose="020B0604030504040204" pitchFamily="34" charset="-120"/>
              </a:rPr>
              <a:t>開設收容場所</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r>
              <a:rPr lang="zh-TW" altLang="en-US" sz="2400" b="1" dirty="0">
                <a:solidFill>
                  <a:srgbClr val="000000"/>
                </a:solidFill>
                <a:latin typeface="微軟正黑體" pitchFamily="34" charset="-120"/>
                <a:ea typeface="微軟正黑體" pitchFamily="34" charset="-120"/>
                <a:cs typeface="新細明體" pitchFamily="18" charset="-120"/>
              </a:rPr>
              <a:t>坎城已安置</a:t>
            </a:r>
            <a:r>
              <a:rPr lang="en-US" altLang="zh-TW" sz="2400" b="1" dirty="0">
                <a:solidFill>
                  <a:srgbClr val="000000"/>
                </a:solidFill>
                <a:latin typeface="微軟正黑體" pitchFamily="34" charset="-120"/>
                <a:ea typeface="微軟正黑體" pitchFamily="34" charset="-120"/>
                <a:cs typeface="新細明體" pitchFamily="18" charset="-120"/>
              </a:rPr>
              <a:t>120</a:t>
            </a:r>
            <a:r>
              <a:rPr lang="zh-TW" altLang="en-US" sz="2400" b="1" dirty="0">
                <a:solidFill>
                  <a:srgbClr val="000000"/>
                </a:solidFill>
                <a:latin typeface="微軟正黑體" pitchFamily="34" charset="-120"/>
                <a:ea typeface="微軟正黑體" pitchFamily="34" charset="-120"/>
                <a:cs typeface="新細明體" pitchFamily="18" charset="-120"/>
              </a:rPr>
              <a:t>位災民。</a:t>
            </a:r>
          </a:p>
        </p:txBody>
      </p:sp>
      <p:pic>
        <p:nvPicPr>
          <p:cNvPr id="4100" name="Picture 4" descr="慰問：法國總統弗朗索瓦·奧朗德（中心），滿足洪災造成至少19人受害"/>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0046" y="3733800"/>
            <a:ext cx="3980554" cy="2681288"/>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12"/>
          <p:cNvSpPr txBox="1">
            <a:spLocks noChangeArrowheads="1"/>
          </p:cNvSpPr>
          <p:nvPr/>
        </p:nvSpPr>
        <p:spPr bwMode="auto">
          <a:xfrm>
            <a:off x="635562" y="6146110"/>
            <a:ext cx="1261884"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smtClean="0">
                <a:solidFill>
                  <a:srgbClr val="000000"/>
                </a:solidFill>
                <a:ea typeface="標楷體" pitchFamily="65" charset="-120"/>
              </a:rPr>
              <a:t>地下停車場抽水</a:t>
            </a:r>
            <a:endParaRPr lang="zh-TW" altLang="en-US" sz="1200" dirty="0">
              <a:solidFill>
                <a:srgbClr val="000000"/>
              </a:solidFill>
              <a:ea typeface="標楷體" pitchFamily="65" charset="-120"/>
            </a:endParaRPr>
          </a:p>
        </p:txBody>
      </p:sp>
      <p:sp>
        <p:nvSpPr>
          <p:cNvPr id="10" name="文字方塊 12"/>
          <p:cNvSpPr txBox="1">
            <a:spLocks noChangeArrowheads="1"/>
          </p:cNvSpPr>
          <p:nvPr/>
        </p:nvSpPr>
        <p:spPr bwMode="auto">
          <a:xfrm>
            <a:off x="4648200" y="6146110"/>
            <a:ext cx="2852063" cy="276999"/>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dirty="0">
                <a:solidFill>
                  <a:srgbClr val="000000"/>
                </a:solidFill>
                <a:ea typeface="標楷體" pitchFamily="65" charset="-120"/>
              </a:rPr>
              <a:t>法國總統弗朗索瓦</a:t>
            </a:r>
            <a:r>
              <a:rPr lang="en-US" altLang="zh-TW" sz="1200" dirty="0">
                <a:solidFill>
                  <a:srgbClr val="000000"/>
                </a:solidFill>
                <a:ea typeface="標楷體" pitchFamily="65" charset="-120"/>
              </a:rPr>
              <a:t>·</a:t>
            </a:r>
            <a:r>
              <a:rPr lang="zh-TW" altLang="en-US" sz="1200" dirty="0">
                <a:solidFill>
                  <a:srgbClr val="000000"/>
                </a:solidFill>
                <a:ea typeface="標楷體" pitchFamily="65" charset="-120"/>
              </a:rPr>
              <a:t>奧朗</a:t>
            </a:r>
            <a:r>
              <a:rPr lang="zh-TW" altLang="en-US" sz="1200" dirty="0" smtClean="0">
                <a:solidFill>
                  <a:srgbClr val="000000"/>
                </a:solidFill>
                <a:ea typeface="標楷體" pitchFamily="65" charset="-120"/>
              </a:rPr>
              <a:t>德前往災區慰問</a:t>
            </a:r>
            <a:endParaRPr lang="zh-TW" altLang="en-US" sz="1200" dirty="0">
              <a:solidFill>
                <a:srgbClr val="000000"/>
              </a:solidFill>
              <a:ea typeface="標楷體" pitchFamily="65" charset="-120"/>
            </a:endParaRPr>
          </a:p>
        </p:txBody>
      </p:sp>
      <p:sp>
        <p:nvSpPr>
          <p:cNvPr id="11" name="文字方塊 10"/>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Mai</a:t>
            </a:r>
            <a:r>
              <a:rPr lang="zh-TW" altLang="en-US" sz="1200" dirty="0" smtClean="0">
                <a:solidFill>
                  <a:srgbClr val="000000"/>
                </a:solidFill>
              </a:rPr>
              <a:t> </a:t>
            </a:r>
            <a:r>
              <a:rPr lang="en-US" altLang="zh-TW" sz="1200" dirty="0" err="1" smtClean="0">
                <a:solidFill>
                  <a:srgbClr val="000000"/>
                </a:solidFill>
              </a:rPr>
              <a:t>lonline</a:t>
            </a:r>
            <a:endParaRPr lang="en-US" altLang="zh-TW" sz="12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2842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rtl.fr/online/image/2015/1003/7779966542_carte-de-vigilance-a-18h-le-3-octobre-2015meteo-f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522" t="5257" r="27952" b="15851"/>
          <a:stretch/>
        </p:blipFill>
        <p:spPr bwMode="auto">
          <a:xfrm>
            <a:off x="4922520" y="2108846"/>
            <a:ext cx="4227755" cy="4749154"/>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a:xfrm>
            <a:off x="13793817" y="6566842"/>
            <a:ext cx="2133600" cy="365125"/>
          </a:xfrm>
        </p:spPr>
        <p:txBody>
          <a:bodyPr/>
          <a:lstStyle/>
          <a:p>
            <a:fld id="{722B48B4-8F10-407E-964D-5404F407A453}" type="slidenum">
              <a:rPr lang="zh-TW" altLang="en-US" smtClean="0"/>
              <a:pPr/>
              <a:t>53</a:t>
            </a:fld>
            <a:endParaRPr lang="zh-TW" altLang="en-US"/>
          </a:p>
        </p:txBody>
      </p:sp>
      <p:sp>
        <p:nvSpPr>
          <p:cNvPr id="3"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 name="矩形 5"/>
          <p:cNvSpPr>
            <a:spLocks noChangeArrowheads="1"/>
          </p:cNvSpPr>
          <p:nvPr/>
        </p:nvSpPr>
        <p:spPr bwMode="auto">
          <a:xfrm>
            <a:off x="76200" y="643116"/>
            <a:ext cx="9067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3.</a:t>
            </a:r>
            <a:r>
              <a:rPr lang="zh-TW" altLang="en-US" sz="2800" b="1" dirty="0" smtClean="0">
                <a:solidFill>
                  <a:srgbClr val="003399"/>
                </a:solidFill>
                <a:latin typeface="微軟正黑體" panose="020B0604030504040204" pitchFamily="34" charset="-120"/>
                <a:ea typeface="微軟正黑體" panose="020B0604030504040204" pitchFamily="34" charset="-120"/>
              </a:rPr>
              <a:t>計畫劃</a:t>
            </a:r>
            <a:r>
              <a:rPr lang="zh-TW" altLang="en-US" sz="2800" b="1" dirty="0">
                <a:solidFill>
                  <a:srgbClr val="003399"/>
                </a:solidFill>
                <a:latin typeface="微軟正黑體" panose="020B0604030504040204" pitchFamily="34" charset="-120"/>
                <a:ea typeface="微軟正黑體" panose="020B0604030504040204" pitchFamily="34" charset="-120"/>
              </a:rPr>
              <a:t>設自然災害災區</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400" b="1" dirty="0">
                <a:solidFill>
                  <a:srgbClr val="000000"/>
                </a:solidFill>
                <a:latin typeface="微軟正黑體" pitchFamily="34" charset="-120"/>
                <a:ea typeface="微軟正黑體" pitchFamily="34" charset="-120"/>
                <a:cs typeface="新細明體" pitchFamily="18" charset="-120"/>
              </a:rPr>
              <a:t>發生自然災害後</a:t>
            </a:r>
            <a:r>
              <a:rPr lang="zh-TW" altLang="en-US" sz="2400" b="1" dirty="0" smtClean="0">
                <a:solidFill>
                  <a:srgbClr val="000000"/>
                </a:solidFill>
                <a:latin typeface="微軟正黑體" pitchFamily="34" charset="-120"/>
                <a:ea typeface="微軟正黑體" pitchFamily="34" charset="-120"/>
                <a:cs typeface="新細明體" pitchFamily="18" charset="-120"/>
              </a:rPr>
              <a:t>，若</a:t>
            </a:r>
            <a:r>
              <a:rPr lang="zh-TW" altLang="en-US" sz="2400" b="1" dirty="0" smtClean="0">
                <a:solidFill>
                  <a:srgbClr val="FF0000"/>
                </a:solidFill>
                <a:latin typeface="微軟正黑體" pitchFamily="34" charset="-120"/>
                <a:ea typeface="微軟正黑體" pitchFamily="34" charset="-120"/>
                <a:cs typeface="新細明體" pitchFamily="18" charset="-120"/>
              </a:rPr>
              <a:t>經過評估被</a:t>
            </a:r>
            <a:r>
              <a:rPr lang="zh-TW" altLang="en-US" sz="2400" b="1" dirty="0">
                <a:solidFill>
                  <a:srgbClr val="FF0000"/>
                </a:solidFill>
                <a:latin typeface="微軟正黑體" pitchFamily="34" charset="-120"/>
                <a:ea typeface="微軟正黑體" pitchFamily="34" charset="-120"/>
                <a:cs typeface="新細明體" pitchFamily="18" charset="-120"/>
              </a:rPr>
              <a:t>國家列為自然災害災區</a:t>
            </a:r>
            <a:r>
              <a:rPr lang="zh-TW" altLang="en-US" sz="2400" b="1" dirty="0">
                <a:solidFill>
                  <a:srgbClr val="000000"/>
                </a:solidFill>
                <a:latin typeface="微軟正黑體" pitchFamily="34" charset="-120"/>
                <a:ea typeface="微軟正黑體" pitchFamily="34" charset="-120"/>
                <a:cs typeface="新細明體" pitchFamily="18" charset="-120"/>
              </a:rPr>
              <a:t>，</a:t>
            </a:r>
            <a:r>
              <a:rPr lang="zh-TW" altLang="en-US" sz="2400" b="1" dirty="0">
                <a:solidFill>
                  <a:srgbClr val="FF0000"/>
                </a:solidFill>
                <a:latin typeface="微軟正黑體" pitchFamily="34" charset="-120"/>
                <a:ea typeface="微軟正黑體" pitchFamily="34" charset="-120"/>
                <a:cs typeface="新細明體" pitchFamily="18" charset="-120"/>
              </a:rPr>
              <a:t>保險公司理賠</a:t>
            </a:r>
            <a:r>
              <a:rPr lang="zh-TW" altLang="en-US" sz="2400" b="1" dirty="0" smtClean="0">
                <a:solidFill>
                  <a:srgbClr val="FF0000"/>
                </a:solidFill>
                <a:latin typeface="微軟正黑體" pitchFamily="34" charset="-120"/>
                <a:ea typeface="微軟正黑體" pitchFamily="34" charset="-120"/>
                <a:cs typeface="新細明體" pitchFamily="18" charset="-120"/>
              </a:rPr>
              <a:t>金額將會提高</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zh-TW" altLang="en-US" sz="2400" b="1" dirty="0">
              <a:solidFill>
                <a:srgbClr val="000000"/>
              </a:solidFill>
              <a:latin typeface="微軟正黑體" pitchFamily="34" charset="-120"/>
              <a:ea typeface="微軟正黑體" pitchFamily="34" charset="-120"/>
              <a:cs typeface="新細明體" pitchFamily="18" charset="-120"/>
            </a:endParaRPr>
          </a:p>
        </p:txBody>
      </p:sp>
      <p:sp>
        <p:nvSpPr>
          <p:cNvPr id="17" name="矩形 16"/>
          <p:cNvSpPr>
            <a:spLocks noChangeArrowheads="1"/>
          </p:cNvSpPr>
          <p:nvPr/>
        </p:nvSpPr>
        <p:spPr bwMode="auto">
          <a:xfrm>
            <a:off x="76201" y="2133600"/>
            <a:ext cx="274319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4.</a:t>
            </a:r>
            <a:r>
              <a:rPr lang="zh-TW" altLang="en-US" sz="2800" b="1" dirty="0" smtClean="0">
                <a:solidFill>
                  <a:srgbClr val="003399"/>
                </a:solidFill>
                <a:latin typeface="微軟正黑體" panose="020B0604030504040204" pitchFamily="34" charset="-120"/>
                <a:ea typeface="微軟正黑體" panose="020B0604030504040204" pitchFamily="34" charset="-120"/>
              </a:rPr>
              <a:t>檢討警戒分級</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400" b="1" dirty="0" smtClean="0">
                <a:solidFill>
                  <a:srgbClr val="000000"/>
                </a:solidFill>
                <a:latin typeface="微軟正黑體" pitchFamily="34" charset="-120"/>
                <a:ea typeface="微軟正黑體" pitchFamily="34" charset="-120"/>
                <a:cs typeface="新細明體" pitchFamily="18" charset="-120"/>
              </a:rPr>
              <a:t>針對暴雨事件，法國氣象局除了</a:t>
            </a:r>
            <a:r>
              <a:rPr lang="zh-TW" altLang="en-US" sz="2400" b="1" dirty="0" smtClean="0">
                <a:solidFill>
                  <a:srgbClr val="FF0000"/>
                </a:solidFill>
                <a:latin typeface="微軟正黑體" pitchFamily="34" charset="-120"/>
                <a:ea typeface="微軟正黑體" pitchFamily="34" charset="-120"/>
                <a:cs typeface="新細明體" pitchFamily="18" charset="-120"/>
              </a:rPr>
              <a:t>改善天氣預報</a:t>
            </a:r>
            <a:r>
              <a:rPr lang="zh-TW" altLang="en-US" sz="2400" b="1" dirty="0">
                <a:solidFill>
                  <a:srgbClr val="FF0000"/>
                </a:solidFill>
                <a:latin typeface="微軟正黑體" pitchFamily="34" charset="-120"/>
                <a:ea typeface="微軟正黑體" pitchFamily="34" charset="-120"/>
                <a:cs typeface="新細明體" pitchFamily="18" charset="-120"/>
              </a:rPr>
              <a:t>的</a:t>
            </a:r>
            <a:r>
              <a:rPr lang="zh-TW" altLang="en-US" sz="2400" b="1" dirty="0" smtClean="0">
                <a:solidFill>
                  <a:srgbClr val="FF0000"/>
                </a:solidFill>
                <a:latin typeface="微軟正黑體" pitchFamily="34" charset="-120"/>
                <a:ea typeface="微軟正黑體" pitchFamily="34" charset="-120"/>
                <a:cs typeface="新細明體" pitchFamily="18" charset="-120"/>
              </a:rPr>
              <a:t>工作</a:t>
            </a:r>
            <a:r>
              <a:rPr lang="zh-TW" altLang="en-US" sz="2400" b="1" dirty="0" smtClean="0">
                <a:solidFill>
                  <a:srgbClr val="000000"/>
                </a:solidFill>
                <a:latin typeface="微軟正黑體" pitchFamily="34" charset="-120"/>
                <a:ea typeface="微軟正黑體" pitchFamily="34" charset="-120"/>
                <a:cs typeface="新細明體" pitchFamily="18" charset="-120"/>
              </a:rPr>
              <a:t>外，法國政府亦說明</a:t>
            </a:r>
            <a:r>
              <a:rPr lang="zh-TW" altLang="en-US" sz="2400" b="1" dirty="0" smtClean="0">
                <a:solidFill>
                  <a:srgbClr val="FF0000"/>
                </a:solidFill>
                <a:latin typeface="微軟正黑體" pitchFamily="34" charset="-120"/>
                <a:ea typeface="微軟正黑體" pitchFamily="34" charset="-120"/>
                <a:cs typeface="新細明體" pitchFamily="18" charset="-120"/>
              </a:rPr>
              <a:t>必須從各方面做到減災工作</a:t>
            </a:r>
            <a:r>
              <a:rPr lang="zh-TW" altLang="en-US" sz="2400" b="1" dirty="0" smtClean="0">
                <a:solidFill>
                  <a:srgbClr val="000000"/>
                </a:solidFill>
                <a:latin typeface="微軟正黑體" pitchFamily="34" charset="-120"/>
                <a:ea typeface="微軟正黑體" pitchFamily="34" charset="-120"/>
                <a:cs typeface="新細明體" pitchFamily="18" charset="-120"/>
              </a:rPr>
              <a:t>。</a:t>
            </a:r>
            <a:endParaRPr lang="zh-TW" altLang="en-US" sz="2400" b="1" dirty="0">
              <a:solidFill>
                <a:srgbClr val="000000"/>
              </a:solidFill>
              <a:latin typeface="微軟正黑體" pitchFamily="34" charset="-120"/>
              <a:ea typeface="微軟正黑體" pitchFamily="34" charset="-120"/>
              <a:cs typeface="新細明體" pitchFamily="18" charset="-120"/>
            </a:endParaRPr>
          </a:p>
        </p:txBody>
      </p:sp>
      <p:sp>
        <p:nvSpPr>
          <p:cNvPr id="18" name="文字方塊 17"/>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RTL</a:t>
            </a:r>
            <a:r>
              <a:rPr lang="zh-TW" altLang="en-US" sz="1200" dirty="0" smtClean="0">
                <a:solidFill>
                  <a:srgbClr val="000000"/>
                </a:solidFill>
              </a:rPr>
              <a:t> </a:t>
            </a:r>
            <a:r>
              <a:rPr lang="en-US" altLang="zh-TW" sz="1200" dirty="0" smtClean="0">
                <a:solidFill>
                  <a:srgbClr val="000000"/>
                </a:solidFill>
              </a:rPr>
              <a:t>NEWS</a:t>
            </a:r>
            <a:r>
              <a:rPr lang="zh-TW" altLang="en-US" sz="1200" dirty="0" smtClean="0">
                <a:solidFill>
                  <a:srgbClr val="000000"/>
                </a:solidFill>
              </a:rPr>
              <a:t>、法國氣象局</a:t>
            </a:r>
            <a:endParaRPr lang="en-US" altLang="zh-TW" sz="1200" dirty="0">
              <a:solidFill>
                <a:srgbClr val="000000"/>
              </a:solidFill>
              <a:latin typeface="微軟正黑體" pitchFamily="34" charset="-120"/>
              <a:ea typeface="微軟正黑體" pitchFamily="34" charset="-120"/>
            </a:endParaRPr>
          </a:p>
        </p:txBody>
      </p:sp>
      <p:sp>
        <p:nvSpPr>
          <p:cNvPr id="25" name="文字方塊 24"/>
          <p:cNvSpPr txBox="1"/>
          <p:nvPr/>
        </p:nvSpPr>
        <p:spPr>
          <a:xfrm>
            <a:off x="13258800" y="1318736"/>
            <a:ext cx="672365"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洪水</a:t>
            </a:r>
            <a:endParaRPr lang="en-US" altLang="zh-TW" b="1" dirty="0" smtClean="0">
              <a:solidFill>
                <a:srgbClr val="000000"/>
              </a:solidFill>
            </a:endParaRPr>
          </a:p>
        </p:txBody>
      </p:sp>
      <p:sp>
        <p:nvSpPr>
          <p:cNvPr id="5" name="矩形 4"/>
          <p:cNvSpPr/>
          <p:nvPr/>
        </p:nvSpPr>
        <p:spPr>
          <a:xfrm>
            <a:off x="4922520" y="4110306"/>
            <a:ext cx="792480" cy="198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27" name="矩形 26"/>
          <p:cNvSpPr/>
          <p:nvPr/>
        </p:nvSpPr>
        <p:spPr>
          <a:xfrm>
            <a:off x="5471160" y="6477000"/>
            <a:ext cx="306324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28" name="矩形 27"/>
          <p:cNvSpPr/>
          <p:nvPr/>
        </p:nvSpPr>
        <p:spPr>
          <a:xfrm>
            <a:off x="4800600" y="2057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29" name="矩形 28"/>
          <p:cNvSpPr/>
          <p:nvPr/>
        </p:nvSpPr>
        <p:spPr>
          <a:xfrm>
            <a:off x="8001000" y="2057400"/>
            <a:ext cx="1143000" cy="50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grpSp>
        <p:nvGrpSpPr>
          <p:cNvPr id="8" name="群組 7"/>
          <p:cNvGrpSpPr/>
          <p:nvPr/>
        </p:nvGrpSpPr>
        <p:grpSpPr>
          <a:xfrm>
            <a:off x="1905000" y="5233585"/>
            <a:ext cx="4044763" cy="1395815"/>
            <a:chOff x="1898837" y="5185186"/>
            <a:chExt cx="4044763" cy="1395815"/>
          </a:xfrm>
        </p:grpSpPr>
        <p:pic>
          <p:nvPicPr>
            <p:cNvPr id="26" name="Picture 2" descr="http://media.rtl.fr/online/image/2015/1003/7779966542_carte-de-vigilance-a-18h-le-3-octobre-2015meteo-f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t="39374" r="67806" b="43856"/>
            <a:stretch/>
          </p:blipFill>
          <p:spPr bwMode="auto">
            <a:xfrm>
              <a:off x="1898837" y="5185186"/>
              <a:ext cx="4044763" cy="1395815"/>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2673716" y="5279316"/>
              <a:ext cx="983883"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強風</a:t>
              </a:r>
              <a:endParaRPr lang="en-US" altLang="zh-TW" b="1" dirty="0" smtClean="0">
                <a:solidFill>
                  <a:srgbClr val="000000"/>
                </a:solidFill>
              </a:endParaRPr>
            </a:p>
          </p:txBody>
        </p:sp>
        <p:sp>
          <p:nvSpPr>
            <p:cNvPr id="21" name="文字方塊 20"/>
            <p:cNvSpPr txBox="1"/>
            <p:nvPr/>
          </p:nvSpPr>
          <p:spPr>
            <a:xfrm>
              <a:off x="2673717" y="5670164"/>
              <a:ext cx="1205765"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暴雨洪水</a:t>
              </a:r>
              <a:endParaRPr lang="en-US" altLang="zh-TW" b="1" dirty="0" smtClean="0">
                <a:solidFill>
                  <a:srgbClr val="000000"/>
                </a:solidFill>
              </a:endParaRPr>
            </a:p>
          </p:txBody>
        </p:sp>
        <p:sp>
          <p:nvSpPr>
            <p:cNvPr id="22" name="文字方塊 21"/>
            <p:cNvSpPr txBox="1"/>
            <p:nvPr/>
          </p:nvSpPr>
          <p:spPr>
            <a:xfrm>
              <a:off x="2677758" y="6036966"/>
              <a:ext cx="672365"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閃電</a:t>
              </a:r>
              <a:endParaRPr lang="en-US" altLang="zh-TW" b="1" dirty="0" smtClean="0">
                <a:solidFill>
                  <a:srgbClr val="000000"/>
                </a:solidFill>
              </a:endParaRPr>
            </a:p>
          </p:txBody>
        </p:sp>
        <p:sp>
          <p:nvSpPr>
            <p:cNvPr id="23" name="文字方塊 22"/>
            <p:cNvSpPr txBox="1"/>
            <p:nvPr/>
          </p:nvSpPr>
          <p:spPr>
            <a:xfrm>
              <a:off x="4495800" y="5257800"/>
              <a:ext cx="1066800"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雪災</a:t>
              </a:r>
              <a:endParaRPr lang="en-US" altLang="zh-TW" b="1" dirty="0" smtClean="0">
                <a:solidFill>
                  <a:srgbClr val="000000"/>
                </a:solidFill>
              </a:endParaRPr>
            </a:p>
          </p:txBody>
        </p:sp>
        <p:sp>
          <p:nvSpPr>
            <p:cNvPr id="24" name="文字方塊 23"/>
            <p:cNvSpPr txBox="1"/>
            <p:nvPr/>
          </p:nvSpPr>
          <p:spPr>
            <a:xfrm>
              <a:off x="4495800" y="5627132"/>
              <a:ext cx="876300"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洪水</a:t>
              </a:r>
              <a:endParaRPr lang="en-US" altLang="zh-TW" b="1" dirty="0" smtClean="0">
                <a:solidFill>
                  <a:srgbClr val="000000"/>
                </a:solidFill>
              </a:endParaRPr>
            </a:p>
          </p:txBody>
        </p:sp>
        <p:sp>
          <p:nvSpPr>
            <p:cNvPr id="30" name="文字方塊 29"/>
            <p:cNvSpPr txBox="1"/>
            <p:nvPr/>
          </p:nvSpPr>
          <p:spPr>
            <a:xfrm>
              <a:off x="4505664" y="6042226"/>
              <a:ext cx="1437936" cy="369332"/>
            </a:xfrm>
            <a:prstGeom prst="rect">
              <a:avLst/>
            </a:prstGeom>
            <a:solidFill>
              <a:schemeClr val="bg1"/>
            </a:solidFill>
            <a:effectLst>
              <a:softEdge rad="63500"/>
            </a:effectLst>
          </p:spPr>
          <p:txBody>
            <a:bodyPr wrap="square" rtlCol="0">
              <a:spAutoFit/>
            </a:bodyPr>
            <a:lstStyle/>
            <a:p>
              <a:r>
                <a:rPr lang="zh-TW" altLang="en-US" b="1" dirty="0" smtClean="0">
                  <a:solidFill>
                    <a:srgbClr val="000000"/>
                  </a:solidFill>
                </a:rPr>
                <a:t>海水倒灌</a:t>
              </a:r>
              <a:endParaRPr lang="en-US" altLang="zh-TW" b="1" dirty="0" smtClean="0">
                <a:solidFill>
                  <a:srgbClr val="000000"/>
                </a:solidFill>
              </a:endParaRPr>
            </a:p>
          </p:txBody>
        </p:sp>
      </p:grpSp>
      <p:grpSp>
        <p:nvGrpSpPr>
          <p:cNvPr id="7" name="群組 6"/>
          <p:cNvGrpSpPr/>
          <p:nvPr/>
        </p:nvGrpSpPr>
        <p:grpSpPr>
          <a:xfrm>
            <a:off x="2971800" y="3105090"/>
            <a:ext cx="2096171" cy="2061244"/>
            <a:chOff x="2933029" y="3105090"/>
            <a:chExt cx="2096171" cy="2061244"/>
          </a:xfrm>
        </p:grpSpPr>
        <p:sp>
          <p:nvSpPr>
            <p:cNvPr id="4" name="文字方塊 3"/>
            <p:cNvSpPr txBox="1"/>
            <p:nvPr/>
          </p:nvSpPr>
          <p:spPr>
            <a:xfrm>
              <a:off x="3352800" y="3105090"/>
              <a:ext cx="1372408" cy="400110"/>
            </a:xfrm>
            <a:prstGeom prst="rect">
              <a:avLst/>
            </a:prstGeom>
            <a:solidFill>
              <a:schemeClr val="bg1"/>
            </a:solidFill>
            <a:effectLst>
              <a:softEdge rad="63500"/>
            </a:effectLst>
          </p:spPr>
          <p:txBody>
            <a:bodyPr wrap="square" rtlCol="0">
              <a:spAutoFit/>
            </a:bodyPr>
            <a:lstStyle/>
            <a:p>
              <a:r>
                <a:rPr lang="zh-TW" altLang="en-US" sz="2000" b="1" dirty="0" smtClean="0">
                  <a:solidFill>
                    <a:srgbClr val="000000"/>
                  </a:solidFill>
                </a:rPr>
                <a:t>警戒分級</a:t>
              </a:r>
              <a:endParaRPr lang="zh-TW" altLang="en-US" sz="2000" b="1" dirty="0">
                <a:solidFill>
                  <a:srgbClr val="000000"/>
                </a:solidFill>
              </a:endParaRPr>
            </a:p>
          </p:txBody>
        </p:sp>
        <p:pic>
          <p:nvPicPr>
            <p:cNvPr id="31" name="Picture 2" descr="http://media.rtl.fr/online/image/2015/1003/7779966542_carte-de-vigilance-a-18h-le-3-octobre-2015meteo-f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8" t="12226" r="77032" b="60826"/>
            <a:stretch/>
          </p:blipFill>
          <p:spPr bwMode="auto">
            <a:xfrm>
              <a:off x="2933029" y="3470608"/>
              <a:ext cx="2065467" cy="162225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3215520" y="4797002"/>
              <a:ext cx="1782976" cy="369332"/>
            </a:xfrm>
            <a:prstGeom prst="rect">
              <a:avLst/>
            </a:prstGeom>
            <a:solidFill>
              <a:schemeClr val="bg1"/>
            </a:solidFill>
            <a:effectLst>
              <a:softEdge rad="12700"/>
            </a:effectLst>
          </p:spPr>
          <p:txBody>
            <a:bodyPr wrap="square" rtlCol="0">
              <a:spAutoFit/>
            </a:bodyPr>
            <a:lstStyle/>
            <a:p>
              <a:r>
                <a:rPr lang="zh-TW" altLang="en-US" b="1" dirty="0" smtClean="0">
                  <a:solidFill>
                    <a:srgbClr val="000000"/>
                  </a:solidFill>
                </a:rPr>
                <a:t>普通</a:t>
              </a:r>
              <a:endParaRPr lang="zh-TW" altLang="en-US" b="1" dirty="0">
                <a:solidFill>
                  <a:srgbClr val="000000"/>
                </a:solidFill>
              </a:endParaRPr>
            </a:p>
          </p:txBody>
        </p:sp>
        <p:sp>
          <p:nvSpPr>
            <p:cNvPr id="14" name="文字方塊 13"/>
            <p:cNvSpPr txBox="1"/>
            <p:nvPr/>
          </p:nvSpPr>
          <p:spPr>
            <a:xfrm>
              <a:off x="3200280" y="4376568"/>
              <a:ext cx="1828920" cy="369332"/>
            </a:xfrm>
            <a:prstGeom prst="rect">
              <a:avLst/>
            </a:prstGeom>
            <a:solidFill>
              <a:schemeClr val="bg1"/>
            </a:solidFill>
            <a:effectLst>
              <a:softEdge rad="12700"/>
            </a:effectLst>
          </p:spPr>
          <p:txBody>
            <a:bodyPr wrap="square" rtlCol="0">
              <a:spAutoFit/>
            </a:bodyPr>
            <a:lstStyle/>
            <a:p>
              <a:r>
                <a:rPr lang="zh-TW" altLang="en-US" b="1" dirty="0" smtClean="0">
                  <a:solidFill>
                    <a:srgbClr val="000000"/>
                  </a:solidFill>
                </a:rPr>
                <a:t>注意</a:t>
              </a:r>
              <a:endParaRPr lang="zh-TW" altLang="en-US" b="1" dirty="0">
                <a:solidFill>
                  <a:srgbClr val="000000"/>
                </a:solidFill>
              </a:endParaRPr>
            </a:p>
          </p:txBody>
        </p:sp>
        <p:sp>
          <p:nvSpPr>
            <p:cNvPr id="16" name="文字方塊 15"/>
            <p:cNvSpPr txBox="1"/>
            <p:nvPr/>
          </p:nvSpPr>
          <p:spPr>
            <a:xfrm>
              <a:off x="3178884" y="3450516"/>
              <a:ext cx="1819612" cy="646331"/>
            </a:xfrm>
            <a:prstGeom prst="rect">
              <a:avLst/>
            </a:prstGeom>
            <a:solidFill>
              <a:schemeClr val="bg1"/>
            </a:solidFill>
            <a:effectLst>
              <a:softEdge rad="12700"/>
            </a:effectLst>
          </p:spPr>
          <p:txBody>
            <a:bodyPr wrap="square" rtlCol="0">
              <a:spAutoFit/>
            </a:bodyPr>
            <a:lstStyle/>
            <a:p>
              <a:r>
                <a:rPr lang="zh-TW" altLang="en-US" b="1" dirty="0" smtClean="0">
                  <a:solidFill>
                    <a:srgbClr val="000000"/>
                  </a:solidFill>
                </a:rPr>
                <a:t>警戒</a:t>
              </a:r>
              <a:endParaRPr lang="en-US" altLang="zh-TW" b="1" dirty="0" smtClean="0">
                <a:solidFill>
                  <a:srgbClr val="000000"/>
                </a:solidFill>
              </a:endParaRPr>
            </a:p>
            <a:p>
              <a:endParaRPr lang="zh-TW" altLang="en-US" b="1" dirty="0">
                <a:solidFill>
                  <a:srgbClr val="000000"/>
                </a:solidFill>
              </a:endParaRPr>
            </a:p>
          </p:txBody>
        </p:sp>
        <p:sp>
          <p:nvSpPr>
            <p:cNvPr id="15" name="文字方塊 14"/>
            <p:cNvSpPr txBox="1"/>
            <p:nvPr/>
          </p:nvSpPr>
          <p:spPr>
            <a:xfrm>
              <a:off x="3200400" y="3963310"/>
              <a:ext cx="1465848" cy="369332"/>
            </a:xfrm>
            <a:prstGeom prst="rect">
              <a:avLst/>
            </a:prstGeom>
            <a:solidFill>
              <a:schemeClr val="bg1"/>
            </a:solidFill>
            <a:effectLst>
              <a:softEdge rad="12700"/>
            </a:effectLst>
          </p:spPr>
          <p:txBody>
            <a:bodyPr wrap="square" rtlCol="0">
              <a:spAutoFit/>
            </a:bodyPr>
            <a:lstStyle/>
            <a:p>
              <a:r>
                <a:rPr lang="zh-TW" altLang="en-US" b="1" dirty="0" smtClean="0">
                  <a:solidFill>
                    <a:srgbClr val="000000"/>
                  </a:solidFill>
                </a:rPr>
                <a:t>提高注意</a:t>
              </a:r>
              <a:endParaRPr lang="zh-TW" altLang="en-US" b="1" dirty="0">
                <a:solidFill>
                  <a:srgbClr val="000000"/>
                </a:solidFill>
              </a:endParaRPr>
            </a:p>
          </p:txBody>
        </p:sp>
      </p:grpSp>
      <p:sp>
        <p:nvSpPr>
          <p:cNvPr id="12" name="文字方塊 11"/>
          <p:cNvSpPr txBox="1"/>
          <p:nvPr/>
        </p:nvSpPr>
        <p:spPr>
          <a:xfrm>
            <a:off x="2895600" y="2017067"/>
            <a:ext cx="3886200" cy="461665"/>
          </a:xfrm>
          <a:prstGeom prst="rect">
            <a:avLst/>
          </a:prstGeom>
          <a:solidFill>
            <a:schemeClr val="bg1"/>
          </a:solidFill>
          <a:effectLst>
            <a:softEdge rad="63500"/>
          </a:effectLst>
        </p:spPr>
        <p:txBody>
          <a:bodyPr wrap="square" rtlCol="0">
            <a:spAutoFit/>
          </a:bodyPr>
          <a:lstStyle/>
          <a:p>
            <a:r>
              <a:rPr lang="en-US" altLang="zh-TW" sz="2400" b="1" dirty="0" smtClean="0">
                <a:solidFill>
                  <a:srgbClr val="000000"/>
                </a:solidFill>
              </a:rPr>
              <a:t>10</a:t>
            </a:r>
            <a:r>
              <a:rPr lang="zh-TW" altLang="en-US" sz="2400" b="1" dirty="0" smtClean="0">
                <a:solidFill>
                  <a:srgbClr val="000000"/>
                </a:solidFill>
              </a:rPr>
              <a:t>月</a:t>
            </a:r>
            <a:r>
              <a:rPr lang="en-US" altLang="zh-TW" sz="2400" b="1" dirty="0" smtClean="0">
                <a:solidFill>
                  <a:srgbClr val="000000"/>
                </a:solidFill>
              </a:rPr>
              <a:t>3</a:t>
            </a:r>
            <a:r>
              <a:rPr lang="zh-TW" altLang="en-US" sz="2400" b="1" dirty="0" smtClean="0">
                <a:solidFill>
                  <a:srgbClr val="000000"/>
                </a:solidFill>
              </a:rPr>
              <a:t>日法國暴雨警戒區域</a:t>
            </a:r>
            <a:endParaRPr lang="zh-TW" altLang="en-US" sz="2400" b="1" dirty="0">
              <a:solidFill>
                <a:srgbClr val="000000"/>
              </a:solidFill>
            </a:endParaRPr>
          </a:p>
        </p:txBody>
      </p:sp>
    </p:spTree>
    <p:extLst>
      <p:ext uri="{BB962C8B-B14F-4D97-AF65-F5344CB8AC3E}">
        <p14:creationId xmlns:p14="http://schemas.microsoft.com/office/powerpoint/2010/main" val="2466734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2227" name="投影片編號版面配置區 3"/>
          <p:cNvSpPr>
            <a:spLocks noGrp="1"/>
          </p:cNvSpPr>
          <p:nvPr>
            <p:ph type="sldNum" sz="quarter" idx="10"/>
          </p:nvPr>
        </p:nvSpPr>
        <p:spPr bwMode="auto">
          <a:xfrm>
            <a:off x="6998093" y="650590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E5731CB-2FCA-4F82-ACFE-6C849EDA29D0}" type="slidenum">
              <a:rPr kumimoji="0" lang="zh-TW" altLang="en-US">
                <a:solidFill>
                  <a:srgbClr val="262626"/>
                </a:solidFill>
                <a:latin typeface="Arial Unicode MS" pitchFamily="34" charset="-120"/>
                <a:ea typeface="Arial Unicode MS" pitchFamily="34" charset="-120"/>
              </a:rPr>
              <a:pPr/>
              <a:t>54</a:t>
            </a:fld>
            <a:endParaRPr kumimoji="0" lang="zh-TW" altLang="en-US" dirty="0">
              <a:solidFill>
                <a:srgbClr val="262626"/>
              </a:solidFill>
              <a:latin typeface="Arial Unicode MS" pitchFamily="34" charset="-120"/>
              <a:ea typeface="Arial Unicode MS" pitchFamily="34" charset="-120"/>
            </a:endParaRPr>
          </a:p>
        </p:txBody>
      </p:sp>
      <p:sp>
        <p:nvSpPr>
          <p:cNvPr id="20" name="矩形 19"/>
          <p:cNvSpPr>
            <a:spLocks noChangeArrowheads="1"/>
          </p:cNvSpPr>
          <p:nvPr/>
        </p:nvSpPr>
        <p:spPr bwMode="auto">
          <a:xfrm>
            <a:off x="76200" y="643116"/>
            <a:ext cx="9067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1.</a:t>
            </a:r>
            <a:r>
              <a:rPr lang="zh-TW" altLang="en-US" sz="2800" b="1" dirty="0" smtClean="0">
                <a:solidFill>
                  <a:srgbClr val="003399"/>
                </a:solidFill>
                <a:latin typeface="微軟正黑體" panose="020B0604030504040204" pitchFamily="34" charset="-120"/>
                <a:ea typeface="微軟正黑體" panose="020B0604030504040204" pitchFamily="34" charset="-120"/>
              </a:rPr>
              <a:t>短延時強降雨</a:t>
            </a:r>
            <a:endParaRPr lang="en-US" altLang="zh-TW" sz="2800" b="1" dirty="0" smtClean="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kumimoji="0" lang="zh-TW" altLang="en-US" sz="2400" b="1" dirty="0" smtClean="0">
                <a:solidFill>
                  <a:srgbClr val="FF0000"/>
                </a:solidFill>
                <a:latin typeface="微軟正黑體" pitchFamily="34" charset="-120"/>
                <a:ea typeface="微軟正黑體" pitchFamily="34" charset="-120"/>
              </a:rPr>
              <a:t>坎城</a:t>
            </a:r>
            <a:r>
              <a:rPr kumimoji="0" lang="en-US" altLang="zh-TW" sz="2400" b="1" dirty="0" smtClean="0">
                <a:solidFill>
                  <a:srgbClr val="FF0000"/>
                </a:solidFill>
                <a:latin typeface="微軟正黑體" pitchFamily="34" charset="-120"/>
                <a:ea typeface="微軟正黑體" pitchFamily="34" charset="-120"/>
              </a:rPr>
              <a:t>3</a:t>
            </a:r>
            <a:r>
              <a:rPr kumimoji="0" lang="zh-TW" altLang="en-US" sz="2400" b="1" dirty="0">
                <a:solidFill>
                  <a:srgbClr val="FF0000"/>
                </a:solidFill>
                <a:latin typeface="微軟正黑體" pitchFamily="34" charset="-120"/>
                <a:ea typeface="微軟正黑體" pitchFamily="34" charset="-120"/>
              </a:rPr>
              <a:t>小時內降下</a:t>
            </a:r>
            <a:r>
              <a:rPr kumimoji="0" lang="en-US" altLang="zh-TW" sz="2400" b="1" dirty="0">
                <a:solidFill>
                  <a:srgbClr val="FF0000"/>
                </a:solidFill>
                <a:latin typeface="微軟正黑體" pitchFamily="34" charset="-120"/>
                <a:ea typeface="微軟正黑體" pitchFamily="34" charset="-120"/>
              </a:rPr>
              <a:t>180</a:t>
            </a:r>
            <a:r>
              <a:rPr kumimoji="0" lang="zh-TW" altLang="en-US" sz="2400" b="1" dirty="0">
                <a:solidFill>
                  <a:srgbClr val="FF0000"/>
                </a:solidFill>
                <a:latin typeface="微軟正黑體" pitchFamily="34" charset="-120"/>
                <a:ea typeface="微軟正黑體" pitchFamily="34" charset="-120"/>
              </a:rPr>
              <a:t>毫米</a:t>
            </a:r>
            <a:r>
              <a:rPr kumimoji="0" lang="zh-TW" altLang="en-US" sz="2400" b="1" dirty="0" smtClean="0">
                <a:solidFill>
                  <a:srgbClr val="FF0000"/>
                </a:solidFill>
                <a:latin typeface="微軟正黑體" pitchFamily="34" charset="-120"/>
                <a:ea typeface="微軟正黑體" pitchFamily="34" charset="-120"/>
              </a:rPr>
              <a:t>雨量，相當於</a:t>
            </a:r>
            <a:r>
              <a:rPr kumimoji="0" lang="en-US" altLang="zh-TW" sz="2400" b="1" dirty="0" smtClean="0">
                <a:solidFill>
                  <a:srgbClr val="FF0000"/>
                </a:solidFill>
                <a:latin typeface="微軟正黑體" pitchFamily="34" charset="-120"/>
                <a:ea typeface="微軟正黑體" pitchFamily="34" charset="-120"/>
              </a:rPr>
              <a:t>2</a:t>
            </a:r>
            <a:r>
              <a:rPr kumimoji="0" lang="zh-TW" altLang="en-US" sz="2400" b="1" dirty="0" smtClean="0">
                <a:solidFill>
                  <a:srgbClr val="FF0000"/>
                </a:solidFill>
                <a:latin typeface="微軟正黑體" pitchFamily="34" charset="-120"/>
                <a:ea typeface="微軟正黑體" pitchFamily="34" charset="-120"/>
              </a:rPr>
              <a:t>個月份的雨量</a:t>
            </a:r>
            <a:r>
              <a:rPr kumimoji="0" lang="zh-TW" altLang="en-US" sz="2400" b="1" dirty="0" smtClean="0">
                <a:solidFill>
                  <a:srgbClr val="000000"/>
                </a:solidFill>
                <a:latin typeface="微軟正黑體" pitchFamily="34" charset="-120"/>
                <a:ea typeface="微軟正黑體" pitchFamily="34" charset="-120"/>
              </a:rPr>
              <a:t>。使布拉格河暴漲淹沒城鎮。</a:t>
            </a:r>
            <a:endParaRPr lang="zh-TW" altLang="en-US" sz="2400" b="1" dirty="0">
              <a:solidFill>
                <a:srgbClr val="000000"/>
              </a:solidFill>
              <a:latin typeface="微軟正黑體" pitchFamily="34" charset="-120"/>
              <a:ea typeface="微軟正黑體" pitchFamily="34" charset="-120"/>
              <a:cs typeface="新細明體" pitchFamily="18" charset="-120"/>
            </a:endParaRPr>
          </a:p>
        </p:txBody>
      </p:sp>
      <p:sp>
        <p:nvSpPr>
          <p:cNvPr id="21" name="矩形 20"/>
          <p:cNvSpPr>
            <a:spLocks noChangeArrowheads="1"/>
          </p:cNvSpPr>
          <p:nvPr/>
        </p:nvSpPr>
        <p:spPr bwMode="auto">
          <a:xfrm>
            <a:off x="76200" y="2167116"/>
            <a:ext cx="9067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buClr>
                <a:srgbClr val="000000"/>
              </a:buClr>
            </a:pPr>
            <a:r>
              <a:rPr lang="en-US" altLang="zh-TW" sz="2800" b="1" dirty="0" smtClean="0">
                <a:solidFill>
                  <a:srgbClr val="003399"/>
                </a:solidFill>
                <a:latin typeface="微軟正黑體" panose="020B0604030504040204" pitchFamily="34" charset="-120"/>
                <a:ea typeface="微軟正黑體" panose="020B0604030504040204" pitchFamily="34" charset="-120"/>
              </a:rPr>
              <a:t>2.</a:t>
            </a:r>
            <a:r>
              <a:rPr lang="zh-TW" altLang="en-US" sz="2800" b="1" dirty="0" smtClean="0">
                <a:solidFill>
                  <a:srgbClr val="003399"/>
                </a:solidFill>
                <a:latin typeface="微軟正黑體" panose="020B0604030504040204" pitchFamily="34" charset="-120"/>
                <a:ea typeface="微軟正黑體" panose="020B0604030504040204" pitchFamily="34" charset="-120"/>
              </a:rPr>
              <a:t>民眾避難不及</a:t>
            </a:r>
            <a:endParaRPr lang="en-US" altLang="zh-TW" sz="2800" b="1" dirty="0">
              <a:solidFill>
                <a:srgbClr val="003399"/>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kumimoji="0" lang="zh-TW" altLang="en-US" sz="2400" b="1" dirty="0" smtClean="0">
                <a:solidFill>
                  <a:srgbClr val="262626"/>
                </a:solidFill>
                <a:latin typeface="微軟正黑體" pitchFamily="34" charset="-120"/>
                <a:ea typeface="微軟正黑體" pitchFamily="34" charset="-120"/>
              </a:rPr>
              <a:t>淹水災情發生後，</a:t>
            </a:r>
            <a:r>
              <a:rPr kumimoji="0" lang="zh-TW" altLang="en-US" sz="2400" b="1" dirty="0" smtClean="0">
                <a:solidFill>
                  <a:srgbClr val="FF0000"/>
                </a:solidFill>
                <a:latin typeface="微軟正黑體" pitchFamily="34" charset="-120"/>
                <a:ea typeface="微軟正黑體" pitchFamily="34" charset="-120"/>
              </a:rPr>
              <a:t>民眾</a:t>
            </a:r>
            <a:r>
              <a:rPr kumimoji="0" lang="zh-TW" altLang="en-US" sz="2400" b="1" dirty="0" smtClean="0">
                <a:solidFill>
                  <a:srgbClr val="000000"/>
                </a:solidFill>
                <a:latin typeface="微軟正黑體" pitchFamily="34" charset="-120"/>
                <a:ea typeface="微軟正黑體" pitchFamily="34" charset="-120"/>
              </a:rPr>
              <a:t>想</a:t>
            </a:r>
            <a:r>
              <a:rPr kumimoji="0" lang="zh-TW" altLang="en-US" sz="2400" b="1" dirty="0" smtClean="0">
                <a:solidFill>
                  <a:srgbClr val="FF0000"/>
                </a:solidFill>
                <a:latin typeface="微軟正黑體" pitchFamily="34" charset="-120"/>
                <a:ea typeface="微軟正黑體" pitchFamily="34" charset="-120"/>
              </a:rPr>
              <a:t>開車避難</a:t>
            </a:r>
            <a:r>
              <a:rPr kumimoji="0" lang="zh-TW" altLang="en-US" sz="2400" b="1" dirty="0" smtClean="0">
                <a:solidFill>
                  <a:srgbClr val="262626"/>
                </a:solidFill>
                <a:latin typeface="微軟正黑體" pitchFamily="34" charset="-120"/>
                <a:ea typeface="微軟正黑體" pitchFamily="34" charset="-120"/>
              </a:rPr>
              <a:t>，</a:t>
            </a:r>
            <a:r>
              <a:rPr kumimoji="0" lang="zh-TW" altLang="en-US" sz="2400" b="1" dirty="0" smtClean="0">
                <a:solidFill>
                  <a:srgbClr val="FF0000"/>
                </a:solidFill>
                <a:latin typeface="微軟正黑體" pitchFamily="34" charset="-120"/>
                <a:ea typeface="微軟正黑體" pitchFamily="34" charset="-120"/>
              </a:rPr>
              <a:t>行駛隧道與地下道時因洪水受困或被沖走</a:t>
            </a:r>
            <a:r>
              <a:rPr kumimoji="0" lang="zh-TW" altLang="en-US" sz="2400" b="1" dirty="0" smtClean="0">
                <a:solidFill>
                  <a:srgbClr val="262626"/>
                </a:solidFill>
                <a:latin typeface="微軟正黑體" pitchFamily="34" charset="-120"/>
                <a:ea typeface="微軟正黑體" pitchFamily="34" charset="-120"/>
              </a:rPr>
              <a:t>，而</a:t>
            </a:r>
            <a:r>
              <a:rPr kumimoji="0" lang="zh-TW" altLang="en-US" sz="2400" b="1" dirty="0" smtClean="0">
                <a:solidFill>
                  <a:srgbClr val="FF0000"/>
                </a:solidFill>
                <a:latin typeface="微軟正黑體" pitchFamily="34" charset="-120"/>
                <a:ea typeface="微軟正黑體" pitchFamily="34" charset="-120"/>
              </a:rPr>
              <a:t>弱勢族群人口因行動不變而避難不及</a:t>
            </a:r>
            <a:r>
              <a:rPr kumimoji="0" lang="zh-TW" altLang="en-US" sz="2400" b="1" dirty="0" smtClean="0">
                <a:solidFill>
                  <a:srgbClr val="262626"/>
                </a:solidFill>
                <a:latin typeface="微軟正黑體" pitchFamily="34" charset="-120"/>
                <a:ea typeface="微軟正黑體" pitchFamily="34" charset="-120"/>
              </a:rPr>
              <a:t>等情況。</a:t>
            </a:r>
            <a:endParaRPr kumimoji="0" lang="zh-TW" altLang="en-US" sz="2400" b="1" dirty="0">
              <a:solidFill>
                <a:srgbClr val="262626"/>
              </a:solidFill>
              <a:latin typeface="微軟正黑體" pitchFamily="34" charset="-120"/>
              <a:ea typeface="微軟正黑體" pitchFamily="34" charset="-120"/>
            </a:endParaRPr>
          </a:p>
        </p:txBody>
      </p:sp>
      <p:pic>
        <p:nvPicPr>
          <p:cNvPr id="1026" name="Picture 2" descr="Flooding in Can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964" y="3733800"/>
            <a:ext cx="4465108" cy="2511623"/>
          </a:xfrm>
          <a:prstGeom prst="rect">
            <a:avLst/>
          </a:prstGeom>
          <a:noFill/>
          <a:extLst>
            <a:ext uri="{909E8E84-426E-40DD-AFC4-6F175D3DCCD1}">
              <a14:hiddenFill xmlns:a14="http://schemas.microsoft.com/office/drawing/2010/main">
                <a:solidFill>
                  <a:srgbClr val="FFFFFF"/>
                </a:solidFill>
              </a14:hiddenFill>
            </a:ext>
          </a:extLst>
        </p:spPr>
      </p:pic>
      <p:sp>
        <p:nvSpPr>
          <p:cNvPr id="25" name="文字方塊 24"/>
          <p:cNvSpPr txBox="1"/>
          <p:nvPr/>
        </p:nvSpPr>
        <p:spPr>
          <a:xfrm>
            <a:off x="-38569" y="6581001"/>
            <a:ext cx="3086569" cy="276999"/>
          </a:xfrm>
          <a:prstGeom prst="rect">
            <a:avLst/>
          </a:prstGeom>
          <a:solidFill>
            <a:schemeClr val="bg1"/>
          </a:solidFill>
        </p:spPr>
        <p:txBody>
          <a:bodyPr wrap="square" rtlCol="0">
            <a:spAutoFit/>
          </a:bodyPr>
          <a:lstStyle/>
          <a:p>
            <a:r>
              <a:rPr lang="zh-TW" altLang="en-US" sz="1200" dirty="0">
                <a:solidFill>
                  <a:srgbClr val="000000"/>
                </a:solidFill>
              </a:rPr>
              <a:t>資料來源</a:t>
            </a:r>
            <a:r>
              <a:rPr lang="zh-TW" altLang="en-US" sz="1200" dirty="0" smtClean="0">
                <a:solidFill>
                  <a:srgbClr val="000000"/>
                </a:solidFill>
              </a:rPr>
              <a:t>：</a:t>
            </a:r>
            <a:r>
              <a:rPr lang="en-US" altLang="zh-TW" sz="1200" dirty="0" smtClean="0">
                <a:solidFill>
                  <a:srgbClr val="000000"/>
                </a:solidFill>
              </a:rPr>
              <a:t>BBC</a:t>
            </a:r>
            <a:endParaRPr lang="en-US" altLang="zh-TW" sz="1200" dirty="0">
              <a:solidFill>
                <a:srgbClr val="000000"/>
              </a:solidFill>
              <a:latin typeface="微軟正黑體" pitchFamily="34" charset="-120"/>
              <a:ea typeface="微軟正黑體" pitchFamily="34" charset="-120"/>
            </a:endParaRPr>
          </a:p>
        </p:txBody>
      </p:sp>
      <p:pic>
        <p:nvPicPr>
          <p:cNvPr id="1028" name="Picture 4" descr="A football game in France is interrupted by heavy 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41662"/>
            <a:ext cx="4619296" cy="25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79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325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9435E0D-8C40-4050-9AB2-77C4B7F91061}" type="slidenum">
              <a:rPr kumimoji="0" lang="zh-TW" altLang="en-US">
                <a:solidFill>
                  <a:srgbClr val="262626"/>
                </a:solidFill>
                <a:latin typeface="Arial Unicode MS" pitchFamily="34" charset="-120"/>
                <a:ea typeface="Arial Unicode MS" pitchFamily="34" charset="-120"/>
              </a:rPr>
              <a:pPr/>
              <a:t>55</a:t>
            </a:fld>
            <a:endParaRPr kumimoji="0" lang="zh-TW" altLang="en-US">
              <a:solidFill>
                <a:srgbClr val="262626"/>
              </a:solidFill>
              <a:latin typeface="Arial Unicode MS" pitchFamily="34" charset="-120"/>
              <a:ea typeface="Arial Unicode MS" pitchFamily="34" charset="-120"/>
            </a:endParaRPr>
          </a:p>
        </p:txBody>
      </p:sp>
      <p:grpSp>
        <p:nvGrpSpPr>
          <p:cNvPr id="13" name="群組 6"/>
          <p:cNvGrpSpPr>
            <a:grpSpLocks/>
          </p:cNvGrpSpPr>
          <p:nvPr/>
        </p:nvGrpSpPr>
        <p:grpSpPr bwMode="auto">
          <a:xfrm>
            <a:off x="152400" y="2798762"/>
            <a:ext cx="4576763" cy="584200"/>
            <a:chOff x="147919" y="4230165"/>
            <a:chExt cx="4576481" cy="583882"/>
          </a:xfrm>
        </p:grpSpPr>
        <p:sp>
          <p:nvSpPr>
            <p:cNvPr id="14" name="五邊形 13"/>
            <p:cNvSpPr/>
            <p:nvPr/>
          </p:nvSpPr>
          <p:spPr>
            <a:xfrm>
              <a:off x="147919" y="4309497"/>
              <a:ext cx="4500286" cy="504550"/>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5" name="五邊形 14"/>
            <p:cNvSpPr/>
            <p:nvPr/>
          </p:nvSpPr>
          <p:spPr>
            <a:xfrm>
              <a:off x="228877" y="4230165"/>
              <a:ext cx="4495523" cy="539456"/>
            </a:xfrm>
            <a:prstGeom prst="homePlate">
              <a:avLst/>
            </a:prstGeom>
          </p:spPr>
          <p:style>
            <a:lnRef idx="1">
              <a:schemeClr val="accent1"/>
            </a:lnRef>
            <a:fillRef idx="3">
              <a:schemeClr val="accent1"/>
            </a:fillRef>
            <a:effectRef idx="2">
              <a:schemeClr val="accent1"/>
            </a:effectRef>
            <a:fontRef idx="minor">
              <a:schemeClr val="lt1"/>
            </a:fontRef>
          </p:style>
          <p:txBody>
            <a:bodyPr anchor="ctr">
              <a:spAutoFit/>
            </a:bodyPr>
            <a:lstStyle/>
            <a:p>
              <a:pPr>
                <a:defRPr/>
              </a:pPr>
              <a:r>
                <a:rPr lang="zh-TW" altLang="en-US" sz="2400" b="1" dirty="0">
                  <a:solidFill>
                    <a:srgbClr val="FFFFFF"/>
                  </a:solidFill>
                  <a:latin typeface="微軟正黑體" panose="020B0604030504040204" pitchFamily="34" charset="-120"/>
                  <a:ea typeface="微軟正黑體" panose="020B0604030504040204" pitchFamily="34" charset="-120"/>
                </a:rPr>
                <a:t>落實防災教育，宣導防災社區</a:t>
              </a:r>
            </a:p>
          </p:txBody>
        </p:sp>
      </p:grpSp>
      <p:sp>
        <p:nvSpPr>
          <p:cNvPr id="16" name="矩形 8"/>
          <p:cNvSpPr>
            <a:spLocks noChangeArrowheads="1"/>
          </p:cNvSpPr>
          <p:nvPr/>
        </p:nvSpPr>
        <p:spPr bwMode="auto">
          <a:xfrm>
            <a:off x="201613" y="3406775"/>
            <a:ext cx="8637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r>
              <a:rPr lang="zh-TW" altLang="en-US" sz="2000" b="1" dirty="0">
                <a:solidFill>
                  <a:srgbClr val="FF0000"/>
                </a:solidFill>
                <a:latin typeface="微軟正黑體" pitchFamily="34" charset="-120"/>
                <a:ea typeface="微軟正黑體" pitchFamily="34" charset="-120"/>
              </a:rPr>
              <a:t>落實防災教育</a:t>
            </a:r>
            <a:r>
              <a:rPr lang="zh-TW" altLang="en-US" sz="2000" dirty="0">
                <a:solidFill>
                  <a:srgbClr val="000000"/>
                </a:solidFill>
                <a:latin typeface="微軟正黑體" pitchFamily="34" charset="-120"/>
                <a:ea typeface="微軟正黑體" pitchFamily="34" charset="-120"/>
              </a:rPr>
              <a:t>，平時應</a:t>
            </a:r>
            <a:r>
              <a:rPr lang="zh-TW" altLang="en-US" sz="2000" b="1" dirty="0">
                <a:solidFill>
                  <a:srgbClr val="FF0000"/>
                </a:solidFill>
                <a:latin typeface="微軟正黑體" pitchFamily="34" charset="-120"/>
                <a:ea typeface="微軟正黑體" pitchFamily="34" charset="-120"/>
              </a:rPr>
              <a:t>加強宣導社區防災</a:t>
            </a:r>
            <a:r>
              <a:rPr lang="zh-TW" altLang="en-US" sz="2000" dirty="0">
                <a:solidFill>
                  <a:srgbClr val="000000"/>
                </a:solidFill>
                <a:latin typeface="微軟正黑體" pitchFamily="34" charset="-120"/>
                <a:ea typeface="微軟正黑體" pitchFamily="34" charset="-120"/>
              </a:rPr>
              <a:t>之重要性，培養民眾防救災意識，以利災時應變及減少人員傷亡及經濟損失。</a:t>
            </a:r>
          </a:p>
        </p:txBody>
      </p:sp>
      <p:grpSp>
        <p:nvGrpSpPr>
          <p:cNvPr id="17" name="群組 8"/>
          <p:cNvGrpSpPr>
            <a:grpSpLocks/>
          </p:cNvGrpSpPr>
          <p:nvPr/>
        </p:nvGrpSpPr>
        <p:grpSpPr bwMode="auto">
          <a:xfrm>
            <a:off x="152400" y="838200"/>
            <a:ext cx="5410200" cy="569912"/>
            <a:chOff x="58835" y="2730929"/>
            <a:chExt cx="4269184" cy="569259"/>
          </a:xfrm>
        </p:grpSpPr>
        <p:sp>
          <p:nvSpPr>
            <p:cNvPr id="18" name="五邊形 17"/>
            <p:cNvSpPr/>
            <p:nvPr/>
          </p:nvSpPr>
          <p:spPr>
            <a:xfrm>
              <a:off x="58835" y="2795941"/>
              <a:ext cx="4209055"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9" name="五邊形 18"/>
            <p:cNvSpPr/>
            <p:nvPr/>
          </p:nvSpPr>
          <p:spPr>
            <a:xfrm>
              <a:off x="106437" y="2730929"/>
              <a:ext cx="4221582" cy="540717"/>
            </a:xfrm>
            <a:prstGeom prst="homePlate">
              <a:avLst/>
            </a:prstGeom>
          </p:spPr>
          <p:style>
            <a:lnRef idx="1">
              <a:schemeClr val="accent5"/>
            </a:lnRef>
            <a:fillRef idx="3">
              <a:schemeClr val="accent5"/>
            </a:fillRef>
            <a:effectRef idx="2">
              <a:schemeClr val="accent5"/>
            </a:effectRef>
            <a:fontRef idx="minor">
              <a:schemeClr val="lt1"/>
            </a:fontRef>
          </p:style>
          <p:txBody>
            <a:bodyPr anchor="ctr">
              <a:spAutoFit/>
            </a:bodyPr>
            <a:lstStyle/>
            <a:p>
              <a:pPr>
                <a:defRPr/>
              </a:pPr>
              <a:r>
                <a:rPr lang="zh-TW" altLang="en-US" sz="2400" b="1" dirty="0">
                  <a:solidFill>
                    <a:srgbClr val="FFFFFF"/>
                  </a:solidFill>
                  <a:latin typeface="微軟正黑體" panose="020B0604030504040204" pitchFamily="34" charset="-120"/>
                  <a:ea typeface="微軟正黑體" panose="020B0604030504040204" pitchFamily="34" charset="-120"/>
                </a:rPr>
                <a:t>災前預報及預防性疏散避難引導機制</a:t>
              </a:r>
            </a:p>
          </p:txBody>
        </p:sp>
      </p:grpSp>
      <p:sp>
        <p:nvSpPr>
          <p:cNvPr id="20" name="矩形 6"/>
          <p:cNvSpPr>
            <a:spLocks noChangeArrowheads="1"/>
          </p:cNvSpPr>
          <p:nvPr/>
        </p:nvSpPr>
        <p:spPr bwMode="auto">
          <a:xfrm>
            <a:off x="201613" y="1455737"/>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r>
              <a:rPr lang="zh-TW" altLang="en-US" sz="2000" dirty="0" smtClean="0">
                <a:solidFill>
                  <a:srgbClr val="000000"/>
                </a:solidFill>
                <a:latin typeface="微軟正黑體" pitchFamily="34" charset="-120"/>
                <a:ea typeface="微軟正黑體" pitchFamily="34" charset="-120"/>
              </a:rPr>
              <a:t>在</a:t>
            </a:r>
            <a:r>
              <a:rPr lang="zh-TW" altLang="en-US" sz="2000" dirty="0">
                <a:solidFill>
                  <a:srgbClr val="000000"/>
                </a:solidFill>
                <a:latin typeface="微軟正黑體" pitchFamily="34" charset="-120"/>
                <a:ea typeface="微軟正黑體" pitchFamily="34" charset="-120"/>
              </a:rPr>
              <a:t>執行預報及預防性疏散避難作業時，</a:t>
            </a:r>
            <a:r>
              <a:rPr lang="zh-TW" altLang="en-US" sz="2000" b="1" dirty="0">
                <a:solidFill>
                  <a:srgbClr val="FF0000"/>
                </a:solidFill>
                <a:latin typeface="微軟正黑體" pitchFamily="34" charset="-120"/>
                <a:ea typeface="微軟正黑體" pitchFamily="34" charset="-120"/>
              </a:rPr>
              <a:t>建立預先傳達民眾警訊之通報體系</a:t>
            </a:r>
            <a:r>
              <a:rPr lang="zh-TW" altLang="en-US" sz="2000" dirty="0">
                <a:solidFill>
                  <a:srgbClr val="000000"/>
                </a:solidFill>
                <a:latin typeface="微軟正黑體" pitchFamily="34" charset="-120"/>
                <a:ea typeface="微軟正黑體" pitchFamily="34" charset="-120"/>
              </a:rPr>
              <a:t>，並規劃實施災前之警戒避難引導機制，</a:t>
            </a:r>
            <a:r>
              <a:rPr lang="zh-TW" altLang="zh-TW" sz="2000" dirty="0">
                <a:solidFill>
                  <a:srgbClr val="000000"/>
                </a:solidFill>
                <a:latin typeface="微軟正黑體" pitchFamily="34" charset="-120"/>
                <a:ea typeface="微軟正黑體" pitchFamily="34" charset="-120"/>
              </a:rPr>
              <a:t>俾利災時能迅速提供受災</a:t>
            </a:r>
            <a:r>
              <a:rPr lang="zh-TW" altLang="en-US" sz="2000" dirty="0">
                <a:solidFill>
                  <a:srgbClr val="000000"/>
                </a:solidFill>
                <a:latin typeface="微軟正黑體" pitchFamily="34" charset="-120"/>
                <a:ea typeface="微軟正黑體" pitchFamily="34" charset="-120"/>
              </a:rPr>
              <a:t>民眾</a:t>
            </a:r>
            <a:r>
              <a:rPr lang="zh-TW" altLang="zh-TW" sz="2000" dirty="0">
                <a:solidFill>
                  <a:srgbClr val="000000"/>
                </a:solidFill>
                <a:latin typeface="微軟正黑體" pitchFamily="34" charset="-120"/>
                <a:ea typeface="微軟正黑體" pitchFamily="34" charset="-120"/>
              </a:rPr>
              <a:t>一安全臨時</a:t>
            </a:r>
            <a:r>
              <a:rPr lang="zh-TW" altLang="en-US" sz="2000" dirty="0">
                <a:solidFill>
                  <a:srgbClr val="000000"/>
                </a:solidFill>
                <a:latin typeface="微軟正黑體" pitchFamily="34" charset="-120"/>
                <a:ea typeface="微軟正黑體" pitchFamily="34" charset="-120"/>
              </a:rPr>
              <a:t>避難</a:t>
            </a:r>
            <a:r>
              <a:rPr lang="zh-TW" altLang="zh-TW" sz="2000" dirty="0">
                <a:solidFill>
                  <a:srgbClr val="000000"/>
                </a:solidFill>
                <a:latin typeface="微軟正黑體" pitchFamily="34" charset="-120"/>
                <a:ea typeface="微軟正黑體" pitchFamily="34" charset="-120"/>
              </a:rPr>
              <a:t>處所。</a:t>
            </a:r>
            <a:endParaRPr lang="zh-TW" altLang="en-US" sz="2000" dirty="0">
              <a:solidFill>
                <a:srgbClr val="000000"/>
              </a:solidFill>
              <a:latin typeface="微軟正黑體" pitchFamily="34" charset="-120"/>
              <a:ea typeface="微軟正黑體" pitchFamily="34" charset="-120"/>
            </a:endParaRPr>
          </a:p>
        </p:txBody>
      </p:sp>
      <p:grpSp>
        <p:nvGrpSpPr>
          <p:cNvPr id="21" name="群組 6"/>
          <p:cNvGrpSpPr>
            <a:grpSpLocks/>
          </p:cNvGrpSpPr>
          <p:nvPr/>
        </p:nvGrpSpPr>
        <p:grpSpPr bwMode="auto">
          <a:xfrm>
            <a:off x="152400" y="4484045"/>
            <a:ext cx="4576763" cy="545157"/>
            <a:chOff x="147919" y="4269187"/>
            <a:chExt cx="4576481" cy="544860"/>
          </a:xfrm>
        </p:grpSpPr>
        <p:sp>
          <p:nvSpPr>
            <p:cNvPr id="22" name="五邊形 21"/>
            <p:cNvSpPr/>
            <p:nvPr/>
          </p:nvSpPr>
          <p:spPr>
            <a:xfrm>
              <a:off x="147919" y="4309497"/>
              <a:ext cx="4500286" cy="504550"/>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23" name="五邊形 22"/>
            <p:cNvSpPr/>
            <p:nvPr/>
          </p:nvSpPr>
          <p:spPr>
            <a:xfrm>
              <a:off x="228877" y="4269187"/>
              <a:ext cx="4495523" cy="461413"/>
            </a:xfrm>
            <a:prstGeom prst="homePlate">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a:defRPr/>
              </a:pPr>
              <a:r>
                <a:rPr lang="zh-TW" altLang="en-US" sz="2400" b="1" dirty="0">
                  <a:solidFill>
                    <a:srgbClr val="FFFFFF"/>
                  </a:solidFill>
                  <a:latin typeface="微軟正黑體" panose="020B0604030504040204" pitchFamily="34" charset="-120"/>
                  <a:ea typeface="微軟正黑體" panose="020B0604030504040204" pitchFamily="34" charset="-120"/>
                </a:rPr>
                <a:t>脆弱度</a:t>
              </a:r>
              <a:r>
                <a:rPr lang="zh-TW" altLang="en-US" sz="2400" b="1" dirty="0" smtClean="0">
                  <a:solidFill>
                    <a:srgbClr val="FFFFFF"/>
                  </a:solidFill>
                  <a:latin typeface="微軟正黑體" panose="020B0604030504040204" pitchFamily="34" charset="-120"/>
                  <a:ea typeface="微軟正黑體" panose="020B0604030504040204" pitchFamily="34" charset="-120"/>
                </a:rPr>
                <a:t>人口面對環境風險對策</a:t>
              </a:r>
              <a:endParaRPr lang="zh-TW" altLang="en-US" sz="2400" b="1" dirty="0">
                <a:solidFill>
                  <a:srgbClr val="FFFFFF"/>
                </a:solidFill>
                <a:latin typeface="微軟正黑體" panose="020B0604030504040204" pitchFamily="34" charset="-120"/>
                <a:ea typeface="微軟正黑體" panose="020B0604030504040204" pitchFamily="34" charset="-120"/>
              </a:endParaRPr>
            </a:p>
          </p:txBody>
        </p:sp>
      </p:grpSp>
      <p:sp>
        <p:nvSpPr>
          <p:cNvPr id="24" name="矩形 8"/>
          <p:cNvSpPr>
            <a:spLocks noChangeArrowheads="1"/>
          </p:cNvSpPr>
          <p:nvPr/>
        </p:nvSpPr>
        <p:spPr bwMode="auto">
          <a:xfrm>
            <a:off x="194525" y="5105400"/>
            <a:ext cx="8492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r>
              <a:rPr lang="zh-TW" altLang="en-US" sz="2000" dirty="0" smtClean="0">
                <a:solidFill>
                  <a:srgbClr val="000000"/>
                </a:solidFill>
                <a:latin typeface="微軟正黑體" pitchFamily="34" charset="-120"/>
                <a:ea typeface="微軟正黑體" pitchFamily="34" charset="-120"/>
              </a:rPr>
              <a:t>必須思考如何讓弱勢</a:t>
            </a:r>
            <a:r>
              <a:rPr lang="zh-TW" altLang="en-US" sz="2000" dirty="0">
                <a:solidFill>
                  <a:srgbClr val="000000"/>
                </a:solidFill>
                <a:latin typeface="微軟正黑體" pitchFamily="34" charset="-120"/>
                <a:ea typeface="微軟正黑體" pitchFamily="34" charset="-120"/>
              </a:rPr>
              <a:t>、窮困的居民了解所處環境的風險，協助搬離</a:t>
            </a:r>
            <a:r>
              <a:rPr lang="zh-TW" altLang="en-US" sz="2000" dirty="0" smtClean="0">
                <a:solidFill>
                  <a:srgbClr val="000000"/>
                </a:solidFill>
                <a:latin typeface="微軟正黑體" pitchFamily="34" charset="-120"/>
                <a:ea typeface="微軟正黑體" pitchFamily="34" charset="-120"/>
              </a:rPr>
              <a:t>或提早</a:t>
            </a:r>
            <a:r>
              <a:rPr lang="zh-TW" altLang="en-US" sz="2000" dirty="0">
                <a:solidFill>
                  <a:srgbClr val="000000"/>
                </a:solidFill>
                <a:latin typeface="微軟正黑體" pitchFamily="34" charset="-120"/>
                <a:ea typeface="微軟正黑體" pitchFamily="34" charset="-120"/>
              </a:rPr>
              <a:t>撤離，以及其他的配套</a:t>
            </a:r>
            <a:r>
              <a:rPr lang="zh-TW" altLang="en-US" sz="2000" dirty="0" smtClean="0">
                <a:solidFill>
                  <a:srgbClr val="000000"/>
                </a:solidFill>
                <a:latin typeface="微軟正黑體" pitchFamily="34" charset="-120"/>
                <a:ea typeface="微軟正黑體" pitchFamily="34" charset="-120"/>
              </a:rPr>
              <a:t>措施，以減少傷亡與損失。</a:t>
            </a:r>
            <a:endParaRPr lang="zh-TW" altLang="en-US" sz="20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0067155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56</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六、臨時動議</a:t>
            </a:r>
            <a:endParaRPr lang="zh-TW" altLang="en-US" sz="4000" b="1" dirty="0">
              <a:solidFill>
                <a:srgbClr val="CC3300"/>
              </a:solidFill>
            </a:endParaRPr>
          </a:p>
        </p:txBody>
      </p:sp>
    </p:spTree>
    <p:extLst>
      <p:ext uri="{BB962C8B-B14F-4D97-AF65-F5344CB8AC3E}">
        <p14:creationId xmlns:p14="http://schemas.microsoft.com/office/powerpoint/2010/main" val="31586315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57</a:t>
            </a:fld>
            <a:endParaRPr lang="en-US" altLang="ko-KR" dirty="0">
              <a:solidFill>
                <a:srgbClr val="1F497D">
                  <a:lumMod val="50000"/>
                </a:srgbClr>
              </a:solidFill>
            </a:endParaRPr>
          </a:p>
        </p:txBody>
      </p:sp>
      <p:sp>
        <p:nvSpPr>
          <p:cNvPr id="5" name="矩形 4"/>
          <p:cNvSpPr/>
          <p:nvPr/>
        </p:nvSpPr>
        <p:spPr>
          <a:xfrm>
            <a:off x="323850" y="1369278"/>
            <a:ext cx="8362949" cy="1015663"/>
          </a:xfrm>
          <a:prstGeom prst="rect">
            <a:avLst/>
          </a:prstGeom>
          <a:noFill/>
        </p:spPr>
        <p:txBody>
          <a:bodyPr wrap="square" rtlCol="0">
            <a:spAutoFit/>
          </a:bodyPr>
          <a:lstStyle/>
          <a:p>
            <a:r>
              <a:rPr lang="zh-TW" altLang="zh-TW" sz="3000" b="1" dirty="0" smtClean="0">
                <a:solidFill>
                  <a:srgbClr val="183962"/>
                </a:solidFill>
                <a:latin typeface="標楷體" panose="03000509000000000000" pitchFamily="65" charset="-120"/>
              </a:rPr>
              <a:t>臨時動議</a:t>
            </a:r>
            <a:r>
              <a:rPr lang="zh-TW" altLang="en-US" sz="3000" b="1" dirty="0" smtClean="0">
                <a:solidFill>
                  <a:srgbClr val="183962"/>
                </a:solidFill>
                <a:latin typeface="標楷體" panose="03000509000000000000" pitchFamily="65" charset="-120"/>
              </a:rPr>
              <a:t>一</a:t>
            </a:r>
            <a:r>
              <a:rPr lang="zh-TW" altLang="en-US" sz="3000" b="1" dirty="0" smtClean="0">
                <a:solidFill>
                  <a:srgbClr val="183962"/>
                </a:solidFill>
                <a:latin typeface="標楷體" panose="03000509000000000000" pitchFamily="65" charset="-120"/>
                <a:sym typeface="Wingdings" panose="05000000000000000000" pitchFamily="2" charset="2"/>
              </a:rPr>
              <a:t> ： </a:t>
            </a:r>
            <a:r>
              <a:rPr lang="en-US" altLang="zh-TW" sz="2400" b="1" dirty="0" smtClean="0">
                <a:solidFill>
                  <a:srgbClr val="183962"/>
                </a:solidFill>
                <a:latin typeface="標楷體" panose="03000509000000000000" pitchFamily="65" charset="-120"/>
                <a:sym typeface="Wingdings" panose="05000000000000000000" pitchFamily="2" charset="2"/>
              </a:rPr>
              <a:t>(</a:t>
            </a:r>
            <a:r>
              <a:rPr lang="zh-TW" altLang="en-US" sz="2400" b="1" dirty="0">
                <a:solidFill>
                  <a:srgbClr val="183962"/>
                </a:solidFill>
                <a:latin typeface="標楷體" panose="03000509000000000000" pitchFamily="65" charset="-120"/>
                <a:sym typeface="Wingdings" panose="05000000000000000000" pitchFamily="2" charset="2"/>
              </a:rPr>
              <a:t>提案單位</a:t>
            </a:r>
            <a:r>
              <a:rPr lang="zh-TW" altLang="en-US" sz="2400" b="1" dirty="0" smtClean="0">
                <a:solidFill>
                  <a:srgbClr val="183962"/>
                </a:solidFill>
                <a:latin typeface="標楷體" panose="03000509000000000000" pitchFamily="65" charset="-120"/>
                <a:sym typeface="Wingdings" panose="05000000000000000000" pitchFamily="2" charset="2"/>
              </a:rPr>
              <a:t>：消防局</a:t>
            </a:r>
            <a:r>
              <a:rPr lang="en-US" altLang="zh-TW" sz="2400" b="1" dirty="0" smtClean="0">
                <a:solidFill>
                  <a:srgbClr val="183962"/>
                </a:solidFill>
                <a:latin typeface="標楷體" panose="03000509000000000000" pitchFamily="65" charset="-120"/>
                <a:sym typeface="Wingdings" panose="05000000000000000000" pitchFamily="2" charset="2"/>
              </a:rPr>
              <a:t>)</a:t>
            </a:r>
            <a:endParaRPr lang="en-US" altLang="zh-TW" sz="2400" b="1" dirty="0">
              <a:solidFill>
                <a:srgbClr val="183962"/>
              </a:solidFill>
              <a:latin typeface="標楷體" panose="03000509000000000000" pitchFamily="65" charset="-120"/>
            </a:endParaRPr>
          </a:p>
          <a:p>
            <a:r>
              <a:rPr lang="zh-TW" altLang="en-US" sz="3000" b="1" dirty="0">
                <a:solidFill>
                  <a:srgbClr val="183962"/>
                </a:solidFill>
                <a:latin typeface="標楷體" panose="03000509000000000000" pitchFamily="65" charset="-120"/>
              </a:rPr>
              <a:t>請各局處協助提供現正運用之資源管理系統資訊。</a:t>
            </a:r>
          </a:p>
        </p:txBody>
      </p:sp>
      <p:sp>
        <p:nvSpPr>
          <p:cNvPr id="6" name="矩形 5"/>
          <p:cNvSpPr/>
          <p:nvPr/>
        </p:nvSpPr>
        <p:spPr>
          <a:xfrm>
            <a:off x="409575" y="2514600"/>
            <a:ext cx="8277224" cy="2246769"/>
          </a:xfrm>
          <a:prstGeom prst="rect">
            <a:avLst/>
          </a:prstGeom>
          <a:noFill/>
        </p:spPr>
        <p:txBody>
          <a:bodyPr wrap="square" rtlCol="0">
            <a:spAutoFit/>
          </a:bodyPr>
          <a:lstStyle/>
          <a:p>
            <a:r>
              <a:rPr lang="zh-TW" altLang="en-US" sz="2800" b="1" dirty="0">
                <a:solidFill>
                  <a:srgbClr val="183962"/>
                </a:solidFill>
                <a:latin typeface="標楷體" panose="03000509000000000000" pitchFamily="65" charset="-120"/>
              </a:rPr>
              <a:t>說明：</a:t>
            </a:r>
            <a:endParaRPr lang="en-US" altLang="zh-TW" sz="2800" b="1" dirty="0">
              <a:solidFill>
                <a:srgbClr val="183962"/>
              </a:solidFill>
              <a:latin typeface="標楷體" panose="03000509000000000000" pitchFamily="65" charset="-120"/>
            </a:endParaRPr>
          </a:p>
          <a:p>
            <a:r>
              <a:rPr lang="zh-TW" altLang="en-US" sz="2800" b="1" dirty="0">
                <a:solidFill>
                  <a:srgbClr val="183962"/>
                </a:solidFill>
                <a:latin typeface="標楷體" panose="03000509000000000000" pitchFamily="65" charset="-120"/>
              </a:rPr>
              <a:t>為彙整本市各項防救災資源管理系統平台，各局處若有現正運用之資源管理系統平台，如社會局運用之「衛福部重大災害民生物資及志工人力整合網絡平台」，請協助提供</a:t>
            </a:r>
            <a:r>
              <a:rPr lang="zh-TW" altLang="en-US" sz="2800" b="1" u="sng" dirty="0">
                <a:solidFill>
                  <a:srgbClr val="183962"/>
                </a:solidFill>
                <a:latin typeface="標楷體" panose="03000509000000000000" pitchFamily="65" charset="-120"/>
              </a:rPr>
              <a:t>系統名稱及系統網址</a:t>
            </a:r>
            <a:r>
              <a:rPr lang="zh-TW" altLang="en-US" sz="2800" b="1" dirty="0" smtClean="0">
                <a:solidFill>
                  <a:srgbClr val="183962"/>
                </a:solidFill>
                <a:latin typeface="標楷體" panose="03000509000000000000" pitchFamily="65" charset="-120"/>
              </a:rPr>
              <a:t>。</a:t>
            </a:r>
            <a:endParaRPr lang="zh-TW" altLang="zh-TW" sz="2800" b="1" dirty="0">
              <a:solidFill>
                <a:srgbClr val="183962"/>
              </a:solidFill>
              <a:latin typeface="標楷體" panose="03000509000000000000" pitchFamily="65" charset="-120"/>
            </a:endParaRPr>
          </a:p>
        </p:txBody>
      </p:sp>
    </p:spTree>
    <p:extLst>
      <p:ext uri="{BB962C8B-B14F-4D97-AF65-F5344CB8AC3E}">
        <p14:creationId xmlns:p14="http://schemas.microsoft.com/office/powerpoint/2010/main" val="147732491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58</a:t>
            </a:fld>
            <a:endParaRPr lang="en-US" altLang="ko-KR" dirty="0">
              <a:solidFill>
                <a:srgbClr val="1F497D">
                  <a:lumMod val="50000"/>
                </a:srgbClr>
              </a:solidFill>
            </a:endParaRPr>
          </a:p>
        </p:txBody>
      </p:sp>
      <p:sp>
        <p:nvSpPr>
          <p:cNvPr id="2" name="文字方塊 1"/>
          <p:cNvSpPr txBox="1"/>
          <p:nvPr/>
        </p:nvSpPr>
        <p:spPr>
          <a:xfrm>
            <a:off x="569237" y="2791778"/>
            <a:ext cx="8193763" cy="3108543"/>
          </a:xfrm>
          <a:prstGeom prst="rect">
            <a:avLst/>
          </a:prstGeom>
          <a:noFill/>
        </p:spPr>
        <p:txBody>
          <a:bodyPr wrap="square" rtlCol="0">
            <a:spAutoFit/>
          </a:bodyPr>
          <a:lstStyle/>
          <a:p>
            <a:r>
              <a:rPr lang="zh-TW" altLang="en-US" sz="2800" b="1" dirty="0" smtClean="0">
                <a:solidFill>
                  <a:srgbClr val="183962"/>
                </a:solidFill>
                <a:latin typeface="標楷體" panose="03000509000000000000" pitchFamily="65" charset="-120"/>
              </a:rPr>
              <a:t>說明：</a:t>
            </a:r>
            <a:endParaRPr lang="en-US" altLang="zh-TW" sz="2800" b="1" dirty="0" smtClean="0">
              <a:solidFill>
                <a:srgbClr val="183962"/>
              </a:solidFill>
              <a:latin typeface="標楷體" panose="03000509000000000000" pitchFamily="65" charset="-120"/>
            </a:endParaRPr>
          </a:p>
          <a:p>
            <a:pPr marL="457200" indent="-457200">
              <a:buFont typeface="+mj-lt"/>
              <a:buAutoNum type="arabicPeriod"/>
            </a:pPr>
            <a:r>
              <a:rPr lang="zh-TW" altLang="en-US" sz="2800" b="1" dirty="0" smtClean="0">
                <a:solidFill>
                  <a:srgbClr val="183962"/>
                </a:solidFill>
                <a:latin typeface="標楷體" panose="03000509000000000000" pitchFamily="65" charset="-120"/>
              </a:rPr>
              <a:t>臺大團隊已引用</a:t>
            </a:r>
            <a:r>
              <a:rPr lang="zh-TW" altLang="en-US" sz="2800" b="1" dirty="0">
                <a:solidFill>
                  <a:srgbClr val="183962"/>
                </a:solidFill>
                <a:latin typeface="標楷體" panose="03000509000000000000" pitchFamily="65" charset="-120"/>
              </a:rPr>
              <a:t>經濟部中央地質調查所之「環境地質基本圖</a:t>
            </a:r>
            <a:r>
              <a:rPr lang="zh-TW" altLang="en-US" sz="2800" b="1" dirty="0" smtClean="0">
                <a:solidFill>
                  <a:srgbClr val="183962"/>
                </a:solidFill>
                <a:latin typeface="標楷體" panose="03000509000000000000" pitchFamily="65" charset="-120"/>
              </a:rPr>
              <a:t>」成果</a:t>
            </a:r>
            <a:r>
              <a:rPr lang="en-US" altLang="zh-TW" sz="2800" b="1" dirty="0">
                <a:solidFill>
                  <a:srgbClr val="183962"/>
                </a:solidFill>
                <a:latin typeface="標楷體" panose="03000509000000000000" pitchFamily="65" charset="-120"/>
              </a:rPr>
              <a:t>(</a:t>
            </a:r>
            <a:r>
              <a:rPr lang="zh-TW" altLang="en-US" sz="2800" b="1" dirty="0">
                <a:solidFill>
                  <a:srgbClr val="183962"/>
                </a:solidFill>
                <a:latin typeface="標楷體" panose="03000509000000000000" pitchFamily="65" charset="-120"/>
              </a:rPr>
              <a:t>包含：落石、岩屑崩滑、岩體</a:t>
            </a:r>
            <a:r>
              <a:rPr lang="zh-TW" altLang="en-US" sz="2800" b="1" dirty="0" smtClean="0">
                <a:solidFill>
                  <a:srgbClr val="183962"/>
                </a:solidFill>
                <a:latin typeface="標楷體" panose="03000509000000000000" pitchFamily="65" charset="-120"/>
              </a:rPr>
              <a:t>滑動及</a:t>
            </a:r>
            <a:r>
              <a:rPr lang="zh-TW" altLang="en-US" sz="2800" b="1" dirty="0">
                <a:solidFill>
                  <a:srgbClr val="183962"/>
                </a:solidFill>
                <a:latin typeface="標楷體" panose="03000509000000000000" pitchFamily="65" charset="-120"/>
              </a:rPr>
              <a:t>順向坡</a:t>
            </a:r>
            <a:r>
              <a:rPr lang="en-US" altLang="zh-TW" sz="2800" b="1" dirty="0" smtClean="0">
                <a:solidFill>
                  <a:srgbClr val="183962"/>
                </a:solidFill>
                <a:latin typeface="標楷體" panose="03000509000000000000" pitchFamily="65" charset="-120"/>
              </a:rPr>
              <a:t>)</a:t>
            </a:r>
            <a:r>
              <a:rPr lang="zh-TW" altLang="en-US" sz="2800" b="1" dirty="0" smtClean="0">
                <a:solidFill>
                  <a:srgbClr val="183962"/>
                </a:solidFill>
                <a:latin typeface="標楷體" panose="03000509000000000000" pitchFamily="65" charset="-120"/>
              </a:rPr>
              <a:t>套疊本市門牌系統，推估本市位於前述區域內之住戶數量。</a:t>
            </a:r>
            <a:endParaRPr lang="en-US" altLang="zh-TW" sz="2800" b="1" dirty="0" smtClean="0">
              <a:solidFill>
                <a:srgbClr val="183962"/>
              </a:solidFill>
              <a:latin typeface="標楷體" panose="03000509000000000000" pitchFamily="65" charset="-120"/>
            </a:endParaRPr>
          </a:p>
          <a:p>
            <a:pPr marL="457200" indent="-457200">
              <a:buFont typeface="+mj-lt"/>
              <a:buAutoNum type="arabicPeriod"/>
            </a:pPr>
            <a:r>
              <a:rPr lang="zh-TW" altLang="en-US" sz="2800" b="1" dirty="0" smtClean="0">
                <a:solidFill>
                  <a:srgbClr val="183962"/>
                </a:solidFill>
                <a:latin typeface="標楷體" panose="03000509000000000000" pitchFamily="65" charset="-120"/>
              </a:rPr>
              <a:t>請臺大團隊分析各類地質敏感區警戒值，俾利訂定相關機制。</a:t>
            </a:r>
            <a:endParaRPr lang="zh-TW" altLang="en-US" sz="2800" b="1" dirty="0">
              <a:solidFill>
                <a:srgbClr val="183962"/>
              </a:solidFill>
              <a:latin typeface="標楷體" panose="03000509000000000000" pitchFamily="65" charset="-120"/>
            </a:endParaRPr>
          </a:p>
        </p:txBody>
      </p:sp>
      <p:sp>
        <p:nvSpPr>
          <p:cNvPr id="5" name="文字方塊 4"/>
          <p:cNvSpPr txBox="1"/>
          <p:nvPr/>
        </p:nvSpPr>
        <p:spPr>
          <a:xfrm>
            <a:off x="569237" y="1295400"/>
            <a:ext cx="7924800" cy="1477328"/>
          </a:xfrm>
          <a:prstGeom prst="rect">
            <a:avLst/>
          </a:prstGeom>
          <a:noFill/>
        </p:spPr>
        <p:txBody>
          <a:bodyPr wrap="square" rtlCol="0">
            <a:spAutoFit/>
          </a:bodyPr>
          <a:lstStyle/>
          <a:p>
            <a:r>
              <a:rPr lang="zh-TW" altLang="en-US" sz="3000" b="1" dirty="0" smtClean="0">
                <a:solidFill>
                  <a:srgbClr val="183962"/>
                </a:solidFill>
                <a:latin typeface="標楷體" panose="03000509000000000000" pitchFamily="65" charset="-120"/>
              </a:rPr>
              <a:t>臨時動議二</a:t>
            </a:r>
            <a:r>
              <a:rPr lang="zh-TW" altLang="en-US" sz="3000" b="1" dirty="0" smtClean="0">
                <a:solidFill>
                  <a:srgbClr val="183962"/>
                </a:solidFill>
                <a:latin typeface="標楷體" panose="03000509000000000000" pitchFamily="65" charset="-120"/>
                <a:sym typeface="Wingdings" panose="05000000000000000000" pitchFamily="2" charset="2"/>
              </a:rPr>
              <a:t>： </a:t>
            </a:r>
            <a:r>
              <a:rPr lang="en-US" altLang="zh-TW" sz="2400" b="1" dirty="0" smtClean="0">
                <a:solidFill>
                  <a:srgbClr val="183962"/>
                </a:solidFill>
                <a:latin typeface="標楷體" panose="03000509000000000000" pitchFamily="65" charset="-120"/>
                <a:sym typeface="Wingdings" panose="05000000000000000000" pitchFamily="2" charset="2"/>
              </a:rPr>
              <a:t>(</a:t>
            </a:r>
            <a:r>
              <a:rPr lang="zh-TW" altLang="en-US" sz="2400" b="1" dirty="0" smtClean="0">
                <a:solidFill>
                  <a:srgbClr val="183962"/>
                </a:solidFill>
                <a:latin typeface="標楷體" panose="03000509000000000000" pitchFamily="65" charset="-120"/>
                <a:sym typeface="Wingdings" panose="05000000000000000000" pitchFamily="2" charset="2"/>
              </a:rPr>
              <a:t>提案單位：</a:t>
            </a:r>
            <a:r>
              <a:rPr lang="zh-TW" altLang="en-US" sz="2400" b="1" dirty="0">
                <a:solidFill>
                  <a:srgbClr val="183962"/>
                </a:solidFill>
                <a:latin typeface="標楷體" panose="03000509000000000000" pitchFamily="65" charset="-120"/>
                <a:sym typeface="Wingdings" panose="05000000000000000000" pitchFamily="2" charset="2"/>
              </a:rPr>
              <a:t>消防</a:t>
            </a:r>
            <a:r>
              <a:rPr lang="zh-TW" altLang="en-US" sz="2400" b="1" dirty="0" smtClean="0">
                <a:solidFill>
                  <a:srgbClr val="183962"/>
                </a:solidFill>
                <a:latin typeface="標楷體" panose="03000509000000000000" pitchFamily="65" charset="-120"/>
                <a:sym typeface="Wingdings" panose="05000000000000000000" pitchFamily="2" charset="2"/>
              </a:rPr>
              <a:t>局</a:t>
            </a:r>
            <a:r>
              <a:rPr lang="en-US" altLang="zh-TW" sz="2400" b="1" dirty="0" smtClean="0">
                <a:solidFill>
                  <a:srgbClr val="183962"/>
                </a:solidFill>
                <a:latin typeface="標楷體" panose="03000509000000000000" pitchFamily="65" charset="-120"/>
                <a:sym typeface="Wingdings" panose="05000000000000000000" pitchFamily="2" charset="2"/>
              </a:rPr>
              <a:t>)</a:t>
            </a:r>
            <a:endParaRPr lang="en-US" altLang="zh-TW" sz="2400" b="1" dirty="0" smtClean="0">
              <a:solidFill>
                <a:srgbClr val="183962"/>
              </a:solidFill>
              <a:latin typeface="標楷體" panose="03000509000000000000" pitchFamily="65" charset="-120"/>
            </a:endParaRPr>
          </a:p>
          <a:p>
            <a:r>
              <a:rPr lang="zh-TW" altLang="en-US" sz="3000" b="1" dirty="0" smtClean="0">
                <a:solidFill>
                  <a:srgbClr val="183962"/>
                </a:solidFill>
                <a:latin typeface="標楷體" panose="03000509000000000000" pitchFamily="65" charset="-120"/>
              </a:rPr>
              <a:t>請</a:t>
            </a:r>
            <a:r>
              <a:rPr lang="zh-TW" altLang="en-US" sz="3000" b="1" dirty="0">
                <a:solidFill>
                  <a:srgbClr val="183962"/>
                </a:solidFill>
                <a:latin typeface="標楷體" panose="03000509000000000000" pitchFamily="65" charset="-120"/>
              </a:rPr>
              <a:t>臺大</a:t>
            </a:r>
            <a:r>
              <a:rPr lang="zh-TW" altLang="en-US" sz="3000" b="1" dirty="0" smtClean="0">
                <a:solidFill>
                  <a:srgbClr val="183962"/>
                </a:solidFill>
                <a:latin typeface="標楷體" panose="03000509000000000000" pitchFamily="65" charset="-120"/>
              </a:rPr>
              <a:t>團隊針對本市位於崩塌地及順向坡內住戶研擬警戒值及相關機制</a:t>
            </a:r>
            <a:endParaRPr lang="zh-TW" altLang="en-US" sz="3000" b="1" dirty="0">
              <a:solidFill>
                <a:srgbClr val="183962"/>
              </a:solidFill>
              <a:latin typeface="標楷體" panose="03000509000000000000" pitchFamily="65" charset="-120"/>
            </a:endParaRPr>
          </a:p>
        </p:txBody>
      </p:sp>
    </p:spTree>
    <p:extLst>
      <p:ext uri="{BB962C8B-B14F-4D97-AF65-F5344CB8AC3E}">
        <p14:creationId xmlns:p14="http://schemas.microsoft.com/office/powerpoint/2010/main" val="185880537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59</a:t>
            </a:fld>
            <a:endParaRPr lang="en-US" altLang="ko-KR" dirty="0">
              <a:solidFill>
                <a:srgbClr val="1F497D">
                  <a:lumMod val="50000"/>
                </a:srgbClr>
              </a:solidFill>
            </a:endParaRPr>
          </a:p>
        </p:txBody>
      </p:sp>
      <p:sp>
        <p:nvSpPr>
          <p:cNvPr id="2" name="文字方塊 1"/>
          <p:cNvSpPr txBox="1"/>
          <p:nvPr/>
        </p:nvSpPr>
        <p:spPr>
          <a:xfrm>
            <a:off x="540662" y="2438400"/>
            <a:ext cx="8193763" cy="3108543"/>
          </a:xfrm>
          <a:prstGeom prst="rect">
            <a:avLst/>
          </a:prstGeom>
          <a:noFill/>
        </p:spPr>
        <p:txBody>
          <a:bodyPr wrap="square" rtlCol="0">
            <a:spAutoFit/>
          </a:bodyPr>
          <a:lstStyle/>
          <a:p>
            <a:r>
              <a:rPr lang="zh-TW" altLang="en-US" sz="2800" b="1" dirty="0" smtClean="0">
                <a:solidFill>
                  <a:srgbClr val="183962"/>
                </a:solidFill>
                <a:latin typeface="標楷體" panose="03000509000000000000" pitchFamily="65" charset="-120"/>
              </a:rPr>
              <a:t>說明：</a:t>
            </a:r>
            <a:endParaRPr lang="en-US" altLang="zh-TW" sz="2800" b="1" dirty="0" smtClean="0">
              <a:solidFill>
                <a:srgbClr val="183962"/>
              </a:solidFill>
              <a:latin typeface="標楷體" panose="03000509000000000000" pitchFamily="65" charset="-120"/>
            </a:endParaRPr>
          </a:p>
          <a:p>
            <a:pPr marL="457200" indent="-457200">
              <a:buFont typeface="+mj-lt"/>
              <a:buAutoNum type="arabicPeriod"/>
            </a:pPr>
            <a:r>
              <a:rPr lang="zh-TW" altLang="en-US" sz="2800" b="1" dirty="0">
                <a:solidFill>
                  <a:srgbClr val="183962"/>
                </a:solidFill>
                <a:latin typeface="標楷體" panose="03000509000000000000" pitchFamily="65" charset="-120"/>
              </a:rPr>
              <a:t>為研訂「新北市防災公園整備點檢及開設作業計</a:t>
            </a:r>
            <a:r>
              <a:rPr lang="en-US" altLang="zh-TW" sz="2800" b="1" dirty="0">
                <a:solidFill>
                  <a:srgbClr val="183962"/>
                </a:solidFill>
                <a:latin typeface="標楷體" panose="03000509000000000000" pitchFamily="65" charset="-120"/>
              </a:rPr>
              <a:t>(</a:t>
            </a:r>
            <a:r>
              <a:rPr lang="zh-TW" altLang="en-US" sz="2800" b="1" dirty="0">
                <a:solidFill>
                  <a:srgbClr val="183962"/>
                </a:solidFill>
                <a:latin typeface="標楷體" panose="03000509000000000000" pitchFamily="65" charset="-120"/>
              </a:rPr>
              <a:t>草案</a:t>
            </a:r>
            <a:r>
              <a:rPr lang="en-US" altLang="zh-TW" sz="2800" b="1" dirty="0">
                <a:solidFill>
                  <a:srgbClr val="183962"/>
                </a:solidFill>
                <a:latin typeface="標楷體" panose="03000509000000000000" pitchFamily="65" charset="-120"/>
              </a:rPr>
              <a:t>)</a:t>
            </a:r>
            <a:r>
              <a:rPr lang="zh-TW" altLang="en-US" sz="2800" b="1" dirty="0">
                <a:solidFill>
                  <a:srgbClr val="183962"/>
                </a:solidFill>
                <a:latin typeface="標楷體" panose="03000509000000000000" pitchFamily="65" charset="-120"/>
              </a:rPr>
              <a:t>」，請各單位再行檢視本計畫內容，屆時將依規定函頒。</a:t>
            </a:r>
          </a:p>
          <a:p>
            <a:pPr marL="457200" indent="-457200">
              <a:buFont typeface="+mj-lt"/>
              <a:buAutoNum type="arabicPeriod"/>
            </a:pPr>
            <a:endParaRPr lang="zh-TW" altLang="en-US" sz="2800" b="1" dirty="0">
              <a:solidFill>
                <a:srgbClr val="183962"/>
              </a:solidFill>
              <a:latin typeface="標楷體" panose="03000509000000000000" pitchFamily="65" charset="-120"/>
            </a:endParaRPr>
          </a:p>
          <a:p>
            <a:pPr marL="457200" indent="-457200">
              <a:buFont typeface="+mj-lt"/>
              <a:buAutoNum type="arabicPeriod"/>
            </a:pPr>
            <a:r>
              <a:rPr lang="zh-TW" altLang="en-US" sz="2800" b="1" dirty="0">
                <a:solidFill>
                  <a:srgbClr val="183962"/>
                </a:solidFill>
                <a:latin typeface="標楷體" panose="03000509000000000000" pitchFamily="65" charset="-120"/>
              </a:rPr>
              <a:t>本計畫內容關於任務編組分工已依照社會局之避難收容編組建議編排。</a:t>
            </a:r>
          </a:p>
        </p:txBody>
      </p:sp>
      <p:sp>
        <p:nvSpPr>
          <p:cNvPr id="5" name="文字方塊 4"/>
          <p:cNvSpPr txBox="1"/>
          <p:nvPr/>
        </p:nvSpPr>
        <p:spPr>
          <a:xfrm>
            <a:off x="569237" y="1295400"/>
            <a:ext cx="7924800" cy="1015663"/>
          </a:xfrm>
          <a:prstGeom prst="rect">
            <a:avLst/>
          </a:prstGeom>
          <a:noFill/>
        </p:spPr>
        <p:txBody>
          <a:bodyPr wrap="square" rtlCol="0">
            <a:spAutoFit/>
          </a:bodyPr>
          <a:lstStyle/>
          <a:p>
            <a:r>
              <a:rPr lang="zh-TW" altLang="en-US" sz="3000" b="1" dirty="0" smtClean="0">
                <a:solidFill>
                  <a:srgbClr val="183962"/>
                </a:solidFill>
                <a:latin typeface="標楷體" panose="03000509000000000000" pitchFamily="65" charset="-120"/>
              </a:rPr>
              <a:t>臨時動議</a:t>
            </a:r>
            <a:r>
              <a:rPr lang="zh-TW" altLang="en-US" sz="3000" b="1" dirty="0">
                <a:solidFill>
                  <a:srgbClr val="183962"/>
                </a:solidFill>
                <a:latin typeface="標楷體" panose="03000509000000000000" pitchFamily="65" charset="-120"/>
              </a:rPr>
              <a:t>三</a:t>
            </a:r>
            <a:r>
              <a:rPr lang="zh-TW" altLang="en-US" sz="3000" b="1" dirty="0" smtClean="0">
                <a:solidFill>
                  <a:srgbClr val="183962"/>
                </a:solidFill>
                <a:latin typeface="標楷體" panose="03000509000000000000" pitchFamily="65" charset="-120"/>
                <a:sym typeface="Wingdings" panose="05000000000000000000" pitchFamily="2" charset="2"/>
              </a:rPr>
              <a:t>： </a:t>
            </a:r>
            <a:r>
              <a:rPr lang="en-US" altLang="zh-TW" sz="2400" b="1" dirty="0" smtClean="0">
                <a:solidFill>
                  <a:srgbClr val="183962"/>
                </a:solidFill>
                <a:latin typeface="標楷體" panose="03000509000000000000" pitchFamily="65" charset="-120"/>
                <a:sym typeface="Wingdings" panose="05000000000000000000" pitchFamily="2" charset="2"/>
              </a:rPr>
              <a:t>(</a:t>
            </a:r>
            <a:r>
              <a:rPr lang="zh-TW" altLang="en-US" sz="2400" b="1" dirty="0" smtClean="0">
                <a:solidFill>
                  <a:srgbClr val="183962"/>
                </a:solidFill>
                <a:latin typeface="標楷體" panose="03000509000000000000" pitchFamily="65" charset="-120"/>
                <a:sym typeface="Wingdings" panose="05000000000000000000" pitchFamily="2" charset="2"/>
              </a:rPr>
              <a:t>提案單位：</a:t>
            </a:r>
            <a:r>
              <a:rPr lang="zh-TW" altLang="en-US" sz="2400" b="1" dirty="0">
                <a:solidFill>
                  <a:srgbClr val="183962"/>
                </a:solidFill>
                <a:latin typeface="標楷體" panose="03000509000000000000" pitchFamily="65" charset="-120"/>
                <a:sym typeface="Wingdings" panose="05000000000000000000" pitchFamily="2" charset="2"/>
              </a:rPr>
              <a:t>消防</a:t>
            </a:r>
            <a:r>
              <a:rPr lang="zh-TW" altLang="en-US" sz="2400" b="1" dirty="0" smtClean="0">
                <a:solidFill>
                  <a:srgbClr val="183962"/>
                </a:solidFill>
                <a:latin typeface="標楷體" panose="03000509000000000000" pitchFamily="65" charset="-120"/>
                <a:sym typeface="Wingdings" panose="05000000000000000000" pitchFamily="2" charset="2"/>
              </a:rPr>
              <a:t>局</a:t>
            </a:r>
            <a:r>
              <a:rPr lang="en-US" altLang="zh-TW" sz="2400" b="1" dirty="0" smtClean="0">
                <a:solidFill>
                  <a:srgbClr val="183962"/>
                </a:solidFill>
                <a:latin typeface="標楷體" panose="03000509000000000000" pitchFamily="65" charset="-120"/>
                <a:sym typeface="Wingdings" panose="05000000000000000000" pitchFamily="2" charset="2"/>
              </a:rPr>
              <a:t>)</a:t>
            </a:r>
            <a:endParaRPr lang="en-US" altLang="zh-TW" sz="2400" b="1" dirty="0" smtClean="0">
              <a:solidFill>
                <a:srgbClr val="183962"/>
              </a:solidFill>
              <a:latin typeface="標楷體" panose="03000509000000000000" pitchFamily="65" charset="-120"/>
            </a:endParaRPr>
          </a:p>
          <a:p>
            <a:r>
              <a:rPr lang="zh-TW" altLang="en-US" sz="3000" b="1" dirty="0">
                <a:solidFill>
                  <a:srgbClr val="183962"/>
                </a:solidFill>
                <a:latin typeface="標楷體" panose="03000509000000000000" pitchFamily="65" charset="-120"/>
              </a:rPr>
              <a:t>防災公園整備及開設作業計畫說明</a:t>
            </a:r>
          </a:p>
        </p:txBody>
      </p:sp>
    </p:spTree>
    <p:extLst>
      <p:ext uri="{BB962C8B-B14F-4D97-AF65-F5344CB8AC3E}">
        <p14:creationId xmlns:p14="http://schemas.microsoft.com/office/powerpoint/2010/main" val="234113757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50144441"/>
              </p:ext>
            </p:extLst>
          </p:nvPr>
        </p:nvGraphicFramePr>
        <p:xfrm>
          <a:off x="228600" y="1447800"/>
          <a:ext cx="8686800" cy="4206799"/>
        </p:xfrm>
        <a:graphic>
          <a:graphicData uri="http://schemas.openxmlformats.org/drawingml/2006/table">
            <a:tbl>
              <a:tblPr firstRow="1" firstCol="1" bandRow="1">
                <a:tableStyleId>{5C22544A-7EE6-4342-B048-85BDC9FD1C3A}</a:tableStyleId>
              </a:tblPr>
              <a:tblGrid>
                <a:gridCol w="571948"/>
                <a:gridCol w="996165"/>
                <a:gridCol w="1403687"/>
                <a:gridCol w="1066800"/>
                <a:gridCol w="2819400"/>
                <a:gridCol w="838200"/>
                <a:gridCol w="990600"/>
              </a:tblGrid>
              <a:tr h="29011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68000">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38</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修</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訂</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區</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級地區災害防救計畫</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177800" marR="0" indent="-177800"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目前已有瑞芳區等</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區公所完成計畫核定，瑞芳區計畫於第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季災害防救會報通過備查，另有</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區計畫於第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季災害防救會報通過備查；餘</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19</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區之計畫將於第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季災害防救會報備查。</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77800" marR="0" indent="-177800"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瑞芳區等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區已完成計畫函頒。</a:t>
                      </a:r>
                      <a:endPar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77800" marR="0" indent="-177800"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新店區、土城區及蘆洲區已發函備查。</a:t>
                      </a:r>
                      <a:endParaRPr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辦理區級防救災兵棋推演。</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lvl="0" indent="0" algn="l" defTabSz="914400" rtl="0" eaLnBrk="1" fontAlgn="auto" latinLnBrk="0" hangingPunct="1">
                        <a:lnSpc>
                          <a:spcPts val="1800"/>
                        </a:lnSpc>
                        <a:spcBef>
                          <a:spcPts val="0"/>
                        </a:spcBef>
                        <a:spcAft>
                          <a:spcPts val="0"/>
                        </a:spcAft>
                        <a:buClrTx/>
                        <a:buSzTx/>
                        <a:buFont typeface="+mj-lt"/>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本年度區級防救災兵棋推演規劃辦理</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場次，截至</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場次已全數辦理完畢</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建議解除列管</a:t>
                      </a:r>
                      <a:endParaRPr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a:t>
            </a:fld>
            <a:endParaRPr lang="en-US" altLang="ko-KR" dirty="0">
              <a:solidFill>
                <a:srgbClr val="1F497D">
                  <a:lumMod val="50000"/>
                </a:srgbClr>
              </a:solidFill>
            </a:endParaRPr>
          </a:p>
        </p:txBody>
      </p:sp>
    </p:spTree>
    <p:extLst>
      <p:ext uri="{BB962C8B-B14F-4D97-AF65-F5344CB8AC3E}">
        <p14:creationId xmlns:p14="http://schemas.microsoft.com/office/powerpoint/2010/main" val="400966492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60</a:t>
            </a:fld>
            <a:endParaRPr lang="en-US" altLang="ko-KR" dirty="0">
              <a:solidFill>
                <a:srgbClr val="1F497D">
                  <a:lumMod val="50000"/>
                </a:srgbClr>
              </a:solidFill>
            </a:endParaRPr>
          </a:p>
        </p:txBody>
      </p:sp>
      <p:sp>
        <p:nvSpPr>
          <p:cNvPr id="2" name="文字方塊 1"/>
          <p:cNvSpPr txBox="1"/>
          <p:nvPr/>
        </p:nvSpPr>
        <p:spPr>
          <a:xfrm>
            <a:off x="381000" y="2158663"/>
            <a:ext cx="8534399" cy="4278094"/>
          </a:xfrm>
          <a:prstGeom prst="rect">
            <a:avLst/>
          </a:prstGeom>
          <a:noFill/>
        </p:spPr>
        <p:txBody>
          <a:bodyPr wrap="square" rtlCol="0">
            <a:spAutoFit/>
          </a:bodyPr>
          <a:lstStyle/>
          <a:p>
            <a:r>
              <a:rPr lang="zh-TW" altLang="en-US" sz="2200" b="1" dirty="0" smtClean="0">
                <a:solidFill>
                  <a:srgbClr val="183962"/>
                </a:solidFill>
                <a:latin typeface="標楷體" panose="03000509000000000000" pitchFamily="65" charset="-120"/>
              </a:rPr>
              <a:t>說明：</a:t>
            </a:r>
            <a:endParaRPr lang="en-US" altLang="zh-TW" sz="2200" b="1" dirty="0" smtClean="0">
              <a:solidFill>
                <a:srgbClr val="183962"/>
              </a:solidFill>
              <a:latin typeface="標楷體" panose="03000509000000000000" pitchFamily="65" charset="-120"/>
            </a:endParaRPr>
          </a:p>
          <a:p>
            <a:pPr marL="457200" indent="-457200">
              <a:lnSpc>
                <a:spcPts val="2500"/>
              </a:lnSpc>
              <a:buFont typeface="+mj-lt"/>
              <a:buAutoNum type="arabicPeriod"/>
            </a:pPr>
            <a:r>
              <a:rPr lang="zh-TW" altLang="en-US" sz="2200" b="1" dirty="0" smtClean="0">
                <a:solidFill>
                  <a:srgbClr val="183962"/>
                </a:solidFill>
                <a:latin typeface="標楷體" panose="03000509000000000000" pitchFamily="65" charset="-120"/>
              </a:rPr>
              <a:t>社會局</a:t>
            </a:r>
            <a:r>
              <a:rPr lang="zh-TW" altLang="en-US" sz="2200" b="1" dirty="0">
                <a:solidFill>
                  <a:srgbClr val="183962"/>
                </a:solidFill>
                <a:latin typeface="標楷體" panose="03000509000000000000" pitchFamily="65" charset="-120"/>
              </a:rPr>
              <a:t>已於</a:t>
            </a:r>
            <a:r>
              <a:rPr lang="en-US" altLang="zh-TW" sz="2200" b="1" dirty="0">
                <a:solidFill>
                  <a:srgbClr val="183962"/>
                </a:solidFill>
                <a:latin typeface="標楷體" panose="03000509000000000000" pitchFamily="65" charset="-120"/>
              </a:rPr>
              <a:t>104</a:t>
            </a:r>
            <a:r>
              <a:rPr lang="zh-TW" altLang="en-US" sz="2200" b="1" dirty="0">
                <a:solidFill>
                  <a:srgbClr val="183962"/>
                </a:solidFill>
                <a:latin typeface="標楷體" panose="03000509000000000000" pitchFamily="65" charset="-120"/>
              </a:rPr>
              <a:t>年</a:t>
            </a:r>
            <a:r>
              <a:rPr lang="en-US" altLang="zh-TW" sz="2200" b="1" dirty="0">
                <a:solidFill>
                  <a:srgbClr val="183962"/>
                </a:solidFill>
                <a:latin typeface="標楷體" panose="03000509000000000000" pitchFamily="65" charset="-120"/>
              </a:rPr>
              <a:t>10</a:t>
            </a:r>
            <a:r>
              <a:rPr lang="zh-TW" altLang="en-US" sz="2200" b="1" dirty="0">
                <a:solidFill>
                  <a:srgbClr val="183962"/>
                </a:solidFill>
                <a:latin typeface="標楷體" panose="03000509000000000000" pitchFamily="65" charset="-120"/>
              </a:rPr>
              <a:t>月</a:t>
            </a:r>
            <a:r>
              <a:rPr lang="en-US" altLang="zh-TW" sz="2200" b="1" dirty="0">
                <a:solidFill>
                  <a:srgbClr val="183962"/>
                </a:solidFill>
                <a:latin typeface="標楷體" panose="03000509000000000000" pitchFamily="65" charset="-120"/>
              </a:rPr>
              <a:t>12</a:t>
            </a:r>
            <a:r>
              <a:rPr lang="zh-TW" altLang="en-US" sz="2200" b="1" dirty="0">
                <a:solidFill>
                  <a:srgbClr val="183962"/>
                </a:solidFill>
                <a:latin typeface="標楷體" panose="03000509000000000000" pitchFamily="65" charset="-120"/>
              </a:rPr>
              <a:t>日新北社助字第</a:t>
            </a:r>
            <a:r>
              <a:rPr lang="en-US" altLang="zh-TW" sz="2200" b="1" dirty="0">
                <a:solidFill>
                  <a:srgbClr val="183962"/>
                </a:solidFill>
                <a:latin typeface="標楷體" panose="03000509000000000000" pitchFamily="65" charset="-120"/>
              </a:rPr>
              <a:t>1041888455</a:t>
            </a:r>
            <a:r>
              <a:rPr lang="zh-TW" altLang="en-US" sz="2200" b="1" dirty="0">
                <a:solidFill>
                  <a:srgbClr val="183962"/>
                </a:solidFill>
                <a:latin typeface="標楷體" panose="03000509000000000000" pitchFamily="65" charset="-120"/>
              </a:rPr>
              <a:t>號函諒達，請各公所再次檢視貴轄臨時避難收容所一覽表內容，並於</a:t>
            </a:r>
            <a:r>
              <a:rPr lang="en-US" altLang="zh-TW" sz="2200" b="1" dirty="0">
                <a:solidFill>
                  <a:srgbClr val="183962"/>
                </a:solidFill>
                <a:latin typeface="標楷體" panose="03000509000000000000" pitchFamily="65" charset="-120"/>
              </a:rPr>
              <a:t>104</a:t>
            </a:r>
            <a:r>
              <a:rPr lang="zh-TW" altLang="en-US" sz="2200" b="1" dirty="0">
                <a:solidFill>
                  <a:srgbClr val="183962"/>
                </a:solidFill>
                <a:latin typeface="標楷體" panose="03000509000000000000" pitchFamily="65" charset="-120"/>
              </a:rPr>
              <a:t>年</a:t>
            </a:r>
            <a:r>
              <a:rPr lang="en-US" altLang="zh-TW" sz="2200" b="1" dirty="0">
                <a:solidFill>
                  <a:srgbClr val="183962"/>
                </a:solidFill>
                <a:latin typeface="標楷體" panose="03000509000000000000" pitchFamily="65" charset="-120"/>
              </a:rPr>
              <a:t>10</a:t>
            </a:r>
            <a:r>
              <a:rPr lang="zh-TW" altLang="en-US" sz="2200" b="1" dirty="0">
                <a:solidFill>
                  <a:srgbClr val="183962"/>
                </a:solidFill>
                <a:latin typeface="標楷體" panose="03000509000000000000" pitchFamily="65" charset="-120"/>
              </a:rPr>
              <a:t>月</a:t>
            </a:r>
            <a:r>
              <a:rPr lang="en-US" altLang="zh-TW" sz="2200" b="1" dirty="0">
                <a:solidFill>
                  <a:srgbClr val="183962"/>
                </a:solidFill>
                <a:latin typeface="標楷體" panose="03000509000000000000" pitchFamily="65" charset="-120"/>
              </a:rPr>
              <a:t>19</a:t>
            </a:r>
            <a:r>
              <a:rPr lang="zh-TW" altLang="en-US" sz="2200" b="1" dirty="0">
                <a:solidFill>
                  <a:srgbClr val="183962"/>
                </a:solidFill>
                <a:latin typeface="標楷體" panose="03000509000000000000" pitchFamily="65" charset="-120"/>
              </a:rPr>
              <a:t>日前回復，提醒如下：</a:t>
            </a:r>
          </a:p>
          <a:p>
            <a:pPr marL="457200" indent="-457200">
              <a:lnSpc>
                <a:spcPts val="2500"/>
              </a:lnSpc>
              <a:buFont typeface="+mj-lt"/>
              <a:buAutoNum type="arabicPeriod"/>
            </a:pPr>
            <a:r>
              <a:rPr lang="zh-TW" altLang="en-US" sz="2200" b="1" dirty="0">
                <a:solidFill>
                  <a:srgbClr val="183962"/>
                </a:solidFill>
                <a:latin typeface="標楷體" panose="03000509000000000000" pitchFamily="65" charset="-120"/>
              </a:rPr>
              <a:t>服務里別修正：請勿填寫全區</a:t>
            </a:r>
            <a:r>
              <a:rPr lang="en-US" altLang="zh-TW" sz="2200" b="1" dirty="0">
                <a:solidFill>
                  <a:srgbClr val="183962"/>
                </a:solidFill>
                <a:latin typeface="標楷體" panose="03000509000000000000" pitchFamily="65" charset="-120"/>
              </a:rPr>
              <a:t>(</a:t>
            </a:r>
            <a:r>
              <a:rPr lang="zh-TW" altLang="en-US" sz="2200" b="1" dirty="0">
                <a:solidFill>
                  <a:srgbClr val="183962"/>
                </a:solidFill>
                <a:latin typeface="標楷體" panose="03000509000000000000" pitchFamily="65" charset="-120"/>
              </a:rPr>
              <a:t>以鄰近里別或實際收容里別為主</a:t>
            </a:r>
            <a:r>
              <a:rPr lang="en-US" altLang="zh-TW" sz="2200" b="1" dirty="0">
                <a:solidFill>
                  <a:srgbClr val="183962"/>
                </a:solidFill>
                <a:latin typeface="標楷體" panose="03000509000000000000" pitchFamily="65" charset="-120"/>
              </a:rPr>
              <a:t>)</a:t>
            </a:r>
            <a:r>
              <a:rPr lang="zh-TW" altLang="en-US" sz="2200" b="1" dirty="0">
                <a:solidFill>
                  <a:srgbClr val="183962"/>
                </a:solidFill>
                <a:latin typeface="標楷體" panose="03000509000000000000" pitchFamily="65" charset="-120"/>
              </a:rPr>
              <a:t>、檢視各里皆有支援服務之臨時避難收容處所。</a:t>
            </a:r>
          </a:p>
          <a:p>
            <a:pPr marL="457200" indent="-457200">
              <a:lnSpc>
                <a:spcPts val="2500"/>
              </a:lnSpc>
              <a:buFont typeface="+mj-lt"/>
              <a:buAutoNum type="arabicPeriod"/>
            </a:pPr>
            <a:r>
              <a:rPr lang="zh-TW" altLang="en-US" sz="2200" b="1" dirty="0">
                <a:solidFill>
                  <a:srgbClr val="183962"/>
                </a:solidFill>
                <a:latin typeface="標楷體" panose="03000509000000000000" pitchFamily="65" charset="-120"/>
              </a:rPr>
              <a:t>適用災害類型修正：請社會課與工務或災防課確認本</a:t>
            </a:r>
            <a:r>
              <a:rPr lang="en-US" altLang="zh-TW" sz="2200" b="1" dirty="0">
                <a:solidFill>
                  <a:srgbClr val="183962"/>
                </a:solidFill>
                <a:latin typeface="標楷體" panose="03000509000000000000" pitchFamily="65" charset="-120"/>
              </a:rPr>
              <a:t>(104)</a:t>
            </a:r>
            <a:r>
              <a:rPr lang="zh-TW" altLang="en-US" sz="2200" b="1" dirty="0">
                <a:solidFill>
                  <a:srgbClr val="183962"/>
                </a:solidFill>
                <a:latin typeface="標楷體" panose="03000509000000000000" pitchFamily="65" charset="-120"/>
              </a:rPr>
              <a:t>年度汛期後各類災害潛勢區範圍，針對適用災害類型進行再次檢視修正。</a:t>
            </a:r>
          </a:p>
          <a:p>
            <a:pPr marL="457200" indent="-457200">
              <a:lnSpc>
                <a:spcPts val="2500"/>
              </a:lnSpc>
              <a:buFont typeface="+mj-lt"/>
              <a:buAutoNum type="arabicPeriod"/>
            </a:pPr>
            <a:r>
              <a:rPr lang="zh-TW" altLang="en-US" sz="2200" b="1" dirty="0">
                <a:solidFill>
                  <a:srgbClr val="183962"/>
                </a:solidFill>
                <a:latin typeface="標楷體" panose="03000509000000000000" pitchFamily="65" charset="-120"/>
              </a:rPr>
              <a:t>惠復期程及方式：倘需修正請於</a:t>
            </a:r>
            <a:r>
              <a:rPr lang="en-US" altLang="zh-TW" sz="2200" b="1" dirty="0">
                <a:solidFill>
                  <a:srgbClr val="183962"/>
                </a:solidFill>
                <a:latin typeface="標楷體" panose="03000509000000000000" pitchFamily="65" charset="-120"/>
              </a:rPr>
              <a:t>104</a:t>
            </a:r>
            <a:r>
              <a:rPr lang="zh-TW" altLang="en-US" sz="2200" b="1" dirty="0">
                <a:solidFill>
                  <a:srgbClr val="183962"/>
                </a:solidFill>
                <a:latin typeface="標楷體" panose="03000509000000000000" pitchFamily="65" charset="-120"/>
              </a:rPr>
              <a:t>年</a:t>
            </a:r>
            <a:r>
              <a:rPr lang="en-US" altLang="zh-TW" sz="2200" b="1" dirty="0">
                <a:solidFill>
                  <a:srgbClr val="183962"/>
                </a:solidFill>
                <a:latin typeface="標楷體" panose="03000509000000000000" pitchFamily="65" charset="-120"/>
              </a:rPr>
              <a:t>11</a:t>
            </a:r>
            <a:r>
              <a:rPr lang="zh-TW" altLang="en-US" sz="2200" b="1" dirty="0">
                <a:solidFill>
                  <a:srgbClr val="183962"/>
                </a:solidFill>
                <a:latin typeface="標楷體" panose="03000509000000000000" pitchFamily="65" charset="-120"/>
              </a:rPr>
              <a:t>月</a:t>
            </a:r>
            <a:r>
              <a:rPr lang="en-US" altLang="zh-TW" sz="2200" b="1" dirty="0">
                <a:solidFill>
                  <a:srgbClr val="183962"/>
                </a:solidFill>
                <a:latin typeface="標楷體" panose="03000509000000000000" pitchFamily="65" charset="-120"/>
              </a:rPr>
              <a:t>6</a:t>
            </a:r>
            <a:r>
              <a:rPr lang="zh-TW" altLang="en-US" sz="2200" b="1" dirty="0">
                <a:solidFill>
                  <a:srgbClr val="183962"/>
                </a:solidFill>
                <a:latin typeface="標楷體" panose="03000509000000000000" pitchFamily="65" charset="-120"/>
              </a:rPr>
              <a:t>日前</a:t>
            </a:r>
            <a:r>
              <a:rPr lang="en-US" altLang="zh-TW" sz="2200" b="1" dirty="0">
                <a:solidFill>
                  <a:srgbClr val="183962"/>
                </a:solidFill>
                <a:latin typeface="標楷體" panose="03000509000000000000" pitchFamily="65" charset="-120"/>
              </a:rPr>
              <a:t>Email</a:t>
            </a:r>
            <a:r>
              <a:rPr lang="zh-TW" altLang="en-US" sz="2200" b="1" dirty="0">
                <a:solidFill>
                  <a:srgbClr val="183962"/>
                </a:solidFill>
                <a:latin typeface="標楷體" panose="03000509000000000000" pitchFamily="65" charset="-120"/>
              </a:rPr>
              <a:t>至承辦人信箱</a:t>
            </a:r>
            <a:r>
              <a:rPr lang="en-US" altLang="zh-TW" sz="2200" b="1" dirty="0">
                <a:solidFill>
                  <a:srgbClr val="183962"/>
                </a:solidFill>
                <a:latin typeface="標楷體" panose="03000509000000000000" pitchFamily="65" charset="-120"/>
              </a:rPr>
              <a:t>(</a:t>
            </a:r>
            <a:r>
              <a:rPr lang="zh-TW" altLang="en-US" sz="2200" b="1" dirty="0">
                <a:solidFill>
                  <a:srgbClr val="183962"/>
                </a:solidFill>
                <a:latin typeface="標楷體" panose="03000509000000000000" pitchFamily="65" charset="-120"/>
              </a:rPr>
              <a:t>賴小姐 </a:t>
            </a:r>
            <a:r>
              <a:rPr lang="en-US" altLang="zh-TW" sz="2200" b="1" dirty="0">
                <a:solidFill>
                  <a:srgbClr val="183962"/>
                </a:solidFill>
                <a:latin typeface="標楷體" panose="03000509000000000000" pitchFamily="65" charset="-120"/>
              </a:rPr>
              <a:t>ah9526@ntpc.gov.tw)</a:t>
            </a:r>
            <a:r>
              <a:rPr lang="zh-TW" altLang="en-US" sz="2200" b="1" dirty="0">
                <a:solidFill>
                  <a:srgbClr val="183962"/>
                </a:solidFill>
                <a:latin typeface="標楷體" panose="03000509000000000000" pitchFamily="65" charset="-120"/>
              </a:rPr>
              <a:t>；倘需刪除或新增臨時避難收容處所，請正式發函社會局，將由社會局函轉消防局俾利辦理相關圖資及公開資訊之更新。</a:t>
            </a:r>
            <a:endParaRPr lang="zh-TW" altLang="en-US" sz="2200" b="1" dirty="0">
              <a:solidFill>
                <a:srgbClr val="183962"/>
              </a:solidFill>
              <a:latin typeface="標楷體" panose="03000509000000000000" pitchFamily="65" charset="-120"/>
            </a:endParaRPr>
          </a:p>
        </p:txBody>
      </p:sp>
      <p:sp>
        <p:nvSpPr>
          <p:cNvPr id="5" name="文字方塊 4"/>
          <p:cNvSpPr txBox="1"/>
          <p:nvPr/>
        </p:nvSpPr>
        <p:spPr>
          <a:xfrm>
            <a:off x="569237" y="1143000"/>
            <a:ext cx="7924800" cy="1015663"/>
          </a:xfrm>
          <a:prstGeom prst="rect">
            <a:avLst/>
          </a:prstGeom>
          <a:noFill/>
        </p:spPr>
        <p:txBody>
          <a:bodyPr wrap="square" rtlCol="0">
            <a:spAutoFit/>
          </a:bodyPr>
          <a:lstStyle/>
          <a:p>
            <a:r>
              <a:rPr lang="zh-TW" altLang="en-US" sz="3000" b="1" dirty="0" smtClean="0">
                <a:solidFill>
                  <a:srgbClr val="183962"/>
                </a:solidFill>
                <a:latin typeface="標楷體" panose="03000509000000000000" pitchFamily="65" charset="-120"/>
              </a:rPr>
              <a:t>臨時動議</a:t>
            </a:r>
            <a:r>
              <a:rPr lang="zh-TW" altLang="en-US" sz="3000" b="1" dirty="0">
                <a:solidFill>
                  <a:srgbClr val="183962"/>
                </a:solidFill>
                <a:latin typeface="標楷體" panose="03000509000000000000" pitchFamily="65" charset="-120"/>
              </a:rPr>
              <a:t>四</a:t>
            </a:r>
            <a:r>
              <a:rPr lang="zh-TW" altLang="en-US" sz="3000" b="1" dirty="0" smtClean="0">
                <a:solidFill>
                  <a:srgbClr val="183962"/>
                </a:solidFill>
                <a:latin typeface="標楷體" panose="03000509000000000000" pitchFamily="65" charset="-120"/>
                <a:sym typeface="Wingdings" panose="05000000000000000000" pitchFamily="2" charset="2"/>
              </a:rPr>
              <a:t>： </a:t>
            </a:r>
            <a:r>
              <a:rPr lang="en-US" altLang="zh-TW" sz="2400" b="1" dirty="0" smtClean="0">
                <a:solidFill>
                  <a:srgbClr val="183962"/>
                </a:solidFill>
                <a:latin typeface="標楷體" panose="03000509000000000000" pitchFamily="65" charset="-120"/>
                <a:sym typeface="Wingdings" panose="05000000000000000000" pitchFamily="2" charset="2"/>
              </a:rPr>
              <a:t>(</a:t>
            </a:r>
            <a:r>
              <a:rPr lang="zh-TW" altLang="en-US" sz="2400" b="1" dirty="0" smtClean="0">
                <a:solidFill>
                  <a:srgbClr val="183962"/>
                </a:solidFill>
                <a:latin typeface="標楷體" panose="03000509000000000000" pitchFamily="65" charset="-120"/>
                <a:sym typeface="Wingdings" panose="05000000000000000000" pitchFamily="2" charset="2"/>
              </a:rPr>
              <a:t>提案單位</a:t>
            </a:r>
            <a:r>
              <a:rPr lang="zh-TW" altLang="en-US" sz="2400" b="1" dirty="0" smtClean="0">
                <a:solidFill>
                  <a:srgbClr val="183962"/>
                </a:solidFill>
                <a:latin typeface="標楷體" panose="03000509000000000000" pitchFamily="65" charset="-120"/>
                <a:sym typeface="Wingdings" panose="05000000000000000000" pitchFamily="2" charset="2"/>
              </a:rPr>
              <a:t>：社會局</a:t>
            </a:r>
            <a:r>
              <a:rPr lang="en-US" altLang="zh-TW" sz="2400" b="1" dirty="0" smtClean="0">
                <a:solidFill>
                  <a:srgbClr val="183962"/>
                </a:solidFill>
                <a:latin typeface="標楷體" panose="03000509000000000000" pitchFamily="65" charset="-120"/>
                <a:sym typeface="Wingdings" panose="05000000000000000000" pitchFamily="2" charset="2"/>
              </a:rPr>
              <a:t>)</a:t>
            </a:r>
            <a:endParaRPr lang="en-US" altLang="zh-TW" sz="2400" b="1" dirty="0" smtClean="0">
              <a:solidFill>
                <a:srgbClr val="183962"/>
              </a:solidFill>
              <a:latin typeface="標楷體" panose="03000509000000000000" pitchFamily="65" charset="-120"/>
            </a:endParaRPr>
          </a:p>
          <a:p>
            <a:r>
              <a:rPr lang="en-US" altLang="zh-TW" sz="3000" b="1" dirty="0">
                <a:solidFill>
                  <a:srgbClr val="183962"/>
                </a:solidFill>
                <a:latin typeface="標楷體" panose="03000509000000000000" pitchFamily="65" charset="-120"/>
              </a:rPr>
              <a:t>104</a:t>
            </a:r>
            <a:r>
              <a:rPr lang="zh-TW" altLang="en-US" sz="3000" b="1" dirty="0">
                <a:solidFill>
                  <a:srgbClr val="183962"/>
                </a:solidFill>
                <a:latin typeface="標楷體" panose="03000509000000000000" pitchFamily="65" charset="-120"/>
              </a:rPr>
              <a:t>年度臨時避難收容所一覽表修正檢視案</a:t>
            </a:r>
            <a:endParaRPr lang="zh-TW" altLang="en-US" sz="3000" b="1" dirty="0">
              <a:solidFill>
                <a:srgbClr val="183962"/>
              </a:solidFill>
              <a:latin typeface="標楷體" panose="03000509000000000000" pitchFamily="65" charset="-120"/>
            </a:endParaRPr>
          </a:p>
        </p:txBody>
      </p:sp>
    </p:spTree>
    <p:extLst>
      <p:ext uri="{BB962C8B-B14F-4D97-AF65-F5344CB8AC3E}">
        <p14:creationId xmlns:p14="http://schemas.microsoft.com/office/powerpoint/2010/main" val="93583661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61</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七、主席結論</a:t>
            </a:r>
            <a:endParaRPr lang="zh-TW" altLang="en-US" sz="4000" b="1" dirty="0">
              <a:solidFill>
                <a:srgbClr val="CC3300"/>
              </a:solidFill>
            </a:endParaRPr>
          </a:p>
        </p:txBody>
      </p:sp>
    </p:spTree>
    <p:extLst>
      <p:ext uri="{BB962C8B-B14F-4D97-AF65-F5344CB8AC3E}">
        <p14:creationId xmlns:p14="http://schemas.microsoft.com/office/powerpoint/2010/main" val="88750103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082754900"/>
              </p:ext>
            </p:extLst>
          </p:nvPr>
        </p:nvGraphicFramePr>
        <p:xfrm>
          <a:off x="114300" y="1447800"/>
          <a:ext cx="8915399" cy="3897428"/>
        </p:xfrm>
        <a:graphic>
          <a:graphicData uri="http://schemas.openxmlformats.org/drawingml/2006/table">
            <a:tbl>
              <a:tblPr firstRow="1" firstCol="1" bandRow="1">
                <a:tableStyleId>{5C22544A-7EE6-4342-B048-85BDC9FD1C3A}</a:tableStyleId>
              </a:tblPr>
              <a:tblGrid>
                <a:gridCol w="586999"/>
                <a:gridCol w="1022380"/>
                <a:gridCol w="1206010"/>
                <a:gridCol w="1016668"/>
                <a:gridCol w="3206416"/>
                <a:gridCol w="860258"/>
                <a:gridCol w="1016668"/>
              </a:tblGrid>
              <a:tr h="29011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07709">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41</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檢討並增訂各類災害標準作業程序。</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 typeface="+mj-lt"/>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本年度新增之</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項防救災作業原則，</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目前</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已完成</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6</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項防救災標準作業程序初稿</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後續規劃現有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項及新增</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項之作業機制，納入市府擬定之「新北市政府各類災害防救標準作業程序」中</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tr>
              <a:tr h="172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042</a:t>
                      </a:r>
                      <a:endParaRPr lang="zh-TW"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27</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檢討修正既有之「新北市政府辦理防救災資源資料庫管理執行計畫」。</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 typeface="+mj-lt"/>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已依據內政部資料庫管理計畫修正本市管理計畫，修正版計畫刻正陳核中，俟簽准後函送各相關單位。</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7</a:t>
            </a:fld>
            <a:endParaRPr lang="en-US" altLang="ko-KR" dirty="0">
              <a:solidFill>
                <a:srgbClr val="1F497D">
                  <a:lumMod val="50000"/>
                </a:srgbClr>
              </a:solidFill>
            </a:endParaRPr>
          </a:p>
        </p:txBody>
      </p:sp>
    </p:spTree>
    <p:extLst>
      <p:ext uri="{BB962C8B-B14F-4D97-AF65-F5344CB8AC3E}">
        <p14:creationId xmlns:p14="http://schemas.microsoft.com/office/powerpoint/2010/main" val="302246347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8</a:t>
            </a:fld>
            <a:endParaRPr lang="en-US" altLang="ko-KR" dirty="0"/>
          </a:p>
        </p:txBody>
      </p:sp>
      <p:sp>
        <p:nvSpPr>
          <p:cNvPr id="5" name="Rectangle 8"/>
          <p:cNvSpPr>
            <a:spLocks noChangeArrowheads="1"/>
          </p:cNvSpPr>
          <p:nvPr/>
        </p:nvSpPr>
        <p:spPr bwMode="auto">
          <a:xfrm>
            <a:off x="0" y="2971800"/>
            <a:ext cx="914399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zh-TW" altLang="en-US" sz="4000" b="1" dirty="0" smtClean="0">
                <a:solidFill>
                  <a:srgbClr val="C00000"/>
                </a:solidFill>
              </a:rPr>
              <a:t>三、</a:t>
            </a:r>
            <a:r>
              <a:rPr lang="en-US" altLang="zh-TW" sz="4000" b="1" dirty="0" smtClean="0">
                <a:solidFill>
                  <a:srgbClr val="C00000"/>
                </a:solidFill>
              </a:rPr>
              <a:t>10</a:t>
            </a:r>
            <a:r>
              <a:rPr lang="zh-TW" altLang="en-US" sz="4000" b="1" dirty="0" smtClean="0">
                <a:solidFill>
                  <a:srgbClr val="C00000"/>
                </a:solidFill>
              </a:rPr>
              <a:t>月</a:t>
            </a:r>
            <a:r>
              <a:rPr lang="zh-TW" altLang="en-US" sz="4000" b="1" dirty="0">
                <a:solidFill>
                  <a:srgbClr val="C00000"/>
                </a:solidFill>
              </a:rPr>
              <a:t>工作</a:t>
            </a:r>
            <a:r>
              <a:rPr lang="zh-TW" altLang="en-US" sz="4000" b="1" dirty="0" smtClean="0">
                <a:solidFill>
                  <a:srgbClr val="C00000"/>
                </a:solidFill>
              </a:rPr>
              <a:t>進度報告</a:t>
            </a:r>
            <a:endParaRPr lang="en-US" altLang="zh-TW" sz="4000" b="1" dirty="0">
              <a:solidFill>
                <a:srgbClr val="C00000"/>
              </a:solidFill>
            </a:endParaRPr>
          </a:p>
          <a:p>
            <a:pPr algn="ctr">
              <a:spcAft>
                <a:spcPts val="600"/>
              </a:spcAft>
            </a:pPr>
            <a:r>
              <a:rPr lang="zh-TW" altLang="en-US" sz="4000" b="1" dirty="0" smtClean="0">
                <a:solidFill>
                  <a:srgbClr val="C00000"/>
                </a:solidFill>
              </a:rPr>
              <a:t>       </a:t>
            </a:r>
            <a:r>
              <a:rPr lang="en-US" altLang="zh-TW" sz="4000" b="1" dirty="0" smtClean="0">
                <a:solidFill>
                  <a:srgbClr val="C00000"/>
                </a:solidFill>
              </a:rPr>
              <a:t>11</a:t>
            </a:r>
            <a:r>
              <a:rPr lang="zh-TW" altLang="en-US" sz="4000" b="1" dirty="0" smtClean="0">
                <a:solidFill>
                  <a:srgbClr val="C00000"/>
                </a:solidFill>
              </a:rPr>
              <a:t>月</a:t>
            </a:r>
            <a:r>
              <a:rPr lang="zh-TW" altLang="en-US" sz="4000" b="1" dirty="0">
                <a:solidFill>
                  <a:srgbClr val="C00000"/>
                </a:solidFill>
              </a:rPr>
              <a:t>預定進度報告</a:t>
            </a:r>
          </a:p>
        </p:txBody>
      </p:sp>
    </p:spTree>
    <p:extLst>
      <p:ext uri="{BB962C8B-B14F-4D97-AF65-F5344CB8AC3E}">
        <p14:creationId xmlns:p14="http://schemas.microsoft.com/office/powerpoint/2010/main" val="195944293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10</a:t>
            </a:r>
            <a:r>
              <a:rPr lang="zh-TW" altLang="en-US" dirty="0" smtClean="0"/>
              <a:t>月份工</a:t>
            </a:r>
            <a:r>
              <a:rPr lang="zh-TW" altLang="en-US" dirty="0"/>
              <a:t>作</a:t>
            </a:r>
            <a:r>
              <a:rPr lang="zh-TW" altLang="en-US" dirty="0" smtClean="0"/>
              <a:t>進度</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9</a:t>
            </a:fld>
            <a:endParaRPr lang="zh-TW" altLang="en-US"/>
          </a:p>
        </p:txBody>
      </p:sp>
    </p:spTree>
    <p:extLst>
      <p:ext uri="{BB962C8B-B14F-4D97-AF65-F5344CB8AC3E}">
        <p14:creationId xmlns:p14="http://schemas.microsoft.com/office/powerpoint/2010/main" val="1260396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26140</TotalTime>
  <Pages>21</Pages>
  <Words>7609</Words>
  <Characters>0</Characters>
  <Application>Microsoft Office PowerPoint</Application>
  <DocSecurity>0</DocSecurity>
  <PresentationFormat>如螢幕大小 (4:3)</PresentationFormat>
  <Lines>0</Lines>
  <Paragraphs>966</Paragraphs>
  <Slides>61</Slides>
  <Notes>24</Notes>
  <HiddenSlides>0</HiddenSlides>
  <MMClips>1</MMClips>
  <ScaleCrop>false</ScaleCrop>
  <HeadingPairs>
    <vt:vector size="4" baseType="variant">
      <vt:variant>
        <vt:lpstr>佈景主題</vt:lpstr>
      </vt:variant>
      <vt:variant>
        <vt:i4>14</vt:i4>
      </vt:variant>
      <vt:variant>
        <vt:lpstr>投影片標題</vt:lpstr>
      </vt:variant>
      <vt:variant>
        <vt:i4>61</vt:i4>
      </vt:variant>
    </vt:vector>
  </HeadingPairs>
  <TitlesOfParts>
    <vt:vector size="75" baseType="lpstr">
      <vt:lpstr>簡報投影片範例 [1]</vt:lpstr>
      <vt:lpstr>1_簡報投影片範例 [1]</vt:lpstr>
      <vt:lpstr>2_簡報投影片範例 [1]</vt:lpstr>
      <vt:lpstr>3_簡報投影片範例 [1]</vt:lpstr>
      <vt:lpstr>4_簡報投影片範例 [1]</vt:lpstr>
      <vt:lpstr>5_簡報投影片範例 [1]</vt:lpstr>
      <vt:lpstr>6_簡報投影片範例 [1]</vt:lpstr>
      <vt:lpstr>7_簡報投影片範例 [1]</vt:lpstr>
      <vt:lpstr>1_Office 佈景主題</vt:lpstr>
      <vt:lpstr>8_簡報投影片範例 [1]</vt:lpstr>
      <vt:lpstr>9_簡報投影片範例 [1]</vt:lpstr>
      <vt:lpstr>10_簡報投影片範例 [1]</vt:lpstr>
      <vt:lpstr>2_TS101915334</vt:lpstr>
      <vt:lpstr>10_TS101915334</vt:lpstr>
      <vt:lpstr>PowerPoint 簡報</vt:lpstr>
      <vt:lpstr>PowerPoint 簡報</vt:lpstr>
      <vt:lpstr>PowerPoint 簡報</vt:lpstr>
      <vt:lpstr>PowerPoint 簡報</vt:lpstr>
      <vt:lpstr>PowerPoint 簡報</vt:lpstr>
      <vt:lpstr>PowerPoint 簡報</vt:lpstr>
      <vt:lpstr>PowerPoint 簡報</vt:lpstr>
      <vt:lpstr>PowerPoint 簡報</vt:lpstr>
      <vt:lpstr>10月份工作進度</vt:lpstr>
      <vt:lpstr>災害潛勢地點處置情形</vt:lpstr>
      <vt:lpstr>區級地區災害防救計畫</vt:lpstr>
      <vt:lpstr>區級地區災害防救計畫</vt:lpstr>
      <vt:lpstr>防災避難看板進度</vt:lpstr>
      <vt:lpstr>評估各區避難收容處所收容能量</vt:lpstr>
      <vt:lpstr>評估各區避難收容處所收容能量</vt:lpstr>
      <vt:lpstr>評估各區避難收容處所收容能量</vt:lpstr>
      <vt:lpstr>第2次輔導-區公所意見回覆彙整</vt:lpstr>
      <vt:lpstr>第2次輔導-區公所意見回覆彙整</vt:lpstr>
      <vt:lpstr>第2次輔導-區公所意見回覆彙整</vt:lpstr>
      <vt:lpstr>協助區公所準備期末評鑑工作</vt:lpstr>
      <vt:lpstr>協助區公所準備期末評鑑工作</vt:lpstr>
      <vt:lpstr>協助區公所準備期末評鑑工作</vt:lpstr>
      <vt:lpstr>協助區公所準備期末評鑑工作</vt:lpstr>
      <vt:lpstr>製作市府冊展版內容</vt:lpstr>
      <vt:lpstr>期末評鑑資料準備工作</vt:lpstr>
      <vt:lpstr>11月預定進度報告</vt:lpstr>
      <vt:lpstr>11月工作預定內容</vt:lpstr>
      <vt:lpstr>PowerPoint 簡報</vt:lpstr>
      <vt:lpstr>期末評鑑辦理流程及各單位配合事項</vt:lpstr>
      <vt:lpstr>期末評鑑辦理流程</vt:lpstr>
      <vt:lpstr>期末評鑑辦理流程</vt:lpstr>
      <vt:lpstr>期末評鑑各單位配合事項</vt:lpstr>
      <vt:lpstr>期末評鑑資料各區公所上傳狀況</vt:lpstr>
      <vt:lpstr>期末評鑑資料各區公所上傳狀況</vt:lpstr>
      <vt:lpstr>市級地區災害防救計畫修正說明</vt:lpstr>
      <vt:lpstr>市級地區災害防救計畫修訂說明</vt:lpstr>
      <vt:lpstr>市級地區災害防救計畫修正說明</vt:lpstr>
      <vt:lpstr>市級地區災害防救計畫修正說明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江明翰</cp:lastModifiedBy>
  <cp:revision>1441</cp:revision>
  <cp:lastPrinted>2015-09-23T07:10:45Z</cp:lastPrinted>
  <dcterms:modified xsi:type="dcterms:W3CDTF">2015-10-29T04:45:55Z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

<file path=docProps/infrawarePen.xml><?xml version="1.0" encoding="utf-8"?>
<InfrawarePenDraw xmlns="http://www.infraware.co.kr/2012/penmode"/>
</file>