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slideLayouts/slideLayout104.xml" ContentType="application/vnd.openxmlformats-officedocument.presentationml.slideLayout+xml"/>
  <Override PartName="/ppt/theme/theme12.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www.infraware.co.kr/2012/infrawarePen" Target="docProps/infrawarePe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651" r:id="rId2"/>
    <p:sldMasterId id="2147493321" r:id="rId3"/>
    <p:sldMasterId id="2147493333" r:id="rId4"/>
    <p:sldMasterId id="2147493402" r:id="rId5"/>
    <p:sldMasterId id="2147493440" r:id="rId6"/>
    <p:sldMasterId id="2147493525" r:id="rId7"/>
    <p:sldMasterId id="2147493538" r:id="rId8"/>
    <p:sldMasterId id="2147493551" r:id="rId9"/>
    <p:sldMasterId id="2147493579" r:id="rId10"/>
    <p:sldMasterId id="2147493592" r:id="rId11"/>
    <p:sldMasterId id="2147493595" r:id="rId12"/>
    <p:sldMasterId id="2147493597" r:id="rId13"/>
  </p:sldMasterIdLst>
  <p:notesMasterIdLst>
    <p:notesMasterId r:id="rId102"/>
  </p:notesMasterIdLst>
  <p:handoutMasterIdLst>
    <p:handoutMasterId r:id="rId103"/>
  </p:handoutMasterIdLst>
  <p:sldIdLst>
    <p:sldId id="278" r:id="rId14"/>
    <p:sldId id="673" r:id="rId15"/>
    <p:sldId id="280" r:id="rId16"/>
    <p:sldId id="281" r:id="rId17"/>
    <p:sldId id="1748" r:id="rId18"/>
    <p:sldId id="1749" r:id="rId19"/>
    <p:sldId id="1750" r:id="rId20"/>
    <p:sldId id="1751" r:id="rId21"/>
    <p:sldId id="1752" r:id="rId22"/>
    <p:sldId id="1753" r:id="rId23"/>
    <p:sldId id="1754" r:id="rId24"/>
    <p:sldId id="1755" r:id="rId25"/>
    <p:sldId id="1756" r:id="rId26"/>
    <p:sldId id="1757" r:id="rId27"/>
    <p:sldId id="257" r:id="rId28"/>
    <p:sldId id="330" r:id="rId29"/>
    <p:sldId id="1636" r:id="rId30"/>
    <p:sldId id="1668" r:id="rId31"/>
    <p:sldId id="1669" r:id="rId32"/>
    <p:sldId id="1745" r:id="rId33"/>
    <p:sldId id="1716" r:id="rId34"/>
    <p:sldId id="1717" r:id="rId35"/>
    <p:sldId id="1719" r:id="rId36"/>
    <p:sldId id="1720" r:id="rId37"/>
    <p:sldId id="1715" r:id="rId38"/>
    <p:sldId id="1585" r:id="rId39"/>
    <p:sldId id="1664" r:id="rId40"/>
    <p:sldId id="1665" r:id="rId41"/>
    <p:sldId id="1690" r:id="rId42"/>
    <p:sldId id="1667" r:id="rId43"/>
    <p:sldId id="1709" r:id="rId44"/>
    <p:sldId id="1710" r:id="rId45"/>
    <p:sldId id="1747" r:id="rId46"/>
    <p:sldId id="762" r:id="rId47"/>
    <p:sldId id="788" r:id="rId48"/>
    <p:sldId id="396" r:id="rId49"/>
    <p:sldId id="1743" r:id="rId50"/>
    <p:sldId id="1744" r:id="rId51"/>
    <p:sldId id="1450" r:id="rId52"/>
    <p:sldId id="1638" r:id="rId53"/>
    <p:sldId id="1693" r:id="rId54"/>
    <p:sldId id="1695" r:id="rId55"/>
    <p:sldId id="1696" r:id="rId56"/>
    <p:sldId id="1697" r:id="rId57"/>
    <p:sldId id="1659" r:id="rId58"/>
    <p:sldId id="1674" r:id="rId59"/>
    <p:sldId id="1675" r:id="rId60"/>
    <p:sldId id="1676" r:id="rId61"/>
    <p:sldId id="1677" r:id="rId62"/>
    <p:sldId id="1678" r:id="rId63"/>
    <p:sldId id="1679" r:id="rId64"/>
    <p:sldId id="1680" r:id="rId65"/>
    <p:sldId id="1681" r:id="rId66"/>
    <p:sldId id="1682" r:id="rId67"/>
    <p:sldId id="1683" r:id="rId68"/>
    <p:sldId id="1684" r:id="rId69"/>
    <p:sldId id="1685" r:id="rId70"/>
    <p:sldId id="1686" r:id="rId71"/>
    <p:sldId id="1687" r:id="rId72"/>
    <p:sldId id="1688" r:id="rId73"/>
    <p:sldId id="1689" r:id="rId74"/>
    <p:sldId id="1759" r:id="rId75"/>
    <p:sldId id="1758" r:id="rId76"/>
    <p:sldId id="1661" r:id="rId77"/>
    <p:sldId id="1662" r:id="rId78"/>
    <p:sldId id="1692" r:id="rId79"/>
    <p:sldId id="1563" r:id="rId80"/>
    <p:sldId id="1663" r:id="rId81"/>
    <p:sldId id="1618" r:id="rId82"/>
    <p:sldId id="1721" r:id="rId83"/>
    <p:sldId id="1722" r:id="rId84"/>
    <p:sldId id="1723" r:id="rId85"/>
    <p:sldId id="1724" r:id="rId86"/>
    <p:sldId id="1725" r:id="rId87"/>
    <p:sldId id="1726" r:id="rId88"/>
    <p:sldId id="1746" r:id="rId89"/>
    <p:sldId id="1728" r:id="rId90"/>
    <p:sldId id="1729" r:id="rId91"/>
    <p:sldId id="1730" r:id="rId92"/>
    <p:sldId id="1731" r:id="rId93"/>
    <p:sldId id="1732" r:id="rId94"/>
    <p:sldId id="1733" r:id="rId95"/>
    <p:sldId id="1734" r:id="rId96"/>
    <p:sldId id="1735" r:id="rId97"/>
    <p:sldId id="1736" r:id="rId98"/>
    <p:sldId id="1737" r:id="rId99"/>
    <p:sldId id="1738" r:id="rId100"/>
    <p:sldId id="1216" r:id="rId101"/>
  </p:sldIdLst>
  <p:sldSz cx="9144000" cy="6858000" type="screen4x3"/>
  <p:notesSz cx="9928225" cy="6797675"/>
  <p:defaultTextStyle>
    <a:defPPr>
      <a:defRPr lang="zh-TW"/>
    </a:defPPr>
    <a:lvl1pPr algn="l" rtl="0" fontAlgn="base">
      <a:spcBef>
        <a:spcPct val="0"/>
      </a:spcBef>
      <a:spcAft>
        <a:spcPct val="0"/>
      </a:spcAft>
      <a:defRPr kumimoji="1" kern="1200">
        <a:solidFill>
          <a:schemeClr val="tx1"/>
        </a:solidFill>
        <a:latin typeface="Arial" pitchFamily="34" charset="0"/>
        <a:ea typeface="標楷體" pitchFamily="65" charset="-120"/>
        <a:cs typeface="+mn-cs"/>
      </a:defRPr>
    </a:lvl1pPr>
    <a:lvl2pPr marL="457200" algn="l" rtl="0" fontAlgn="base">
      <a:spcBef>
        <a:spcPct val="0"/>
      </a:spcBef>
      <a:spcAft>
        <a:spcPct val="0"/>
      </a:spcAft>
      <a:defRPr kumimoji="1" kern="1200">
        <a:solidFill>
          <a:schemeClr val="tx1"/>
        </a:solidFill>
        <a:latin typeface="Arial" pitchFamily="34" charset="0"/>
        <a:ea typeface="標楷體" pitchFamily="65" charset="-120"/>
        <a:cs typeface="+mn-cs"/>
      </a:defRPr>
    </a:lvl2pPr>
    <a:lvl3pPr marL="914400" algn="l" rtl="0" fontAlgn="base">
      <a:spcBef>
        <a:spcPct val="0"/>
      </a:spcBef>
      <a:spcAft>
        <a:spcPct val="0"/>
      </a:spcAft>
      <a:defRPr kumimoji="1" kern="1200">
        <a:solidFill>
          <a:schemeClr val="tx1"/>
        </a:solidFill>
        <a:latin typeface="Arial" pitchFamily="34" charset="0"/>
        <a:ea typeface="標楷體" pitchFamily="65" charset="-120"/>
        <a:cs typeface="+mn-cs"/>
      </a:defRPr>
    </a:lvl3pPr>
    <a:lvl4pPr marL="1371600" algn="l" rtl="0" fontAlgn="base">
      <a:spcBef>
        <a:spcPct val="0"/>
      </a:spcBef>
      <a:spcAft>
        <a:spcPct val="0"/>
      </a:spcAft>
      <a:defRPr kumimoji="1" kern="1200">
        <a:solidFill>
          <a:schemeClr val="tx1"/>
        </a:solidFill>
        <a:latin typeface="Arial" pitchFamily="34" charset="0"/>
        <a:ea typeface="標楷體" pitchFamily="65" charset="-120"/>
        <a:cs typeface="+mn-cs"/>
      </a:defRPr>
    </a:lvl4pPr>
    <a:lvl5pPr marL="1828800" algn="l" rtl="0" fontAlgn="base">
      <a:spcBef>
        <a:spcPct val="0"/>
      </a:spcBef>
      <a:spcAft>
        <a:spcPct val="0"/>
      </a:spcAft>
      <a:defRPr kumimoji="1" kern="1200">
        <a:solidFill>
          <a:schemeClr val="tx1"/>
        </a:solidFill>
        <a:latin typeface="Arial" pitchFamily="34" charset="0"/>
        <a:ea typeface="標楷體" pitchFamily="65" charset="-120"/>
        <a:cs typeface="+mn-cs"/>
      </a:defRPr>
    </a:lvl5pPr>
    <a:lvl6pPr marL="2286000" algn="l" defTabSz="914400" rtl="0" eaLnBrk="1" latinLnBrk="0" hangingPunct="1">
      <a:defRPr kumimoji="1" kern="1200">
        <a:solidFill>
          <a:schemeClr val="tx1"/>
        </a:solidFill>
        <a:latin typeface="Arial" pitchFamily="34" charset="0"/>
        <a:ea typeface="標楷體" pitchFamily="65" charset="-120"/>
        <a:cs typeface="+mn-cs"/>
      </a:defRPr>
    </a:lvl6pPr>
    <a:lvl7pPr marL="2743200" algn="l" defTabSz="914400" rtl="0" eaLnBrk="1" latinLnBrk="0" hangingPunct="1">
      <a:defRPr kumimoji="1" kern="1200">
        <a:solidFill>
          <a:schemeClr val="tx1"/>
        </a:solidFill>
        <a:latin typeface="Arial" pitchFamily="34" charset="0"/>
        <a:ea typeface="標楷體" pitchFamily="65" charset="-120"/>
        <a:cs typeface="+mn-cs"/>
      </a:defRPr>
    </a:lvl7pPr>
    <a:lvl8pPr marL="3200400" algn="l" defTabSz="914400" rtl="0" eaLnBrk="1" latinLnBrk="0" hangingPunct="1">
      <a:defRPr kumimoji="1" kern="1200">
        <a:solidFill>
          <a:schemeClr val="tx1"/>
        </a:solidFill>
        <a:latin typeface="Arial" pitchFamily="34" charset="0"/>
        <a:ea typeface="標楷體" pitchFamily="65" charset="-120"/>
        <a:cs typeface="+mn-cs"/>
      </a:defRPr>
    </a:lvl8pPr>
    <a:lvl9pPr marL="3657600" algn="l" defTabSz="914400" rtl="0" eaLnBrk="1" latinLnBrk="0" hangingPunct="1">
      <a:defRPr kumimoji="1" kern="1200">
        <a:solidFill>
          <a:schemeClr val="tx1"/>
        </a:solidFill>
        <a:latin typeface="Arial" pitchFamily="34" charset="0"/>
        <a:ea typeface="標楷體" pitchFamily="65" charset="-120"/>
        <a:cs typeface="+mn-cs"/>
      </a:defRPr>
    </a:lvl9pPr>
  </p:defaultTextStyle>
  <p:extLst>
    <p:ext uri="{EFAFB233-063F-42B5-8137-9DF3F51BA10A}">
      <p15:sldGuideLst xmlns:p15="http://schemas.microsoft.com/office/powerpoint/2012/main">
        <p15:guide id="1" orient="horz" pos="211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EE2"/>
    <a:srgbClr val="A5CD09"/>
    <a:srgbClr val="FF9725"/>
    <a:srgbClr val="FFFFCC"/>
    <a:srgbClr val="1374DF"/>
    <a:srgbClr val="F8553A"/>
    <a:srgbClr val="C34572"/>
    <a:srgbClr val="7353B9"/>
    <a:srgbClr val="FFF4E7"/>
    <a:srgbClr val="FFE8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25E5076-3810-47DD-B79F-674D7AD40C01}" styleName="深色樣式 1 - 輔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深色樣式 1 - 輔色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深色樣式 1 - 輔色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中等深淺樣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淺色樣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中等深淺樣式 1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7292A2E-F333-43FB-9621-5CBBE7FDCDCB}" styleName="淺色樣式 2 - 輔色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D27102A9-8310-4765-A935-A1911B00CA55}" styleName="淺色樣式 1 - 輔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585" autoAdjust="0"/>
    <p:restoredTop sz="96404" autoAdjust="0"/>
  </p:normalViewPr>
  <p:slideViewPr>
    <p:cSldViewPr>
      <p:cViewPr varScale="1">
        <p:scale>
          <a:sx n="61" d="100"/>
          <a:sy n="61" d="100"/>
        </p:scale>
        <p:origin x="78" y="252"/>
      </p:cViewPr>
      <p:guideLst>
        <p:guide orient="horz" pos="2112"/>
        <p:guide pos="2880"/>
      </p:guideLst>
    </p:cSldViewPr>
  </p:slideViewPr>
  <p:notesTextViewPr>
    <p:cViewPr>
      <p:scale>
        <a:sx n="100" d="100"/>
        <a:sy n="100" d="100"/>
      </p:scale>
      <p:origin x="0" y="0"/>
    </p:cViewPr>
  </p:notesTextViewPr>
  <p:sorterViewPr>
    <p:cViewPr>
      <p:scale>
        <a:sx n="66" d="100"/>
        <a:sy n="66" d="100"/>
      </p:scale>
      <p:origin x="0" y="-121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6" Type="http://schemas.openxmlformats.org/officeDocument/2006/relationships/slide" Target="slides/slide3.xml"/><Relationship Id="rId107" Type="http://schemas.openxmlformats.org/officeDocument/2006/relationships/tableStyles" Target="tableStyles.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handoutMaster" Target="handoutMasters/handout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1" y="8"/>
            <a:ext cx="4300309" cy="340567"/>
          </a:xfrm>
          <a:prstGeom prst="rect">
            <a:avLst/>
          </a:prstGeom>
          <a:noFill/>
          <a:ln w="9525">
            <a:noFill/>
            <a:miter lim="800000"/>
            <a:headEnd/>
            <a:tailEnd/>
          </a:ln>
        </p:spPr>
        <p:txBody>
          <a:bodyPr vert="horz" wrap="square" lIns="91866" tIns="45929" rIns="91866" bIns="45929" numCol="1" anchor="t" anchorCtr="0" compatLnSpc="1">
            <a:prstTxWarp prst="textNoShape">
              <a:avLst/>
            </a:prstTxWarp>
          </a:bodyPr>
          <a:lstStyle>
            <a:lvl1pPr>
              <a:defRPr sz="1100">
                <a:latin typeface="Arial" charset="0"/>
                <a:ea typeface="新細明體" pitchFamily="18" charset="-120"/>
              </a:defRPr>
            </a:lvl1pPr>
          </a:lstStyle>
          <a:p>
            <a:pPr>
              <a:defRPr/>
            </a:pPr>
            <a:endParaRPr lang="en-US" altLang="zh-TW"/>
          </a:p>
        </p:txBody>
      </p:sp>
      <p:sp>
        <p:nvSpPr>
          <p:cNvPr id="78851" name="Rectangle 3"/>
          <p:cNvSpPr>
            <a:spLocks noGrp="1" noChangeArrowheads="1"/>
          </p:cNvSpPr>
          <p:nvPr>
            <p:ph type="dt" sz="quarter" idx="1"/>
          </p:nvPr>
        </p:nvSpPr>
        <p:spPr bwMode="auto">
          <a:xfrm>
            <a:off x="5625701" y="8"/>
            <a:ext cx="4300309" cy="340567"/>
          </a:xfrm>
          <a:prstGeom prst="rect">
            <a:avLst/>
          </a:prstGeom>
          <a:noFill/>
          <a:ln w="9525">
            <a:noFill/>
            <a:miter lim="800000"/>
            <a:headEnd/>
            <a:tailEnd/>
          </a:ln>
        </p:spPr>
        <p:txBody>
          <a:bodyPr vert="horz" wrap="square" lIns="91866" tIns="45929" rIns="91866" bIns="45929" numCol="1" anchor="t" anchorCtr="0" compatLnSpc="1">
            <a:prstTxWarp prst="textNoShape">
              <a:avLst/>
            </a:prstTxWarp>
          </a:bodyPr>
          <a:lstStyle>
            <a:lvl1pPr algn="r">
              <a:defRPr sz="1100">
                <a:latin typeface="Arial" charset="0"/>
                <a:ea typeface="新細明體" pitchFamily="18" charset="-120"/>
              </a:defRPr>
            </a:lvl1pPr>
          </a:lstStyle>
          <a:p>
            <a:pPr>
              <a:defRPr/>
            </a:pPr>
            <a:endParaRPr lang="en-US" altLang="zh-TW"/>
          </a:p>
        </p:txBody>
      </p:sp>
      <p:sp>
        <p:nvSpPr>
          <p:cNvPr id="78852" name="Rectangle 4"/>
          <p:cNvSpPr>
            <a:spLocks noGrp="1" noChangeArrowheads="1"/>
          </p:cNvSpPr>
          <p:nvPr>
            <p:ph type="ftr" sz="quarter" idx="2"/>
          </p:nvPr>
        </p:nvSpPr>
        <p:spPr bwMode="auto">
          <a:xfrm>
            <a:off x="1" y="6456063"/>
            <a:ext cx="4300309" cy="340566"/>
          </a:xfrm>
          <a:prstGeom prst="rect">
            <a:avLst/>
          </a:prstGeom>
          <a:noFill/>
          <a:ln w="9525">
            <a:noFill/>
            <a:miter lim="800000"/>
            <a:headEnd/>
            <a:tailEnd/>
          </a:ln>
        </p:spPr>
        <p:txBody>
          <a:bodyPr vert="horz" wrap="square" lIns="91866" tIns="45929" rIns="91866" bIns="45929" numCol="1" anchor="b" anchorCtr="0" compatLnSpc="1">
            <a:prstTxWarp prst="textNoShape">
              <a:avLst/>
            </a:prstTxWarp>
          </a:bodyPr>
          <a:lstStyle>
            <a:lvl1pPr>
              <a:defRPr sz="1100">
                <a:latin typeface="Arial" charset="0"/>
                <a:ea typeface="新細明體" pitchFamily="18" charset="-120"/>
              </a:defRPr>
            </a:lvl1pPr>
          </a:lstStyle>
          <a:p>
            <a:pPr>
              <a:defRPr/>
            </a:pPr>
            <a:endParaRPr lang="en-US" altLang="zh-TW"/>
          </a:p>
        </p:txBody>
      </p:sp>
      <p:sp>
        <p:nvSpPr>
          <p:cNvPr id="78853" name="Rectangle 5"/>
          <p:cNvSpPr>
            <a:spLocks noGrp="1" noChangeArrowheads="1"/>
          </p:cNvSpPr>
          <p:nvPr>
            <p:ph type="sldNum" sz="quarter" idx="3"/>
          </p:nvPr>
        </p:nvSpPr>
        <p:spPr bwMode="auto">
          <a:xfrm>
            <a:off x="5625701" y="6456063"/>
            <a:ext cx="4300309" cy="340566"/>
          </a:xfrm>
          <a:prstGeom prst="rect">
            <a:avLst/>
          </a:prstGeom>
          <a:noFill/>
          <a:ln w="9525">
            <a:noFill/>
            <a:miter lim="800000"/>
            <a:headEnd/>
            <a:tailEnd/>
          </a:ln>
        </p:spPr>
        <p:txBody>
          <a:bodyPr vert="horz" wrap="square" lIns="91866" tIns="45929" rIns="91866" bIns="45929" numCol="1" anchor="b" anchorCtr="0" compatLnSpc="1">
            <a:prstTxWarp prst="textNoShape">
              <a:avLst/>
            </a:prstTxWarp>
          </a:bodyPr>
          <a:lstStyle>
            <a:lvl1pPr algn="r">
              <a:defRPr sz="1100">
                <a:latin typeface="Arial" charset="0"/>
                <a:ea typeface="新細明體" pitchFamily="18" charset="-120"/>
              </a:defRPr>
            </a:lvl1pPr>
          </a:lstStyle>
          <a:p>
            <a:pPr>
              <a:defRPr/>
            </a:pPr>
            <a:r>
              <a:rPr lang="en-US" altLang="zh-TW"/>
              <a:t>‹#›</a:t>
            </a:r>
          </a:p>
        </p:txBody>
      </p:sp>
    </p:spTree>
    <p:extLst>
      <p:ext uri="{BB962C8B-B14F-4D97-AF65-F5344CB8AC3E}">
        <p14:creationId xmlns:p14="http://schemas.microsoft.com/office/powerpoint/2010/main" val="1712022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10" y="8"/>
            <a:ext cx="4302528" cy="340567"/>
          </a:xfrm>
          <a:prstGeom prst="rect">
            <a:avLst/>
          </a:prstGeom>
          <a:noFill/>
          <a:ln w="9525">
            <a:noFill/>
            <a:miter lim="800000"/>
            <a:headEnd/>
            <a:tailEnd/>
          </a:ln>
        </p:spPr>
        <p:txBody>
          <a:bodyPr vert="horz" wrap="square" lIns="91484" tIns="45739" rIns="91484" bIns="45739" numCol="1" anchor="t" anchorCtr="0" compatLnSpc="1">
            <a:prstTxWarp prst="textNoShape">
              <a:avLst/>
            </a:prstTxWarp>
          </a:bodyPr>
          <a:lstStyle>
            <a:lvl1pPr defTabSz="912650">
              <a:defRPr sz="1100">
                <a:latin typeface="Arial" charset="0"/>
                <a:ea typeface="新細明體" pitchFamily="18" charset="-120"/>
              </a:defRPr>
            </a:lvl1pPr>
          </a:lstStyle>
          <a:p>
            <a:pPr>
              <a:defRPr/>
            </a:pPr>
            <a:endParaRPr lang="en-US" altLang="zh-TW"/>
          </a:p>
        </p:txBody>
      </p:sp>
      <p:sp>
        <p:nvSpPr>
          <p:cNvPr id="68611" name="Rectangle 3"/>
          <p:cNvSpPr>
            <a:spLocks noGrp="1" noChangeArrowheads="1"/>
          </p:cNvSpPr>
          <p:nvPr>
            <p:ph type="dt" idx="1"/>
          </p:nvPr>
        </p:nvSpPr>
        <p:spPr bwMode="auto">
          <a:xfrm>
            <a:off x="5623488" y="8"/>
            <a:ext cx="4302528" cy="340567"/>
          </a:xfrm>
          <a:prstGeom prst="rect">
            <a:avLst/>
          </a:prstGeom>
          <a:noFill/>
          <a:ln w="9525">
            <a:noFill/>
            <a:miter lim="800000"/>
            <a:headEnd/>
            <a:tailEnd/>
          </a:ln>
        </p:spPr>
        <p:txBody>
          <a:bodyPr vert="horz" wrap="square" lIns="91484" tIns="45739" rIns="91484" bIns="45739" numCol="1" anchor="t" anchorCtr="0" compatLnSpc="1">
            <a:prstTxWarp prst="textNoShape">
              <a:avLst/>
            </a:prstTxWarp>
          </a:bodyPr>
          <a:lstStyle>
            <a:lvl1pPr algn="r" defTabSz="912650">
              <a:defRPr sz="1100">
                <a:latin typeface="Arial" charset="0"/>
                <a:ea typeface="新細明體" pitchFamily="18" charset="-120"/>
              </a:defRPr>
            </a:lvl1pPr>
          </a:lstStyle>
          <a:p>
            <a:pPr>
              <a:defRPr/>
            </a:pPr>
            <a:endParaRPr lang="en-US" altLang="zh-TW"/>
          </a:p>
        </p:txBody>
      </p:sp>
      <p:sp>
        <p:nvSpPr>
          <p:cNvPr id="176132" name="Rectangle 4"/>
          <p:cNvSpPr>
            <a:spLocks noGrp="1" noRot="1" noChangeAspect="1" noChangeArrowheads="1" noTextEdit="1"/>
          </p:cNvSpPr>
          <p:nvPr>
            <p:ph type="sldImg" idx="2"/>
          </p:nvPr>
        </p:nvSpPr>
        <p:spPr bwMode="auto">
          <a:xfrm>
            <a:off x="3265488" y="511175"/>
            <a:ext cx="3398837"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3" name="Rectangle 5"/>
          <p:cNvSpPr>
            <a:spLocks noGrp="1" noChangeArrowheads="1"/>
          </p:cNvSpPr>
          <p:nvPr>
            <p:ph type="body" sz="quarter" idx="3"/>
          </p:nvPr>
        </p:nvSpPr>
        <p:spPr bwMode="auto">
          <a:xfrm>
            <a:off x="992388" y="3229622"/>
            <a:ext cx="7943465" cy="3058795"/>
          </a:xfrm>
          <a:prstGeom prst="rect">
            <a:avLst/>
          </a:prstGeom>
          <a:noFill/>
          <a:ln w="9525">
            <a:noFill/>
            <a:miter lim="800000"/>
            <a:headEnd/>
            <a:tailEnd/>
          </a:ln>
        </p:spPr>
        <p:txBody>
          <a:bodyPr vert="horz" wrap="square" lIns="91484" tIns="45739" rIns="91484" bIns="45739"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8614" name="Rectangle 6"/>
          <p:cNvSpPr>
            <a:spLocks noGrp="1" noChangeArrowheads="1"/>
          </p:cNvSpPr>
          <p:nvPr>
            <p:ph type="ftr" sz="quarter" idx="4"/>
          </p:nvPr>
        </p:nvSpPr>
        <p:spPr bwMode="auto">
          <a:xfrm>
            <a:off x="10" y="6456063"/>
            <a:ext cx="4302528" cy="340566"/>
          </a:xfrm>
          <a:prstGeom prst="rect">
            <a:avLst/>
          </a:prstGeom>
          <a:noFill/>
          <a:ln w="9525">
            <a:noFill/>
            <a:miter lim="800000"/>
            <a:headEnd/>
            <a:tailEnd/>
          </a:ln>
        </p:spPr>
        <p:txBody>
          <a:bodyPr vert="horz" wrap="square" lIns="91484" tIns="45739" rIns="91484" bIns="45739" numCol="1" anchor="b" anchorCtr="0" compatLnSpc="1">
            <a:prstTxWarp prst="textNoShape">
              <a:avLst/>
            </a:prstTxWarp>
          </a:bodyPr>
          <a:lstStyle>
            <a:lvl1pPr defTabSz="912650">
              <a:defRPr sz="1100">
                <a:latin typeface="Arial" charset="0"/>
                <a:ea typeface="新細明體" pitchFamily="18" charset="-120"/>
              </a:defRPr>
            </a:lvl1pPr>
          </a:lstStyle>
          <a:p>
            <a:pPr>
              <a:defRPr/>
            </a:pPr>
            <a:endParaRPr lang="en-US" altLang="zh-TW"/>
          </a:p>
        </p:txBody>
      </p:sp>
      <p:sp>
        <p:nvSpPr>
          <p:cNvPr id="68615" name="Rectangle 7"/>
          <p:cNvSpPr>
            <a:spLocks noGrp="1" noChangeArrowheads="1"/>
          </p:cNvSpPr>
          <p:nvPr>
            <p:ph type="sldNum" sz="quarter" idx="5"/>
          </p:nvPr>
        </p:nvSpPr>
        <p:spPr bwMode="auto">
          <a:xfrm>
            <a:off x="5623488" y="6456063"/>
            <a:ext cx="4302528" cy="340566"/>
          </a:xfrm>
          <a:prstGeom prst="rect">
            <a:avLst/>
          </a:prstGeom>
          <a:noFill/>
          <a:ln w="9525">
            <a:noFill/>
            <a:miter lim="800000"/>
            <a:headEnd/>
            <a:tailEnd/>
          </a:ln>
        </p:spPr>
        <p:txBody>
          <a:bodyPr vert="horz" wrap="square" lIns="91484" tIns="45739" rIns="91484" bIns="45739" numCol="1" anchor="b" anchorCtr="0" compatLnSpc="1">
            <a:prstTxWarp prst="textNoShape">
              <a:avLst/>
            </a:prstTxWarp>
          </a:bodyPr>
          <a:lstStyle>
            <a:lvl1pPr algn="r" defTabSz="912650">
              <a:defRPr sz="1100">
                <a:latin typeface="Arial" charset="0"/>
                <a:ea typeface="新細明體" pitchFamily="18" charset="-120"/>
              </a:defRPr>
            </a:lvl1pPr>
          </a:lstStyle>
          <a:p>
            <a:pPr>
              <a:defRPr/>
            </a:pPr>
            <a:r>
              <a:rPr lang="en-US" altLang="zh-TW"/>
              <a:t>‹#›</a:t>
            </a:r>
          </a:p>
        </p:txBody>
      </p:sp>
    </p:spTree>
    <p:extLst>
      <p:ext uri="{BB962C8B-B14F-4D97-AF65-F5344CB8AC3E}">
        <p14:creationId xmlns:p14="http://schemas.microsoft.com/office/powerpoint/2010/main" val="133438176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1972186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r>
              <a:rPr kumimoji="1" lang="en-US" altLang="zh-TW" sz="13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3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209883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Nippon Salvage(</a:t>
            </a:r>
            <a:r>
              <a:rPr lang="zh-TW" altLang="en-US" dirty="0" smtClean="0"/>
              <a:t>日本海難救助</a:t>
            </a:r>
            <a:r>
              <a:rPr lang="en-US" altLang="zh-TW" dirty="0" smtClean="0"/>
              <a:t>)</a:t>
            </a:r>
            <a:r>
              <a:rPr lang="zh-TW" altLang="en-US" dirty="0" smtClean="0"/>
              <a:t>經查明為國際救援組織之成員，在國際上頗有知名度，該公司亦有 多 件 救 援 實 績 ， 更 多 資 訊 可 上 網 查 詢</a:t>
            </a:r>
          </a:p>
          <a:p>
            <a:r>
              <a:rPr lang="en-US" altLang="zh-TW" dirty="0" smtClean="0"/>
              <a:t>http://www.nipponsalvage.co.jp/ </a:t>
            </a:r>
          </a:p>
          <a:p>
            <a:r>
              <a:rPr lang="zh-TW" altLang="en-US" dirty="0" smtClean="0"/>
              <a:t>有鑒於 </a:t>
            </a:r>
            <a:r>
              <a:rPr lang="en-US" altLang="zh-TW" dirty="0" smtClean="0"/>
              <a:t>8 </a:t>
            </a:r>
            <a:r>
              <a:rPr lang="zh-TW" altLang="en-US" dirty="0" smtClean="0"/>
              <a:t>年前晨曦輪事件，也在相同位置擱淺，為迅速處理</a:t>
            </a:r>
            <a:r>
              <a:rPr lang="en-US" altLang="zh-TW" dirty="0" smtClean="0"/>
              <a:t>/</a:t>
            </a:r>
            <a:r>
              <a:rPr lang="zh-TW" altLang="en-US" dirty="0" smtClean="0"/>
              <a:t>解決德翔臺北輪擱淺事件，已於第一時間立即聯絡相同團隊</a:t>
            </a:r>
            <a:r>
              <a:rPr lang="en-US" altLang="zh-TW" dirty="0" smtClean="0"/>
              <a:t>-</a:t>
            </a:r>
            <a:r>
              <a:rPr lang="zh-TW" altLang="en-US" dirty="0" smtClean="0"/>
              <a:t>海歷公司及 </a:t>
            </a:r>
            <a:r>
              <a:rPr lang="en-US" altLang="zh-TW" dirty="0" smtClean="0"/>
              <a:t>NIPPON</a:t>
            </a:r>
            <a:r>
              <a:rPr lang="zh-TW" altLang="en-US" dirty="0" smtClean="0"/>
              <a:t> </a:t>
            </a:r>
            <a:r>
              <a:rPr lang="en-US" altLang="zh-TW" dirty="0" smtClean="0"/>
              <a:t>SALVAGE COMPANY</a:t>
            </a:r>
            <a:r>
              <a:rPr lang="zh-TW" altLang="en-US" dirty="0" smtClean="0"/>
              <a:t>，以期縮短時間。又 </a:t>
            </a:r>
            <a:r>
              <a:rPr lang="en-US" altLang="zh-TW" dirty="0" smtClean="0"/>
              <a:t>NIPPON</a:t>
            </a:r>
            <a:r>
              <a:rPr lang="zh-TW" altLang="en-US" dirty="0" smtClean="0"/>
              <a:t> </a:t>
            </a:r>
            <a:r>
              <a:rPr lang="en-US" altLang="zh-TW" dirty="0" smtClean="0"/>
              <a:t>SALVAGE </a:t>
            </a:r>
            <a:r>
              <a:rPr lang="zh-TW" altLang="en-US" dirty="0" smtClean="0"/>
              <a:t>也於第一時間派駐 </a:t>
            </a:r>
            <a:r>
              <a:rPr lang="en-US" altLang="zh-TW" dirty="0" smtClean="0"/>
              <a:t>15 </a:t>
            </a:r>
            <a:r>
              <a:rPr lang="zh-TW" altLang="en-US" dirty="0" smtClean="0"/>
              <a:t>人團隊於事發當日晚上 </a:t>
            </a:r>
            <a:r>
              <a:rPr lang="en-US" altLang="zh-TW" dirty="0" smtClean="0"/>
              <a:t>10 </a:t>
            </a:r>
            <a:r>
              <a:rPr lang="zh-TW" altLang="en-US" dirty="0" smtClean="0"/>
              <a:t>點抵達臺北，及於 </a:t>
            </a:r>
            <a:r>
              <a:rPr lang="en-US" altLang="zh-TW" dirty="0" smtClean="0"/>
              <a:t>3 </a:t>
            </a:r>
            <a:r>
              <a:rPr lang="zh-TW" altLang="en-US" dirty="0" smtClean="0"/>
              <a:t>月 </a:t>
            </a:r>
            <a:r>
              <a:rPr lang="en-US" altLang="zh-TW" dirty="0" smtClean="0"/>
              <a:t>11 </a:t>
            </a:r>
            <a:r>
              <a:rPr lang="zh-TW" altLang="en-US" dirty="0" smtClean="0"/>
              <a:t>日上午到船上實際勘查；並立即調度兩艘拖救船分別由菲律賓及日本第一時間抵達現場警戒</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r>
              <a:rPr kumimoji="1" lang="en-US" altLang="zh-TW" sz="13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3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1236690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200" b="0" i="0" kern="1200" dirty="0" smtClean="0">
                <a:solidFill>
                  <a:schemeClr val="tx1"/>
                </a:solidFill>
                <a:effectLst/>
                <a:latin typeface="Arial" charset="0"/>
                <a:ea typeface="新細明體" pitchFamily="18" charset="-120"/>
                <a:cs typeface="+mn-cs"/>
              </a:rPr>
              <a:t>塞納河是法國第二大河，全長</a:t>
            </a:r>
            <a:r>
              <a:rPr kumimoji="1" lang="en-US" altLang="zh-TW" sz="1200" b="0" i="0" kern="1200" dirty="0" smtClean="0">
                <a:solidFill>
                  <a:schemeClr val="tx1"/>
                </a:solidFill>
                <a:effectLst/>
                <a:latin typeface="Arial" charset="0"/>
                <a:ea typeface="新細明體" pitchFamily="18" charset="-120"/>
                <a:cs typeface="+mn-cs"/>
              </a:rPr>
              <a:t>780</a:t>
            </a:r>
            <a:r>
              <a:rPr kumimoji="1" lang="zh-TW" altLang="en-US" sz="1200" b="0" i="0" kern="1200" dirty="0" smtClean="0">
                <a:solidFill>
                  <a:schemeClr val="tx1"/>
                </a:solidFill>
                <a:effectLst/>
                <a:latin typeface="Arial" charset="0"/>
                <a:ea typeface="新細明體" pitchFamily="18" charset="-120"/>
                <a:cs typeface="+mn-cs"/>
              </a:rPr>
              <a:t>公里，水位一般在</a:t>
            </a:r>
            <a:r>
              <a:rPr kumimoji="1" lang="en-US" altLang="zh-TW" sz="1200" b="0" i="0" kern="1200" dirty="0" smtClean="0">
                <a:solidFill>
                  <a:schemeClr val="tx1"/>
                </a:solidFill>
                <a:effectLst/>
                <a:latin typeface="Arial" charset="0"/>
                <a:ea typeface="新細明體" pitchFamily="18" charset="-120"/>
                <a:cs typeface="+mn-cs"/>
              </a:rPr>
              <a:t>2</a:t>
            </a:r>
            <a:r>
              <a:rPr kumimoji="1" lang="zh-TW" altLang="en-US" sz="1200" b="0" i="0" kern="1200" dirty="0" smtClean="0">
                <a:solidFill>
                  <a:schemeClr val="tx1"/>
                </a:solidFill>
                <a:effectLst/>
                <a:latin typeface="Arial" charset="0"/>
                <a:ea typeface="新細明體" pitchFamily="18" charset="-120"/>
                <a:cs typeface="+mn-cs"/>
              </a:rPr>
              <a:t>公尺，</a:t>
            </a:r>
            <a:r>
              <a:rPr kumimoji="1" lang="en-US" altLang="zh-TW" sz="1200" b="0" i="0" kern="1200" dirty="0" smtClean="0">
                <a:solidFill>
                  <a:schemeClr val="tx1"/>
                </a:solidFill>
                <a:effectLst/>
                <a:latin typeface="Arial" charset="0"/>
                <a:ea typeface="新細明體" pitchFamily="18" charset="-120"/>
                <a:cs typeface="+mn-cs"/>
              </a:rPr>
              <a:t>1910</a:t>
            </a:r>
            <a:r>
              <a:rPr kumimoji="1" lang="zh-TW" altLang="en-US" sz="1200" b="0" i="0" kern="1200" dirty="0" smtClean="0">
                <a:solidFill>
                  <a:schemeClr val="tx1"/>
                </a:solidFill>
                <a:effectLst/>
                <a:latin typeface="Arial" charset="0"/>
                <a:ea typeface="新細明體" pitchFamily="18" charset="-120"/>
                <a:cs typeface="+mn-cs"/>
              </a:rPr>
              <a:t>年的暴漲水位一度高達</a:t>
            </a:r>
            <a:r>
              <a:rPr kumimoji="1" lang="en-US" altLang="zh-TW" sz="1200" b="0" i="0" kern="1200" dirty="0" smtClean="0">
                <a:solidFill>
                  <a:schemeClr val="tx1"/>
                </a:solidFill>
                <a:effectLst/>
                <a:latin typeface="Arial" charset="0"/>
                <a:ea typeface="新細明體" pitchFamily="18" charset="-120"/>
                <a:cs typeface="+mn-cs"/>
              </a:rPr>
              <a:t>8.62</a:t>
            </a:r>
            <a:r>
              <a:rPr kumimoji="1" lang="zh-TW" altLang="en-US" sz="1200" b="0" i="0" kern="1200" dirty="0" smtClean="0">
                <a:solidFill>
                  <a:schemeClr val="tx1"/>
                </a:solidFill>
                <a:effectLst/>
                <a:latin typeface="Arial" charset="0"/>
                <a:ea typeface="新細明體" pitchFamily="18" charset="-120"/>
                <a:cs typeface="+mn-cs"/>
              </a:rPr>
              <a:t>公尺，市內許多建築外牆還留有當時的水位標記，有些高度將近一層樓，當時全市有</a:t>
            </a:r>
            <a:r>
              <a:rPr kumimoji="1" lang="en-US" altLang="zh-TW" sz="1200" b="0" i="0" kern="1200" dirty="0" smtClean="0">
                <a:solidFill>
                  <a:schemeClr val="tx1"/>
                </a:solidFill>
                <a:effectLst/>
                <a:latin typeface="Arial" charset="0"/>
                <a:ea typeface="新細明體" pitchFamily="18" charset="-120"/>
                <a:cs typeface="+mn-cs"/>
              </a:rPr>
              <a:t>1/5</a:t>
            </a:r>
            <a:r>
              <a:rPr kumimoji="1" lang="zh-TW" altLang="en-US" sz="1200" b="0" i="0" kern="1200" dirty="0" smtClean="0">
                <a:solidFill>
                  <a:schemeClr val="tx1"/>
                </a:solidFill>
                <a:effectLst/>
                <a:latin typeface="Arial" charset="0"/>
                <a:ea typeface="新細明體" pitchFamily="18" charset="-120"/>
                <a:cs typeface="+mn-cs"/>
              </a:rPr>
              <a:t>的住宅區被淹沒，地鐵也失去功能。 </a:t>
            </a:r>
            <a:endParaRPr kumimoji="1" lang="en-US" altLang="zh-TW" sz="1200" b="0" i="0" kern="1200" dirty="0" smtClean="0">
              <a:solidFill>
                <a:schemeClr val="tx1"/>
              </a:solidFill>
              <a:effectLst/>
              <a:latin typeface="Arial" charset="0"/>
              <a:ea typeface="新細明體" pitchFamily="18" charset="-120"/>
              <a:cs typeface="+mn-cs"/>
            </a:endParaRPr>
          </a:p>
          <a:p>
            <a:r>
              <a:rPr kumimoji="1" lang="zh-TW" altLang="en-US" sz="1200" b="0" i="0" kern="1200" dirty="0" smtClean="0">
                <a:solidFill>
                  <a:schemeClr val="tx1"/>
                </a:solidFill>
                <a:effectLst/>
                <a:latin typeface="Arial" charset="0"/>
                <a:ea typeface="新細明體" pitchFamily="18" charset="-120"/>
                <a:cs typeface="+mn-cs"/>
              </a:rPr>
              <a:t>巴黎的嚴重淹澇可上溯到</a:t>
            </a:r>
            <a:r>
              <a:rPr kumimoji="1" lang="en-US" altLang="zh-TW" sz="1200" b="0" i="0" kern="1200" dirty="0" smtClean="0">
                <a:solidFill>
                  <a:schemeClr val="tx1"/>
                </a:solidFill>
                <a:effectLst/>
                <a:latin typeface="Arial" charset="0"/>
                <a:ea typeface="新細明體" pitchFamily="18" charset="-120"/>
                <a:cs typeface="+mn-cs"/>
              </a:rPr>
              <a:t>1910</a:t>
            </a:r>
            <a:r>
              <a:rPr kumimoji="1" lang="zh-TW" altLang="en-US" sz="1200" b="0" i="0" kern="1200" dirty="0" smtClean="0">
                <a:solidFill>
                  <a:schemeClr val="tx1"/>
                </a:solidFill>
                <a:effectLst/>
                <a:latin typeface="Arial" charset="0"/>
                <a:ea typeface="新細明體" pitchFamily="18" charset="-120"/>
                <a:cs typeface="+mn-cs"/>
              </a:rPr>
              <a:t>年。但今年的塞納河水位漲潮，如果出現威脅將盧浮宮，愛麗舍宮</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r>
              <a:rPr kumimoji="1" lang="en-US" altLang="zh-TW" sz="13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3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897788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200" b="0" i="0" kern="1200" dirty="0" smtClean="0">
                <a:solidFill>
                  <a:schemeClr val="tx1"/>
                </a:solidFill>
                <a:effectLst/>
                <a:latin typeface="Arial" charset="0"/>
                <a:ea typeface="新細明體" pitchFamily="18" charset="-120"/>
                <a:cs typeface="+mn-cs"/>
              </a:rPr>
              <a:t>貫穿法國巴黎的塞納河（</a:t>
            </a:r>
            <a:r>
              <a:rPr kumimoji="1" lang="en-US" altLang="zh-TW" sz="1200" b="0" i="0" kern="1200" dirty="0" smtClean="0">
                <a:solidFill>
                  <a:schemeClr val="tx1"/>
                </a:solidFill>
                <a:effectLst/>
                <a:latin typeface="Arial" charset="0"/>
                <a:ea typeface="新細明體" pitchFamily="18" charset="-120"/>
                <a:cs typeface="+mn-cs"/>
              </a:rPr>
              <a:t>Seine</a:t>
            </a:r>
            <a:r>
              <a:rPr kumimoji="1" lang="zh-TW" altLang="en-US" sz="1200" b="0" i="0" kern="1200" dirty="0" smtClean="0">
                <a:solidFill>
                  <a:schemeClr val="tx1"/>
                </a:solidFill>
                <a:effectLst/>
                <a:latin typeface="Arial" charset="0"/>
                <a:ea typeface="新細明體" pitchFamily="18" charset="-120"/>
                <a:cs typeface="+mn-cs"/>
              </a:rPr>
              <a:t>）大約</a:t>
            </a:r>
            <a:r>
              <a:rPr kumimoji="1" lang="en-US" altLang="zh-TW" sz="1200" b="0" i="0" kern="1200" dirty="0" smtClean="0">
                <a:solidFill>
                  <a:schemeClr val="tx1"/>
                </a:solidFill>
                <a:effectLst/>
                <a:latin typeface="Arial" charset="0"/>
                <a:ea typeface="新細明體" pitchFamily="18" charset="-120"/>
                <a:cs typeface="+mn-cs"/>
              </a:rPr>
              <a:t>100</a:t>
            </a:r>
            <a:r>
              <a:rPr kumimoji="1" lang="zh-TW" altLang="en-US" sz="1200" b="0" i="0" kern="1200" dirty="0" smtClean="0">
                <a:solidFill>
                  <a:schemeClr val="tx1"/>
                </a:solidFill>
                <a:effectLst/>
                <a:latin typeface="Arial" charset="0"/>
                <a:ea typeface="新細明體" pitchFamily="18" charset="-120"/>
                <a:cs typeface="+mn-cs"/>
              </a:rPr>
              <a:t>年就會發生大水患，近幾年正逢百年一次的水位暴漲期，大巴黎地區的整治及城市規畫研究所（</a:t>
            </a:r>
            <a:r>
              <a:rPr kumimoji="1" lang="en-US" altLang="zh-TW" sz="1200" b="0" i="0" kern="1200" dirty="0" smtClean="0">
                <a:solidFill>
                  <a:schemeClr val="tx1"/>
                </a:solidFill>
                <a:effectLst/>
                <a:latin typeface="Arial" charset="0"/>
                <a:ea typeface="新細明體" pitchFamily="18" charset="-120"/>
                <a:cs typeface="+mn-cs"/>
              </a:rPr>
              <a:t>IAU</a:t>
            </a:r>
            <a:r>
              <a:rPr kumimoji="1" lang="zh-TW" altLang="en-US" sz="1200" b="0" i="0" kern="1200" dirty="0" smtClean="0">
                <a:solidFill>
                  <a:schemeClr val="tx1"/>
                </a:solidFill>
                <a:effectLst/>
                <a:latin typeface="Arial" charset="0"/>
                <a:ea typeface="新細明體" pitchFamily="18" charset="-120"/>
                <a:cs typeface="+mn-cs"/>
              </a:rPr>
              <a:t>）製作模擬水患的</a:t>
            </a:r>
            <a:r>
              <a:rPr kumimoji="1" lang="en-US" altLang="zh-TW" sz="1200" b="0" i="0" kern="1200" dirty="0" smtClean="0">
                <a:solidFill>
                  <a:schemeClr val="tx1"/>
                </a:solidFill>
                <a:effectLst/>
                <a:latin typeface="Arial" charset="0"/>
                <a:ea typeface="新細明體" pitchFamily="18" charset="-120"/>
                <a:cs typeface="+mn-cs"/>
              </a:rPr>
              <a:t>3D</a:t>
            </a:r>
            <a:r>
              <a:rPr kumimoji="1" lang="zh-TW" altLang="en-US" sz="1200" b="0" i="0" kern="1200" dirty="0" smtClean="0">
                <a:solidFill>
                  <a:schemeClr val="tx1"/>
                </a:solidFill>
                <a:effectLst/>
                <a:latin typeface="Arial" charset="0"/>
                <a:ea typeface="新細明體" pitchFamily="18" charset="-120"/>
                <a:cs typeface="+mn-cs"/>
              </a:rPr>
              <a:t>影片，法國政府也未雨綢繆將於</a:t>
            </a:r>
            <a:r>
              <a:rPr kumimoji="1" lang="en-US" altLang="zh-TW" sz="1200" b="0" i="0" kern="1200" dirty="0" smtClean="0">
                <a:solidFill>
                  <a:schemeClr val="tx1"/>
                </a:solidFill>
                <a:effectLst/>
                <a:latin typeface="Arial" charset="0"/>
                <a:ea typeface="新細明體" pitchFamily="18" charset="-120"/>
                <a:cs typeface="+mn-cs"/>
              </a:rPr>
              <a:t>3</a:t>
            </a:r>
            <a:r>
              <a:rPr kumimoji="1" lang="zh-TW" altLang="en-US" sz="1200" b="0" i="0" kern="1200" dirty="0" smtClean="0">
                <a:solidFill>
                  <a:schemeClr val="tx1"/>
                </a:solidFill>
                <a:effectLst/>
                <a:latin typeface="Arial" charset="0"/>
                <a:ea typeface="新細明體" pitchFamily="18" charset="-120"/>
                <a:cs typeface="+mn-cs"/>
              </a:rPr>
              <a:t>月演習。 </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r>
              <a:rPr kumimoji="1" lang="en-US" altLang="zh-TW" sz="13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3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4001772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200" b="0" i="0" kern="1200" dirty="0" smtClean="0">
                <a:solidFill>
                  <a:schemeClr val="tx1"/>
                </a:solidFill>
                <a:effectLst/>
                <a:latin typeface="Arial" charset="0"/>
                <a:ea typeface="新細明體" pitchFamily="18" charset="-120"/>
                <a:cs typeface="+mn-cs"/>
              </a:rPr>
              <a:t>如果洪水襲擊，盧浮宮將受到廣泛的破壞。</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r>
              <a:rPr kumimoji="1" lang="en-US" altLang="zh-TW" sz="13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3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498188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新城聖喬治</a:t>
            </a:r>
          </a:p>
          <a:p>
            <a:r>
              <a:rPr lang="zh-TW" altLang="en-US" dirty="0" smtClean="0"/>
              <a:t>阿爾福維爾</a:t>
            </a:r>
          </a:p>
          <a:p>
            <a:r>
              <a:rPr lang="zh-TW" altLang="en-US" dirty="0" smtClean="0"/>
              <a:t>塞納河畔阿涅勒</a:t>
            </a:r>
          </a:p>
          <a:p>
            <a:r>
              <a:rPr lang="zh-TW" altLang="en-US" dirty="0" smtClean="0"/>
              <a:t>塞納河畔伊夫裡</a:t>
            </a:r>
          </a:p>
          <a:p>
            <a:r>
              <a:rPr lang="zh-TW" altLang="en-US" dirty="0" smtClean="0"/>
              <a:t>巴黎第</a:t>
            </a:r>
            <a:r>
              <a:rPr lang="en-US" altLang="zh-TW" dirty="0" smtClean="0"/>
              <a:t>12</a:t>
            </a:r>
            <a:r>
              <a:rPr lang="zh-TW" altLang="en-US" dirty="0" smtClean="0"/>
              <a:t>區</a:t>
            </a:r>
          </a:p>
          <a:p>
            <a:r>
              <a:rPr lang="zh-TW" altLang="en-US" dirty="0" smtClean="0"/>
              <a:t>巴黎第七區</a:t>
            </a:r>
          </a:p>
          <a:p>
            <a:r>
              <a:rPr lang="zh-TW" altLang="en-US" dirty="0" smtClean="0"/>
              <a:t>熱訥維耶</a:t>
            </a:r>
          </a:p>
          <a:p>
            <a:r>
              <a:rPr lang="zh-TW" altLang="en-US" dirty="0" smtClean="0"/>
              <a:t>科倫布</a:t>
            </a:r>
          </a:p>
          <a:p>
            <a:r>
              <a:rPr lang="zh-TW" altLang="en-US" dirty="0" smtClean="0"/>
              <a:t>克雷泰伊</a:t>
            </a:r>
          </a:p>
          <a:p>
            <a:r>
              <a:rPr lang="zh-TW" altLang="en-US" dirty="0" smtClean="0"/>
              <a:t>邁松阿爾福</a:t>
            </a:r>
          </a:p>
          <a:p>
            <a:r>
              <a:rPr lang="zh-TW" altLang="en-US" dirty="0" smtClean="0"/>
              <a:t>謝勒</a:t>
            </a:r>
          </a:p>
          <a:p>
            <a:r>
              <a:rPr lang="zh-TW" altLang="en-US" dirty="0" smtClean="0"/>
              <a:t>塞納河畔維提</a:t>
            </a:r>
          </a:p>
          <a:p>
            <a:r>
              <a:rPr lang="zh-TW" altLang="en-US" dirty="0" smtClean="0"/>
              <a:t>聖莫代福塞</a:t>
            </a:r>
          </a:p>
          <a:p>
            <a:r>
              <a:rPr lang="zh-TW" altLang="en-US" dirty="0" smtClean="0"/>
              <a:t>伊西萊穆利諾</a:t>
            </a:r>
          </a:p>
          <a:p>
            <a:r>
              <a:rPr lang="zh-TW" altLang="en-US" dirty="0" smtClean="0"/>
              <a:t>巴黎第</a:t>
            </a:r>
            <a:r>
              <a:rPr lang="en-US" altLang="zh-TW" dirty="0" smtClean="0"/>
              <a:t>15</a:t>
            </a:r>
            <a:r>
              <a:rPr lang="zh-TW" altLang="en-US" dirty="0" smtClean="0"/>
              <a:t>區</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r>
              <a:rPr kumimoji="1" lang="en-US" altLang="zh-TW" sz="13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3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465212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新城聖喬治</a:t>
            </a:r>
          </a:p>
          <a:p>
            <a:r>
              <a:rPr lang="zh-TW" altLang="en-US" dirty="0" smtClean="0"/>
              <a:t>阿爾福維爾</a:t>
            </a:r>
          </a:p>
          <a:p>
            <a:r>
              <a:rPr lang="zh-TW" altLang="en-US" dirty="0" smtClean="0"/>
              <a:t>塞納河畔阿涅勒</a:t>
            </a:r>
          </a:p>
          <a:p>
            <a:r>
              <a:rPr lang="zh-TW" altLang="en-US" dirty="0" smtClean="0"/>
              <a:t>塞納河畔伊夫裡</a:t>
            </a:r>
          </a:p>
          <a:p>
            <a:r>
              <a:rPr lang="zh-TW" altLang="en-US" dirty="0" smtClean="0"/>
              <a:t>巴黎第</a:t>
            </a:r>
            <a:r>
              <a:rPr lang="en-US" altLang="zh-TW" dirty="0" smtClean="0"/>
              <a:t>12</a:t>
            </a:r>
            <a:r>
              <a:rPr lang="zh-TW" altLang="en-US" dirty="0" smtClean="0"/>
              <a:t>區</a:t>
            </a:r>
          </a:p>
          <a:p>
            <a:r>
              <a:rPr lang="zh-TW" altLang="en-US" dirty="0" smtClean="0"/>
              <a:t>巴黎第七區</a:t>
            </a:r>
          </a:p>
          <a:p>
            <a:r>
              <a:rPr lang="zh-TW" altLang="en-US" dirty="0" smtClean="0"/>
              <a:t>熱訥維耶</a:t>
            </a:r>
          </a:p>
          <a:p>
            <a:r>
              <a:rPr lang="zh-TW" altLang="en-US" dirty="0" smtClean="0"/>
              <a:t>科倫布</a:t>
            </a:r>
          </a:p>
          <a:p>
            <a:r>
              <a:rPr lang="zh-TW" altLang="en-US" dirty="0" smtClean="0"/>
              <a:t>克雷泰伊</a:t>
            </a:r>
          </a:p>
          <a:p>
            <a:r>
              <a:rPr lang="zh-TW" altLang="en-US" dirty="0" smtClean="0"/>
              <a:t>邁松阿爾福</a:t>
            </a:r>
          </a:p>
          <a:p>
            <a:r>
              <a:rPr lang="zh-TW" altLang="en-US" dirty="0" smtClean="0"/>
              <a:t>謝勒</a:t>
            </a:r>
          </a:p>
          <a:p>
            <a:r>
              <a:rPr lang="zh-TW" altLang="en-US" dirty="0" smtClean="0"/>
              <a:t>塞納河畔維提</a:t>
            </a:r>
          </a:p>
          <a:p>
            <a:r>
              <a:rPr lang="zh-TW" altLang="en-US" dirty="0" smtClean="0"/>
              <a:t>聖莫代福塞</a:t>
            </a:r>
          </a:p>
          <a:p>
            <a:r>
              <a:rPr lang="zh-TW" altLang="en-US" dirty="0" smtClean="0"/>
              <a:t>伊西萊穆利諾</a:t>
            </a:r>
          </a:p>
          <a:p>
            <a:r>
              <a:rPr lang="zh-TW" altLang="en-US" dirty="0" smtClean="0"/>
              <a:t>巴黎第</a:t>
            </a:r>
            <a:r>
              <a:rPr lang="en-US" altLang="zh-TW" dirty="0" smtClean="0"/>
              <a:t>15</a:t>
            </a:r>
            <a:r>
              <a:rPr lang="zh-TW" altLang="en-US" dirty="0" smtClean="0"/>
              <a:t>區</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r>
              <a:rPr kumimoji="1" lang="en-US" altLang="zh-TW" sz="13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3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4235586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900</a:t>
            </a:r>
            <a:r>
              <a:rPr lang="zh-TW" altLang="en-US" dirty="0" smtClean="0"/>
              <a:t>急救人員，</a:t>
            </a:r>
            <a:r>
              <a:rPr lang="en-US" altLang="zh-TW" dirty="0" smtClean="0"/>
              <a:t>150</a:t>
            </a:r>
            <a:r>
              <a:rPr lang="zh-TW" altLang="en-US" dirty="0" smtClean="0"/>
              <a:t>名警察，</a:t>
            </a:r>
            <a:r>
              <a:rPr lang="en-US" altLang="zh-TW" dirty="0" smtClean="0"/>
              <a:t>40</a:t>
            </a:r>
            <a:r>
              <a:rPr lang="zh-TW" altLang="en-US" dirty="0" smtClean="0"/>
              <a:t>輛急救和整個巴黎四架直升機和四個相鄰部門。這項工作還將包括</a:t>
            </a:r>
            <a:r>
              <a:rPr lang="en-US" altLang="zh-TW" dirty="0" smtClean="0"/>
              <a:t>87</a:t>
            </a:r>
            <a:r>
              <a:rPr lang="zh-TW" altLang="en-US" dirty="0" smtClean="0"/>
              <a:t>公共和私營機構的參與，其中包括巴黎的醫院，全國鐵路</a:t>
            </a:r>
            <a:r>
              <a:rPr lang="en-US" altLang="zh-TW" dirty="0" smtClean="0"/>
              <a:t>SNCF</a:t>
            </a:r>
            <a:r>
              <a:rPr lang="zh-TW" altLang="en-US" dirty="0" smtClean="0"/>
              <a:t>網，</a:t>
            </a:r>
            <a:r>
              <a:rPr lang="en-US" altLang="zh-TW" dirty="0" smtClean="0"/>
              <a:t>EDF</a:t>
            </a:r>
            <a:r>
              <a:rPr lang="zh-TW" altLang="en-US" dirty="0" smtClean="0"/>
              <a:t>能源公司，以及電信和廢物處理公司的網絡。</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r>
              <a:rPr kumimoji="1" lang="en-US" altLang="zh-TW" sz="13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3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811925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3931134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889161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2741592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2461701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4021089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650" eaLnBrk="0" hangingPunct="0">
              <a:defRPr kumimoji="1">
                <a:solidFill>
                  <a:schemeClr val="tx1"/>
                </a:solidFill>
                <a:latin typeface="Arial" pitchFamily="34" charset="0"/>
                <a:ea typeface="標楷體" pitchFamily="65" charset="-120"/>
              </a:defRPr>
            </a:lvl1pPr>
            <a:lvl2pPr marL="715444" indent="-275170" defTabSz="912650" eaLnBrk="0" hangingPunct="0">
              <a:defRPr kumimoji="1">
                <a:solidFill>
                  <a:schemeClr val="tx1"/>
                </a:solidFill>
                <a:latin typeface="Arial" pitchFamily="34" charset="0"/>
                <a:ea typeface="標楷體" pitchFamily="65" charset="-120"/>
              </a:defRPr>
            </a:lvl2pPr>
            <a:lvl3pPr marL="1100678" indent="-220136" defTabSz="912650" eaLnBrk="0" hangingPunct="0">
              <a:defRPr kumimoji="1">
                <a:solidFill>
                  <a:schemeClr val="tx1"/>
                </a:solidFill>
                <a:latin typeface="Arial" pitchFamily="34" charset="0"/>
                <a:ea typeface="標楷體" pitchFamily="65" charset="-120"/>
              </a:defRPr>
            </a:lvl3pPr>
            <a:lvl4pPr marL="1540952" indent="-220136" defTabSz="912650" eaLnBrk="0" hangingPunct="0">
              <a:defRPr kumimoji="1">
                <a:solidFill>
                  <a:schemeClr val="tx1"/>
                </a:solidFill>
                <a:latin typeface="Arial" pitchFamily="34" charset="0"/>
                <a:ea typeface="標楷體" pitchFamily="65" charset="-120"/>
              </a:defRPr>
            </a:lvl4pPr>
            <a:lvl5pPr marL="1981226" indent="-220136" defTabSz="912650" eaLnBrk="0" hangingPunct="0">
              <a:defRPr kumimoji="1">
                <a:solidFill>
                  <a:schemeClr val="tx1"/>
                </a:solidFill>
                <a:latin typeface="Arial" pitchFamily="34" charset="0"/>
                <a:ea typeface="標楷體" pitchFamily="65" charset="-120"/>
              </a:defRPr>
            </a:lvl5pPr>
            <a:lvl6pPr marL="2421498" indent="-220136" defTabSz="912650" eaLnBrk="0" fontAlgn="base" hangingPunct="0">
              <a:spcBef>
                <a:spcPct val="0"/>
              </a:spcBef>
              <a:spcAft>
                <a:spcPct val="0"/>
              </a:spcAft>
              <a:defRPr kumimoji="1">
                <a:solidFill>
                  <a:schemeClr val="tx1"/>
                </a:solidFill>
                <a:latin typeface="Arial" pitchFamily="34" charset="0"/>
                <a:ea typeface="標楷體" pitchFamily="65" charset="-120"/>
              </a:defRPr>
            </a:lvl6pPr>
            <a:lvl7pPr marL="2861768" indent="-220136" defTabSz="912650" eaLnBrk="0" fontAlgn="base" hangingPunct="0">
              <a:spcBef>
                <a:spcPct val="0"/>
              </a:spcBef>
              <a:spcAft>
                <a:spcPct val="0"/>
              </a:spcAft>
              <a:defRPr kumimoji="1">
                <a:solidFill>
                  <a:schemeClr val="tx1"/>
                </a:solidFill>
                <a:latin typeface="Arial" pitchFamily="34" charset="0"/>
                <a:ea typeface="標楷體" pitchFamily="65" charset="-120"/>
              </a:defRPr>
            </a:lvl7pPr>
            <a:lvl8pPr marL="3302041" indent="-220136" defTabSz="912650" eaLnBrk="0" fontAlgn="base" hangingPunct="0">
              <a:spcBef>
                <a:spcPct val="0"/>
              </a:spcBef>
              <a:spcAft>
                <a:spcPct val="0"/>
              </a:spcAft>
              <a:defRPr kumimoji="1">
                <a:solidFill>
                  <a:schemeClr val="tx1"/>
                </a:solidFill>
                <a:latin typeface="Arial" pitchFamily="34" charset="0"/>
                <a:ea typeface="標楷體" pitchFamily="65" charset="-120"/>
              </a:defRPr>
            </a:lvl8pPr>
            <a:lvl9pPr marL="3742316" indent="-220136" defTabSz="91265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r>
              <a:rPr lang="en-US" altLang="zh-TW" smtClean="0">
                <a:ea typeface="新細明體" pitchFamily="18" charset="-120"/>
              </a:rPr>
              <a:t>‹#›</a:t>
            </a:r>
          </a:p>
        </p:txBody>
      </p:sp>
      <p:sp>
        <p:nvSpPr>
          <p:cNvPr id="184323" name="Text Box 2"/>
          <p:cNvSpPr txBox="1">
            <a:spLocks noGrp="1" noChangeArrowheads="1"/>
          </p:cNvSpPr>
          <p:nvPr/>
        </p:nvSpPr>
        <p:spPr bwMode="auto">
          <a:xfrm>
            <a:off x="5623488" y="6456063"/>
            <a:ext cx="4302528" cy="34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4" tIns="45739" rIns="91484" bIns="45739"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a:t>
            </a:r>
          </a:p>
        </p:txBody>
      </p:sp>
      <p:sp>
        <p:nvSpPr>
          <p:cNvPr id="184324" name="Text Box 3"/>
          <p:cNvSpPr txBox="1">
            <a:spLocks noGrp="1" noChangeArrowheads="1"/>
          </p:cNvSpPr>
          <p:nvPr/>
        </p:nvSpPr>
        <p:spPr bwMode="auto">
          <a:xfrm>
            <a:off x="5623488" y="6456063"/>
            <a:ext cx="4302528" cy="34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4" tIns="45739" rIns="91484" bIns="45739"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a:t>
            </a:r>
          </a:p>
        </p:txBody>
      </p:sp>
      <p:sp>
        <p:nvSpPr>
          <p:cNvPr id="184325" name="Text Box 4"/>
          <p:cNvSpPr txBox="1">
            <a:spLocks noGrp="1" noChangeArrowheads="1"/>
          </p:cNvSpPr>
          <p:nvPr/>
        </p:nvSpPr>
        <p:spPr bwMode="auto">
          <a:xfrm>
            <a:off x="5623488" y="6456063"/>
            <a:ext cx="4302528" cy="34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4" tIns="45739" rIns="91484" bIns="45739"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a:t>
            </a:r>
          </a:p>
        </p:txBody>
      </p:sp>
      <p:sp>
        <p:nvSpPr>
          <p:cNvPr id="184326" name="Text Box 5"/>
          <p:cNvSpPr txBox="1">
            <a:spLocks noGrp="1" noChangeArrowheads="1"/>
          </p:cNvSpPr>
          <p:nvPr/>
        </p:nvSpPr>
        <p:spPr bwMode="auto">
          <a:xfrm>
            <a:off x="5623488" y="6456063"/>
            <a:ext cx="4302528" cy="34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4" tIns="45739" rIns="91484" bIns="45739"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a:t>
            </a:r>
          </a:p>
        </p:txBody>
      </p:sp>
      <p:sp>
        <p:nvSpPr>
          <p:cNvPr id="184327" name="Text Box 6"/>
          <p:cNvSpPr txBox="1">
            <a:spLocks noGrp="1" noChangeArrowheads="1"/>
          </p:cNvSpPr>
          <p:nvPr/>
        </p:nvSpPr>
        <p:spPr bwMode="auto">
          <a:xfrm>
            <a:off x="5623488" y="6456063"/>
            <a:ext cx="4302528" cy="34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4" tIns="45739" rIns="91484" bIns="45739"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a:t>
            </a:r>
          </a:p>
        </p:txBody>
      </p:sp>
      <p:sp>
        <p:nvSpPr>
          <p:cNvPr id="184328" name="Text Box 7"/>
          <p:cNvSpPr txBox="1">
            <a:spLocks noGrp="1" noChangeArrowheads="1"/>
          </p:cNvSpPr>
          <p:nvPr/>
        </p:nvSpPr>
        <p:spPr bwMode="auto">
          <a:xfrm>
            <a:off x="5623488" y="6456063"/>
            <a:ext cx="4302528" cy="34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4" tIns="45739" rIns="91484" bIns="45739"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16</a:t>
            </a:r>
          </a:p>
        </p:txBody>
      </p:sp>
      <p:sp>
        <p:nvSpPr>
          <p:cNvPr id="184329" name="Rectangle 8"/>
          <p:cNvSpPr>
            <a:spLocks noGrp="1" noRot="1" noChangeAspect="1" noChangeArrowheads="1" noTextEdit="1"/>
          </p:cNvSpPr>
          <p:nvPr>
            <p:ph type="sldImg"/>
          </p:nvPr>
        </p:nvSpPr>
        <p:spPr>
          <a:xfrm>
            <a:off x="3265488" y="511175"/>
            <a:ext cx="3398837" cy="2549525"/>
          </a:xfrm>
          <a:ln/>
        </p:spPr>
      </p:sp>
      <p:sp>
        <p:nvSpPr>
          <p:cNvPr id="184330" name="Rectangle 9"/>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latin typeface="Arial" pitchFamily="34" charset="0"/>
            </a:endParaRPr>
          </a:p>
        </p:txBody>
      </p:sp>
    </p:spTree>
    <p:extLst>
      <p:ext uri="{BB962C8B-B14F-4D97-AF65-F5344CB8AC3E}">
        <p14:creationId xmlns:p14="http://schemas.microsoft.com/office/powerpoint/2010/main" val="3655825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3636394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2650" rtl="0" eaLnBrk="1" fontAlgn="base" latinLnBrk="0" hangingPunct="1">
              <a:lnSpc>
                <a:spcPct val="100000"/>
              </a:lnSpc>
              <a:spcBef>
                <a:spcPct val="0"/>
              </a:spcBef>
              <a:spcAft>
                <a:spcPct val="0"/>
              </a:spcAft>
              <a:buClrTx/>
              <a:buSzTx/>
              <a:buFontTx/>
              <a:buNone/>
              <a:tabLst/>
              <a:defRPr/>
            </a:pPr>
            <a:r>
              <a:rPr kumimoji="1" lang="en-US" altLang="zh-TW" sz="11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1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1407957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9.xml"/><Relationship Id="rId5" Type="http://schemas.microsoft.com/office/2007/relationships/hdphoto" Target="../media/hdphoto1.wdp"/><Relationship Id="rId4" Type="http://schemas.openxmlformats.org/officeDocument/2006/relationships/image" Target="../media/image1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5116691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283125467"/>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922477703"/>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758875047"/>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57724482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0"/>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kumimoji="0" lang="en-US" altLang="zh-TW" smtClean="0">
              <a:solidFill>
                <a:srgbClr val="000000"/>
              </a:solidFill>
            </a:endParaRPr>
          </a:p>
        </p:txBody>
      </p:sp>
      <p:sp>
        <p:nvSpPr>
          <p:cNvPr id="5" name="Rectangle 5"/>
          <p:cNvSpPr>
            <a:spLocks noChangeArrowheads="1"/>
          </p:cNvSpPr>
          <p:nvPr userDrawn="1"/>
        </p:nvSpPr>
        <p:spPr bwMode="auto">
          <a:xfrm>
            <a:off x="0" y="6523038"/>
            <a:ext cx="1490663" cy="334962"/>
          </a:xfrm>
          <a:prstGeom prst="rect">
            <a:avLst/>
          </a:prstGeom>
          <a:solidFill>
            <a:srgbClr val="FFC20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kumimoji="0" lang="en-US" altLang="zh-TW" smtClean="0">
              <a:solidFill>
                <a:srgbClr val="000000"/>
              </a:solidFill>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kumimoji="0" lang="en-US" altLang="zh-TW" smtClean="0">
              <a:solidFill>
                <a:srgbClr val="000000"/>
              </a:solidFill>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kumimoji="0" lang="en-US" altLang="zh-TW" smtClean="0">
              <a:solidFill>
                <a:srgbClr val="000000"/>
              </a:solidFill>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kumimoji="0" lang="en-US" altLang="zh-TW" smtClean="0">
              <a:solidFill>
                <a:srgbClr val="000000"/>
              </a:solidFill>
            </a:endParaRPr>
          </a:p>
        </p:txBody>
      </p:sp>
      <p:sp>
        <p:nvSpPr>
          <p:cNvPr id="9" name="文字方塊 8"/>
          <p:cNvSpPr txBox="1"/>
          <p:nvPr/>
        </p:nvSpPr>
        <p:spPr>
          <a:xfrm>
            <a:off x="7596188"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algn="r">
              <a:defRPr/>
            </a:pPr>
            <a:r>
              <a:rPr kumimoji="0" lang="en-US" altLang="zh-TW" sz="1000" b="1" smtClean="0">
                <a:solidFill>
                  <a:srgbClr val="FFFFFF"/>
                </a:solidFill>
                <a:latin typeface="Corbel" pitchFamily="34" charset="0"/>
                <a:cs typeface="Calibri" pitchFamily="34" charset="0"/>
              </a:rPr>
              <a:t>NTU</a:t>
            </a:r>
            <a:r>
              <a:rPr kumimoji="0" lang="zh-TW" altLang="en-US" sz="1000" b="1" smtClean="0">
                <a:solidFill>
                  <a:srgbClr val="FFFFFF"/>
                </a:solidFill>
                <a:latin typeface="Corbel" pitchFamily="34" charset="0"/>
                <a:cs typeface="Calibri" pitchFamily="34" charset="0"/>
              </a:rPr>
              <a:t> ● </a:t>
            </a:r>
            <a:r>
              <a:rPr kumimoji="0" lang="en-US" altLang="zh-TW" sz="1000" b="1" smtClean="0">
                <a:solidFill>
                  <a:srgbClr val="FFFFFF"/>
                </a:solidFill>
                <a:latin typeface="Corbel" pitchFamily="34" charset="0"/>
                <a:cs typeface="Calibri" pitchFamily="34" charset="0"/>
              </a:rPr>
              <a:t>WCDR</a:t>
            </a:r>
            <a:endParaRPr kumimoji="0" lang="zh-TW" altLang="en-US" sz="1000" b="1" smtClean="0">
              <a:solidFill>
                <a:srgbClr val="FFFFFF"/>
              </a:solidFill>
              <a:latin typeface="Corbel" pitchFamily="34" charset="0"/>
              <a:cs typeface="Calibri" pitchFamily="34" charset="0"/>
            </a:endParaRPr>
          </a:p>
        </p:txBody>
      </p:sp>
      <p:sp>
        <p:nvSpPr>
          <p:cNvPr id="10" name="投影片編號版面配置區 1"/>
          <p:cNvSpPr>
            <a:spLocks noGrp="1"/>
          </p:cNvSpPr>
          <p:nvPr>
            <p:ph type="sldNum" sz="quarter" idx="10"/>
          </p:nvPr>
        </p:nvSpPr>
        <p:spPr/>
        <p:txBody>
          <a:bodyPr/>
          <a:lstStyle>
            <a:lvl1pPr algn="r">
              <a:defRPr sz="1400">
                <a:solidFill>
                  <a:schemeClr val="tx2"/>
                </a:solidFill>
                <a:latin typeface="Arial Unicode MS" pitchFamily="34" charset="-120"/>
                <a:ea typeface="Arial Unicode MS" pitchFamily="34" charset="-120"/>
                <a:cs typeface="Arial Unicode MS" pitchFamily="34" charset="-120"/>
              </a:defRPr>
            </a:lvl1pPr>
          </a:lstStyle>
          <a:p>
            <a:pPr>
              <a:defRPr/>
            </a:pPr>
            <a:fld id="{4D71D39C-1AAB-457E-96B8-4E6ABBFEE497}" type="slidenum">
              <a:rPr lang="zh-TW" altLang="en-US">
                <a:solidFill>
                  <a:srgbClr val="1F497D"/>
                </a:solidFill>
              </a:rPr>
              <a:pPr>
                <a:defRPr/>
              </a:pPr>
              <a:t>‹#›</a:t>
            </a:fld>
            <a:endParaRPr lang="zh-TW" altLang="en-US">
              <a:solidFill>
                <a:srgbClr val="1F497D"/>
              </a:solidFill>
            </a:endParaRPr>
          </a:p>
        </p:txBody>
      </p:sp>
    </p:spTree>
    <p:extLst>
      <p:ext uri="{BB962C8B-B14F-4D97-AF65-F5344CB8AC3E}">
        <p14:creationId xmlns:p14="http://schemas.microsoft.com/office/powerpoint/2010/main" val="7616197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4726636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able of Contents Slide">
    <p:spTree>
      <p:nvGrpSpPr>
        <p:cNvPr id="1" name=""/>
        <p:cNvGrpSpPr/>
        <p:nvPr/>
      </p:nvGrpSpPr>
      <p:grpSpPr>
        <a:xfrm>
          <a:off x="0" y="0"/>
          <a:ext cx="0" cy="0"/>
          <a:chOff x="0" y="0"/>
          <a:chExt cx="0" cy="0"/>
        </a:xfrm>
      </p:grpSpPr>
      <p:pic>
        <p:nvPicPr>
          <p:cNvPr id="2" name="圖片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3038" y="160338"/>
            <a:ext cx="8797925"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橢圓 2"/>
          <p:cNvSpPr/>
          <p:nvPr userDrawn="1"/>
        </p:nvSpPr>
        <p:spPr>
          <a:xfrm>
            <a:off x="307975" y="2513013"/>
            <a:ext cx="288925" cy="287337"/>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92B62E"/>
              </a:solidFill>
              <a:effectLst/>
              <a:uLnTx/>
              <a:uFillTx/>
              <a:latin typeface="Trebushet MS"/>
              <a:ea typeface="新細明體" pitchFamily="18" charset="-120"/>
              <a:cs typeface="+mn-cs"/>
            </a:endParaRPr>
          </a:p>
        </p:txBody>
      </p:sp>
      <p:sp>
        <p:nvSpPr>
          <p:cNvPr id="4" name="橢圓 3"/>
          <p:cNvSpPr>
            <a:spLocks noChangeAspect="1"/>
          </p:cNvSpPr>
          <p:nvPr userDrawn="1"/>
        </p:nvSpPr>
        <p:spPr>
          <a:xfrm>
            <a:off x="576263" y="2889250"/>
            <a:ext cx="179387" cy="179388"/>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92B62E"/>
              </a:solidFill>
              <a:effectLst/>
              <a:uLnTx/>
              <a:uFillTx/>
              <a:latin typeface="Trebushet MS"/>
              <a:ea typeface="新細明體" pitchFamily="18" charset="-120"/>
              <a:cs typeface="+mn-cs"/>
            </a:endParaRPr>
          </a:p>
        </p:txBody>
      </p:sp>
      <p:pic>
        <p:nvPicPr>
          <p:cNvPr id="5" name="圖片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8275" y="4076700"/>
            <a:ext cx="8796338"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
          <p:cNvSpPr>
            <a:spLocks noGrp="1"/>
          </p:cNvSpPr>
          <p:nvPr>
            <p:ph type="sldNum" sz="quarter"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B55A85F-5298-45AB-9E9C-20A9B65E826D}" type="slidenum">
              <a:rPr kumimoji="0" lang="zh-TW" altLang="en-US" sz="1400" b="0" i="0" u="none" strike="noStrike" kern="1200" cap="none" spc="0" normalizeH="0" baseline="0" noProof="0">
                <a:ln>
                  <a:noFill/>
                </a:ln>
                <a:solidFill>
                  <a:srgbClr val="262626"/>
                </a:solidFill>
                <a:effectLst/>
                <a:uLnTx/>
                <a:uFillTx/>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TW" altLang="en-US" sz="1400" b="0" i="0" u="none" strike="noStrike" kern="1200" cap="none" spc="0" normalizeH="0" baseline="0" noProof="0">
              <a:ln>
                <a:noFill/>
              </a:ln>
              <a:solidFill>
                <a:srgbClr val="262626"/>
              </a:solidFill>
              <a:effectLst/>
              <a:uLnTx/>
              <a:uFillTx/>
              <a:ea typeface="Arial Unicode MS" pitchFamily="34" charset="-120"/>
            </a:endParaRPr>
          </a:p>
        </p:txBody>
      </p:sp>
    </p:spTree>
    <p:extLst>
      <p:ext uri="{BB962C8B-B14F-4D97-AF65-F5344CB8AC3E}">
        <p14:creationId xmlns:p14="http://schemas.microsoft.com/office/powerpoint/2010/main" val="38657426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0"/>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Trebushet MS"/>
              <a:ea typeface="新細明體" pitchFamily="18" charset="-120"/>
              <a:cs typeface="+mn-cs"/>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Trebushet MS"/>
              <a:ea typeface="新細明體" pitchFamily="18" charset="-120"/>
              <a:cs typeface="+mn-cs"/>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800" b="0" i="0" u="none" strike="noStrike" kern="1200" cap="none" spc="0" normalizeH="0" baseline="0" noProof="0" smtClean="0">
              <a:ln>
                <a:noFill/>
              </a:ln>
              <a:solidFill>
                <a:srgbClr val="000000"/>
              </a:solidFill>
              <a:effectLst/>
              <a:uLnTx/>
              <a:uFillTx/>
              <a:latin typeface="Trebushet MS"/>
              <a:ea typeface="新細明體" pitchFamily="18" charset="-120"/>
              <a:cs typeface="+mn-cs"/>
            </a:endParaRPr>
          </a:p>
        </p:txBody>
      </p:sp>
      <p:sp>
        <p:nvSpPr>
          <p:cNvPr id="5" name="Rectangle 5"/>
          <p:cNvSpPr>
            <a:spLocks noChangeArrowheads="1"/>
          </p:cNvSpPr>
          <p:nvPr userDrawn="1"/>
        </p:nvSpPr>
        <p:spPr bwMode="auto">
          <a:xfrm>
            <a:off x="0" y="6523038"/>
            <a:ext cx="1490663" cy="334962"/>
          </a:xfrm>
          <a:prstGeom prst="rect">
            <a:avLst/>
          </a:prstGeom>
          <a:solidFill>
            <a:srgbClr val="FFC20E"/>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800" b="0" i="0" u="none" strike="noStrike" kern="1200" cap="none" spc="0" normalizeH="0" baseline="0" noProof="0" smtClean="0">
              <a:ln>
                <a:noFill/>
              </a:ln>
              <a:solidFill>
                <a:srgbClr val="000000"/>
              </a:solidFill>
              <a:effectLst/>
              <a:uLnTx/>
              <a:uFillTx/>
              <a:latin typeface="Trebushet MS"/>
              <a:ea typeface="新細明體" pitchFamily="18" charset="-120"/>
              <a:cs typeface="+mn-cs"/>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800" b="0" i="0" u="none" strike="noStrike" kern="1200" cap="none" spc="0" normalizeH="0" baseline="0" noProof="0" smtClean="0">
              <a:ln>
                <a:noFill/>
              </a:ln>
              <a:solidFill>
                <a:srgbClr val="000000"/>
              </a:solidFill>
              <a:effectLst/>
              <a:uLnTx/>
              <a:uFillTx/>
              <a:latin typeface="Trebushet MS"/>
              <a:ea typeface="新細明體" pitchFamily="18" charset="-120"/>
              <a:cs typeface="+mn-cs"/>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800" b="0" i="0" u="none" strike="noStrike" kern="1200" cap="none" spc="0" normalizeH="0" baseline="0" noProof="0" smtClean="0">
              <a:ln>
                <a:noFill/>
              </a:ln>
              <a:solidFill>
                <a:srgbClr val="000000"/>
              </a:solidFill>
              <a:effectLst/>
              <a:uLnTx/>
              <a:uFillTx/>
              <a:latin typeface="Trebushet MS"/>
              <a:ea typeface="新細明體" pitchFamily="18" charset="-120"/>
              <a:cs typeface="+mn-cs"/>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800" b="0" i="0" u="none" strike="noStrike" kern="1200" cap="none" spc="0" normalizeH="0" baseline="0" noProof="0" smtClean="0">
              <a:ln>
                <a:noFill/>
              </a:ln>
              <a:solidFill>
                <a:srgbClr val="000000"/>
              </a:solidFill>
              <a:effectLst/>
              <a:uLnTx/>
              <a:uFillTx/>
              <a:latin typeface="Trebushet MS"/>
              <a:ea typeface="新細明體" pitchFamily="18" charset="-120"/>
              <a:cs typeface="+mn-cs"/>
            </a:endParaRPr>
          </a:p>
        </p:txBody>
      </p:sp>
      <p:sp>
        <p:nvSpPr>
          <p:cNvPr id="9" name="文字方塊 8"/>
          <p:cNvSpPr txBox="1"/>
          <p:nvPr/>
        </p:nvSpPr>
        <p:spPr>
          <a:xfrm>
            <a:off x="7596188"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000" b="1" i="0" u="none" strike="noStrike" kern="1200" cap="none" spc="0" normalizeH="0" baseline="0" noProof="0" smtClean="0">
                <a:ln>
                  <a:noFill/>
                </a:ln>
                <a:solidFill>
                  <a:srgbClr val="FFFFFF"/>
                </a:solidFill>
                <a:effectLst/>
                <a:uLnTx/>
                <a:uFillTx/>
                <a:latin typeface="Corbel" pitchFamily="34" charset="0"/>
                <a:ea typeface="新細明體" pitchFamily="18" charset="-120"/>
                <a:cs typeface="Calibri" pitchFamily="34" charset="0"/>
              </a:rPr>
              <a:t>NTU</a:t>
            </a:r>
            <a:r>
              <a:rPr kumimoji="0" lang="zh-TW" altLang="en-US" sz="1000" b="1" i="0" u="none" strike="noStrike" kern="1200" cap="none" spc="0" normalizeH="0" baseline="0" noProof="0" smtClean="0">
                <a:ln>
                  <a:noFill/>
                </a:ln>
                <a:solidFill>
                  <a:srgbClr val="FFFFFF"/>
                </a:solidFill>
                <a:effectLst/>
                <a:uLnTx/>
                <a:uFillTx/>
                <a:latin typeface="Corbel" pitchFamily="34" charset="0"/>
                <a:ea typeface="新細明體" pitchFamily="18" charset="-120"/>
                <a:cs typeface="Calibri" pitchFamily="34" charset="0"/>
              </a:rPr>
              <a:t> ● </a:t>
            </a:r>
            <a:r>
              <a:rPr kumimoji="0" lang="en-US" altLang="zh-TW" sz="1000" b="1" i="0" u="none" strike="noStrike" kern="1200" cap="none" spc="0" normalizeH="0" baseline="0" noProof="0" smtClean="0">
                <a:ln>
                  <a:noFill/>
                </a:ln>
                <a:solidFill>
                  <a:srgbClr val="FFFFFF"/>
                </a:solidFill>
                <a:effectLst/>
                <a:uLnTx/>
                <a:uFillTx/>
                <a:latin typeface="Corbel" pitchFamily="34" charset="0"/>
                <a:ea typeface="新細明體" pitchFamily="18" charset="-120"/>
                <a:cs typeface="Calibri" pitchFamily="34" charset="0"/>
              </a:rPr>
              <a:t>WCDR</a:t>
            </a:r>
            <a:endParaRPr kumimoji="0" lang="zh-TW" altLang="en-US" sz="1000" b="1" i="0" u="none" strike="noStrike" kern="1200" cap="none" spc="0" normalizeH="0" baseline="0" noProof="0" smtClean="0">
              <a:ln>
                <a:noFill/>
              </a:ln>
              <a:solidFill>
                <a:srgbClr val="FFFFFF"/>
              </a:solidFill>
              <a:effectLst/>
              <a:uLnTx/>
              <a:uFillTx/>
              <a:latin typeface="Corbel" pitchFamily="34" charset="0"/>
              <a:ea typeface="新細明體" pitchFamily="18" charset="-120"/>
              <a:cs typeface="Calibri" pitchFamily="34" charset="0"/>
            </a:endParaRPr>
          </a:p>
        </p:txBody>
      </p:sp>
      <p:sp>
        <p:nvSpPr>
          <p:cNvPr id="10" name="投影片編號版面配置區 1"/>
          <p:cNvSpPr>
            <a:spLocks noGrp="1"/>
          </p:cNvSpPr>
          <p:nvPr>
            <p:ph type="sldNum" sz="quarter"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CC3CB18-46D9-4CB3-B037-6DB33D6640C9}" type="slidenum">
              <a:rPr kumimoji="0" lang="zh-TW" altLang="en-US" sz="1400" b="0" i="0" u="none" strike="noStrike" kern="1200" cap="none" spc="0" normalizeH="0" baseline="0" noProof="0">
                <a:ln>
                  <a:noFill/>
                </a:ln>
                <a:solidFill>
                  <a:srgbClr val="262626"/>
                </a:solidFill>
                <a:effectLst/>
                <a:uLnTx/>
                <a:uFillTx/>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TW" altLang="en-US" sz="1400" b="0" i="0" u="none" strike="noStrike" kern="1200" cap="none" spc="0" normalizeH="0" baseline="0" noProof="0">
              <a:ln>
                <a:noFill/>
              </a:ln>
              <a:solidFill>
                <a:srgbClr val="262626"/>
              </a:solidFill>
              <a:effectLst/>
              <a:uLnTx/>
              <a:uFillTx/>
              <a:ea typeface="Arial Unicode MS" pitchFamily="34" charset="-120"/>
            </a:endParaRPr>
          </a:p>
        </p:txBody>
      </p:sp>
    </p:spTree>
    <p:extLst>
      <p:ext uri="{BB962C8B-B14F-4D97-AF65-F5344CB8AC3E}">
        <p14:creationId xmlns:p14="http://schemas.microsoft.com/office/powerpoint/2010/main" val="2774459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49401398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4755344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06864585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37733974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65636533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01985783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34827329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2936502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676107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89128225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21217340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19015274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9398305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2"/>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p:spPr>
        <p:txBody>
          <a:bodyPr/>
          <a:lstStyle/>
          <a:p>
            <a:pPr>
              <a:defRPr/>
            </a:pPr>
            <a:endParaRPr kumimoji="0" lang="en-US" altLang="zh-TW">
              <a:latin typeface="Arial" charset="0"/>
            </a:endParaRPr>
          </a:p>
        </p:txBody>
      </p:sp>
      <p:sp>
        <p:nvSpPr>
          <p:cNvPr id="5" name="Rectangle 5"/>
          <p:cNvSpPr>
            <a:spLocks noChangeArrowheads="1"/>
          </p:cNvSpPr>
          <p:nvPr userDrawn="1"/>
        </p:nvSpPr>
        <p:spPr bwMode="auto">
          <a:xfrm>
            <a:off x="1" y="6523038"/>
            <a:ext cx="1490663" cy="334962"/>
          </a:xfrm>
          <a:prstGeom prst="rect">
            <a:avLst/>
          </a:prstGeom>
          <a:solidFill>
            <a:srgbClr val="FFC20E"/>
          </a:solidFill>
          <a:ln>
            <a:noFill/>
          </a:ln>
          <a:extLst/>
        </p:spPr>
        <p:txBody>
          <a:bodyPr/>
          <a:lstStyle/>
          <a:p>
            <a:pPr>
              <a:defRPr/>
            </a:pPr>
            <a:endParaRPr kumimoji="0" lang="en-US" altLang="zh-TW">
              <a:latin typeface="Arial" charset="0"/>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p:spPr>
        <p:txBody>
          <a:bodyPr/>
          <a:lstStyle/>
          <a:p>
            <a:pPr>
              <a:defRPr/>
            </a:pPr>
            <a:endParaRPr kumimoji="0" lang="en-US" altLang="zh-TW">
              <a:solidFill>
                <a:srgbClr val="000000"/>
              </a:solidFill>
              <a:latin typeface="Arial" charset="0"/>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p:spPr>
        <p:txBody>
          <a:bodyPr/>
          <a:lstStyle/>
          <a:p>
            <a:pPr>
              <a:defRPr/>
            </a:pPr>
            <a:endParaRPr kumimoji="0" lang="en-US" altLang="zh-TW">
              <a:latin typeface="Arial" charset="0"/>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p:spPr>
        <p:txBody>
          <a:bodyPr/>
          <a:lstStyle/>
          <a:p>
            <a:pPr>
              <a:defRPr/>
            </a:pPr>
            <a:endParaRPr kumimoji="0" lang="en-US" altLang="zh-TW">
              <a:latin typeface="Arial" charset="0"/>
            </a:endParaRPr>
          </a:p>
        </p:txBody>
      </p:sp>
      <p:sp>
        <p:nvSpPr>
          <p:cNvPr id="9" name="文字方塊 8"/>
          <p:cNvSpPr txBox="1"/>
          <p:nvPr/>
        </p:nvSpPr>
        <p:spPr>
          <a:xfrm>
            <a:off x="7596189"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algn="r">
              <a:defRPr/>
            </a:pPr>
            <a:r>
              <a:rPr kumimoji="0" lang="en-US" altLang="zh-TW" sz="1000" b="1" smtClean="0">
                <a:solidFill>
                  <a:schemeClr val="bg1"/>
                </a:solidFill>
                <a:latin typeface="Corbel" pitchFamily="34" charset="0"/>
                <a:cs typeface="Calibri" pitchFamily="34" charset="0"/>
              </a:rPr>
              <a:t>NTU</a:t>
            </a:r>
            <a:r>
              <a:rPr kumimoji="0" lang="zh-TW" altLang="en-US" sz="1000" b="1" smtClean="0">
                <a:solidFill>
                  <a:schemeClr val="bg1"/>
                </a:solidFill>
                <a:latin typeface="Corbel" pitchFamily="34" charset="0"/>
                <a:cs typeface="Calibri" pitchFamily="34" charset="0"/>
              </a:rPr>
              <a:t> ● </a:t>
            </a:r>
            <a:r>
              <a:rPr kumimoji="0" lang="en-US" altLang="zh-TW" sz="1000" b="1" smtClean="0">
                <a:solidFill>
                  <a:schemeClr val="bg1"/>
                </a:solidFill>
                <a:latin typeface="Corbel" pitchFamily="34" charset="0"/>
                <a:cs typeface="Calibri" pitchFamily="34" charset="0"/>
              </a:rPr>
              <a:t>WCDR</a:t>
            </a:r>
            <a:endParaRPr kumimoji="0" lang="zh-TW" altLang="en-US" sz="1000" b="1" smtClean="0">
              <a:solidFill>
                <a:schemeClr val="bg1"/>
              </a:solidFill>
              <a:latin typeface="Corbel" pitchFamily="34" charset="0"/>
              <a:cs typeface="Calibri" pitchFamily="34" charset="0"/>
            </a:endParaRPr>
          </a:p>
        </p:txBody>
      </p:sp>
      <p:sp>
        <p:nvSpPr>
          <p:cNvPr id="10" name="投影片編號版面配置區 1"/>
          <p:cNvSpPr>
            <a:spLocks noGrp="1"/>
          </p:cNvSpPr>
          <p:nvPr>
            <p:ph type="sldNum" sz="quarter" idx="10"/>
          </p:nvPr>
        </p:nvSpPr>
        <p:spPr/>
        <p:txBody>
          <a:bodyPr/>
          <a:lstStyle>
            <a:lvl1pPr algn="r">
              <a:defRPr sz="1400">
                <a:solidFill>
                  <a:schemeClr val="tx2"/>
                </a:solidFill>
                <a:latin typeface="Arial Unicode MS" pitchFamily="34" charset="-120"/>
                <a:ea typeface="Arial Unicode MS" pitchFamily="34" charset="-120"/>
                <a:cs typeface="Arial Unicode MS" pitchFamily="34" charset="-120"/>
              </a:defRPr>
            </a:lvl1pPr>
          </a:lstStyle>
          <a:p>
            <a:pPr>
              <a:defRPr/>
            </a:pPr>
            <a:fld id="{4939C22B-6128-46B7-AC2D-26508EEEC445}" type="slidenum">
              <a:rPr lang="zh-TW" altLang="en-US"/>
              <a:pPr>
                <a:defRPr/>
              </a:pPr>
              <a:t>‹#›</a:t>
            </a:fld>
            <a:endParaRPr lang="zh-TW" altLang="en-US"/>
          </a:p>
        </p:txBody>
      </p:sp>
    </p:spTree>
    <p:extLst>
      <p:ext uri="{BB962C8B-B14F-4D97-AF65-F5344CB8AC3E}">
        <p14:creationId xmlns:p14="http://schemas.microsoft.com/office/powerpoint/2010/main" val="2188938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p:cNvGrpSpPr>
            <a:grpSpLocks/>
          </p:cNvGrpSpPr>
          <p:nvPr/>
        </p:nvGrpSpPr>
        <p:grpSpPr bwMode="auto">
          <a:xfrm>
            <a:off x="34926" y="5589588"/>
            <a:ext cx="9074150" cy="1223962"/>
            <a:chOff x="0" y="2640"/>
            <a:chExt cx="5760" cy="1680"/>
          </a:xfrm>
        </p:grpSpPr>
        <p:sp>
          <p:nvSpPr>
            <p:cNvPr id="5" name="Rectangle 3"/>
            <p:cNvSpPr>
              <a:spLocks noChangeArrowheads="1"/>
            </p:cNvSpPr>
            <p:nvPr userDrawn="1"/>
          </p:nvSpPr>
          <p:spPr bwMode="gray">
            <a:xfrm>
              <a:off x="0" y="2640"/>
              <a:ext cx="5760" cy="16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mtClean="0">
                <a:solidFill>
                  <a:srgbClr val="1D528D"/>
                </a:solidFill>
                <a:latin typeface="Arial" charset="0"/>
                <a:ea typeface="新細明體" charset="-120"/>
              </a:endParaRPr>
            </a:p>
          </p:txBody>
        </p:sp>
        <p:sp>
          <p:nvSpPr>
            <p:cNvPr id="6" name="Rectangle 4"/>
            <p:cNvSpPr>
              <a:spLocks noChangeArrowheads="1"/>
            </p:cNvSpPr>
            <p:nvPr userDrawn="1"/>
          </p:nvSpPr>
          <p:spPr bwMode="gray">
            <a:xfrm>
              <a:off x="0" y="2640"/>
              <a:ext cx="5760" cy="96"/>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a:defRPr/>
              </a:pPr>
              <a:endParaRPr lang="zh-TW" altLang="en-US">
                <a:solidFill>
                  <a:srgbClr val="1D528D"/>
                </a:solidFill>
                <a:latin typeface="Arial" charset="0"/>
                <a:ea typeface="新細明體" pitchFamily="18" charset="-120"/>
              </a:endParaRPr>
            </a:p>
          </p:txBody>
        </p:sp>
      </p:grpSp>
      <p:grpSp>
        <p:nvGrpSpPr>
          <p:cNvPr id="7" name="Group 5"/>
          <p:cNvGrpSpPr>
            <a:grpSpLocks/>
          </p:cNvGrpSpPr>
          <p:nvPr/>
        </p:nvGrpSpPr>
        <p:grpSpPr bwMode="auto">
          <a:xfrm>
            <a:off x="-4762" y="2"/>
            <a:ext cx="9148763" cy="6856413"/>
            <a:chOff x="-3" y="0"/>
            <a:chExt cx="5763" cy="4319"/>
          </a:xfrm>
        </p:grpSpPr>
        <p:sp>
          <p:nvSpPr>
            <p:cNvPr id="8" name="AutoShape 6"/>
            <p:cNvSpPr>
              <a:spLocks noChangeArrowheads="1"/>
            </p:cNvSpPr>
            <p:nvPr userDrawn="1"/>
          </p:nvSpPr>
          <p:spPr bwMode="gray">
            <a:xfrm>
              <a:off x="24" y="24"/>
              <a:ext cx="5712" cy="4272"/>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smtClean="0">
                <a:solidFill>
                  <a:srgbClr val="1D528D"/>
                </a:solidFill>
                <a:latin typeface="Arial" charset="0"/>
                <a:ea typeface="新細明體" charset="-120"/>
              </a:endParaRPr>
            </a:p>
          </p:txBody>
        </p:sp>
        <p:sp>
          <p:nvSpPr>
            <p:cNvPr id="9" name="Freeform 7"/>
            <p:cNvSpPr>
              <a:spLocks/>
            </p:cNvSpPr>
            <p:nvPr userDrawn="1"/>
          </p:nvSpPr>
          <p:spPr bwMode="gray">
            <a:xfrm>
              <a:off x="0"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0" name="Freeform 8"/>
            <p:cNvSpPr>
              <a:spLocks/>
            </p:cNvSpPr>
            <p:nvPr userDrawn="1"/>
          </p:nvSpPr>
          <p:spPr bwMode="gray">
            <a:xfrm rot="-5408600">
              <a:off x="-50" y="4030"/>
              <a:ext cx="336" cy="242"/>
            </a:xfrm>
            <a:custGeom>
              <a:avLst/>
              <a:gdLst>
                <a:gd name="T0" fmla="*/ 0 w 336"/>
                <a:gd name="T1" fmla="*/ 12 h 384"/>
                <a:gd name="T2" fmla="*/ 0 w 336"/>
                <a:gd name="T3" fmla="*/ 96 h 384"/>
                <a:gd name="T4" fmla="*/ 96 w 336"/>
                <a:gd name="T5" fmla="*/ 48 h 384"/>
                <a:gd name="T6" fmla="*/ 192 w 336"/>
                <a:gd name="T7" fmla="*/ 1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1" name="Freeform 9"/>
            <p:cNvSpPr>
              <a:spLocks/>
            </p:cNvSpPr>
            <p:nvPr userDrawn="1"/>
          </p:nvSpPr>
          <p:spPr bwMode="gray">
            <a:xfrm rot="10769190">
              <a:off x="5519" y="4031"/>
              <a:ext cx="232" cy="287"/>
            </a:xfrm>
            <a:custGeom>
              <a:avLst/>
              <a:gdLst>
                <a:gd name="T0" fmla="*/ 0 w 336"/>
                <a:gd name="T1" fmla="*/ 20 h 384"/>
                <a:gd name="T2" fmla="*/ 0 w 336"/>
                <a:gd name="T3" fmla="*/ 161 h 384"/>
                <a:gd name="T4" fmla="*/ 32 w 336"/>
                <a:gd name="T5" fmla="*/ 81 h 384"/>
                <a:gd name="T6" fmla="*/ 64 w 336"/>
                <a:gd name="T7" fmla="*/ 20 h 384"/>
                <a:gd name="T8" fmla="*/ 110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2" name="Freeform 10"/>
            <p:cNvSpPr>
              <a:spLocks/>
            </p:cNvSpPr>
            <p:nvPr userDrawn="1"/>
          </p:nvSpPr>
          <p:spPr bwMode="gray">
            <a:xfrm rot="5400000">
              <a:off x="5472"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grpSp>
      <p:pic>
        <p:nvPicPr>
          <p:cNvPr id="13" name="Picture 12" descr="圖片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4450"/>
            <a:ext cx="914400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p:cNvSpPr txBox="1">
            <a:spLocks noChangeArrowheads="1"/>
          </p:cNvSpPr>
          <p:nvPr/>
        </p:nvSpPr>
        <p:spPr bwMode="auto">
          <a:xfrm>
            <a:off x="7010400" y="152402"/>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r>
              <a:rPr lang="zh-TW" altLang="en-US" smtClean="0">
                <a:solidFill>
                  <a:srgbClr val="FFFFFF"/>
                </a:solidFill>
                <a:ea typeface="華康勘亭流" pitchFamily="65" charset="-120"/>
              </a:rPr>
              <a:t>新北市政府消防局</a:t>
            </a:r>
          </a:p>
        </p:txBody>
      </p:sp>
      <p:sp>
        <p:nvSpPr>
          <p:cNvPr id="8203" name="Rectangle 11"/>
          <p:cNvSpPr>
            <a:spLocks noGrp="1" noChangeArrowheads="1"/>
          </p:cNvSpPr>
          <p:nvPr>
            <p:ph type="subTitle" idx="1"/>
          </p:nvPr>
        </p:nvSpPr>
        <p:spPr>
          <a:xfrm>
            <a:off x="1371600" y="4953000"/>
            <a:ext cx="6400800" cy="533400"/>
          </a:xfrm>
        </p:spPr>
        <p:txBody>
          <a:bodyPr/>
          <a:lstStyle>
            <a:lvl1pPr marL="0" indent="0" algn="ctr">
              <a:buFontTx/>
              <a:buNone/>
              <a:defRPr sz="2800">
                <a:solidFill>
                  <a:schemeClr val="tx2"/>
                </a:solidFill>
              </a:defRPr>
            </a:lvl1pPr>
          </a:lstStyle>
          <a:p>
            <a:r>
              <a:rPr lang="zh-TW" altLang="en-US"/>
              <a:t>按一下以編輯母片副標題樣式</a:t>
            </a:r>
          </a:p>
        </p:txBody>
      </p:sp>
      <p:sp>
        <p:nvSpPr>
          <p:cNvPr id="8205" name="Rectangle 13"/>
          <p:cNvSpPr>
            <a:spLocks noGrp="1" noChangeArrowheads="1"/>
          </p:cNvSpPr>
          <p:nvPr>
            <p:ph type="ctrTitle"/>
          </p:nvPr>
        </p:nvSpPr>
        <p:spPr bwMode="ltGray">
          <a:xfrm>
            <a:off x="755650" y="2781300"/>
            <a:ext cx="7772400" cy="10668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sz="4400"/>
            </a:lvl1pPr>
          </a:lstStyle>
          <a:p>
            <a:r>
              <a:rPr lang="zh-TW" altLang="en-US"/>
              <a:t>按一下以編輯母片標題樣式</a:t>
            </a:r>
          </a:p>
        </p:txBody>
      </p:sp>
    </p:spTree>
    <p:extLst>
      <p:ext uri="{BB962C8B-B14F-4D97-AF65-F5344CB8AC3E}">
        <p14:creationId xmlns:p14="http://schemas.microsoft.com/office/powerpoint/2010/main" val="1401031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769578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540855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518004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540186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664939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93590252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417366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004220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1675901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603256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773106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p:cNvGrpSpPr>
            <a:grpSpLocks/>
          </p:cNvGrpSpPr>
          <p:nvPr/>
        </p:nvGrpSpPr>
        <p:grpSpPr bwMode="auto">
          <a:xfrm>
            <a:off x="34926" y="5589588"/>
            <a:ext cx="9074150" cy="1223962"/>
            <a:chOff x="0" y="2640"/>
            <a:chExt cx="5760" cy="1680"/>
          </a:xfrm>
        </p:grpSpPr>
        <p:sp>
          <p:nvSpPr>
            <p:cNvPr id="5" name="Rectangle 3"/>
            <p:cNvSpPr>
              <a:spLocks noChangeArrowheads="1"/>
            </p:cNvSpPr>
            <p:nvPr userDrawn="1"/>
          </p:nvSpPr>
          <p:spPr bwMode="gray">
            <a:xfrm>
              <a:off x="0" y="2640"/>
              <a:ext cx="5760" cy="16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mtClean="0">
                <a:solidFill>
                  <a:srgbClr val="1D528D"/>
                </a:solidFill>
                <a:latin typeface="Arial" charset="0"/>
                <a:ea typeface="新細明體" charset="-120"/>
              </a:endParaRPr>
            </a:p>
          </p:txBody>
        </p:sp>
        <p:sp>
          <p:nvSpPr>
            <p:cNvPr id="6" name="Rectangle 4"/>
            <p:cNvSpPr>
              <a:spLocks noChangeArrowheads="1"/>
            </p:cNvSpPr>
            <p:nvPr userDrawn="1"/>
          </p:nvSpPr>
          <p:spPr bwMode="gray">
            <a:xfrm>
              <a:off x="0" y="2640"/>
              <a:ext cx="5760" cy="96"/>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a:defRPr/>
              </a:pPr>
              <a:endParaRPr lang="zh-TW" altLang="en-US">
                <a:solidFill>
                  <a:srgbClr val="1D528D"/>
                </a:solidFill>
                <a:latin typeface="Arial" charset="0"/>
                <a:ea typeface="新細明體" pitchFamily="18" charset="-120"/>
              </a:endParaRPr>
            </a:p>
          </p:txBody>
        </p:sp>
      </p:grpSp>
      <p:grpSp>
        <p:nvGrpSpPr>
          <p:cNvPr id="7" name="Group 5"/>
          <p:cNvGrpSpPr>
            <a:grpSpLocks/>
          </p:cNvGrpSpPr>
          <p:nvPr/>
        </p:nvGrpSpPr>
        <p:grpSpPr bwMode="auto">
          <a:xfrm>
            <a:off x="-4762" y="2"/>
            <a:ext cx="9148763" cy="6856413"/>
            <a:chOff x="-3" y="0"/>
            <a:chExt cx="5763" cy="4319"/>
          </a:xfrm>
        </p:grpSpPr>
        <p:sp>
          <p:nvSpPr>
            <p:cNvPr id="8" name="AutoShape 6"/>
            <p:cNvSpPr>
              <a:spLocks noChangeArrowheads="1"/>
            </p:cNvSpPr>
            <p:nvPr userDrawn="1"/>
          </p:nvSpPr>
          <p:spPr bwMode="gray">
            <a:xfrm>
              <a:off x="24" y="24"/>
              <a:ext cx="5712" cy="4272"/>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smtClean="0">
                <a:solidFill>
                  <a:srgbClr val="1D528D"/>
                </a:solidFill>
                <a:latin typeface="Arial" charset="0"/>
                <a:ea typeface="新細明體" charset="-120"/>
              </a:endParaRPr>
            </a:p>
          </p:txBody>
        </p:sp>
        <p:sp>
          <p:nvSpPr>
            <p:cNvPr id="9" name="Freeform 7"/>
            <p:cNvSpPr>
              <a:spLocks/>
            </p:cNvSpPr>
            <p:nvPr userDrawn="1"/>
          </p:nvSpPr>
          <p:spPr bwMode="gray">
            <a:xfrm>
              <a:off x="0"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0" name="Freeform 8"/>
            <p:cNvSpPr>
              <a:spLocks/>
            </p:cNvSpPr>
            <p:nvPr userDrawn="1"/>
          </p:nvSpPr>
          <p:spPr bwMode="gray">
            <a:xfrm rot="-5408600">
              <a:off x="-50" y="4030"/>
              <a:ext cx="336" cy="242"/>
            </a:xfrm>
            <a:custGeom>
              <a:avLst/>
              <a:gdLst>
                <a:gd name="T0" fmla="*/ 0 w 336"/>
                <a:gd name="T1" fmla="*/ 12 h 384"/>
                <a:gd name="T2" fmla="*/ 0 w 336"/>
                <a:gd name="T3" fmla="*/ 96 h 384"/>
                <a:gd name="T4" fmla="*/ 96 w 336"/>
                <a:gd name="T5" fmla="*/ 48 h 384"/>
                <a:gd name="T6" fmla="*/ 192 w 336"/>
                <a:gd name="T7" fmla="*/ 1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1" name="Freeform 9"/>
            <p:cNvSpPr>
              <a:spLocks/>
            </p:cNvSpPr>
            <p:nvPr userDrawn="1"/>
          </p:nvSpPr>
          <p:spPr bwMode="gray">
            <a:xfrm rot="10769190">
              <a:off x="5519" y="4031"/>
              <a:ext cx="232" cy="287"/>
            </a:xfrm>
            <a:custGeom>
              <a:avLst/>
              <a:gdLst>
                <a:gd name="T0" fmla="*/ 0 w 336"/>
                <a:gd name="T1" fmla="*/ 20 h 384"/>
                <a:gd name="T2" fmla="*/ 0 w 336"/>
                <a:gd name="T3" fmla="*/ 161 h 384"/>
                <a:gd name="T4" fmla="*/ 32 w 336"/>
                <a:gd name="T5" fmla="*/ 81 h 384"/>
                <a:gd name="T6" fmla="*/ 64 w 336"/>
                <a:gd name="T7" fmla="*/ 20 h 384"/>
                <a:gd name="T8" fmla="*/ 110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2" name="Freeform 10"/>
            <p:cNvSpPr>
              <a:spLocks/>
            </p:cNvSpPr>
            <p:nvPr userDrawn="1"/>
          </p:nvSpPr>
          <p:spPr bwMode="gray">
            <a:xfrm rot="5400000">
              <a:off x="5472"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grpSp>
      <p:pic>
        <p:nvPicPr>
          <p:cNvPr id="13" name="Picture 12" descr="圖片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4450"/>
            <a:ext cx="914400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p:cNvSpPr txBox="1">
            <a:spLocks noChangeArrowheads="1"/>
          </p:cNvSpPr>
          <p:nvPr/>
        </p:nvSpPr>
        <p:spPr bwMode="auto">
          <a:xfrm>
            <a:off x="7010400" y="152402"/>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r>
              <a:rPr lang="zh-TW" altLang="en-US" smtClean="0">
                <a:solidFill>
                  <a:srgbClr val="FFFFFF"/>
                </a:solidFill>
                <a:ea typeface="華康勘亭流" pitchFamily="65" charset="-120"/>
              </a:rPr>
              <a:t>新北市政府消防局</a:t>
            </a:r>
          </a:p>
        </p:txBody>
      </p:sp>
      <p:sp>
        <p:nvSpPr>
          <p:cNvPr id="8203" name="Rectangle 11"/>
          <p:cNvSpPr>
            <a:spLocks noGrp="1" noChangeArrowheads="1"/>
          </p:cNvSpPr>
          <p:nvPr>
            <p:ph type="subTitle" idx="1"/>
          </p:nvPr>
        </p:nvSpPr>
        <p:spPr>
          <a:xfrm>
            <a:off x="1371600" y="4953000"/>
            <a:ext cx="6400800" cy="533400"/>
          </a:xfrm>
        </p:spPr>
        <p:txBody>
          <a:bodyPr/>
          <a:lstStyle>
            <a:lvl1pPr marL="0" indent="0" algn="ctr">
              <a:buFontTx/>
              <a:buNone/>
              <a:defRPr sz="2800">
                <a:solidFill>
                  <a:schemeClr val="tx2"/>
                </a:solidFill>
              </a:defRPr>
            </a:lvl1pPr>
          </a:lstStyle>
          <a:p>
            <a:r>
              <a:rPr lang="zh-TW" altLang="en-US"/>
              <a:t>按一下以編輯母片副標題樣式</a:t>
            </a:r>
          </a:p>
        </p:txBody>
      </p:sp>
      <p:sp>
        <p:nvSpPr>
          <p:cNvPr id="8205" name="Rectangle 13"/>
          <p:cNvSpPr>
            <a:spLocks noGrp="1" noChangeArrowheads="1"/>
          </p:cNvSpPr>
          <p:nvPr>
            <p:ph type="ctrTitle"/>
          </p:nvPr>
        </p:nvSpPr>
        <p:spPr bwMode="ltGray">
          <a:xfrm>
            <a:off x="755650" y="2781300"/>
            <a:ext cx="7772400" cy="10668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sz="4400"/>
            </a:lvl1pPr>
          </a:lstStyle>
          <a:p>
            <a:r>
              <a:rPr lang="zh-TW" altLang="en-US"/>
              <a:t>按一下以編輯母片標題樣式</a:t>
            </a:r>
          </a:p>
        </p:txBody>
      </p:sp>
    </p:spTree>
    <p:extLst>
      <p:ext uri="{BB962C8B-B14F-4D97-AF65-F5344CB8AC3E}">
        <p14:creationId xmlns:p14="http://schemas.microsoft.com/office/powerpoint/2010/main" val="4003652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9341025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984514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893541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63653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66502166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801970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128599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4218869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154398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921457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2965840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7"/>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75791086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61634064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2"/>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2047059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94230074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68868679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69888255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80087634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5013525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37787914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20184069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81027236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45278060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0"/>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p:spPr>
        <p:txBody>
          <a:bodyPr/>
          <a:lstStyle/>
          <a:p>
            <a:pPr>
              <a:defRPr/>
            </a:pPr>
            <a:endParaRPr kumimoji="0" lang="en-US" altLang="zh-TW">
              <a:solidFill>
                <a:srgbClr val="000000"/>
              </a:solidFill>
              <a:latin typeface="Arial" charset="0"/>
            </a:endParaRPr>
          </a:p>
        </p:txBody>
      </p:sp>
      <p:sp>
        <p:nvSpPr>
          <p:cNvPr id="5" name="Rectangle 5"/>
          <p:cNvSpPr>
            <a:spLocks noChangeArrowheads="1"/>
          </p:cNvSpPr>
          <p:nvPr userDrawn="1"/>
        </p:nvSpPr>
        <p:spPr bwMode="auto">
          <a:xfrm>
            <a:off x="0" y="6523038"/>
            <a:ext cx="1490663" cy="334962"/>
          </a:xfrm>
          <a:prstGeom prst="rect">
            <a:avLst/>
          </a:prstGeom>
          <a:solidFill>
            <a:srgbClr val="FFC20E"/>
          </a:solidFill>
          <a:ln>
            <a:noFill/>
          </a:ln>
          <a:extLst/>
        </p:spPr>
        <p:txBody>
          <a:bodyPr/>
          <a:lstStyle/>
          <a:p>
            <a:pPr>
              <a:defRPr/>
            </a:pPr>
            <a:endParaRPr kumimoji="0" lang="en-US" altLang="zh-TW">
              <a:solidFill>
                <a:srgbClr val="000000"/>
              </a:solidFill>
              <a:latin typeface="Arial" charset="0"/>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p:spPr>
        <p:txBody>
          <a:bodyPr/>
          <a:lstStyle/>
          <a:p>
            <a:pPr>
              <a:defRPr/>
            </a:pPr>
            <a:endParaRPr kumimoji="0" lang="en-US" altLang="zh-TW">
              <a:solidFill>
                <a:srgbClr val="000000"/>
              </a:solidFill>
              <a:latin typeface="Arial" charset="0"/>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p:spPr>
        <p:txBody>
          <a:bodyPr/>
          <a:lstStyle/>
          <a:p>
            <a:pPr>
              <a:defRPr/>
            </a:pPr>
            <a:endParaRPr kumimoji="0" lang="en-US" altLang="zh-TW">
              <a:solidFill>
                <a:srgbClr val="000000"/>
              </a:solidFill>
              <a:latin typeface="Arial" charset="0"/>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p:spPr>
        <p:txBody>
          <a:bodyPr/>
          <a:lstStyle/>
          <a:p>
            <a:pPr>
              <a:defRPr/>
            </a:pPr>
            <a:endParaRPr kumimoji="0" lang="en-US" altLang="zh-TW">
              <a:solidFill>
                <a:srgbClr val="000000"/>
              </a:solidFill>
              <a:latin typeface="Arial" charset="0"/>
            </a:endParaRPr>
          </a:p>
        </p:txBody>
      </p:sp>
      <p:sp>
        <p:nvSpPr>
          <p:cNvPr id="9" name="文字方塊 8"/>
          <p:cNvSpPr txBox="1"/>
          <p:nvPr/>
        </p:nvSpPr>
        <p:spPr>
          <a:xfrm>
            <a:off x="7596188"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algn="r">
              <a:defRPr/>
            </a:pPr>
            <a:r>
              <a:rPr kumimoji="0" lang="en-US" altLang="zh-TW" sz="1000" b="1" smtClean="0">
                <a:solidFill>
                  <a:srgbClr val="FFFFFF"/>
                </a:solidFill>
                <a:latin typeface="Corbel" pitchFamily="34" charset="0"/>
                <a:cs typeface="Calibri" pitchFamily="34" charset="0"/>
              </a:rPr>
              <a:t>NTU</a:t>
            </a:r>
            <a:r>
              <a:rPr kumimoji="0" lang="zh-TW" altLang="en-US" sz="1000" b="1" smtClean="0">
                <a:solidFill>
                  <a:srgbClr val="FFFFFF"/>
                </a:solidFill>
                <a:latin typeface="Corbel" pitchFamily="34" charset="0"/>
                <a:cs typeface="Calibri" pitchFamily="34" charset="0"/>
              </a:rPr>
              <a:t> ● </a:t>
            </a:r>
            <a:r>
              <a:rPr kumimoji="0" lang="en-US" altLang="zh-TW" sz="1000" b="1" smtClean="0">
                <a:solidFill>
                  <a:srgbClr val="FFFFFF"/>
                </a:solidFill>
                <a:latin typeface="Corbel" pitchFamily="34" charset="0"/>
                <a:cs typeface="Calibri" pitchFamily="34" charset="0"/>
              </a:rPr>
              <a:t>WCDR</a:t>
            </a:r>
            <a:endParaRPr kumimoji="0" lang="zh-TW" altLang="en-US" sz="1000" b="1" smtClean="0">
              <a:solidFill>
                <a:srgbClr val="FFFFFF"/>
              </a:solidFill>
              <a:latin typeface="Corbel" pitchFamily="34" charset="0"/>
              <a:cs typeface="Calibri" pitchFamily="34" charset="0"/>
            </a:endParaRPr>
          </a:p>
        </p:txBody>
      </p:sp>
      <p:sp>
        <p:nvSpPr>
          <p:cNvPr id="10" name="投影片編號版面配置區 1"/>
          <p:cNvSpPr>
            <a:spLocks noGrp="1"/>
          </p:cNvSpPr>
          <p:nvPr>
            <p:ph type="sldNum" sz="quarter" idx="10"/>
          </p:nvPr>
        </p:nvSpPr>
        <p:spPr/>
        <p:txBody>
          <a:bodyPr/>
          <a:lstStyle>
            <a:lvl1pPr algn="r">
              <a:defRPr sz="1400">
                <a:solidFill>
                  <a:schemeClr val="tx2"/>
                </a:solidFill>
                <a:latin typeface="Arial Unicode MS" pitchFamily="34" charset="-120"/>
                <a:ea typeface="Arial Unicode MS" pitchFamily="34" charset="-120"/>
                <a:cs typeface="Arial Unicode MS" pitchFamily="34" charset="-120"/>
              </a:defRPr>
            </a:lvl1pPr>
          </a:lstStyle>
          <a:p>
            <a:pPr>
              <a:defRPr/>
            </a:pPr>
            <a:fld id="{2F76C938-262B-49B3-B73F-649725CDDCB3}" type="slidenum">
              <a:rPr lang="zh-TW" altLang="en-US">
                <a:solidFill>
                  <a:srgbClr val="1F497D"/>
                </a:solidFill>
              </a:rPr>
              <a:pPr>
                <a:defRPr/>
              </a:pPr>
              <a:t>‹#›</a:t>
            </a:fld>
            <a:endParaRPr lang="zh-TW" altLang="en-US">
              <a:solidFill>
                <a:srgbClr val="1F497D"/>
              </a:solidFill>
            </a:endParaRPr>
          </a:p>
        </p:txBody>
      </p:sp>
    </p:spTree>
    <p:extLst>
      <p:ext uri="{BB962C8B-B14F-4D97-AF65-F5344CB8AC3E}">
        <p14:creationId xmlns:p14="http://schemas.microsoft.com/office/powerpoint/2010/main" val="33731742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29646035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72864621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265874571"/>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60360984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40705893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62039513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79463886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401717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94098043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32547186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003108403"/>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93620839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89411185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217934013"/>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99117169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85397210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00505241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9727067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35505788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83302637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236954914"/>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47152978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54648976"/>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25653692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805376155"/>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2"/>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p:spPr>
        <p:txBody>
          <a:bodyPr/>
          <a:lstStyle/>
          <a:p>
            <a:pPr>
              <a:defRPr/>
            </a:pPr>
            <a:endParaRPr kumimoji="0" lang="en-US" altLang="zh-TW">
              <a:solidFill>
                <a:srgbClr val="000000"/>
              </a:solidFill>
              <a:latin typeface="Arial" charset="0"/>
            </a:endParaRPr>
          </a:p>
        </p:txBody>
      </p:sp>
      <p:sp>
        <p:nvSpPr>
          <p:cNvPr id="5" name="Rectangle 5"/>
          <p:cNvSpPr>
            <a:spLocks noChangeArrowheads="1"/>
          </p:cNvSpPr>
          <p:nvPr userDrawn="1"/>
        </p:nvSpPr>
        <p:spPr bwMode="auto">
          <a:xfrm>
            <a:off x="1" y="6523038"/>
            <a:ext cx="1490663" cy="334962"/>
          </a:xfrm>
          <a:prstGeom prst="rect">
            <a:avLst/>
          </a:prstGeom>
          <a:solidFill>
            <a:srgbClr val="FFC20E"/>
          </a:solidFill>
          <a:ln>
            <a:noFill/>
          </a:ln>
          <a:extLst/>
        </p:spPr>
        <p:txBody>
          <a:bodyPr/>
          <a:lstStyle/>
          <a:p>
            <a:pPr>
              <a:defRPr/>
            </a:pPr>
            <a:endParaRPr kumimoji="0" lang="en-US" altLang="zh-TW">
              <a:solidFill>
                <a:srgbClr val="000000"/>
              </a:solidFill>
              <a:latin typeface="Arial" charset="0"/>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p:spPr>
        <p:txBody>
          <a:bodyPr/>
          <a:lstStyle/>
          <a:p>
            <a:pPr>
              <a:defRPr/>
            </a:pPr>
            <a:endParaRPr kumimoji="0" lang="en-US" altLang="zh-TW">
              <a:solidFill>
                <a:srgbClr val="000000"/>
              </a:solidFill>
              <a:latin typeface="Arial" charset="0"/>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p:spPr>
        <p:txBody>
          <a:bodyPr/>
          <a:lstStyle/>
          <a:p>
            <a:pPr>
              <a:defRPr/>
            </a:pPr>
            <a:endParaRPr kumimoji="0" lang="en-US" altLang="zh-TW">
              <a:solidFill>
                <a:srgbClr val="000000"/>
              </a:solidFill>
              <a:latin typeface="Arial" charset="0"/>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p:spPr>
        <p:txBody>
          <a:bodyPr/>
          <a:lstStyle/>
          <a:p>
            <a:pPr>
              <a:defRPr/>
            </a:pPr>
            <a:endParaRPr kumimoji="0" lang="en-US" altLang="zh-TW">
              <a:solidFill>
                <a:srgbClr val="000000"/>
              </a:solidFill>
              <a:latin typeface="Arial" charset="0"/>
            </a:endParaRPr>
          </a:p>
        </p:txBody>
      </p:sp>
      <p:sp>
        <p:nvSpPr>
          <p:cNvPr id="9" name="文字方塊 8"/>
          <p:cNvSpPr txBox="1"/>
          <p:nvPr/>
        </p:nvSpPr>
        <p:spPr>
          <a:xfrm>
            <a:off x="7596189"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algn="r">
              <a:defRPr/>
            </a:pPr>
            <a:r>
              <a:rPr kumimoji="0" lang="en-US" altLang="zh-TW" sz="1000" b="1" smtClean="0">
                <a:solidFill>
                  <a:srgbClr val="FFFFFF"/>
                </a:solidFill>
                <a:latin typeface="Corbel" pitchFamily="34" charset="0"/>
                <a:cs typeface="Calibri" pitchFamily="34" charset="0"/>
              </a:rPr>
              <a:t>NTU</a:t>
            </a:r>
            <a:r>
              <a:rPr kumimoji="0" lang="zh-TW" altLang="en-US" sz="1000" b="1" smtClean="0">
                <a:solidFill>
                  <a:srgbClr val="FFFFFF"/>
                </a:solidFill>
                <a:latin typeface="Corbel" pitchFamily="34" charset="0"/>
                <a:cs typeface="Calibri" pitchFamily="34" charset="0"/>
              </a:rPr>
              <a:t> ● </a:t>
            </a:r>
            <a:r>
              <a:rPr kumimoji="0" lang="en-US" altLang="zh-TW" sz="1000" b="1" smtClean="0">
                <a:solidFill>
                  <a:srgbClr val="FFFFFF"/>
                </a:solidFill>
                <a:latin typeface="Corbel" pitchFamily="34" charset="0"/>
                <a:cs typeface="Calibri" pitchFamily="34" charset="0"/>
              </a:rPr>
              <a:t>WCDR</a:t>
            </a:r>
            <a:endParaRPr kumimoji="0" lang="zh-TW" altLang="en-US" sz="1000" b="1" smtClean="0">
              <a:solidFill>
                <a:srgbClr val="FFFFFF"/>
              </a:solidFill>
              <a:latin typeface="Corbel" pitchFamily="34" charset="0"/>
              <a:cs typeface="Calibri" pitchFamily="34" charset="0"/>
            </a:endParaRPr>
          </a:p>
        </p:txBody>
      </p:sp>
      <p:sp>
        <p:nvSpPr>
          <p:cNvPr id="10" name="投影片編號版面配置區 1"/>
          <p:cNvSpPr>
            <a:spLocks noGrp="1"/>
          </p:cNvSpPr>
          <p:nvPr>
            <p:ph type="sldNum" sz="quarter" idx="10"/>
          </p:nvPr>
        </p:nvSpPr>
        <p:spPr/>
        <p:txBody>
          <a:bodyPr/>
          <a:lstStyle>
            <a:lvl1pPr algn="r">
              <a:defRPr sz="1400">
                <a:solidFill>
                  <a:schemeClr val="tx2"/>
                </a:solidFill>
                <a:latin typeface="Arial Unicode MS" pitchFamily="34" charset="-120"/>
                <a:ea typeface="Arial Unicode MS" pitchFamily="34" charset="-120"/>
                <a:cs typeface="Arial Unicode MS" pitchFamily="34" charset="-120"/>
              </a:defRPr>
            </a:lvl1pPr>
          </a:lstStyle>
          <a:p>
            <a:pPr>
              <a:defRPr/>
            </a:pPr>
            <a:fld id="{4939C22B-6128-46B7-AC2D-26508EEEC445}" type="slidenum">
              <a:rPr lang="zh-TW" altLang="en-US">
                <a:solidFill>
                  <a:srgbClr val="1F497D"/>
                </a:solidFill>
              </a:rPr>
              <a:pPr>
                <a:defRPr/>
              </a:pPr>
              <a:t>‹#›</a:t>
            </a:fld>
            <a:endParaRPr lang="zh-TW" altLang="en-US">
              <a:solidFill>
                <a:srgbClr val="1F497D"/>
              </a:solidFill>
            </a:endParaRPr>
          </a:p>
        </p:txBody>
      </p:sp>
    </p:spTree>
    <p:extLst>
      <p:ext uri="{BB962C8B-B14F-4D97-AF65-F5344CB8AC3E}">
        <p14:creationId xmlns:p14="http://schemas.microsoft.com/office/powerpoint/2010/main" val="31934180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標題投影片">
    <p:bg>
      <p:bgRef idx="1001">
        <a:schemeClr val="bg1"/>
      </p:bgRef>
    </p:bg>
    <p:spTree>
      <p:nvGrpSpPr>
        <p:cNvPr id="1" name=""/>
        <p:cNvGrpSpPr/>
        <p:nvPr/>
      </p:nvGrpSpPr>
      <p:grpSpPr>
        <a:xfrm>
          <a:off x="0" y="0"/>
          <a:ext cx="0" cy="0"/>
          <a:chOff x="0" y="0"/>
          <a:chExt cx="0" cy="0"/>
        </a:xfrm>
      </p:grpSpPr>
      <p:sp>
        <p:nvSpPr>
          <p:cNvPr id="13" name="Rectangle 66"/>
          <p:cNvSpPr>
            <a:spLocks noChangeArrowheads="1"/>
          </p:cNvSpPr>
          <p:nvPr userDrawn="1"/>
        </p:nvSpPr>
        <p:spPr bwMode="ltGray">
          <a:xfrm>
            <a:off x="0" y="1"/>
            <a:ext cx="9144000" cy="3721394"/>
          </a:xfrm>
          <a:prstGeom prst="rect">
            <a:avLst/>
          </a:prstGeom>
          <a:gradFill rotWithShape="1">
            <a:gsLst>
              <a:gs pos="0">
                <a:schemeClr val="bg1"/>
              </a:gs>
              <a:gs pos="100000">
                <a:schemeClr val="accent6"/>
              </a:gs>
            </a:gsLst>
            <a:lin ang="5400000" scaled="1"/>
          </a:gradFill>
          <a:ln w="0" algn="ctr">
            <a:noFill/>
            <a:miter lim="800000"/>
            <a:headEnd/>
            <a:tailEnd/>
          </a:ln>
          <a:effec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kumimoji="0" lang="zh-TW" altLang="en-US">
              <a:solidFill>
                <a:prstClr val="black"/>
              </a:solidFill>
            </a:endParaRPr>
          </a:p>
        </p:txBody>
      </p:sp>
      <p:pic>
        <p:nvPicPr>
          <p:cNvPr id="51" name="圖片 5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315200" y="1861355"/>
            <a:ext cx="1828800" cy="1850856"/>
          </a:xfrm>
          <a:prstGeom prst="rect">
            <a:avLst/>
          </a:prstGeom>
          <a:noFill/>
          <a:ln>
            <a:noFill/>
          </a:ln>
        </p:spPr>
      </p:pic>
      <p:pic>
        <p:nvPicPr>
          <p:cNvPr id="50" name="Picture 2" descr="D:\D磁碟區\【深耕計畫】\101年深耕\圖資\三重\潛勢圖\核災\70\核能發電廠影響範圍.jpg"/>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0" y="943029"/>
            <a:ext cx="1828800" cy="1843754"/>
          </a:xfrm>
          <a:prstGeom prst="rect">
            <a:avLst/>
          </a:prstGeom>
          <a:noFill/>
          <a:ln>
            <a:noFill/>
          </a:ln>
          <a:extLst/>
        </p:spPr>
      </p:pic>
      <p:sp>
        <p:nvSpPr>
          <p:cNvPr id="14" name="Rectangle 80"/>
          <p:cNvSpPr>
            <a:spLocks noChangeArrowheads="1"/>
          </p:cNvSpPr>
          <p:nvPr userDrawn="1"/>
        </p:nvSpPr>
        <p:spPr bwMode="ltGray">
          <a:xfrm>
            <a:off x="182881" y="3804096"/>
            <a:ext cx="8637270" cy="1584325"/>
          </a:xfrm>
          <a:prstGeom prst="rect">
            <a:avLst/>
          </a:prstGeom>
          <a:solidFill>
            <a:schemeClr val="bg1"/>
          </a:solidFill>
          <a:ln w="9525">
            <a:noFill/>
            <a:miter lim="800000"/>
            <a:headEnd/>
            <a:tailEnd/>
          </a:ln>
          <a:effec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kumimoji="0" lang="zh-TW" altLang="en-US">
              <a:solidFill>
                <a:prstClr val="black"/>
              </a:solidFill>
            </a:endParaRP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
        <p:nvSpPr>
          <p:cNvPr id="2" name="標題 1"/>
          <p:cNvSpPr>
            <a:spLocks noGrp="1"/>
          </p:cNvSpPr>
          <p:nvPr>
            <p:ph type="ctrTitle"/>
          </p:nvPr>
        </p:nvSpPr>
        <p:spPr>
          <a:xfrm>
            <a:off x="2111078" y="3877636"/>
            <a:ext cx="6709073" cy="1286490"/>
          </a:xfrm>
          <a:noFill/>
        </p:spPr>
        <p:txBody>
          <a:bodyPr anchor="b"/>
          <a:lstStyle>
            <a:lvl1pPr algn="ctr">
              <a:defRPr sz="4500"/>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266825" y="4850780"/>
            <a:ext cx="6858000" cy="108989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dirty="0" smtClean="0"/>
              <a:t>按一下以編輯母片副標題樣式</a:t>
            </a:r>
            <a:endParaRPr lang="zh-TW" altLang="en-US" dirty="0"/>
          </a:p>
        </p:txBody>
      </p:sp>
      <p:sp>
        <p:nvSpPr>
          <p:cNvPr id="55" name="Rectangle 53"/>
          <p:cNvSpPr>
            <a:spLocks noChangeArrowheads="1"/>
          </p:cNvSpPr>
          <p:nvPr userDrawn="1"/>
        </p:nvSpPr>
        <p:spPr bwMode="auto">
          <a:xfrm>
            <a:off x="22334" y="3721394"/>
            <a:ext cx="8972810" cy="30000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fontAlgn="auto">
              <a:spcBef>
                <a:spcPts val="0"/>
              </a:spcBef>
              <a:spcAft>
                <a:spcPts val="0"/>
              </a:spcAft>
            </a:pPr>
            <a:endParaRPr kumimoji="0" lang="zh-TW" altLang="en-US">
              <a:solidFill>
                <a:prstClr val="black"/>
              </a:solidFill>
              <a:latin typeface="Calibri"/>
              <a:ea typeface="新細明體"/>
            </a:endParaRPr>
          </a:p>
        </p:txBody>
      </p:sp>
      <p:pic>
        <p:nvPicPr>
          <p:cNvPr id="57" name="Picture 2" descr="H:\會議資料\座談會\三芝區\no1\G2479.JPG"/>
          <p:cNvPicPr>
            <a:picLocks noChangeAspect="1" noChangeArrowheads="1"/>
          </p:cNvPicPr>
          <p:nvPr userDrawn="1"/>
        </p:nvPicPr>
        <p:blipFill rotWithShape="1">
          <a:blip r:embed="rId4" cstate="screen">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t="-270"/>
          <a:stretch/>
        </p:blipFill>
        <p:spPr bwMode="auto">
          <a:xfrm>
            <a:off x="3657601" y="14518"/>
            <a:ext cx="1828800" cy="1857022"/>
          </a:xfrm>
          <a:prstGeom prst="rect">
            <a:avLst/>
          </a:prstGeom>
          <a:noFill/>
          <a:ln>
            <a:noFill/>
          </a:ln>
        </p:spPr>
      </p:pic>
      <p:graphicFrame>
        <p:nvGraphicFramePr>
          <p:cNvPr id="49" name="表格 48"/>
          <p:cNvGraphicFramePr>
            <a:graphicFrameLocks noGrp="1"/>
          </p:cNvGraphicFramePr>
          <p:nvPr userDrawn="1">
            <p:extLst>
              <p:ext uri="{D42A27DB-BD31-4B8C-83A1-F6EECF244321}">
                <p14:modId xmlns:p14="http://schemas.microsoft.com/office/powerpoint/2010/main" val="38752892"/>
              </p:ext>
            </p:extLst>
          </p:nvPr>
        </p:nvGraphicFramePr>
        <p:xfrm>
          <a:off x="1" y="11715"/>
          <a:ext cx="9143999" cy="3704456"/>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0917">
                  <a:extLst>
                    <a:ext uri="{9D8B030D-6E8A-4147-A177-3AD203B41FA5}">
                      <a16:colId xmlns:a16="http://schemas.microsoft.com/office/drawing/2014/main" val="20004"/>
                    </a:ext>
                  </a:extLst>
                </a:gridCol>
                <a:gridCol w="917882">
                  <a:extLst>
                    <a:ext uri="{9D8B030D-6E8A-4147-A177-3AD203B41FA5}">
                      <a16:colId xmlns:a16="http://schemas.microsoft.com/office/drawing/2014/main" val="20005"/>
                    </a:ext>
                  </a:extLst>
                </a:gridCol>
                <a:gridCol w="914400">
                  <a:extLst>
                    <a:ext uri="{9D8B030D-6E8A-4147-A177-3AD203B41FA5}">
                      <a16:colId xmlns:a16="http://schemas.microsoft.com/office/drawing/2014/main" val="20006"/>
                    </a:ext>
                  </a:extLst>
                </a:gridCol>
                <a:gridCol w="914400">
                  <a:extLst>
                    <a:ext uri="{9D8B030D-6E8A-4147-A177-3AD203B41FA5}">
                      <a16:colId xmlns:a16="http://schemas.microsoft.com/office/drawing/2014/main" val="20007"/>
                    </a:ext>
                  </a:extLst>
                </a:gridCol>
                <a:gridCol w="914400">
                  <a:extLst>
                    <a:ext uri="{9D8B030D-6E8A-4147-A177-3AD203B41FA5}">
                      <a16:colId xmlns:a16="http://schemas.microsoft.com/office/drawing/2014/main" val="20008"/>
                    </a:ext>
                  </a:extLst>
                </a:gridCol>
                <a:gridCol w="914400">
                  <a:extLst>
                    <a:ext uri="{9D8B030D-6E8A-4147-A177-3AD203B41FA5}">
                      <a16:colId xmlns:a16="http://schemas.microsoft.com/office/drawing/2014/main" val="20009"/>
                    </a:ext>
                  </a:extLst>
                </a:gridCol>
              </a:tblGrid>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alpha val="69804"/>
                      </a:schemeClr>
                    </a:solid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0"/>
                  </a:ext>
                </a:extLst>
              </a:tr>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1"/>
                  </a:ext>
                </a:extLst>
              </a:tr>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0000">
                        <a:alpha val="20000"/>
                      </a:srgbClr>
                    </a:solid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699">
                        <a:alpha val="60000"/>
                      </a:srgbClr>
                    </a:solid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zh-CN" altLang="en-US" sz="2400" kern="1200" dirty="0" smtClean="0">
                        <a:solidFill>
                          <a:schemeClr val="dk1"/>
                        </a:solidFill>
                        <a:latin typeface="+mn-lt"/>
                        <a:ea typeface="+mn-ea"/>
                        <a:cs typeface="+mn-cs"/>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alpha val="69804"/>
                      </a:schemeClr>
                    </a:solid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algn="l" defTabSz="685800" rtl="0" eaLnBrk="1" latinLnBrk="0" hangingPunct="1"/>
                      <a:endParaRPr lang="zh-CN" altLang="en-US" sz="2400" kern="1200" dirty="0">
                        <a:solidFill>
                          <a:schemeClr val="dk1"/>
                        </a:solidFill>
                        <a:latin typeface="+mn-lt"/>
                        <a:ea typeface="+mn-ea"/>
                        <a:cs typeface="+mn-cs"/>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0000">
                        <a:alpha val="20000"/>
                      </a:srgbClr>
                    </a:solidFill>
                  </a:tcPr>
                </a:tc>
                <a:tc>
                  <a:txBody>
                    <a:bodyPr/>
                    <a:lstStyle/>
                    <a:p>
                      <a:endParaRPr lang="zh-CN" altLang="en-US" sz="2400" dirty="0">
                        <a:solidFill>
                          <a:schemeClr val="bg1"/>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256558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內容版面配置區 2"/>
          <p:cNvSpPr>
            <a:spLocks noGrp="1"/>
          </p:cNvSpPr>
          <p:nvPr userDrawn="1">
            <p:ph idx="1"/>
          </p:nvPr>
        </p:nvSpPr>
        <p:spPr/>
        <p:txBody>
          <a:bodyPr/>
          <a:lstStyle>
            <a:lvl1pPr>
              <a:buClr>
                <a:schemeClr val="accent6">
                  <a:lumMod val="75000"/>
                </a:schemeClr>
              </a:buClr>
              <a:defRPr/>
            </a:lvl1pPr>
            <a:lvl2pPr>
              <a:buClr>
                <a:schemeClr val="accent6">
                  <a:lumMod val="75000"/>
                </a:schemeClr>
              </a:buClr>
              <a:defRPr/>
            </a:lvl2pPr>
            <a:lvl3pPr>
              <a:buClr>
                <a:schemeClr val="accent6">
                  <a:lumMod val="75000"/>
                </a:schemeClr>
              </a:buClr>
              <a:defRPr/>
            </a:lvl3pPr>
            <a:lvl4pPr>
              <a:buClr>
                <a:schemeClr val="accent6">
                  <a:lumMod val="75000"/>
                </a:schemeClr>
              </a:buClr>
              <a:defRPr/>
            </a:lvl4pPr>
            <a:lvl5pPr>
              <a:buClr>
                <a:schemeClr val="accent6">
                  <a:lumMod val="75000"/>
                </a:schemeClr>
              </a:buClr>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userDrawn="1">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userDrawn="1">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userDrawn="1">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
        <p:nvSpPr>
          <p:cNvPr id="15" name="矩形 14"/>
          <p:cNvSpPr/>
          <p:nvPr userDrawn="1"/>
        </p:nvSpPr>
        <p:spPr>
          <a:xfrm>
            <a:off x="0" y="134938"/>
            <a:ext cx="4572000" cy="71278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標題 1"/>
          <p:cNvSpPr>
            <a:spLocks noGrp="1"/>
          </p:cNvSpPr>
          <p:nvPr userDrawn="1">
            <p:ph type="title"/>
          </p:nvPr>
        </p:nvSpPr>
        <p:spPr>
          <a:xfrm>
            <a:off x="280854" y="134938"/>
            <a:ext cx="5676900" cy="712790"/>
          </a:xfrm>
        </p:spPr>
        <p:txBody>
          <a:bodyPr/>
          <a:lstStyle>
            <a:lvl1pPr>
              <a:defRPr>
                <a:solidFill>
                  <a:schemeClr val="accent5">
                    <a:lumMod val="50000"/>
                  </a:schemeClr>
                </a:solidFill>
              </a:defRPr>
            </a:lvl1pPr>
          </a:lstStyle>
          <a:p>
            <a:r>
              <a:rPr lang="zh-TW" altLang="en-US" dirty="0" smtClean="0"/>
              <a:t>按一下以編輯母片標題樣式</a:t>
            </a:r>
            <a:endParaRPr lang="zh-TW" altLang="en-US" dirty="0"/>
          </a:p>
        </p:txBody>
      </p:sp>
      <p:sp>
        <p:nvSpPr>
          <p:cNvPr id="23" name="等腰三角形 22"/>
          <p:cNvSpPr/>
          <p:nvPr userDrawn="1"/>
        </p:nvSpPr>
        <p:spPr>
          <a:xfrm rot="5400000">
            <a:off x="-92576" y="327704"/>
            <a:ext cx="455117" cy="269966"/>
          </a:xfrm>
          <a:prstGeom prst="triangle">
            <a:avLst>
              <a:gd name="adj" fmla="val 47288"/>
            </a:avLst>
          </a:prstGeom>
          <a:solidFill>
            <a:srgbClr val="00206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3530761083"/>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7" name="矩形 6"/>
          <p:cNvSpPr/>
          <p:nvPr userDrawn="1"/>
        </p:nvSpPr>
        <p:spPr>
          <a:xfrm>
            <a:off x="-32274" y="3431689"/>
            <a:ext cx="8510588" cy="1157775"/>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標題 1"/>
          <p:cNvSpPr>
            <a:spLocks noGrp="1"/>
          </p:cNvSpPr>
          <p:nvPr>
            <p:ph type="title"/>
          </p:nvPr>
        </p:nvSpPr>
        <p:spPr>
          <a:xfrm>
            <a:off x="623888" y="1709739"/>
            <a:ext cx="7886700" cy="2852737"/>
          </a:xfrm>
        </p:spPr>
        <p:txBody>
          <a:bodyPr anchor="b"/>
          <a:lstStyle>
            <a:lvl1pPr>
              <a:defRPr sz="45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cxnSp>
        <p:nvCxnSpPr>
          <p:cNvPr id="9" name="直線接點 8"/>
          <p:cNvCxnSpPr/>
          <p:nvPr userDrawn="1"/>
        </p:nvCxnSpPr>
        <p:spPr>
          <a:xfrm flipH="1">
            <a:off x="591558" y="3431689"/>
            <a:ext cx="56" cy="1159200"/>
          </a:xfrm>
          <a:prstGeom prst="line">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2676270"/>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
        <p:nvSpPr>
          <p:cNvPr id="9" name="矩形 8"/>
          <p:cNvSpPr/>
          <p:nvPr userDrawn="1"/>
        </p:nvSpPr>
        <p:spPr>
          <a:xfrm>
            <a:off x="0" y="134938"/>
            <a:ext cx="4572000" cy="71278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0" name="等腰三角形 9"/>
          <p:cNvSpPr/>
          <p:nvPr userDrawn="1"/>
        </p:nvSpPr>
        <p:spPr>
          <a:xfrm rot="5400000">
            <a:off x="-92576" y="327704"/>
            <a:ext cx="455117" cy="269966"/>
          </a:xfrm>
          <a:prstGeom prst="triangle">
            <a:avLst>
              <a:gd name="adj" fmla="val 47288"/>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37472099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1" y="365126"/>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內容版面配置區 3"/>
          <p:cNvSpPr>
            <a:spLocks noGrp="1"/>
          </p:cNvSpPr>
          <p:nvPr>
            <p:ph sz="half" idx="2"/>
          </p:nvPr>
        </p:nvSpPr>
        <p:spPr>
          <a:xfrm>
            <a:off x="629842" y="2505075"/>
            <a:ext cx="3868340"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391"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37804604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
        <p:nvSpPr>
          <p:cNvPr id="6" name="矩形 5"/>
          <p:cNvSpPr/>
          <p:nvPr userDrawn="1"/>
        </p:nvSpPr>
        <p:spPr>
          <a:xfrm>
            <a:off x="0" y="134938"/>
            <a:ext cx="4572000" cy="71278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7" name="等腰三角形 6"/>
          <p:cNvSpPr/>
          <p:nvPr userDrawn="1"/>
        </p:nvSpPr>
        <p:spPr>
          <a:xfrm rot="5400000">
            <a:off x="-92576" y="327704"/>
            <a:ext cx="455117" cy="269966"/>
          </a:xfrm>
          <a:prstGeom prst="triangle">
            <a:avLst>
              <a:gd name="adj" fmla="val 47288"/>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標題 1"/>
          <p:cNvSpPr>
            <a:spLocks noGrp="1"/>
          </p:cNvSpPr>
          <p:nvPr>
            <p:ph type="title"/>
          </p:nvPr>
        </p:nvSpPr>
        <p:spPr>
          <a:xfrm>
            <a:off x="228600" y="130857"/>
            <a:ext cx="5810250" cy="716869"/>
          </a:xfrm>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5594930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21949444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37439156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4199909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11596903"/>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41149164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28650" y="365125"/>
            <a:ext cx="5800725"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38491779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05840018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490653153"/>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492145937"/>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22286406"/>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1910413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82400122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58088836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77984086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10.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image" Target="../media/image1.pn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5.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4.jpe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theme" Target="../theme/theme11.xml"/><Relationship Id="rId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2.xml"/><Relationship Id="rId1" Type="http://schemas.openxmlformats.org/officeDocument/2006/relationships/slideLayout" Target="../slideLayouts/slideLayout104.xml"/><Relationship Id="rId5" Type="http://schemas.openxmlformats.org/officeDocument/2006/relationships/image" Target="../media/image1.png"/><Relationship Id="rId4"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06.xml"/><Relationship Id="rId1"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6.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8.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6.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8.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7.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5.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theme" Target="../theme/theme6.xml"/><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4.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1.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8.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6" Type="http://schemas.openxmlformats.org/officeDocument/2006/relationships/image" Target="../media/image1.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5.pn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4.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0.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4926" y="6381750"/>
            <a:ext cx="9074150" cy="431800"/>
            <a:chOff x="0" y="2640"/>
            <a:chExt cx="5760" cy="1680"/>
          </a:xfrm>
        </p:grpSpPr>
        <p:sp>
          <p:nvSpPr>
            <p:cNvPr id="1040" name="Rectangle 16"/>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latin typeface="Arial" charset="0"/>
                <a:ea typeface="新細明體" pitchFamily="18" charset="-120"/>
              </a:endParaRPr>
            </a:p>
          </p:txBody>
        </p:sp>
        <p:sp>
          <p:nvSpPr>
            <p:cNvPr id="1041" name="Rectangle 17"/>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latin typeface="Arial" charset="0"/>
                <a:ea typeface="新細明體" pitchFamily="18" charset="-120"/>
              </a:endParaRPr>
            </a:p>
          </p:txBody>
        </p:sp>
      </p:grpSp>
      <p:grpSp>
        <p:nvGrpSpPr>
          <p:cNvPr id="1027" name="Group 3"/>
          <p:cNvGrpSpPr>
            <a:grpSpLocks/>
          </p:cNvGrpSpPr>
          <p:nvPr/>
        </p:nvGrpSpPr>
        <p:grpSpPr bwMode="auto">
          <a:xfrm>
            <a:off x="-4762" y="981075"/>
            <a:ext cx="9148763" cy="5875338"/>
            <a:chOff x="-3" y="0"/>
            <a:chExt cx="5763" cy="4319"/>
          </a:xfrm>
        </p:grpSpPr>
        <p:sp>
          <p:nvSpPr>
            <p:cNvPr id="1035" name="AutoShape 11"/>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latin typeface="Arial" charset="0"/>
                <a:ea typeface="新細明體" pitchFamily="18" charset="-120"/>
              </a:endParaRPr>
            </a:p>
          </p:txBody>
        </p:sp>
        <p:sp>
          <p:nvSpPr>
            <p:cNvPr id="1036" name="AutoShape 12"/>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1037" name="AutoShape 13"/>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1038" name="AutoShape 14"/>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1039" name="AutoShape 15"/>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grpSp>
      <p:sp>
        <p:nvSpPr>
          <p:cNvPr id="1028"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9"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chemeClr val="bg1"/>
                </a:solidFill>
                <a:latin typeface="Arial" charset="0"/>
                <a:ea typeface="新細明體" pitchFamily="18" charset="-120"/>
              </a:rPr>
              <a:t>按一下以編輯母片標題樣式</a:t>
            </a:r>
          </a:p>
        </p:txBody>
      </p:sp>
      <p:pic>
        <p:nvPicPr>
          <p:cNvPr id="1030" name="Picture 16" descr="花"/>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7" descr="fast_3"/>
          <p:cNvPicPr>
            <a:picLocks noChangeAspect="1" noChangeArrowheads="1"/>
          </p:cNvPicPr>
          <p:nvPr/>
        </p:nvPicPr>
        <p:blipFill>
          <a:blip r:embed="rId14" cstate="screen">
            <a:extLst>
              <a:ext uri="{28A0092B-C50C-407E-A947-70E740481C1C}">
                <a14:useLocalDpi xmlns:a14="http://schemas.microsoft.com/office/drawing/2010/main"/>
              </a:ext>
            </a:extLst>
          </a:blip>
          <a:srcRect t="4849"/>
          <a:stretch>
            <a:fillRect/>
          </a:stretch>
        </p:blipFill>
        <p:spPr bwMode="auto">
          <a:xfrm>
            <a:off x="3895726" y="0"/>
            <a:ext cx="52482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8" descr="fast_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0" y="0"/>
            <a:ext cx="4038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9"/>
          <p:cNvSpPr txBox="1">
            <a:spLocks noChangeArrowheads="1"/>
          </p:cNvSpPr>
          <p:nvPr/>
        </p:nvSpPr>
        <p:spPr bwMode="auto">
          <a:xfrm>
            <a:off x="381000" y="304802"/>
            <a:ext cx="8229600" cy="366713"/>
          </a:xfrm>
          <a:prstGeom prst="rect">
            <a:avLst/>
          </a:prstGeom>
          <a:noFill/>
          <a:ln w="9525">
            <a:noFill/>
            <a:miter lim="800000"/>
            <a:headEnd/>
            <a:tailEnd/>
          </a:ln>
        </p:spPr>
        <p:txBody>
          <a:bodyPr>
            <a:spAutoFit/>
          </a:bodyPr>
          <a:lstStyle/>
          <a:p>
            <a:pPr>
              <a:spcBef>
                <a:spcPct val="50000"/>
              </a:spcBef>
              <a:defRPr/>
            </a:pPr>
            <a:endParaRPr lang="en-US" altLang="zh-TW">
              <a:latin typeface="Arial" charset="0"/>
              <a:ea typeface="新細明體" pitchFamily="18" charset="-120"/>
            </a:endParaRPr>
          </a:p>
        </p:txBody>
      </p:sp>
      <p:sp>
        <p:nvSpPr>
          <p:cNvPr id="19"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3B36C127-386A-4173-8BEE-D9EBFCF5F8A9}"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93284" r:id="rId1"/>
    <p:sldLayoutId id="2147493285" r:id="rId2"/>
    <p:sldLayoutId id="2147493286" r:id="rId3"/>
    <p:sldLayoutId id="2147493287" r:id="rId4"/>
    <p:sldLayoutId id="2147493288" r:id="rId5"/>
    <p:sldLayoutId id="2147493289" r:id="rId6"/>
    <p:sldLayoutId id="2147493290" r:id="rId7"/>
    <p:sldLayoutId id="2147493291" r:id="rId8"/>
    <p:sldLayoutId id="2147493292" r:id="rId9"/>
    <p:sldLayoutId id="2147493293" r:id="rId10"/>
    <p:sldLayoutId id="2147493294" r:id="rId11"/>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5"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lang="en-US" altLang="zh-TW" smtClean="0">
                <a:solidFill>
                  <a:srgbClr val="000000"/>
                </a:solidFill>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lang="en-US" altLang="zh-TW" smtClean="0">
                <a:solidFill>
                  <a:srgbClr val="000000"/>
                </a:solidFill>
                <a:ea typeface="新細明體" pitchFamily="18" charset="-120"/>
              </a:endParaRPr>
            </a:p>
          </p:txBody>
        </p:sp>
      </p:grpSp>
      <p:grpSp>
        <p:nvGrpSpPr>
          <p:cNvPr id="2051" name="Group 3"/>
          <p:cNvGrpSpPr>
            <a:grpSpLocks/>
          </p:cNvGrpSpPr>
          <p:nvPr/>
        </p:nvGrpSpPr>
        <p:grpSpPr bwMode="auto">
          <a:xfrm>
            <a:off x="-4763"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lang="en-US" altLang="zh-TW" smtClean="0">
                <a:solidFill>
                  <a:srgbClr val="000000"/>
                </a:solidFill>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5 h 384"/>
                <a:gd name="T2" fmla="*/ 0 w 336"/>
                <a:gd name="T3" fmla="*/ 38 h 384"/>
                <a:gd name="T4" fmla="*/ 28 w 336"/>
                <a:gd name="T5" fmla="*/ 20 h 384"/>
                <a:gd name="T6" fmla="*/ 56 w 336"/>
                <a:gd name="T7" fmla="*/ 5 h 384"/>
                <a:gd name="T8" fmla="*/ 99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000000"/>
                </a:solidFill>
              </a:endParaRPr>
            </a:p>
          </p:txBody>
        </p:sp>
        <p:sp>
          <p:nvSpPr>
            <p:cNvPr id="2060" name="AutoShape 12"/>
            <p:cNvSpPr>
              <a:spLocks/>
            </p:cNvSpPr>
            <p:nvPr userDrawn="1"/>
          </p:nvSpPr>
          <p:spPr bwMode="gray">
            <a:xfrm rot="-5408600">
              <a:off x="-50" y="4030"/>
              <a:ext cx="336" cy="242"/>
            </a:xfrm>
            <a:custGeom>
              <a:avLst/>
              <a:gdLst>
                <a:gd name="T0" fmla="*/ 0 w 336"/>
                <a:gd name="T1" fmla="*/ 1 h 384"/>
                <a:gd name="T2" fmla="*/ 0 w 336"/>
                <a:gd name="T3" fmla="*/ 9 h 384"/>
                <a:gd name="T4" fmla="*/ 96 w 336"/>
                <a:gd name="T5" fmla="*/ 5 h 384"/>
                <a:gd name="T6" fmla="*/ 192 w 336"/>
                <a:gd name="T7" fmla="*/ 1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000000"/>
                </a:solidFill>
              </a:endParaRPr>
            </a:p>
          </p:txBody>
        </p:sp>
        <p:sp>
          <p:nvSpPr>
            <p:cNvPr id="2061" name="AutoShape 13"/>
            <p:cNvSpPr>
              <a:spLocks/>
            </p:cNvSpPr>
            <p:nvPr userDrawn="1"/>
          </p:nvSpPr>
          <p:spPr bwMode="gray">
            <a:xfrm rot="10769190">
              <a:off x="5519" y="4031"/>
              <a:ext cx="232" cy="287"/>
            </a:xfrm>
            <a:custGeom>
              <a:avLst/>
              <a:gdLst>
                <a:gd name="T0" fmla="*/ 0 w 336"/>
                <a:gd name="T1" fmla="*/ 4 h 384"/>
                <a:gd name="T2" fmla="*/ 0 w 336"/>
                <a:gd name="T3" fmla="*/ 37 h 384"/>
                <a:gd name="T4" fmla="*/ 5 w 336"/>
                <a:gd name="T5" fmla="*/ 19 h 384"/>
                <a:gd name="T6" fmla="*/ 10 w 336"/>
                <a:gd name="T7" fmla="*/ 4 h 384"/>
                <a:gd name="T8" fmla="*/ 17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000000"/>
                </a:solidFill>
              </a:endParaRPr>
            </a:p>
          </p:txBody>
        </p:sp>
        <p:sp>
          <p:nvSpPr>
            <p:cNvPr id="2062" name="AutoShape 14"/>
            <p:cNvSpPr>
              <a:spLocks/>
            </p:cNvSpPr>
            <p:nvPr userDrawn="1"/>
          </p:nvSpPr>
          <p:spPr bwMode="gray">
            <a:xfrm rot="5400000">
              <a:off x="5472" y="0"/>
              <a:ext cx="288" cy="288"/>
            </a:xfrm>
            <a:custGeom>
              <a:avLst/>
              <a:gdLst>
                <a:gd name="T0" fmla="*/ 0 w 336"/>
                <a:gd name="T1" fmla="*/ 5 h 384"/>
                <a:gd name="T2" fmla="*/ 0 w 336"/>
                <a:gd name="T3" fmla="*/ 38 h 384"/>
                <a:gd name="T4" fmla="*/ 28 w 336"/>
                <a:gd name="T5" fmla="*/ 20 h 384"/>
                <a:gd name="T6" fmla="*/ 56 w 336"/>
                <a:gd name="T7" fmla="*/ 5 h 384"/>
                <a:gd name="T8" fmla="*/ 99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000000"/>
                </a:solidFill>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0"/>
            <a:ext cx="86423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ctr" eaLnBrk="1" hangingPunct="1"/>
            <a:r>
              <a:rPr lang="zh-TW" altLang="en-US" sz="4400" smtClean="0">
                <a:solidFill>
                  <a:srgbClr val="FFFFFF"/>
                </a:solidFill>
                <a:ea typeface="新細明體" pitchFamily="18" charset="-120"/>
              </a:rPr>
              <a:t>按一下以編輯母片標題樣式</a:t>
            </a:r>
          </a:p>
        </p:txBody>
      </p:sp>
      <p:pic>
        <p:nvPicPr>
          <p:cNvPr id="2054" name="圖片 17" descr="p2.jp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3"/>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79D54764-F58D-4379-B1AC-4E11AD5C951E}" type="slidenum">
              <a:rPr lang="en-US" altLang="zh-TW"/>
              <a:pPr>
                <a:defRPr/>
              </a:pPr>
              <a:t>‹#›</a:t>
            </a:fld>
            <a:endParaRPr lang="en-US" altLang="zh-TW"/>
          </a:p>
        </p:txBody>
      </p:sp>
    </p:spTree>
    <p:extLst>
      <p:ext uri="{BB962C8B-B14F-4D97-AF65-F5344CB8AC3E}">
        <p14:creationId xmlns:p14="http://schemas.microsoft.com/office/powerpoint/2010/main" val="3768272297"/>
      </p:ext>
    </p:extLst>
  </p:cSld>
  <p:clrMap bg1="lt1" tx1="dk1" bg2="lt2" tx2="dk2" accent1="accent1" accent2="accent2" accent3="accent3" accent4="accent4" accent5="accent5" accent6="accent6" hlink="hlink" folHlink="folHlink"/>
  <p:sldLayoutIdLst>
    <p:sldLayoutId id="2147493580" r:id="rId1"/>
    <p:sldLayoutId id="2147493581" r:id="rId2"/>
    <p:sldLayoutId id="2147493582" r:id="rId3"/>
    <p:sldLayoutId id="2147493583" r:id="rId4"/>
    <p:sldLayoutId id="2147493584" r:id="rId5"/>
    <p:sldLayoutId id="2147493585" r:id="rId6"/>
    <p:sldLayoutId id="2147493586" r:id="rId7"/>
    <p:sldLayoutId id="2147493587" r:id="rId8"/>
    <p:sldLayoutId id="2147493588" r:id="rId9"/>
    <p:sldLayoutId id="2147493589" r:id="rId10"/>
    <p:sldLayoutId id="2147493590" r:id="rId11"/>
    <p:sldLayoutId id="2147493591" r:id="rId12"/>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34925"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78851" name="Group 3"/>
          <p:cNvGrpSpPr>
            <a:grpSpLocks/>
          </p:cNvGrpSpPr>
          <p:nvPr/>
        </p:nvGrpSpPr>
        <p:grpSpPr bwMode="auto">
          <a:xfrm>
            <a:off x="-4763"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78852" name="Rectangle 4"/>
          <p:cNvSpPr>
            <a:spLocks noGrp="1" noChangeArrowheads="1"/>
          </p:cNvSpPr>
          <p:nvPr>
            <p:ph type="body" idx="1"/>
          </p:nvPr>
        </p:nvSpPr>
        <p:spPr bwMode="auto">
          <a:xfrm>
            <a:off x="457200" y="1989138"/>
            <a:ext cx="8229600" cy="4248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0"/>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78854" name="圖片 17" descr="p2.jpg"/>
          <p:cNvPicPr>
            <a:picLocks noChangeAspect="1"/>
          </p:cNvPicPr>
          <p:nvPr/>
        </p:nvPicPr>
        <p:blipFill>
          <a:blip r:embed="rId2"/>
          <a:srcRect/>
          <a:stretch>
            <a:fillRect/>
          </a:stretch>
        </p:blipFill>
        <p:spPr bwMode="auto">
          <a:xfrm>
            <a:off x="0" y="0"/>
            <a:ext cx="9144000" cy="1143000"/>
          </a:xfrm>
          <a:prstGeom prst="rect">
            <a:avLst/>
          </a:prstGeom>
          <a:noFill/>
          <a:ln w="3175">
            <a:solidFill>
              <a:srgbClr val="1D528D"/>
            </a:solidFill>
            <a:miter lim="800000"/>
            <a:headEnd/>
            <a:tailEnd/>
          </a:ln>
        </p:spPr>
      </p:pic>
      <p:pic>
        <p:nvPicPr>
          <p:cNvPr id="78855" name="Picture 2" descr="新北拷貝"/>
          <p:cNvPicPr>
            <a:picLocks noChangeAspect="1" noChangeArrowheads="1"/>
          </p:cNvPicPr>
          <p:nvPr userDrawn="1"/>
        </p:nvPicPr>
        <p:blipFill>
          <a:blip r:embed="rId3"/>
          <a:srcRect/>
          <a:stretch>
            <a:fillRect/>
          </a:stretch>
        </p:blipFill>
        <p:spPr bwMode="auto">
          <a:xfrm>
            <a:off x="8153400" y="152400"/>
            <a:ext cx="990600" cy="990600"/>
          </a:xfrm>
          <a:prstGeom prst="rect">
            <a:avLst/>
          </a:prstGeom>
          <a:noFill/>
          <a:ln w="9525">
            <a:noFill/>
            <a:miter lim="800000"/>
            <a:headEnd/>
            <a:tailEnd/>
          </a:ln>
        </p:spPr>
      </p:pic>
      <p:pic>
        <p:nvPicPr>
          <p:cNvPr id="78856" name="Picture 16" descr="花"/>
          <p:cNvPicPr>
            <a:picLocks noChangeAspect="1" noChangeArrowheads="1"/>
          </p:cNvPicPr>
          <p:nvPr userDrawn="1"/>
        </p:nvPicPr>
        <p:blipFill>
          <a:blip r:embed="rId4"/>
          <a:srcRect/>
          <a:stretch>
            <a:fillRect/>
          </a:stretch>
        </p:blipFill>
        <p:spPr bwMode="auto">
          <a:xfrm>
            <a:off x="84138" y="5692775"/>
            <a:ext cx="546100" cy="693738"/>
          </a:xfrm>
          <a:prstGeom prst="rect">
            <a:avLst/>
          </a:prstGeom>
          <a:noFill/>
          <a:ln w="9525">
            <a:noFill/>
            <a:miter lim="800000"/>
            <a:headEnd/>
            <a:tailEnd/>
          </a:ln>
        </p:spPr>
      </p:pic>
      <p:sp>
        <p:nvSpPr>
          <p:cNvPr id="17" name="Slide Number Placeholder 5"/>
          <p:cNvSpPr>
            <a:spLocks noGrp="1"/>
          </p:cNvSpPr>
          <p:nvPr>
            <p:ph type="sldNum" sz="quarter" idx="4"/>
          </p:nvPr>
        </p:nvSpPr>
        <p:spPr>
          <a:xfrm>
            <a:off x="7010400" y="6494463"/>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B33F4974-AF57-497A-8FEF-DD91805CADFE}"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5"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2051" name="Group 3"/>
          <p:cNvGrpSpPr>
            <a:grpSpLocks/>
          </p:cNvGrpSpPr>
          <p:nvPr/>
        </p:nvGrpSpPr>
        <p:grpSpPr bwMode="auto">
          <a:xfrm>
            <a:off x="-4763"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0"/>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3"/>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extLst>
      <p:ext uri="{BB962C8B-B14F-4D97-AF65-F5344CB8AC3E}">
        <p14:creationId xmlns:p14="http://schemas.microsoft.com/office/powerpoint/2010/main" val="2974515349"/>
      </p:ext>
    </p:extLst>
  </p:cSld>
  <p:clrMap bg1="lt1" tx1="dk1" bg2="lt2" tx2="dk2" accent1="accent1" accent2="accent2" accent3="accent3" accent4="accent4" accent5="accent5" accent6="accent6" hlink="hlink" folHlink="folHlink"/>
  <p:sldLayoutIdLst>
    <p:sldLayoutId id="2147493596" r:id="rId1"/>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投影片編號版面配置區 1"/>
          <p:cNvSpPr>
            <a:spLocks noGrp="1"/>
          </p:cNvSpPr>
          <p:nvPr>
            <p:ph type="sldNum" sz="quarter" idx="4"/>
          </p:nvPr>
        </p:nvSpPr>
        <p:spPr>
          <a:xfrm>
            <a:off x="70104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400">
                <a:solidFill>
                  <a:srgbClr val="262626"/>
                </a:solidFill>
                <a:latin typeface="Arial Unicode MS" pitchFamily="34" charset="-120"/>
                <a:ea typeface="Arial Unicode MS" pitchFamily="34" charset="-120"/>
                <a:cs typeface="Arial Unicode MS" pitchFamily="34"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2656390-AFFF-420A-8EA4-9B1B2A615159}" type="slidenum">
              <a:rPr kumimoji="0" lang="zh-TW" altLang="en-US" sz="1400" b="0" i="0" u="none" strike="noStrike" kern="1200" cap="none" spc="0" normalizeH="0" baseline="0" noProof="0">
                <a:ln>
                  <a:noFill/>
                </a:ln>
                <a:solidFill>
                  <a:srgbClr val="262626"/>
                </a:solidFill>
                <a:effectLst/>
                <a:uLnTx/>
                <a:uFillTx/>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TW" altLang="en-US" sz="1400" b="0" i="0" u="none" strike="noStrike" kern="1200" cap="none" spc="0" normalizeH="0" baseline="0" noProof="0">
              <a:ln>
                <a:noFill/>
              </a:ln>
              <a:solidFill>
                <a:srgbClr val="262626"/>
              </a:solidFill>
              <a:effectLst/>
              <a:uLnTx/>
              <a:uFillTx/>
              <a:ea typeface="Arial Unicode MS" pitchFamily="34" charset="-120"/>
            </a:endParaRPr>
          </a:p>
        </p:txBody>
      </p:sp>
    </p:spTree>
    <p:extLst>
      <p:ext uri="{BB962C8B-B14F-4D97-AF65-F5344CB8AC3E}">
        <p14:creationId xmlns:p14="http://schemas.microsoft.com/office/powerpoint/2010/main" val="3022580525"/>
      </p:ext>
    </p:extLst>
  </p:cSld>
  <p:clrMap bg1="lt1" tx1="dk1" bg2="lt2" tx2="dk2" accent1="accent1" accent2="accent2" accent3="accent3" accent4="accent4" accent5="accent5" accent6="accent6" hlink="hlink" folHlink="folHlink"/>
  <p:sldLayoutIdLst>
    <p:sldLayoutId id="2147493598" r:id="rId1"/>
    <p:sldLayoutId id="2147493599" r:id="rId2"/>
  </p:sldLayoutIdLst>
  <p:hf hdr="0" ftr="0" dt="0"/>
  <p:txStyles>
    <p:titleStyle>
      <a:lvl1pPr algn="l" rtl="0" eaLnBrk="0" fontAlgn="base" hangingPunct="0">
        <a:spcBef>
          <a:spcPct val="0"/>
        </a:spcBef>
        <a:spcAft>
          <a:spcPct val="0"/>
        </a:spcAft>
        <a:defRPr sz="2700" b="1" i="1" kern="1200">
          <a:solidFill>
            <a:schemeClr val="tx1"/>
          </a:solidFill>
          <a:latin typeface="Times New Roman" pitchFamily="18" charset="0"/>
          <a:ea typeface="+mj-ea"/>
          <a:cs typeface="+mj-cs"/>
        </a:defRPr>
      </a:lvl1pPr>
      <a:lvl2pPr algn="l" rtl="0" eaLnBrk="0" fontAlgn="base" hangingPunct="0">
        <a:spcBef>
          <a:spcPct val="0"/>
        </a:spcBef>
        <a:spcAft>
          <a:spcPct val="0"/>
        </a:spcAft>
        <a:defRPr sz="2700" b="1" i="1">
          <a:solidFill>
            <a:schemeClr val="tx1"/>
          </a:solidFill>
          <a:latin typeface="Times New Roman" pitchFamily="18" charset="0"/>
        </a:defRPr>
      </a:lvl2pPr>
      <a:lvl3pPr algn="l" rtl="0" eaLnBrk="0" fontAlgn="base" hangingPunct="0">
        <a:spcBef>
          <a:spcPct val="0"/>
        </a:spcBef>
        <a:spcAft>
          <a:spcPct val="0"/>
        </a:spcAft>
        <a:defRPr sz="2700" b="1" i="1">
          <a:solidFill>
            <a:schemeClr val="tx1"/>
          </a:solidFill>
          <a:latin typeface="Times New Roman" pitchFamily="18" charset="0"/>
        </a:defRPr>
      </a:lvl3pPr>
      <a:lvl4pPr algn="l" rtl="0" eaLnBrk="0" fontAlgn="base" hangingPunct="0">
        <a:spcBef>
          <a:spcPct val="0"/>
        </a:spcBef>
        <a:spcAft>
          <a:spcPct val="0"/>
        </a:spcAft>
        <a:defRPr sz="2700" b="1" i="1">
          <a:solidFill>
            <a:schemeClr val="tx1"/>
          </a:solidFill>
          <a:latin typeface="Times New Roman" pitchFamily="18" charset="0"/>
        </a:defRPr>
      </a:lvl4pPr>
      <a:lvl5pPr algn="l" rtl="0" eaLnBrk="0" fontAlgn="base" hangingPunct="0">
        <a:spcBef>
          <a:spcPct val="0"/>
        </a:spcBef>
        <a:spcAft>
          <a:spcPct val="0"/>
        </a:spcAft>
        <a:defRPr sz="2700" b="1" i="1">
          <a:solidFill>
            <a:schemeClr val="tx1"/>
          </a:solidFill>
          <a:latin typeface="Times New Roman" pitchFamily="18" charset="0"/>
        </a:defRPr>
      </a:lvl5pPr>
      <a:lvl6pPr marL="457200" algn="l" rtl="0" fontAlgn="base">
        <a:spcBef>
          <a:spcPct val="0"/>
        </a:spcBef>
        <a:spcAft>
          <a:spcPct val="0"/>
        </a:spcAft>
        <a:defRPr sz="2700" b="1" i="1">
          <a:solidFill>
            <a:schemeClr val="tx1"/>
          </a:solidFill>
          <a:latin typeface="Times New Roman" pitchFamily="18" charset="0"/>
        </a:defRPr>
      </a:lvl6pPr>
      <a:lvl7pPr marL="914400" algn="l" rtl="0" fontAlgn="base">
        <a:spcBef>
          <a:spcPct val="0"/>
        </a:spcBef>
        <a:spcAft>
          <a:spcPct val="0"/>
        </a:spcAft>
        <a:defRPr sz="2700" b="1" i="1">
          <a:solidFill>
            <a:schemeClr val="tx1"/>
          </a:solidFill>
          <a:latin typeface="Times New Roman" pitchFamily="18" charset="0"/>
        </a:defRPr>
      </a:lvl7pPr>
      <a:lvl8pPr marL="1371600" algn="l" rtl="0" fontAlgn="base">
        <a:spcBef>
          <a:spcPct val="0"/>
        </a:spcBef>
        <a:spcAft>
          <a:spcPct val="0"/>
        </a:spcAft>
        <a:defRPr sz="2700" b="1" i="1">
          <a:solidFill>
            <a:schemeClr val="tx1"/>
          </a:solidFill>
          <a:latin typeface="Times New Roman" pitchFamily="18" charset="0"/>
        </a:defRPr>
      </a:lvl8pPr>
      <a:lvl9pPr marL="1828800" algn="l" rtl="0" fontAlgn="base">
        <a:spcBef>
          <a:spcPct val="0"/>
        </a:spcBef>
        <a:spcAft>
          <a:spcPct val="0"/>
        </a:spcAft>
        <a:defRPr sz="2700" b="1" i="1">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latin typeface="Arial" charset="0"/>
                <a:ea typeface="新細明體" pitchFamily="18" charset="-120"/>
              </a:endParaRPr>
            </a:p>
          </p:txBody>
        </p:sp>
      </p:grpSp>
      <p:grpSp>
        <p:nvGrpSpPr>
          <p:cNvPr id="2051" name="Group 3"/>
          <p:cNvGrpSpPr>
            <a:grpSpLocks/>
          </p:cNvGrpSpPr>
          <p:nvPr/>
        </p:nvGrpSpPr>
        <p:grpSpPr bwMode="auto">
          <a:xfrm>
            <a:off x="-4762"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chemeClr val="bg1"/>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93295" r:id="rId1"/>
    <p:sldLayoutId id="2147493296" r:id="rId2"/>
    <p:sldLayoutId id="2147493297" r:id="rId3"/>
    <p:sldLayoutId id="2147493298" r:id="rId4"/>
    <p:sldLayoutId id="2147493299" r:id="rId5"/>
    <p:sldLayoutId id="2147493300" r:id="rId6"/>
    <p:sldLayoutId id="2147493301" r:id="rId7"/>
    <p:sldLayoutId id="2147493302" r:id="rId8"/>
    <p:sldLayoutId id="2147493303" r:id="rId9"/>
    <p:sldLayoutId id="2147493304" r:id="rId10"/>
    <p:sldLayoutId id="2147493305" r:id="rId11"/>
    <p:sldLayoutId id="2147493306" r:id="rId12"/>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tint val="39216"/>
                <a:invGamma/>
              </a:schemeClr>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4" name="Rectangle 3"/>
            <p:cNvSpPr>
              <a:spLocks noChangeArrowheads="1"/>
            </p:cNvSpPr>
            <p:nvPr userDrawn="1"/>
          </p:nvSpPr>
          <p:spPr bwMode="gray">
            <a:xfrm>
              <a:off x="0" y="2640"/>
              <a:ext cx="5760" cy="16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mtClean="0">
                <a:solidFill>
                  <a:srgbClr val="1D528D"/>
                </a:solidFill>
                <a:latin typeface="Arial" charset="0"/>
                <a:ea typeface="新細明體" charset="-120"/>
              </a:endParaRPr>
            </a:p>
          </p:txBody>
        </p:sp>
        <p:sp>
          <p:nvSpPr>
            <p:cNvPr id="7172" name="Rectangle 4"/>
            <p:cNvSpPr>
              <a:spLocks noChangeArrowheads="1"/>
            </p:cNvSpPr>
            <p:nvPr userDrawn="1"/>
          </p:nvSpPr>
          <p:spPr bwMode="gray">
            <a:xfrm>
              <a:off x="0" y="2640"/>
              <a:ext cx="5760" cy="99"/>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a:defRPr/>
              </a:pPr>
              <a:endParaRPr lang="zh-TW" altLang="en-US">
                <a:solidFill>
                  <a:srgbClr val="1D528D"/>
                </a:solidFill>
                <a:latin typeface="Arial" charset="0"/>
                <a:ea typeface="新細明體" pitchFamily="18" charset="-120"/>
              </a:endParaRPr>
            </a:p>
          </p:txBody>
        </p:sp>
      </p:grpSp>
      <p:pic>
        <p:nvPicPr>
          <p:cNvPr id="2051" name="Picture 5" descr="圖片3"/>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44450"/>
            <a:ext cx="9144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7" descr="圖片3"/>
          <p:cNvPicPr>
            <a:picLocks noChangeAspect="1" noChangeArrowheads="1"/>
          </p:cNvPicPr>
          <p:nvPr/>
        </p:nvPicPr>
        <p:blipFill>
          <a:blip r:embed="rId14" cstate="screen">
            <a:lum bright="6000"/>
            <a:extLst>
              <a:ext uri="{28A0092B-C50C-407E-A947-70E740481C1C}">
                <a14:useLocalDpi xmlns:a14="http://schemas.microsoft.com/office/drawing/2010/main"/>
              </a:ext>
            </a:extLst>
          </a:blip>
          <a:srcRect/>
          <a:stretch>
            <a:fillRect/>
          </a:stretch>
        </p:blipFill>
        <p:spPr bwMode="auto">
          <a:xfrm>
            <a:off x="395289" y="52388"/>
            <a:ext cx="1008062"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3" name="Group 8"/>
          <p:cNvGrpSpPr>
            <a:grpSpLocks/>
          </p:cNvGrpSpPr>
          <p:nvPr/>
        </p:nvGrpSpPr>
        <p:grpSpPr bwMode="auto">
          <a:xfrm>
            <a:off x="-4762" y="981075"/>
            <a:ext cx="9148763" cy="5875338"/>
            <a:chOff x="-3" y="0"/>
            <a:chExt cx="5763" cy="4319"/>
          </a:xfrm>
        </p:grpSpPr>
        <p:sp>
          <p:nvSpPr>
            <p:cNvPr id="2059" name="AutoShape 9"/>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smtClean="0">
                <a:solidFill>
                  <a:srgbClr val="1D528D"/>
                </a:solidFill>
                <a:latin typeface="Arial" charset="0"/>
                <a:ea typeface="新細明體" charset="-120"/>
              </a:endParaRPr>
            </a:p>
          </p:txBody>
        </p:sp>
        <p:sp>
          <p:nvSpPr>
            <p:cNvPr id="2060" name="Freeform 10"/>
            <p:cNvSpPr>
              <a:spLocks/>
            </p:cNvSpPr>
            <p:nvPr userDrawn="1"/>
          </p:nvSpPr>
          <p:spPr bwMode="gray">
            <a:xfrm>
              <a:off x="0"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1" name="Freeform 11"/>
            <p:cNvSpPr>
              <a:spLocks/>
            </p:cNvSpPr>
            <p:nvPr userDrawn="1"/>
          </p:nvSpPr>
          <p:spPr bwMode="gray">
            <a:xfrm rot="-5408600">
              <a:off x="-50" y="4030"/>
              <a:ext cx="336" cy="242"/>
            </a:xfrm>
            <a:custGeom>
              <a:avLst/>
              <a:gdLst>
                <a:gd name="T0" fmla="*/ 0 w 336"/>
                <a:gd name="T1" fmla="*/ 12 h 384"/>
                <a:gd name="T2" fmla="*/ 0 w 336"/>
                <a:gd name="T3" fmla="*/ 96 h 384"/>
                <a:gd name="T4" fmla="*/ 96 w 336"/>
                <a:gd name="T5" fmla="*/ 48 h 384"/>
                <a:gd name="T6" fmla="*/ 192 w 336"/>
                <a:gd name="T7" fmla="*/ 1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2" name="Freeform 12"/>
            <p:cNvSpPr>
              <a:spLocks/>
            </p:cNvSpPr>
            <p:nvPr userDrawn="1"/>
          </p:nvSpPr>
          <p:spPr bwMode="gray">
            <a:xfrm rot="10769190">
              <a:off x="5519" y="4031"/>
              <a:ext cx="232" cy="287"/>
            </a:xfrm>
            <a:custGeom>
              <a:avLst/>
              <a:gdLst>
                <a:gd name="T0" fmla="*/ 0 w 336"/>
                <a:gd name="T1" fmla="*/ 20 h 384"/>
                <a:gd name="T2" fmla="*/ 0 w 336"/>
                <a:gd name="T3" fmla="*/ 161 h 384"/>
                <a:gd name="T4" fmla="*/ 32 w 336"/>
                <a:gd name="T5" fmla="*/ 81 h 384"/>
                <a:gd name="T6" fmla="*/ 64 w 336"/>
                <a:gd name="T7" fmla="*/ 20 h 384"/>
                <a:gd name="T8" fmla="*/ 110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3" name="Freeform 13"/>
            <p:cNvSpPr>
              <a:spLocks/>
            </p:cNvSpPr>
            <p:nvPr userDrawn="1"/>
          </p:nvSpPr>
          <p:spPr bwMode="gray">
            <a:xfrm rot="5400000">
              <a:off x="5472"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grpSp>
      <p:sp>
        <p:nvSpPr>
          <p:cNvPr id="2054" name="Rectangle 1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5" name="Rectangle 15"/>
          <p:cNvSpPr>
            <a:spLocks noChangeArrowheads="1"/>
          </p:cNvSpPr>
          <p:nvPr/>
        </p:nvSpPr>
        <p:spPr bwMode="ltGray">
          <a:xfrm>
            <a:off x="250825" y="1052515"/>
            <a:ext cx="86423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TW" altLang="en-US" sz="4400" smtClean="0">
                <a:solidFill>
                  <a:srgbClr val="FFFFFF"/>
                </a:solidFill>
                <a:latin typeface="Arial" charset="0"/>
                <a:ea typeface="新細明體" charset="-120"/>
              </a:rPr>
              <a:t>按一下以編輯母片標題樣式</a:t>
            </a:r>
          </a:p>
        </p:txBody>
      </p:sp>
      <p:pic>
        <p:nvPicPr>
          <p:cNvPr id="2056" name="Picture 16" descr="花"/>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 Box 17"/>
          <p:cNvSpPr txBox="1">
            <a:spLocks noChangeArrowheads="1"/>
          </p:cNvSpPr>
          <p:nvPr/>
        </p:nvSpPr>
        <p:spPr bwMode="auto">
          <a:xfrm>
            <a:off x="7086600" y="76202"/>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r>
              <a:rPr lang="zh-TW" altLang="en-US" smtClean="0">
                <a:solidFill>
                  <a:srgbClr val="FFFFFF"/>
                </a:solidFill>
                <a:ea typeface="華康勘亭流" pitchFamily="65" charset="-120"/>
              </a:rPr>
              <a:t>新北市政府消防局</a:t>
            </a:r>
          </a:p>
        </p:txBody>
      </p:sp>
      <p:sp>
        <p:nvSpPr>
          <p:cNvPr id="6162" name="Rectangle 18"/>
          <p:cNvSpPr>
            <a:spLocks noGrp="1" noChangeArrowheads="1"/>
          </p:cNvSpPr>
          <p:nvPr>
            <p:ph type="ftr" sz="quarter" idx="3"/>
          </p:nvPr>
        </p:nvSpPr>
        <p:spPr bwMode="auto">
          <a:xfrm>
            <a:off x="6400800" y="638175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ea typeface="新細明體" pitchFamily="18" charset="-120"/>
              </a:defRPr>
            </a:lvl1pPr>
          </a:lstStyle>
          <a:p>
            <a:pPr>
              <a:defRPr/>
            </a:pPr>
            <a:endParaRPr lang="en-US" altLang="zh-TW">
              <a:solidFill>
                <a:srgbClr val="1D528D"/>
              </a:solidFill>
              <a:latin typeface="Arial" charset="0"/>
            </a:endParaRPr>
          </a:p>
        </p:txBody>
      </p:sp>
    </p:spTree>
    <p:extLst>
      <p:ext uri="{BB962C8B-B14F-4D97-AF65-F5344CB8AC3E}">
        <p14:creationId xmlns:p14="http://schemas.microsoft.com/office/powerpoint/2010/main" val="3422755629"/>
      </p:ext>
    </p:extLst>
  </p:cSld>
  <p:clrMap bg1="lt1" tx1="dk1" bg2="lt2" tx2="dk2" accent1="accent1" accent2="accent2" accent3="accent3" accent4="accent4" accent5="accent5" accent6="accent6" hlink="hlink" folHlink="folHlink"/>
  <p:sldLayoutIdLst>
    <p:sldLayoutId id="2147493322" r:id="rId1"/>
    <p:sldLayoutId id="2147493323" r:id="rId2"/>
    <p:sldLayoutId id="2147493324" r:id="rId3"/>
    <p:sldLayoutId id="2147493325" r:id="rId4"/>
    <p:sldLayoutId id="2147493326" r:id="rId5"/>
    <p:sldLayoutId id="2147493327" r:id="rId6"/>
    <p:sldLayoutId id="2147493328" r:id="rId7"/>
    <p:sldLayoutId id="2147493329" r:id="rId8"/>
    <p:sldLayoutId id="2147493330" r:id="rId9"/>
    <p:sldLayoutId id="2147493331" r:id="rId10"/>
    <p:sldLayoutId id="2147493332"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4000">
          <a:solidFill>
            <a:schemeClr val="bg1"/>
          </a:solidFill>
          <a:latin typeface="+mj-lt"/>
          <a:ea typeface="+mj-ea"/>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fontAlgn="base">
        <a:spcBef>
          <a:spcPct val="0"/>
        </a:spcBef>
        <a:spcAft>
          <a:spcPct val="0"/>
        </a:spcAft>
        <a:defRPr kumimoji="1" sz="4000">
          <a:solidFill>
            <a:schemeClr val="bg1"/>
          </a:solidFill>
          <a:latin typeface="Arial" charset="0"/>
          <a:ea typeface="新細明體" pitchFamily="18" charset="-120"/>
        </a:defRPr>
      </a:lvl6pPr>
      <a:lvl7pPr marL="914400" algn="l" rtl="0" fontAlgn="base">
        <a:spcBef>
          <a:spcPct val="0"/>
        </a:spcBef>
        <a:spcAft>
          <a:spcPct val="0"/>
        </a:spcAft>
        <a:defRPr kumimoji="1" sz="4000">
          <a:solidFill>
            <a:schemeClr val="bg1"/>
          </a:solidFill>
          <a:latin typeface="Arial" charset="0"/>
          <a:ea typeface="新細明體" pitchFamily="18" charset="-120"/>
        </a:defRPr>
      </a:lvl7pPr>
      <a:lvl8pPr marL="1371600" algn="l" rtl="0" fontAlgn="base">
        <a:spcBef>
          <a:spcPct val="0"/>
        </a:spcBef>
        <a:spcAft>
          <a:spcPct val="0"/>
        </a:spcAft>
        <a:defRPr kumimoji="1" sz="4000">
          <a:solidFill>
            <a:schemeClr val="bg1"/>
          </a:solidFill>
          <a:latin typeface="Arial" charset="0"/>
          <a:ea typeface="新細明體" pitchFamily="18" charset="-120"/>
        </a:defRPr>
      </a:lvl8pPr>
      <a:lvl9pPr marL="1828800" algn="l" rtl="0" fontAlgn="base">
        <a:spcBef>
          <a:spcPct val="0"/>
        </a:spcBef>
        <a:spcAft>
          <a:spcPct val="0"/>
        </a:spcAft>
        <a:defRPr kumimoji="1" sz="4000">
          <a:solidFill>
            <a:schemeClr val="bg1"/>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tint val="39216"/>
                <a:invGamma/>
              </a:schemeClr>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4" name="Rectangle 3"/>
            <p:cNvSpPr>
              <a:spLocks noChangeArrowheads="1"/>
            </p:cNvSpPr>
            <p:nvPr userDrawn="1"/>
          </p:nvSpPr>
          <p:spPr bwMode="gray">
            <a:xfrm>
              <a:off x="0" y="2640"/>
              <a:ext cx="5760" cy="16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mtClean="0">
                <a:solidFill>
                  <a:srgbClr val="1D528D"/>
                </a:solidFill>
                <a:latin typeface="Arial" charset="0"/>
                <a:ea typeface="新細明體" charset="-120"/>
              </a:endParaRPr>
            </a:p>
          </p:txBody>
        </p:sp>
        <p:sp>
          <p:nvSpPr>
            <p:cNvPr id="7172" name="Rectangle 4"/>
            <p:cNvSpPr>
              <a:spLocks noChangeArrowheads="1"/>
            </p:cNvSpPr>
            <p:nvPr userDrawn="1"/>
          </p:nvSpPr>
          <p:spPr bwMode="gray">
            <a:xfrm>
              <a:off x="0" y="2640"/>
              <a:ext cx="5760" cy="99"/>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a:defRPr/>
              </a:pPr>
              <a:endParaRPr lang="zh-TW" altLang="en-US">
                <a:solidFill>
                  <a:srgbClr val="1D528D"/>
                </a:solidFill>
                <a:latin typeface="Arial" charset="0"/>
                <a:ea typeface="新細明體" pitchFamily="18" charset="-120"/>
              </a:endParaRPr>
            </a:p>
          </p:txBody>
        </p:sp>
      </p:grpSp>
      <p:pic>
        <p:nvPicPr>
          <p:cNvPr id="2051" name="Picture 5" descr="圖片3"/>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44450"/>
            <a:ext cx="9144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7" descr="圖片3"/>
          <p:cNvPicPr>
            <a:picLocks noChangeAspect="1" noChangeArrowheads="1"/>
          </p:cNvPicPr>
          <p:nvPr/>
        </p:nvPicPr>
        <p:blipFill>
          <a:blip r:embed="rId14" cstate="screen">
            <a:lum bright="6000"/>
            <a:extLst>
              <a:ext uri="{28A0092B-C50C-407E-A947-70E740481C1C}">
                <a14:useLocalDpi xmlns:a14="http://schemas.microsoft.com/office/drawing/2010/main"/>
              </a:ext>
            </a:extLst>
          </a:blip>
          <a:srcRect/>
          <a:stretch>
            <a:fillRect/>
          </a:stretch>
        </p:blipFill>
        <p:spPr bwMode="auto">
          <a:xfrm>
            <a:off x="395289" y="52388"/>
            <a:ext cx="1008062"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3" name="Group 8"/>
          <p:cNvGrpSpPr>
            <a:grpSpLocks/>
          </p:cNvGrpSpPr>
          <p:nvPr/>
        </p:nvGrpSpPr>
        <p:grpSpPr bwMode="auto">
          <a:xfrm>
            <a:off x="-4762" y="981075"/>
            <a:ext cx="9148763" cy="5875338"/>
            <a:chOff x="-3" y="0"/>
            <a:chExt cx="5763" cy="4319"/>
          </a:xfrm>
        </p:grpSpPr>
        <p:sp>
          <p:nvSpPr>
            <p:cNvPr id="2059" name="AutoShape 9"/>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smtClean="0">
                <a:solidFill>
                  <a:srgbClr val="1D528D"/>
                </a:solidFill>
                <a:latin typeface="Arial" charset="0"/>
                <a:ea typeface="新細明體" charset="-120"/>
              </a:endParaRPr>
            </a:p>
          </p:txBody>
        </p:sp>
        <p:sp>
          <p:nvSpPr>
            <p:cNvPr id="2060" name="Freeform 10"/>
            <p:cNvSpPr>
              <a:spLocks/>
            </p:cNvSpPr>
            <p:nvPr userDrawn="1"/>
          </p:nvSpPr>
          <p:spPr bwMode="gray">
            <a:xfrm>
              <a:off x="0"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1" name="Freeform 11"/>
            <p:cNvSpPr>
              <a:spLocks/>
            </p:cNvSpPr>
            <p:nvPr userDrawn="1"/>
          </p:nvSpPr>
          <p:spPr bwMode="gray">
            <a:xfrm rot="-5408600">
              <a:off x="-50" y="4030"/>
              <a:ext cx="336" cy="242"/>
            </a:xfrm>
            <a:custGeom>
              <a:avLst/>
              <a:gdLst>
                <a:gd name="T0" fmla="*/ 0 w 336"/>
                <a:gd name="T1" fmla="*/ 12 h 384"/>
                <a:gd name="T2" fmla="*/ 0 w 336"/>
                <a:gd name="T3" fmla="*/ 96 h 384"/>
                <a:gd name="T4" fmla="*/ 96 w 336"/>
                <a:gd name="T5" fmla="*/ 48 h 384"/>
                <a:gd name="T6" fmla="*/ 192 w 336"/>
                <a:gd name="T7" fmla="*/ 1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2" name="Freeform 12"/>
            <p:cNvSpPr>
              <a:spLocks/>
            </p:cNvSpPr>
            <p:nvPr userDrawn="1"/>
          </p:nvSpPr>
          <p:spPr bwMode="gray">
            <a:xfrm rot="10769190">
              <a:off x="5519" y="4031"/>
              <a:ext cx="232" cy="287"/>
            </a:xfrm>
            <a:custGeom>
              <a:avLst/>
              <a:gdLst>
                <a:gd name="T0" fmla="*/ 0 w 336"/>
                <a:gd name="T1" fmla="*/ 20 h 384"/>
                <a:gd name="T2" fmla="*/ 0 w 336"/>
                <a:gd name="T3" fmla="*/ 161 h 384"/>
                <a:gd name="T4" fmla="*/ 32 w 336"/>
                <a:gd name="T5" fmla="*/ 81 h 384"/>
                <a:gd name="T6" fmla="*/ 64 w 336"/>
                <a:gd name="T7" fmla="*/ 20 h 384"/>
                <a:gd name="T8" fmla="*/ 110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3" name="Freeform 13"/>
            <p:cNvSpPr>
              <a:spLocks/>
            </p:cNvSpPr>
            <p:nvPr userDrawn="1"/>
          </p:nvSpPr>
          <p:spPr bwMode="gray">
            <a:xfrm rot="5400000">
              <a:off x="5472"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grpSp>
      <p:sp>
        <p:nvSpPr>
          <p:cNvPr id="2054" name="Rectangle 1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5" name="Rectangle 15"/>
          <p:cNvSpPr>
            <a:spLocks noChangeArrowheads="1"/>
          </p:cNvSpPr>
          <p:nvPr/>
        </p:nvSpPr>
        <p:spPr bwMode="ltGray">
          <a:xfrm>
            <a:off x="250825" y="1052515"/>
            <a:ext cx="86423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TW" altLang="en-US" sz="4400" smtClean="0">
                <a:solidFill>
                  <a:srgbClr val="FFFFFF"/>
                </a:solidFill>
                <a:latin typeface="Arial" charset="0"/>
                <a:ea typeface="新細明體" charset="-120"/>
              </a:rPr>
              <a:t>按一下以編輯母片標題樣式</a:t>
            </a:r>
          </a:p>
        </p:txBody>
      </p:sp>
      <p:pic>
        <p:nvPicPr>
          <p:cNvPr id="2056" name="Picture 16" descr="花"/>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 Box 17"/>
          <p:cNvSpPr txBox="1">
            <a:spLocks noChangeArrowheads="1"/>
          </p:cNvSpPr>
          <p:nvPr/>
        </p:nvSpPr>
        <p:spPr bwMode="auto">
          <a:xfrm>
            <a:off x="7086600" y="76202"/>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r>
              <a:rPr lang="zh-TW" altLang="en-US" smtClean="0">
                <a:solidFill>
                  <a:srgbClr val="FFFFFF"/>
                </a:solidFill>
                <a:ea typeface="華康勘亭流" pitchFamily="65" charset="-120"/>
              </a:rPr>
              <a:t>新北市政府消防局</a:t>
            </a:r>
          </a:p>
        </p:txBody>
      </p:sp>
      <p:sp>
        <p:nvSpPr>
          <p:cNvPr id="6162" name="Rectangle 18"/>
          <p:cNvSpPr>
            <a:spLocks noGrp="1" noChangeArrowheads="1"/>
          </p:cNvSpPr>
          <p:nvPr>
            <p:ph type="ftr" sz="quarter" idx="3"/>
          </p:nvPr>
        </p:nvSpPr>
        <p:spPr bwMode="auto">
          <a:xfrm>
            <a:off x="6400800" y="638175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ea typeface="新細明體" pitchFamily="18" charset="-120"/>
              </a:defRPr>
            </a:lvl1pPr>
          </a:lstStyle>
          <a:p>
            <a:pPr>
              <a:defRPr/>
            </a:pPr>
            <a:endParaRPr lang="en-US" altLang="zh-TW">
              <a:solidFill>
                <a:srgbClr val="1D528D"/>
              </a:solidFill>
              <a:latin typeface="Arial" charset="0"/>
            </a:endParaRPr>
          </a:p>
        </p:txBody>
      </p:sp>
    </p:spTree>
    <p:extLst>
      <p:ext uri="{BB962C8B-B14F-4D97-AF65-F5344CB8AC3E}">
        <p14:creationId xmlns:p14="http://schemas.microsoft.com/office/powerpoint/2010/main" val="3954887323"/>
      </p:ext>
    </p:extLst>
  </p:cSld>
  <p:clrMap bg1="lt1" tx1="dk1" bg2="lt2" tx2="dk2" accent1="accent1" accent2="accent2" accent3="accent3" accent4="accent4" accent5="accent5" accent6="accent6" hlink="hlink" folHlink="folHlink"/>
  <p:sldLayoutIdLst>
    <p:sldLayoutId id="2147493334" r:id="rId1"/>
    <p:sldLayoutId id="2147493335" r:id="rId2"/>
    <p:sldLayoutId id="2147493336" r:id="rId3"/>
    <p:sldLayoutId id="2147493337" r:id="rId4"/>
    <p:sldLayoutId id="2147493338" r:id="rId5"/>
    <p:sldLayoutId id="2147493339" r:id="rId6"/>
    <p:sldLayoutId id="2147493340" r:id="rId7"/>
    <p:sldLayoutId id="2147493341" r:id="rId8"/>
    <p:sldLayoutId id="2147493342" r:id="rId9"/>
    <p:sldLayoutId id="2147493343" r:id="rId10"/>
    <p:sldLayoutId id="2147493344"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4000">
          <a:solidFill>
            <a:schemeClr val="bg1"/>
          </a:solidFill>
          <a:latin typeface="+mj-lt"/>
          <a:ea typeface="+mj-ea"/>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fontAlgn="base">
        <a:spcBef>
          <a:spcPct val="0"/>
        </a:spcBef>
        <a:spcAft>
          <a:spcPct val="0"/>
        </a:spcAft>
        <a:defRPr kumimoji="1" sz="4000">
          <a:solidFill>
            <a:schemeClr val="bg1"/>
          </a:solidFill>
          <a:latin typeface="Arial" charset="0"/>
          <a:ea typeface="新細明體" pitchFamily="18" charset="-120"/>
        </a:defRPr>
      </a:lvl6pPr>
      <a:lvl7pPr marL="914400" algn="l" rtl="0" fontAlgn="base">
        <a:spcBef>
          <a:spcPct val="0"/>
        </a:spcBef>
        <a:spcAft>
          <a:spcPct val="0"/>
        </a:spcAft>
        <a:defRPr kumimoji="1" sz="4000">
          <a:solidFill>
            <a:schemeClr val="bg1"/>
          </a:solidFill>
          <a:latin typeface="Arial" charset="0"/>
          <a:ea typeface="新細明體" pitchFamily="18" charset="-120"/>
        </a:defRPr>
      </a:lvl7pPr>
      <a:lvl8pPr marL="1371600" algn="l" rtl="0" fontAlgn="base">
        <a:spcBef>
          <a:spcPct val="0"/>
        </a:spcBef>
        <a:spcAft>
          <a:spcPct val="0"/>
        </a:spcAft>
        <a:defRPr kumimoji="1" sz="4000">
          <a:solidFill>
            <a:schemeClr val="bg1"/>
          </a:solidFill>
          <a:latin typeface="Arial" charset="0"/>
          <a:ea typeface="新細明體" pitchFamily="18" charset="-120"/>
        </a:defRPr>
      </a:lvl8pPr>
      <a:lvl9pPr marL="1828800" algn="l" rtl="0" fontAlgn="base">
        <a:spcBef>
          <a:spcPct val="0"/>
        </a:spcBef>
        <a:spcAft>
          <a:spcPct val="0"/>
        </a:spcAft>
        <a:defRPr kumimoji="1" sz="4000">
          <a:solidFill>
            <a:schemeClr val="bg1"/>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34925"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13315" name="Group 3"/>
          <p:cNvGrpSpPr>
            <a:grpSpLocks/>
          </p:cNvGrpSpPr>
          <p:nvPr/>
        </p:nvGrpSpPr>
        <p:grpSpPr bwMode="auto">
          <a:xfrm>
            <a:off x="-4763"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13316" name="Rectangle 4"/>
          <p:cNvSpPr>
            <a:spLocks noGrp="1" noChangeArrowheads="1"/>
          </p:cNvSpPr>
          <p:nvPr>
            <p:ph type="body" idx="1"/>
          </p:nvPr>
        </p:nvSpPr>
        <p:spPr bwMode="auto">
          <a:xfrm>
            <a:off x="457200" y="1989138"/>
            <a:ext cx="8229600" cy="4248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0"/>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13318" name="圖片 17" descr="p2.jpg"/>
          <p:cNvPicPr>
            <a:picLocks noChangeAspect="1"/>
          </p:cNvPicPr>
          <p:nvPr/>
        </p:nvPicPr>
        <p:blipFill>
          <a:blip r:embed="rId14"/>
          <a:srcRect/>
          <a:stretch>
            <a:fillRect/>
          </a:stretch>
        </p:blipFill>
        <p:spPr bwMode="auto">
          <a:xfrm>
            <a:off x="0" y="0"/>
            <a:ext cx="9144000" cy="1143000"/>
          </a:xfrm>
          <a:prstGeom prst="rect">
            <a:avLst/>
          </a:prstGeom>
          <a:noFill/>
          <a:ln w="3175">
            <a:solidFill>
              <a:srgbClr val="1D528D"/>
            </a:solidFill>
            <a:miter lim="800000"/>
            <a:headEnd/>
            <a:tailEnd/>
          </a:ln>
        </p:spPr>
      </p:pic>
      <p:pic>
        <p:nvPicPr>
          <p:cNvPr id="13319" name="Picture 2" descr="新北拷貝"/>
          <p:cNvPicPr>
            <a:picLocks noChangeAspect="1" noChangeArrowheads="1"/>
          </p:cNvPicPr>
          <p:nvPr/>
        </p:nvPicPr>
        <p:blipFill>
          <a:blip r:embed="rId15"/>
          <a:srcRect/>
          <a:stretch>
            <a:fillRect/>
          </a:stretch>
        </p:blipFill>
        <p:spPr bwMode="auto">
          <a:xfrm>
            <a:off x="8153400" y="152400"/>
            <a:ext cx="990600" cy="990600"/>
          </a:xfrm>
          <a:prstGeom prst="rect">
            <a:avLst/>
          </a:prstGeom>
          <a:noFill/>
          <a:ln w="9525">
            <a:noFill/>
            <a:miter lim="800000"/>
            <a:headEnd/>
            <a:tailEnd/>
          </a:ln>
        </p:spPr>
      </p:pic>
      <p:pic>
        <p:nvPicPr>
          <p:cNvPr id="13320" name="Picture 16" descr="花"/>
          <p:cNvPicPr>
            <a:picLocks noChangeAspect="1" noChangeArrowheads="1"/>
          </p:cNvPicPr>
          <p:nvPr/>
        </p:nvPicPr>
        <p:blipFill>
          <a:blip r:embed="rId16"/>
          <a:srcRect/>
          <a:stretch>
            <a:fillRect/>
          </a:stretch>
        </p:blipFill>
        <p:spPr bwMode="auto">
          <a:xfrm>
            <a:off x="84138" y="5692775"/>
            <a:ext cx="546100" cy="693738"/>
          </a:xfrm>
          <a:prstGeom prst="rect">
            <a:avLst/>
          </a:prstGeom>
          <a:noFill/>
          <a:ln w="9525">
            <a:noFill/>
            <a:miter lim="800000"/>
            <a:headEnd/>
            <a:tailEnd/>
          </a:ln>
        </p:spPr>
      </p:pic>
      <p:sp>
        <p:nvSpPr>
          <p:cNvPr id="17" name="Slide Number Placeholder 5"/>
          <p:cNvSpPr>
            <a:spLocks noGrp="1"/>
          </p:cNvSpPr>
          <p:nvPr>
            <p:ph type="sldNum" sz="quarter" idx="4"/>
          </p:nvPr>
        </p:nvSpPr>
        <p:spPr>
          <a:xfrm>
            <a:off x="7010400" y="6494463"/>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6D1BB148-3D21-4BDD-9A35-D4A44B28983B}" type="slidenum">
              <a:rPr lang="en-US" altLang="zh-TW"/>
              <a:pPr>
                <a:defRPr/>
              </a:pPr>
              <a:t>‹#›</a:t>
            </a:fld>
            <a:endParaRPr lang="en-US" altLang="zh-TW"/>
          </a:p>
        </p:txBody>
      </p:sp>
    </p:spTree>
    <p:extLst>
      <p:ext uri="{BB962C8B-B14F-4D97-AF65-F5344CB8AC3E}">
        <p14:creationId xmlns:p14="http://schemas.microsoft.com/office/powerpoint/2010/main" val="2272056432"/>
      </p:ext>
    </p:extLst>
  </p:cSld>
  <p:clrMap bg1="lt1" tx1="dk1" bg2="lt2" tx2="dk2" accent1="accent1" accent2="accent2" accent3="accent3" accent4="accent4" accent5="accent5" accent6="accent6" hlink="hlink" folHlink="folHlink"/>
  <p:sldLayoutIdLst>
    <p:sldLayoutId id="2147493403" r:id="rId1"/>
    <p:sldLayoutId id="2147493404" r:id="rId2"/>
    <p:sldLayoutId id="2147493405" r:id="rId3"/>
    <p:sldLayoutId id="2147493406" r:id="rId4"/>
    <p:sldLayoutId id="2147493407" r:id="rId5"/>
    <p:sldLayoutId id="2147493408" r:id="rId6"/>
    <p:sldLayoutId id="2147493409" r:id="rId7"/>
    <p:sldLayoutId id="2147493410" r:id="rId8"/>
    <p:sldLayoutId id="2147493411" r:id="rId9"/>
    <p:sldLayoutId id="2147493412" r:id="rId10"/>
    <p:sldLayoutId id="2147493413" r:id="rId11"/>
    <p:sldLayoutId id="2147493414" r:id="rId12"/>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2051" name="Group 3"/>
          <p:cNvGrpSpPr>
            <a:grpSpLocks/>
          </p:cNvGrpSpPr>
          <p:nvPr/>
        </p:nvGrpSpPr>
        <p:grpSpPr bwMode="auto">
          <a:xfrm>
            <a:off x="-4762"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2051" name="Group 3"/>
          <p:cNvGrpSpPr>
            <a:grpSpLocks/>
          </p:cNvGrpSpPr>
          <p:nvPr/>
        </p:nvGrpSpPr>
        <p:grpSpPr bwMode="auto">
          <a:xfrm>
            <a:off x="-4762"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extLst>
      <p:ext uri="{BB962C8B-B14F-4D97-AF65-F5344CB8AC3E}">
        <p14:creationId xmlns:p14="http://schemas.microsoft.com/office/powerpoint/2010/main" val="1825263917"/>
      </p:ext>
    </p:extLst>
  </p:cSld>
  <p:clrMap bg1="lt1" tx1="dk1" bg2="lt2" tx2="dk2" accent1="accent1" accent2="accent2" accent3="accent3" accent4="accent4" accent5="accent5" accent6="accent6" hlink="hlink" folHlink="folHlink"/>
  <p:sldLayoutIdLst>
    <p:sldLayoutId id="2147493526" r:id="rId1"/>
    <p:sldLayoutId id="2147493527" r:id="rId2"/>
    <p:sldLayoutId id="2147493528" r:id="rId3"/>
    <p:sldLayoutId id="2147493529" r:id="rId4"/>
    <p:sldLayoutId id="2147493530" r:id="rId5"/>
    <p:sldLayoutId id="2147493531" r:id="rId6"/>
    <p:sldLayoutId id="2147493532" r:id="rId7"/>
    <p:sldLayoutId id="2147493533" r:id="rId8"/>
    <p:sldLayoutId id="2147493534" r:id="rId9"/>
    <p:sldLayoutId id="2147493535" r:id="rId10"/>
    <p:sldLayoutId id="2147493536" r:id="rId11"/>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2051" name="Group 3"/>
          <p:cNvGrpSpPr>
            <a:grpSpLocks/>
          </p:cNvGrpSpPr>
          <p:nvPr/>
        </p:nvGrpSpPr>
        <p:grpSpPr bwMode="auto">
          <a:xfrm>
            <a:off x="-4762"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extLst>
      <p:ext uri="{BB962C8B-B14F-4D97-AF65-F5344CB8AC3E}">
        <p14:creationId xmlns:p14="http://schemas.microsoft.com/office/powerpoint/2010/main" val="3736551047"/>
      </p:ext>
    </p:extLst>
  </p:cSld>
  <p:clrMap bg1="lt1" tx1="dk1" bg2="lt2" tx2="dk2" accent1="accent1" accent2="accent2" accent3="accent3" accent4="accent4" accent5="accent5" accent6="accent6" hlink="hlink" folHlink="folHlink"/>
  <p:sldLayoutIdLst>
    <p:sldLayoutId id="2147493539" r:id="rId1"/>
    <p:sldLayoutId id="2147493540" r:id="rId2"/>
    <p:sldLayoutId id="2147493541" r:id="rId3"/>
    <p:sldLayoutId id="2147493542" r:id="rId4"/>
    <p:sldLayoutId id="2147493543" r:id="rId5"/>
    <p:sldLayoutId id="2147493544" r:id="rId6"/>
    <p:sldLayoutId id="2147493545" r:id="rId7"/>
    <p:sldLayoutId id="2147493546" r:id="rId8"/>
    <p:sldLayoutId id="2147493547" r:id="rId9"/>
    <p:sldLayoutId id="2147493548" r:id="rId10"/>
    <p:sldLayoutId id="2147493549" r:id="rId11"/>
    <p:sldLayoutId id="2147493550" r:id="rId12"/>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3"/>
          <p:cNvSpPr>
            <a:spLocks noChangeArrowheads="1"/>
          </p:cNvSpPr>
          <p:nvPr/>
        </p:nvSpPr>
        <p:spPr bwMode="auto">
          <a:xfrm>
            <a:off x="22334" y="365126"/>
            <a:ext cx="8972810" cy="6356350"/>
          </a:xfrm>
          <a:prstGeom prst="rect">
            <a:avLst/>
          </a:prstGeom>
          <a:noFill/>
          <a:ln w="381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fontAlgn="auto">
              <a:spcBef>
                <a:spcPts val="0"/>
              </a:spcBef>
              <a:spcAft>
                <a:spcPts val="0"/>
              </a:spcAft>
            </a:pPr>
            <a:endParaRPr kumimoji="0" lang="zh-TW" altLang="en-US">
              <a:solidFill>
                <a:prstClr val="black"/>
              </a:solidFill>
              <a:latin typeface="Calibri"/>
              <a:ea typeface="新細明體"/>
            </a:endParaRPr>
          </a:p>
        </p:txBody>
      </p:sp>
      <p:sp>
        <p:nvSpPr>
          <p:cNvPr id="8" name="矩形 7"/>
          <p:cNvSpPr/>
          <p:nvPr/>
        </p:nvSpPr>
        <p:spPr>
          <a:xfrm>
            <a:off x="-1" y="383545"/>
            <a:ext cx="172267" cy="630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4" name="日期版面配置區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877050" y="6356351"/>
            <a:ext cx="2057400" cy="365125"/>
          </a:xfrm>
          <a:prstGeom prst="rect">
            <a:avLst/>
          </a:prstGeom>
        </p:spPr>
        <p:txBody>
          <a:bodyPr vert="horz" lIns="91440" tIns="45720" rIns="91440" bIns="45720" rtlCol="0" anchor="ctr"/>
          <a:lstStyle>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pPr fontAlgn="auto">
              <a:spcBef>
                <a:spcPts val="0"/>
              </a:spcBef>
              <a:spcAft>
                <a:spcPts val="0"/>
              </a:spcAft>
            </a:pPr>
            <a:fld id="{98F9CC33-4133-468C-B7C7-B67D93663D55}" type="slidenum">
              <a:rPr kumimoji="0" lang="zh-TW" altLang="en-US" smtClean="0">
                <a:solidFill>
                  <a:srgbClr val="44546A">
                    <a:lumMod val="50000"/>
                  </a:srgbClr>
                </a:solidFill>
              </a:rPr>
              <a:pPr fontAlgn="auto">
                <a:spcBef>
                  <a:spcPts val="0"/>
                </a:spcBef>
                <a:spcAft>
                  <a:spcPts val="0"/>
                </a:spcAft>
              </a:pPr>
              <a:t>‹#›</a:t>
            </a:fld>
            <a:endParaRPr kumimoji="0" lang="zh-TW" altLang="en-US">
              <a:solidFill>
                <a:srgbClr val="44546A">
                  <a:lumMod val="50000"/>
                </a:srgbClr>
              </a:solidFill>
            </a:endParaRPr>
          </a:p>
        </p:txBody>
      </p:sp>
      <p:sp>
        <p:nvSpPr>
          <p:cNvPr id="3" name="文字版面配置區 2"/>
          <p:cNvSpPr>
            <a:spLocks noGrp="1"/>
          </p:cNvSpPr>
          <p:nvPr>
            <p:ph type="body" idx="1"/>
          </p:nvPr>
        </p:nvSpPr>
        <p:spPr>
          <a:xfrm>
            <a:off x="228600" y="927102"/>
            <a:ext cx="8401050" cy="480694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9" name="TextBox 7"/>
          <p:cNvSpPr txBox="1">
            <a:spLocks noChangeArrowheads="1"/>
          </p:cNvSpPr>
          <p:nvPr/>
        </p:nvSpPr>
        <p:spPr bwMode="auto">
          <a:xfrm>
            <a:off x="8196883" y="92528"/>
            <a:ext cx="966167" cy="319318"/>
          </a:xfrm>
          <a:prstGeom prst="rect">
            <a:avLst/>
          </a:prstGeom>
          <a:noFill/>
          <a:ln>
            <a:noFill/>
          </a:ln>
          <a:extLst/>
        </p:spPr>
        <p:txBody>
          <a:bodyPr wrap="square" lIns="102870" tIns="51435" rIns="102870" bIns="51435">
            <a:spAutoFit/>
          </a:bodyPr>
          <a:lstStyle>
            <a:lvl1pPr>
              <a:defRPr sz="2000">
                <a:solidFill>
                  <a:schemeClr val="tx1"/>
                </a:solidFill>
                <a:latin typeface="Calibri" pitchFamily="34" charset="0"/>
                <a:ea typeface="宋体" charset="-122"/>
              </a:defRPr>
            </a:lvl1pPr>
            <a:lvl2pPr marL="742950" indent="-285750">
              <a:defRPr sz="2000">
                <a:solidFill>
                  <a:schemeClr val="tx1"/>
                </a:solidFill>
                <a:latin typeface="Calibri" pitchFamily="34" charset="0"/>
                <a:ea typeface="宋体" charset="-122"/>
              </a:defRPr>
            </a:lvl2pPr>
            <a:lvl3pPr marL="1143000" indent="-228600">
              <a:defRPr sz="2000">
                <a:solidFill>
                  <a:schemeClr val="tx1"/>
                </a:solidFill>
                <a:latin typeface="Calibri" pitchFamily="34" charset="0"/>
                <a:ea typeface="宋体" charset="-122"/>
              </a:defRPr>
            </a:lvl3pPr>
            <a:lvl4pPr marL="1600200" indent="-228600">
              <a:defRPr sz="2000">
                <a:solidFill>
                  <a:schemeClr val="tx1"/>
                </a:solidFill>
                <a:latin typeface="Calibri" pitchFamily="34" charset="0"/>
                <a:ea typeface="宋体" charset="-122"/>
              </a:defRPr>
            </a:lvl4pPr>
            <a:lvl5pPr>
              <a:defRPr sz="2000">
                <a:solidFill>
                  <a:schemeClr val="tx1"/>
                </a:solidFill>
                <a:latin typeface="Calibri" pitchFamily="34" charset="0"/>
                <a:ea typeface="宋体" charset="-122"/>
              </a:defRPr>
            </a:lvl5pPr>
            <a:lvl6pPr marL="2514600" indent="-228600" defTabSz="1028700" fontAlgn="base">
              <a:spcBef>
                <a:spcPct val="0"/>
              </a:spcBef>
              <a:spcAft>
                <a:spcPct val="0"/>
              </a:spcAft>
              <a:defRPr sz="2000">
                <a:solidFill>
                  <a:schemeClr val="tx1"/>
                </a:solidFill>
                <a:latin typeface="Calibri" pitchFamily="34" charset="0"/>
                <a:ea typeface="宋体" charset="-122"/>
              </a:defRPr>
            </a:lvl6pPr>
            <a:lvl7pPr marL="2971800" indent="-228600" defTabSz="1028700" fontAlgn="base">
              <a:spcBef>
                <a:spcPct val="0"/>
              </a:spcBef>
              <a:spcAft>
                <a:spcPct val="0"/>
              </a:spcAft>
              <a:defRPr sz="2000">
                <a:solidFill>
                  <a:schemeClr val="tx1"/>
                </a:solidFill>
                <a:latin typeface="Calibri" pitchFamily="34" charset="0"/>
                <a:ea typeface="宋体" charset="-122"/>
              </a:defRPr>
            </a:lvl7pPr>
            <a:lvl8pPr marL="3429000" indent="-228600" defTabSz="1028700" fontAlgn="base">
              <a:spcBef>
                <a:spcPct val="0"/>
              </a:spcBef>
              <a:spcAft>
                <a:spcPct val="0"/>
              </a:spcAft>
              <a:defRPr sz="2000">
                <a:solidFill>
                  <a:schemeClr val="tx1"/>
                </a:solidFill>
                <a:latin typeface="Calibri" pitchFamily="34" charset="0"/>
                <a:ea typeface="宋体" charset="-122"/>
              </a:defRPr>
            </a:lvl8pPr>
            <a:lvl9pPr marL="3886200" indent="-228600" defTabSz="1028700" fontAlgn="base">
              <a:spcBef>
                <a:spcPct val="0"/>
              </a:spcBef>
              <a:spcAft>
                <a:spcPct val="0"/>
              </a:spcAft>
              <a:defRPr sz="2000">
                <a:solidFill>
                  <a:schemeClr val="tx1"/>
                </a:solidFill>
                <a:latin typeface="Calibri" pitchFamily="34" charset="0"/>
                <a:ea typeface="宋体" charset="-122"/>
              </a:defRPr>
            </a:lvl9pPr>
          </a:lstStyle>
          <a:p>
            <a:pPr algn="ctr" fontAlgn="auto">
              <a:spcBef>
                <a:spcPts val="0"/>
              </a:spcBef>
              <a:spcAft>
                <a:spcPts val="0"/>
              </a:spcAft>
              <a:defRPr/>
            </a:pPr>
            <a:r>
              <a:rPr kumimoji="0" lang="en-US" altLang="zh-CN" sz="1400" dirty="0" smtClean="0">
                <a:solidFill>
                  <a:prstClr val="white">
                    <a:lumMod val="65000"/>
                  </a:prstClr>
                </a:solidFill>
                <a:latin typeface="Impact" pitchFamily="34" charset="0"/>
              </a:rPr>
              <a:t>WCDR</a:t>
            </a:r>
            <a:endParaRPr kumimoji="0" lang="zh-CN" altLang="en-US" sz="1400" dirty="0" smtClean="0">
              <a:solidFill>
                <a:prstClr val="white">
                  <a:lumMod val="65000"/>
                </a:prstClr>
              </a:solidFill>
              <a:latin typeface="Impact" pitchFamily="34" charset="0"/>
            </a:endParaRPr>
          </a:p>
        </p:txBody>
      </p:sp>
      <p:pic>
        <p:nvPicPr>
          <p:cNvPr id="10" name="圖片 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065964" y="-22188"/>
            <a:ext cx="359519" cy="388474"/>
          </a:xfrm>
          <a:prstGeom prst="rect">
            <a:avLst/>
          </a:prstGeom>
        </p:spPr>
      </p:pic>
      <p:sp>
        <p:nvSpPr>
          <p:cNvPr id="2" name="標題版面配置區 1"/>
          <p:cNvSpPr>
            <a:spLocks noGrp="1"/>
          </p:cNvSpPr>
          <p:nvPr>
            <p:ph type="title"/>
          </p:nvPr>
        </p:nvSpPr>
        <p:spPr>
          <a:xfrm>
            <a:off x="228600" y="130858"/>
            <a:ext cx="5810250" cy="561976"/>
          </a:xfrm>
          <a:prstGeom prst="rect">
            <a:avLst/>
          </a:prstGeom>
          <a:noFill/>
        </p:spPr>
        <p:txBody>
          <a:bodyPr vert="horz" lIns="91440" tIns="45720" rIns="91440" bIns="45720" rtlCol="0" anchor="ctr">
            <a:noAutofit/>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3730870416"/>
      </p:ext>
    </p:extLst>
  </p:cSld>
  <p:clrMap bg1="lt1" tx1="dk1" bg2="lt2" tx2="dk2" accent1="accent1" accent2="accent2" accent3="accent3" accent4="accent4" accent5="accent5" accent6="accent6" hlink="hlink" folHlink="folHlink"/>
  <p:sldLayoutIdLst>
    <p:sldLayoutId id="2147493552" r:id="rId1"/>
    <p:sldLayoutId id="2147493553" r:id="rId2"/>
    <p:sldLayoutId id="2147493554" r:id="rId3"/>
    <p:sldLayoutId id="2147493555" r:id="rId4"/>
    <p:sldLayoutId id="2147493556" r:id="rId5"/>
    <p:sldLayoutId id="2147493557" r:id="rId6"/>
    <p:sldLayoutId id="2147493558" r:id="rId7"/>
    <p:sldLayoutId id="2147493559" r:id="rId8"/>
    <p:sldLayoutId id="2147493560" r:id="rId9"/>
    <p:sldLayoutId id="2147493561" r:id="rId10"/>
    <p:sldLayoutId id="2147493562"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600" b="1"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微軟正黑體" panose="020B0604030504040204" pitchFamily="34" charset="-120"/>
          <a:ea typeface="微軟正黑體"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微軟正黑體" panose="020B0604030504040204" pitchFamily="34" charset="-120"/>
          <a:ea typeface="微軟正黑體"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8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6.xml"/><Relationship Id="rId5" Type="http://schemas.openxmlformats.org/officeDocument/2006/relationships/image" Target="../media/image23.jpe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Layout" Target="../slideLayouts/slideLayout86.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8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hyperlink" Target="http://goo.gl/KKZiFf" TargetMode="External"/><Relationship Id="rId1" Type="http://schemas.openxmlformats.org/officeDocument/2006/relationships/slideLayout" Target="../slideLayouts/slideLayout8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7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06.xml"/><Relationship Id="rId4" Type="http://schemas.openxmlformats.org/officeDocument/2006/relationships/image" Target="../media/image40.jpeg"/></Relationships>
</file>

<file path=ppt/slides/_rels/slide7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06.xml"/><Relationship Id="rId4" Type="http://schemas.openxmlformats.org/officeDocument/2006/relationships/image" Target="../media/image43.jpeg"/></Relationships>
</file>

<file path=ppt/slides/_rels/slide7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6.xml"/></Relationships>
</file>

<file path=ppt/slides/_rels/slide7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google.com.tw/url?sa=i&amp;rct=j&amp;q=&amp;esrc=s&amp;source=images&amp;cd=&amp;cad=rja&amp;uact=8&amp;docid=dKYJSg2oqM7ZiM&amp;tbnid=LuASLmnDLt160M:&amp;ved=0CAYQjRw&amp;url=http://www.dapurpacu.com/banjir-kepung-jakarta-jumlah-pengungsi-tembus-5-ribuan-jiwa/banjir-jakarta-2014/&amp;ei=fSIlU-vVCsmrlAWp9oDgDQ&amp;psig=AFQjCNG2mz-Ak-S6WaZ6OYgKdJrcWNZALw&amp;ust=1395028983964189" TargetMode="External"/><Relationship Id="rId1" Type="http://schemas.openxmlformats.org/officeDocument/2006/relationships/slideLayout" Target="../slideLayouts/slideLayout106.xml"/><Relationship Id="rId4" Type="http://schemas.openxmlformats.org/officeDocument/2006/relationships/image" Target="../media/image45.jpeg"/></Relationships>
</file>

<file path=ppt/slides/_rels/slide75.xml.rels><?xml version="1.0" encoding="UTF-8" standalone="yes"?>
<Relationships xmlns="http://schemas.openxmlformats.org/package/2006/relationships"><Relationship Id="rId3" Type="http://schemas.openxmlformats.org/officeDocument/2006/relationships/hyperlink" Target="http://www.google.com.tw/url?sa=i&amp;rct=j&amp;q=&amp;esrc=s&amp;source=images&amp;cd=&amp;cad=rja&amp;uact=8&amp;docid=dKYJSg2oqM7ZiM&amp;tbnid=LuASLmnDLt160M:&amp;ved=0CAYQjRw&amp;url=http://www.dapurpacu.com/banjir-kepung-jakarta-jumlah-pengungsi-tembus-5-ribuan-jiwa/banjir-jakarta-2014/&amp;ei=fSIlU-vVCsmrlAWp9oDgDQ&amp;psig=AFQjCNG2mz-Ak-S6WaZ6OYgKdJrcWNZALw&amp;ust=1395028983964189" TargetMode="External"/><Relationship Id="rId7" Type="http://schemas.openxmlformats.org/officeDocument/2006/relationships/image" Target="../media/image50.jpeg"/><Relationship Id="rId2" Type="http://schemas.openxmlformats.org/officeDocument/2006/relationships/image" Target="../media/image46.jpeg"/><Relationship Id="rId1" Type="http://schemas.openxmlformats.org/officeDocument/2006/relationships/slideLayout" Target="../slideLayouts/slideLayout10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6.xml"/></Relationships>
</file>

<file path=ppt/slides/_rels/slide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hackfoldr.org/Kaohsiung-explode-20140801/" TargetMode="External"/><Relationship Id="rId1" Type="http://schemas.openxmlformats.org/officeDocument/2006/relationships/slideLayout" Target="../slideLayouts/slideLayout106.xml"/><Relationship Id="rId4" Type="http://schemas.openxmlformats.org/officeDocument/2006/relationships/image" Target="../media/image52.png"/></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6.xml"/><Relationship Id="rId4" Type="http://schemas.openxmlformats.org/officeDocument/2006/relationships/hyperlink" Target="http://www.pto.taipei.gov.tw/ct.asp?xItem=1631047&amp;ctNode=41397&amp;mp=117041"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06.xml"/></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06.xml"/><Relationship Id="rId4" Type="http://schemas.openxmlformats.org/officeDocument/2006/relationships/hyperlink" Target="https://youtu.be/_tR2R4VqJW0"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www.news.com.au/technology/environment/city-simulates-its-response-just-in-case-the-floods-of-1910-happen-again/news-story/0daafe0d7ea716e015d9e4cf0f8cda96" TargetMode="External"/><Relationship Id="rId7"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10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8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5.xml"/><Relationship Id="rId1" Type="http://schemas.openxmlformats.org/officeDocument/2006/relationships/slideLayout" Target="../slideLayouts/slideLayout106.xml"/><Relationship Id="rId5" Type="http://schemas.openxmlformats.org/officeDocument/2006/relationships/image" Target="../media/image63.png"/><Relationship Id="rId4" Type="http://schemas.openxmlformats.org/officeDocument/2006/relationships/hyperlink" Target="http://www.news.com.au/technology/environment/city-simulates-its-response-just-in-case-the-floods-of-1910-happen-again/news-story/0daafe0d7ea716e015d9e4cf0f8cda96"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0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36214" y="2590800"/>
            <a:ext cx="8686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zh-TW" altLang="en-US" sz="4400" b="1" dirty="0">
                <a:solidFill>
                  <a:srgbClr val="CC3300"/>
                </a:solidFill>
                <a:latin typeface="標楷體" pitchFamily="65" charset="-120"/>
              </a:rPr>
              <a:t>新北市災害防救</a:t>
            </a:r>
            <a:r>
              <a:rPr lang="zh-TW" altLang="en-US" sz="4400" b="1" dirty="0" smtClean="0">
                <a:solidFill>
                  <a:srgbClr val="CC3300"/>
                </a:solidFill>
                <a:latin typeface="標楷體" pitchFamily="65" charset="-120"/>
              </a:rPr>
              <a:t>深耕第</a:t>
            </a:r>
            <a:r>
              <a:rPr lang="en-US" altLang="zh-TW" sz="4400" b="1" dirty="0" smtClean="0">
                <a:solidFill>
                  <a:srgbClr val="CC3300"/>
                </a:solidFill>
                <a:latin typeface="標楷體" pitchFamily="65" charset="-120"/>
              </a:rPr>
              <a:t>2</a:t>
            </a:r>
            <a:r>
              <a:rPr lang="zh-TW" altLang="en-US" sz="4400" b="1" dirty="0">
                <a:solidFill>
                  <a:srgbClr val="CC3300"/>
                </a:solidFill>
                <a:latin typeface="標楷體" pitchFamily="65" charset="-120"/>
              </a:rPr>
              <a:t>期</a:t>
            </a:r>
            <a:r>
              <a:rPr lang="zh-TW" altLang="en-US" sz="4400" b="1" dirty="0" smtClean="0">
                <a:solidFill>
                  <a:srgbClr val="CC3300"/>
                </a:solidFill>
                <a:latin typeface="標楷體" pitchFamily="65" charset="-120"/>
              </a:rPr>
              <a:t>計畫</a:t>
            </a:r>
            <a:endParaRPr lang="zh-TW" altLang="en-US" sz="4400" b="1" dirty="0">
              <a:solidFill>
                <a:srgbClr val="CC3300"/>
              </a:solidFill>
              <a:latin typeface="標楷體" pitchFamily="65" charset="-120"/>
            </a:endParaRPr>
          </a:p>
          <a:p>
            <a:pPr algn="ctr">
              <a:spcBef>
                <a:spcPct val="20000"/>
              </a:spcBef>
            </a:pPr>
            <a:r>
              <a:rPr lang="en-US" altLang="zh-TW" sz="4400" b="1" dirty="0" smtClean="0">
                <a:solidFill>
                  <a:srgbClr val="CC3300"/>
                </a:solidFill>
                <a:latin typeface="標楷體" pitchFamily="65" charset="-120"/>
              </a:rPr>
              <a:t>105</a:t>
            </a:r>
            <a:r>
              <a:rPr lang="zh-TW" altLang="en-US" sz="4400" b="1" dirty="0" smtClean="0">
                <a:solidFill>
                  <a:srgbClr val="CC3300"/>
                </a:solidFill>
                <a:latin typeface="標楷體" pitchFamily="65" charset="-120"/>
              </a:rPr>
              <a:t>年第</a:t>
            </a:r>
            <a:r>
              <a:rPr lang="en-US" altLang="zh-TW" sz="4400" b="1" dirty="0" smtClean="0">
                <a:solidFill>
                  <a:srgbClr val="CC3300"/>
                </a:solidFill>
                <a:latin typeface="標楷體" pitchFamily="65" charset="-120"/>
              </a:rPr>
              <a:t>27</a:t>
            </a:r>
            <a:r>
              <a:rPr lang="zh-TW" altLang="en-US" sz="4400" b="1" dirty="0" smtClean="0">
                <a:solidFill>
                  <a:srgbClr val="CC3300"/>
                </a:solidFill>
                <a:latin typeface="標楷體" pitchFamily="65" charset="-120"/>
              </a:rPr>
              <a:t>次</a:t>
            </a:r>
            <a:r>
              <a:rPr lang="zh-TW" altLang="en-US" sz="4400" b="1" dirty="0">
                <a:solidFill>
                  <a:srgbClr val="CC3300"/>
                </a:solidFill>
                <a:latin typeface="標楷體" pitchFamily="65" charset="-120"/>
              </a:rPr>
              <a:t>四方工作會議</a:t>
            </a:r>
          </a:p>
        </p:txBody>
      </p:sp>
      <p:sp>
        <p:nvSpPr>
          <p:cNvPr id="4" name="Text Box 9"/>
          <p:cNvSpPr txBox="1">
            <a:spLocks noChangeArrowheads="1"/>
          </p:cNvSpPr>
          <p:nvPr/>
        </p:nvSpPr>
        <p:spPr bwMode="auto">
          <a:xfrm>
            <a:off x="1600200" y="4963196"/>
            <a:ext cx="579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ctr" eaLnBrk="1" hangingPunct="1">
              <a:spcBef>
                <a:spcPct val="50000"/>
              </a:spcBef>
            </a:pPr>
            <a:r>
              <a:rPr lang="en-US" altLang="zh-TW" sz="2800" b="1" dirty="0" smtClean="0">
                <a:solidFill>
                  <a:srgbClr val="0033CC"/>
                </a:solidFill>
                <a:latin typeface="標楷體" pitchFamily="65" charset="-120"/>
              </a:rPr>
              <a:t>105</a:t>
            </a:r>
            <a:r>
              <a:rPr lang="zh-TW" altLang="en-US" sz="2800" b="1" dirty="0" smtClean="0">
                <a:solidFill>
                  <a:srgbClr val="0033CC"/>
                </a:solidFill>
                <a:latin typeface="標楷體" pitchFamily="65" charset="-120"/>
              </a:rPr>
              <a:t>年</a:t>
            </a:r>
            <a:r>
              <a:rPr lang="en-US" altLang="zh-TW" sz="2800" b="1" dirty="0" smtClean="0">
                <a:solidFill>
                  <a:srgbClr val="0033CC"/>
                </a:solidFill>
                <a:latin typeface="標楷體" pitchFamily="65" charset="-120"/>
              </a:rPr>
              <a:t>4</a:t>
            </a:r>
            <a:r>
              <a:rPr lang="zh-TW" altLang="en-US" sz="2800" b="1" dirty="0" smtClean="0">
                <a:solidFill>
                  <a:srgbClr val="0033CC"/>
                </a:solidFill>
                <a:latin typeface="標楷體" pitchFamily="65" charset="-120"/>
              </a:rPr>
              <a:t>月</a:t>
            </a:r>
            <a:r>
              <a:rPr lang="en-US" altLang="zh-TW" sz="2800" b="1" dirty="0" smtClean="0">
                <a:solidFill>
                  <a:srgbClr val="0033CC"/>
                </a:solidFill>
                <a:latin typeface="標楷體" pitchFamily="65" charset="-120"/>
              </a:rPr>
              <a:t>26</a:t>
            </a:r>
            <a:r>
              <a:rPr lang="zh-TW" altLang="en-US" sz="2800" b="1" dirty="0" smtClean="0">
                <a:solidFill>
                  <a:srgbClr val="0033CC"/>
                </a:solidFill>
                <a:latin typeface="標楷體" pitchFamily="65" charset="-120"/>
              </a:rPr>
              <a:t>日</a:t>
            </a:r>
            <a:r>
              <a:rPr lang="en-US" altLang="zh-TW" sz="2800" b="1" dirty="0">
                <a:solidFill>
                  <a:srgbClr val="0033CC"/>
                </a:solidFill>
                <a:latin typeface="標楷體" pitchFamily="65" charset="-120"/>
              </a:rPr>
              <a:t>(</a:t>
            </a:r>
            <a:r>
              <a:rPr lang="zh-TW" altLang="en-US" sz="2800" b="1" dirty="0" smtClean="0">
                <a:solidFill>
                  <a:srgbClr val="0033CC"/>
                </a:solidFill>
                <a:latin typeface="標楷體" pitchFamily="65" charset="-120"/>
              </a:rPr>
              <a:t>星期</a:t>
            </a:r>
            <a:r>
              <a:rPr lang="zh-TW" altLang="en-US" sz="2800" b="1" dirty="0">
                <a:solidFill>
                  <a:srgbClr val="0033CC"/>
                </a:solidFill>
                <a:latin typeface="標楷體" pitchFamily="65" charset="-120"/>
              </a:rPr>
              <a:t>二</a:t>
            </a:r>
            <a:r>
              <a:rPr lang="en-US" altLang="zh-TW" sz="2800" b="1" dirty="0" smtClean="0">
                <a:solidFill>
                  <a:srgbClr val="0033CC"/>
                </a:solidFill>
                <a:latin typeface="標楷體" pitchFamily="65" charset="-120"/>
              </a:rPr>
              <a:t>) 14</a:t>
            </a:r>
            <a:r>
              <a:rPr lang="zh-TW" altLang="en-US" sz="2800" b="1" dirty="0" smtClean="0">
                <a:solidFill>
                  <a:srgbClr val="0033CC"/>
                </a:solidFill>
                <a:latin typeface="標楷體" pitchFamily="65" charset="-120"/>
              </a:rPr>
              <a:t>時</a:t>
            </a:r>
            <a:endParaRPr lang="en-US" altLang="zh-TW" sz="2800" b="1" dirty="0" smtClean="0">
              <a:solidFill>
                <a:srgbClr val="0033CC"/>
              </a:solidFill>
              <a:latin typeface="標楷體" pitchFamily="65" charset="-120"/>
            </a:endParaRPr>
          </a:p>
        </p:txBody>
      </p:sp>
      <p:sp>
        <p:nvSpPr>
          <p:cNvPr id="6"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pPr/>
              <a:t>1</a:t>
            </a:fld>
            <a:endParaRPr lang="en-US" altLang="ko-KR" dirty="0"/>
          </a:p>
        </p:txBody>
      </p:sp>
    </p:spTree>
    <p:extLst>
      <p:ext uri="{BB962C8B-B14F-4D97-AF65-F5344CB8AC3E}">
        <p14:creationId xmlns:p14="http://schemas.microsoft.com/office/powerpoint/2010/main" val="125965388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nvPr>
        </p:nvGraphicFramePr>
        <p:xfrm>
          <a:off x="228600" y="1143000"/>
          <a:ext cx="8686800" cy="5169932"/>
        </p:xfrm>
        <a:graphic>
          <a:graphicData uri="http://schemas.openxmlformats.org/drawingml/2006/table">
            <a:tbl>
              <a:tblPr firstRow="1" firstCol="1" bandRow="1">
                <a:tableStyleId>{5C22544A-7EE6-4342-B048-85BDC9FD1C3A}</a:tableStyleId>
              </a:tblPr>
              <a:tblGrid>
                <a:gridCol w="571948">
                  <a:extLst>
                    <a:ext uri="{9D8B030D-6E8A-4147-A177-3AD203B41FA5}">
                      <a16:colId xmlns:a16="http://schemas.microsoft.com/office/drawing/2014/main" val="20000"/>
                    </a:ext>
                  </a:extLst>
                </a:gridCol>
                <a:gridCol w="1104452">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28956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tblGrid>
              <a:tr h="376345">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kern="100" dirty="0" smtClean="0">
                          <a:effectLst/>
                          <a:latin typeface="微軟正黑體" panose="020B0604030504040204" pitchFamily="34" charset="-120"/>
                          <a:ea typeface="微軟正黑體" panose="020B0604030504040204" pitchFamily="34" charset="-120"/>
                        </a:rPr>
                        <a:t>新北市深耕計畫四方工作會議主席裁</a:t>
                      </a:r>
                      <a:r>
                        <a:rPr lang="en-US" altLang="zh-TW" sz="1600" b="1" kern="100" dirty="0" smtClean="0">
                          <a:effectLst/>
                          <a:latin typeface="微軟正黑體" panose="020B0604030504040204" pitchFamily="34" charset="-120"/>
                          <a:ea typeface="微軟正黑體" panose="020B0604030504040204" pitchFamily="34" charset="-120"/>
                        </a:rPr>
                        <a:t>(</a:t>
                      </a:r>
                      <a:r>
                        <a:rPr lang="zh-TW" altLang="zh-TW" sz="1600" b="1" kern="100" dirty="0" smtClean="0">
                          <a:effectLst/>
                          <a:latin typeface="微軟正黑體" panose="020B0604030504040204" pitchFamily="34" charset="-120"/>
                          <a:ea typeface="微軟正黑體" panose="020B0604030504040204" pitchFamily="34" charset="-120"/>
                        </a:rPr>
                        <a:t>指</a:t>
                      </a:r>
                      <a:r>
                        <a:rPr lang="en-US" altLang="zh-TW" sz="1600" b="1" kern="100" dirty="0" smtClean="0">
                          <a:effectLst/>
                          <a:latin typeface="微軟正黑體" panose="020B0604030504040204" pitchFamily="34" charset="-120"/>
                          <a:ea typeface="微軟正黑體" panose="020B0604030504040204" pitchFamily="34" charset="-120"/>
                        </a:rPr>
                        <a:t>)</a:t>
                      </a:r>
                      <a:r>
                        <a:rPr lang="zh-TW" altLang="zh-TW" sz="1600" b="1" kern="100" dirty="0" smtClean="0">
                          <a:effectLst/>
                          <a:latin typeface="微軟正黑體" panose="020B0604030504040204" pitchFamily="34" charset="-120"/>
                          <a:ea typeface="微軟正黑體" panose="020B0604030504040204" pitchFamily="34" charset="-120"/>
                        </a:rPr>
                        <a:t>事項辦理情形管制表</a:t>
                      </a:r>
                      <a:endParaRPr lang="zh-TW" altLang="zh-TW" sz="1600" b="1" kern="100" dirty="0" smtClean="0">
                        <a:effectLst/>
                        <a:latin typeface="微軟正黑體" panose="020B0604030504040204" pitchFamily="34" charset="-120"/>
                        <a:ea typeface="微軟正黑體" panose="020B0604030504040204" pitchFamily="34" charset="-120"/>
                        <a:cs typeface="Times New Roman"/>
                      </a:endParaRPr>
                    </a:p>
                  </a:txBody>
                  <a:tcPr marL="57236" marR="57236"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32624">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編號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會議日期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管制事項</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承辦單位</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本次辦理情形</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預計完成日期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管考意見</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extLst>
                  <a:ext uri="{0D108BD9-81ED-4DB2-BD59-A6C34878D82A}">
                    <a16:rowId xmlns:a16="http://schemas.microsoft.com/office/drawing/2014/main" val="10001"/>
                  </a:ext>
                </a:extLst>
              </a:tr>
              <a:tr h="2203119">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048</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12</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28</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just"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請環保局了解中央對於霾害之具體作為，擬定本市因應霾害之作業機制。</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環保局</a:t>
                      </a:r>
                    </a:p>
                  </a:txBody>
                  <a:tcPr marL="68580" marR="68580" marT="0" marB="0" anchor="ctr"/>
                </a:tc>
                <a:tc>
                  <a:txBody>
                    <a:bodyPr/>
                    <a:lstStyle/>
                    <a:p>
                      <a:pPr marL="0" marR="0" indent="0" algn="just" defTabSz="914400" rtl="0" eaLnBrk="1" fontAlgn="auto" latinLnBrk="0" hangingPunct="1">
                        <a:lnSpc>
                          <a:spcPts val="1800"/>
                        </a:lnSpc>
                        <a:spcBef>
                          <a:spcPts val="0"/>
                        </a:spcBef>
                        <a:spcAft>
                          <a:spcPts val="0"/>
                        </a:spcAft>
                        <a:buClrTx/>
                        <a:buSzTx/>
                        <a:buFontTx/>
                        <a:buNone/>
                        <a:tabLst/>
                        <a:defRPr/>
                      </a:pP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已蒐集行政院環境保護署及教育部對於霾害之具體作為，擬定本市因應霾害之作業機制，並於</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104</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年</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12</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24</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日召集相關局處召開討論會議，同時確認各局處權責分工，</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已於本府</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105</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年第</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1</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季災害防救會報中進行報告。</a:t>
                      </a:r>
                      <a:endParaRPr lang="zh-TW" sz="1600" b="1" kern="12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4</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12</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日</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zh-TW" altLang="en-US" sz="16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建議解除列管</a:t>
                      </a:r>
                      <a:endParaRPr kumimoji="0" lang="zh-TW" altLang="zh-TW" sz="1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10002"/>
                  </a:ext>
                </a:extLst>
              </a:tr>
              <a:tr h="1957844">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9</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12</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28</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just"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調整疏散撤離所用之舉發單及勸導書格式，將「事實欄」改採勾選方式填寫。</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消防局</a:t>
                      </a:r>
                    </a:p>
                  </a:txBody>
                  <a:tcPr marL="68580" marR="68580" marT="0" marB="0" anchor="ctr"/>
                </a:tc>
                <a:tc>
                  <a:txBody>
                    <a:bodyPr/>
                    <a:lstStyle/>
                    <a:p>
                      <a:pPr marL="0" marR="0" indent="0" algn="just" defTabSz="914400" rtl="0" eaLnBrk="1" fontAlgn="auto" latinLnBrk="0" hangingPunct="1">
                        <a:lnSpc>
                          <a:spcPts val="1800"/>
                        </a:lnSpc>
                        <a:spcBef>
                          <a:spcPts val="0"/>
                        </a:spcBef>
                        <a:spcAft>
                          <a:spcPts val="0"/>
                        </a:spcAft>
                        <a:buClrTx/>
                        <a:buSzTx/>
                        <a:buFont typeface="+mj-lt"/>
                        <a:buNone/>
                        <a:tabLst/>
                        <a:defRPr/>
                      </a:pPr>
                      <a:r>
                        <a:rPr lang="zh-TW"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經洽本局綜合企劃科，因未預先提報印刷需求，且本年度與廠商簽定印刷格式與本案所需不符，將於明年度新合約納入印製。目前仍請使用現有舉發單及勸導書。</a:t>
                      </a:r>
                      <a:endParaRPr lang="zh-TW" sz="16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9</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30</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zh-TW" altLang="zh-TW" sz="1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持續列管</a:t>
                      </a:r>
                      <a:endParaRPr kumimoji="0" lang="zh-TW" altLang="zh-TW"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10003"/>
                  </a:ext>
                </a:extLst>
              </a:tr>
            </a:tbl>
          </a:graphicData>
        </a:graphic>
      </p:graphicFrame>
      <p:sp>
        <p:nvSpPr>
          <p:cNvPr id="5"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10</a:t>
            </a:fld>
            <a:endParaRPr lang="en-US" altLang="ko-KR" dirty="0">
              <a:solidFill>
                <a:srgbClr val="1F497D">
                  <a:lumMod val="50000"/>
                </a:srgbClr>
              </a:solidFill>
            </a:endParaRPr>
          </a:p>
        </p:txBody>
      </p:sp>
    </p:spTree>
    <p:extLst>
      <p:ext uri="{BB962C8B-B14F-4D97-AF65-F5344CB8AC3E}">
        <p14:creationId xmlns:p14="http://schemas.microsoft.com/office/powerpoint/2010/main" val="151761585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nvPr>
        </p:nvGraphicFramePr>
        <p:xfrm>
          <a:off x="228600" y="1143000"/>
          <a:ext cx="8686800" cy="5510750"/>
        </p:xfrm>
        <a:graphic>
          <a:graphicData uri="http://schemas.openxmlformats.org/drawingml/2006/table">
            <a:tbl>
              <a:tblPr firstRow="1" firstCol="1" bandRow="1">
                <a:tableStyleId>{5C22544A-7EE6-4342-B048-85BDC9FD1C3A}</a:tableStyleId>
              </a:tblPr>
              <a:tblGrid>
                <a:gridCol w="571948">
                  <a:extLst>
                    <a:ext uri="{9D8B030D-6E8A-4147-A177-3AD203B41FA5}">
                      <a16:colId xmlns:a16="http://schemas.microsoft.com/office/drawing/2014/main" val="20000"/>
                    </a:ext>
                  </a:extLst>
                </a:gridCol>
                <a:gridCol w="996165">
                  <a:extLst>
                    <a:ext uri="{9D8B030D-6E8A-4147-A177-3AD203B41FA5}">
                      <a16:colId xmlns:a16="http://schemas.microsoft.com/office/drawing/2014/main" val="20001"/>
                    </a:ext>
                  </a:extLst>
                </a:gridCol>
                <a:gridCol w="1251287">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28956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tblGrid>
              <a:tr h="368319">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kern="100" dirty="0" smtClean="0">
                          <a:effectLst/>
                          <a:latin typeface="微軟正黑體" panose="020B0604030504040204" pitchFamily="34" charset="-120"/>
                          <a:ea typeface="微軟正黑體" panose="020B0604030504040204" pitchFamily="34" charset="-120"/>
                        </a:rPr>
                        <a:t>新北市深耕計畫四方工作會議主席裁</a:t>
                      </a:r>
                      <a:r>
                        <a:rPr lang="en-US" altLang="zh-TW" sz="1600" b="1" kern="100" dirty="0" smtClean="0">
                          <a:effectLst/>
                          <a:latin typeface="微軟正黑體" panose="020B0604030504040204" pitchFamily="34" charset="-120"/>
                          <a:ea typeface="微軟正黑體" panose="020B0604030504040204" pitchFamily="34" charset="-120"/>
                        </a:rPr>
                        <a:t>(</a:t>
                      </a:r>
                      <a:r>
                        <a:rPr lang="zh-TW" altLang="zh-TW" sz="1600" b="1" kern="100" dirty="0" smtClean="0">
                          <a:effectLst/>
                          <a:latin typeface="微軟正黑體" panose="020B0604030504040204" pitchFamily="34" charset="-120"/>
                          <a:ea typeface="微軟正黑體" panose="020B0604030504040204" pitchFamily="34" charset="-120"/>
                        </a:rPr>
                        <a:t>指</a:t>
                      </a:r>
                      <a:r>
                        <a:rPr lang="en-US" altLang="zh-TW" sz="1600" b="1" kern="100" dirty="0" smtClean="0">
                          <a:effectLst/>
                          <a:latin typeface="微軟正黑體" panose="020B0604030504040204" pitchFamily="34" charset="-120"/>
                          <a:ea typeface="微軟正黑體" panose="020B0604030504040204" pitchFamily="34" charset="-120"/>
                        </a:rPr>
                        <a:t>)</a:t>
                      </a:r>
                      <a:r>
                        <a:rPr lang="zh-TW" altLang="zh-TW" sz="1600" b="1" kern="100" dirty="0" smtClean="0">
                          <a:effectLst/>
                          <a:latin typeface="微軟正黑體" panose="020B0604030504040204" pitchFamily="34" charset="-120"/>
                          <a:ea typeface="微軟正黑體" panose="020B0604030504040204" pitchFamily="34" charset="-120"/>
                        </a:rPr>
                        <a:t>事項辦理情形管制表</a:t>
                      </a:r>
                      <a:endParaRPr lang="zh-TW" altLang="zh-TW" sz="1600" b="1" kern="100" dirty="0" smtClean="0">
                        <a:effectLst/>
                        <a:latin typeface="微軟正黑體" panose="020B0604030504040204" pitchFamily="34" charset="-120"/>
                        <a:ea typeface="微軟正黑體" panose="020B0604030504040204" pitchFamily="34" charset="-120"/>
                        <a:cs typeface="Times New Roman"/>
                      </a:endParaRPr>
                    </a:p>
                  </a:txBody>
                  <a:tcPr marL="57236" marR="57236"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19131">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編號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會議日期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管制事項</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承辦單位</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本次辦理情形</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預計完成日期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管考意見</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extLst>
                  <a:ext uri="{0D108BD9-81ED-4DB2-BD59-A6C34878D82A}">
                    <a16:rowId xmlns:a16="http://schemas.microsoft.com/office/drawing/2014/main" val="10001"/>
                  </a:ext>
                </a:extLst>
              </a:tr>
              <a:tr h="1347250">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050</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10</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5</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年</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1</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2</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7</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日</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just"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各區公所災害應變中心圖資</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補充</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消防局</a:t>
                      </a:r>
                    </a:p>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各區公所</a:t>
                      </a:r>
                    </a:p>
                  </a:txBody>
                  <a:tcPr marL="68580" marR="68580" marT="0" marB="0" anchor="ctr"/>
                </a:tc>
                <a:tc>
                  <a:txBody>
                    <a:bodyPr/>
                    <a:lstStyle/>
                    <a:p>
                      <a:pPr marL="180975" marR="0" lvl="0" indent="-180975" algn="just" defTabSz="914400" rtl="0" eaLnBrk="1" fontAlgn="auto" latinLnBrk="0" hangingPunct="1">
                        <a:lnSpc>
                          <a:spcPts val="1800"/>
                        </a:lnSpc>
                        <a:spcBef>
                          <a:spcPts val="0"/>
                        </a:spcBef>
                        <a:spcAft>
                          <a:spcPts val="0"/>
                        </a:spcAft>
                        <a:buClrTx/>
                        <a:buSzTx/>
                        <a:buFont typeface="+mj-lt"/>
                        <a:buNone/>
                        <a:tabLst/>
                        <a:defRPr/>
                      </a:pP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1.3</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15</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日至</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5</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6</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日期間，配合實地輔導會議，進行現場圖表配置確認。</a:t>
                      </a:r>
                      <a:endPar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180975" marR="0" lvl="0" indent="-180975" algn="just" defTabSz="914400" rtl="0" eaLnBrk="1" fontAlgn="auto" latinLnBrk="0" hangingPunct="1">
                        <a:lnSpc>
                          <a:spcPts val="1800"/>
                        </a:lnSpc>
                        <a:spcBef>
                          <a:spcPts val="0"/>
                        </a:spcBef>
                        <a:spcAft>
                          <a:spcPts val="0"/>
                        </a:spcAft>
                        <a:buClrTx/>
                        <a:buSzTx/>
                        <a:buFont typeface="+mj-lt"/>
                        <a:buNone/>
                        <a:tabLst/>
                        <a:defRPr/>
                      </a:pP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2.</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截至</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4</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月底，已現勘</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26</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區公所</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EOC</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掛圖、掛表。</a:t>
                      </a:r>
                      <a:endPar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endParaRPr>
                    </a:p>
                    <a:p>
                      <a:pPr marL="180975" marR="0" lvl="0" indent="-180975" algn="just" defTabSz="914400" rtl="0" eaLnBrk="1" fontAlgn="auto" latinLnBrk="0" hangingPunct="1">
                        <a:lnSpc>
                          <a:spcPts val="1800"/>
                        </a:lnSpc>
                        <a:spcBef>
                          <a:spcPts val="0"/>
                        </a:spcBef>
                        <a:spcAft>
                          <a:spcPts val="0"/>
                        </a:spcAft>
                        <a:buClrTx/>
                        <a:buSzTx/>
                        <a:buFont typeface="+mj-lt"/>
                        <a:buNone/>
                        <a:tabLst/>
                        <a:defRPr/>
                      </a:pP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3.</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已完成三峽區及鶯歌區</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EOC</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圖表繪製；另協助新莊區更新</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EOC</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圖表。</a:t>
                      </a:r>
                      <a:endParaRPr lang="zh-TW" sz="1600" b="1" kern="12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600" kern="1200" dirty="0">
                          <a:solidFill>
                            <a:schemeClr val="tx1"/>
                          </a:solidFill>
                          <a:effectLst/>
                          <a:latin typeface="微軟正黑體" panose="020B0604030504040204" pitchFamily="34" charset="-120"/>
                          <a:ea typeface="微軟正黑體" panose="020B0604030504040204" pitchFamily="34" charset="-120"/>
                          <a:cs typeface="+mn-cs"/>
                        </a:rPr>
                        <a:t>6</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30</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日</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zh-TW" altLang="zh-TW" sz="1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持續列管</a:t>
                      </a:r>
                      <a:endParaRPr kumimoji="0" lang="zh-TW" altLang="zh-TW"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10003"/>
                  </a:ext>
                </a:extLst>
              </a:tr>
              <a:tr h="2694500">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51</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27</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just"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避難收容處所安全評估及替代處所規劃</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調查</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社會局</a:t>
                      </a:r>
                    </a:p>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工務局</a:t>
                      </a:r>
                    </a:p>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各區公所</a:t>
                      </a:r>
                    </a:p>
                  </a:txBody>
                  <a:tcPr marL="68580" marR="68580" marT="0" marB="0" anchor="ctr"/>
                </a:tc>
                <a:tc>
                  <a:txBody>
                    <a:bodyPr/>
                    <a:lstStyle/>
                    <a:p>
                      <a:pPr marL="180975" marR="0" lvl="0" indent="-180975" algn="just" defTabSz="914400" rtl="0" eaLnBrk="1" fontAlgn="auto" latinLnBrk="0" hangingPunct="1">
                        <a:lnSpc>
                          <a:spcPts val="1800"/>
                        </a:lnSpc>
                        <a:spcBef>
                          <a:spcPts val="0"/>
                        </a:spcBef>
                        <a:spcAft>
                          <a:spcPts val="0"/>
                        </a:spcAft>
                        <a:buClrTx/>
                        <a:buSzTx/>
                        <a:buFont typeface="+mj-lt"/>
                        <a:buNone/>
                        <a:tabLst/>
                        <a:defRPr/>
                      </a:pP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1.</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社會局已更新本年度避難收容處所資料，</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本年度新增</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10</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處避難場所，將評估新增場所安全性。</a:t>
                      </a:r>
                    </a:p>
                    <a:p>
                      <a:pPr marL="180975" marR="0" lvl="0" indent="-180975" algn="just" defTabSz="914400" rtl="0" eaLnBrk="1" fontAlgn="auto" latinLnBrk="0" hangingPunct="1">
                        <a:lnSpc>
                          <a:spcPts val="1800"/>
                        </a:lnSpc>
                        <a:spcBef>
                          <a:spcPts val="0"/>
                        </a:spcBef>
                        <a:spcAft>
                          <a:spcPts val="0"/>
                        </a:spcAft>
                        <a:buClrTx/>
                        <a:buSzTx/>
                        <a:buFont typeface="+mj-lt"/>
                        <a:buNone/>
                        <a:tabLst/>
                        <a:defRPr/>
                      </a:pP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2.</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工務局已於</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1</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28</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日將內政部營建署評估具有耐震疑慮之避難收容處所資料提供社會局進行比對，如有地點吻合之處所，則請區公所提出替代處所置換，並於防災地圖中修正。</a:t>
                      </a:r>
                      <a:endParaRPr lang="zh-TW" altLang="en-US" sz="16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4</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30</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日</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zh-TW" altLang="zh-TW" sz="1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持續列管</a:t>
                      </a:r>
                      <a:endParaRPr kumimoji="0" lang="zh-TW" altLang="zh-TW"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10002"/>
                  </a:ext>
                </a:extLst>
              </a:tr>
            </a:tbl>
          </a:graphicData>
        </a:graphic>
      </p:graphicFrame>
      <p:sp>
        <p:nvSpPr>
          <p:cNvPr id="4"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11</a:t>
            </a:fld>
            <a:endParaRPr lang="en-US" altLang="ko-KR" dirty="0">
              <a:solidFill>
                <a:srgbClr val="1F497D">
                  <a:lumMod val="50000"/>
                </a:srgbClr>
              </a:solidFill>
            </a:endParaRPr>
          </a:p>
        </p:txBody>
      </p:sp>
    </p:spTree>
    <p:extLst>
      <p:ext uri="{BB962C8B-B14F-4D97-AF65-F5344CB8AC3E}">
        <p14:creationId xmlns:p14="http://schemas.microsoft.com/office/powerpoint/2010/main" val="254781980"/>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nvPr>
        </p:nvGraphicFramePr>
        <p:xfrm>
          <a:off x="228600" y="1143000"/>
          <a:ext cx="8686800" cy="5102250"/>
        </p:xfrm>
        <a:graphic>
          <a:graphicData uri="http://schemas.openxmlformats.org/drawingml/2006/table">
            <a:tbl>
              <a:tblPr firstRow="1" firstCol="1" bandRow="1">
                <a:tableStyleId>{5C22544A-7EE6-4342-B048-85BDC9FD1C3A}</a:tableStyleId>
              </a:tblPr>
              <a:tblGrid>
                <a:gridCol w="571948">
                  <a:extLst>
                    <a:ext uri="{9D8B030D-6E8A-4147-A177-3AD203B41FA5}">
                      <a16:colId xmlns:a16="http://schemas.microsoft.com/office/drawing/2014/main" val="20000"/>
                    </a:ext>
                  </a:extLst>
                </a:gridCol>
                <a:gridCol w="996165">
                  <a:extLst>
                    <a:ext uri="{9D8B030D-6E8A-4147-A177-3AD203B41FA5}">
                      <a16:colId xmlns:a16="http://schemas.microsoft.com/office/drawing/2014/main" val="20001"/>
                    </a:ext>
                  </a:extLst>
                </a:gridCol>
                <a:gridCol w="1251287">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28956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tblGrid>
              <a:tr h="368319">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kern="100" dirty="0" smtClean="0">
                          <a:effectLst/>
                          <a:latin typeface="微軟正黑體" panose="020B0604030504040204" pitchFamily="34" charset="-120"/>
                          <a:ea typeface="微軟正黑體" panose="020B0604030504040204" pitchFamily="34" charset="-120"/>
                        </a:rPr>
                        <a:t>新北市深耕計畫四方工作會議主席裁</a:t>
                      </a:r>
                      <a:r>
                        <a:rPr lang="en-US" altLang="zh-TW" sz="1600" b="1" kern="100" dirty="0" smtClean="0">
                          <a:effectLst/>
                          <a:latin typeface="微軟正黑體" panose="020B0604030504040204" pitchFamily="34" charset="-120"/>
                          <a:ea typeface="微軟正黑體" panose="020B0604030504040204" pitchFamily="34" charset="-120"/>
                        </a:rPr>
                        <a:t>(</a:t>
                      </a:r>
                      <a:r>
                        <a:rPr lang="zh-TW" altLang="zh-TW" sz="1600" b="1" kern="100" dirty="0" smtClean="0">
                          <a:effectLst/>
                          <a:latin typeface="微軟正黑體" panose="020B0604030504040204" pitchFamily="34" charset="-120"/>
                          <a:ea typeface="微軟正黑體" panose="020B0604030504040204" pitchFamily="34" charset="-120"/>
                        </a:rPr>
                        <a:t>指</a:t>
                      </a:r>
                      <a:r>
                        <a:rPr lang="en-US" altLang="zh-TW" sz="1600" b="1" kern="100" dirty="0" smtClean="0">
                          <a:effectLst/>
                          <a:latin typeface="微軟正黑體" panose="020B0604030504040204" pitchFamily="34" charset="-120"/>
                          <a:ea typeface="微軟正黑體" panose="020B0604030504040204" pitchFamily="34" charset="-120"/>
                        </a:rPr>
                        <a:t>)</a:t>
                      </a:r>
                      <a:r>
                        <a:rPr lang="zh-TW" altLang="zh-TW" sz="1600" b="1" kern="100" dirty="0" smtClean="0">
                          <a:effectLst/>
                          <a:latin typeface="微軟正黑體" panose="020B0604030504040204" pitchFamily="34" charset="-120"/>
                          <a:ea typeface="微軟正黑體" panose="020B0604030504040204" pitchFamily="34" charset="-120"/>
                        </a:rPr>
                        <a:t>事項辦理情形管制表</a:t>
                      </a:r>
                      <a:endParaRPr lang="zh-TW" altLang="zh-TW" sz="1600" b="1" kern="100" dirty="0" smtClean="0">
                        <a:effectLst/>
                        <a:latin typeface="微軟正黑體" panose="020B0604030504040204" pitchFamily="34" charset="-120"/>
                        <a:ea typeface="微軟正黑體" panose="020B0604030504040204" pitchFamily="34" charset="-120"/>
                        <a:cs typeface="Times New Roman"/>
                      </a:endParaRPr>
                    </a:p>
                  </a:txBody>
                  <a:tcPr marL="57236" marR="57236"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19131">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編號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會議日期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管制事項</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承辦單位</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本次辦理情形</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預計完成日期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管考意見</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extLst>
                  <a:ext uri="{0D108BD9-81ED-4DB2-BD59-A6C34878D82A}">
                    <a16:rowId xmlns:a16="http://schemas.microsoft.com/office/drawing/2014/main" val="10001"/>
                  </a:ext>
                </a:extLst>
              </a:tr>
              <a:tr h="1347250">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52</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2</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月</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25</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「新北市政府社會局災害事故慰問處理原則」建議修正案</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社會局</a:t>
                      </a:r>
                    </a:p>
                  </a:txBody>
                  <a:tcPr marL="68580" marR="68580" marT="0" marB="0" anchor="ctr"/>
                </a:tc>
                <a:tc>
                  <a:txBody>
                    <a:bodyPr/>
                    <a:lstStyle/>
                    <a:p>
                      <a:pPr marL="177800" marR="0" lvl="0" indent="-177800" algn="just" defTabSz="914400" rtl="0" eaLnBrk="1" fontAlgn="auto" latinLnBrk="0" hangingPunct="1">
                        <a:lnSpc>
                          <a:spcPts val="1800"/>
                        </a:lnSpc>
                        <a:spcBef>
                          <a:spcPts val="0"/>
                        </a:spcBef>
                        <a:spcAft>
                          <a:spcPts val="0"/>
                        </a:spcAft>
                        <a:buClrTx/>
                        <a:buSzTx/>
                        <a:buFont typeface="+mj-lt"/>
                        <a:buNone/>
                        <a:tabLst/>
                        <a:defRPr/>
                      </a:pP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1.</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第</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25</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次四方工作會議建議修正意見如下：</a:t>
                      </a:r>
                      <a:endParaRPr lang="zh-TW" sz="1600" b="0" kern="1200" dirty="0">
                        <a:solidFill>
                          <a:schemeClr val="tx1"/>
                        </a:solidFill>
                        <a:effectLst/>
                        <a:latin typeface="微軟正黑體" panose="020B0604030504040204" pitchFamily="34" charset="-120"/>
                        <a:ea typeface="微軟正黑體" panose="020B0604030504040204" pitchFamily="34" charset="-120"/>
                        <a:cs typeface="+mn-cs"/>
                      </a:endParaRPr>
                    </a:p>
                    <a:p>
                      <a:pPr marL="355600" marR="0" lvl="0" indent="-355600" algn="just" defTabSz="914400" rtl="0" eaLnBrk="1" fontAlgn="auto" latinLnBrk="0" hangingPunct="1">
                        <a:lnSpc>
                          <a:spcPts val="1800"/>
                        </a:lnSpc>
                        <a:spcBef>
                          <a:spcPts val="0"/>
                        </a:spcBef>
                        <a:spcAft>
                          <a:spcPts val="0"/>
                        </a:spcAft>
                        <a:buClrTx/>
                        <a:buSzTx/>
                        <a:buFont typeface="+mj-lt"/>
                        <a:buNone/>
                        <a:tabLst/>
                        <a:defRPr/>
                      </a:pP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  </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(1)</a:t>
                      </a:r>
                      <a:r>
                        <a:rPr 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慰問</a:t>
                      </a:r>
                      <a:r>
                        <a:rPr lang="zh-TW" sz="1600" b="0" kern="1200" dirty="0">
                          <a:solidFill>
                            <a:schemeClr val="tx1"/>
                          </a:solidFill>
                          <a:effectLst/>
                          <a:latin typeface="微軟正黑體" panose="020B0604030504040204" pitchFamily="34" charset="-120"/>
                          <a:ea typeface="微軟正黑體" panose="020B0604030504040204" pitchFamily="34" charset="-120"/>
                          <a:cs typeface="+mn-cs"/>
                        </a:rPr>
                        <a:t>之傷亡人數標準，建議將「傷」與「亡」人數分開計算，並訂定慰問之標準與層級。</a:t>
                      </a:r>
                    </a:p>
                    <a:p>
                      <a:pPr marL="355600" marR="0" lvl="0" indent="-266700" algn="just" defTabSz="914400" rtl="0" eaLnBrk="1" fontAlgn="auto" latinLnBrk="0" hangingPunct="1">
                        <a:lnSpc>
                          <a:spcPts val="1800"/>
                        </a:lnSpc>
                        <a:spcBef>
                          <a:spcPts val="0"/>
                        </a:spcBef>
                        <a:spcAft>
                          <a:spcPts val="0"/>
                        </a:spcAft>
                        <a:buClrTx/>
                        <a:buSzTx/>
                        <a:buFont typeface="+mj-lt"/>
                        <a:buNone/>
                        <a:tabLst/>
                        <a:defRPr/>
                      </a:pP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(2)</a:t>
                      </a:r>
                      <a:r>
                        <a:rPr 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慰問</a:t>
                      </a:r>
                      <a:r>
                        <a:rPr lang="zh-TW" sz="1600" b="0" kern="1200" dirty="0">
                          <a:solidFill>
                            <a:schemeClr val="tx1"/>
                          </a:solidFill>
                          <a:effectLst/>
                          <a:latin typeface="微軟正黑體" panose="020B0604030504040204" pitchFamily="34" charset="-120"/>
                          <a:ea typeface="微軟正黑體" panose="020B0604030504040204" pitchFamily="34" charset="-120"/>
                          <a:cs typeface="+mn-cs"/>
                        </a:rPr>
                        <a:t>通報機制應作更明確之規定。</a:t>
                      </a:r>
                    </a:p>
                    <a:p>
                      <a:pPr marL="355600" marR="0" lvl="0" indent="-266700" algn="just" defTabSz="914400" rtl="0" eaLnBrk="1" fontAlgn="auto" latinLnBrk="0" hangingPunct="1">
                        <a:lnSpc>
                          <a:spcPts val="1800"/>
                        </a:lnSpc>
                        <a:spcBef>
                          <a:spcPts val="0"/>
                        </a:spcBef>
                        <a:spcAft>
                          <a:spcPts val="0"/>
                        </a:spcAft>
                        <a:buClrTx/>
                        <a:buSzTx/>
                        <a:buFont typeface="+mj-lt"/>
                        <a:buNone/>
                        <a:tabLst/>
                        <a:defRPr/>
                      </a:pP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(3)</a:t>
                      </a:r>
                      <a:r>
                        <a:rPr 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律</a:t>
                      </a:r>
                      <a:r>
                        <a:rPr lang="zh-TW" sz="1600" b="0" kern="1200" dirty="0">
                          <a:solidFill>
                            <a:schemeClr val="tx1"/>
                          </a:solidFill>
                          <a:effectLst/>
                          <a:latin typeface="微軟正黑體" panose="020B0604030504040204" pitchFamily="34" charset="-120"/>
                          <a:ea typeface="微軟正黑體" panose="020B0604030504040204" pitchFamily="34" charset="-120"/>
                          <a:cs typeface="+mn-cs"/>
                        </a:rPr>
                        <a:t>定區公所慰問人員之層級。</a:t>
                      </a:r>
                    </a:p>
                    <a:p>
                      <a:pPr marL="355600" marR="0" lvl="0" indent="-266700" algn="just" defTabSz="914400" rtl="0" eaLnBrk="1" fontAlgn="auto" latinLnBrk="0" hangingPunct="1">
                        <a:lnSpc>
                          <a:spcPts val="1800"/>
                        </a:lnSpc>
                        <a:spcBef>
                          <a:spcPts val="0"/>
                        </a:spcBef>
                        <a:spcAft>
                          <a:spcPts val="0"/>
                        </a:spcAft>
                        <a:buClrTx/>
                        <a:buSzTx/>
                        <a:buFont typeface="+mj-lt"/>
                        <a:buNone/>
                        <a:tabLst/>
                        <a:defRPr/>
                      </a:pP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(4)</a:t>
                      </a:r>
                      <a:r>
                        <a:rPr 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發放</a:t>
                      </a:r>
                      <a:r>
                        <a:rPr lang="zh-TW" sz="1600" b="0" kern="1200" dirty="0">
                          <a:solidFill>
                            <a:schemeClr val="tx1"/>
                          </a:solidFill>
                          <a:effectLst/>
                          <a:latin typeface="微軟正黑體" panose="020B0604030504040204" pitchFamily="34" charset="-120"/>
                          <a:ea typeface="微軟正黑體" panose="020B0604030504040204" pitchFamily="34" charset="-120"/>
                          <a:cs typeface="+mn-cs"/>
                        </a:rPr>
                        <a:t>馬上慰問金之標準</a:t>
                      </a:r>
                      <a:r>
                        <a:rPr lang="en-US" sz="1600" b="0" kern="1200" dirty="0">
                          <a:solidFill>
                            <a:schemeClr val="tx1"/>
                          </a:solidFill>
                          <a:effectLst/>
                          <a:latin typeface="微軟正黑體" panose="020B0604030504040204" pitchFamily="34" charset="-120"/>
                          <a:ea typeface="微軟正黑體" panose="020B0604030504040204" pitchFamily="34" charset="-120"/>
                          <a:cs typeface="+mn-cs"/>
                        </a:rPr>
                        <a:t>(1</a:t>
                      </a:r>
                      <a:r>
                        <a:rPr lang="zh-TW" sz="1600" b="0" kern="1200" dirty="0">
                          <a:solidFill>
                            <a:schemeClr val="tx1"/>
                          </a:solidFill>
                          <a:effectLst/>
                          <a:latin typeface="微軟正黑體" panose="020B0604030504040204" pitchFamily="34" charset="-120"/>
                          <a:ea typeface="微軟正黑體" panose="020B0604030504040204" pitchFamily="34" charset="-120"/>
                          <a:cs typeface="+mn-cs"/>
                        </a:rPr>
                        <a:t>萬元以下</a:t>
                      </a:r>
                      <a:r>
                        <a:rPr lang="en-US" sz="1600" b="0" kern="1200" dirty="0">
                          <a:solidFill>
                            <a:schemeClr val="tx1"/>
                          </a:solidFill>
                          <a:effectLst/>
                          <a:latin typeface="微軟正黑體" panose="020B0604030504040204" pitchFamily="34" charset="-120"/>
                          <a:ea typeface="微軟正黑體" panose="020B0604030504040204" pitchFamily="34" charset="-120"/>
                          <a:cs typeface="+mn-cs"/>
                        </a:rPr>
                        <a:t>)</a:t>
                      </a:r>
                      <a:r>
                        <a:rPr lang="zh-TW" sz="1600" b="0" kern="1200" dirty="0">
                          <a:solidFill>
                            <a:schemeClr val="tx1"/>
                          </a:solidFill>
                          <a:effectLst/>
                          <a:latin typeface="微軟正黑體" panose="020B0604030504040204" pitchFamily="34" charset="-120"/>
                          <a:ea typeface="微軟正黑體" panose="020B0604030504040204" pitchFamily="34" charset="-120"/>
                          <a:cs typeface="+mn-cs"/>
                        </a:rPr>
                        <a:t>。</a:t>
                      </a:r>
                    </a:p>
                    <a:p>
                      <a:pPr marL="355600" marR="0" lvl="0" indent="-266700" algn="just" defTabSz="914400" rtl="0" eaLnBrk="1" fontAlgn="auto" latinLnBrk="0" hangingPunct="1">
                        <a:lnSpc>
                          <a:spcPts val="1800"/>
                        </a:lnSpc>
                        <a:spcBef>
                          <a:spcPts val="0"/>
                        </a:spcBef>
                        <a:spcAft>
                          <a:spcPts val="0"/>
                        </a:spcAft>
                        <a:buClrTx/>
                        <a:buSzTx/>
                        <a:buFont typeface="+mj-lt"/>
                        <a:buNone/>
                        <a:tabLst/>
                        <a:defRPr/>
                      </a:pP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(5)</a:t>
                      </a:r>
                      <a:r>
                        <a:rPr 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受</a:t>
                      </a:r>
                      <a:r>
                        <a:rPr lang="zh-TW" sz="1600" b="0" kern="1200" dirty="0">
                          <a:solidFill>
                            <a:schemeClr val="tx1"/>
                          </a:solidFill>
                          <a:effectLst/>
                          <a:latin typeface="微軟正黑體" panose="020B0604030504040204" pitchFamily="34" charset="-120"/>
                          <a:ea typeface="微軟正黑體" panose="020B0604030504040204" pitchFamily="34" charset="-120"/>
                          <a:cs typeface="+mn-cs"/>
                        </a:rPr>
                        <a:t>災安置人數</a:t>
                      </a:r>
                      <a:r>
                        <a:rPr lang="en-US" sz="1600" b="0" kern="1200" dirty="0">
                          <a:solidFill>
                            <a:schemeClr val="tx1"/>
                          </a:solidFill>
                          <a:effectLst/>
                          <a:latin typeface="微軟正黑體" panose="020B0604030504040204" pitchFamily="34" charset="-120"/>
                          <a:ea typeface="微軟正黑體" panose="020B0604030504040204" pitchFamily="34" charset="-120"/>
                          <a:cs typeface="+mn-cs"/>
                        </a:rPr>
                        <a:t>(</a:t>
                      </a:r>
                      <a:r>
                        <a:rPr lang="zh-TW" sz="1600" b="0" kern="1200" dirty="0">
                          <a:solidFill>
                            <a:schemeClr val="tx1"/>
                          </a:solidFill>
                          <a:effectLst/>
                          <a:latin typeface="微軟正黑體" panose="020B0604030504040204" pitchFamily="34" charset="-120"/>
                          <a:ea typeface="微軟正黑體" panose="020B0604030504040204" pitchFamily="34" charset="-120"/>
                          <a:cs typeface="+mn-cs"/>
                        </a:rPr>
                        <a:t>非住院者</a:t>
                      </a:r>
                      <a:r>
                        <a:rPr lang="en-US" sz="1600" b="0" kern="1200" dirty="0">
                          <a:solidFill>
                            <a:schemeClr val="tx1"/>
                          </a:solidFill>
                          <a:effectLst/>
                          <a:latin typeface="微軟正黑體" panose="020B0604030504040204" pitchFamily="34" charset="-120"/>
                          <a:ea typeface="微軟正黑體" panose="020B0604030504040204" pitchFamily="34" charset="-120"/>
                          <a:cs typeface="+mn-cs"/>
                        </a:rPr>
                        <a:t>)</a:t>
                      </a:r>
                      <a:r>
                        <a:rPr lang="zh-TW" sz="1600" b="0" kern="1200" dirty="0">
                          <a:solidFill>
                            <a:schemeClr val="tx1"/>
                          </a:solidFill>
                          <a:effectLst/>
                          <a:latin typeface="微軟正黑體" panose="020B0604030504040204" pitchFamily="34" charset="-120"/>
                          <a:ea typeface="微軟正黑體" panose="020B0604030504040204" pitchFamily="34" charset="-120"/>
                          <a:cs typeface="+mn-cs"/>
                        </a:rPr>
                        <a:t>較多時，亦應列為慰問範圍</a:t>
                      </a:r>
                      <a:r>
                        <a:rPr 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266700" marR="0" lvl="0" indent="-177800" algn="just" defTabSz="914400" rtl="0" eaLnBrk="1" fontAlgn="auto" latinLnBrk="0" hangingPunct="1">
                        <a:lnSpc>
                          <a:spcPts val="1800"/>
                        </a:lnSpc>
                        <a:spcBef>
                          <a:spcPts val="0"/>
                        </a:spcBef>
                        <a:spcAft>
                          <a:spcPts val="0"/>
                        </a:spcAft>
                        <a:buClrTx/>
                        <a:buSzTx/>
                        <a:buFont typeface="+mj-lt"/>
                        <a:buNone/>
                        <a:tabLst/>
                        <a:defRPr/>
                      </a:pP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2.</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經社會局評估，第</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1</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5</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點將配合進行修正，第</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2</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3</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4</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點於實務運作有其困難，擬維持原規定內容。</a:t>
                      </a:r>
                      <a:endParaRPr lang="zh-TW" sz="1600" b="1" kern="12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月</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30</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zh-TW" altLang="zh-TW" sz="1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持續列管</a:t>
                      </a:r>
                    </a:p>
                  </a:txBody>
                  <a:tcPr marL="68580" marR="68580" marT="0" marB="0" anchor="ctr"/>
                </a:tc>
                <a:extLst>
                  <a:ext uri="{0D108BD9-81ED-4DB2-BD59-A6C34878D82A}">
                    <a16:rowId xmlns:a16="http://schemas.microsoft.com/office/drawing/2014/main" val="10003"/>
                  </a:ext>
                </a:extLst>
              </a:tr>
            </a:tbl>
          </a:graphicData>
        </a:graphic>
      </p:graphicFrame>
      <p:sp>
        <p:nvSpPr>
          <p:cNvPr id="4"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12</a:t>
            </a:fld>
            <a:endParaRPr lang="en-US" altLang="ko-KR" dirty="0">
              <a:solidFill>
                <a:srgbClr val="1F497D">
                  <a:lumMod val="50000"/>
                </a:srgbClr>
              </a:solidFill>
            </a:endParaRPr>
          </a:p>
        </p:txBody>
      </p:sp>
    </p:spTree>
    <p:extLst>
      <p:ext uri="{BB962C8B-B14F-4D97-AF65-F5344CB8AC3E}">
        <p14:creationId xmlns:p14="http://schemas.microsoft.com/office/powerpoint/2010/main" val="2812670785"/>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nvPr>
        </p:nvGraphicFramePr>
        <p:xfrm>
          <a:off x="228600" y="1295400"/>
          <a:ext cx="8686800" cy="5559450"/>
        </p:xfrm>
        <a:graphic>
          <a:graphicData uri="http://schemas.openxmlformats.org/drawingml/2006/table">
            <a:tbl>
              <a:tblPr firstRow="1" firstCol="1" bandRow="1">
                <a:tableStyleId>{5C22544A-7EE6-4342-B048-85BDC9FD1C3A}</a:tableStyleId>
              </a:tblPr>
              <a:tblGrid>
                <a:gridCol w="571948">
                  <a:extLst>
                    <a:ext uri="{9D8B030D-6E8A-4147-A177-3AD203B41FA5}">
                      <a16:colId xmlns:a16="http://schemas.microsoft.com/office/drawing/2014/main" val="20000"/>
                    </a:ext>
                  </a:extLst>
                </a:gridCol>
                <a:gridCol w="996165">
                  <a:extLst>
                    <a:ext uri="{9D8B030D-6E8A-4147-A177-3AD203B41FA5}">
                      <a16:colId xmlns:a16="http://schemas.microsoft.com/office/drawing/2014/main" val="20001"/>
                    </a:ext>
                  </a:extLst>
                </a:gridCol>
                <a:gridCol w="1708487">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tblGrid>
              <a:tr h="368319">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kern="100" dirty="0" smtClean="0">
                          <a:effectLst/>
                          <a:latin typeface="微軟正黑體" panose="020B0604030504040204" pitchFamily="34" charset="-120"/>
                          <a:ea typeface="微軟正黑體" panose="020B0604030504040204" pitchFamily="34" charset="-120"/>
                        </a:rPr>
                        <a:t>新北市深耕計畫四方工作會議主席裁</a:t>
                      </a:r>
                      <a:r>
                        <a:rPr lang="en-US" altLang="zh-TW" sz="1600" b="1" kern="100" dirty="0" smtClean="0">
                          <a:effectLst/>
                          <a:latin typeface="微軟正黑體" panose="020B0604030504040204" pitchFamily="34" charset="-120"/>
                          <a:ea typeface="微軟正黑體" panose="020B0604030504040204" pitchFamily="34" charset="-120"/>
                        </a:rPr>
                        <a:t>(</a:t>
                      </a:r>
                      <a:r>
                        <a:rPr lang="zh-TW" altLang="zh-TW" sz="1600" b="1" kern="100" dirty="0" smtClean="0">
                          <a:effectLst/>
                          <a:latin typeface="微軟正黑體" panose="020B0604030504040204" pitchFamily="34" charset="-120"/>
                          <a:ea typeface="微軟正黑體" panose="020B0604030504040204" pitchFamily="34" charset="-120"/>
                        </a:rPr>
                        <a:t>指</a:t>
                      </a:r>
                      <a:r>
                        <a:rPr lang="en-US" altLang="zh-TW" sz="1600" b="1" kern="100" dirty="0" smtClean="0">
                          <a:effectLst/>
                          <a:latin typeface="微軟正黑體" panose="020B0604030504040204" pitchFamily="34" charset="-120"/>
                          <a:ea typeface="微軟正黑體" panose="020B0604030504040204" pitchFamily="34" charset="-120"/>
                        </a:rPr>
                        <a:t>)</a:t>
                      </a:r>
                      <a:r>
                        <a:rPr lang="zh-TW" altLang="zh-TW" sz="1600" b="1" kern="100" dirty="0" smtClean="0">
                          <a:effectLst/>
                          <a:latin typeface="微軟正黑體" panose="020B0604030504040204" pitchFamily="34" charset="-120"/>
                          <a:ea typeface="微軟正黑體" panose="020B0604030504040204" pitchFamily="34" charset="-120"/>
                        </a:rPr>
                        <a:t>事項辦理情形管制表</a:t>
                      </a:r>
                      <a:endParaRPr lang="zh-TW" altLang="zh-TW" sz="1600" b="1" kern="100" dirty="0" smtClean="0">
                        <a:effectLst/>
                        <a:latin typeface="微軟正黑體" panose="020B0604030504040204" pitchFamily="34" charset="-120"/>
                        <a:ea typeface="微軟正黑體" panose="020B0604030504040204" pitchFamily="34" charset="-120"/>
                        <a:cs typeface="Times New Roman"/>
                      </a:endParaRPr>
                    </a:p>
                  </a:txBody>
                  <a:tcPr marL="57236" marR="57236"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19131">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編號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會議日期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管制事項</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承辦單位</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本次辦理情形</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預計完成日期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管考意見</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extLst>
                  <a:ext uri="{0D108BD9-81ED-4DB2-BD59-A6C34878D82A}">
                    <a16:rowId xmlns:a16="http://schemas.microsoft.com/office/drawing/2014/main" val="10001"/>
                  </a:ext>
                </a:extLst>
              </a:tr>
              <a:tr h="1347250">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3</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2</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8</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日</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請警察局將</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年度推動防災社區</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11</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個社區列入</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年度治安社區補助對象，尚未成立巡守隊社區，則請警察局協助成立，若未能於</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年內成立巡守隊，亦請評估納入</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年度治安社區補助對象可行性。</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警察</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局</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177800" marR="0" lvl="0" indent="-177800" algn="just" defTabSz="914400" rtl="0" eaLnBrk="1" fontAlgn="auto" latinLnBrk="0" hangingPunct="1">
                        <a:lnSpc>
                          <a:spcPts val="1800"/>
                        </a:lnSpc>
                        <a:spcBef>
                          <a:spcPts val="0"/>
                        </a:spcBef>
                        <a:spcAft>
                          <a:spcPts val="0"/>
                        </a:spcAft>
                        <a:buClrTx/>
                        <a:buSzTx/>
                        <a:buFont typeface="+mj-lt"/>
                        <a:buNone/>
                        <a:tabLst/>
                        <a:defRPr/>
                      </a:pP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1.</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本局</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105</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年度推動</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11</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處防災社區列入</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105</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年度治安社區補助對象案，其中雙溪區魚行里、三重區福民里、汐止區白雲里等</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3</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里已成立守望相助隊。</a:t>
                      </a:r>
                      <a:endPar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endParaRPr>
                    </a:p>
                    <a:p>
                      <a:pPr marL="177800" marR="0" lvl="0" indent="-177800" algn="just" defTabSz="914400" rtl="0" eaLnBrk="1" fontAlgn="auto" latinLnBrk="0" hangingPunct="1">
                        <a:lnSpc>
                          <a:spcPts val="1800"/>
                        </a:lnSpc>
                        <a:spcBef>
                          <a:spcPts val="0"/>
                        </a:spcBef>
                        <a:spcAft>
                          <a:spcPts val="0"/>
                        </a:spcAft>
                        <a:buClrTx/>
                        <a:buSzTx/>
                        <a:buFont typeface="+mj-lt"/>
                        <a:buNone/>
                        <a:tabLst/>
                        <a:defRPr/>
                      </a:pP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2.</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新店區廣興里、屈尺里、烏來區信賢里、三峽區五寮里、平溪區薯榔里、頁寮區福連里等</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6</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里，本局業於</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105</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年</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3</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23</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日以新北警治字第</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1050486963</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號函發本局新店分局、三峽分局、瑞芳分局全力協助籌組守望相助隊相關事宜</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10</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30</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zh-TW" altLang="zh-TW" sz="1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持續列管</a:t>
                      </a:r>
                    </a:p>
                  </a:txBody>
                  <a:tcPr marL="68580" marR="68580" marT="0" marB="0" anchor="ctr"/>
                </a:tc>
                <a:extLst>
                  <a:ext uri="{0D108BD9-81ED-4DB2-BD59-A6C34878D82A}">
                    <a16:rowId xmlns:a16="http://schemas.microsoft.com/office/drawing/2014/main" val="10003"/>
                  </a:ext>
                </a:extLst>
              </a:tr>
            </a:tbl>
          </a:graphicData>
        </a:graphic>
      </p:graphicFrame>
      <p:sp>
        <p:nvSpPr>
          <p:cNvPr id="4"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13</a:t>
            </a:fld>
            <a:endParaRPr lang="en-US" altLang="ko-KR" dirty="0">
              <a:solidFill>
                <a:srgbClr val="1F497D">
                  <a:lumMod val="50000"/>
                </a:srgbClr>
              </a:solidFill>
            </a:endParaRPr>
          </a:p>
        </p:txBody>
      </p:sp>
    </p:spTree>
    <p:extLst>
      <p:ext uri="{BB962C8B-B14F-4D97-AF65-F5344CB8AC3E}">
        <p14:creationId xmlns:p14="http://schemas.microsoft.com/office/powerpoint/2010/main" val="331553612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nvPr>
        </p:nvGraphicFramePr>
        <p:xfrm>
          <a:off x="228600" y="1295400"/>
          <a:ext cx="8686800" cy="3959250"/>
        </p:xfrm>
        <a:graphic>
          <a:graphicData uri="http://schemas.openxmlformats.org/drawingml/2006/table">
            <a:tbl>
              <a:tblPr firstRow="1" firstCol="1" bandRow="1">
                <a:tableStyleId>{5C22544A-7EE6-4342-B048-85BDC9FD1C3A}</a:tableStyleId>
              </a:tblPr>
              <a:tblGrid>
                <a:gridCol w="571948">
                  <a:extLst>
                    <a:ext uri="{9D8B030D-6E8A-4147-A177-3AD203B41FA5}">
                      <a16:colId xmlns:a16="http://schemas.microsoft.com/office/drawing/2014/main" val="20000"/>
                    </a:ext>
                  </a:extLst>
                </a:gridCol>
                <a:gridCol w="996165">
                  <a:extLst>
                    <a:ext uri="{9D8B030D-6E8A-4147-A177-3AD203B41FA5}">
                      <a16:colId xmlns:a16="http://schemas.microsoft.com/office/drawing/2014/main" val="20001"/>
                    </a:ext>
                  </a:extLst>
                </a:gridCol>
                <a:gridCol w="1708487">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tblGrid>
              <a:tr h="368319">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kern="100" dirty="0" smtClean="0">
                          <a:effectLst/>
                          <a:latin typeface="微軟正黑體" panose="020B0604030504040204" pitchFamily="34" charset="-120"/>
                          <a:ea typeface="微軟正黑體" panose="020B0604030504040204" pitchFamily="34" charset="-120"/>
                        </a:rPr>
                        <a:t>新北市深耕計畫四方工作會議主席裁</a:t>
                      </a:r>
                      <a:r>
                        <a:rPr lang="en-US" altLang="zh-TW" sz="1600" b="1" kern="100" dirty="0" smtClean="0">
                          <a:effectLst/>
                          <a:latin typeface="微軟正黑體" panose="020B0604030504040204" pitchFamily="34" charset="-120"/>
                          <a:ea typeface="微軟正黑體" panose="020B0604030504040204" pitchFamily="34" charset="-120"/>
                        </a:rPr>
                        <a:t>(</a:t>
                      </a:r>
                      <a:r>
                        <a:rPr lang="zh-TW" altLang="zh-TW" sz="1600" b="1" kern="100" dirty="0" smtClean="0">
                          <a:effectLst/>
                          <a:latin typeface="微軟正黑體" panose="020B0604030504040204" pitchFamily="34" charset="-120"/>
                          <a:ea typeface="微軟正黑體" panose="020B0604030504040204" pitchFamily="34" charset="-120"/>
                        </a:rPr>
                        <a:t>指</a:t>
                      </a:r>
                      <a:r>
                        <a:rPr lang="en-US" altLang="zh-TW" sz="1600" b="1" kern="100" dirty="0" smtClean="0">
                          <a:effectLst/>
                          <a:latin typeface="微軟正黑體" panose="020B0604030504040204" pitchFamily="34" charset="-120"/>
                          <a:ea typeface="微軟正黑體" panose="020B0604030504040204" pitchFamily="34" charset="-120"/>
                        </a:rPr>
                        <a:t>)</a:t>
                      </a:r>
                      <a:r>
                        <a:rPr lang="zh-TW" altLang="zh-TW" sz="1600" b="1" kern="100" dirty="0" smtClean="0">
                          <a:effectLst/>
                          <a:latin typeface="微軟正黑體" panose="020B0604030504040204" pitchFamily="34" charset="-120"/>
                          <a:ea typeface="微軟正黑體" panose="020B0604030504040204" pitchFamily="34" charset="-120"/>
                        </a:rPr>
                        <a:t>事項辦理情形管制表</a:t>
                      </a:r>
                      <a:endParaRPr lang="zh-TW" altLang="zh-TW" sz="1600" b="1" kern="100" dirty="0" smtClean="0">
                        <a:effectLst/>
                        <a:latin typeface="微軟正黑體" panose="020B0604030504040204" pitchFamily="34" charset="-120"/>
                        <a:ea typeface="微軟正黑體" panose="020B0604030504040204" pitchFamily="34" charset="-120"/>
                        <a:cs typeface="Times New Roman"/>
                      </a:endParaRPr>
                    </a:p>
                  </a:txBody>
                  <a:tcPr marL="57236" marR="57236"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19131">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編號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會議日期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管制事項</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承辦單位</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本次辦理情形</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預計完成日期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管考意見</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extLst>
                  <a:ext uri="{0D108BD9-81ED-4DB2-BD59-A6C34878D82A}">
                    <a16:rowId xmlns:a16="http://schemas.microsoft.com/office/drawing/2014/main" val="10001"/>
                  </a:ext>
                </a:extLst>
              </a:tr>
              <a:tr h="1347250">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3</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2</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8</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日</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請警察局將</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年度推動防災社區</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11</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個社區列入</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年度治安社區補助對象，尚未成立巡守隊社區，則請警察局協助成立，若未能於</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年內成立巡守隊，亦請評估納入</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年度治安社區補助對象可行性。</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警察</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局</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177800" marR="0" lvl="0" indent="-177800" algn="just" defTabSz="914400" rtl="0" eaLnBrk="1" fontAlgn="auto" latinLnBrk="0" hangingPunct="1">
                        <a:lnSpc>
                          <a:spcPts val="1800"/>
                        </a:lnSpc>
                        <a:spcBef>
                          <a:spcPts val="0"/>
                        </a:spcBef>
                        <a:spcAft>
                          <a:spcPts val="0"/>
                        </a:spcAft>
                        <a:buClrTx/>
                        <a:buSzTx/>
                        <a:buFont typeface="+mj-lt"/>
                        <a:buNone/>
                        <a:tabLst/>
                        <a:defRPr/>
                      </a:pP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3.</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本府水利局協助三峽區中埔里爭取經濟部水利署水患自主防災社區部分，水利署尚未完成審核。</a:t>
                      </a:r>
                    </a:p>
                    <a:p>
                      <a:pPr marL="177800" marR="0" lvl="0" indent="-177800" algn="just" defTabSz="914400" rtl="0" eaLnBrk="1" fontAlgn="auto" latinLnBrk="0" hangingPunct="1">
                        <a:lnSpc>
                          <a:spcPts val="1800"/>
                        </a:lnSpc>
                        <a:spcBef>
                          <a:spcPts val="0"/>
                        </a:spcBef>
                        <a:spcAft>
                          <a:spcPts val="0"/>
                        </a:spcAft>
                        <a:buClrTx/>
                        <a:buSzTx/>
                        <a:buFont typeface="+mj-lt"/>
                        <a:buNone/>
                        <a:tabLst/>
                        <a:defRPr/>
                      </a:pP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4.</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本府工務局遴選之新店區大台北華城社區屬公寓大廈管理委員會，其守望相助隊之成立非屬警察局權責。</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10</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30</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zh-TW" altLang="zh-TW" sz="1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持續列管</a:t>
                      </a:r>
                    </a:p>
                  </a:txBody>
                  <a:tcPr marL="68580" marR="68580" marT="0" marB="0" anchor="ctr"/>
                </a:tc>
                <a:extLst>
                  <a:ext uri="{0D108BD9-81ED-4DB2-BD59-A6C34878D82A}">
                    <a16:rowId xmlns:a16="http://schemas.microsoft.com/office/drawing/2014/main" val="10003"/>
                  </a:ext>
                </a:extLst>
              </a:tr>
            </a:tbl>
          </a:graphicData>
        </a:graphic>
      </p:graphicFrame>
      <p:sp>
        <p:nvSpPr>
          <p:cNvPr id="4"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14</a:t>
            </a:fld>
            <a:endParaRPr lang="en-US" altLang="ko-KR" dirty="0">
              <a:solidFill>
                <a:srgbClr val="1F497D">
                  <a:lumMod val="50000"/>
                </a:srgbClr>
              </a:solidFill>
            </a:endParaRPr>
          </a:p>
        </p:txBody>
      </p:sp>
    </p:spTree>
    <p:extLst>
      <p:ext uri="{BB962C8B-B14F-4D97-AF65-F5344CB8AC3E}">
        <p14:creationId xmlns:p14="http://schemas.microsoft.com/office/powerpoint/2010/main" val="443533181"/>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086600" y="6324600"/>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pPr/>
              <a:t>15</a:t>
            </a:fld>
            <a:endParaRPr lang="en-US" altLang="ko-KR" dirty="0"/>
          </a:p>
        </p:txBody>
      </p:sp>
      <p:sp>
        <p:nvSpPr>
          <p:cNvPr id="5" name="Rectangle 8"/>
          <p:cNvSpPr>
            <a:spLocks noChangeArrowheads="1"/>
          </p:cNvSpPr>
          <p:nvPr/>
        </p:nvSpPr>
        <p:spPr bwMode="auto">
          <a:xfrm>
            <a:off x="0" y="2971800"/>
            <a:ext cx="9143999"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Aft>
                <a:spcPts val="600"/>
              </a:spcAft>
            </a:pPr>
            <a:r>
              <a:rPr lang="zh-TW" altLang="en-US" sz="4000" b="1" dirty="0" smtClean="0">
                <a:solidFill>
                  <a:srgbClr val="C00000"/>
                </a:solidFill>
              </a:rPr>
              <a:t>三、</a:t>
            </a:r>
            <a:r>
              <a:rPr lang="en-US" altLang="zh-TW" sz="4000" b="1" dirty="0">
                <a:solidFill>
                  <a:srgbClr val="C00000"/>
                </a:solidFill>
              </a:rPr>
              <a:t>4</a:t>
            </a:r>
            <a:r>
              <a:rPr lang="zh-TW" altLang="en-US" sz="4000" b="1" dirty="0" smtClean="0">
                <a:solidFill>
                  <a:srgbClr val="C00000"/>
                </a:solidFill>
              </a:rPr>
              <a:t>月</a:t>
            </a:r>
            <a:r>
              <a:rPr lang="zh-TW" altLang="en-US" sz="4000" b="1" dirty="0">
                <a:solidFill>
                  <a:srgbClr val="C00000"/>
                </a:solidFill>
              </a:rPr>
              <a:t>工作</a:t>
            </a:r>
            <a:r>
              <a:rPr lang="zh-TW" altLang="en-US" sz="4000" b="1" dirty="0" smtClean="0">
                <a:solidFill>
                  <a:srgbClr val="C00000"/>
                </a:solidFill>
              </a:rPr>
              <a:t>進度報告</a:t>
            </a:r>
            <a:endParaRPr lang="en-US" altLang="zh-TW" sz="4000" b="1" dirty="0">
              <a:solidFill>
                <a:srgbClr val="C00000"/>
              </a:solidFill>
            </a:endParaRPr>
          </a:p>
          <a:p>
            <a:pPr algn="ctr">
              <a:spcAft>
                <a:spcPts val="600"/>
              </a:spcAft>
            </a:pPr>
            <a:r>
              <a:rPr lang="zh-TW" altLang="en-US" sz="4000" b="1" dirty="0" smtClean="0">
                <a:solidFill>
                  <a:srgbClr val="C00000"/>
                </a:solidFill>
              </a:rPr>
              <a:t>       </a:t>
            </a:r>
            <a:r>
              <a:rPr lang="en-US" altLang="zh-TW" sz="4000" b="1" dirty="0">
                <a:solidFill>
                  <a:srgbClr val="C00000"/>
                </a:solidFill>
              </a:rPr>
              <a:t>5</a:t>
            </a:r>
            <a:r>
              <a:rPr lang="zh-TW" altLang="en-US" sz="4000" b="1" dirty="0" smtClean="0">
                <a:solidFill>
                  <a:srgbClr val="C00000"/>
                </a:solidFill>
              </a:rPr>
              <a:t>月</a:t>
            </a:r>
            <a:r>
              <a:rPr lang="zh-TW" altLang="en-US" sz="4000" b="1" dirty="0">
                <a:solidFill>
                  <a:srgbClr val="C00000"/>
                </a:solidFill>
              </a:rPr>
              <a:t>預定進度報告</a:t>
            </a:r>
          </a:p>
        </p:txBody>
      </p:sp>
    </p:spTree>
    <p:extLst>
      <p:ext uri="{BB962C8B-B14F-4D97-AF65-F5344CB8AC3E}">
        <p14:creationId xmlns:p14="http://schemas.microsoft.com/office/powerpoint/2010/main" val="195944293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4</a:t>
            </a:r>
            <a:r>
              <a:rPr lang="zh-TW" altLang="en-US" dirty="0" smtClean="0"/>
              <a:t>月份工</a:t>
            </a:r>
            <a:r>
              <a:rPr lang="zh-TW" altLang="en-US" dirty="0"/>
              <a:t>作</a:t>
            </a:r>
            <a:r>
              <a:rPr lang="zh-TW" altLang="en-US" dirty="0" smtClean="0"/>
              <a:t>進度</a:t>
            </a:r>
            <a:endParaRPr lang="zh-TW" altLang="en-US" dirty="0"/>
          </a:p>
        </p:txBody>
      </p:sp>
      <p:sp>
        <p:nvSpPr>
          <p:cNvPr id="3" name="文字版面配置區 2"/>
          <p:cNvSpPr>
            <a:spLocks noGrp="1"/>
          </p:cNvSpPr>
          <p:nvPr>
            <p:ph type="body" idx="1"/>
          </p:nvPr>
        </p:nvSpPr>
        <p:spPr/>
        <p:txBody>
          <a:bodyPr/>
          <a:lstStyle/>
          <a:p>
            <a:endParaRPr lang="zh-TW" altLang="en-US" dirty="0"/>
          </a:p>
        </p:txBody>
      </p:sp>
      <p:sp>
        <p:nvSpPr>
          <p:cNvPr id="5" name="投影片編號版面配置區 4"/>
          <p:cNvSpPr>
            <a:spLocks noGrp="1"/>
          </p:cNvSpPr>
          <p:nvPr>
            <p:ph type="sldNum" sz="quarter" idx="12"/>
          </p:nvPr>
        </p:nvSpPr>
        <p:spPr/>
        <p:txBody>
          <a:bodyPr vert="horz" lIns="91440" tIns="45720" rIns="91440" bIns="45720" rtlCol="0" anchor="ctr"/>
          <a:lstStyle/>
          <a:p>
            <a:fld id="{98F9CC33-4133-468C-B7C7-B67D93663D55}" type="slidenum">
              <a:rPr lang="zh-TW" altLang="en-US"/>
              <a:pPr/>
              <a:t>16</a:t>
            </a:fld>
            <a:endParaRPr lang="zh-TW" altLang="en-US"/>
          </a:p>
        </p:txBody>
      </p:sp>
    </p:spTree>
    <p:extLst>
      <p:ext uri="{BB962C8B-B14F-4D97-AF65-F5344CB8AC3E}">
        <p14:creationId xmlns:p14="http://schemas.microsoft.com/office/powerpoint/2010/main" val="12603965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7476" t="7476" r="12222" b="12222"/>
          <a:stretch/>
        </p:blipFill>
        <p:spPr>
          <a:xfrm>
            <a:off x="3084821" y="3880023"/>
            <a:ext cx="2800344" cy="2101443"/>
          </a:xfrm>
          <a:prstGeom prst="rect">
            <a:avLst/>
          </a:prstGeom>
        </p:spPr>
      </p:pic>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17</a:t>
            </a:fld>
            <a:endParaRPr lang="zh-TW" altLang="en-US">
              <a:solidFill>
                <a:srgbClr val="44546A">
                  <a:lumMod val="50000"/>
                </a:srgbClr>
              </a:solidFill>
            </a:endParaRPr>
          </a:p>
        </p:txBody>
      </p:sp>
      <p:sp>
        <p:nvSpPr>
          <p:cNvPr id="7" name="標題 2"/>
          <p:cNvSpPr>
            <a:spLocks noGrp="1"/>
          </p:cNvSpPr>
          <p:nvPr>
            <p:ph type="title"/>
          </p:nvPr>
        </p:nvSpPr>
        <p:spPr>
          <a:xfrm>
            <a:off x="304800" y="152400"/>
            <a:ext cx="4800600" cy="716869"/>
          </a:xfrm>
          <a:solidFill>
            <a:schemeClr val="bg1"/>
          </a:solidFill>
        </p:spPr>
        <p:txBody>
          <a:bodyPr/>
          <a:lstStyle/>
          <a:p>
            <a:r>
              <a:rPr lang="en-US" altLang="zh-TW" sz="3400" dirty="0" smtClean="0"/>
              <a:t>105</a:t>
            </a:r>
            <a:r>
              <a:rPr lang="zh-TW" altLang="en-US" sz="3400" dirty="0"/>
              <a:t>年度第</a:t>
            </a:r>
            <a:r>
              <a:rPr lang="en-US" altLang="zh-TW" sz="3400" dirty="0"/>
              <a:t>1</a:t>
            </a:r>
            <a:r>
              <a:rPr lang="zh-TW" altLang="en-US" sz="3400" dirty="0"/>
              <a:t>次實地輔導</a:t>
            </a:r>
          </a:p>
        </p:txBody>
      </p:sp>
      <p:sp>
        <p:nvSpPr>
          <p:cNvPr id="5" name="矩形 4"/>
          <p:cNvSpPr/>
          <p:nvPr/>
        </p:nvSpPr>
        <p:spPr>
          <a:xfrm>
            <a:off x="4320570" y="862238"/>
            <a:ext cx="4495800" cy="461665"/>
          </a:xfrm>
          <a:prstGeom prst="rect">
            <a:avLst/>
          </a:prstGeom>
          <a:solidFill>
            <a:schemeClr val="accent4">
              <a:alpha val="65000"/>
            </a:schemeClr>
          </a:solidFill>
        </p:spPr>
        <p:txBody>
          <a:bodyPr wrap="square">
            <a:spAutoFit/>
          </a:bodyPr>
          <a:lstStyle/>
          <a:p>
            <a:pPr marL="342900" indent="-342900" fontAlgn="auto">
              <a:spcBef>
                <a:spcPts val="0"/>
              </a:spcBef>
              <a:spcAft>
                <a:spcPts val="0"/>
              </a:spcAft>
              <a:buSzPct val="80000"/>
              <a:buFont typeface="微軟正黑體" panose="020B0604030504040204" pitchFamily="34" charset="-120"/>
              <a:buChar char="★"/>
            </a:pPr>
            <a:r>
              <a:rPr kumimoji="0" lang="zh-TW" altLang="zh-TW" sz="2400" b="1" dirty="0">
                <a:solidFill>
                  <a:srgbClr val="002060"/>
                </a:solidFill>
                <a:latin typeface="微軟正黑體" pitchFamily="34" charset="-120"/>
                <a:ea typeface="微軟正黑體" pitchFamily="34" charset="-120"/>
              </a:rPr>
              <a:t>區公所實地</a:t>
            </a:r>
            <a:r>
              <a:rPr kumimoji="0" lang="zh-TW" altLang="zh-TW" sz="2400" b="1" dirty="0" smtClean="0">
                <a:solidFill>
                  <a:srgbClr val="002060"/>
                </a:solidFill>
                <a:latin typeface="微軟正黑體" pitchFamily="34" charset="-120"/>
                <a:ea typeface="微軟正黑體" pitchFamily="34" charset="-120"/>
              </a:rPr>
              <a:t>輔導</a:t>
            </a:r>
            <a:r>
              <a:rPr kumimoji="0" lang="zh-TW" altLang="en-US" sz="2400" b="1" dirty="0" smtClean="0">
                <a:solidFill>
                  <a:srgbClr val="002060"/>
                </a:solidFill>
                <a:latin typeface="微軟正黑體" pitchFamily="34" charset="-120"/>
                <a:ea typeface="微軟正黑體" pitchFamily="34" charset="-120"/>
              </a:rPr>
              <a:t>期程</a:t>
            </a:r>
            <a:r>
              <a:rPr kumimoji="0" lang="en-US" altLang="zh-TW" sz="2400" b="1" dirty="0" smtClean="0">
                <a:solidFill>
                  <a:srgbClr val="002060"/>
                </a:solidFill>
                <a:latin typeface="微軟正黑體" pitchFamily="34" charset="-120"/>
                <a:ea typeface="微軟正黑體" pitchFamily="34" charset="-120"/>
              </a:rPr>
              <a:t>-5</a:t>
            </a:r>
            <a:r>
              <a:rPr kumimoji="0" lang="zh-TW" altLang="en-US" sz="2400" b="1" dirty="0" smtClean="0">
                <a:solidFill>
                  <a:srgbClr val="002060"/>
                </a:solidFill>
                <a:latin typeface="微軟正黑體" pitchFamily="34" charset="-120"/>
                <a:ea typeface="微軟正黑體" pitchFamily="34" charset="-120"/>
              </a:rPr>
              <a:t>月</a:t>
            </a:r>
            <a:endParaRPr kumimoji="0" lang="zh-TW" altLang="en-US" sz="2400" b="1" dirty="0">
              <a:solidFill>
                <a:srgbClr val="002060"/>
              </a:solidFill>
              <a:latin typeface="微軟正黑體" pitchFamily="34" charset="-120"/>
              <a:ea typeface="微軟正黑體" pitchFamily="34"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1420796766"/>
              </p:ext>
            </p:extLst>
          </p:nvPr>
        </p:nvGraphicFramePr>
        <p:xfrm>
          <a:off x="4395788" y="1477559"/>
          <a:ext cx="4495799" cy="2030826"/>
        </p:xfrm>
        <a:graphic>
          <a:graphicData uri="http://schemas.openxmlformats.org/drawingml/2006/table">
            <a:tbl>
              <a:tblPr firstRow="1" firstCol="1" bandRow="1">
                <a:tableStyleId>{00A15C55-8517-42AA-B614-E9B94910E393}</a:tableStyleId>
              </a:tblPr>
              <a:tblGrid>
                <a:gridCol w="1409130">
                  <a:extLst>
                    <a:ext uri="{9D8B030D-6E8A-4147-A177-3AD203B41FA5}">
                      <a16:colId xmlns:a16="http://schemas.microsoft.com/office/drawing/2014/main" val="2588426655"/>
                    </a:ext>
                  </a:extLst>
                </a:gridCol>
                <a:gridCol w="1715069">
                  <a:extLst>
                    <a:ext uri="{9D8B030D-6E8A-4147-A177-3AD203B41FA5}">
                      <a16:colId xmlns:a16="http://schemas.microsoft.com/office/drawing/2014/main" val="1995869405"/>
                    </a:ext>
                  </a:extLst>
                </a:gridCol>
                <a:gridCol w="1371600">
                  <a:extLst>
                    <a:ext uri="{9D8B030D-6E8A-4147-A177-3AD203B41FA5}">
                      <a16:colId xmlns:a16="http://schemas.microsoft.com/office/drawing/2014/main" val="1625068568"/>
                    </a:ext>
                  </a:extLst>
                </a:gridCol>
              </a:tblGrid>
              <a:tr h="290118">
                <a:tc>
                  <a:txBody>
                    <a:bodyPr/>
                    <a:lstStyle/>
                    <a:p>
                      <a:pPr marL="0" algn="ctr" defTabSz="685800" rtl="0" eaLnBrk="1" latinLnBrk="0" hangingPunct="1">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cs typeface="+mn-cs"/>
                        </a:rPr>
                        <a:t>輔導日期</a:t>
                      </a:r>
                    </a:p>
                  </a:txBody>
                  <a:tcPr marL="26838" marR="26838" marT="0" marB="0" anchor="ctr"/>
                </a:tc>
                <a:tc>
                  <a:txBody>
                    <a:bodyPr/>
                    <a:lstStyle/>
                    <a:p>
                      <a:pPr marL="0" algn="ctr" defTabSz="685800" rtl="0" eaLnBrk="1" latinLnBrk="0" hangingPunct="1">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cs typeface="+mn-cs"/>
                        </a:rPr>
                        <a:t>時間</a:t>
                      </a:r>
                    </a:p>
                  </a:txBody>
                  <a:tcPr marL="26838" marR="26838" marT="0" marB="0" anchor="ctr"/>
                </a:tc>
                <a:tc>
                  <a:txBody>
                    <a:bodyPr/>
                    <a:lstStyle/>
                    <a:p>
                      <a:pPr marL="0" algn="ctr" defTabSz="685800" rtl="0" eaLnBrk="1" latinLnBrk="0" hangingPunct="1">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cs typeface="+mn-cs"/>
                        </a:rPr>
                        <a:t>區公所</a:t>
                      </a:r>
                    </a:p>
                  </a:txBody>
                  <a:tcPr marL="26838" marR="26838" marT="0" marB="0" anchor="ctr"/>
                </a:tc>
                <a:extLst>
                  <a:ext uri="{0D108BD9-81ED-4DB2-BD59-A6C34878D82A}">
                    <a16:rowId xmlns:a16="http://schemas.microsoft.com/office/drawing/2014/main" val="2926693961"/>
                  </a:ext>
                </a:extLst>
              </a:tr>
              <a:tr h="580236">
                <a:tc>
                  <a:txBody>
                    <a:bodyPr/>
                    <a:lstStyle/>
                    <a:p>
                      <a:pPr algn="ctr">
                        <a:spcAft>
                          <a:spcPts val="0"/>
                        </a:spcAft>
                      </a:pPr>
                      <a:r>
                        <a:rPr lang="en-US" sz="1600" kern="100" dirty="0" smtClean="0">
                          <a:solidFill>
                            <a:schemeClr val="tx1"/>
                          </a:solidFill>
                          <a:effectLst/>
                          <a:latin typeface="微軟正黑體" panose="020B0604030504040204" pitchFamily="34" charset="-120"/>
                          <a:ea typeface="微軟正黑體" panose="020B0604030504040204" pitchFamily="34" charset="-120"/>
                        </a:rPr>
                        <a:t>105</a:t>
                      </a:r>
                      <a:r>
                        <a:rPr lang="zh-TW" sz="1600" kern="100" dirty="0" smtClean="0">
                          <a:solidFill>
                            <a:schemeClr val="tx1"/>
                          </a:solidFill>
                          <a:effectLst/>
                          <a:latin typeface="微軟正黑體" panose="020B0604030504040204" pitchFamily="34" charset="-120"/>
                          <a:ea typeface="微軟正黑體" panose="020B0604030504040204" pitchFamily="34" charset="-120"/>
                        </a:rPr>
                        <a:t>年</a:t>
                      </a:r>
                      <a:r>
                        <a:rPr lang="en-US" altLang="zh-TW" sz="1600" kern="100" dirty="0" smtClean="0">
                          <a:solidFill>
                            <a:schemeClr val="tx1"/>
                          </a:solidFill>
                          <a:effectLst/>
                          <a:latin typeface="微軟正黑體" panose="020B0604030504040204" pitchFamily="34" charset="-120"/>
                          <a:ea typeface="微軟正黑體" panose="020B0604030504040204" pitchFamily="34" charset="-120"/>
                        </a:rPr>
                        <a:t>5</a:t>
                      </a:r>
                      <a:r>
                        <a:rPr lang="zh-TW" sz="1600" kern="100" dirty="0" smtClean="0">
                          <a:solidFill>
                            <a:schemeClr val="tx1"/>
                          </a:solidFill>
                          <a:effectLst/>
                          <a:latin typeface="微軟正黑體" panose="020B0604030504040204" pitchFamily="34" charset="-120"/>
                          <a:ea typeface="微軟正黑體" panose="020B0604030504040204" pitchFamily="34" charset="-120"/>
                        </a:rPr>
                        <a:t>月</a:t>
                      </a:r>
                      <a:r>
                        <a:rPr lang="en-US" altLang="zh-TW" sz="1600" kern="100" dirty="0" smtClean="0">
                          <a:solidFill>
                            <a:schemeClr val="tx1"/>
                          </a:solidFill>
                          <a:effectLst/>
                          <a:latin typeface="微軟正黑體" panose="020B0604030504040204" pitchFamily="34" charset="-120"/>
                          <a:ea typeface="微軟正黑體" panose="020B0604030504040204" pitchFamily="34" charset="-120"/>
                        </a:rPr>
                        <a:t>3</a:t>
                      </a:r>
                      <a:r>
                        <a:rPr lang="zh-TW" sz="1600" kern="100" dirty="0" smtClean="0">
                          <a:solidFill>
                            <a:schemeClr val="tx1"/>
                          </a:solidFill>
                          <a:effectLst/>
                          <a:latin typeface="微軟正黑體" panose="020B0604030504040204" pitchFamily="34" charset="-120"/>
                          <a:ea typeface="微軟正黑體" panose="020B0604030504040204" pitchFamily="34" charset="-120"/>
                        </a:rPr>
                        <a:t>日</a:t>
                      </a:r>
                      <a:endParaRPr lang="zh-TW" sz="1600" kern="100" dirty="0">
                        <a:solidFill>
                          <a:schemeClr val="tx1"/>
                        </a:solidFill>
                        <a:effectLst/>
                        <a:latin typeface="微軟正黑體" panose="020B0604030504040204" pitchFamily="34" charset="-120"/>
                        <a:ea typeface="微軟正黑體" panose="020B0604030504040204" pitchFamily="34" charset="-120"/>
                      </a:endParaRPr>
                    </a:p>
                    <a:p>
                      <a:pPr algn="ctr">
                        <a:spcAft>
                          <a:spcPts val="0"/>
                        </a:spcAft>
                      </a:pPr>
                      <a:r>
                        <a:rPr lang="en-US" sz="1600" kern="100" dirty="0">
                          <a:solidFill>
                            <a:schemeClr val="tx1"/>
                          </a:solidFill>
                          <a:effectLst/>
                          <a:latin typeface="微軟正黑體" panose="020B0604030504040204" pitchFamily="34" charset="-120"/>
                          <a:ea typeface="微軟正黑體" panose="020B0604030504040204" pitchFamily="34" charset="-120"/>
                        </a:rPr>
                        <a:t>(</a:t>
                      </a:r>
                      <a:r>
                        <a:rPr lang="zh-TW" sz="1600" kern="100" dirty="0" smtClean="0">
                          <a:solidFill>
                            <a:schemeClr val="tx1"/>
                          </a:solidFill>
                          <a:effectLst/>
                          <a:latin typeface="微軟正黑體" panose="020B0604030504040204" pitchFamily="34" charset="-120"/>
                          <a:ea typeface="微軟正黑體" panose="020B0604030504040204" pitchFamily="34" charset="-120"/>
                        </a:rPr>
                        <a:t>星期</a:t>
                      </a:r>
                      <a:r>
                        <a:rPr lang="zh-TW" altLang="en-US" sz="1600" kern="100" dirty="0" smtClean="0">
                          <a:solidFill>
                            <a:schemeClr val="tx1"/>
                          </a:solidFill>
                          <a:effectLst/>
                          <a:latin typeface="微軟正黑體" panose="020B0604030504040204" pitchFamily="34" charset="-120"/>
                          <a:ea typeface="微軟正黑體" panose="020B0604030504040204" pitchFamily="34" charset="-120"/>
                        </a:rPr>
                        <a:t>二</a:t>
                      </a:r>
                      <a:r>
                        <a:rPr lang="en-US" sz="1600" kern="100" dirty="0" smtClean="0">
                          <a:solidFill>
                            <a:schemeClr val="tx1"/>
                          </a:solidFill>
                          <a:effectLst/>
                          <a:latin typeface="微軟正黑體" panose="020B0604030504040204" pitchFamily="34" charset="-120"/>
                          <a:ea typeface="微軟正黑體" panose="020B0604030504040204" pitchFamily="34" charset="-120"/>
                        </a:rPr>
                        <a:t>)</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26838" marR="26838" marT="0" marB="0" anchor="ctr">
                    <a:lnB w="12700" cap="flat" cmpd="sng" algn="ctr">
                      <a:solidFill>
                        <a:schemeClr val="accent4">
                          <a:lumMod val="75000"/>
                        </a:schemeClr>
                      </a:solidFill>
                      <a:prstDash val="solid"/>
                      <a:round/>
                      <a:headEnd type="none" w="med" len="med"/>
                      <a:tailEnd type="none" w="med" len="med"/>
                    </a:lnB>
                    <a:solidFill>
                      <a:schemeClr val="accent4">
                        <a:lumMod val="40000"/>
                        <a:lumOff val="60000"/>
                      </a:schemeClr>
                    </a:solidFill>
                  </a:tcPr>
                </a:tc>
                <a:tc>
                  <a:txBody>
                    <a:bodyPr/>
                    <a:lstStyle/>
                    <a:p>
                      <a:pPr algn="ctr">
                        <a:spcAft>
                          <a:spcPts val="0"/>
                        </a:spcAft>
                      </a:pPr>
                      <a:r>
                        <a:rPr lang="zh-TW" sz="1600" kern="100" dirty="0">
                          <a:solidFill>
                            <a:schemeClr val="tx1"/>
                          </a:solidFill>
                          <a:effectLst/>
                          <a:latin typeface="微軟正黑體" panose="020B0604030504040204" pitchFamily="34" charset="-120"/>
                          <a:ea typeface="微軟正黑體" panose="020B0604030504040204" pitchFamily="34" charset="-120"/>
                        </a:rPr>
                        <a:t>下午</a:t>
                      </a:r>
                      <a:r>
                        <a:rPr lang="en-US" sz="1600" kern="100" dirty="0">
                          <a:solidFill>
                            <a:schemeClr val="tx1"/>
                          </a:solidFill>
                          <a:effectLst/>
                          <a:latin typeface="微軟正黑體" panose="020B0604030504040204" pitchFamily="34" charset="-120"/>
                          <a:ea typeface="微軟正黑體" panose="020B0604030504040204" pitchFamily="34" charset="-120"/>
                        </a:rPr>
                        <a:t>13:30-15:30</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26838" marR="26838" marT="0" marB="0" anchor="ctr">
                    <a:lnB w="12700" cap="flat" cmpd="sng" algn="ctr">
                      <a:solidFill>
                        <a:schemeClr val="accent4">
                          <a:lumMod val="75000"/>
                        </a:schemeClr>
                      </a:solidFill>
                      <a:prstDash val="solid"/>
                      <a:round/>
                      <a:headEnd type="none" w="med" len="med"/>
                      <a:tailEnd type="none" w="med" len="med"/>
                    </a:lnB>
                  </a:tcPr>
                </a:tc>
                <a:tc>
                  <a:txBody>
                    <a:bodyPr/>
                    <a:lstStyle/>
                    <a:p>
                      <a:pPr algn="ctr">
                        <a:spcAft>
                          <a:spcPts val="0"/>
                        </a:spcAft>
                      </a:pPr>
                      <a:r>
                        <a:rPr lang="zh-TW" altLang="en-US" sz="1600" kern="100" dirty="0" smtClean="0">
                          <a:solidFill>
                            <a:schemeClr val="tx1"/>
                          </a:solidFill>
                          <a:effectLst/>
                          <a:latin typeface="微軟正黑體" panose="020B0604030504040204" pitchFamily="34" charset="-120"/>
                          <a:ea typeface="微軟正黑體" panose="020B0604030504040204" pitchFamily="34" charset="-120"/>
                        </a:rPr>
                        <a:t>坪林</a:t>
                      </a:r>
                      <a:r>
                        <a:rPr lang="zh-TW" sz="1600" kern="100" dirty="0" smtClean="0">
                          <a:solidFill>
                            <a:schemeClr val="tx1"/>
                          </a:solidFill>
                          <a:effectLst/>
                          <a:latin typeface="微軟正黑體" panose="020B0604030504040204" pitchFamily="34" charset="-120"/>
                          <a:ea typeface="微軟正黑體" panose="020B0604030504040204" pitchFamily="34" charset="-120"/>
                        </a:rPr>
                        <a:t>區</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26838" marR="26838" marT="0" marB="0" anchor="ctr">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981312292"/>
                  </a:ext>
                </a:extLst>
              </a:tr>
              <a:tr h="580236">
                <a:tc>
                  <a:txBody>
                    <a:bodyPr/>
                    <a:lstStyle/>
                    <a:p>
                      <a:pPr algn="ctr">
                        <a:spcAft>
                          <a:spcPts val="0"/>
                        </a:spcAft>
                      </a:pPr>
                      <a:r>
                        <a:rPr lang="en-US" sz="1600" kern="100" dirty="0" smtClean="0">
                          <a:solidFill>
                            <a:schemeClr val="tx1"/>
                          </a:solidFill>
                          <a:effectLst/>
                          <a:latin typeface="微軟正黑體" panose="020B0604030504040204" pitchFamily="34" charset="-120"/>
                          <a:ea typeface="微軟正黑體" panose="020B0604030504040204" pitchFamily="34" charset="-120"/>
                        </a:rPr>
                        <a:t>105</a:t>
                      </a:r>
                      <a:r>
                        <a:rPr lang="zh-TW" sz="1600" kern="100" dirty="0" smtClean="0">
                          <a:solidFill>
                            <a:schemeClr val="tx1"/>
                          </a:solidFill>
                          <a:effectLst/>
                          <a:latin typeface="微軟正黑體" panose="020B0604030504040204" pitchFamily="34" charset="-120"/>
                          <a:ea typeface="微軟正黑體" panose="020B0604030504040204" pitchFamily="34" charset="-120"/>
                        </a:rPr>
                        <a:t>年</a:t>
                      </a:r>
                      <a:r>
                        <a:rPr lang="en-US" altLang="zh-TW" sz="1600" kern="100" dirty="0" smtClean="0">
                          <a:solidFill>
                            <a:schemeClr val="tx1"/>
                          </a:solidFill>
                          <a:effectLst/>
                          <a:latin typeface="微軟正黑體" panose="020B0604030504040204" pitchFamily="34" charset="-120"/>
                          <a:ea typeface="微軟正黑體" panose="020B0604030504040204" pitchFamily="34" charset="-120"/>
                        </a:rPr>
                        <a:t>5</a:t>
                      </a:r>
                      <a:r>
                        <a:rPr lang="zh-TW" sz="1600" kern="100" dirty="0" smtClean="0">
                          <a:solidFill>
                            <a:schemeClr val="tx1"/>
                          </a:solidFill>
                          <a:effectLst/>
                          <a:latin typeface="微軟正黑體" panose="020B0604030504040204" pitchFamily="34" charset="-120"/>
                          <a:ea typeface="微軟正黑體" panose="020B0604030504040204" pitchFamily="34" charset="-120"/>
                        </a:rPr>
                        <a:t>月</a:t>
                      </a:r>
                      <a:r>
                        <a:rPr lang="en-US" altLang="zh-TW" sz="1600" kern="100" dirty="0" smtClean="0">
                          <a:solidFill>
                            <a:schemeClr val="tx1"/>
                          </a:solidFill>
                          <a:effectLst/>
                          <a:latin typeface="微軟正黑體" panose="020B0604030504040204" pitchFamily="34" charset="-120"/>
                          <a:ea typeface="微軟正黑體" panose="020B0604030504040204" pitchFamily="34" charset="-120"/>
                        </a:rPr>
                        <a:t>4</a:t>
                      </a:r>
                      <a:r>
                        <a:rPr lang="zh-TW" sz="1600" kern="100" dirty="0" smtClean="0">
                          <a:solidFill>
                            <a:schemeClr val="tx1"/>
                          </a:solidFill>
                          <a:effectLst/>
                          <a:latin typeface="微軟正黑體" panose="020B0604030504040204" pitchFamily="34" charset="-120"/>
                          <a:ea typeface="微軟正黑體" panose="020B0604030504040204" pitchFamily="34" charset="-120"/>
                        </a:rPr>
                        <a:t>日</a:t>
                      </a:r>
                    </a:p>
                    <a:p>
                      <a:pPr algn="ctr">
                        <a:spcAft>
                          <a:spcPts val="0"/>
                        </a:spcAft>
                      </a:pPr>
                      <a:r>
                        <a:rPr lang="en-US" sz="1600" kern="100" dirty="0" smtClean="0">
                          <a:solidFill>
                            <a:schemeClr val="tx1"/>
                          </a:solidFill>
                          <a:effectLst/>
                          <a:latin typeface="微軟正黑體" panose="020B0604030504040204" pitchFamily="34" charset="-120"/>
                          <a:ea typeface="微軟正黑體" panose="020B0604030504040204" pitchFamily="34" charset="-120"/>
                        </a:rPr>
                        <a:t>(</a:t>
                      </a:r>
                      <a:r>
                        <a:rPr lang="zh-TW" sz="1600" kern="100" dirty="0" smtClean="0">
                          <a:solidFill>
                            <a:schemeClr val="tx1"/>
                          </a:solidFill>
                          <a:effectLst/>
                          <a:latin typeface="微軟正黑體" panose="020B0604030504040204" pitchFamily="34" charset="-120"/>
                          <a:ea typeface="微軟正黑體" panose="020B0604030504040204" pitchFamily="34" charset="-120"/>
                        </a:rPr>
                        <a:t>星期</a:t>
                      </a:r>
                      <a:r>
                        <a:rPr lang="zh-TW" altLang="en-US" sz="1600" kern="100" dirty="0" smtClean="0">
                          <a:solidFill>
                            <a:schemeClr val="tx1"/>
                          </a:solidFill>
                          <a:effectLst/>
                          <a:latin typeface="微軟正黑體" panose="020B0604030504040204" pitchFamily="34" charset="-120"/>
                          <a:ea typeface="微軟正黑體" panose="020B0604030504040204" pitchFamily="34" charset="-120"/>
                        </a:rPr>
                        <a:t>三</a:t>
                      </a:r>
                      <a:r>
                        <a:rPr lang="en-US" sz="1600" kern="100" dirty="0" smtClean="0">
                          <a:solidFill>
                            <a:schemeClr val="tx1"/>
                          </a:solidFill>
                          <a:effectLst/>
                          <a:latin typeface="微軟正黑體" panose="020B0604030504040204" pitchFamily="34" charset="-120"/>
                          <a:ea typeface="微軟正黑體" panose="020B0604030504040204" pitchFamily="34" charset="-120"/>
                        </a:rPr>
                        <a:t>)</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26838" marR="26838" marT="0" marB="0" anchor="ct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40000"/>
                        <a:lumOff val="60000"/>
                      </a:schemeClr>
                    </a:solidFill>
                  </a:tcPr>
                </a:tc>
                <a:tc>
                  <a:txBody>
                    <a:bodyPr/>
                    <a:lstStyle/>
                    <a:p>
                      <a:pPr algn="ctr">
                        <a:spcAft>
                          <a:spcPts val="0"/>
                        </a:spcAft>
                      </a:pPr>
                      <a:r>
                        <a:rPr lang="zh-TW" altLang="zh-TW" sz="1600" kern="100" dirty="0" smtClean="0">
                          <a:solidFill>
                            <a:schemeClr val="tx1"/>
                          </a:solidFill>
                          <a:effectLst/>
                          <a:latin typeface="微軟正黑體" panose="020B0604030504040204" pitchFamily="34" charset="-120"/>
                          <a:ea typeface="微軟正黑體" panose="020B0604030504040204" pitchFamily="34" charset="-120"/>
                        </a:rPr>
                        <a:t>下午</a:t>
                      </a:r>
                      <a:r>
                        <a:rPr lang="en-US" altLang="zh-TW" sz="1600" kern="100" dirty="0" smtClean="0">
                          <a:solidFill>
                            <a:schemeClr val="tx1"/>
                          </a:solidFill>
                          <a:effectLst/>
                          <a:latin typeface="微軟正黑體" panose="020B0604030504040204" pitchFamily="34" charset="-120"/>
                          <a:ea typeface="微軟正黑體" panose="020B0604030504040204" pitchFamily="34" charset="-120"/>
                        </a:rPr>
                        <a:t>13:30-15:30</a:t>
                      </a:r>
                      <a:endParaRPr lang="zh-TW" alt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26838" marR="26838" marT="0" marB="0" anchor="ct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a:spcAft>
                          <a:spcPts val="0"/>
                        </a:spcAft>
                      </a:pPr>
                      <a:r>
                        <a:rPr lang="zh-TW" altLang="en-US"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三芝區</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26838" marR="26838" marT="0" marB="0" anchor="ct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557531985"/>
                  </a:ext>
                </a:extLst>
              </a:tr>
              <a:tr h="580236">
                <a:tc>
                  <a:txBody>
                    <a:bodyPr/>
                    <a:lstStyle/>
                    <a:p>
                      <a:pPr algn="ctr">
                        <a:spcAft>
                          <a:spcPts val="0"/>
                        </a:spcAft>
                      </a:pPr>
                      <a:r>
                        <a:rPr lang="en-US" sz="1600" kern="100" dirty="0" smtClean="0">
                          <a:solidFill>
                            <a:schemeClr val="tx1"/>
                          </a:solidFill>
                          <a:effectLst/>
                          <a:latin typeface="微軟正黑體" panose="020B0604030504040204" pitchFamily="34" charset="-120"/>
                          <a:ea typeface="微軟正黑體" panose="020B0604030504040204" pitchFamily="34" charset="-120"/>
                        </a:rPr>
                        <a:t>105</a:t>
                      </a:r>
                      <a:r>
                        <a:rPr lang="zh-TW" sz="1600" kern="100" dirty="0" smtClean="0">
                          <a:solidFill>
                            <a:schemeClr val="tx1"/>
                          </a:solidFill>
                          <a:effectLst/>
                          <a:latin typeface="微軟正黑體" panose="020B0604030504040204" pitchFamily="34" charset="-120"/>
                          <a:ea typeface="微軟正黑體" panose="020B0604030504040204" pitchFamily="34" charset="-120"/>
                        </a:rPr>
                        <a:t>年</a:t>
                      </a:r>
                      <a:r>
                        <a:rPr lang="en-US" altLang="zh-TW" sz="1600" kern="100" dirty="0" smtClean="0">
                          <a:solidFill>
                            <a:schemeClr val="tx1"/>
                          </a:solidFill>
                          <a:effectLst/>
                          <a:latin typeface="微軟正黑體" panose="020B0604030504040204" pitchFamily="34" charset="-120"/>
                          <a:ea typeface="微軟正黑體" panose="020B0604030504040204" pitchFamily="34" charset="-120"/>
                        </a:rPr>
                        <a:t>5</a:t>
                      </a:r>
                      <a:r>
                        <a:rPr lang="zh-TW" sz="1600" kern="100" dirty="0" smtClean="0">
                          <a:solidFill>
                            <a:schemeClr val="tx1"/>
                          </a:solidFill>
                          <a:effectLst/>
                          <a:latin typeface="微軟正黑體" panose="020B0604030504040204" pitchFamily="34" charset="-120"/>
                          <a:ea typeface="微軟正黑體" panose="020B0604030504040204" pitchFamily="34" charset="-120"/>
                        </a:rPr>
                        <a:t>月</a:t>
                      </a:r>
                      <a:r>
                        <a:rPr lang="en-US" altLang="zh-TW" sz="1600" kern="100" dirty="0" smtClean="0">
                          <a:solidFill>
                            <a:schemeClr val="tx1"/>
                          </a:solidFill>
                          <a:effectLst/>
                          <a:latin typeface="微軟正黑體" panose="020B0604030504040204" pitchFamily="34" charset="-120"/>
                          <a:ea typeface="微軟正黑體" panose="020B0604030504040204" pitchFamily="34" charset="-120"/>
                        </a:rPr>
                        <a:t>6</a:t>
                      </a:r>
                      <a:r>
                        <a:rPr lang="zh-TW" sz="1600" kern="100" dirty="0" smtClean="0">
                          <a:solidFill>
                            <a:schemeClr val="tx1"/>
                          </a:solidFill>
                          <a:effectLst/>
                          <a:latin typeface="微軟正黑體" panose="020B0604030504040204" pitchFamily="34" charset="-120"/>
                          <a:ea typeface="微軟正黑體" panose="020B0604030504040204" pitchFamily="34" charset="-120"/>
                        </a:rPr>
                        <a:t>日</a:t>
                      </a:r>
                    </a:p>
                    <a:p>
                      <a:pPr algn="ctr">
                        <a:spcAft>
                          <a:spcPts val="0"/>
                        </a:spcAft>
                      </a:pPr>
                      <a:r>
                        <a:rPr lang="en-US" sz="1600" kern="100" dirty="0" smtClean="0">
                          <a:solidFill>
                            <a:schemeClr val="tx1"/>
                          </a:solidFill>
                          <a:effectLst/>
                          <a:latin typeface="微軟正黑體" panose="020B0604030504040204" pitchFamily="34" charset="-120"/>
                          <a:ea typeface="微軟正黑體" panose="020B0604030504040204" pitchFamily="34" charset="-120"/>
                        </a:rPr>
                        <a:t>(</a:t>
                      </a:r>
                      <a:r>
                        <a:rPr lang="zh-TW" sz="1600" kern="100" dirty="0" smtClean="0">
                          <a:solidFill>
                            <a:schemeClr val="tx1"/>
                          </a:solidFill>
                          <a:effectLst/>
                          <a:latin typeface="微軟正黑體" panose="020B0604030504040204" pitchFamily="34" charset="-120"/>
                          <a:ea typeface="微軟正黑體" panose="020B0604030504040204" pitchFamily="34" charset="-120"/>
                        </a:rPr>
                        <a:t>星期</a:t>
                      </a:r>
                      <a:r>
                        <a:rPr lang="zh-TW" altLang="en-US" sz="1600" kern="100" dirty="0" smtClean="0">
                          <a:solidFill>
                            <a:schemeClr val="tx1"/>
                          </a:solidFill>
                          <a:effectLst/>
                          <a:latin typeface="微軟正黑體" panose="020B0604030504040204" pitchFamily="34" charset="-120"/>
                          <a:ea typeface="微軟正黑體" panose="020B0604030504040204" pitchFamily="34" charset="-120"/>
                        </a:rPr>
                        <a:t>五</a:t>
                      </a:r>
                      <a:r>
                        <a:rPr lang="en-US" sz="1600" kern="100" dirty="0" smtClean="0">
                          <a:solidFill>
                            <a:schemeClr val="tx1"/>
                          </a:solidFill>
                          <a:effectLst/>
                          <a:latin typeface="微軟正黑體" panose="020B0604030504040204" pitchFamily="34" charset="-120"/>
                          <a:ea typeface="微軟正黑體" panose="020B0604030504040204" pitchFamily="34" charset="-120"/>
                        </a:rPr>
                        <a:t>)</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26838" marR="26838" marT="0" marB="0" anchor="ct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40000"/>
                        <a:lumOff val="60000"/>
                      </a:schemeClr>
                    </a:solidFill>
                  </a:tcPr>
                </a:tc>
                <a:tc>
                  <a:txBody>
                    <a:bodyPr/>
                    <a:lstStyle/>
                    <a:p>
                      <a:pPr algn="ctr">
                        <a:spcAft>
                          <a:spcPts val="0"/>
                        </a:spcAft>
                      </a:pPr>
                      <a:r>
                        <a:rPr lang="zh-TW" altLang="en-US" sz="1600" kern="100" dirty="0" smtClean="0">
                          <a:solidFill>
                            <a:schemeClr val="tx1"/>
                          </a:solidFill>
                          <a:effectLst/>
                          <a:latin typeface="微軟正黑體" panose="020B0604030504040204" pitchFamily="34" charset="-120"/>
                          <a:ea typeface="微軟正黑體" panose="020B0604030504040204" pitchFamily="34" charset="-120"/>
                        </a:rPr>
                        <a:t>上午</a:t>
                      </a:r>
                      <a:r>
                        <a:rPr lang="en-US" altLang="zh-TW" sz="1600" kern="100" dirty="0" smtClean="0">
                          <a:solidFill>
                            <a:schemeClr val="tx1"/>
                          </a:solidFill>
                          <a:effectLst/>
                          <a:latin typeface="微軟正黑體" panose="020B0604030504040204" pitchFamily="34" charset="-120"/>
                          <a:ea typeface="微軟正黑體" panose="020B0604030504040204" pitchFamily="34" charset="-120"/>
                        </a:rPr>
                        <a:t>09:30-11:30</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26838" marR="26838" marT="0" marB="0" anchor="ct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a:spcAft>
                          <a:spcPts val="0"/>
                        </a:spcAft>
                      </a:pPr>
                      <a:r>
                        <a:rPr lang="zh-TW" altLang="en-US"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雙溪區</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26838" marR="26838" marT="0" marB="0" anchor="ct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2668152251"/>
                  </a:ext>
                </a:extLst>
              </a:tr>
            </a:tbl>
          </a:graphicData>
        </a:graphic>
      </p:graphicFrame>
      <p:sp>
        <p:nvSpPr>
          <p:cNvPr id="10" name="投影片編號版面配置區 1"/>
          <p:cNvSpPr txBox="1">
            <a:spLocks/>
          </p:cNvSpPr>
          <p:nvPr/>
        </p:nvSpPr>
        <p:spPr>
          <a:xfrm>
            <a:off x="6877050" y="6356351"/>
            <a:ext cx="2057400" cy="365125"/>
          </a:xfrm>
          <a:prstGeom prst="rect">
            <a:avLst/>
          </a:prstGeom>
        </p:spPr>
        <p:txBody>
          <a:bodyPr vert="horz" lIns="91440" tIns="45720" rIns="91440" bIns="45720" rtlCol="0" anchor="ctr"/>
          <a:lstStyle>
            <a:defPPr>
              <a:defRPr lang="zh-TW"/>
            </a:defPPr>
            <a:lvl1pPr algn="r" rtl="0" fontAlgn="base">
              <a:spcBef>
                <a:spcPct val="0"/>
              </a:spcBef>
              <a:spcAft>
                <a:spcPct val="0"/>
              </a:spcAft>
              <a:defRPr kumimoji="1" sz="1200" kern="1200">
                <a:solidFill>
                  <a:schemeClr val="tx2">
                    <a:lumMod val="50000"/>
                  </a:schemeClr>
                </a:solidFill>
                <a:latin typeface="微軟正黑體" panose="020B0604030504040204" pitchFamily="34" charset="-120"/>
                <a:ea typeface="微軟正黑體" panose="020B0604030504040204" pitchFamily="34" charset="-120"/>
                <a:cs typeface="+mn-cs"/>
              </a:defRPr>
            </a:lvl1pPr>
            <a:lvl2pPr marL="457200" algn="l" rtl="0" fontAlgn="base">
              <a:spcBef>
                <a:spcPct val="0"/>
              </a:spcBef>
              <a:spcAft>
                <a:spcPct val="0"/>
              </a:spcAft>
              <a:defRPr kumimoji="1" kern="1200">
                <a:solidFill>
                  <a:schemeClr val="tx1"/>
                </a:solidFill>
                <a:latin typeface="Arial" pitchFamily="34" charset="0"/>
                <a:ea typeface="標楷體" pitchFamily="65" charset="-120"/>
                <a:cs typeface="+mn-cs"/>
              </a:defRPr>
            </a:lvl2pPr>
            <a:lvl3pPr marL="914400" algn="l" rtl="0" fontAlgn="base">
              <a:spcBef>
                <a:spcPct val="0"/>
              </a:spcBef>
              <a:spcAft>
                <a:spcPct val="0"/>
              </a:spcAft>
              <a:defRPr kumimoji="1" kern="1200">
                <a:solidFill>
                  <a:schemeClr val="tx1"/>
                </a:solidFill>
                <a:latin typeface="Arial" pitchFamily="34" charset="0"/>
                <a:ea typeface="標楷體" pitchFamily="65" charset="-120"/>
                <a:cs typeface="+mn-cs"/>
              </a:defRPr>
            </a:lvl3pPr>
            <a:lvl4pPr marL="1371600" algn="l" rtl="0" fontAlgn="base">
              <a:spcBef>
                <a:spcPct val="0"/>
              </a:spcBef>
              <a:spcAft>
                <a:spcPct val="0"/>
              </a:spcAft>
              <a:defRPr kumimoji="1" kern="1200">
                <a:solidFill>
                  <a:schemeClr val="tx1"/>
                </a:solidFill>
                <a:latin typeface="Arial" pitchFamily="34" charset="0"/>
                <a:ea typeface="標楷體" pitchFamily="65" charset="-120"/>
                <a:cs typeface="+mn-cs"/>
              </a:defRPr>
            </a:lvl4pPr>
            <a:lvl5pPr marL="1828800" algn="l" rtl="0" fontAlgn="base">
              <a:spcBef>
                <a:spcPct val="0"/>
              </a:spcBef>
              <a:spcAft>
                <a:spcPct val="0"/>
              </a:spcAft>
              <a:defRPr kumimoji="1" kern="1200">
                <a:solidFill>
                  <a:schemeClr val="tx1"/>
                </a:solidFill>
                <a:latin typeface="Arial" pitchFamily="34" charset="0"/>
                <a:ea typeface="標楷體" pitchFamily="65" charset="-120"/>
                <a:cs typeface="+mn-cs"/>
              </a:defRPr>
            </a:lvl5pPr>
            <a:lvl6pPr marL="2286000" algn="l" defTabSz="914400" rtl="0" eaLnBrk="1" latinLnBrk="0" hangingPunct="1">
              <a:defRPr kumimoji="1" kern="1200">
                <a:solidFill>
                  <a:schemeClr val="tx1"/>
                </a:solidFill>
                <a:latin typeface="Arial" pitchFamily="34" charset="0"/>
                <a:ea typeface="標楷體" pitchFamily="65" charset="-120"/>
                <a:cs typeface="+mn-cs"/>
              </a:defRPr>
            </a:lvl6pPr>
            <a:lvl7pPr marL="2743200" algn="l" defTabSz="914400" rtl="0" eaLnBrk="1" latinLnBrk="0" hangingPunct="1">
              <a:defRPr kumimoji="1" kern="1200">
                <a:solidFill>
                  <a:schemeClr val="tx1"/>
                </a:solidFill>
                <a:latin typeface="Arial" pitchFamily="34" charset="0"/>
                <a:ea typeface="標楷體" pitchFamily="65" charset="-120"/>
                <a:cs typeface="+mn-cs"/>
              </a:defRPr>
            </a:lvl7pPr>
            <a:lvl8pPr marL="3200400" algn="l" defTabSz="914400" rtl="0" eaLnBrk="1" latinLnBrk="0" hangingPunct="1">
              <a:defRPr kumimoji="1" kern="1200">
                <a:solidFill>
                  <a:schemeClr val="tx1"/>
                </a:solidFill>
                <a:latin typeface="Arial" pitchFamily="34" charset="0"/>
                <a:ea typeface="標楷體" pitchFamily="65" charset="-120"/>
                <a:cs typeface="+mn-cs"/>
              </a:defRPr>
            </a:lvl8pPr>
            <a:lvl9pPr marL="3657600" algn="l" defTabSz="914400" rtl="0" eaLnBrk="1" latinLnBrk="0" hangingPunct="1">
              <a:defRPr kumimoji="1" kern="1200">
                <a:solidFill>
                  <a:schemeClr val="tx1"/>
                </a:solidFill>
                <a:latin typeface="Arial" pitchFamily="34" charset="0"/>
                <a:ea typeface="標楷體" pitchFamily="65" charset="-120"/>
                <a:cs typeface="+mn-cs"/>
              </a:defRPr>
            </a:lvl9pPr>
          </a:lstStyle>
          <a:p>
            <a:fld id="{98F9CC33-4133-468C-B7C7-B67D93663D55}" type="slidenum">
              <a:rPr lang="zh-TW" altLang="en-US" smtClean="0">
                <a:solidFill>
                  <a:srgbClr val="44546A">
                    <a:lumMod val="50000"/>
                  </a:srgbClr>
                </a:solidFill>
              </a:rPr>
              <a:pPr/>
              <a:t>17</a:t>
            </a:fld>
            <a:endParaRPr lang="zh-TW" altLang="en-US">
              <a:solidFill>
                <a:srgbClr val="44546A">
                  <a:lumMod val="50000"/>
                </a:srgbClr>
              </a:solidFill>
            </a:endParaRPr>
          </a:p>
        </p:txBody>
      </p:sp>
      <p:sp>
        <p:nvSpPr>
          <p:cNvPr id="14" name="矩形 13"/>
          <p:cNvSpPr/>
          <p:nvPr/>
        </p:nvSpPr>
        <p:spPr>
          <a:xfrm>
            <a:off x="3844222" y="5595755"/>
            <a:ext cx="2040943" cy="369332"/>
          </a:xfrm>
          <a:prstGeom prst="rect">
            <a:avLst/>
          </a:prstGeom>
          <a:solidFill>
            <a:srgbClr val="7F7F7F">
              <a:alpha val="30980"/>
            </a:srgbClr>
          </a:solidFill>
        </p:spPr>
        <p:txBody>
          <a:bodyPr wrap="none">
            <a:spAutoFit/>
          </a:bodyPr>
          <a:lstStyle/>
          <a:p>
            <a:pPr algn="ctr">
              <a:spcAft>
                <a:spcPts val="600"/>
              </a:spcAft>
            </a:pPr>
            <a:r>
              <a:rPr lang="en-US" altLang="zh-TW" b="1" kern="1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EOC</a:t>
            </a:r>
            <a:r>
              <a:rPr lang="zh-TW" altLang="zh-TW" b="1" kern="1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掛設圖表</a:t>
            </a:r>
            <a:r>
              <a:rPr lang="zh-TW" altLang="en-US" b="1" kern="1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討論</a:t>
            </a:r>
            <a:endParaRPr lang="en-US" altLang="zh-TW" b="1" kern="1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5" name="矩形 14"/>
          <p:cNvSpPr/>
          <p:nvPr/>
        </p:nvSpPr>
        <p:spPr>
          <a:xfrm>
            <a:off x="0" y="869269"/>
            <a:ext cx="4114800" cy="461665"/>
          </a:xfrm>
          <a:prstGeom prst="rect">
            <a:avLst/>
          </a:prstGeom>
          <a:solidFill>
            <a:srgbClr val="C1DABC">
              <a:alpha val="65000"/>
            </a:srgbClr>
          </a:solidFill>
        </p:spPr>
        <p:txBody>
          <a:bodyPr wrap="square">
            <a:spAutoFit/>
          </a:bodyPr>
          <a:lstStyle/>
          <a:p>
            <a:pPr marL="342900" indent="-342900" fontAlgn="auto">
              <a:spcBef>
                <a:spcPts val="0"/>
              </a:spcBef>
              <a:spcAft>
                <a:spcPts val="0"/>
              </a:spcAft>
              <a:buSzPct val="80000"/>
              <a:buFont typeface="微軟正黑體" panose="020B0604030504040204" pitchFamily="34" charset="-120"/>
              <a:buChar char="★"/>
            </a:pPr>
            <a:r>
              <a:rPr kumimoji="0" lang="zh-TW" altLang="zh-TW" sz="2400" b="1" dirty="0">
                <a:solidFill>
                  <a:srgbClr val="002060"/>
                </a:solidFill>
                <a:latin typeface="微軟正黑體" pitchFamily="34" charset="-120"/>
                <a:ea typeface="微軟正黑體" pitchFamily="34" charset="-120"/>
              </a:rPr>
              <a:t>區公所實地</a:t>
            </a:r>
            <a:r>
              <a:rPr kumimoji="0" lang="zh-TW" altLang="zh-TW" sz="2400" b="1" dirty="0" smtClean="0">
                <a:solidFill>
                  <a:srgbClr val="002060"/>
                </a:solidFill>
                <a:latin typeface="微軟正黑體" pitchFamily="34" charset="-120"/>
                <a:ea typeface="微軟正黑體" pitchFamily="34" charset="-120"/>
              </a:rPr>
              <a:t>輔導</a:t>
            </a:r>
            <a:r>
              <a:rPr kumimoji="0" lang="zh-TW" altLang="en-US" sz="2400" b="1" dirty="0" smtClean="0">
                <a:solidFill>
                  <a:srgbClr val="002060"/>
                </a:solidFill>
                <a:latin typeface="微軟正黑體" pitchFamily="34" charset="-120"/>
                <a:ea typeface="微軟正黑體" pitchFamily="34" charset="-120"/>
              </a:rPr>
              <a:t>期程</a:t>
            </a:r>
            <a:r>
              <a:rPr kumimoji="0" lang="en-US" altLang="zh-TW" sz="2400" b="1" dirty="0" smtClean="0">
                <a:solidFill>
                  <a:srgbClr val="002060"/>
                </a:solidFill>
                <a:latin typeface="微軟正黑體" pitchFamily="34" charset="-120"/>
                <a:ea typeface="微軟正黑體" pitchFamily="34" charset="-120"/>
              </a:rPr>
              <a:t>-4</a:t>
            </a:r>
            <a:r>
              <a:rPr kumimoji="0" lang="zh-TW" altLang="en-US" sz="2400" b="1" dirty="0" smtClean="0">
                <a:solidFill>
                  <a:srgbClr val="002060"/>
                </a:solidFill>
                <a:latin typeface="微軟正黑體" pitchFamily="34" charset="-120"/>
                <a:ea typeface="微軟正黑體" pitchFamily="34" charset="-120"/>
              </a:rPr>
              <a:t>月</a:t>
            </a:r>
            <a:endParaRPr kumimoji="0" lang="zh-TW" altLang="en-US" sz="2400" b="1" dirty="0">
              <a:solidFill>
                <a:srgbClr val="002060"/>
              </a:solidFill>
              <a:latin typeface="微軟正黑體" pitchFamily="34" charset="-120"/>
              <a:ea typeface="微軟正黑體" pitchFamily="34" charset="-120"/>
            </a:endParaRPr>
          </a:p>
        </p:txBody>
      </p:sp>
      <p:sp>
        <p:nvSpPr>
          <p:cNvPr id="16" name="矩形 15"/>
          <p:cNvSpPr/>
          <p:nvPr/>
        </p:nvSpPr>
        <p:spPr>
          <a:xfrm>
            <a:off x="0" y="1445136"/>
            <a:ext cx="4367213" cy="830997"/>
          </a:xfrm>
          <a:prstGeom prst="rect">
            <a:avLst/>
          </a:prstGeom>
        </p:spPr>
        <p:txBody>
          <a:bodyPr wrap="square">
            <a:spAutoFit/>
          </a:bodyPr>
          <a:lstStyle/>
          <a:p>
            <a:pPr marL="285750" indent="-285750">
              <a:spcBef>
                <a:spcPts val="600"/>
              </a:spcBef>
              <a:buFont typeface="Wingdings" panose="05000000000000000000" pitchFamily="2" charset="2"/>
              <a:buChar char="u"/>
            </a:pPr>
            <a:r>
              <a:rPr lang="zh-TW" altLang="en-US"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截至</a:t>
            </a:r>
            <a:r>
              <a:rPr lang="en-US" altLang="zh-TW"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月底，已辦理</a:t>
            </a:r>
            <a:r>
              <a:rPr lang="en-US" altLang="zh-TW"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26</a:t>
            </a:r>
            <a:r>
              <a:rPr lang="zh-TW" altLang="en-US"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區公所實地輔導會議。</a:t>
            </a:r>
            <a:endParaRPr lang="en-US" altLang="zh-TW" sz="2400"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17" name="圖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0940" y="3889836"/>
            <a:ext cx="2800344" cy="2101443"/>
          </a:xfrm>
          <a:prstGeom prst="rect">
            <a:avLst/>
          </a:prstGeom>
        </p:spPr>
      </p:pic>
      <p:sp>
        <p:nvSpPr>
          <p:cNvPr id="13" name="矩形 12"/>
          <p:cNvSpPr/>
          <p:nvPr/>
        </p:nvSpPr>
        <p:spPr>
          <a:xfrm>
            <a:off x="6785044" y="5605568"/>
            <a:ext cx="2031326" cy="369332"/>
          </a:xfrm>
          <a:prstGeom prst="rect">
            <a:avLst/>
          </a:prstGeom>
          <a:solidFill>
            <a:srgbClr val="7F7F7F">
              <a:alpha val="30980"/>
            </a:srgbClr>
          </a:solidFill>
        </p:spPr>
        <p:txBody>
          <a:bodyPr wrap="none">
            <a:spAutoFit/>
          </a:bodyPr>
          <a:lstStyle/>
          <a:p>
            <a:pPr algn="ctr">
              <a:spcAft>
                <a:spcPts val="600"/>
              </a:spcAft>
            </a:pPr>
            <a:r>
              <a:rPr lang="zh-TW" altLang="en-US" b="1" kern="1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與區公所綜合座談</a:t>
            </a:r>
            <a:endParaRPr lang="en-US" altLang="zh-TW" b="1" kern="1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18" name="圖片 17"/>
          <p:cNvPicPr>
            <a:picLocks noChangeAspect="1"/>
          </p:cNvPicPr>
          <p:nvPr/>
        </p:nvPicPr>
        <p:blipFill rotWithShape="1">
          <a:blip r:embed="rId5" cstate="print">
            <a:extLst>
              <a:ext uri="{28A0092B-C50C-407E-A947-70E740481C1C}">
                <a14:useLocalDpi xmlns:a14="http://schemas.microsoft.com/office/drawing/2010/main" val="0"/>
              </a:ext>
            </a:extLst>
          </a:blip>
          <a:srcRect l="20817" b="20817"/>
          <a:stretch/>
        </p:blipFill>
        <p:spPr>
          <a:xfrm>
            <a:off x="177754" y="4534360"/>
            <a:ext cx="2800345" cy="2101443"/>
          </a:xfrm>
          <a:prstGeom prst="rect">
            <a:avLst/>
          </a:prstGeom>
        </p:spPr>
      </p:pic>
      <p:sp>
        <p:nvSpPr>
          <p:cNvPr id="11" name="矩形 10"/>
          <p:cNvSpPr/>
          <p:nvPr/>
        </p:nvSpPr>
        <p:spPr>
          <a:xfrm>
            <a:off x="1420848" y="6314044"/>
            <a:ext cx="1569660" cy="369332"/>
          </a:xfrm>
          <a:prstGeom prst="rect">
            <a:avLst/>
          </a:prstGeom>
          <a:solidFill>
            <a:srgbClr val="7F7F7F">
              <a:alpha val="30980"/>
            </a:srgbClr>
          </a:solidFill>
        </p:spPr>
        <p:txBody>
          <a:bodyPr wrap="none">
            <a:spAutoFit/>
          </a:bodyPr>
          <a:lstStyle/>
          <a:p>
            <a:pPr algn="ctr">
              <a:spcAft>
                <a:spcPts val="600"/>
              </a:spcAft>
            </a:pPr>
            <a:r>
              <a:rPr lang="zh-TW" altLang="zh-TW" b="1" kern="1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教育訓練課程</a:t>
            </a:r>
            <a:endParaRPr lang="en-US" altLang="zh-TW" b="1" kern="1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19" name="圖片 18"/>
          <p:cNvPicPr>
            <a:picLocks noChangeAspect="1"/>
          </p:cNvPicPr>
          <p:nvPr/>
        </p:nvPicPr>
        <p:blipFill rotWithShape="1">
          <a:blip r:embed="rId6" cstate="print">
            <a:extLst>
              <a:ext uri="{28A0092B-C50C-407E-A947-70E740481C1C}">
                <a14:useLocalDpi xmlns:a14="http://schemas.microsoft.com/office/drawing/2010/main" val="0"/>
              </a:ext>
            </a:extLst>
          </a:blip>
          <a:srcRect l="11645" t="7476" r="7476" b="11645"/>
          <a:stretch/>
        </p:blipFill>
        <p:spPr>
          <a:xfrm>
            <a:off x="177753" y="2407844"/>
            <a:ext cx="2800345" cy="2101443"/>
          </a:xfrm>
          <a:prstGeom prst="rect">
            <a:avLst/>
          </a:prstGeom>
        </p:spPr>
      </p:pic>
      <p:sp>
        <p:nvSpPr>
          <p:cNvPr id="22" name="矩形 21"/>
          <p:cNvSpPr/>
          <p:nvPr/>
        </p:nvSpPr>
        <p:spPr>
          <a:xfrm>
            <a:off x="238110" y="4126980"/>
            <a:ext cx="2723823" cy="369332"/>
          </a:xfrm>
          <a:prstGeom prst="rect">
            <a:avLst/>
          </a:prstGeom>
          <a:solidFill>
            <a:srgbClr val="7F7F7F">
              <a:alpha val="30980"/>
            </a:srgbClr>
          </a:solidFill>
        </p:spPr>
        <p:txBody>
          <a:bodyPr wrap="none">
            <a:spAutoFit/>
          </a:bodyPr>
          <a:lstStyle/>
          <a:p>
            <a:pPr algn="ctr">
              <a:spcAft>
                <a:spcPts val="600"/>
              </a:spcAft>
            </a:pPr>
            <a:r>
              <a:rPr lang="zh-TW" altLang="en-US" b="1" kern="100"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帶隊官說明歷次輔導問題</a:t>
            </a:r>
            <a:endParaRPr lang="en-US" altLang="zh-TW" b="1" kern="1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461436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18</a:t>
            </a:fld>
            <a:endParaRPr lang="zh-TW" altLang="en-US">
              <a:solidFill>
                <a:srgbClr val="44546A">
                  <a:lumMod val="50000"/>
                </a:srgbClr>
              </a:solidFill>
            </a:endParaRPr>
          </a:p>
        </p:txBody>
      </p:sp>
      <p:sp>
        <p:nvSpPr>
          <p:cNvPr id="7" name="標題 2"/>
          <p:cNvSpPr>
            <a:spLocks noGrp="1"/>
          </p:cNvSpPr>
          <p:nvPr>
            <p:ph type="title"/>
          </p:nvPr>
        </p:nvSpPr>
        <p:spPr>
          <a:xfrm>
            <a:off x="304800" y="152400"/>
            <a:ext cx="4800600" cy="716869"/>
          </a:xfrm>
          <a:solidFill>
            <a:schemeClr val="bg1"/>
          </a:solidFill>
        </p:spPr>
        <p:txBody>
          <a:bodyPr/>
          <a:lstStyle/>
          <a:p>
            <a:r>
              <a:rPr lang="en-US" altLang="zh-TW" sz="3400" dirty="0" smtClean="0"/>
              <a:t>105</a:t>
            </a:r>
            <a:r>
              <a:rPr lang="zh-TW" altLang="en-US" sz="3400" dirty="0"/>
              <a:t>年度第</a:t>
            </a:r>
            <a:r>
              <a:rPr lang="en-US" altLang="zh-TW" sz="3400" dirty="0"/>
              <a:t>1</a:t>
            </a:r>
            <a:r>
              <a:rPr lang="zh-TW" altLang="en-US" sz="3400" dirty="0"/>
              <a:t>次實地</a:t>
            </a:r>
            <a:r>
              <a:rPr lang="zh-TW" altLang="en-US" sz="3400" dirty="0" smtClean="0"/>
              <a:t>輔導</a:t>
            </a:r>
            <a:endParaRPr lang="zh-TW" altLang="en-US" sz="3400" dirty="0"/>
          </a:p>
        </p:txBody>
      </p:sp>
      <p:sp>
        <p:nvSpPr>
          <p:cNvPr id="8" name="矩形 7"/>
          <p:cNvSpPr/>
          <p:nvPr/>
        </p:nvSpPr>
        <p:spPr>
          <a:xfrm>
            <a:off x="0" y="875927"/>
            <a:ext cx="4495800" cy="461665"/>
          </a:xfrm>
          <a:prstGeom prst="rect">
            <a:avLst/>
          </a:prstGeom>
          <a:solidFill>
            <a:srgbClr val="C1DABC">
              <a:alpha val="65000"/>
            </a:srgbClr>
          </a:solidFill>
        </p:spPr>
        <p:txBody>
          <a:bodyPr wrap="square">
            <a:spAutoFit/>
          </a:bodyPr>
          <a:lstStyle/>
          <a:p>
            <a:pPr marL="342900" indent="-342900" fontAlgn="auto">
              <a:spcBef>
                <a:spcPts val="0"/>
              </a:spcBef>
              <a:spcAft>
                <a:spcPts val="0"/>
              </a:spcAft>
              <a:buSzPct val="80000"/>
              <a:buFont typeface="微軟正黑體" panose="020B0604030504040204" pitchFamily="34" charset="-120"/>
              <a:buChar char="★"/>
            </a:pPr>
            <a:r>
              <a:rPr kumimoji="0" lang="zh-TW" altLang="zh-TW" sz="2400" b="1" dirty="0" smtClean="0">
                <a:solidFill>
                  <a:srgbClr val="002060"/>
                </a:solidFill>
                <a:latin typeface="微軟正黑體" pitchFamily="34" charset="-120"/>
                <a:ea typeface="微軟正黑體" pitchFamily="34" charset="-120"/>
              </a:rPr>
              <a:t>區</a:t>
            </a:r>
            <a:r>
              <a:rPr kumimoji="0" lang="zh-TW" altLang="en-US" sz="2400" b="1" dirty="0" smtClean="0">
                <a:solidFill>
                  <a:srgbClr val="002060"/>
                </a:solidFill>
                <a:latin typeface="微軟正黑體" pitchFamily="34" charset="-120"/>
                <a:ea typeface="微軟正黑體" pitchFamily="34" charset="-120"/>
              </a:rPr>
              <a:t>公所</a:t>
            </a:r>
            <a:r>
              <a:rPr kumimoji="0" lang="zh-TW" altLang="en-US" sz="2400" b="1" dirty="0">
                <a:solidFill>
                  <a:srgbClr val="002060"/>
                </a:solidFill>
                <a:latin typeface="微軟正黑體" pitchFamily="34" charset="-120"/>
                <a:ea typeface="微軟正黑體" pitchFamily="34" charset="-120"/>
              </a:rPr>
              <a:t>提列</a:t>
            </a:r>
            <a:r>
              <a:rPr kumimoji="0" lang="zh-TW" altLang="en-US" sz="2400" b="1" dirty="0" smtClean="0">
                <a:solidFill>
                  <a:srgbClr val="002060"/>
                </a:solidFill>
                <a:latin typeface="微軟正黑體" pitchFamily="34" charset="-120"/>
                <a:ea typeface="微軟正黑體" pitchFamily="34" charset="-120"/>
              </a:rPr>
              <a:t>問題</a:t>
            </a:r>
            <a:r>
              <a:rPr kumimoji="0" lang="en-US" altLang="zh-TW" sz="2400" b="1" dirty="0" smtClean="0">
                <a:solidFill>
                  <a:srgbClr val="002060"/>
                </a:solidFill>
                <a:latin typeface="微軟正黑體" pitchFamily="34" charset="-120"/>
                <a:ea typeface="微軟正黑體" pitchFamily="34" charset="-120"/>
              </a:rPr>
              <a:t>-</a:t>
            </a:r>
            <a:r>
              <a:rPr kumimoji="0" lang="zh-TW" altLang="en-US" sz="2400" b="1" dirty="0" smtClean="0">
                <a:solidFill>
                  <a:srgbClr val="002060"/>
                </a:solidFill>
                <a:latin typeface="微軟正黑體" pitchFamily="34" charset="-120"/>
                <a:ea typeface="微軟正黑體" pitchFamily="34" charset="-120"/>
              </a:rPr>
              <a:t>共通性問題</a:t>
            </a:r>
            <a:endParaRPr kumimoji="0" lang="zh-TW" altLang="en-US" sz="2400" b="1" dirty="0">
              <a:solidFill>
                <a:srgbClr val="002060"/>
              </a:solidFill>
              <a:latin typeface="微軟正黑體" pitchFamily="34" charset="-120"/>
              <a:ea typeface="微軟正黑體"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2079155566"/>
              </p:ext>
            </p:extLst>
          </p:nvPr>
        </p:nvGraphicFramePr>
        <p:xfrm>
          <a:off x="152400" y="1447800"/>
          <a:ext cx="8610600" cy="3642960"/>
        </p:xfrm>
        <a:graphic>
          <a:graphicData uri="http://schemas.openxmlformats.org/drawingml/2006/table">
            <a:tbl>
              <a:tblPr>
                <a:tableStyleId>{616DA210-FB5B-4158-B5E0-FEB733F419BA}</a:tableStyleId>
              </a:tblPr>
              <a:tblGrid>
                <a:gridCol w="533400">
                  <a:extLst>
                    <a:ext uri="{9D8B030D-6E8A-4147-A177-3AD203B41FA5}">
                      <a16:colId xmlns:a16="http://schemas.microsoft.com/office/drawing/2014/main" val="3185740390"/>
                    </a:ext>
                  </a:extLst>
                </a:gridCol>
                <a:gridCol w="762000">
                  <a:extLst>
                    <a:ext uri="{9D8B030D-6E8A-4147-A177-3AD203B41FA5}">
                      <a16:colId xmlns:a16="http://schemas.microsoft.com/office/drawing/2014/main" val="3165905847"/>
                    </a:ext>
                  </a:extLst>
                </a:gridCol>
                <a:gridCol w="2590800">
                  <a:extLst>
                    <a:ext uri="{9D8B030D-6E8A-4147-A177-3AD203B41FA5}">
                      <a16:colId xmlns:a16="http://schemas.microsoft.com/office/drawing/2014/main" val="2826243787"/>
                    </a:ext>
                  </a:extLst>
                </a:gridCol>
                <a:gridCol w="914400">
                  <a:extLst>
                    <a:ext uri="{9D8B030D-6E8A-4147-A177-3AD203B41FA5}">
                      <a16:colId xmlns:a16="http://schemas.microsoft.com/office/drawing/2014/main" val="1797897805"/>
                    </a:ext>
                  </a:extLst>
                </a:gridCol>
                <a:gridCol w="3810000">
                  <a:extLst>
                    <a:ext uri="{9D8B030D-6E8A-4147-A177-3AD203B41FA5}">
                      <a16:colId xmlns:a16="http://schemas.microsoft.com/office/drawing/2014/main" val="1547348505"/>
                    </a:ext>
                  </a:extLst>
                </a:gridCol>
              </a:tblGrid>
              <a:tr h="33739">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類別</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rgbClr val="00B050"/>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rgbClr val="00B050"/>
                      </a:solidFill>
                      <a:prstDash val="sysDot"/>
                      <a:round/>
                      <a:headEnd type="none" w="med" len="med"/>
                      <a:tailEnd type="none" w="med" len="med"/>
                    </a:lnB>
                    <a:solidFill>
                      <a:srgbClr val="45B451"/>
                    </a:solidFill>
                  </a:tcPr>
                </a:tc>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區公所</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rgbClr val="00B050"/>
                      </a:solidFill>
                      <a:prstDash val="sysDot"/>
                      <a:round/>
                      <a:headEnd type="none" w="med" len="med"/>
                      <a:tailEnd type="none" w="med" len="med"/>
                    </a:lnL>
                    <a:lnR w="12700" cap="flat" cmpd="sng" algn="ctr">
                      <a:solidFill>
                        <a:srgbClr val="00B050"/>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rgbClr val="00B050"/>
                      </a:solidFill>
                      <a:prstDash val="sysDot"/>
                      <a:round/>
                      <a:headEnd type="none" w="med" len="med"/>
                      <a:tailEnd type="none" w="med" len="med"/>
                    </a:lnB>
                    <a:solidFill>
                      <a:srgbClr val="45B451"/>
                    </a:solidFill>
                  </a:tcPr>
                </a:tc>
                <a:tc>
                  <a:txBody>
                    <a:bodyPr/>
                    <a:lstStyle/>
                    <a:p>
                      <a:pPr algn="ctr" fontAlgn="ctr"/>
                      <a:r>
                        <a:rPr lang="zh-TW" altLang="en-US" sz="1400" b="1" u="none" strike="noStrike" dirty="0" smtClean="0">
                          <a:solidFill>
                            <a:schemeClr val="bg1"/>
                          </a:solidFill>
                          <a:effectLst/>
                          <a:latin typeface="微軟正黑體" panose="020B0604030504040204" pitchFamily="34" charset="-120"/>
                          <a:ea typeface="微軟正黑體" panose="020B0604030504040204" pitchFamily="34" charset="-120"/>
                        </a:rPr>
                        <a:t>問題</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rgbClr val="00B050"/>
                      </a:solidFill>
                      <a:prstDash val="sysDot"/>
                      <a:round/>
                      <a:headEnd type="none" w="med" len="med"/>
                      <a:tailEnd type="none" w="med" len="med"/>
                    </a:lnL>
                    <a:lnR w="12700" cap="flat" cmpd="sng" algn="ctr">
                      <a:solidFill>
                        <a:srgbClr val="00B050"/>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rgbClr val="00B050"/>
                      </a:solidFill>
                      <a:prstDash val="sysDot"/>
                      <a:round/>
                      <a:headEnd type="none" w="med" len="med"/>
                      <a:tailEnd type="none" w="med" len="med"/>
                    </a:lnB>
                    <a:solidFill>
                      <a:srgbClr val="45B451"/>
                    </a:solidFill>
                  </a:tcPr>
                </a:tc>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權管單位</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rgbClr val="00B050"/>
                      </a:solidFill>
                      <a:prstDash val="sysDot"/>
                      <a:round/>
                      <a:headEnd type="none" w="med" len="med"/>
                      <a:tailEnd type="none" w="med" len="med"/>
                    </a:lnL>
                    <a:lnR w="12700" cap="flat" cmpd="sng" algn="ctr">
                      <a:solidFill>
                        <a:srgbClr val="00B050"/>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rgbClr val="00B050"/>
                      </a:solidFill>
                      <a:prstDash val="sysDot"/>
                      <a:round/>
                      <a:headEnd type="none" w="med" len="med"/>
                      <a:tailEnd type="none" w="med" len="med"/>
                    </a:lnB>
                    <a:solidFill>
                      <a:srgbClr val="45B451"/>
                    </a:solidFill>
                  </a:tcPr>
                </a:tc>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函覆內容</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rgbClr val="00B050"/>
                      </a:solidFill>
                      <a:prstDash val="sysDot"/>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rgbClr val="00B050"/>
                      </a:solidFill>
                      <a:prstDash val="sysDot"/>
                      <a:round/>
                      <a:headEnd type="none" w="med" len="med"/>
                      <a:tailEnd type="none" w="med" len="med"/>
                    </a:lnB>
                    <a:solidFill>
                      <a:srgbClr val="45B451"/>
                    </a:solidFill>
                  </a:tcPr>
                </a:tc>
                <a:extLst>
                  <a:ext uri="{0D108BD9-81ED-4DB2-BD59-A6C34878D82A}">
                    <a16:rowId xmlns:a16="http://schemas.microsoft.com/office/drawing/2014/main" val="2110705193"/>
                  </a:ext>
                </a:extLst>
              </a:tr>
              <a:tr h="1296000">
                <a:tc rowSpan="2">
                  <a:txBody>
                    <a:bodyPr/>
                    <a:lstStyle/>
                    <a:p>
                      <a:pPr algn="ctr">
                        <a:lnSpc>
                          <a:spcPts val="2000"/>
                        </a:lnSpc>
                        <a:spcAft>
                          <a:spcPts val="0"/>
                        </a:spcAft>
                      </a:pPr>
                      <a:r>
                        <a:rPr lang="zh-TW" altLang="en-US" sz="1400" b="1" kern="100" dirty="0" smtClean="0">
                          <a:solidFill>
                            <a:schemeClr val="accent6">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減災工作</a:t>
                      </a:r>
                      <a:endParaRPr lang="zh-TW" sz="1400" b="1" kern="100" dirty="0">
                        <a:solidFill>
                          <a:schemeClr val="accent6">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rgbClr val="00B050"/>
                      </a:solidFill>
                      <a:prstDash val="sysDot"/>
                      <a:round/>
                      <a:headEnd type="none" w="med" len="med"/>
                      <a:tailEnd type="none" w="med" len="med"/>
                    </a:lnR>
                    <a:lnT w="12700" cap="flat" cmpd="sng" algn="ctr">
                      <a:solidFill>
                        <a:srgbClr val="00B050"/>
                      </a:solidFill>
                      <a:prstDash val="sysDot"/>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685800" rtl="0" eaLnBrk="1" latinLnBrk="0" hangingPunct="1">
                        <a:lnSpc>
                          <a:spcPts val="2000"/>
                        </a:lnSpc>
                        <a:spcAft>
                          <a:spcPts val="0"/>
                        </a:spcAft>
                      </a:pPr>
                      <a:r>
                        <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貢寮區</a:t>
                      </a:r>
                    </a:p>
                    <a:p>
                      <a:pPr marL="0" algn="ctr" defTabSz="685800" rtl="0" eaLnBrk="1" latinLnBrk="0" hangingPunct="1">
                        <a:lnSpc>
                          <a:spcPts val="2000"/>
                        </a:lnSpc>
                        <a:spcAft>
                          <a:spcPts val="0"/>
                        </a:spcAft>
                      </a:pPr>
                      <a:r>
                        <a:rPr lang="en-US"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p>
                  </a:txBody>
                  <a:tcPr marL="17780" marR="17780" marT="0" marB="0" anchor="ctr">
                    <a:lnL w="12700" cap="flat" cmpd="sng" algn="ctr">
                      <a:solidFill>
                        <a:srgbClr val="00B050"/>
                      </a:solidFill>
                      <a:prstDash val="sysDot"/>
                      <a:round/>
                      <a:headEnd type="none" w="med" len="med"/>
                      <a:tailEnd type="none" w="med" len="med"/>
                    </a:lnL>
                    <a:lnR w="12700" cap="flat" cmpd="sng" algn="ctr">
                      <a:solidFill>
                        <a:srgbClr val="00B050"/>
                      </a:solidFill>
                      <a:prstDash val="sysDot"/>
                      <a:round/>
                      <a:headEnd type="none" w="med" len="med"/>
                      <a:tailEnd type="none" w="med" len="med"/>
                    </a:lnR>
                    <a:lnT w="12700" cap="flat" cmpd="sng" algn="ctr">
                      <a:solidFill>
                        <a:srgbClr val="00B050"/>
                      </a:solidFill>
                      <a:prstDash val="sysDot"/>
                      <a:round/>
                      <a:headEnd type="none" w="med" len="med"/>
                      <a:tailEnd type="none" w="med" len="med"/>
                    </a:lnT>
                    <a:lnB w="12700" cap="flat" cmpd="sng" algn="ctr">
                      <a:solidFill>
                        <a:srgbClr val="00B050"/>
                      </a:solidFill>
                      <a:prstDash val="sysDot"/>
                      <a:round/>
                      <a:headEnd type="none" w="med" len="med"/>
                      <a:tailEnd type="none" w="med" len="med"/>
                    </a:lnB>
                    <a:solidFill>
                      <a:schemeClr val="bg1"/>
                    </a:solidFill>
                  </a:tcPr>
                </a:tc>
                <a:tc>
                  <a:txBody>
                    <a:bodyPr/>
                    <a:lstStyle/>
                    <a:p>
                      <a:pPr algn="just">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本區沿海一帶頻傳釣客遭瘋狗浪強襲，落海死亡，權責單位針對管制區域釣客及遊客禁止或勸離等勤務執行，似乎仍無法減少憾事發生，試問是否有更具效益之方法</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00B050"/>
                      </a:solidFill>
                      <a:prstDash val="sysDot"/>
                      <a:round/>
                      <a:headEnd type="none" w="med" len="med"/>
                      <a:tailEnd type="none" w="med" len="med"/>
                    </a:lnL>
                    <a:lnR w="12700" cap="flat" cmpd="sng" algn="ctr">
                      <a:solidFill>
                        <a:srgbClr val="00B050"/>
                      </a:solidFill>
                      <a:prstDash val="sysDot"/>
                      <a:round/>
                      <a:headEnd type="none" w="med" len="med"/>
                      <a:tailEnd type="none" w="med" len="med"/>
                    </a:lnR>
                    <a:lnT w="12700" cap="flat" cmpd="sng" algn="ctr">
                      <a:solidFill>
                        <a:srgbClr val="00B050"/>
                      </a:solidFill>
                      <a:prstDash val="sysDot"/>
                      <a:round/>
                      <a:headEnd type="none" w="med" len="med"/>
                      <a:tailEnd type="none" w="med" len="med"/>
                    </a:lnT>
                    <a:lnB w="12700" cap="flat" cmpd="sng" algn="ctr">
                      <a:solidFill>
                        <a:srgbClr val="00B050"/>
                      </a:solidFill>
                      <a:prstDash val="sysDot"/>
                      <a:round/>
                      <a:headEnd type="none" w="med" len="med"/>
                      <a:tailEnd type="none" w="med" len="med"/>
                    </a:lnB>
                    <a:solidFill>
                      <a:schemeClr val="bg1"/>
                    </a:solidFill>
                  </a:tcPr>
                </a:tc>
                <a:tc>
                  <a:txBody>
                    <a:bodyPr/>
                    <a:lstStyle/>
                    <a:p>
                      <a:pPr algn="ctr">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觀光旅遊局</a:t>
                      </a:r>
                    </a:p>
                    <a:p>
                      <a:pPr algn="ctr">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消防局</a:t>
                      </a:r>
                    </a:p>
                  </a:txBody>
                  <a:tcPr marL="17780" marR="17780" marT="0" marB="0" anchor="ctr">
                    <a:lnL w="12700" cap="flat" cmpd="sng" algn="ctr">
                      <a:solidFill>
                        <a:srgbClr val="00B050"/>
                      </a:solidFill>
                      <a:prstDash val="sysDot"/>
                      <a:round/>
                      <a:headEnd type="none" w="med" len="med"/>
                      <a:tailEnd type="none" w="med" len="med"/>
                    </a:lnL>
                    <a:lnR w="12700" cap="flat" cmpd="sng" algn="ctr">
                      <a:solidFill>
                        <a:srgbClr val="00B050"/>
                      </a:solidFill>
                      <a:prstDash val="sysDot"/>
                      <a:round/>
                      <a:headEnd type="none" w="med" len="med"/>
                      <a:tailEnd type="none" w="med" len="med"/>
                    </a:lnR>
                    <a:lnT w="12700" cap="flat" cmpd="sng" algn="ctr">
                      <a:solidFill>
                        <a:srgbClr val="00B050"/>
                      </a:solidFill>
                      <a:prstDash val="sysDot"/>
                      <a:round/>
                      <a:headEnd type="none" w="med" len="med"/>
                      <a:tailEnd type="none" w="med" len="med"/>
                    </a:lnT>
                    <a:lnB w="12700" cap="flat" cmpd="sng" algn="ctr">
                      <a:solidFill>
                        <a:srgbClr val="00B050"/>
                      </a:solidFill>
                      <a:prstDash val="sysDot"/>
                      <a:round/>
                      <a:headEnd type="none" w="med" len="med"/>
                      <a:tailEnd type="none" w="med" len="med"/>
                    </a:lnB>
                    <a:solidFill>
                      <a:schemeClr val="bg1"/>
                    </a:solidFill>
                  </a:tcPr>
                </a:tc>
                <a:tc>
                  <a:txBody>
                    <a:bodyPr/>
                    <a:lstStyle/>
                    <a:p>
                      <a:pPr marL="180975" lvl="0" indent="-180975" algn="just">
                        <a:spcAft>
                          <a:spcPts val="0"/>
                        </a:spcAft>
                        <a:buFont typeface="+mj-lt"/>
                        <a:buAutoNum type="arabicPeriod"/>
                        <a:tabLst>
                          <a:tab pos="180975" algn="l"/>
                        </a:tabLst>
                      </a:pPr>
                      <a:r>
                        <a:rPr 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本</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府消防局原則上於</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11</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月至</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月每日加強巡邏勤務，若有氣候不佳之情形，另增巡邏勤務</a:t>
                      </a:r>
                      <a:r>
                        <a:rPr 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0975" lvl="0" indent="-180975" algn="just">
                        <a:spcAft>
                          <a:spcPts val="0"/>
                        </a:spcAft>
                        <a:buFont typeface="+mj-lt"/>
                        <a:buAutoNum type="arabicPeriod"/>
                        <a:tabLst>
                          <a:tab pos="180975" algn="l"/>
                        </a:tabLst>
                      </a:pPr>
                      <a:r>
                        <a:rPr 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觀光局</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風管處結合本府警察局、消防局組成聯合稽查小組，於假日執行勸導及取締</a:t>
                      </a:r>
                      <a:r>
                        <a:rPr 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0975" marR="0" lvl="0" indent="-180975" algn="just" defTabSz="685800" rtl="0" eaLnBrk="1" fontAlgn="auto" latinLnBrk="0" hangingPunct="1">
                        <a:lnSpc>
                          <a:spcPct val="100000"/>
                        </a:lnSpc>
                        <a:spcBef>
                          <a:spcPts val="0"/>
                        </a:spcBef>
                        <a:spcAft>
                          <a:spcPts val="0"/>
                        </a:spcAft>
                        <a:buClrTx/>
                        <a:buSzTx/>
                        <a:buFont typeface="+mj-lt"/>
                        <a:buAutoNum type="arabicPeriod"/>
                        <a:tabLst>
                          <a:tab pos="180975" algn="l"/>
                        </a:tabLst>
                        <a:defRPr/>
                      </a:pPr>
                      <a:r>
                        <a:rPr lang="zh-TW"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如有違法之情形，將移送相關管轄之交通部觀光局風管處，依據發展觀光條例進行處分。</a:t>
                      </a:r>
                      <a:endPar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00B050"/>
                      </a:solidFill>
                      <a:prstDash val="sysDot"/>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rgbClr val="00B050"/>
                      </a:solidFill>
                      <a:prstDash val="sysDot"/>
                      <a:round/>
                      <a:headEnd type="none" w="med" len="med"/>
                      <a:tailEnd type="none" w="med" len="med"/>
                    </a:lnT>
                    <a:lnB w="12700" cap="flat" cmpd="sng" algn="ctr">
                      <a:solidFill>
                        <a:srgbClr val="00B050"/>
                      </a:solidFill>
                      <a:prstDash val="sysDot"/>
                      <a:round/>
                      <a:headEnd type="none" w="med" len="med"/>
                      <a:tailEnd type="none" w="med" len="med"/>
                    </a:lnB>
                    <a:solidFill>
                      <a:schemeClr val="bg1"/>
                    </a:solidFill>
                  </a:tcPr>
                </a:tc>
                <a:extLst>
                  <a:ext uri="{0D108BD9-81ED-4DB2-BD59-A6C34878D82A}">
                    <a16:rowId xmlns:a16="http://schemas.microsoft.com/office/drawing/2014/main" val="2387896562"/>
                  </a:ext>
                </a:extLst>
              </a:tr>
              <a:tr h="0">
                <a:tc vMerge="1">
                  <a:txBody>
                    <a:bodyPr/>
                    <a:lstStyle/>
                    <a:p>
                      <a:pPr algn="ctr">
                        <a:lnSpc>
                          <a:spcPts val="2000"/>
                        </a:lnSpc>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新莊區</a:t>
                      </a:r>
                    </a:p>
                    <a:p>
                      <a:pPr marL="0" algn="ctr" defTabSz="685800" rtl="0" eaLnBrk="1" latinLnBrk="0" hangingPunct="1">
                        <a:spcAft>
                          <a:spcPts val="0"/>
                        </a:spcAft>
                      </a:pPr>
                      <a:r>
                        <a:rPr lang="en-US"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00B050"/>
                      </a:solidFill>
                      <a:prstDash val="sysDot"/>
                      <a:round/>
                      <a:headEnd type="none" w="med" len="med"/>
                      <a:tailEnd type="none" w="med" len="med"/>
                    </a:lnL>
                    <a:lnR w="12700" cap="flat" cmpd="sng" algn="ctr">
                      <a:solidFill>
                        <a:srgbClr val="00B050"/>
                      </a:solidFill>
                      <a:prstDash val="sysDot"/>
                      <a:round/>
                      <a:headEnd type="none" w="med" len="med"/>
                      <a:tailEnd type="none" w="med" len="med"/>
                    </a:lnR>
                    <a:lnT w="12700" cap="flat" cmpd="sng" algn="ctr">
                      <a:solidFill>
                        <a:srgbClr val="00B050"/>
                      </a:solidFill>
                      <a:prstDash val="sysDot"/>
                      <a:round/>
                      <a:headEnd type="none" w="med" len="med"/>
                      <a:tailEnd type="none" w="med" len="med"/>
                    </a:lnT>
                    <a:lnB w="12700" cap="flat" cmpd="sng" algn="ctr">
                      <a:solidFill>
                        <a:srgbClr val="00B050"/>
                      </a:solidFill>
                      <a:prstDash val="sysDot"/>
                      <a:round/>
                      <a:headEnd type="none" w="med" len="med"/>
                      <a:tailEnd type="none" w="med" len="med"/>
                    </a:lnB>
                    <a:solidFill>
                      <a:schemeClr val="bg1"/>
                    </a:solidFill>
                  </a:tcPr>
                </a:tc>
                <a:tc>
                  <a:txBody>
                    <a:bodyPr/>
                    <a:lstStyle/>
                    <a:p>
                      <a:pPr marL="0" algn="just" defTabSz="685800" rtl="0" eaLnBrk="1" latinLnBrk="0" hangingPunct="1">
                        <a:spcAft>
                          <a:spcPts val="0"/>
                        </a:spcAft>
                      </a:pPr>
                      <a:r>
                        <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依據「新北市政府封橋標準作業程序」，本市各橋梁警戒及封橋水位統一為距梁底淨空</a:t>
                      </a:r>
                      <a:r>
                        <a:rPr lang="en-US"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公尺及</a:t>
                      </a:r>
                      <a:r>
                        <a:rPr lang="en-US"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公尺，惟部分小型橋梁以此標準作為封橋時機較不適合，建議由市府整體檢討封橋水位標準。</a:t>
                      </a:r>
                    </a:p>
                  </a:txBody>
                  <a:tcPr marL="17780" marR="17780" marT="0" marB="0" anchor="ctr">
                    <a:lnL w="12700" cap="flat" cmpd="sng" algn="ctr">
                      <a:solidFill>
                        <a:srgbClr val="00B050"/>
                      </a:solidFill>
                      <a:prstDash val="sysDot"/>
                      <a:round/>
                      <a:headEnd type="none" w="med" len="med"/>
                      <a:tailEnd type="none" w="med" len="med"/>
                    </a:lnL>
                    <a:lnR w="12700" cap="flat" cmpd="sng" algn="ctr">
                      <a:solidFill>
                        <a:srgbClr val="00B050"/>
                      </a:solidFill>
                      <a:prstDash val="sysDot"/>
                      <a:round/>
                      <a:headEnd type="none" w="med" len="med"/>
                      <a:tailEnd type="none" w="med" len="med"/>
                    </a:lnR>
                    <a:lnT w="12700" cap="flat" cmpd="sng" algn="ctr">
                      <a:solidFill>
                        <a:srgbClr val="00B050"/>
                      </a:solidFill>
                      <a:prstDash val="sysDot"/>
                      <a:round/>
                      <a:headEnd type="none" w="med" len="med"/>
                      <a:tailEnd type="none" w="med" len="med"/>
                    </a:lnT>
                    <a:lnB w="12700" cap="flat" cmpd="sng" algn="ctr">
                      <a:solidFill>
                        <a:srgbClr val="00B050"/>
                      </a:solidFill>
                      <a:prstDash val="sysDot"/>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工務局</a:t>
                      </a:r>
                    </a:p>
                  </a:txBody>
                  <a:tcPr marL="17780" marR="17780" marT="0" marB="0" anchor="ctr">
                    <a:lnL w="12700" cap="flat" cmpd="sng" algn="ctr">
                      <a:solidFill>
                        <a:srgbClr val="00B050"/>
                      </a:solidFill>
                      <a:prstDash val="sysDot"/>
                      <a:round/>
                      <a:headEnd type="none" w="med" len="med"/>
                      <a:tailEnd type="none" w="med" len="med"/>
                    </a:lnL>
                    <a:lnR w="12700" cap="flat" cmpd="sng" algn="ctr">
                      <a:solidFill>
                        <a:srgbClr val="00B050"/>
                      </a:solidFill>
                      <a:prstDash val="sysDot"/>
                      <a:round/>
                      <a:headEnd type="none" w="med" len="med"/>
                      <a:tailEnd type="none" w="med" len="med"/>
                    </a:lnR>
                    <a:lnT w="12700" cap="flat" cmpd="sng" algn="ctr">
                      <a:solidFill>
                        <a:srgbClr val="00B050"/>
                      </a:solidFill>
                      <a:prstDash val="sysDot"/>
                      <a:round/>
                      <a:headEnd type="none" w="med" len="med"/>
                      <a:tailEnd type="none" w="med" len="med"/>
                    </a:lnT>
                    <a:lnB w="12700" cap="flat" cmpd="sng" algn="ctr">
                      <a:solidFill>
                        <a:srgbClr val="00B050"/>
                      </a:solidFill>
                      <a:prstDash val="sysDot"/>
                      <a:round/>
                      <a:headEnd type="none" w="med" len="med"/>
                      <a:tailEnd type="none" w="med" len="med"/>
                    </a:lnB>
                    <a:solidFill>
                      <a:schemeClr val="bg1"/>
                    </a:solidFill>
                  </a:tcPr>
                </a:tc>
                <a:tc>
                  <a:txBody>
                    <a:bodyPr/>
                    <a:lstStyle/>
                    <a:p>
                      <a:pPr marL="180975" lvl="0" indent="-180975" algn="just" defTabSz="685800" rtl="0" eaLnBrk="1" latinLnBrk="0" hangingPunct="1">
                        <a:spcAft>
                          <a:spcPts val="0"/>
                        </a:spcAft>
                        <a:buFont typeface="+mj-lt"/>
                        <a:buAutoNum type="arabicPeriod"/>
                        <a:tabLst>
                          <a:tab pos="180975" algn="l"/>
                        </a:tabLst>
                      </a:pPr>
                      <a:r>
                        <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依據「新北市政府封橋標準作業程序」，特殊狀況之橋梁，水位得依橋梁現地狀況檢討分析後特別訂定警戒及封橋水位，區公所應可依實務運作狀況，調整標準。</a:t>
                      </a:r>
                    </a:p>
                    <a:p>
                      <a:pPr marL="180975" lvl="0" indent="-180975" algn="just" defTabSz="685800" rtl="0" eaLnBrk="1" latinLnBrk="0" hangingPunct="1">
                        <a:spcAft>
                          <a:spcPts val="0"/>
                        </a:spcAft>
                        <a:buFont typeface="+mj-lt"/>
                        <a:buAutoNum type="arabicPeriod"/>
                        <a:tabLst>
                          <a:tab pos="180975" algn="l"/>
                        </a:tabLst>
                      </a:pPr>
                      <a:r>
                        <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有關由市府整體檢討封橋水位標準部分，「新北市政府封橋標準作業程序」僅就通案情況提出標準，倘貴所轄管橋梁另有訂定需求，建議邀集相關學者專家，就特定橋梁之結構型式、水文環境、地理條件及週遭環境等相關項目進行評估，訂定封橋水位標準，以利貴所執行。</a:t>
                      </a:r>
                    </a:p>
                  </a:txBody>
                  <a:tcPr marL="17780" marR="17780" marT="0" marB="0" anchor="ctr">
                    <a:lnL w="12700" cap="flat" cmpd="sng" algn="ctr">
                      <a:solidFill>
                        <a:srgbClr val="00B050"/>
                      </a:solidFill>
                      <a:prstDash val="sysDot"/>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rgbClr val="00B050"/>
                      </a:solidFill>
                      <a:prstDash val="sysDot"/>
                      <a:round/>
                      <a:headEnd type="none" w="med" len="med"/>
                      <a:tailEnd type="none" w="med" len="med"/>
                    </a:lnT>
                    <a:lnB w="12700" cap="flat" cmpd="sng" algn="ctr">
                      <a:solidFill>
                        <a:srgbClr val="00B050"/>
                      </a:solidFill>
                      <a:prstDash val="sysDot"/>
                      <a:round/>
                      <a:headEnd type="none" w="med" len="med"/>
                      <a:tailEnd type="none" w="med" len="med"/>
                    </a:lnB>
                    <a:solidFill>
                      <a:schemeClr val="bg1"/>
                    </a:solidFill>
                  </a:tcPr>
                </a:tc>
                <a:extLst>
                  <a:ext uri="{0D108BD9-81ED-4DB2-BD59-A6C34878D82A}">
                    <a16:rowId xmlns:a16="http://schemas.microsoft.com/office/drawing/2014/main" val="3803845273"/>
                  </a:ext>
                </a:extLst>
              </a:tr>
            </a:tbl>
          </a:graphicData>
        </a:graphic>
      </p:graphicFrame>
    </p:spTree>
    <p:extLst>
      <p:ext uri="{BB962C8B-B14F-4D97-AF65-F5344CB8AC3E}">
        <p14:creationId xmlns:p14="http://schemas.microsoft.com/office/powerpoint/2010/main" val="41593325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19</a:t>
            </a:fld>
            <a:endParaRPr lang="zh-TW" altLang="en-US">
              <a:solidFill>
                <a:srgbClr val="44546A">
                  <a:lumMod val="50000"/>
                </a:srgbClr>
              </a:solidFill>
            </a:endParaRPr>
          </a:p>
        </p:txBody>
      </p:sp>
      <p:sp>
        <p:nvSpPr>
          <p:cNvPr id="7" name="標題 2"/>
          <p:cNvSpPr>
            <a:spLocks noGrp="1"/>
          </p:cNvSpPr>
          <p:nvPr>
            <p:ph type="title"/>
          </p:nvPr>
        </p:nvSpPr>
        <p:spPr>
          <a:xfrm>
            <a:off x="304800" y="152400"/>
            <a:ext cx="4800600" cy="716869"/>
          </a:xfrm>
          <a:solidFill>
            <a:schemeClr val="bg1"/>
          </a:solidFill>
        </p:spPr>
        <p:txBody>
          <a:bodyPr/>
          <a:lstStyle/>
          <a:p>
            <a:r>
              <a:rPr lang="en-US" altLang="zh-TW" sz="3400" dirty="0" smtClean="0"/>
              <a:t>105</a:t>
            </a:r>
            <a:r>
              <a:rPr lang="zh-TW" altLang="en-US" sz="3400" dirty="0"/>
              <a:t>年度第</a:t>
            </a:r>
            <a:r>
              <a:rPr lang="en-US" altLang="zh-TW" sz="3400" dirty="0"/>
              <a:t>1</a:t>
            </a:r>
            <a:r>
              <a:rPr lang="zh-TW" altLang="en-US" sz="3400" dirty="0"/>
              <a:t>次實地</a:t>
            </a:r>
            <a:r>
              <a:rPr lang="zh-TW" altLang="en-US" sz="3400" dirty="0" smtClean="0"/>
              <a:t>輔導</a:t>
            </a:r>
            <a:endParaRPr lang="zh-TW" altLang="en-US" sz="3400" dirty="0"/>
          </a:p>
        </p:txBody>
      </p:sp>
      <p:sp>
        <p:nvSpPr>
          <p:cNvPr id="8" name="矩形 7"/>
          <p:cNvSpPr/>
          <p:nvPr/>
        </p:nvSpPr>
        <p:spPr>
          <a:xfrm>
            <a:off x="0" y="875927"/>
            <a:ext cx="4648200" cy="461665"/>
          </a:xfrm>
          <a:prstGeom prst="rect">
            <a:avLst/>
          </a:prstGeom>
          <a:solidFill>
            <a:srgbClr val="C1DABC">
              <a:alpha val="65000"/>
            </a:srgbClr>
          </a:solidFill>
        </p:spPr>
        <p:txBody>
          <a:bodyPr wrap="square">
            <a:spAutoFit/>
          </a:bodyPr>
          <a:lstStyle/>
          <a:p>
            <a:pPr marL="342900" indent="-342900" fontAlgn="auto">
              <a:spcBef>
                <a:spcPts val="0"/>
              </a:spcBef>
              <a:spcAft>
                <a:spcPts val="0"/>
              </a:spcAft>
              <a:buSzPct val="80000"/>
              <a:buFont typeface="微軟正黑體" panose="020B0604030504040204" pitchFamily="34" charset="-120"/>
              <a:buChar char="★"/>
            </a:pPr>
            <a:r>
              <a:rPr kumimoji="0" lang="zh-TW" altLang="zh-TW" sz="2400" b="1" dirty="0" smtClean="0">
                <a:solidFill>
                  <a:srgbClr val="002060"/>
                </a:solidFill>
                <a:latin typeface="微軟正黑體" pitchFamily="34" charset="-120"/>
                <a:ea typeface="微軟正黑體" pitchFamily="34" charset="-120"/>
              </a:rPr>
              <a:t>區</a:t>
            </a:r>
            <a:r>
              <a:rPr kumimoji="0" lang="zh-TW" altLang="en-US" sz="2400" b="1" dirty="0" smtClean="0">
                <a:solidFill>
                  <a:srgbClr val="002060"/>
                </a:solidFill>
                <a:latin typeface="微軟正黑體" pitchFamily="34" charset="-120"/>
                <a:ea typeface="微軟正黑體" pitchFamily="34" charset="-120"/>
              </a:rPr>
              <a:t>公所</a:t>
            </a:r>
            <a:r>
              <a:rPr kumimoji="0" lang="zh-TW" altLang="en-US" sz="2400" b="1" dirty="0">
                <a:solidFill>
                  <a:srgbClr val="002060"/>
                </a:solidFill>
                <a:latin typeface="微軟正黑體" pitchFamily="34" charset="-120"/>
                <a:ea typeface="微軟正黑體" pitchFamily="34" charset="-120"/>
              </a:rPr>
              <a:t>提列</a:t>
            </a:r>
            <a:r>
              <a:rPr kumimoji="0" lang="zh-TW" altLang="en-US" sz="2400" b="1" dirty="0" smtClean="0">
                <a:solidFill>
                  <a:srgbClr val="002060"/>
                </a:solidFill>
                <a:latin typeface="微軟正黑體" pitchFamily="34" charset="-120"/>
                <a:ea typeface="微軟正黑體" pitchFamily="34" charset="-120"/>
              </a:rPr>
              <a:t>問題</a:t>
            </a:r>
            <a:r>
              <a:rPr kumimoji="0" lang="en-US" altLang="zh-TW" sz="2400" b="1" dirty="0">
                <a:solidFill>
                  <a:srgbClr val="002060"/>
                </a:solidFill>
                <a:latin typeface="微軟正黑體" pitchFamily="34" charset="-120"/>
                <a:ea typeface="微軟正黑體" pitchFamily="34" charset="-120"/>
              </a:rPr>
              <a:t>-</a:t>
            </a:r>
            <a:r>
              <a:rPr kumimoji="0" lang="zh-TW" altLang="en-US" sz="2400" b="1" dirty="0">
                <a:solidFill>
                  <a:srgbClr val="002060"/>
                </a:solidFill>
                <a:latin typeface="微軟正黑體" pitchFamily="34" charset="-120"/>
                <a:ea typeface="微軟正黑體" pitchFamily="34" charset="-120"/>
              </a:rPr>
              <a:t>共通性</a:t>
            </a:r>
            <a:r>
              <a:rPr kumimoji="0" lang="zh-TW" altLang="en-US" sz="2400" b="1" dirty="0" smtClean="0">
                <a:solidFill>
                  <a:srgbClr val="002060"/>
                </a:solidFill>
                <a:latin typeface="微軟正黑體" pitchFamily="34" charset="-120"/>
                <a:ea typeface="微軟正黑體" pitchFamily="34" charset="-120"/>
              </a:rPr>
              <a:t>問題</a:t>
            </a:r>
            <a:endParaRPr kumimoji="0" lang="zh-TW" altLang="en-US" sz="2400" b="1" dirty="0">
              <a:solidFill>
                <a:srgbClr val="002060"/>
              </a:solidFill>
              <a:latin typeface="微軟正黑體" pitchFamily="34" charset="-120"/>
              <a:ea typeface="微軟正黑體" pitchFamily="34"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2342969377"/>
              </p:ext>
            </p:extLst>
          </p:nvPr>
        </p:nvGraphicFramePr>
        <p:xfrm>
          <a:off x="304800" y="1447799"/>
          <a:ext cx="8153400" cy="4189066"/>
        </p:xfrm>
        <a:graphic>
          <a:graphicData uri="http://schemas.openxmlformats.org/drawingml/2006/table">
            <a:tbl>
              <a:tblPr>
                <a:tableStyleId>{616DA210-FB5B-4158-B5E0-FEB733F419BA}</a:tableStyleId>
              </a:tblPr>
              <a:tblGrid>
                <a:gridCol w="533400">
                  <a:extLst>
                    <a:ext uri="{9D8B030D-6E8A-4147-A177-3AD203B41FA5}">
                      <a16:colId xmlns:a16="http://schemas.microsoft.com/office/drawing/2014/main" val="3185740390"/>
                    </a:ext>
                  </a:extLst>
                </a:gridCol>
                <a:gridCol w="990600">
                  <a:extLst>
                    <a:ext uri="{9D8B030D-6E8A-4147-A177-3AD203B41FA5}">
                      <a16:colId xmlns:a16="http://schemas.microsoft.com/office/drawing/2014/main" val="4066787404"/>
                    </a:ext>
                  </a:extLst>
                </a:gridCol>
                <a:gridCol w="3018609">
                  <a:extLst>
                    <a:ext uri="{9D8B030D-6E8A-4147-A177-3AD203B41FA5}">
                      <a16:colId xmlns:a16="http://schemas.microsoft.com/office/drawing/2014/main" val="2826243787"/>
                    </a:ext>
                  </a:extLst>
                </a:gridCol>
                <a:gridCol w="757101">
                  <a:extLst>
                    <a:ext uri="{9D8B030D-6E8A-4147-A177-3AD203B41FA5}">
                      <a16:colId xmlns:a16="http://schemas.microsoft.com/office/drawing/2014/main" val="1797897805"/>
                    </a:ext>
                  </a:extLst>
                </a:gridCol>
                <a:gridCol w="2853690">
                  <a:extLst>
                    <a:ext uri="{9D8B030D-6E8A-4147-A177-3AD203B41FA5}">
                      <a16:colId xmlns:a16="http://schemas.microsoft.com/office/drawing/2014/main" val="1547348505"/>
                    </a:ext>
                  </a:extLst>
                </a:gridCol>
              </a:tblGrid>
              <a:tr h="229066">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類別</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rgbClr val="00B050"/>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rgbClr val="00B050"/>
                      </a:solidFill>
                      <a:prstDash val="sysDot"/>
                      <a:round/>
                      <a:headEnd type="none" w="med" len="med"/>
                      <a:tailEnd type="none" w="med" len="med"/>
                    </a:lnB>
                    <a:solidFill>
                      <a:srgbClr val="45B451"/>
                    </a:solidFill>
                  </a:tcPr>
                </a:tc>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區公所</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rgbClr val="00B050"/>
                      </a:solidFill>
                      <a:prstDash val="sysDot"/>
                      <a:round/>
                      <a:headEnd type="none" w="med" len="med"/>
                      <a:tailEnd type="none" w="med" len="med"/>
                    </a:lnL>
                    <a:lnR w="12700" cap="flat" cmpd="sng" algn="ctr">
                      <a:solidFill>
                        <a:srgbClr val="00B050"/>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rgbClr val="00B050"/>
                      </a:solidFill>
                      <a:prstDash val="sysDot"/>
                      <a:round/>
                      <a:headEnd type="none" w="med" len="med"/>
                      <a:tailEnd type="none" w="med" len="med"/>
                    </a:lnB>
                    <a:solidFill>
                      <a:srgbClr val="45B451"/>
                    </a:solidFill>
                  </a:tcPr>
                </a:tc>
                <a:tc>
                  <a:txBody>
                    <a:bodyPr/>
                    <a:lstStyle/>
                    <a:p>
                      <a:pPr algn="ctr" fontAlgn="ctr"/>
                      <a:r>
                        <a:rPr lang="zh-TW" altLang="en-US" sz="1400" b="1" u="none" strike="noStrike" dirty="0" smtClean="0">
                          <a:solidFill>
                            <a:schemeClr val="bg1"/>
                          </a:solidFill>
                          <a:effectLst/>
                          <a:latin typeface="微軟正黑體" panose="020B0604030504040204" pitchFamily="34" charset="-120"/>
                          <a:ea typeface="微軟正黑體" panose="020B0604030504040204" pitchFamily="34" charset="-120"/>
                        </a:rPr>
                        <a:t>問題</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rgbClr val="00B050"/>
                      </a:solidFill>
                      <a:prstDash val="sysDot"/>
                      <a:round/>
                      <a:headEnd type="none" w="med" len="med"/>
                      <a:tailEnd type="none" w="med" len="med"/>
                    </a:lnL>
                    <a:lnR w="12700" cap="flat" cmpd="sng" algn="ctr">
                      <a:solidFill>
                        <a:srgbClr val="00B050"/>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rgbClr val="00B050"/>
                      </a:solidFill>
                      <a:prstDash val="sysDot"/>
                      <a:round/>
                      <a:headEnd type="none" w="med" len="med"/>
                      <a:tailEnd type="none" w="med" len="med"/>
                    </a:lnB>
                    <a:solidFill>
                      <a:srgbClr val="45B451"/>
                    </a:solidFill>
                  </a:tcPr>
                </a:tc>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權管單位</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rgbClr val="00B050"/>
                      </a:solidFill>
                      <a:prstDash val="sysDot"/>
                      <a:round/>
                      <a:headEnd type="none" w="med" len="med"/>
                      <a:tailEnd type="none" w="med" len="med"/>
                    </a:lnL>
                    <a:lnR w="12700" cap="flat" cmpd="sng" algn="ctr">
                      <a:solidFill>
                        <a:srgbClr val="00B050"/>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rgbClr val="00B050"/>
                      </a:solidFill>
                      <a:prstDash val="sysDot"/>
                      <a:round/>
                      <a:headEnd type="none" w="med" len="med"/>
                      <a:tailEnd type="none" w="med" len="med"/>
                    </a:lnB>
                    <a:solidFill>
                      <a:srgbClr val="45B451"/>
                    </a:solidFill>
                  </a:tcPr>
                </a:tc>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函覆內容</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rgbClr val="00B050"/>
                      </a:solidFill>
                      <a:prstDash val="sysDot"/>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rgbClr val="00B050"/>
                      </a:solidFill>
                      <a:prstDash val="sysDot"/>
                      <a:round/>
                      <a:headEnd type="none" w="med" len="med"/>
                      <a:tailEnd type="none" w="med" len="med"/>
                    </a:lnB>
                    <a:solidFill>
                      <a:srgbClr val="45B451"/>
                    </a:solidFill>
                  </a:tcPr>
                </a:tc>
                <a:extLst>
                  <a:ext uri="{0D108BD9-81ED-4DB2-BD59-A6C34878D82A}">
                    <a16:rowId xmlns:a16="http://schemas.microsoft.com/office/drawing/2014/main" val="2110705193"/>
                  </a:ext>
                </a:extLst>
              </a:tr>
              <a:tr h="1980000">
                <a:tc rowSpan="2">
                  <a:txBody>
                    <a:bodyPr/>
                    <a:lstStyle/>
                    <a:p>
                      <a:pPr marL="0" marR="0" indent="0" algn="ctr" defTabSz="685800" rtl="0" eaLnBrk="1" fontAlgn="auto" latinLnBrk="0" hangingPunct="1">
                        <a:lnSpc>
                          <a:spcPts val="2000"/>
                        </a:lnSpc>
                        <a:spcBef>
                          <a:spcPts val="0"/>
                        </a:spcBef>
                        <a:spcAft>
                          <a:spcPts val="0"/>
                        </a:spcAft>
                        <a:buClrTx/>
                        <a:buSzTx/>
                        <a:buFontTx/>
                        <a:buNone/>
                        <a:tabLst/>
                        <a:defRPr/>
                      </a:pPr>
                      <a:r>
                        <a:rPr lang="zh-TW" altLang="en-US" sz="1400" b="1" kern="100" dirty="0" smtClean="0">
                          <a:solidFill>
                            <a:schemeClr val="accent6">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減災工作</a:t>
                      </a:r>
                      <a:endParaRPr lang="zh-TW" altLang="zh-TW" sz="1400" b="1" kern="100" dirty="0" smtClean="0">
                        <a:solidFill>
                          <a:schemeClr val="accent6">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rgbClr val="00B050"/>
                      </a:solidFill>
                      <a:prstDash val="sysDot"/>
                      <a:round/>
                      <a:headEnd type="none" w="med" len="med"/>
                      <a:tailEnd type="none" w="med" len="med"/>
                    </a:lnR>
                    <a:lnT w="12700" cap="flat" cmpd="sng" algn="ctr">
                      <a:solidFill>
                        <a:srgbClr val="00B050"/>
                      </a:solidFill>
                      <a:prstDash val="sysDot"/>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土城區</a:t>
                      </a:r>
                    </a:p>
                    <a:p>
                      <a:pPr marL="0" algn="ctr" defTabSz="685800" rtl="0" eaLnBrk="1" latinLnBrk="0" hangingPunct="1">
                        <a:spcAft>
                          <a:spcPts val="0"/>
                        </a:spcAft>
                      </a:pPr>
                      <a:r>
                        <a:rPr lang="en-US"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24</a:t>
                      </a: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00B050"/>
                      </a:solidFill>
                      <a:prstDash val="sysDot"/>
                      <a:round/>
                      <a:headEnd type="none" w="med" len="med"/>
                      <a:tailEnd type="none" w="med" len="med"/>
                    </a:lnL>
                    <a:lnR w="12700" cap="flat" cmpd="sng" algn="ctr">
                      <a:solidFill>
                        <a:srgbClr val="00B050"/>
                      </a:solidFill>
                      <a:prstDash val="sysDot"/>
                      <a:round/>
                      <a:headEnd type="none" w="med" len="med"/>
                      <a:tailEnd type="none" w="med" len="med"/>
                    </a:lnR>
                    <a:lnT w="12700" cap="flat" cmpd="sng" algn="ctr">
                      <a:solidFill>
                        <a:srgbClr val="00B050"/>
                      </a:solidFill>
                      <a:prstDash val="sysDot"/>
                      <a:round/>
                      <a:headEnd type="none" w="med" len="med"/>
                      <a:tailEnd type="none" w="med" len="med"/>
                    </a:lnT>
                    <a:lnB w="12700" cap="flat" cmpd="sng" algn="ctr">
                      <a:solidFill>
                        <a:srgbClr val="00B050"/>
                      </a:solidFill>
                      <a:prstDash val="sysDot"/>
                      <a:round/>
                      <a:headEnd type="none" w="med" len="med"/>
                      <a:tailEnd type="none" w="med" len="med"/>
                    </a:lnB>
                    <a:solidFill>
                      <a:schemeClr val="bg1"/>
                    </a:solidFill>
                  </a:tcPr>
                </a:tc>
                <a:tc>
                  <a:txBody>
                    <a:bodyPr/>
                    <a:lstStyle/>
                    <a:p>
                      <a:pPr algn="just">
                        <a:spcAft>
                          <a:spcPts val="0"/>
                        </a:spcAft>
                      </a:pPr>
                      <a:r>
                        <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孤島潛勢區域已於日前辦理現勘，函請本所編寫防災計畫，惟尚無計畫綱要及案例可供參酌，惠請深耕團隊協助提供計畫範例供參。</a:t>
                      </a:r>
                    </a:p>
                  </a:txBody>
                  <a:tcPr marL="17780" marR="17780" marT="0" marB="0" anchor="ctr">
                    <a:lnL w="12700" cap="flat" cmpd="sng" algn="ctr">
                      <a:solidFill>
                        <a:srgbClr val="00B050"/>
                      </a:solidFill>
                      <a:prstDash val="sysDot"/>
                      <a:round/>
                      <a:headEnd type="none" w="med" len="med"/>
                      <a:tailEnd type="none" w="med" len="med"/>
                    </a:lnL>
                    <a:lnR w="12700" cap="flat" cmpd="sng" algn="ctr">
                      <a:solidFill>
                        <a:srgbClr val="00B050"/>
                      </a:solidFill>
                      <a:prstDash val="sysDot"/>
                      <a:round/>
                      <a:headEnd type="none" w="med" len="med"/>
                      <a:tailEnd type="none" w="med" len="med"/>
                    </a:lnR>
                    <a:lnT w="12700" cap="flat" cmpd="sng" algn="ctr">
                      <a:solidFill>
                        <a:srgbClr val="00B050"/>
                      </a:solidFill>
                      <a:prstDash val="sysDot"/>
                      <a:round/>
                      <a:headEnd type="none" w="med" len="med"/>
                      <a:tailEnd type="none" w="med" len="med"/>
                    </a:lnT>
                    <a:lnB w="12700" cap="flat" cmpd="sng" algn="ctr">
                      <a:solidFill>
                        <a:srgbClr val="00B050"/>
                      </a:solidFill>
                      <a:prstDash val="sysDot"/>
                      <a:round/>
                      <a:headEnd type="none" w="med" len="med"/>
                      <a:tailEnd type="none" w="med" len="med"/>
                    </a:lnB>
                    <a:solidFill>
                      <a:schemeClr val="bg1"/>
                    </a:solidFill>
                  </a:tcPr>
                </a:tc>
                <a:tc>
                  <a:txBody>
                    <a:bodyPr/>
                    <a:lstStyle/>
                    <a:p>
                      <a:pPr algn="ctr">
                        <a:spcAft>
                          <a:spcPts val="0"/>
                        </a:spcAft>
                      </a:pPr>
                      <a:r>
                        <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消防局</a:t>
                      </a:r>
                    </a:p>
                  </a:txBody>
                  <a:tcPr marL="17780" marR="17780" marT="0" marB="0" anchor="ctr">
                    <a:lnL w="12700" cap="flat" cmpd="sng" algn="ctr">
                      <a:solidFill>
                        <a:srgbClr val="00B050"/>
                      </a:solidFill>
                      <a:prstDash val="sysDot"/>
                      <a:round/>
                      <a:headEnd type="none" w="med" len="med"/>
                      <a:tailEnd type="none" w="med" len="med"/>
                    </a:lnL>
                    <a:lnR w="12700" cap="flat" cmpd="sng" algn="ctr">
                      <a:solidFill>
                        <a:srgbClr val="00B050"/>
                      </a:solidFill>
                      <a:prstDash val="sysDot"/>
                      <a:round/>
                      <a:headEnd type="none" w="med" len="med"/>
                      <a:tailEnd type="none" w="med" len="med"/>
                    </a:lnR>
                    <a:lnT w="12700" cap="flat" cmpd="sng" algn="ctr">
                      <a:solidFill>
                        <a:srgbClr val="00B050"/>
                      </a:solidFill>
                      <a:prstDash val="sysDot"/>
                      <a:round/>
                      <a:headEnd type="none" w="med" len="med"/>
                      <a:tailEnd type="none" w="med" len="med"/>
                    </a:lnT>
                    <a:lnB w="12700" cap="flat" cmpd="sng" algn="ctr">
                      <a:solidFill>
                        <a:srgbClr val="00B050"/>
                      </a:solidFill>
                      <a:prstDash val="sysDot"/>
                      <a:round/>
                      <a:headEnd type="none" w="med" len="med"/>
                      <a:tailEnd type="none" w="med" len="med"/>
                    </a:lnB>
                    <a:solidFill>
                      <a:schemeClr val="bg1"/>
                    </a:solidFill>
                  </a:tcPr>
                </a:tc>
                <a:tc>
                  <a:txBody>
                    <a:bodyPr/>
                    <a:lstStyle/>
                    <a:p>
                      <a:pPr algn="just">
                        <a:spcAft>
                          <a:spcPts val="0"/>
                        </a:spcAft>
                      </a:pPr>
                      <a:r>
                        <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有關易形成孤島地區疏散避難計畫之撰寫，將於確定計畫架構後，提供區公所參考。</a:t>
                      </a:r>
                    </a:p>
                  </a:txBody>
                  <a:tcPr marL="17780" marR="17780" marT="0" marB="0" anchor="ctr">
                    <a:lnL w="12700" cap="flat" cmpd="sng" algn="ctr">
                      <a:solidFill>
                        <a:srgbClr val="00B050"/>
                      </a:solidFill>
                      <a:prstDash val="sysDot"/>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rgbClr val="00B050"/>
                      </a:solidFill>
                      <a:prstDash val="sysDot"/>
                      <a:round/>
                      <a:headEnd type="none" w="med" len="med"/>
                      <a:tailEnd type="none" w="med" len="med"/>
                    </a:lnT>
                    <a:lnB w="12700" cap="flat" cmpd="sng" algn="ctr">
                      <a:solidFill>
                        <a:srgbClr val="00B050"/>
                      </a:solidFill>
                      <a:prstDash val="sysDot"/>
                      <a:round/>
                      <a:headEnd type="none" w="med" len="med"/>
                      <a:tailEnd type="none" w="med" len="med"/>
                    </a:lnB>
                    <a:solidFill>
                      <a:schemeClr val="bg1"/>
                    </a:solidFill>
                  </a:tcPr>
                </a:tc>
                <a:extLst>
                  <a:ext uri="{0D108BD9-81ED-4DB2-BD59-A6C34878D82A}">
                    <a16:rowId xmlns:a16="http://schemas.microsoft.com/office/drawing/2014/main" val="2387896562"/>
                  </a:ext>
                </a:extLst>
              </a:tr>
              <a:tr h="1980000">
                <a:tc vMerge="1">
                  <a:txBody>
                    <a:bodyPr/>
                    <a:lstStyle/>
                    <a:p>
                      <a:pPr algn="ctr">
                        <a:lnSpc>
                          <a:spcPts val="2000"/>
                        </a:lnSpc>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雙溪區</a:t>
                      </a:r>
                    </a:p>
                    <a:p>
                      <a:pPr marL="0" algn="ctr" defTabSz="685800" rtl="0" eaLnBrk="1" latinLnBrk="0" hangingPunct="1">
                        <a:spcAft>
                          <a:spcPts val="0"/>
                        </a:spcAft>
                      </a:pPr>
                      <a:r>
                        <a:rPr lang="en-US"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22</a:t>
                      </a: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00B050"/>
                      </a:solidFill>
                      <a:prstDash val="sysDot"/>
                      <a:round/>
                      <a:headEnd type="none" w="med" len="med"/>
                      <a:tailEnd type="none" w="med" len="med"/>
                    </a:lnL>
                    <a:lnR w="12700" cap="flat" cmpd="sng" algn="ctr">
                      <a:solidFill>
                        <a:srgbClr val="00B050"/>
                      </a:solidFill>
                      <a:prstDash val="sysDot"/>
                      <a:round/>
                      <a:headEnd type="none" w="med" len="med"/>
                      <a:tailEnd type="none" w="med" len="med"/>
                    </a:lnR>
                    <a:lnT w="12700" cap="flat" cmpd="sng" algn="ctr">
                      <a:solidFill>
                        <a:srgbClr val="00B050"/>
                      </a:solidFill>
                      <a:prstDash val="sysDot"/>
                      <a:round/>
                      <a:headEnd type="none" w="med" len="med"/>
                      <a:tailEnd type="none" w="med" len="med"/>
                    </a:lnT>
                    <a:lnB w="12700" cap="flat" cmpd="sng" algn="ctr">
                      <a:solidFill>
                        <a:srgbClr val="00B050"/>
                      </a:solidFill>
                      <a:prstDash val="sysDot"/>
                      <a:round/>
                      <a:headEnd type="none" w="med" len="med"/>
                      <a:tailEnd type="none" w="med" len="med"/>
                    </a:lnB>
                    <a:solidFill>
                      <a:schemeClr val="bg1"/>
                    </a:solidFill>
                  </a:tcPr>
                </a:tc>
                <a:tc>
                  <a:txBody>
                    <a:bodyPr/>
                    <a:lstStyle/>
                    <a:p>
                      <a:pPr algn="just">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有關災情查通報講習成果函報，消防局固定為一年</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次</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月及</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12</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，民政局則不定時函文請公所配合函報成果，希望民政局與消防局未來能否同步函報或消防局分享其資料，由民政局向消防局要資料即可。</a:t>
                      </a:r>
                    </a:p>
                  </a:txBody>
                  <a:tcPr marL="17780" marR="17780" marT="0" marB="0" anchor="ctr">
                    <a:lnL w="12700" cap="flat" cmpd="sng" algn="ctr">
                      <a:solidFill>
                        <a:srgbClr val="00B050"/>
                      </a:solidFill>
                      <a:prstDash val="sysDot"/>
                      <a:round/>
                      <a:headEnd type="none" w="med" len="med"/>
                      <a:tailEnd type="none" w="med" len="med"/>
                    </a:lnL>
                    <a:lnR w="12700" cap="flat" cmpd="sng" algn="ctr">
                      <a:solidFill>
                        <a:srgbClr val="00B050"/>
                      </a:solidFill>
                      <a:prstDash val="sysDot"/>
                      <a:round/>
                      <a:headEnd type="none" w="med" len="med"/>
                      <a:tailEnd type="none" w="med" len="med"/>
                    </a:lnR>
                    <a:lnT w="12700" cap="flat" cmpd="sng" algn="ctr">
                      <a:solidFill>
                        <a:srgbClr val="00B050"/>
                      </a:solidFill>
                      <a:prstDash val="sysDot"/>
                      <a:round/>
                      <a:headEnd type="none" w="med" len="med"/>
                      <a:tailEnd type="none" w="med" len="med"/>
                    </a:lnT>
                    <a:lnB w="12700" cap="flat" cmpd="sng" algn="ctr">
                      <a:solidFill>
                        <a:srgbClr val="00B050"/>
                      </a:solidFill>
                      <a:prstDash val="sysDot"/>
                      <a:round/>
                      <a:headEnd type="none" w="med" len="med"/>
                      <a:tailEnd type="none" w="med" len="med"/>
                    </a:lnB>
                    <a:solidFill>
                      <a:schemeClr val="bg1"/>
                    </a:solidFill>
                  </a:tcPr>
                </a:tc>
                <a:tc>
                  <a:txBody>
                    <a:bodyPr/>
                    <a:lstStyle/>
                    <a:p>
                      <a:pPr algn="ctr">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民政局</a:t>
                      </a:r>
                    </a:p>
                    <a:p>
                      <a:pPr algn="ctr">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消防局</a:t>
                      </a:r>
                    </a:p>
                  </a:txBody>
                  <a:tcPr marL="17780" marR="17780" marT="0" marB="0" anchor="ctr">
                    <a:lnL w="12700" cap="flat" cmpd="sng" algn="ctr">
                      <a:solidFill>
                        <a:srgbClr val="00B050"/>
                      </a:solidFill>
                      <a:prstDash val="sysDot"/>
                      <a:round/>
                      <a:headEnd type="none" w="med" len="med"/>
                      <a:tailEnd type="none" w="med" len="med"/>
                    </a:lnL>
                    <a:lnR w="12700" cap="flat" cmpd="sng" algn="ctr">
                      <a:solidFill>
                        <a:srgbClr val="00B050"/>
                      </a:solidFill>
                      <a:prstDash val="sysDot"/>
                      <a:round/>
                      <a:headEnd type="none" w="med" len="med"/>
                      <a:tailEnd type="none" w="med" len="med"/>
                    </a:lnR>
                    <a:lnT w="12700" cap="flat" cmpd="sng" algn="ctr">
                      <a:solidFill>
                        <a:srgbClr val="00B050"/>
                      </a:solidFill>
                      <a:prstDash val="sysDot"/>
                      <a:round/>
                      <a:headEnd type="none" w="med" len="med"/>
                      <a:tailEnd type="none" w="med" len="med"/>
                    </a:lnT>
                    <a:lnB w="12700" cap="flat" cmpd="sng" algn="ctr">
                      <a:solidFill>
                        <a:srgbClr val="00B050"/>
                      </a:solidFill>
                      <a:prstDash val="sysDot"/>
                      <a:round/>
                      <a:headEnd type="none" w="med" len="med"/>
                      <a:tailEnd type="none" w="med" len="med"/>
                    </a:lnB>
                    <a:solidFill>
                      <a:schemeClr val="bg1"/>
                    </a:solidFill>
                  </a:tcPr>
                </a:tc>
                <a:tc>
                  <a:txBody>
                    <a:bodyPr/>
                    <a:lstStyle/>
                    <a:p>
                      <a:pPr algn="just">
                        <a:spcAft>
                          <a:spcPts val="0"/>
                        </a:spcAft>
                        <a:tabLst>
                          <a:tab pos="304800" algn="l"/>
                        </a:tabLs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本府消防局已協調民政局將上、下半年所統一彙整各區公所災情查通報講習成果，函送該局參辦，以避免區公所重複作業。</a:t>
                      </a:r>
                    </a:p>
                  </a:txBody>
                  <a:tcPr marL="17780" marR="17780" marT="0" marB="0" anchor="ctr">
                    <a:lnL w="12700" cap="flat" cmpd="sng" algn="ctr">
                      <a:solidFill>
                        <a:srgbClr val="00B050"/>
                      </a:solidFill>
                      <a:prstDash val="sysDot"/>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rgbClr val="00B050"/>
                      </a:solidFill>
                      <a:prstDash val="sysDot"/>
                      <a:round/>
                      <a:headEnd type="none" w="med" len="med"/>
                      <a:tailEnd type="none" w="med" len="med"/>
                    </a:lnT>
                    <a:lnB w="12700" cap="flat" cmpd="sng" algn="ctr">
                      <a:solidFill>
                        <a:srgbClr val="00B050"/>
                      </a:solidFill>
                      <a:prstDash val="sysDot"/>
                      <a:round/>
                      <a:headEnd type="none" w="med" len="med"/>
                      <a:tailEnd type="none" w="med" len="med"/>
                    </a:lnB>
                    <a:solidFill>
                      <a:schemeClr val="bg1"/>
                    </a:solidFill>
                  </a:tcPr>
                </a:tc>
                <a:extLst>
                  <a:ext uri="{0D108BD9-81ED-4DB2-BD59-A6C34878D82A}">
                    <a16:rowId xmlns:a16="http://schemas.microsoft.com/office/drawing/2014/main" val="3803845273"/>
                  </a:ext>
                </a:extLst>
              </a:tr>
            </a:tbl>
          </a:graphicData>
        </a:graphic>
      </p:graphicFrame>
    </p:spTree>
    <p:extLst>
      <p:ext uri="{BB962C8B-B14F-4D97-AF65-F5344CB8AC3E}">
        <p14:creationId xmlns:p14="http://schemas.microsoft.com/office/powerpoint/2010/main" val="38373985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381000" y="1143000"/>
            <a:ext cx="152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zh-TW" altLang="en-US" sz="3600" b="1" dirty="0">
                <a:solidFill>
                  <a:srgbClr val="0033CC"/>
                </a:solidFill>
              </a:rPr>
              <a:t>議程</a:t>
            </a:r>
          </a:p>
        </p:txBody>
      </p:sp>
      <p:sp>
        <p:nvSpPr>
          <p:cNvPr id="5"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pPr/>
              <a:t>2</a:t>
            </a:fld>
            <a:endParaRPr lang="en-US" altLang="ko-KR" dirty="0"/>
          </a:p>
        </p:txBody>
      </p:sp>
      <p:sp>
        <p:nvSpPr>
          <p:cNvPr id="7" name="Text Box 8"/>
          <p:cNvSpPr txBox="1">
            <a:spLocks noChangeArrowheads="1"/>
          </p:cNvSpPr>
          <p:nvPr/>
        </p:nvSpPr>
        <p:spPr bwMode="auto">
          <a:xfrm>
            <a:off x="609600" y="1752600"/>
            <a:ext cx="6019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spcBef>
                <a:spcPts val="1200"/>
              </a:spcBef>
              <a:tabLst>
                <a:tab pos="6191250" algn="l"/>
              </a:tabLst>
            </a:pPr>
            <a:r>
              <a:rPr lang="zh-TW" altLang="en-US" sz="2600" b="1" dirty="0">
                <a:solidFill>
                  <a:srgbClr val="0000FF"/>
                </a:solidFill>
                <a:latin typeface="標楷體" pitchFamily="65" charset="-120"/>
              </a:rPr>
              <a:t>一、主席</a:t>
            </a:r>
            <a:r>
              <a:rPr lang="zh-TW" altLang="en-US" sz="2600" b="1" dirty="0" smtClean="0">
                <a:solidFill>
                  <a:srgbClr val="0000FF"/>
                </a:solidFill>
                <a:latin typeface="標楷體" pitchFamily="65" charset="-120"/>
              </a:rPr>
              <a:t>致詞</a:t>
            </a:r>
            <a:endParaRPr lang="en-US" altLang="zh-TW" sz="2600" b="1" dirty="0" smtClean="0">
              <a:solidFill>
                <a:srgbClr val="0000FF"/>
              </a:solidFill>
              <a:latin typeface="標楷體" pitchFamily="65" charset="-120"/>
            </a:endParaRPr>
          </a:p>
          <a:p>
            <a:pPr eaLnBrk="1" hangingPunct="1">
              <a:spcBef>
                <a:spcPts val="1200"/>
              </a:spcBef>
              <a:tabLst>
                <a:tab pos="6191250" algn="l"/>
              </a:tabLst>
            </a:pPr>
            <a:r>
              <a:rPr lang="zh-TW" altLang="en-US" sz="2600" b="1" dirty="0" smtClean="0">
                <a:solidFill>
                  <a:srgbClr val="0000FF"/>
                </a:solidFill>
                <a:latin typeface="標楷體" pitchFamily="65" charset="-120"/>
              </a:rPr>
              <a:t>二、管制事項報告                   </a:t>
            </a:r>
            <a:endParaRPr lang="en-US" altLang="zh-TW" sz="2600" b="1" dirty="0" smtClean="0">
              <a:solidFill>
                <a:srgbClr val="0000FF"/>
              </a:solidFill>
              <a:latin typeface="標楷體" pitchFamily="65" charset="-120"/>
            </a:endParaRPr>
          </a:p>
          <a:p>
            <a:pPr eaLnBrk="1" hangingPunct="1">
              <a:spcBef>
                <a:spcPts val="1200"/>
              </a:spcBef>
              <a:tabLst>
                <a:tab pos="6191250" algn="l"/>
              </a:tabLst>
            </a:pPr>
            <a:r>
              <a:rPr lang="zh-TW" altLang="en-US" sz="2600" b="1" dirty="0" smtClean="0">
                <a:solidFill>
                  <a:srgbClr val="0000FF"/>
                </a:solidFill>
                <a:latin typeface="標楷體" pitchFamily="65" charset="-120"/>
              </a:rPr>
              <a:t>三、</a:t>
            </a:r>
            <a:r>
              <a:rPr lang="en-US" altLang="zh-TW" sz="2600" b="1" dirty="0" smtClean="0">
                <a:solidFill>
                  <a:srgbClr val="0000FF"/>
                </a:solidFill>
                <a:latin typeface="標楷體" pitchFamily="65" charset="-120"/>
              </a:rPr>
              <a:t>4</a:t>
            </a:r>
            <a:r>
              <a:rPr lang="zh-TW" altLang="en-US" sz="2600" b="1" dirty="0" smtClean="0">
                <a:solidFill>
                  <a:srgbClr val="0000FF"/>
                </a:solidFill>
                <a:latin typeface="標楷體" pitchFamily="65" charset="-120"/>
              </a:rPr>
              <a:t>月進度及</a:t>
            </a:r>
            <a:r>
              <a:rPr lang="en-US" altLang="zh-TW" sz="2600" b="1" dirty="0">
                <a:solidFill>
                  <a:srgbClr val="0000FF"/>
                </a:solidFill>
                <a:latin typeface="標楷體" pitchFamily="65" charset="-120"/>
              </a:rPr>
              <a:t>5</a:t>
            </a:r>
            <a:r>
              <a:rPr lang="zh-TW" altLang="en-US" sz="2600" b="1" dirty="0" smtClean="0">
                <a:solidFill>
                  <a:srgbClr val="0000FF"/>
                </a:solidFill>
                <a:latin typeface="標楷體" pitchFamily="65" charset="-120"/>
              </a:rPr>
              <a:t>月預定工作報告   </a:t>
            </a:r>
            <a:endParaRPr lang="en-US" altLang="zh-TW" sz="2600" b="1" dirty="0">
              <a:solidFill>
                <a:srgbClr val="0000FF"/>
              </a:solidFill>
              <a:latin typeface="標楷體" pitchFamily="65" charset="-120"/>
            </a:endParaRPr>
          </a:p>
          <a:p>
            <a:pPr>
              <a:spcBef>
                <a:spcPts val="1200"/>
              </a:spcBef>
              <a:tabLst>
                <a:tab pos="6191250" algn="l"/>
              </a:tabLst>
            </a:pPr>
            <a:r>
              <a:rPr lang="zh-TW" altLang="en-US" sz="2600" b="1" dirty="0">
                <a:solidFill>
                  <a:srgbClr val="0000FF"/>
                </a:solidFill>
                <a:latin typeface="標楷體" pitchFamily="65" charset="-120"/>
              </a:rPr>
              <a:t>四、預定工作配合事項</a:t>
            </a:r>
            <a:r>
              <a:rPr lang="zh-TW" altLang="en-US" sz="2600" b="1" dirty="0" smtClean="0">
                <a:solidFill>
                  <a:srgbClr val="0000FF"/>
                </a:solidFill>
                <a:latin typeface="標楷體" pitchFamily="65" charset="-120"/>
              </a:rPr>
              <a:t>說明</a:t>
            </a:r>
            <a:endParaRPr lang="en-US" altLang="zh-TW" sz="2600" b="1" dirty="0" smtClean="0">
              <a:solidFill>
                <a:srgbClr val="0000FF"/>
              </a:solidFill>
              <a:latin typeface="標楷體" pitchFamily="65" charset="-120"/>
            </a:endParaRPr>
          </a:p>
          <a:p>
            <a:pPr>
              <a:spcBef>
                <a:spcPts val="1200"/>
              </a:spcBef>
              <a:tabLst>
                <a:tab pos="6191250" algn="l"/>
              </a:tabLst>
            </a:pPr>
            <a:r>
              <a:rPr lang="zh-TW" altLang="en-US" sz="2600" b="1" dirty="0">
                <a:solidFill>
                  <a:srgbClr val="0000FF"/>
                </a:solidFill>
                <a:latin typeface="標楷體" pitchFamily="65" charset="-120"/>
              </a:rPr>
              <a:t>五、臨時動議</a:t>
            </a:r>
            <a:endParaRPr lang="en-US" altLang="zh-TW" sz="2600" b="1" dirty="0">
              <a:solidFill>
                <a:srgbClr val="0000FF"/>
              </a:solidFill>
              <a:latin typeface="標楷體" pitchFamily="65" charset="-120"/>
            </a:endParaRPr>
          </a:p>
          <a:p>
            <a:pPr>
              <a:spcBef>
                <a:spcPts val="1200"/>
              </a:spcBef>
              <a:tabLst>
                <a:tab pos="6191250" algn="l"/>
              </a:tabLst>
            </a:pPr>
            <a:r>
              <a:rPr lang="zh-TW" altLang="en-US" sz="2600" b="1" dirty="0" smtClean="0">
                <a:solidFill>
                  <a:srgbClr val="0000FF"/>
                </a:solidFill>
                <a:latin typeface="標楷體" pitchFamily="65" charset="-120"/>
              </a:rPr>
              <a:t>六</a:t>
            </a:r>
            <a:r>
              <a:rPr lang="zh-TW" altLang="en-US" sz="2600" b="1" dirty="0">
                <a:solidFill>
                  <a:srgbClr val="0000FF"/>
                </a:solidFill>
                <a:latin typeface="標楷體" pitchFamily="65" charset="-120"/>
              </a:rPr>
              <a:t>、國際災例</a:t>
            </a:r>
            <a:endParaRPr lang="en-US" altLang="zh-TW" sz="2600" b="1" dirty="0">
              <a:solidFill>
                <a:srgbClr val="0000FF"/>
              </a:solidFill>
              <a:latin typeface="標楷體" pitchFamily="65" charset="-120"/>
            </a:endParaRPr>
          </a:p>
          <a:p>
            <a:pPr>
              <a:spcBef>
                <a:spcPts val="1200"/>
              </a:spcBef>
              <a:tabLst>
                <a:tab pos="6191250" algn="l"/>
              </a:tabLst>
            </a:pPr>
            <a:r>
              <a:rPr lang="zh-TW" altLang="en-US" sz="2600" b="1" dirty="0" smtClean="0">
                <a:solidFill>
                  <a:srgbClr val="0000FF"/>
                </a:solidFill>
                <a:latin typeface="標楷體" pitchFamily="65" charset="-120"/>
              </a:rPr>
              <a:t>七、</a:t>
            </a:r>
            <a:r>
              <a:rPr lang="zh-TW" altLang="en-US" sz="2600" b="1" dirty="0">
                <a:solidFill>
                  <a:srgbClr val="0000FF"/>
                </a:solidFill>
                <a:latin typeface="標楷體" pitchFamily="65" charset="-120"/>
              </a:rPr>
              <a:t>主席</a:t>
            </a:r>
            <a:r>
              <a:rPr lang="zh-TW" altLang="en-US" sz="2600" b="1" dirty="0" smtClean="0">
                <a:solidFill>
                  <a:srgbClr val="0000FF"/>
                </a:solidFill>
                <a:latin typeface="標楷體" pitchFamily="65" charset="-120"/>
              </a:rPr>
              <a:t>結論</a:t>
            </a:r>
            <a:endParaRPr lang="en-US" altLang="zh-TW" sz="2600" b="1" dirty="0">
              <a:solidFill>
                <a:srgbClr val="0000FF"/>
              </a:solidFill>
              <a:latin typeface="標楷體" pitchFamily="65" charset="-120"/>
            </a:endParaRPr>
          </a:p>
        </p:txBody>
      </p:sp>
      <p:sp>
        <p:nvSpPr>
          <p:cNvPr id="8" name="Text Box 8"/>
          <p:cNvSpPr txBox="1">
            <a:spLocks noChangeArrowheads="1"/>
          </p:cNvSpPr>
          <p:nvPr/>
        </p:nvSpPr>
        <p:spPr bwMode="auto">
          <a:xfrm>
            <a:off x="6705600" y="1752600"/>
            <a:ext cx="1981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spcBef>
                <a:spcPts val="1200"/>
              </a:spcBef>
              <a:tabLst>
                <a:tab pos="6191250" algn="l"/>
              </a:tabLst>
            </a:pPr>
            <a:r>
              <a:rPr lang="en-US" altLang="zh-TW" sz="2600" b="1" dirty="0" smtClean="0">
                <a:solidFill>
                  <a:srgbClr val="0000FF"/>
                </a:solidFill>
                <a:latin typeface="標楷體" pitchFamily="65" charset="-120"/>
              </a:rPr>
              <a:t>(</a:t>
            </a:r>
            <a:r>
              <a:rPr lang="zh-TW" altLang="en-US" sz="2600" b="1" dirty="0" smtClean="0">
                <a:solidFill>
                  <a:srgbClr val="0000FF"/>
                </a:solidFill>
                <a:latin typeface="標楷體" pitchFamily="65" charset="-120"/>
              </a:rPr>
              <a:t> </a:t>
            </a:r>
            <a:r>
              <a:rPr lang="en-US" altLang="zh-TW" sz="2600" b="1" dirty="0" smtClean="0">
                <a:solidFill>
                  <a:srgbClr val="0000FF"/>
                </a:solidFill>
                <a:latin typeface="標楷體" pitchFamily="65" charset="-120"/>
              </a:rPr>
              <a:t>5</a:t>
            </a:r>
            <a:r>
              <a:rPr lang="zh-TW" altLang="en-US" sz="2600" b="1" dirty="0" smtClean="0">
                <a:solidFill>
                  <a:srgbClr val="0000FF"/>
                </a:solidFill>
                <a:latin typeface="標楷體" pitchFamily="65" charset="-120"/>
              </a:rPr>
              <a:t>分鐘</a:t>
            </a:r>
            <a:r>
              <a:rPr lang="en-US" altLang="zh-TW" sz="2600" b="1" dirty="0">
                <a:solidFill>
                  <a:srgbClr val="0000FF"/>
                </a:solidFill>
                <a:latin typeface="標楷體" pitchFamily="65" charset="-120"/>
              </a:rPr>
              <a:t>)</a:t>
            </a:r>
            <a:endParaRPr lang="zh-TW" altLang="en-US" sz="2600" b="1" dirty="0">
              <a:solidFill>
                <a:srgbClr val="0000FF"/>
              </a:solidFill>
              <a:latin typeface="標楷體" pitchFamily="65" charset="-120"/>
            </a:endParaRPr>
          </a:p>
          <a:p>
            <a:pPr eaLnBrk="1" hangingPunct="1">
              <a:spcBef>
                <a:spcPts val="1200"/>
              </a:spcBef>
              <a:tabLst>
                <a:tab pos="6191250" algn="l"/>
              </a:tabLst>
            </a:pPr>
            <a:r>
              <a:rPr lang="en-US" altLang="zh-TW" sz="2600" b="1" dirty="0" smtClean="0">
                <a:solidFill>
                  <a:srgbClr val="0000FF"/>
                </a:solidFill>
                <a:latin typeface="標楷體" pitchFamily="65" charset="-120"/>
              </a:rPr>
              <a:t>(25</a:t>
            </a:r>
            <a:r>
              <a:rPr lang="zh-TW" altLang="en-US" sz="2600" b="1" dirty="0" smtClean="0">
                <a:solidFill>
                  <a:srgbClr val="0000FF"/>
                </a:solidFill>
                <a:latin typeface="標楷體" pitchFamily="65" charset="-120"/>
              </a:rPr>
              <a:t>分鐘</a:t>
            </a:r>
            <a:r>
              <a:rPr lang="en-US" altLang="zh-TW" sz="2600" b="1" dirty="0">
                <a:solidFill>
                  <a:srgbClr val="0000FF"/>
                </a:solidFill>
                <a:latin typeface="標楷體" pitchFamily="65" charset="-120"/>
              </a:rPr>
              <a:t>)</a:t>
            </a:r>
            <a:endParaRPr lang="en-US" altLang="zh-TW" sz="2600" b="1" dirty="0" smtClean="0">
              <a:solidFill>
                <a:srgbClr val="0000FF"/>
              </a:solidFill>
              <a:latin typeface="標楷體" pitchFamily="65" charset="-120"/>
            </a:endParaRPr>
          </a:p>
          <a:p>
            <a:pPr eaLnBrk="1" hangingPunct="1">
              <a:spcBef>
                <a:spcPts val="1200"/>
              </a:spcBef>
              <a:tabLst>
                <a:tab pos="6191250" algn="l"/>
              </a:tabLst>
            </a:pPr>
            <a:r>
              <a:rPr lang="en-US" altLang="zh-TW" sz="2600" b="1" dirty="0" smtClean="0">
                <a:solidFill>
                  <a:srgbClr val="0000FF"/>
                </a:solidFill>
                <a:latin typeface="標楷體" pitchFamily="65" charset="-120"/>
              </a:rPr>
              <a:t>(10</a:t>
            </a:r>
            <a:r>
              <a:rPr lang="zh-TW" altLang="en-US" sz="2600" b="1" dirty="0" smtClean="0">
                <a:solidFill>
                  <a:srgbClr val="0000FF"/>
                </a:solidFill>
                <a:latin typeface="標楷體" pitchFamily="65" charset="-120"/>
              </a:rPr>
              <a:t>分鐘</a:t>
            </a:r>
            <a:r>
              <a:rPr lang="en-US" altLang="zh-TW" sz="2600" b="1" dirty="0">
                <a:solidFill>
                  <a:srgbClr val="0000FF"/>
                </a:solidFill>
                <a:latin typeface="標楷體" pitchFamily="65" charset="-120"/>
              </a:rPr>
              <a:t>)</a:t>
            </a:r>
          </a:p>
          <a:p>
            <a:pPr>
              <a:spcBef>
                <a:spcPts val="1200"/>
              </a:spcBef>
              <a:tabLst>
                <a:tab pos="6191250" algn="l"/>
              </a:tabLst>
            </a:pPr>
            <a:r>
              <a:rPr lang="en-US" altLang="zh-TW" sz="2600" b="1" dirty="0" smtClean="0">
                <a:solidFill>
                  <a:srgbClr val="0000FF"/>
                </a:solidFill>
                <a:latin typeface="標楷體" pitchFamily="65" charset="-120"/>
              </a:rPr>
              <a:t>(30</a:t>
            </a:r>
            <a:r>
              <a:rPr lang="zh-TW" altLang="en-US" sz="2600" b="1" dirty="0" smtClean="0">
                <a:solidFill>
                  <a:srgbClr val="0000FF"/>
                </a:solidFill>
                <a:latin typeface="標楷體" pitchFamily="65" charset="-120"/>
              </a:rPr>
              <a:t>分鐘</a:t>
            </a:r>
            <a:r>
              <a:rPr lang="en-US" altLang="zh-TW" sz="2600" b="1" dirty="0" smtClean="0">
                <a:solidFill>
                  <a:srgbClr val="0000FF"/>
                </a:solidFill>
                <a:latin typeface="標楷體" pitchFamily="65" charset="-120"/>
              </a:rPr>
              <a:t>)</a:t>
            </a:r>
          </a:p>
          <a:p>
            <a:pPr>
              <a:spcBef>
                <a:spcPts val="1200"/>
              </a:spcBef>
              <a:tabLst>
                <a:tab pos="6191250" algn="l"/>
              </a:tabLst>
            </a:pPr>
            <a:r>
              <a:rPr lang="en-US" altLang="zh-TW" sz="2600" b="1" dirty="0" smtClean="0">
                <a:solidFill>
                  <a:srgbClr val="0000FF"/>
                </a:solidFill>
                <a:latin typeface="標楷體" pitchFamily="65" charset="-120"/>
              </a:rPr>
              <a:t>(5</a:t>
            </a:r>
            <a:r>
              <a:rPr lang="zh-TW" altLang="en-US" sz="2600" b="1" dirty="0" smtClean="0">
                <a:solidFill>
                  <a:srgbClr val="0000FF"/>
                </a:solidFill>
                <a:latin typeface="標楷體" pitchFamily="65" charset="-120"/>
              </a:rPr>
              <a:t>分鐘</a:t>
            </a:r>
            <a:r>
              <a:rPr lang="en-US" altLang="zh-TW" sz="2600" b="1" dirty="0" smtClean="0">
                <a:solidFill>
                  <a:srgbClr val="0000FF"/>
                </a:solidFill>
                <a:latin typeface="標楷體" pitchFamily="65" charset="-120"/>
              </a:rPr>
              <a:t>)</a:t>
            </a:r>
          </a:p>
          <a:p>
            <a:pPr>
              <a:spcBef>
                <a:spcPts val="1200"/>
              </a:spcBef>
              <a:tabLst>
                <a:tab pos="6191250" algn="l"/>
              </a:tabLst>
            </a:pPr>
            <a:r>
              <a:rPr lang="en-US" altLang="zh-TW" sz="2600" b="1" dirty="0" smtClean="0">
                <a:solidFill>
                  <a:srgbClr val="0000FF"/>
                </a:solidFill>
                <a:latin typeface="標楷體" pitchFamily="65" charset="-120"/>
              </a:rPr>
              <a:t>(10</a:t>
            </a:r>
            <a:r>
              <a:rPr lang="zh-TW" altLang="en-US" sz="2600" b="1" dirty="0" smtClean="0">
                <a:solidFill>
                  <a:srgbClr val="0000FF"/>
                </a:solidFill>
                <a:latin typeface="標楷體" pitchFamily="65" charset="-120"/>
              </a:rPr>
              <a:t>分鐘</a:t>
            </a:r>
            <a:r>
              <a:rPr lang="en-US" altLang="zh-TW" sz="2600" b="1" dirty="0" smtClean="0">
                <a:solidFill>
                  <a:srgbClr val="0000FF"/>
                </a:solidFill>
                <a:latin typeface="標楷體" pitchFamily="65" charset="-120"/>
              </a:rPr>
              <a:t>)</a:t>
            </a:r>
          </a:p>
          <a:p>
            <a:pPr>
              <a:spcBef>
                <a:spcPts val="1200"/>
              </a:spcBef>
              <a:tabLst>
                <a:tab pos="6191250" algn="l"/>
              </a:tabLst>
            </a:pPr>
            <a:r>
              <a:rPr lang="en-US" altLang="zh-TW" sz="2600" b="1" dirty="0">
                <a:solidFill>
                  <a:srgbClr val="0000FF"/>
                </a:solidFill>
                <a:latin typeface="標楷體" pitchFamily="65" charset="-120"/>
              </a:rPr>
              <a:t>(5</a:t>
            </a:r>
            <a:r>
              <a:rPr lang="zh-TW" altLang="en-US" sz="2600" b="1" dirty="0">
                <a:solidFill>
                  <a:srgbClr val="0000FF"/>
                </a:solidFill>
                <a:latin typeface="標楷體" pitchFamily="65" charset="-120"/>
              </a:rPr>
              <a:t>分鐘</a:t>
            </a:r>
            <a:r>
              <a:rPr lang="en-US" altLang="zh-TW" sz="2600" b="1" dirty="0">
                <a:solidFill>
                  <a:srgbClr val="0000FF"/>
                </a:solidFill>
                <a:latin typeface="標楷體" pitchFamily="65" charset="-120"/>
              </a:rPr>
              <a:t>)</a:t>
            </a:r>
          </a:p>
          <a:p>
            <a:pPr>
              <a:spcBef>
                <a:spcPts val="1200"/>
              </a:spcBef>
              <a:tabLst>
                <a:tab pos="6191250" algn="l"/>
              </a:tabLst>
            </a:pPr>
            <a:endParaRPr lang="en-US" altLang="zh-TW" sz="2600" b="1" dirty="0">
              <a:solidFill>
                <a:srgbClr val="0000FF"/>
              </a:solidFill>
              <a:latin typeface="標楷體" pitchFamily="65" charset="-120"/>
            </a:endParaRPr>
          </a:p>
        </p:txBody>
      </p:sp>
    </p:spTree>
    <p:extLst>
      <p:ext uri="{BB962C8B-B14F-4D97-AF65-F5344CB8AC3E}">
        <p14:creationId xmlns:p14="http://schemas.microsoft.com/office/powerpoint/2010/main" val="4146792832"/>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3787392765"/>
              </p:ext>
            </p:extLst>
          </p:nvPr>
        </p:nvGraphicFramePr>
        <p:xfrm>
          <a:off x="228600" y="1447800"/>
          <a:ext cx="8381999" cy="5120640"/>
        </p:xfrm>
        <a:graphic>
          <a:graphicData uri="http://schemas.openxmlformats.org/drawingml/2006/table">
            <a:tbl>
              <a:tblPr>
                <a:tableStyleId>{616DA210-FB5B-4158-B5E0-FEB733F419BA}</a:tableStyleId>
              </a:tblPr>
              <a:tblGrid>
                <a:gridCol w="533400">
                  <a:extLst>
                    <a:ext uri="{9D8B030D-6E8A-4147-A177-3AD203B41FA5}">
                      <a16:colId xmlns:a16="http://schemas.microsoft.com/office/drawing/2014/main" val="3185740390"/>
                    </a:ext>
                  </a:extLst>
                </a:gridCol>
                <a:gridCol w="1066800">
                  <a:extLst>
                    <a:ext uri="{9D8B030D-6E8A-4147-A177-3AD203B41FA5}">
                      <a16:colId xmlns:a16="http://schemas.microsoft.com/office/drawing/2014/main" val="1859517648"/>
                    </a:ext>
                  </a:extLst>
                </a:gridCol>
                <a:gridCol w="1600200">
                  <a:extLst>
                    <a:ext uri="{9D8B030D-6E8A-4147-A177-3AD203B41FA5}">
                      <a16:colId xmlns:a16="http://schemas.microsoft.com/office/drawing/2014/main" val="2826243787"/>
                    </a:ext>
                  </a:extLst>
                </a:gridCol>
                <a:gridCol w="1066800">
                  <a:extLst>
                    <a:ext uri="{9D8B030D-6E8A-4147-A177-3AD203B41FA5}">
                      <a16:colId xmlns:a16="http://schemas.microsoft.com/office/drawing/2014/main" val="1797897805"/>
                    </a:ext>
                  </a:extLst>
                </a:gridCol>
                <a:gridCol w="4114799">
                  <a:extLst>
                    <a:ext uri="{9D8B030D-6E8A-4147-A177-3AD203B41FA5}">
                      <a16:colId xmlns:a16="http://schemas.microsoft.com/office/drawing/2014/main" val="1547348505"/>
                    </a:ext>
                  </a:extLst>
                </a:gridCol>
              </a:tblGrid>
              <a:tr h="33739">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類別</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75000"/>
                      </a:schemeClr>
                    </a:solidFill>
                  </a:tcPr>
                </a:tc>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區公所</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75000"/>
                      </a:schemeClr>
                    </a:solidFill>
                  </a:tcPr>
                </a:tc>
                <a:tc>
                  <a:txBody>
                    <a:bodyPr/>
                    <a:lstStyle/>
                    <a:p>
                      <a:pPr algn="ctr" fontAlgn="ctr"/>
                      <a:r>
                        <a:rPr lang="zh-TW" altLang="en-US" sz="1400" b="1" u="none" strike="noStrike" dirty="0" smtClean="0">
                          <a:solidFill>
                            <a:schemeClr val="bg1"/>
                          </a:solidFill>
                          <a:effectLst/>
                          <a:latin typeface="微軟正黑體" panose="020B0604030504040204" pitchFamily="34" charset="-120"/>
                          <a:ea typeface="微軟正黑體" panose="020B0604030504040204" pitchFamily="34" charset="-120"/>
                        </a:rPr>
                        <a:t>問題</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75000"/>
                      </a:schemeClr>
                    </a:solidFill>
                  </a:tcPr>
                </a:tc>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權管單位</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75000"/>
                      </a:schemeClr>
                    </a:solidFill>
                  </a:tcPr>
                </a:tc>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函覆內容</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75000"/>
                      </a:schemeClr>
                    </a:solidFill>
                  </a:tcPr>
                </a:tc>
                <a:extLst>
                  <a:ext uri="{0D108BD9-81ED-4DB2-BD59-A6C34878D82A}">
                    <a16:rowId xmlns:a16="http://schemas.microsoft.com/office/drawing/2014/main" val="2110705193"/>
                  </a:ext>
                </a:extLst>
              </a:tr>
              <a:tr h="2160000">
                <a:tc>
                  <a:txBody>
                    <a:bodyPr/>
                    <a:lstStyle/>
                    <a:p>
                      <a:pPr algn="ctr">
                        <a:lnSpc>
                          <a:spcPts val="2000"/>
                        </a:lnSpc>
                        <a:spcAft>
                          <a:spcPts val="0"/>
                        </a:spcAft>
                      </a:pPr>
                      <a:r>
                        <a:rPr lang="zh-TW" altLang="en-US" sz="1400" b="1" kern="100" dirty="0" smtClean="0">
                          <a:solidFill>
                            <a:schemeClr val="accent4">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整備工作</a:t>
                      </a:r>
                      <a:endParaRPr lang="zh-TW" sz="1400" b="1" kern="100" dirty="0">
                        <a:solidFill>
                          <a:schemeClr val="accent4">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貢寮區</a:t>
                      </a:r>
                    </a:p>
                    <a:p>
                      <a:pPr marL="0" algn="ctr" defTabSz="685800" rtl="0" eaLnBrk="1" latinLnBrk="0" hangingPunct="1">
                        <a:spcAft>
                          <a:spcPts val="0"/>
                        </a:spcAft>
                      </a:pPr>
                      <a:r>
                        <a:rPr lang="en-US"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bg1"/>
                    </a:solidFill>
                  </a:tcPr>
                </a:tc>
                <a:tc>
                  <a:txBody>
                    <a:bodyPr/>
                    <a:lstStyle/>
                    <a:p>
                      <a:pPr algn="just">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本區風光明媚，其中大型活動以海洋音樂祭夙負盛名，每年吸引數十萬人朝聖。因轄內無大型醫院，如發生類似八仙塵爆等大量傷患事件，因無足夠救護資源</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如救護車</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，且送醫距離過遠，交通不便，恐造成重大傷亡。除事先審查活動規劃及落實執行，將發生率降至最低外，災害應變處置應如何準備？</a:t>
                      </a: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bg1"/>
                    </a:solidFill>
                  </a:tcPr>
                </a:tc>
                <a:tc>
                  <a:txBody>
                    <a:bodyPr/>
                    <a:lstStyle/>
                    <a:p>
                      <a:pPr algn="ctr">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消防局</a:t>
                      </a:r>
                    </a:p>
                    <a:p>
                      <a:pPr algn="ctr">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衛生局</a:t>
                      </a: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bg1"/>
                    </a:solidFill>
                  </a:tcPr>
                </a:tc>
                <a:tc>
                  <a:txBody>
                    <a:bodyPr/>
                    <a:lstStyle/>
                    <a:p>
                      <a:pPr marL="342900" lvl="0" indent="-342900" algn="just">
                        <a:spcAft>
                          <a:spcPts val="0"/>
                        </a:spcAft>
                        <a:buFont typeface="+mj-lt"/>
                        <a:buAutoNum type="arabicPeriod"/>
                        <a:tabLst>
                          <a:tab pos="304800" algn="l"/>
                        </a:tabLs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有關大型活動之安全管理作業機制如下：</a:t>
                      </a:r>
                    </a:p>
                    <a:p>
                      <a:pPr marL="342900" lvl="0" indent="-342900" algn="just">
                        <a:spcAft>
                          <a:spcPts val="0"/>
                        </a:spcAft>
                        <a:buFont typeface="+mj-lt"/>
                        <a:buAutoNum type="arabicParenBoth"/>
                        <a:tabLst>
                          <a:tab pos="304800" algn="l"/>
                        </a:tabLs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依據「新北市政府及所屬各機關學校辦理各項活動作業要點」、「新北市政府及所屬各機關學校辦理各項活動現場安全須知」、「大型群聚活動安全管理要點」及「新北市民間辦理大型群聚活動安全管理自治條例</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草案</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」等規定，各類大型活動之辦理，本府消防局皆依前述相關規定嚴格審查，預防意外發生之可能。</a:t>
                      </a:r>
                    </a:p>
                    <a:p>
                      <a:pPr marL="342900" lvl="0" indent="-342900" algn="just">
                        <a:spcAft>
                          <a:spcPts val="0"/>
                        </a:spcAft>
                        <a:buFont typeface="+mj-lt"/>
                        <a:buAutoNum type="arabicParenBoth"/>
                        <a:tabLst>
                          <a:tab pos="304800" algn="l"/>
                        </a:tabLs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有關類似貢寮海洋音樂祭等大型活動主辦單位應依據「發展觀光條例」暨其相關法規，協調相關單位落實各項安全管理等事項，並妥處所有安全措施。</a:t>
                      </a:r>
                    </a:p>
                    <a:p>
                      <a:pPr marL="342900" lvl="0" indent="-342900" algn="just">
                        <a:spcAft>
                          <a:spcPts val="0"/>
                        </a:spcAft>
                        <a:buFont typeface="+mj-lt"/>
                        <a:buAutoNum type="arabicParenBoth"/>
                        <a:tabLst>
                          <a:tab pos="304800" algn="l"/>
                        </a:tabLs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區公所應掌握轄內大型群聚活動，加強安全宣導及採取必要之措施。</a:t>
                      </a:r>
                    </a:p>
                    <a:p>
                      <a:pPr marL="342900" lvl="0" indent="-342900" algn="just">
                        <a:spcAft>
                          <a:spcPts val="0"/>
                        </a:spcAft>
                        <a:buFont typeface="+mj-lt"/>
                        <a:buAutoNum type="arabicPeriod"/>
                        <a:tabLst>
                          <a:tab pos="304800" algn="l"/>
                        </a:tabLs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本府災害應變中心平時即建置相關災害應變連絡清冊，並有災防辦人員</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24</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小時監控災情，若災情嚴重或需啟動大傷機制時，立即通報相關處置單位進駐災害應變中心或前進指揮所，以期將災害損失降至最低。</a:t>
                      </a:r>
                    </a:p>
                    <a:p>
                      <a:pPr marL="342900" lvl="0" indent="-342900" algn="just">
                        <a:spcAft>
                          <a:spcPts val="0"/>
                        </a:spcAft>
                        <a:buFont typeface="+mj-lt"/>
                        <a:buAutoNum type="arabicPeriod"/>
                        <a:tabLst>
                          <a:tab pos="304800" algn="l"/>
                        </a:tabLs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本府消防局接獲大量傷患案件將立即啟動大量傷患機制，除依權責調派本局救護車及鄰近縣市相關機關</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購</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支援，並通報大傷權責機關</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衛生局</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到場協助。必要時協請衛生福利部支援。</a:t>
                      </a: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944998433"/>
                  </a:ext>
                </a:extLst>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20</a:t>
            </a:fld>
            <a:endParaRPr lang="zh-TW" altLang="en-US">
              <a:solidFill>
                <a:srgbClr val="44546A">
                  <a:lumMod val="50000"/>
                </a:srgbClr>
              </a:solidFill>
            </a:endParaRPr>
          </a:p>
        </p:txBody>
      </p:sp>
      <p:sp>
        <p:nvSpPr>
          <p:cNvPr id="7" name="標題 2"/>
          <p:cNvSpPr>
            <a:spLocks noGrp="1"/>
          </p:cNvSpPr>
          <p:nvPr>
            <p:ph type="title"/>
          </p:nvPr>
        </p:nvSpPr>
        <p:spPr>
          <a:xfrm>
            <a:off x="304800" y="152400"/>
            <a:ext cx="4800600" cy="716869"/>
          </a:xfrm>
          <a:solidFill>
            <a:schemeClr val="bg1"/>
          </a:solidFill>
        </p:spPr>
        <p:txBody>
          <a:bodyPr/>
          <a:lstStyle/>
          <a:p>
            <a:r>
              <a:rPr lang="en-US" altLang="zh-TW" sz="3400" dirty="0" smtClean="0"/>
              <a:t>105</a:t>
            </a:r>
            <a:r>
              <a:rPr lang="zh-TW" altLang="en-US" sz="3400" dirty="0"/>
              <a:t>年度第</a:t>
            </a:r>
            <a:r>
              <a:rPr lang="en-US" altLang="zh-TW" sz="3400" dirty="0"/>
              <a:t>1</a:t>
            </a:r>
            <a:r>
              <a:rPr lang="zh-TW" altLang="en-US" sz="3400" dirty="0"/>
              <a:t>次實地</a:t>
            </a:r>
            <a:r>
              <a:rPr lang="zh-TW" altLang="en-US" sz="3400" dirty="0" smtClean="0"/>
              <a:t>輔導</a:t>
            </a:r>
            <a:endParaRPr lang="zh-TW" altLang="en-US" sz="3400" dirty="0"/>
          </a:p>
        </p:txBody>
      </p:sp>
      <p:sp>
        <p:nvSpPr>
          <p:cNvPr id="8" name="矩形 7"/>
          <p:cNvSpPr/>
          <p:nvPr/>
        </p:nvSpPr>
        <p:spPr>
          <a:xfrm>
            <a:off x="0" y="875927"/>
            <a:ext cx="4343400" cy="461665"/>
          </a:xfrm>
          <a:prstGeom prst="rect">
            <a:avLst/>
          </a:prstGeom>
          <a:solidFill>
            <a:srgbClr val="C1DABC">
              <a:alpha val="65000"/>
            </a:srgbClr>
          </a:solidFill>
        </p:spPr>
        <p:txBody>
          <a:bodyPr wrap="square">
            <a:spAutoFit/>
          </a:bodyPr>
          <a:lstStyle/>
          <a:p>
            <a:pPr marL="342900" indent="-342900" fontAlgn="auto">
              <a:spcBef>
                <a:spcPts val="0"/>
              </a:spcBef>
              <a:spcAft>
                <a:spcPts val="0"/>
              </a:spcAft>
              <a:buSzPct val="80000"/>
              <a:buFont typeface="微軟正黑體" panose="020B0604030504040204" pitchFamily="34" charset="-120"/>
              <a:buChar char="★"/>
            </a:pPr>
            <a:r>
              <a:rPr kumimoji="0" lang="zh-TW" altLang="zh-TW" sz="2400" b="1" dirty="0" smtClean="0">
                <a:solidFill>
                  <a:srgbClr val="002060"/>
                </a:solidFill>
                <a:latin typeface="微軟正黑體" pitchFamily="34" charset="-120"/>
                <a:ea typeface="微軟正黑體" pitchFamily="34" charset="-120"/>
              </a:rPr>
              <a:t>區</a:t>
            </a:r>
            <a:r>
              <a:rPr kumimoji="0" lang="zh-TW" altLang="en-US" sz="2400" b="1" dirty="0" smtClean="0">
                <a:solidFill>
                  <a:srgbClr val="002060"/>
                </a:solidFill>
                <a:latin typeface="微軟正黑體" pitchFamily="34" charset="-120"/>
                <a:ea typeface="微軟正黑體" pitchFamily="34" charset="-120"/>
              </a:rPr>
              <a:t>公所</a:t>
            </a:r>
            <a:r>
              <a:rPr kumimoji="0" lang="zh-TW" altLang="en-US" sz="2400" b="1" dirty="0">
                <a:solidFill>
                  <a:srgbClr val="002060"/>
                </a:solidFill>
                <a:latin typeface="微軟正黑體" pitchFamily="34" charset="-120"/>
                <a:ea typeface="微軟正黑體" pitchFamily="34" charset="-120"/>
              </a:rPr>
              <a:t>提列</a:t>
            </a:r>
            <a:r>
              <a:rPr kumimoji="0" lang="zh-TW" altLang="en-US" sz="2400" b="1" dirty="0" smtClean="0">
                <a:solidFill>
                  <a:srgbClr val="002060"/>
                </a:solidFill>
                <a:latin typeface="微軟正黑體" pitchFamily="34" charset="-120"/>
                <a:ea typeface="微軟正黑體" pitchFamily="34" charset="-120"/>
              </a:rPr>
              <a:t>問題</a:t>
            </a:r>
            <a:r>
              <a:rPr kumimoji="0" lang="en-US" altLang="zh-TW" sz="2400" b="1" dirty="0">
                <a:solidFill>
                  <a:srgbClr val="002060"/>
                </a:solidFill>
                <a:latin typeface="微軟正黑體" pitchFamily="34" charset="-120"/>
                <a:ea typeface="微軟正黑體" pitchFamily="34" charset="-120"/>
              </a:rPr>
              <a:t>-</a:t>
            </a:r>
            <a:r>
              <a:rPr kumimoji="0" lang="zh-TW" altLang="en-US" sz="2400" b="1" dirty="0">
                <a:solidFill>
                  <a:srgbClr val="002060"/>
                </a:solidFill>
                <a:latin typeface="微軟正黑體" pitchFamily="34" charset="-120"/>
                <a:ea typeface="微軟正黑體" pitchFamily="34" charset="-120"/>
              </a:rPr>
              <a:t>共通性</a:t>
            </a:r>
            <a:r>
              <a:rPr kumimoji="0" lang="zh-TW" altLang="en-US" sz="2400" b="1" dirty="0" smtClean="0">
                <a:solidFill>
                  <a:srgbClr val="002060"/>
                </a:solidFill>
                <a:latin typeface="微軟正黑體" pitchFamily="34" charset="-120"/>
                <a:ea typeface="微軟正黑體" pitchFamily="34" charset="-120"/>
              </a:rPr>
              <a:t>問題</a:t>
            </a:r>
            <a:endParaRPr kumimoji="0" lang="zh-TW" altLang="en-US" sz="2400" b="1" dirty="0">
              <a:solidFill>
                <a:srgbClr val="002060"/>
              </a:solidFill>
              <a:latin typeface="微軟正黑體" pitchFamily="34" charset="-120"/>
              <a:ea typeface="微軟正黑體" pitchFamily="34" charset="-120"/>
            </a:endParaRPr>
          </a:p>
        </p:txBody>
      </p:sp>
    </p:spTree>
    <p:extLst>
      <p:ext uri="{BB962C8B-B14F-4D97-AF65-F5344CB8AC3E}">
        <p14:creationId xmlns:p14="http://schemas.microsoft.com/office/powerpoint/2010/main" val="39528911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2665491377"/>
              </p:ext>
            </p:extLst>
          </p:nvPr>
        </p:nvGraphicFramePr>
        <p:xfrm>
          <a:off x="228600" y="1447800"/>
          <a:ext cx="8381999" cy="2373360"/>
        </p:xfrm>
        <a:graphic>
          <a:graphicData uri="http://schemas.openxmlformats.org/drawingml/2006/table">
            <a:tbl>
              <a:tblPr>
                <a:tableStyleId>{616DA210-FB5B-4158-B5E0-FEB733F419BA}</a:tableStyleId>
              </a:tblPr>
              <a:tblGrid>
                <a:gridCol w="533400">
                  <a:extLst>
                    <a:ext uri="{9D8B030D-6E8A-4147-A177-3AD203B41FA5}">
                      <a16:colId xmlns:a16="http://schemas.microsoft.com/office/drawing/2014/main" val="3185740390"/>
                    </a:ext>
                  </a:extLst>
                </a:gridCol>
                <a:gridCol w="1066800">
                  <a:extLst>
                    <a:ext uri="{9D8B030D-6E8A-4147-A177-3AD203B41FA5}">
                      <a16:colId xmlns:a16="http://schemas.microsoft.com/office/drawing/2014/main" val="1859517648"/>
                    </a:ext>
                  </a:extLst>
                </a:gridCol>
                <a:gridCol w="1600200">
                  <a:extLst>
                    <a:ext uri="{9D8B030D-6E8A-4147-A177-3AD203B41FA5}">
                      <a16:colId xmlns:a16="http://schemas.microsoft.com/office/drawing/2014/main" val="2826243787"/>
                    </a:ext>
                  </a:extLst>
                </a:gridCol>
                <a:gridCol w="1066800">
                  <a:extLst>
                    <a:ext uri="{9D8B030D-6E8A-4147-A177-3AD203B41FA5}">
                      <a16:colId xmlns:a16="http://schemas.microsoft.com/office/drawing/2014/main" val="1797897805"/>
                    </a:ext>
                  </a:extLst>
                </a:gridCol>
                <a:gridCol w="4114799">
                  <a:extLst>
                    <a:ext uri="{9D8B030D-6E8A-4147-A177-3AD203B41FA5}">
                      <a16:colId xmlns:a16="http://schemas.microsoft.com/office/drawing/2014/main" val="1547348505"/>
                    </a:ext>
                  </a:extLst>
                </a:gridCol>
              </a:tblGrid>
              <a:tr h="33739">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類別</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75000"/>
                      </a:schemeClr>
                    </a:solidFill>
                  </a:tcPr>
                </a:tc>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區公所</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75000"/>
                      </a:schemeClr>
                    </a:solidFill>
                  </a:tcPr>
                </a:tc>
                <a:tc>
                  <a:txBody>
                    <a:bodyPr/>
                    <a:lstStyle/>
                    <a:p>
                      <a:pPr algn="ctr" fontAlgn="ctr"/>
                      <a:r>
                        <a:rPr lang="zh-TW" altLang="en-US" sz="1400" b="1" u="none" strike="noStrike" dirty="0" smtClean="0">
                          <a:solidFill>
                            <a:schemeClr val="bg1"/>
                          </a:solidFill>
                          <a:effectLst/>
                          <a:latin typeface="微軟正黑體" panose="020B0604030504040204" pitchFamily="34" charset="-120"/>
                          <a:ea typeface="微軟正黑體" panose="020B0604030504040204" pitchFamily="34" charset="-120"/>
                        </a:rPr>
                        <a:t>問題</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75000"/>
                      </a:schemeClr>
                    </a:solidFill>
                  </a:tcPr>
                </a:tc>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權管單位</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75000"/>
                      </a:schemeClr>
                    </a:solidFill>
                  </a:tcPr>
                </a:tc>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函覆內容</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75000"/>
                      </a:schemeClr>
                    </a:solidFill>
                  </a:tcPr>
                </a:tc>
                <a:extLst>
                  <a:ext uri="{0D108BD9-81ED-4DB2-BD59-A6C34878D82A}">
                    <a16:rowId xmlns:a16="http://schemas.microsoft.com/office/drawing/2014/main" val="2110705193"/>
                  </a:ext>
                </a:extLst>
              </a:tr>
              <a:tr h="2160000">
                <a:tc>
                  <a:txBody>
                    <a:bodyPr/>
                    <a:lstStyle/>
                    <a:p>
                      <a:pPr algn="ctr">
                        <a:lnSpc>
                          <a:spcPts val="2000"/>
                        </a:lnSpc>
                        <a:spcAft>
                          <a:spcPts val="0"/>
                        </a:spcAft>
                      </a:pPr>
                      <a:r>
                        <a:rPr lang="zh-TW" altLang="en-US" sz="1400" b="1" kern="100" dirty="0" smtClean="0">
                          <a:solidFill>
                            <a:schemeClr val="accent4">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整備工作</a:t>
                      </a:r>
                      <a:endParaRPr lang="zh-TW" sz="1400" b="1" kern="100" dirty="0">
                        <a:solidFill>
                          <a:schemeClr val="accent4">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新莊區</a:t>
                      </a:r>
                    </a:p>
                    <a:p>
                      <a:pPr marL="0" algn="ctr" defTabSz="685800" rtl="0" eaLnBrk="1" latinLnBrk="0" hangingPunct="1">
                        <a:spcAft>
                          <a:spcPts val="0"/>
                        </a:spcAft>
                      </a:pPr>
                      <a:r>
                        <a:rPr lang="en-US"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bg1"/>
                    </a:solidFill>
                  </a:tcPr>
                </a:tc>
                <a:tc>
                  <a:txBody>
                    <a:bodyPr/>
                    <a:lstStyle/>
                    <a:p>
                      <a:pPr algn="just">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建請市府教育局統一律定，每年每區由學校主辦</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場校園收容演練，同一區之學校，逐年輪流主辦，使各學校熟悉收容開設作業。</a:t>
                      </a: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bg1"/>
                    </a:solidFill>
                  </a:tcPr>
                </a:tc>
                <a:tc>
                  <a:txBody>
                    <a:bodyPr/>
                    <a:lstStyle/>
                    <a:p>
                      <a:pPr algn="ctr">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教育局</a:t>
                      </a: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bg1"/>
                    </a:solidFill>
                  </a:tcPr>
                </a:tc>
                <a:tc>
                  <a:txBody>
                    <a:bodyPr/>
                    <a:lstStyle/>
                    <a:p>
                      <a:pPr marL="0" lvl="0" indent="0" algn="just">
                        <a:spcAft>
                          <a:spcPts val="0"/>
                        </a:spcAft>
                        <a:buSzPts val="1300"/>
                        <a:buFont typeface="+mj-lt"/>
                        <a:buNone/>
                        <a:tabLst>
                          <a:tab pos="304800" algn="l"/>
                        </a:tabLst>
                      </a:pPr>
                      <a:r>
                        <a:rPr 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有關</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是否統一規定各學校輪流辦理演練部分，本局要求本市各級學校每年</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月及</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月各辦理</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場次全校性複合型災害疏散避難演練，並須結合內外資源及設備落實搜救及救護操演，由於各校演練期程及校園防災建置不盡相同，建議貴所於每年初提供本局該年度預計結合辦理收容演練之學校名單，由本局函請學校於該年度納入行事曆，配合貴所結合防災演練辦理。</a:t>
                      </a: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944998433"/>
                  </a:ext>
                </a:extLst>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21</a:t>
            </a:fld>
            <a:endParaRPr lang="zh-TW" altLang="en-US">
              <a:solidFill>
                <a:srgbClr val="44546A">
                  <a:lumMod val="50000"/>
                </a:srgbClr>
              </a:solidFill>
            </a:endParaRPr>
          </a:p>
        </p:txBody>
      </p:sp>
      <p:sp>
        <p:nvSpPr>
          <p:cNvPr id="7" name="標題 2"/>
          <p:cNvSpPr>
            <a:spLocks noGrp="1"/>
          </p:cNvSpPr>
          <p:nvPr>
            <p:ph type="title"/>
          </p:nvPr>
        </p:nvSpPr>
        <p:spPr>
          <a:xfrm>
            <a:off x="304800" y="152400"/>
            <a:ext cx="4800600" cy="716869"/>
          </a:xfrm>
          <a:solidFill>
            <a:schemeClr val="bg1"/>
          </a:solidFill>
        </p:spPr>
        <p:txBody>
          <a:bodyPr/>
          <a:lstStyle/>
          <a:p>
            <a:r>
              <a:rPr lang="en-US" altLang="zh-TW" sz="3400" dirty="0" smtClean="0"/>
              <a:t>105</a:t>
            </a:r>
            <a:r>
              <a:rPr lang="zh-TW" altLang="en-US" sz="3400" dirty="0"/>
              <a:t>年度第</a:t>
            </a:r>
            <a:r>
              <a:rPr lang="en-US" altLang="zh-TW" sz="3400" dirty="0"/>
              <a:t>1</a:t>
            </a:r>
            <a:r>
              <a:rPr lang="zh-TW" altLang="en-US" sz="3400" dirty="0"/>
              <a:t>次實地</a:t>
            </a:r>
            <a:r>
              <a:rPr lang="zh-TW" altLang="en-US" sz="3400" dirty="0" smtClean="0"/>
              <a:t>輔導</a:t>
            </a:r>
            <a:endParaRPr lang="zh-TW" altLang="en-US" sz="3400" dirty="0"/>
          </a:p>
        </p:txBody>
      </p:sp>
      <p:sp>
        <p:nvSpPr>
          <p:cNvPr id="8" name="矩形 7"/>
          <p:cNvSpPr/>
          <p:nvPr/>
        </p:nvSpPr>
        <p:spPr>
          <a:xfrm>
            <a:off x="0" y="875927"/>
            <a:ext cx="4343400" cy="461665"/>
          </a:xfrm>
          <a:prstGeom prst="rect">
            <a:avLst/>
          </a:prstGeom>
          <a:solidFill>
            <a:srgbClr val="C1DABC">
              <a:alpha val="65000"/>
            </a:srgbClr>
          </a:solidFill>
        </p:spPr>
        <p:txBody>
          <a:bodyPr wrap="square">
            <a:spAutoFit/>
          </a:bodyPr>
          <a:lstStyle/>
          <a:p>
            <a:pPr marL="342900" indent="-342900" fontAlgn="auto">
              <a:spcBef>
                <a:spcPts val="0"/>
              </a:spcBef>
              <a:spcAft>
                <a:spcPts val="0"/>
              </a:spcAft>
              <a:buSzPct val="80000"/>
              <a:buFont typeface="微軟正黑體" panose="020B0604030504040204" pitchFamily="34" charset="-120"/>
              <a:buChar char="★"/>
            </a:pPr>
            <a:r>
              <a:rPr kumimoji="0" lang="zh-TW" altLang="zh-TW" sz="2400" b="1" dirty="0" smtClean="0">
                <a:solidFill>
                  <a:srgbClr val="002060"/>
                </a:solidFill>
                <a:latin typeface="微軟正黑體" pitchFamily="34" charset="-120"/>
                <a:ea typeface="微軟正黑體" pitchFamily="34" charset="-120"/>
              </a:rPr>
              <a:t>區</a:t>
            </a:r>
            <a:r>
              <a:rPr kumimoji="0" lang="zh-TW" altLang="en-US" sz="2400" b="1" dirty="0" smtClean="0">
                <a:solidFill>
                  <a:srgbClr val="002060"/>
                </a:solidFill>
                <a:latin typeface="微軟正黑體" pitchFamily="34" charset="-120"/>
                <a:ea typeface="微軟正黑體" pitchFamily="34" charset="-120"/>
              </a:rPr>
              <a:t>公所</a:t>
            </a:r>
            <a:r>
              <a:rPr kumimoji="0" lang="zh-TW" altLang="en-US" sz="2400" b="1" dirty="0">
                <a:solidFill>
                  <a:srgbClr val="002060"/>
                </a:solidFill>
                <a:latin typeface="微軟正黑體" pitchFamily="34" charset="-120"/>
                <a:ea typeface="微軟正黑體" pitchFamily="34" charset="-120"/>
              </a:rPr>
              <a:t>提列</a:t>
            </a:r>
            <a:r>
              <a:rPr kumimoji="0" lang="zh-TW" altLang="en-US" sz="2400" b="1" dirty="0" smtClean="0">
                <a:solidFill>
                  <a:srgbClr val="002060"/>
                </a:solidFill>
                <a:latin typeface="微軟正黑體" pitchFamily="34" charset="-120"/>
                <a:ea typeface="微軟正黑體" pitchFamily="34" charset="-120"/>
              </a:rPr>
              <a:t>問題</a:t>
            </a:r>
            <a:r>
              <a:rPr kumimoji="0" lang="en-US" altLang="zh-TW" sz="2400" b="1" dirty="0">
                <a:solidFill>
                  <a:srgbClr val="002060"/>
                </a:solidFill>
                <a:latin typeface="微軟正黑體" pitchFamily="34" charset="-120"/>
                <a:ea typeface="微軟正黑體" pitchFamily="34" charset="-120"/>
              </a:rPr>
              <a:t>-</a:t>
            </a:r>
            <a:r>
              <a:rPr kumimoji="0" lang="zh-TW" altLang="en-US" sz="2400" b="1" dirty="0">
                <a:solidFill>
                  <a:srgbClr val="002060"/>
                </a:solidFill>
                <a:latin typeface="微軟正黑體" pitchFamily="34" charset="-120"/>
                <a:ea typeface="微軟正黑體" pitchFamily="34" charset="-120"/>
              </a:rPr>
              <a:t>共通性</a:t>
            </a:r>
            <a:r>
              <a:rPr kumimoji="0" lang="zh-TW" altLang="en-US" sz="2400" b="1" dirty="0" smtClean="0">
                <a:solidFill>
                  <a:srgbClr val="002060"/>
                </a:solidFill>
                <a:latin typeface="微軟正黑體" pitchFamily="34" charset="-120"/>
                <a:ea typeface="微軟正黑體" pitchFamily="34" charset="-120"/>
              </a:rPr>
              <a:t>問題</a:t>
            </a:r>
            <a:endParaRPr kumimoji="0" lang="zh-TW" altLang="en-US" sz="2400" b="1" dirty="0">
              <a:solidFill>
                <a:srgbClr val="002060"/>
              </a:solidFill>
              <a:latin typeface="微軟正黑體" pitchFamily="34" charset="-120"/>
              <a:ea typeface="微軟正黑體" pitchFamily="34" charset="-120"/>
            </a:endParaRPr>
          </a:p>
        </p:txBody>
      </p:sp>
    </p:spTree>
    <p:extLst>
      <p:ext uri="{BB962C8B-B14F-4D97-AF65-F5344CB8AC3E}">
        <p14:creationId xmlns:p14="http://schemas.microsoft.com/office/powerpoint/2010/main" val="9298707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2159327721"/>
              </p:ext>
            </p:extLst>
          </p:nvPr>
        </p:nvGraphicFramePr>
        <p:xfrm>
          <a:off x="304800" y="1447800"/>
          <a:ext cx="8305800" cy="4724400"/>
        </p:xfrm>
        <a:graphic>
          <a:graphicData uri="http://schemas.openxmlformats.org/drawingml/2006/table">
            <a:tbl>
              <a:tblPr>
                <a:tableStyleId>{616DA210-FB5B-4158-B5E0-FEB733F419BA}</a:tableStyleId>
              </a:tblPr>
              <a:tblGrid>
                <a:gridCol w="457200">
                  <a:extLst>
                    <a:ext uri="{9D8B030D-6E8A-4147-A177-3AD203B41FA5}">
                      <a16:colId xmlns:a16="http://schemas.microsoft.com/office/drawing/2014/main" val="3185740390"/>
                    </a:ext>
                  </a:extLst>
                </a:gridCol>
                <a:gridCol w="1219200">
                  <a:extLst>
                    <a:ext uri="{9D8B030D-6E8A-4147-A177-3AD203B41FA5}">
                      <a16:colId xmlns:a16="http://schemas.microsoft.com/office/drawing/2014/main" val="2385041613"/>
                    </a:ext>
                  </a:extLst>
                </a:gridCol>
                <a:gridCol w="2286000">
                  <a:extLst>
                    <a:ext uri="{9D8B030D-6E8A-4147-A177-3AD203B41FA5}">
                      <a16:colId xmlns:a16="http://schemas.microsoft.com/office/drawing/2014/main" val="2826243787"/>
                    </a:ext>
                  </a:extLst>
                </a:gridCol>
                <a:gridCol w="990600">
                  <a:extLst>
                    <a:ext uri="{9D8B030D-6E8A-4147-A177-3AD203B41FA5}">
                      <a16:colId xmlns:a16="http://schemas.microsoft.com/office/drawing/2014/main" val="1797897805"/>
                    </a:ext>
                  </a:extLst>
                </a:gridCol>
                <a:gridCol w="3352800">
                  <a:extLst>
                    <a:ext uri="{9D8B030D-6E8A-4147-A177-3AD203B41FA5}">
                      <a16:colId xmlns:a16="http://schemas.microsoft.com/office/drawing/2014/main" val="1547348505"/>
                    </a:ext>
                  </a:extLst>
                </a:gridCol>
              </a:tblGrid>
              <a:tr h="247611">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類別</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75000"/>
                      </a:schemeClr>
                    </a:solidFill>
                  </a:tcPr>
                </a:tc>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區公所</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75000"/>
                      </a:schemeClr>
                    </a:solidFill>
                  </a:tcPr>
                </a:tc>
                <a:tc>
                  <a:txBody>
                    <a:bodyPr/>
                    <a:lstStyle/>
                    <a:p>
                      <a:pPr algn="ctr" fontAlgn="ctr"/>
                      <a:r>
                        <a:rPr lang="zh-TW" altLang="en-US" sz="1400" b="1" u="none" strike="noStrike" dirty="0" smtClean="0">
                          <a:solidFill>
                            <a:schemeClr val="bg1"/>
                          </a:solidFill>
                          <a:effectLst/>
                          <a:latin typeface="微軟正黑體" panose="020B0604030504040204" pitchFamily="34" charset="-120"/>
                          <a:ea typeface="微軟正黑體" panose="020B0604030504040204" pitchFamily="34" charset="-120"/>
                        </a:rPr>
                        <a:t>問題</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75000"/>
                      </a:schemeClr>
                    </a:solidFill>
                  </a:tcPr>
                </a:tc>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權管單位</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75000"/>
                      </a:schemeClr>
                    </a:solidFill>
                  </a:tcPr>
                </a:tc>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函覆內容</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75000"/>
                      </a:schemeClr>
                    </a:solidFill>
                  </a:tcPr>
                </a:tc>
                <a:extLst>
                  <a:ext uri="{0D108BD9-81ED-4DB2-BD59-A6C34878D82A}">
                    <a16:rowId xmlns:a16="http://schemas.microsoft.com/office/drawing/2014/main" val="2110705193"/>
                  </a:ext>
                </a:extLst>
              </a:tr>
              <a:tr h="3287980">
                <a:tc rowSpan="2">
                  <a:txBody>
                    <a:bodyPr/>
                    <a:lstStyle/>
                    <a:p>
                      <a:pPr algn="ctr">
                        <a:lnSpc>
                          <a:spcPts val="2000"/>
                        </a:lnSpc>
                        <a:spcAft>
                          <a:spcPts val="0"/>
                        </a:spcAft>
                      </a:pPr>
                      <a:r>
                        <a:rPr lang="zh-TW" altLang="en-US" sz="1400" b="1" kern="100" dirty="0" smtClean="0">
                          <a:solidFill>
                            <a:schemeClr val="accent4">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整備工作</a:t>
                      </a:r>
                      <a:endParaRPr lang="zh-TW" sz="1400" b="1" kern="100" dirty="0">
                        <a:solidFill>
                          <a:schemeClr val="accent4">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樹林區</a:t>
                      </a:r>
                    </a:p>
                    <a:p>
                      <a:pPr marL="0" algn="ctr" defTabSz="685800" rtl="0" eaLnBrk="1" latinLnBrk="0" hangingPunct="1">
                        <a:spcAft>
                          <a:spcPts val="0"/>
                        </a:spcAft>
                      </a:pPr>
                      <a:r>
                        <a:rPr lang="en-US"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16</a:t>
                      </a: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bg1"/>
                    </a:solidFill>
                  </a:tcPr>
                </a:tc>
                <a:tc>
                  <a:txBody>
                    <a:bodyPr/>
                    <a:lstStyle/>
                    <a:p>
                      <a:pPr algn="just">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可否在本區防災公園裡設置防災貨櫃屋貯備物資，可機動式地傳遞物資，災時從鄰近公所或防災基地運送過來已達到跨區支援之目的。</a:t>
                      </a: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bg1"/>
                    </a:solidFill>
                  </a:tcPr>
                </a:tc>
                <a:tc>
                  <a:txBody>
                    <a:bodyPr/>
                    <a:lstStyle/>
                    <a:p>
                      <a:pPr algn="ctr">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消防局</a:t>
                      </a: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bg1"/>
                    </a:solidFill>
                  </a:tcPr>
                </a:tc>
                <a:tc>
                  <a:txBody>
                    <a:bodyPr/>
                    <a:lstStyle/>
                    <a:p>
                      <a:pPr marL="342900" lvl="0" indent="-342900" algn="just">
                        <a:spcAft>
                          <a:spcPts val="0"/>
                        </a:spcAft>
                        <a:buFont typeface="+mj-lt"/>
                        <a:buAutoNum type="arabicPeriod"/>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依據「新北市防災公園整備點檢及應變開設作業計畫」，有關救災</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濟</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物資應儲放至安全處所，災時開設應於</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小時內完成進駐。</a:t>
                      </a:r>
                    </a:p>
                    <a:p>
                      <a:pPr marL="342900" lvl="0" indent="-342900" algn="just">
                        <a:spcAft>
                          <a:spcPts val="0"/>
                        </a:spcAft>
                        <a:buFont typeface="+mj-lt"/>
                        <a:buAutoNum type="arabicPeriod"/>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至於防災公園是否得設置貨櫃屋為防災倉庫，請依本市公園管理辦法規定辦理，該主政機關為本府農業局。</a:t>
                      </a:r>
                    </a:p>
                    <a:p>
                      <a:pPr marL="342900" lvl="0" indent="-342900" algn="just">
                        <a:spcAft>
                          <a:spcPts val="0"/>
                        </a:spcAft>
                        <a:buFont typeface="+mj-lt"/>
                        <a:buAutoNum type="arabicPeriod"/>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有關跨區支援方式：</a:t>
                      </a:r>
                    </a:p>
                    <a:p>
                      <a:pPr marL="342900" lvl="0" indent="-342900" algn="just">
                        <a:spcAft>
                          <a:spcPts val="0"/>
                        </a:spcAft>
                        <a:buFont typeface="+mj-lt"/>
                        <a:buAutoNum type="arabicParenBoth"/>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各區公所皆有簽訂開口合約來維持物資的補給，若該轄仍無法提供足量物資，請協調鄰近區公所協助。跨區支援，建議仍由開口合約之廠商協助。 </a:t>
                      </a:r>
                    </a:p>
                    <a:p>
                      <a:pPr marL="342900" lvl="0" indent="-342900" algn="just">
                        <a:spcAft>
                          <a:spcPts val="0"/>
                        </a:spcAft>
                        <a:buFont typeface="+mj-lt"/>
                        <a:buAutoNum type="arabicParenBoth"/>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如區公所遇有特殊</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嚴重</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災情之需求，請立即報請災害應變中心協調處理。</a:t>
                      </a: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944998433"/>
                  </a:ext>
                </a:extLst>
              </a:tr>
              <a:tr h="1188809">
                <a:tc vMerge="1">
                  <a:txBody>
                    <a:bodyPr/>
                    <a:lstStyle/>
                    <a:p>
                      <a:pPr algn="ctr">
                        <a:lnSpc>
                          <a:spcPts val="2000"/>
                        </a:lnSpc>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雙溪區</a:t>
                      </a:r>
                    </a:p>
                    <a:p>
                      <a:pPr marL="0" algn="ctr" defTabSz="685800" rtl="0" eaLnBrk="1" latinLnBrk="0" hangingPunct="1">
                        <a:spcAft>
                          <a:spcPts val="0"/>
                        </a:spcAft>
                      </a:pPr>
                      <a:r>
                        <a:rPr lang="en-US"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22</a:t>
                      </a: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bg1"/>
                    </a:solidFill>
                  </a:tcPr>
                </a:tc>
                <a:tc>
                  <a:txBody>
                    <a:bodyPr/>
                    <a:lstStyle/>
                    <a:p>
                      <a:pPr algn="just">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有關在執行預防性疏散撤離時，保全戶配合意願不高，是否有其他誘導勸離方式。</a:t>
                      </a: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bg1"/>
                    </a:solidFill>
                  </a:tcPr>
                </a:tc>
                <a:tc>
                  <a:txBody>
                    <a:bodyPr/>
                    <a:lstStyle/>
                    <a:p>
                      <a:pPr algn="ctr">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民政局</a:t>
                      </a:r>
                    </a:p>
                    <a:p>
                      <a:pPr algn="ctr">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災防辦</a:t>
                      </a: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bg1"/>
                    </a:solidFill>
                  </a:tcPr>
                </a:tc>
                <a:tc>
                  <a:txBody>
                    <a:bodyPr/>
                    <a:lstStyle/>
                    <a:p>
                      <a:pPr algn="just">
                        <a:spcAft>
                          <a:spcPts val="0"/>
                        </a:spcAft>
                        <a:tabLst>
                          <a:tab pos="304800" algn="l"/>
                        </a:tabLs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請公所透過里</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鄰</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長、里幹事加強並持續配合教育訓練、危機宣導等方式，建立信任關係。後續由本辦公室協助提供災害宣導影片等資料。</a:t>
                      </a:r>
                    </a:p>
                  </a:txBody>
                  <a:tcPr marL="17780" marR="17780"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387896562"/>
                  </a:ext>
                </a:extLst>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22</a:t>
            </a:fld>
            <a:endParaRPr lang="zh-TW" altLang="en-US">
              <a:solidFill>
                <a:srgbClr val="44546A">
                  <a:lumMod val="50000"/>
                </a:srgbClr>
              </a:solidFill>
            </a:endParaRPr>
          </a:p>
        </p:txBody>
      </p:sp>
      <p:sp>
        <p:nvSpPr>
          <p:cNvPr id="7" name="標題 2"/>
          <p:cNvSpPr>
            <a:spLocks noGrp="1"/>
          </p:cNvSpPr>
          <p:nvPr>
            <p:ph type="title"/>
          </p:nvPr>
        </p:nvSpPr>
        <p:spPr>
          <a:xfrm>
            <a:off x="304800" y="152400"/>
            <a:ext cx="4800600" cy="716869"/>
          </a:xfrm>
          <a:solidFill>
            <a:schemeClr val="bg1"/>
          </a:solidFill>
        </p:spPr>
        <p:txBody>
          <a:bodyPr/>
          <a:lstStyle/>
          <a:p>
            <a:r>
              <a:rPr lang="en-US" altLang="zh-TW" sz="3400" dirty="0" smtClean="0"/>
              <a:t>105</a:t>
            </a:r>
            <a:r>
              <a:rPr lang="zh-TW" altLang="en-US" sz="3400" dirty="0"/>
              <a:t>年度第</a:t>
            </a:r>
            <a:r>
              <a:rPr lang="en-US" altLang="zh-TW" sz="3400" dirty="0"/>
              <a:t>1</a:t>
            </a:r>
            <a:r>
              <a:rPr lang="zh-TW" altLang="en-US" sz="3400" dirty="0"/>
              <a:t>次實地</a:t>
            </a:r>
            <a:r>
              <a:rPr lang="zh-TW" altLang="en-US" sz="3400" dirty="0" smtClean="0"/>
              <a:t>輔導</a:t>
            </a:r>
            <a:endParaRPr lang="zh-TW" altLang="en-US" sz="3400" dirty="0"/>
          </a:p>
        </p:txBody>
      </p:sp>
      <p:sp>
        <p:nvSpPr>
          <p:cNvPr id="8" name="矩形 7"/>
          <p:cNvSpPr/>
          <p:nvPr/>
        </p:nvSpPr>
        <p:spPr>
          <a:xfrm>
            <a:off x="0" y="875927"/>
            <a:ext cx="4495800" cy="461665"/>
          </a:xfrm>
          <a:prstGeom prst="rect">
            <a:avLst/>
          </a:prstGeom>
          <a:solidFill>
            <a:srgbClr val="C1DABC">
              <a:alpha val="65000"/>
            </a:srgbClr>
          </a:solidFill>
        </p:spPr>
        <p:txBody>
          <a:bodyPr wrap="square">
            <a:spAutoFit/>
          </a:bodyPr>
          <a:lstStyle/>
          <a:p>
            <a:pPr marL="342900" indent="-342900" fontAlgn="auto">
              <a:spcBef>
                <a:spcPts val="0"/>
              </a:spcBef>
              <a:spcAft>
                <a:spcPts val="0"/>
              </a:spcAft>
              <a:buSzPct val="80000"/>
              <a:buFont typeface="微軟正黑體" panose="020B0604030504040204" pitchFamily="34" charset="-120"/>
              <a:buChar char="★"/>
            </a:pPr>
            <a:r>
              <a:rPr kumimoji="0" lang="zh-TW" altLang="zh-TW" sz="2400" b="1" dirty="0" smtClean="0">
                <a:solidFill>
                  <a:srgbClr val="002060"/>
                </a:solidFill>
                <a:latin typeface="微軟正黑體" pitchFamily="34" charset="-120"/>
                <a:ea typeface="微軟正黑體" pitchFamily="34" charset="-120"/>
              </a:rPr>
              <a:t>區</a:t>
            </a:r>
            <a:r>
              <a:rPr kumimoji="0" lang="zh-TW" altLang="en-US" sz="2400" b="1" dirty="0" smtClean="0">
                <a:solidFill>
                  <a:srgbClr val="002060"/>
                </a:solidFill>
                <a:latin typeface="微軟正黑體" pitchFamily="34" charset="-120"/>
                <a:ea typeface="微軟正黑體" pitchFamily="34" charset="-120"/>
              </a:rPr>
              <a:t>公所</a:t>
            </a:r>
            <a:r>
              <a:rPr kumimoji="0" lang="zh-TW" altLang="en-US" sz="2400" b="1" dirty="0">
                <a:solidFill>
                  <a:srgbClr val="002060"/>
                </a:solidFill>
                <a:latin typeface="微軟正黑體" pitchFamily="34" charset="-120"/>
                <a:ea typeface="微軟正黑體" pitchFamily="34" charset="-120"/>
              </a:rPr>
              <a:t>提列</a:t>
            </a:r>
            <a:r>
              <a:rPr kumimoji="0" lang="zh-TW" altLang="en-US" sz="2400" b="1" dirty="0" smtClean="0">
                <a:solidFill>
                  <a:srgbClr val="002060"/>
                </a:solidFill>
                <a:latin typeface="微軟正黑體" pitchFamily="34" charset="-120"/>
                <a:ea typeface="微軟正黑體" pitchFamily="34" charset="-120"/>
              </a:rPr>
              <a:t>問題</a:t>
            </a:r>
            <a:r>
              <a:rPr kumimoji="0" lang="en-US" altLang="zh-TW" sz="2400" b="1" dirty="0">
                <a:solidFill>
                  <a:srgbClr val="002060"/>
                </a:solidFill>
                <a:latin typeface="微軟正黑體" pitchFamily="34" charset="-120"/>
                <a:ea typeface="微軟正黑體" pitchFamily="34" charset="-120"/>
              </a:rPr>
              <a:t>-</a:t>
            </a:r>
            <a:r>
              <a:rPr kumimoji="0" lang="zh-TW" altLang="en-US" sz="2400" b="1" dirty="0">
                <a:solidFill>
                  <a:srgbClr val="002060"/>
                </a:solidFill>
                <a:latin typeface="微軟正黑體" pitchFamily="34" charset="-120"/>
                <a:ea typeface="微軟正黑體" pitchFamily="34" charset="-120"/>
              </a:rPr>
              <a:t>共通性</a:t>
            </a:r>
            <a:r>
              <a:rPr kumimoji="0" lang="zh-TW" altLang="en-US" sz="2400" b="1" dirty="0" smtClean="0">
                <a:solidFill>
                  <a:srgbClr val="002060"/>
                </a:solidFill>
                <a:latin typeface="微軟正黑體" pitchFamily="34" charset="-120"/>
                <a:ea typeface="微軟正黑體" pitchFamily="34" charset="-120"/>
              </a:rPr>
              <a:t>問題</a:t>
            </a:r>
            <a:endParaRPr kumimoji="0" lang="zh-TW" altLang="en-US" sz="2400" b="1" dirty="0">
              <a:solidFill>
                <a:srgbClr val="002060"/>
              </a:solidFill>
              <a:latin typeface="微軟正黑體" pitchFamily="34" charset="-120"/>
              <a:ea typeface="微軟正黑體" pitchFamily="34" charset="-120"/>
            </a:endParaRPr>
          </a:p>
        </p:txBody>
      </p:sp>
    </p:spTree>
    <p:extLst>
      <p:ext uri="{BB962C8B-B14F-4D97-AF65-F5344CB8AC3E}">
        <p14:creationId xmlns:p14="http://schemas.microsoft.com/office/powerpoint/2010/main" val="5909767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2729064038"/>
              </p:ext>
            </p:extLst>
          </p:nvPr>
        </p:nvGraphicFramePr>
        <p:xfrm>
          <a:off x="533399" y="1371600"/>
          <a:ext cx="7924799" cy="4904948"/>
        </p:xfrm>
        <a:graphic>
          <a:graphicData uri="http://schemas.openxmlformats.org/drawingml/2006/table">
            <a:tbl>
              <a:tblPr>
                <a:tableStyleId>{616DA210-FB5B-4158-B5E0-FEB733F419BA}</a:tableStyleId>
              </a:tblPr>
              <a:tblGrid>
                <a:gridCol w="533401">
                  <a:extLst>
                    <a:ext uri="{9D8B030D-6E8A-4147-A177-3AD203B41FA5}">
                      <a16:colId xmlns:a16="http://schemas.microsoft.com/office/drawing/2014/main" val="3185740390"/>
                    </a:ext>
                  </a:extLst>
                </a:gridCol>
                <a:gridCol w="1066800">
                  <a:extLst>
                    <a:ext uri="{9D8B030D-6E8A-4147-A177-3AD203B41FA5}">
                      <a16:colId xmlns:a16="http://schemas.microsoft.com/office/drawing/2014/main" val="3880666792"/>
                    </a:ext>
                  </a:extLst>
                </a:gridCol>
                <a:gridCol w="2057400">
                  <a:extLst>
                    <a:ext uri="{9D8B030D-6E8A-4147-A177-3AD203B41FA5}">
                      <a16:colId xmlns:a16="http://schemas.microsoft.com/office/drawing/2014/main" val="2826243787"/>
                    </a:ext>
                  </a:extLst>
                </a:gridCol>
                <a:gridCol w="838200">
                  <a:extLst>
                    <a:ext uri="{9D8B030D-6E8A-4147-A177-3AD203B41FA5}">
                      <a16:colId xmlns:a16="http://schemas.microsoft.com/office/drawing/2014/main" val="1797897805"/>
                    </a:ext>
                  </a:extLst>
                </a:gridCol>
                <a:gridCol w="3428998">
                  <a:extLst>
                    <a:ext uri="{9D8B030D-6E8A-4147-A177-3AD203B41FA5}">
                      <a16:colId xmlns:a16="http://schemas.microsoft.com/office/drawing/2014/main" val="1547348505"/>
                    </a:ext>
                  </a:extLst>
                </a:gridCol>
              </a:tblGrid>
              <a:tr h="224948">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類別</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rgbClr val="0070C0"/>
                    </a:solidFill>
                  </a:tcPr>
                </a:tc>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區公所</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rgbClr val="0070C0"/>
                    </a:solidFill>
                  </a:tcPr>
                </a:tc>
                <a:tc>
                  <a:txBody>
                    <a:bodyPr/>
                    <a:lstStyle/>
                    <a:p>
                      <a:pPr algn="ctr" fontAlgn="ctr"/>
                      <a:r>
                        <a:rPr lang="zh-TW" altLang="en-US" sz="1400" b="1" u="none" strike="noStrike" dirty="0" smtClean="0">
                          <a:solidFill>
                            <a:schemeClr val="bg1"/>
                          </a:solidFill>
                          <a:effectLst/>
                          <a:latin typeface="微軟正黑體" panose="020B0604030504040204" pitchFamily="34" charset="-120"/>
                          <a:ea typeface="微軟正黑體" panose="020B0604030504040204" pitchFamily="34" charset="-120"/>
                        </a:rPr>
                        <a:t>問題</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rgbClr val="0070C0"/>
                    </a:solidFill>
                  </a:tcPr>
                </a:tc>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權管單位</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rgbClr val="0070C0"/>
                    </a:solidFill>
                  </a:tcPr>
                </a:tc>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函覆內容</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rgbClr val="0070C0"/>
                    </a:solidFill>
                  </a:tcPr>
                </a:tc>
                <a:extLst>
                  <a:ext uri="{0D108BD9-81ED-4DB2-BD59-A6C34878D82A}">
                    <a16:rowId xmlns:a16="http://schemas.microsoft.com/office/drawing/2014/main" val="2110705193"/>
                  </a:ext>
                </a:extLst>
              </a:tr>
              <a:tr h="1800000">
                <a:tc rowSpan="3">
                  <a:txBody>
                    <a:bodyPr/>
                    <a:lstStyle/>
                    <a:p>
                      <a:pPr algn="ctr">
                        <a:lnSpc>
                          <a:spcPts val="2000"/>
                        </a:lnSpc>
                        <a:spcAft>
                          <a:spcPts val="0"/>
                        </a:spcAft>
                      </a:pPr>
                      <a:r>
                        <a:rPr lang="zh-TW" altLang="en-US" sz="1400" b="1" kern="100" dirty="0" smtClean="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rPr>
                        <a:t>應變工作</a:t>
                      </a:r>
                      <a:endParaRPr lang="zh-TW" sz="14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樹林區</a:t>
                      </a:r>
                    </a:p>
                    <a:p>
                      <a:pPr marL="0" algn="ctr" defTabSz="685800" rtl="0" eaLnBrk="1" latinLnBrk="0" hangingPunct="1">
                        <a:spcAft>
                          <a:spcPts val="0"/>
                        </a:spcAft>
                      </a:pPr>
                      <a:r>
                        <a:rPr lang="en-US"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16</a:t>
                      </a: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algn="just">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公所於災時接獲通報，台水、台電搶修不及，與市府應變中心反應後仍未見其改善。</a:t>
                      </a:r>
                    </a:p>
                  </a:txBody>
                  <a:tcPr marL="17780" marR="177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algn="ctr">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消防局</a:t>
                      </a:r>
                    </a:p>
                  </a:txBody>
                  <a:tcPr marL="17780" marR="177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marL="180975" lvl="0" indent="-180975" algn="just" defTabSz="685800" rtl="0" eaLnBrk="1" latinLnBrk="0" hangingPunct="1">
                        <a:spcAft>
                          <a:spcPts val="0"/>
                        </a:spcAft>
                        <a:buFont typeface="+mj-lt"/>
                        <a:buAutoNum type="arabicPeriod"/>
                        <a:tabLst>
                          <a:tab pos="180975" algn="l"/>
                        </a:tabLst>
                      </a:pPr>
                      <a:r>
                        <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由於事業單位搶修、搶險能量有限，原則上依據災害嚴重程度排定作業時程。</a:t>
                      </a:r>
                    </a:p>
                    <a:p>
                      <a:pPr marL="180975" lvl="0" indent="-180975" algn="just" defTabSz="685800" rtl="0" eaLnBrk="1" latinLnBrk="0" hangingPunct="1">
                        <a:spcAft>
                          <a:spcPts val="0"/>
                        </a:spcAft>
                        <a:buFont typeface="+mj-lt"/>
                        <a:buAutoNum type="arabicPeriod"/>
                        <a:tabLst>
                          <a:tab pos="180975" algn="l"/>
                        </a:tabLst>
                      </a:pPr>
                      <a:r>
                        <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區公所若有發現有危害生命安全或行車安全等急迫性災情，請立即通報本市災害應變中心，本府將協調事業單位處理。</a:t>
                      </a:r>
                    </a:p>
                  </a:txBody>
                  <a:tcPr marL="17780" marR="177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944998433"/>
                  </a:ext>
                </a:extLst>
              </a:tr>
              <a:tr h="1440000">
                <a:tc vMerge="1">
                  <a:txBody>
                    <a:bodyPr/>
                    <a:lstStyle/>
                    <a:p>
                      <a:pPr algn="ctr">
                        <a:lnSpc>
                          <a:spcPts val="2000"/>
                        </a:lnSpc>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雙溪區</a:t>
                      </a:r>
                    </a:p>
                    <a:p>
                      <a:pPr marL="0" algn="ctr" defTabSz="685800" rtl="0" eaLnBrk="1" latinLnBrk="0" hangingPunct="1">
                        <a:spcAft>
                          <a:spcPts val="0"/>
                        </a:spcAft>
                      </a:pPr>
                      <a:r>
                        <a:rPr lang="en-US"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22</a:t>
                      </a: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algn="just">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因民政局低溫特報之回報表須於中午</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12</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點以前函復，社會人文課無法將相關數據完整納入，建議是否可將函覆時間統一。</a:t>
                      </a:r>
                    </a:p>
                  </a:txBody>
                  <a:tcPr marL="17780" marR="177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algn="ctr">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民政局</a:t>
                      </a:r>
                    </a:p>
                  </a:txBody>
                  <a:tcPr marL="17780" marR="177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algn="just">
                        <a:spcAft>
                          <a:spcPts val="0"/>
                        </a:spcAft>
                        <a:tabLst>
                          <a:tab pos="304800" algn="l"/>
                        </a:tabLs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針對防寒機制由於各局處處理情形不同，因此有各自表單，為便於各局處作業，仍請公所配合各局處規定執行。</a:t>
                      </a:r>
                    </a:p>
                  </a:txBody>
                  <a:tcPr marL="17780" marR="177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387896562"/>
                  </a:ext>
                </a:extLst>
              </a:tr>
              <a:tr h="1440000">
                <a:tc vMerge="1">
                  <a:txBody>
                    <a:bodyPr/>
                    <a:lstStyle/>
                    <a:p>
                      <a:pPr algn="ctr">
                        <a:lnSpc>
                          <a:spcPts val="2000"/>
                        </a:lnSpc>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雙溪區</a:t>
                      </a:r>
                    </a:p>
                    <a:p>
                      <a:pPr marL="0" algn="ctr" defTabSz="685800" rtl="0" eaLnBrk="1" latinLnBrk="0" hangingPunct="1">
                        <a:spcAft>
                          <a:spcPts val="0"/>
                        </a:spcAft>
                      </a:pPr>
                      <a:r>
                        <a:rPr lang="en-US"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22</a:t>
                      </a: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p>
                  </a:txBody>
                  <a:tcPr marL="17780" marR="177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algn="just">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本區面臨短時間須進行疏散撤離作業時，公所動員能量不足以因應，是否可由市府統一訂定人力資源開口合約。</a:t>
                      </a:r>
                    </a:p>
                  </a:txBody>
                  <a:tcPr marL="17780" marR="177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algn="ctr">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災防辦</a:t>
                      </a:r>
                    </a:p>
                  </a:txBody>
                  <a:tcPr marL="17780" marR="177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marL="180975" lvl="0" indent="-180975" algn="just" defTabSz="685800" rtl="0" eaLnBrk="1" latinLnBrk="0" hangingPunct="1">
                        <a:spcAft>
                          <a:spcPts val="0"/>
                        </a:spcAft>
                        <a:buFont typeface="+mj-lt"/>
                        <a:buAutoNum type="arabicPeriod"/>
                        <a:tabLst>
                          <a:tab pos="180975" algn="l"/>
                        </a:tabLst>
                      </a:pPr>
                      <a:r>
                        <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初期進行疏散撤離時，優先動員里長與志工，或協請警察支援。</a:t>
                      </a:r>
                    </a:p>
                    <a:p>
                      <a:pPr marL="180975" lvl="0" indent="-180975" algn="just" defTabSz="685800" rtl="0" eaLnBrk="1" latinLnBrk="0" hangingPunct="1">
                        <a:spcAft>
                          <a:spcPts val="0"/>
                        </a:spcAft>
                        <a:buFont typeface="+mj-lt"/>
                        <a:buAutoNum type="arabicPeriod"/>
                        <a:tabLst>
                          <a:tab pos="180975" algn="l"/>
                        </a:tabLst>
                      </a:pPr>
                      <a:r>
                        <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如災情有更嚴重趨勢，於災害應變中心開設時，可由區災害應變中心依支援協定書填寫國軍支援救災需求表後，傳真至各聯防分區申請兵力支援。</a:t>
                      </a:r>
                    </a:p>
                  </a:txBody>
                  <a:tcPr marL="17780" marR="177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3803845273"/>
                  </a:ext>
                </a:extLst>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23</a:t>
            </a:fld>
            <a:endParaRPr lang="zh-TW" altLang="en-US">
              <a:solidFill>
                <a:srgbClr val="44546A">
                  <a:lumMod val="50000"/>
                </a:srgbClr>
              </a:solidFill>
            </a:endParaRPr>
          </a:p>
        </p:txBody>
      </p:sp>
      <p:sp>
        <p:nvSpPr>
          <p:cNvPr id="7" name="標題 2"/>
          <p:cNvSpPr>
            <a:spLocks noGrp="1"/>
          </p:cNvSpPr>
          <p:nvPr>
            <p:ph type="title"/>
          </p:nvPr>
        </p:nvSpPr>
        <p:spPr>
          <a:xfrm>
            <a:off x="304800" y="152400"/>
            <a:ext cx="4800600" cy="716869"/>
          </a:xfrm>
          <a:solidFill>
            <a:schemeClr val="bg1"/>
          </a:solidFill>
        </p:spPr>
        <p:txBody>
          <a:bodyPr/>
          <a:lstStyle/>
          <a:p>
            <a:r>
              <a:rPr lang="en-US" altLang="zh-TW" sz="3400" dirty="0" smtClean="0"/>
              <a:t>105</a:t>
            </a:r>
            <a:r>
              <a:rPr lang="zh-TW" altLang="en-US" sz="3400" dirty="0"/>
              <a:t>年度第</a:t>
            </a:r>
            <a:r>
              <a:rPr lang="en-US" altLang="zh-TW" sz="3400" dirty="0"/>
              <a:t>1</a:t>
            </a:r>
            <a:r>
              <a:rPr lang="zh-TW" altLang="en-US" sz="3400" dirty="0"/>
              <a:t>次實地</a:t>
            </a:r>
            <a:r>
              <a:rPr lang="zh-TW" altLang="en-US" sz="3400" dirty="0" smtClean="0"/>
              <a:t>輔導</a:t>
            </a:r>
            <a:endParaRPr lang="zh-TW" altLang="en-US" sz="3400" dirty="0"/>
          </a:p>
        </p:txBody>
      </p:sp>
      <p:sp>
        <p:nvSpPr>
          <p:cNvPr id="8" name="矩形 7"/>
          <p:cNvSpPr/>
          <p:nvPr/>
        </p:nvSpPr>
        <p:spPr>
          <a:xfrm>
            <a:off x="0" y="875927"/>
            <a:ext cx="4800600" cy="461665"/>
          </a:xfrm>
          <a:prstGeom prst="rect">
            <a:avLst/>
          </a:prstGeom>
          <a:solidFill>
            <a:srgbClr val="C1DABC">
              <a:alpha val="65000"/>
            </a:srgbClr>
          </a:solidFill>
        </p:spPr>
        <p:txBody>
          <a:bodyPr wrap="square">
            <a:spAutoFit/>
          </a:bodyPr>
          <a:lstStyle/>
          <a:p>
            <a:pPr marL="342900" indent="-342900" fontAlgn="auto">
              <a:spcBef>
                <a:spcPts val="0"/>
              </a:spcBef>
              <a:spcAft>
                <a:spcPts val="0"/>
              </a:spcAft>
              <a:buSzPct val="80000"/>
              <a:buFont typeface="微軟正黑體" panose="020B0604030504040204" pitchFamily="34" charset="-120"/>
              <a:buChar char="★"/>
            </a:pPr>
            <a:r>
              <a:rPr kumimoji="0" lang="zh-TW" altLang="zh-TW" sz="2400" b="1" dirty="0" smtClean="0">
                <a:solidFill>
                  <a:srgbClr val="002060"/>
                </a:solidFill>
                <a:latin typeface="微軟正黑體" pitchFamily="34" charset="-120"/>
                <a:ea typeface="微軟正黑體" pitchFamily="34" charset="-120"/>
              </a:rPr>
              <a:t>區</a:t>
            </a:r>
            <a:r>
              <a:rPr kumimoji="0" lang="zh-TW" altLang="en-US" sz="2400" b="1" dirty="0" smtClean="0">
                <a:solidFill>
                  <a:srgbClr val="002060"/>
                </a:solidFill>
                <a:latin typeface="微軟正黑體" pitchFamily="34" charset="-120"/>
                <a:ea typeface="微軟正黑體" pitchFamily="34" charset="-120"/>
              </a:rPr>
              <a:t>公所</a:t>
            </a:r>
            <a:r>
              <a:rPr kumimoji="0" lang="zh-TW" altLang="en-US" sz="2400" b="1" dirty="0">
                <a:solidFill>
                  <a:srgbClr val="002060"/>
                </a:solidFill>
                <a:latin typeface="微軟正黑體" pitchFamily="34" charset="-120"/>
                <a:ea typeface="微軟正黑體" pitchFamily="34" charset="-120"/>
              </a:rPr>
              <a:t>提列</a:t>
            </a:r>
            <a:r>
              <a:rPr kumimoji="0" lang="zh-TW" altLang="en-US" sz="2400" b="1" dirty="0" smtClean="0">
                <a:solidFill>
                  <a:srgbClr val="002060"/>
                </a:solidFill>
                <a:latin typeface="微軟正黑體" pitchFamily="34" charset="-120"/>
                <a:ea typeface="微軟正黑體" pitchFamily="34" charset="-120"/>
              </a:rPr>
              <a:t>問題</a:t>
            </a:r>
            <a:r>
              <a:rPr kumimoji="0" lang="en-US" altLang="zh-TW" sz="2400" b="1" dirty="0">
                <a:solidFill>
                  <a:srgbClr val="002060"/>
                </a:solidFill>
                <a:latin typeface="微軟正黑體" pitchFamily="34" charset="-120"/>
                <a:ea typeface="微軟正黑體" pitchFamily="34" charset="-120"/>
              </a:rPr>
              <a:t>-</a:t>
            </a:r>
            <a:r>
              <a:rPr kumimoji="0" lang="zh-TW" altLang="en-US" sz="2400" b="1" dirty="0">
                <a:solidFill>
                  <a:srgbClr val="002060"/>
                </a:solidFill>
                <a:latin typeface="微軟正黑體" pitchFamily="34" charset="-120"/>
                <a:ea typeface="微軟正黑體" pitchFamily="34" charset="-120"/>
              </a:rPr>
              <a:t>共通性</a:t>
            </a:r>
            <a:r>
              <a:rPr kumimoji="0" lang="zh-TW" altLang="en-US" sz="2400" b="1" dirty="0" smtClean="0">
                <a:solidFill>
                  <a:srgbClr val="002060"/>
                </a:solidFill>
                <a:latin typeface="微軟正黑體" pitchFamily="34" charset="-120"/>
                <a:ea typeface="微軟正黑體" pitchFamily="34" charset="-120"/>
              </a:rPr>
              <a:t>問題</a:t>
            </a:r>
            <a:endParaRPr kumimoji="0" lang="zh-TW" altLang="en-US" sz="2400" b="1" dirty="0">
              <a:solidFill>
                <a:srgbClr val="002060"/>
              </a:solidFill>
              <a:latin typeface="微軟正黑體" pitchFamily="34" charset="-120"/>
              <a:ea typeface="微軟正黑體" pitchFamily="34" charset="-120"/>
            </a:endParaRPr>
          </a:p>
        </p:txBody>
      </p:sp>
    </p:spTree>
    <p:extLst>
      <p:ext uri="{BB962C8B-B14F-4D97-AF65-F5344CB8AC3E}">
        <p14:creationId xmlns:p14="http://schemas.microsoft.com/office/powerpoint/2010/main" val="10996627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223508732"/>
              </p:ext>
            </p:extLst>
          </p:nvPr>
        </p:nvGraphicFramePr>
        <p:xfrm>
          <a:off x="380999" y="1447799"/>
          <a:ext cx="8229600" cy="5273678"/>
        </p:xfrm>
        <a:graphic>
          <a:graphicData uri="http://schemas.openxmlformats.org/drawingml/2006/table">
            <a:tbl>
              <a:tblPr>
                <a:tableStyleId>{616DA210-FB5B-4158-B5E0-FEB733F419BA}</a:tableStyleId>
              </a:tblPr>
              <a:tblGrid>
                <a:gridCol w="533401">
                  <a:extLst>
                    <a:ext uri="{9D8B030D-6E8A-4147-A177-3AD203B41FA5}">
                      <a16:colId xmlns:a16="http://schemas.microsoft.com/office/drawing/2014/main" val="3185740390"/>
                    </a:ext>
                  </a:extLst>
                </a:gridCol>
                <a:gridCol w="1066800">
                  <a:extLst>
                    <a:ext uri="{9D8B030D-6E8A-4147-A177-3AD203B41FA5}">
                      <a16:colId xmlns:a16="http://schemas.microsoft.com/office/drawing/2014/main" val="3390644214"/>
                    </a:ext>
                  </a:extLst>
                </a:gridCol>
                <a:gridCol w="1752600">
                  <a:extLst>
                    <a:ext uri="{9D8B030D-6E8A-4147-A177-3AD203B41FA5}">
                      <a16:colId xmlns:a16="http://schemas.microsoft.com/office/drawing/2014/main" val="2826243787"/>
                    </a:ext>
                  </a:extLst>
                </a:gridCol>
                <a:gridCol w="838200">
                  <a:extLst>
                    <a:ext uri="{9D8B030D-6E8A-4147-A177-3AD203B41FA5}">
                      <a16:colId xmlns:a16="http://schemas.microsoft.com/office/drawing/2014/main" val="1797897805"/>
                    </a:ext>
                  </a:extLst>
                </a:gridCol>
                <a:gridCol w="4038599">
                  <a:extLst>
                    <a:ext uri="{9D8B030D-6E8A-4147-A177-3AD203B41FA5}">
                      <a16:colId xmlns:a16="http://schemas.microsoft.com/office/drawing/2014/main" val="1547348505"/>
                    </a:ext>
                  </a:extLst>
                </a:gridCol>
              </a:tblGrid>
              <a:tr h="268126">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類別</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rgbClr val="0070C0"/>
                    </a:solidFill>
                  </a:tcPr>
                </a:tc>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區公所</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rgbClr val="0070C0"/>
                    </a:solidFill>
                  </a:tcPr>
                </a:tc>
                <a:tc>
                  <a:txBody>
                    <a:bodyPr/>
                    <a:lstStyle/>
                    <a:p>
                      <a:pPr algn="ctr" fontAlgn="ctr"/>
                      <a:r>
                        <a:rPr lang="zh-TW" altLang="en-US" sz="1400" b="1" u="none" strike="noStrike" dirty="0" smtClean="0">
                          <a:solidFill>
                            <a:schemeClr val="bg1"/>
                          </a:solidFill>
                          <a:effectLst/>
                          <a:latin typeface="微軟正黑體" panose="020B0604030504040204" pitchFamily="34" charset="-120"/>
                          <a:ea typeface="微軟正黑體" panose="020B0604030504040204" pitchFamily="34" charset="-120"/>
                        </a:rPr>
                        <a:t>問題</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rgbClr val="0070C0"/>
                    </a:solidFill>
                  </a:tcPr>
                </a:tc>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權管單位</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rgbClr val="0070C0"/>
                    </a:solidFill>
                  </a:tcPr>
                </a:tc>
                <a:tc>
                  <a:txBody>
                    <a:bodyPr/>
                    <a:lstStyle/>
                    <a:p>
                      <a:pPr algn="ctr" fontAlgn="ctr"/>
                      <a:r>
                        <a:rPr lang="zh-TW" altLang="en-US" sz="1400" b="1" i="0" u="none" strike="noStrike" dirty="0" smtClean="0">
                          <a:solidFill>
                            <a:schemeClr val="bg1"/>
                          </a:solidFill>
                          <a:effectLst/>
                          <a:latin typeface="微軟正黑體" panose="020B0604030504040204" pitchFamily="34" charset="-120"/>
                          <a:ea typeface="微軟正黑體" panose="020B0604030504040204" pitchFamily="34" charset="-120"/>
                        </a:rPr>
                        <a:t>函覆內容</a:t>
                      </a:r>
                      <a:endParaRPr lang="zh-TW" altLang="en-US" sz="1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rgbClr val="0070C0"/>
                    </a:solidFill>
                  </a:tcPr>
                </a:tc>
                <a:extLst>
                  <a:ext uri="{0D108BD9-81ED-4DB2-BD59-A6C34878D82A}">
                    <a16:rowId xmlns:a16="http://schemas.microsoft.com/office/drawing/2014/main" val="2110705193"/>
                  </a:ext>
                </a:extLst>
              </a:tr>
              <a:tr h="2290521">
                <a:tc rowSpan="2">
                  <a:txBody>
                    <a:bodyPr/>
                    <a:lstStyle/>
                    <a:p>
                      <a:pPr algn="ctr">
                        <a:lnSpc>
                          <a:spcPts val="2000"/>
                        </a:lnSpc>
                        <a:spcAft>
                          <a:spcPts val="0"/>
                        </a:spcAft>
                      </a:pPr>
                      <a:r>
                        <a:rPr lang="zh-TW" altLang="en-US" sz="1400" b="1" kern="100" dirty="0" smtClean="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rPr>
                        <a:t>應變工作</a:t>
                      </a:r>
                      <a:endParaRPr lang="zh-TW" sz="14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土城區</a:t>
                      </a:r>
                    </a:p>
                    <a:p>
                      <a:pPr marL="0" algn="ctr" defTabSz="685800" rtl="0" eaLnBrk="1" latinLnBrk="0" hangingPunct="1">
                        <a:spcAft>
                          <a:spcPts val="0"/>
                        </a:spcAft>
                      </a:pPr>
                      <a:r>
                        <a:rPr lang="en-US"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24</a:t>
                      </a: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algn="just">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因土石流等災害形成孤島，人員無法及時進入災區，能否設置必要設備</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如空拍機</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進行災情查報，或要如何因應？</a:t>
                      </a:r>
                    </a:p>
                  </a:txBody>
                  <a:tcPr marL="17780" marR="177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algn="ctr">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消防局</a:t>
                      </a:r>
                    </a:p>
                  </a:txBody>
                  <a:tcPr marL="17780" marR="177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marL="342900" lvl="0" indent="-342900" algn="just">
                        <a:spcAft>
                          <a:spcPts val="0"/>
                        </a:spcAft>
                        <a:buFont typeface="+mj-lt"/>
                        <a:buAutoNum type="arabicPeriod"/>
                        <a:tabLst>
                          <a:tab pos="304800" algn="l"/>
                        </a:tabLs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本局已有購置無人飛行載具（</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UAV</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），可執行空拍相關任務，若災害應變處置期間，確有出動之需求，區公所可向市府災害應變中心回報，由市府災害應變中心統一調派</a:t>
                      </a:r>
                    </a:p>
                    <a:p>
                      <a:pPr marL="342900" lvl="0" indent="-342900" algn="just">
                        <a:spcAft>
                          <a:spcPts val="0"/>
                        </a:spcAft>
                        <a:buFont typeface="+mj-lt"/>
                        <a:buAutoNum type="arabicPeriod"/>
                        <a:tabLst>
                          <a:tab pos="304800" algn="l"/>
                        </a:tabLs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另以</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104</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年度蘇迪勒颱風災害應變為例，市府災害應變中心即協請空勤總隊派遣直升機載送防救災人員及衛星電話進入交通中斷之烏來區，使防救災人員可利用衛星電話回報孤島地區內災情狀況。</a:t>
                      </a:r>
                    </a:p>
                  </a:txBody>
                  <a:tcPr marL="17780" marR="177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944998433"/>
                  </a:ext>
                </a:extLst>
              </a:tr>
              <a:tr h="2715031">
                <a:tc vMerge="1">
                  <a:txBody>
                    <a:bodyPr/>
                    <a:lstStyle/>
                    <a:p>
                      <a:pPr algn="ctr">
                        <a:lnSpc>
                          <a:spcPts val="2000"/>
                        </a:lnSpc>
                        <a:spcAft>
                          <a:spcPts val="0"/>
                        </a:spcAft>
                      </a:pP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土城區</a:t>
                      </a:r>
                    </a:p>
                    <a:p>
                      <a:pPr marL="0" algn="ctr" defTabSz="685800" rtl="0" eaLnBrk="1" latinLnBrk="0" hangingPunct="1">
                        <a:spcAft>
                          <a:spcPts val="0"/>
                        </a:spcAft>
                      </a:pPr>
                      <a:r>
                        <a:rPr lang="en-US"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24</a:t>
                      </a:r>
                      <a:r>
                        <a:rPr lang="zh-TW" altLang="zh-TW" sz="14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marL="180975" lvl="0" indent="-180975" algn="just" defTabSz="685800" rtl="0" eaLnBrk="1" latinLnBrk="0" hangingPunct="1">
                        <a:spcAft>
                          <a:spcPts val="0"/>
                        </a:spcAft>
                        <a:buFont typeface="+mj-lt"/>
                        <a:buAutoNum type="arabicPeriod"/>
                        <a:tabLst>
                          <a:tab pos="180975" algn="l"/>
                        </a:tabLst>
                      </a:pPr>
                      <a:r>
                        <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地震災害發生後，公所災修廠商機具有限，應如何有效應用資源及配合市政府指揮？</a:t>
                      </a:r>
                    </a:p>
                    <a:p>
                      <a:pPr marL="180975" lvl="0" indent="-180975" algn="just" defTabSz="685800" rtl="0" eaLnBrk="1" latinLnBrk="0" hangingPunct="1">
                        <a:spcAft>
                          <a:spcPts val="0"/>
                        </a:spcAft>
                        <a:buFont typeface="+mj-lt"/>
                        <a:buAutoNum type="arabicPeriod"/>
                        <a:tabLst>
                          <a:tab pos="180975" algn="l"/>
                        </a:tabLst>
                      </a:pPr>
                      <a:r>
                        <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另若同時發生災害，在有限機具及人力下，應如何分配至各個需求處，有無相關評估準則可作參考？</a:t>
                      </a:r>
                    </a:p>
                  </a:txBody>
                  <a:tcPr marL="17780" marR="177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algn="ctr">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消防局</a:t>
                      </a:r>
                    </a:p>
                    <a:p>
                      <a:pPr algn="ctr">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工務局</a:t>
                      </a:r>
                    </a:p>
                  </a:txBody>
                  <a:tcPr marL="17780" marR="177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tc>
                  <a:txBody>
                    <a:bodyPr/>
                    <a:lstStyle/>
                    <a:p>
                      <a:pPr marL="342900" lvl="0" indent="-342900" algn="just">
                        <a:spcAft>
                          <a:spcPts val="0"/>
                        </a:spcAft>
                        <a:buFont typeface="+mj-lt"/>
                        <a:buAutoNum type="arabicPeriod"/>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當災害狀況非區公所能夠單獨處理時，應向市府災害應變中心回報，由市府統籌調度相關資源與合約廠商進行救災，並視災情狀況，於災區架設前進指揮所，若能量仍有不足，則向中央災害應變中心申請支援，並評估是否進行相關徵調、徵用作業，以因應搶救災需求。</a:t>
                      </a:r>
                    </a:p>
                    <a:p>
                      <a:pPr marL="342900" lvl="0" indent="-342900" algn="just">
                        <a:spcAft>
                          <a:spcPts val="0"/>
                        </a:spcAft>
                        <a:buFont typeface="+mj-lt"/>
                        <a:buAutoNum type="arabicPeriod"/>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工務局說明：若災情發生，應依據「新北市各級災害應變中心作業要點」辦理，成立「公所災害應變中心」，區長擔任指揮官，視災情狀況先行調度救災，並應向市府災害應變中心回報。若量能仍有不足者，則由市府災害應變中心統籌調度支援，以因應救災需求。</a:t>
                      </a:r>
                    </a:p>
                  </a:txBody>
                  <a:tcPr marL="17780" marR="17780" marT="0" marB="0" anchor="ctr">
                    <a:lnL w="12700" cap="flat" cmpd="sng" algn="ctr">
                      <a:solidFill>
                        <a:schemeClr val="accent5">
                          <a:lumMod val="50000"/>
                        </a:schemeClr>
                      </a:solidFill>
                      <a:prstDash val="sysDot"/>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387896562"/>
                  </a:ext>
                </a:extLst>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24</a:t>
            </a:fld>
            <a:endParaRPr lang="zh-TW" altLang="en-US">
              <a:solidFill>
                <a:srgbClr val="44546A">
                  <a:lumMod val="50000"/>
                </a:srgbClr>
              </a:solidFill>
            </a:endParaRPr>
          </a:p>
        </p:txBody>
      </p:sp>
      <p:sp>
        <p:nvSpPr>
          <p:cNvPr id="7" name="標題 2"/>
          <p:cNvSpPr>
            <a:spLocks noGrp="1"/>
          </p:cNvSpPr>
          <p:nvPr>
            <p:ph type="title"/>
          </p:nvPr>
        </p:nvSpPr>
        <p:spPr>
          <a:xfrm>
            <a:off x="304800" y="152400"/>
            <a:ext cx="4800600" cy="716869"/>
          </a:xfrm>
          <a:solidFill>
            <a:schemeClr val="bg1"/>
          </a:solidFill>
        </p:spPr>
        <p:txBody>
          <a:bodyPr/>
          <a:lstStyle/>
          <a:p>
            <a:r>
              <a:rPr lang="en-US" altLang="zh-TW" sz="3400" dirty="0" smtClean="0"/>
              <a:t>105</a:t>
            </a:r>
            <a:r>
              <a:rPr lang="zh-TW" altLang="en-US" sz="3400" dirty="0"/>
              <a:t>年度第</a:t>
            </a:r>
            <a:r>
              <a:rPr lang="en-US" altLang="zh-TW" sz="3400" dirty="0"/>
              <a:t>1</a:t>
            </a:r>
            <a:r>
              <a:rPr lang="zh-TW" altLang="en-US" sz="3400" dirty="0"/>
              <a:t>次實地</a:t>
            </a:r>
            <a:r>
              <a:rPr lang="zh-TW" altLang="en-US" sz="3400" dirty="0" smtClean="0"/>
              <a:t>輔導</a:t>
            </a:r>
            <a:endParaRPr lang="zh-TW" altLang="en-US" sz="3400" dirty="0"/>
          </a:p>
        </p:txBody>
      </p:sp>
      <p:sp>
        <p:nvSpPr>
          <p:cNvPr id="8" name="矩形 7"/>
          <p:cNvSpPr/>
          <p:nvPr/>
        </p:nvSpPr>
        <p:spPr>
          <a:xfrm>
            <a:off x="0" y="875927"/>
            <a:ext cx="5029200" cy="461665"/>
          </a:xfrm>
          <a:prstGeom prst="rect">
            <a:avLst/>
          </a:prstGeom>
          <a:solidFill>
            <a:srgbClr val="C1DABC">
              <a:alpha val="65000"/>
            </a:srgbClr>
          </a:solidFill>
        </p:spPr>
        <p:txBody>
          <a:bodyPr wrap="square">
            <a:spAutoFit/>
          </a:bodyPr>
          <a:lstStyle/>
          <a:p>
            <a:pPr marL="342900" indent="-342900" fontAlgn="auto">
              <a:spcBef>
                <a:spcPts val="0"/>
              </a:spcBef>
              <a:spcAft>
                <a:spcPts val="0"/>
              </a:spcAft>
              <a:buSzPct val="80000"/>
              <a:buFont typeface="微軟正黑體" panose="020B0604030504040204" pitchFamily="34" charset="-120"/>
              <a:buChar char="★"/>
            </a:pPr>
            <a:r>
              <a:rPr kumimoji="0" lang="zh-TW" altLang="zh-TW" sz="2400" b="1" dirty="0" smtClean="0">
                <a:solidFill>
                  <a:srgbClr val="002060"/>
                </a:solidFill>
                <a:latin typeface="微軟正黑體" pitchFamily="34" charset="-120"/>
                <a:ea typeface="微軟正黑體" pitchFamily="34" charset="-120"/>
              </a:rPr>
              <a:t>區</a:t>
            </a:r>
            <a:r>
              <a:rPr kumimoji="0" lang="zh-TW" altLang="en-US" sz="2400" b="1" dirty="0" smtClean="0">
                <a:solidFill>
                  <a:srgbClr val="002060"/>
                </a:solidFill>
                <a:latin typeface="微軟正黑體" pitchFamily="34" charset="-120"/>
                <a:ea typeface="微軟正黑體" pitchFamily="34" charset="-120"/>
              </a:rPr>
              <a:t>公所</a:t>
            </a:r>
            <a:r>
              <a:rPr kumimoji="0" lang="zh-TW" altLang="en-US" sz="2400" b="1" dirty="0">
                <a:solidFill>
                  <a:srgbClr val="002060"/>
                </a:solidFill>
                <a:latin typeface="微軟正黑體" pitchFamily="34" charset="-120"/>
                <a:ea typeface="微軟正黑體" pitchFamily="34" charset="-120"/>
              </a:rPr>
              <a:t>提列</a:t>
            </a:r>
            <a:r>
              <a:rPr kumimoji="0" lang="zh-TW" altLang="en-US" sz="2400" b="1" dirty="0" smtClean="0">
                <a:solidFill>
                  <a:srgbClr val="002060"/>
                </a:solidFill>
                <a:latin typeface="微軟正黑體" pitchFamily="34" charset="-120"/>
                <a:ea typeface="微軟正黑體" pitchFamily="34" charset="-120"/>
              </a:rPr>
              <a:t>問題</a:t>
            </a:r>
            <a:r>
              <a:rPr kumimoji="0" lang="en-US" altLang="zh-TW" sz="2400" b="1" dirty="0">
                <a:solidFill>
                  <a:srgbClr val="002060"/>
                </a:solidFill>
                <a:latin typeface="微軟正黑體" pitchFamily="34" charset="-120"/>
                <a:ea typeface="微軟正黑體" pitchFamily="34" charset="-120"/>
              </a:rPr>
              <a:t>-</a:t>
            </a:r>
            <a:r>
              <a:rPr kumimoji="0" lang="zh-TW" altLang="en-US" sz="2400" b="1" dirty="0">
                <a:solidFill>
                  <a:srgbClr val="002060"/>
                </a:solidFill>
                <a:latin typeface="微軟正黑體" pitchFamily="34" charset="-120"/>
                <a:ea typeface="微軟正黑體" pitchFamily="34" charset="-120"/>
              </a:rPr>
              <a:t>共通性</a:t>
            </a:r>
            <a:r>
              <a:rPr kumimoji="0" lang="zh-TW" altLang="en-US" sz="2400" b="1" dirty="0" smtClean="0">
                <a:solidFill>
                  <a:srgbClr val="002060"/>
                </a:solidFill>
                <a:latin typeface="微軟正黑體" pitchFamily="34" charset="-120"/>
                <a:ea typeface="微軟正黑體" pitchFamily="34" charset="-120"/>
              </a:rPr>
              <a:t>問題</a:t>
            </a:r>
            <a:endParaRPr kumimoji="0" lang="zh-TW" altLang="en-US" sz="2400" b="1" dirty="0">
              <a:solidFill>
                <a:srgbClr val="002060"/>
              </a:solidFill>
              <a:latin typeface="微軟正黑體" pitchFamily="34" charset="-120"/>
              <a:ea typeface="微軟正黑體" pitchFamily="34" charset="-120"/>
            </a:endParaRPr>
          </a:p>
        </p:txBody>
      </p:sp>
    </p:spTree>
    <p:extLst>
      <p:ext uri="{BB962C8B-B14F-4D97-AF65-F5344CB8AC3E}">
        <p14:creationId xmlns:p14="http://schemas.microsoft.com/office/powerpoint/2010/main" val="40681298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61950" y="130857"/>
            <a:ext cx="4895850" cy="716869"/>
          </a:xfrm>
          <a:solidFill>
            <a:schemeClr val="bg1"/>
          </a:solidFill>
        </p:spPr>
        <p:txBody>
          <a:bodyPr/>
          <a:lstStyle/>
          <a:p>
            <a:r>
              <a:rPr lang="zh-TW" altLang="en-US" dirty="0" smtClean="0"/>
              <a:t>防災電子圖資進度說明</a:t>
            </a:r>
            <a:endParaRPr lang="zh-TW" altLang="en-US" dirty="0"/>
          </a:p>
        </p:txBody>
      </p:sp>
      <p:sp>
        <p:nvSpPr>
          <p:cNvPr id="5" name="矩形 4"/>
          <p:cNvSpPr/>
          <p:nvPr/>
        </p:nvSpPr>
        <p:spPr>
          <a:xfrm>
            <a:off x="361950" y="905470"/>
            <a:ext cx="8477250" cy="646331"/>
          </a:xfrm>
          <a:prstGeom prst="rect">
            <a:avLst/>
          </a:prstGeom>
        </p:spPr>
        <p:txBody>
          <a:bodyPr wrap="square">
            <a:spAutoFit/>
          </a:bodyPr>
          <a:lstStyle/>
          <a:p>
            <a:pPr marL="285750" indent="-285750">
              <a:buFont typeface="Wingdings" panose="05000000000000000000" pitchFamily="2" charset="2"/>
              <a:buChar char="u"/>
            </a:pPr>
            <a:endParaRPr lang="en-US" altLang="zh-TW"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u"/>
            </a:pPr>
            <a:endParaRPr lang="en-US" altLang="zh-TW" b="1" dirty="0">
              <a:solidFill>
                <a:srgbClr val="FF0000"/>
              </a:solidFill>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25</a:t>
            </a:fld>
            <a:endParaRPr lang="zh-TW" altLang="en-US">
              <a:solidFill>
                <a:srgbClr val="44546A">
                  <a:lumMod val="50000"/>
                </a:srgbClr>
              </a:solidFill>
            </a:endParaRPr>
          </a:p>
        </p:txBody>
      </p:sp>
      <p:graphicFrame>
        <p:nvGraphicFramePr>
          <p:cNvPr id="6" name="表格 5"/>
          <p:cNvGraphicFramePr>
            <a:graphicFrameLocks noGrp="1"/>
          </p:cNvGraphicFramePr>
          <p:nvPr>
            <p:extLst>
              <p:ext uri="{D42A27DB-BD31-4B8C-83A1-F6EECF244321}">
                <p14:modId xmlns:p14="http://schemas.microsoft.com/office/powerpoint/2010/main" val="2432663468"/>
              </p:ext>
            </p:extLst>
          </p:nvPr>
        </p:nvGraphicFramePr>
        <p:xfrm>
          <a:off x="352424" y="1447800"/>
          <a:ext cx="8410575" cy="4771771"/>
        </p:xfrm>
        <a:graphic>
          <a:graphicData uri="http://schemas.openxmlformats.org/drawingml/2006/table">
            <a:tbl>
              <a:tblPr firstRow="1" firstCol="1" bandRow="1">
                <a:tableStyleId>{5C22544A-7EE6-4342-B048-85BDC9FD1C3A}</a:tableStyleId>
              </a:tblPr>
              <a:tblGrid>
                <a:gridCol w="2900198">
                  <a:extLst>
                    <a:ext uri="{9D8B030D-6E8A-4147-A177-3AD203B41FA5}">
                      <a16:colId xmlns:a16="http://schemas.microsoft.com/office/drawing/2014/main" val="20001"/>
                    </a:ext>
                  </a:extLst>
                </a:gridCol>
                <a:gridCol w="862178">
                  <a:extLst>
                    <a:ext uri="{9D8B030D-6E8A-4147-A177-3AD203B41FA5}">
                      <a16:colId xmlns:a16="http://schemas.microsoft.com/office/drawing/2014/main" val="20002"/>
                    </a:ext>
                  </a:extLst>
                </a:gridCol>
                <a:gridCol w="3124200">
                  <a:extLst>
                    <a:ext uri="{9D8B030D-6E8A-4147-A177-3AD203B41FA5}">
                      <a16:colId xmlns:a16="http://schemas.microsoft.com/office/drawing/2014/main" val="1031774251"/>
                    </a:ext>
                  </a:extLst>
                </a:gridCol>
                <a:gridCol w="1523999">
                  <a:extLst>
                    <a:ext uri="{9D8B030D-6E8A-4147-A177-3AD203B41FA5}">
                      <a16:colId xmlns:a16="http://schemas.microsoft.com/office/drawing/2014/main" val="1790686415"/>
                    </a:ext>
                  </a:extLst>
                </a:gridCol>
              </a:tblGrid>
              <a:tr h="486411">
                <a:tc>
                  <a:txBody>
                    <a:bodyPr/>
                    <a:lstStyle/>
                    <a:p>
                      <a:pPr algn="ctr">
                        <a:spcAft>
                          <a:spcPts val="0"/>
                        </a:spcAft>
                      </a:pPr>
                      <a:r>
                        <a:rPr lang="zh-TW" altLang="en-US" sz="1600" kern="0" dirty="0" smtClean="0">
                          <a:effectLst/>
                          <a:latin typeface="微軟正黑體" panose="020B0604030504040204" pitchFamily="34" charset="-120"/>
                          <a:ea typeface="微軟正黑體" panose="020B0604030504040204" pitchFamily="34" charset="-120"/>
                        </a:rPr>
                        <a:t>圖資項目</a:t>
                      </a:r>
                      <a:endParaRPr lang="zh-TW" sz="1600" kern="100" dirty="0">
                        <a:effectLst/>
                        <a:latin typeface="微軟正黑體" panose="020B0604030504040204" pitchFamily="34" charset="-120"/>
                        <a:ea typeface="微軟正黑體" panose="020B0604030504040204" pitchFamily="34" charset="-120"/>
                      </a:endParaRPr>
                    </a:p>
                  </a:txBody>
                  <a:tcPr marL="6401" marR="6401" marT="0" marB="0" anchor="ctr">
                    <a:lnR w="12700" cap="flat" cmpd="sng" algn="ctr">
                      <a:solidFill>
                        <a:schemeClr val="accent4">
                          <a:lumMod val="50000"/>
                        </a:schemeClr>
                      </a:solidFill>
                      <a:prstDash val="sysDot"/>
                      <a:round/>
                      <a:headEnd type="none" w="med" len="med"/>
                      <a:tailEnd type="none" w="med" len="med"/>
                    </a:lnR>
                    <a:lnB w="12700" cap="flat" cmpd="sng" algn="ctr">
                      <a:solidFill>
                        <a:schemeClr val="accent4">
                          <a:lumMod val="50000"/>
                        </a:schemeClr>
                      </a:solidFill>
                      <a:prstDash val="sysDot"/>
                      <a:round/>
                      <a:headEnd type="none" w="med" len="med"/>
                      <a:tailEnd type="none" w="med" len="med"/>
                    </a:lnB>
                    <a:solidFill>
                      <a:schemeClr val="accent4">
                        <a:lumMod val="75000"/>
                      </a:schemeClr>
                    </a:solidFill>
                  </a:tcPr>
                </a:tc>
                <a:tc>
                  <a:txBody>
                    <a:bodyPr/>
                    <a:lstStyle/>
                    <a:p>
                      <a:pPr algn="ctr">
                        <a:spcAft>
                          <a:spcPts val="0"/>
                        </a:spcAft>
                      </a:pPr>
                      <a:r>
                        <a:rPr lang="zh-TW" altLang="en-US" sz="1600" kern="0" dirty="0" smtClean="0">
                          <a:effectLst/>
                          <a:latin typeface="微軟正黑體" panose="020B0604030504040204" pitchFamily="34" charset="-120"/>
                          <a:ea typeface="微軟正黑體" panose="020B0604030504040204" pitchFamily="34" charset="-120"/>
                        </a:rPr>
                        <a:t>數量</a:t>
                      </a:r>
                      <a:endParaRPr lang="zh-TW" sz="1600" kern="100" dirty="0">
                        <a:effectLst/>
                        <a:latin typeface="微軟正黑體" panose="020B0604030504040204" pitchFamily="34" charset="-120"/>
                        <a:ea typeface="微軟正黑體" panose="020B0604030504040204" pitchFamily="34" charset="-120"/>
                      </a:endParaRPr>
                    </a:p>
                  </a:txBody>
                  <a:tcPr marL="6401" marR="6401"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B w="12700" cap="flat" cmpd="sng" algn="ctr">
                      <a:solidFill>
                        <a:schemeClr val="accent4">
                          <a:lumMod val="50000"/>
                        </a:schemeClr>
                      </a:solidFill>
                      <a:prstDash val="sysDot"/>
                      <a:round/>
                      <a:headEnd type="none" w="med" len="med"/>
                      <a:tailEnd type="none" w="med" len="med"/>
                    </a:lnB>
                    <a:solidFill>
                      <a:schemeClr val="accent4">
                        <a:lumMod val="75000"/>
                      </a:schemeClr>
                    </a:solidFill>
                  </a:tcPr>
                </a:tc>
                <a:tc>
                  <a:txBody>
                    <a:bodyPr/>
                    <a:lstStyle/>
                    <a:p>
                      <a:pPr algn="ctr">
                        <a:spcAft>
                          <a:spcPts val="0"/>
                        </a:spcAft>
                      </a:pPr>
                      <a:r>
                        <a:rPr lang="zh-TW" altLang="en-US" sz="1600" kern="100" dirty="0" smtClean="0">
                          <a:effectLst/>
                          <a:latin typeface="微軟正黑體" panose="020B0604030504040204" pitchFamily="34" charset="-120"/>
                          <a:ea typeface="微軟正黑體" panose="020B0604030504040204" pitchFamily="34" charset="-120"/>
                        </a:rPr>
                        <a:t>說明</a:t>
                      </a:r>
                      <a:endParaRPr lang="zh-TW" sz="1600" kern="100" dirty="0">
                        <a:effectLst/>
                        <a:latin typeface="微軟正黑體" panose="020B0604030504040204" pitchFamily="34" charset="-120"/>
                        <a:ea typeface="微軟正黑體" panose="020B0604030504040204" pitchFamily="34" charset="-120"/>
                      </a:endParaRPr>
                    </a:p>
                  </a:txBody>
                  <a:tcPr marL="6401" marR="6401"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B w="12700" cap="flat" cmpd="sng" algn="ctr">
                      <a:solidFill>
                        <a:schemeClr val="accent4">
                          <a:lumMod val="50000"/>
                        </a:schemeClr>
                      </a:solidFill>
                      <a:prstDash val="sysDot"/>
                      <a:round/>
                      <a:headEnd type="none" w="med" len="med"/>
                      <a:tailEnd type="none" w="med" len="med"/>
                    </a:lnB>
                    <a:solidFill>
                      <a:schemeClr val="accent4">
                        <a:lumMod val="75000"/>
                      </a:schemeClr>
                    </a:solidFill>
                  </a:tcPr>
                </a:tc>
                <a:tc>
                  <a:txBody>
                    <a:bodyPr/>
                    <a:lstStyle/>
                    <a:p>
                      <a:pPr algn="ctr">
                        <a:spcAft>
                          <a:spcPts val="0"/>
                        </a:spcAft>
                      </a:pPr>
                      <a:r>
                        <a:rPr lang="zh-TW" altLang="en-US" sz="1600" kern="100" dirty="0" smtClean="0">
                          <a:effectLst/>
                          <a:latin typeface="微軟正黑體" panose="020B0604030504040204" pitchFamily="34" charset="-120"/>
                          <a:ea typeface="微軟正黑體" panose="020B0604030504040204" pitchFamily="34" charset="-120"/>
                        </a:rPr>
                        <a:t>期程</a:t>
                      </a:r>
                      <a:endParaRPr lang="zh-TW" sz="1600" kern="100" dirty="0">
                        <a:effectLst/>
                        <a:latin typeface="微軟正黑體" panose="020B0604030504040204" pitchFamily="34" charset="-120"/>
                        <a:ea typeface="微軟正黑體" panose="020B0604030504040204" pitchFamily="34" charset="-120"/>
                      </a:endParaRPr>
                    </a:p>
                  </a:txBody>
                  <a:tcPr marL="6401" marR="6401" marT="0" marB="0" anchor="ctr">
                    <a:lnL w="12700" cap="flat" cmpd="sng" algn="ctr">
                      <a:solidFill>
                        <a:schemeClr val="accent4">
                          <a:lumMod val="50000"/>
                        </a:schemeClr>
                      </a:solidFill>
                      <a:prstDash val="sysDot"/>
                      <a:round/>
                      <a:headEnd type="none" w="med" len="med"/>
                      <a:tailEnd type="none" w="med" len="med"/>
                    </a:lnL>
                    <a:lnB w="12700" cap="flat" cmpd="sng" algn="ctr">
                      <a:solidFill>
                        <a:schemeClr val="accent4">
                          <a:lumMod val="50000"/>
                        </a:schemeClr>
                      </a:solidFill>
                      <a:prstDash val="sysDot"/>
                      <a:round/>
                      <a:headEnd type="none" w="med" len="med"/>
                      <a:tailEnd type="none" w="med" len="med"/>
                    </a:lnB>
                    <a:solidFill>
                      <a:schemeClr val="accent4">
                        <a:lumMod val="75000"/>
                      </a:schemeClr>
                    </a:solidFill>
                  </a:tcPr>
                </a:tc>
                <a:extLst>
                  <a:ext uri="{0D108BD9-81ED-4DB2-BD59-A6C34878D82A}">
                    <a16:rowId xmlns:a16="http://schemas.microsoft.com/office/drawing/2014/main" val="10000"/>
                  </a:ext>
                </a:extLst>
              </a:tr>
              <a:tr h="400780">
                <a:tc>
                  <a:txBody>
                    <a:bodyPr/>
                    <a:lstStyle/>
                    <a:p>
                      <a:pPr marL="0" algn="just" defTabSz="685800" rtl="0" eaLnBrk="1" latinLnBrk="0" hangingPunct="1">
                        <a:spcAft>
                          <a:spcPts val="0"/>
                        </a:spcAft>
                      </a:pPr>
                      <a:r>
                        <a:rPr lang="en-US" altLang="zh-TW" sz="1600" b="1" kern="0" dirty="0" smtClean="0">
                          <a:solidFill>
                            <a:srgbClr val="C00000"/>
                          </a:solidFill>
                          <a:effectLst/>
                          <a:latin typeface="微軟正黑體" panose="020B0604030504040204" pitchFamily="34" charset="-120"/>
                          <a:ea typeface="微軟正黑體" panose="020B0604030504040204" pitchFamily="34" charset="-120"/>
                          <a:cs typeface="+mn-cs"/>
                        </a:rPr>
                        <a:t>1.</a:t>
                      </a:r>
                      <a:r>
                        <a:rPr lang="zh-TW" sz="1600" b="1" kern="0" dirty="0" smtClean="0">
                          <a:solidFill>
                            <a:srgbClr val="C00000"/>
                          </a:solidFill>
                          <a:effectLst/>
                          <a:latin typeface="微軟正黑體" panose="020B0604030504040204" pitchFamily="34" charset="-120"/>
                          <a:ea typeface="微軟正黑體" panose="020B0604030504040204" pitchFamily="34" charset="-120"/>
                          <a:cs typeface="+mn-cs"/>
                        </a:rPr>
                        <a:t>土</a:t>
                      </a:r>
                      <a:r>
                        <a:rPr lang="zh-TW" sz="1600" b="1" kern="0" dirty="0">
                          <a:solidFill>
                            <a:srgbClr val="C00000"/>
                          </a:solidFill>
                          <a:effectLst/>
                          <a:latin typeface="微軟正黑體" panose="020B0604030504040204" pitchFamily="34" charset="-120"/>
                          <a:ea typeface="微軟正黑體" panose="020B0604030504040204" pitchFamily="34" charset="-120"/>
                          <a:cs typeface="+mn-cs"/>
                        </a:rPr>
                        <a:t>石流潛勢溪流位置</a:t>
                      </a:r>
                      <a:r>
                        <a:rPr lang="zh-TW" sz="1600" b="1" kern="0" dirty="0" smtClean="0">
                          <a:solidFill>
                            <a:srgbClr val="C00000"/>
                          </a:solidFill>
                          <a:effectLst/>
                          <a:latin typeface="微軟正黑體" panose="020B0604030504040204" pitchFamily="34" charset="-120"/>
                          <a:ea typeface="微軟正黑體" panose="020B0604030504040204" pitchFamily="34" charset="-120"/>
                          <a:cs typeface="+mn-cs"/>
                        </a:rPr>
                        <a:t>圖</a:t>
                      </a:r>
                      <a:r>
                        <a:rPr lang="en-US" altLang="zh-TW" sz="1600" b="1" kern="0" dirty="0" smtClean="0">
                          <a:solidFill>
                            <a:srgbClr val="C00000"/>
                          </a:solidFill>
                          <a:effectLst/>
                          <a:latin typeface="微軟正黑體" panose="020B0604030504040204" pitchFamily="34" charset="-120"/>
                          <a:ea typeface="微軟正黑體" panose="020B0604030504040204" pitchFamily="34" charset="-120"/>
                          <a:cs typeface="+mn-cs"/>
                        </a:rPr>
                        <a:t>(</a:t>
                      </a:r>
                      <a:r>
                        <a:rPr lang="zh-TW" altLang="en-US" sz="1600" b="1" kern="0" dirty="0" smtClean="0">
                          <a:solidFill>
                            <a:srgbClr val="C00000"/>
                          </a:solidFill>
                          <a:effectLst/>
                          <a:latin typeface="微軟正黑體" panose="020B0604030504040204" pitchFamily="34" charset="-120"/>
                          <a:ea typeface="微軟正黑體" panose="020B0604030504040204" pitchFamily="34" charset="-120"/>
                          <a:cs typeface="+mn-cs"/>
                        </a:rPr>
                        <a:t>更新</a:t>
                      </a:r>
                      <a:r>
                        <a:rPr lang="en-US" altLang="zh-TW" sz="1600" b="1" kern="0" dirty="0" smtClean="0">
                          <a:solidFill>
                            <a:srgbClr val="C00000"/>
                          </a:solidFill>
                          <a:effectLst/>
                          <a:latin typeface="微軟正黑體" panose="020B0604030504040204" pitchFamily="34" charset="-120"/>
                          <a:ea typeface="微軟正黑體" panose="020B0604030504040204" pitchFamily="34" charset="-120"/>
                          <a:cs typeface="+mn-cs"/>
                        </a:rPr>
                        <a:t>)</a:t>
                      </a:r>
                      <a:endParaRPr lang="zh-TW" sz="1600" b="1" kern="0" dirty="0">
                        <a:solidFill>
                          <a:srgbClr val="C00000"/>
                        </a:solidFill>
                        <a:effectLst/>
                        <a:latin typeface="微軟正黑體" panose="020B0604030504040204" pitchFamily="34" charset="-120"/>
                        <a:ea typeface="微軟正黑體" panose="020B0604030504040204" pitchFamily="34" charset="-120"/>
                        <a:cs typeface="+mn-cs"/>
                      </a:endParaRPr>
                    </a:p>
                  </a:txBody>
                  <a:tcPr marL="6401" marR="6401" marT="0" marB="0" anchor="ctr">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40000"/>
                        <a:lumOff val="60000"/>
                      </a:schemeClr>
                    </a:solidFill>
                  </a:tcPr>
                </a:tc>
                <a:tc>
                  <a:txBody>
                    <a:bodyPr/>
                    <a:lstStyle/>
                    <a:p>
                      <a:pPr algn="ctr">
                        <a:spcAft>
                          <a:spcPts val="0"/>
                        </a:spcAft>
                      </a:pPr>
                      <a:r>
                        <a:rPr kumimoji="0" lang="en-US" sz="1600" b="1" kern="0" dirty="0">
                          <a:solidFill>
                            <a:srgbClr val="C00000"/>
                          </a:solidFill>
                          <a:effectLst/>
                          <a:latin typeface="微軟正黑體" panose="020B0604030504040204" pitchFamily="34" charset="-120"/>
                          <a:ea typeface="微軟正黑體" panose="020B0604030504040204" pitchFamily="34" charset="-120"/>
                          <a:cs typeface="+mn-cs"/>
                        </a:rPr>
                        <a:t>24</a:t>
                      </a:r>
                      <a:endParaRPr kumimoji="0" lang="zh-TW" sz="1600" b="1" kern="0" dirty="0">
                        <a:solidFill>
                          <a:srgbClr val="C00000"/>
                        </a:solidFill>
                        <a:effectLst/>
                        <a:latin typeface="微軟正黑體" panose="020B0604030504040204" pitchFamily="34" charset="-120"/>
                        <a:ea typeface="微軟正黑體" panose="020B0604030504040204" pitchFamily="34" charset="-120"/>
                        <a:cs typeface="+mn-cs"/>
                      </a:endParaRPr>
                    </a:p>
                  </a:txBody>
                  <a:tcPr marL="6401" marR="6401"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20000"/>
                        <a:lumOff val="80000"/>
                      </a:schemeClr>
                    </a:solidFill>
                  </a:tcPr>
                </a:tc>
                <a:tc>
                  <a:txBody>
                    <a:bodyPr/>
                    <a:lstStyle/>
                    <a:p>
                      <a:pPr algn="l">
                        <a:spcAft>
                          <a:spcPts val="0"/>
                        </a:spcAft>
                      </a:pPr>
                      <a:r>
                        <a:rPr kumimoji="0" lang="zh-TW" altLang="en-US" sz="1600" b="1" kern="0" dirty="0" smtClean="0">
                          <a:solidFill>
                            <a:srgbClr val="C00000"/>
                          </a:solidFill>
                          <a:effectLst/>
                          <a:latin typeface="微軟正黑體" panose="020B0604030504040204" pitchFamily="34" charset="-120"/>
                          <a:ea typeface="微軟正黑體" panose="020B0604030504040204" pitchFamily="34" charset="-120"/>
                          <a:cs typeface="+mn-cs"/>
                        </a:rPr>
                        <a:t>已於</a:t>
                      </a:r>
                      <a:r>
                        <a:rPr kumimoji="0" lang="en-US" altLang="zh-TW" sz="1600" b="1" kern="0" dirty="0" smtClean="0">
                          <a:solidFill>
                            <a:srgbClr val="C00000"/>
                          </a:solidFill>
                          <a:effectLst/>
                          <a:latin typeface="微軟正黑體" panose="020B0604030504040204" pitchFamily="34" charset="-120"/>
                          <a:ea typeface="微軟正黑體" panose="020B0604030504040204" pitchFamily="34" charset="-120"/>
                          <a:cs typeface="+mn-cs"/>
                        </a:rPr>
                        <a:t>4</a:t>
                      </a:r>
                      <a:r>
                        <a:rPr kumimoji="0" lang="zh-TW" altLang="en-US" sz="1600" b="1" kern="0" dirty="0" smtClean="0">
                          <a:solidFill>
                            <a:srgbClr val="C00000"/>
                          </a:solidFill>
                          <a:effectLst/>
                          <a:latin typeface="微軟正黑體" panose="020B0604030504040204" pitchFamily="34" charset="-120"/>
                          <a:ea typeface="微軟正黑體" panose="020B0604030504040204" pitchFamily="34" charset="-120"/>
                          <a:cs typeface="+mn-cs"/>
                        </a:rPr>
                        <a:t>月完成更新。</a:t>
                      </a:r>
                      <a:endParaRPr kumimoji="0" lang="zh-TW" sz="1600" b="1" kern="0" dirty="0">
                        <a:solidFill>
                          <a:srgbClr val="C00000"/>
                        </a:solidFill>
                        <a:effectLst/>
                        <a:latin typeface="微軟正黑體" panose="020B0604030504040204" pitchFamily="34" charset="-120"/>
                        <a:ea typeface="微軟正黑體" panose="020B0604030504040204" pitchFamily="34" charset="-120"/>
                        <a:cs typeface="+mn-cs"/>
                      </a:endParaRPr>
                    </a:p>
                  </a:txBody>
                  <a:tcPr marL="6401" marR="6401"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20000"/>
                        <a:lumOff val="80000"/>
                      </a:schemeClr>
                    </a:solidFill>
                  </a:tcPr>
                </a:tc>
                <a:tc>
                  <a:txBody>
                    <a:bodyPr/>
                    <a:lstStyle/>
                    <a:p>
                      <a:pPr algn="ctr">
                        <a:spcAft>
                          <a:spcPts val="0"/>
                        </a:spcAft>
                      </a:pPr>
                      <a:r>
                        <a:rPr kumimoji="0" lang="en-US" altLang="zh-TW" sz="1600" b="1" kern="0" dirty="0" smtClean="0">
                          <a:solidFill>
                            <a:srgbClr val="C00000"/>
                          </a:solidFill>
                          <a:effectLst/>
                          <a:latin typeface="微軟正黑體" panose="020B0604030504040204" pitchFamily="34" charset="-120"/>
                          <a:ea typeface="微軟正黑體" panose="020B0604030504040204" pitchFamily="34" charset="-120"/>
                          <a:cs typeface="+mn-cs"/>
                        </a:rPr>
                        <a:t>--</a:t>
                      </a:r>
                      <a:endParaRPr kumimoji="0" lang="zh-TW" sz="1600" b="1" kern="0" dirty="0">
                        <a:solidFill>
                          <a:srgbClr val="C00000"/>
                        </a:solidFill>
                        <a:effectLst/>
                        <a:latin typeface="微軟正黑體" panose="020B0604030504040204" pitchFamily="34" charset="-120"/>
                        <a:ea typeface="微軟正黑體" panose="020B0604030504040204" pitchFamily="34" charset="-120"/>
                        <a:cs typeface="+mn-cs"/>
                      </a:endParaRPr>
                    </a:p>
                  </a:txBody>
                  <a:tcPr marL="6401" marR="6401" marT="0" marB="0" anchor="ctr">
                    <a:lnL w="12700" cap="flat" cmpd="sng" algn="ctr">
                      <a:solidFill>
                        <a:schemeClr val="accent4">
                          <a:lumMod val="50000"/>
                        </a:schemeClr>
                      </a:solidFill>
                      <a:prstDash val="sysDot"/>
                      <a:round/>
                      <a:headEnd type="none" w="med" len="med"/>
                      <a:tailEnd type="none" w="med" len="med"/>
                    </a:lnL>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400780">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en-US" altLang="zh-TW" sz="1600" b="1" kern="0" dirty="0" smtClean="0">
                          <a:solidFill>
                            <a:schemeClr val="dk1"/>
                          </a:solidFill>
                          <a:effectLst/>
                          <a:latin typeface="微軟正黑體" panose="020B0604030504040204" pitchFamily="34" charset="-120"/>
                          <a:ea typeface="微軟正黑體" panose="020B0604030504040204" pitchFamily="34" charset="-120"/>
                          <a:cs typeface="+mn-cs"/>
                        </a:rPr>
                        <a:t>2.</a:t>
                      </a:r>
                      <a:r>
                        <a:rPr lang="zh-TW" altLang="en-US" sz="1600" b="1" kern="0" dirty="0" smtClean="0">
                          <a:solidFill>
                            <a:schemeClr val="dk1"/>
                          </a:solidFill>
                          <a:effectLst/>
                          <a:latin typeface="微軟正黑體" panose="020B0604030504040204" pitchFamily="34" charset="-120"/>
                          <a:ea typeface="微軟正黑體" panose="020B0604030504040204" pitchFamily="34" charset="-120"/>
                          <a:cs typeface="+mn-cs"/>
                        </a:rPr>
                        <a:t>地震</a:t>
                      </a:r>
                      <a:r>
                        <a:rPr lang="en-US" altLang="zh-TW" sz="1600" b="1" kern="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en-US" sz="1600" b="1" kern="0" dirty="0" smtClean="0">
                          <a:solidFill>
                            <a:schemeClr val="dk1"/>
                          </a:solidFill>
                          <a:effectLst/>
                          <a:latin typeface="微軟正黑體" panose="020B0604030504040204" pitchFamily="34" charset="-120"/>
                          <a:ea typeface="微軟正黑體" panose="020B0604030504040204" pitchFamily="34" charset="-120"/>
                          <a:cs typeface="+mn-cs"/>
                        </a:rPr>
                        <a:t>土壤液化潛勢圖</a:t>
                      </a:r>
                      <a:endParaRPr lang="zh-TW" altLang="zh-TW" sz="1600" b="1" kern="0" dirty="0" smtClean="0">
                        <a:solidFill>
                          <a:schemeClr val="dk1"/>
                        </a:solidFill>
                        <a:effectLst/>
                        <a:latin typeface="微軟正黑體" panose="020B0604030504040204" pitchFamily="34" charset="-120"/>
                        <a:ea typeface="微軟正黑體" panose="020B0604030504040204" pitchFamily="34" charset="-120"/>
                        <a:cs typeface="+mn-cs"/>
                      </a:endParaRPr>
                    </a:p>
                  </a:txBody>
                  <a:tcPr marL="6401" marR="6401" marT="0" marB="0" anchor="ctr">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40000"/>
                        <a:lumOff val="60000"/>
                      </a:schemeClr>
                    </a:solidFill>
                  </a:tcPr>
                </a:tc>
                <a:tc>
                  <a:txBody>
                    <a:bodyPr/>
                    <a:lstStyle/>
                    <a:p>
                      <a:pPr marL="0" algn="ctr" defTabSz="685800" rtl="0" eaLnBrk="1" latinLnBrk="0" hangingPunct="1">
                        <a:spcAft>
                          <a:spcPts val="0"/>
                        </a:spcAft>
                      </a:pPr>
                      <a:r>
                        <a:rPr kumimoji="0" lang="en-US" altLang="zh-TW" sz="1600" b="1" kern="0" dirty="0" smtClean="0">
                          <a:solidFill>
                            <a:schemeClr val="tx1"/>
                          </a:solidFill>
                          <a:effectLst/>
                          <a:latin typeface="微軟正黑體" panose="020B0604030504040204" pitchFamily="34" charset="-120"/>
                          <a:ea typeface="微軟正黑體" panose="020B0604030504040204" pitchFamily="34" charset="-120"/>
                          <a:cs typeface="+mn-cs"/>
                        </a:rPr>
                        <a:t>11</a:t>
                      </a:r>
                      <a:endParaRPr kumimoji="0" lang="zh-TW" altLang="en-US" sz="1600" b="1" kern="0" dirty="0">
                        <a:solidFill>
                          <a:schemeClr val="tx1"/>
                        </a:solidFill>
                        <a:effectLst/>
                        <a:latin typeface="微軟正黑體" panose="020B0604030504040204" pitchFamily="34" charset="-120"/>
                        <a:ea typeface="微軟正黑體" panose="020B0604030504040204" pitchFamily="34" charset="-120"/>
                        <a:cs typeface="+mn-cs"/>
                      </a:endParaRPr>
                    </a:p>
                  </a:txBody>
                  <a:tcPr marL="6401" marR="6401"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20000"/>
                        <a:lumOff val="80000"/>
                      </a:schemeClr>
                    </a:solidFill>
                  </a:tcPr>
                </a:tc>
                <a:tc>
                  <a:txBody>
                    <a:bodyPr/>
                    <a:lstStyle/>
                    <a:p>
                      <a:pPr marL="0" marR="0" indent="-180975" algn="l" defTabSz="685800" rtl="0" eaLnBrk="1" fontAlgn="auto" latinLnBrk="0" hangingPunct="1">
                        <a:lnSpc>
                          <a:spcPct val="100000"/>
                        </a:lnSpc>
                        <a:spcBef>
                          <a:spcPts val="0"/>
                        </a:spcBef>
                        <a:spcAft>
                          <a:spcPts val="0"/>
                        </a:spcAft>
                        <a:buClrTx/>
                        <a:buSzTx/>
                        <a:buFontTx/>
                        <a:buNone/>
                        <a:tabLst/>
                        <a:defRPr/>
                      </a:pPr>
                      <a:r>
                        <a:rPr kumimoji="0" lang="zh-TW" altLang="en-US" sz="1600" b="1" kern="0" dirty="0" smtClean="0">
                          <a:solidFill>
                            <a:schemeClr val="tx1"/>
                          </a:solidFill>
                          <a:effectLst/>
                          <a:latin typeface="微軟正黑體" panose="020B0604030504040204" pitchFamily="34" charset="-120"/>
                          <a:ea typeface="微軟正黑體" panose="020B0604030504040204" pitchFamily="34" charset="-120"/>
                          <a:cs typeface="+mn-cs"/>
                        </a:rPr>
                        <a:t>依據行政院公布之土壤液化潛勢資訊繪製圖資。</a:t>
                      </a:r>
                      <a:endParaRPr kumimoji="0" lang="zh-TW" sz="1600" b="1" kern="0" dirty="0">
                        <a:solidFill>
                          <a:schemeClr val="tx1"/>
                        </a:solidFill>
                        <a:effectLst/>
                        <a:latin typeface="微軟正黑體" panose="020B0604030504040204" pitchFamily="34" charset="-120"/>
                        <a:ea typeface="微軟正黑體" panose="020B0604030504040204" pitchFamily="34" charset="-120"/>
                        <a:cs typeface="+mn-cs"/>
                      </a:endParaRPr>
                    </a:p>
                  </a:txBody>
                  <a:tcPr marL="6401" marR="6401"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20000"/>
                        <a:lumOff val="80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kumimoji="0" lang="zh-TW" altLang="en-US" sz="1600" b="1" kern="0" dirty="0" smtClean="0">
                          <a:solidFill>
                            <a:schemeClr val="tx1"/>
                          </a:solidFill>
                          <a:effectLst/>
                          <a:latin typeface="微軟正黑體" panose="020B0604030504040204" pitchFamily="34" charset="-120"/>
                          <a:ea typeface="微軟正黑體" panose="020B0604030504040204" pitchFamily="34" charset="-120"/>
                          <a:cs typeface="+mn-cs"/>
                        </a:rPr>
                        <a:t>預計</a:t>
                      </a:r>
                      <a:r>
                        <a:rPr kumimoji="0" lang="en-US" altLang="zh-TW" sz="1600" b="1" kern="0" dirty="0" smtClean="0">
                          <a:solidFill>
                            <a:schemeClr val="tx1"/>
                          </a:solidFill>
                          <a:effectLst/>
                          <a:latin typeface="微軟正黑體" panose="020B0604030504040204" pitchFamily="34" charset="-120"/>
                          <a:ea typeface="微軟正黑體" panose="020B0604030504040204" pitchFamily="34" charset="-120"/>
                          <a:cs typeface="+mn-cs"/>
                        </a:rPr>
                        <a:t>5</a:t>
                      </a:r>
                      <a:r>
                        <a:rPr kumimoji="0" lang="zh-TW" altLang="en-US" sz="1600" b="1" kern="0" dirty="0" smtClean="0">
                          <a:solidFill>
                            <a:schemeClr val="tx1"/>
                          </a:solidFill>
                          <a:effectLst/>
                          <a:latin typeface="微軟正黑體" panose="020B0604030504040204" pitchFamily="34" charset="-120"/>
                          <a:ea typeface="微軟正黑體" panose="020B0604030504040204" pitchFamily="34" charset="-120"/>
                          <a:cs typeface="+mn-cs"/>
                        </a:rPr>
                        <a:t>月完成</a:t>
                      </a:r>
                      <a:endParaRPr kumimoji="0" lang="zh-TW" altLang="zh-TW" sz="1600" b="1" kern="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401" marR="6401" marT="0" marB="0" anchor="ctr">
                    <a:lnL w="12700" cap="flat" cmpd="sng" algn="ctr">
                      <a:solidFill>
                        <a:schemeClr val="accent4">
                          <a:lumMod val="50000"/>
                        </a:schemeClr>
                      </a:solidFill>
                      <a:prstDash val="sysDot"/>
                      <a:round/>
                      <a:headEnd type="none" w="med" len="med"/>
                      <a:tailEnd type="none" w="med" len="med"/>
                    </a:lnL>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66958793"/>
                  </a:ext>
                </a:extLst>
              </a:tr>
              <a:tr h="400780">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en-US" altLang="zh-TW" sz="1600" b="1" kern="0" dirty="0" smtClean="0">
                          <a:solidFill>
                            <a:schemeClr val="dk1"/>
                          </a:solidFill>
                          <a:effectLst/>
                          <a:latin typeface="微軟正黑體" panose="020B0604030504040204" pitchFamily="34" charset="-120"/>
                          <a:ea typeface="微軟正黑體" panose="020B0604030504040204" pitchFamily="34" charset="-120"/>
                          <a:cs typeface="+mn-cs"/>
                        </a:rPr>
                        <a:t>3.</a:t>
                      </a:r>
                      <a:r>
                        <a:rPr lang="zh-TW" altLang="en-US" sz="1600" b="1" kern="0" dirty="0" smtClean="0">
                          <a:solidFill>
                            <a:schemeClr val="dk1"/>
                          </a:solidFill>
                          <a:effectLst/>
                          <a:latin typeface="微軟正黑體" panose="020B0604030504040204" pitchFamily="34" charset="-120"/>
                          <a:ea typeface="微軟正黑體" panose="020B0604030504040204" pitchFamily="34" charset="-120"/>
                          <a:cs typeface="+mn-cs"/>
                        </a:rPr>
                        <a:t>弱勢族群分布圖</a:t>
                      </a:r>
                      <a:endParaRPr lang="zh-TW" altLang="en-US" sz="1600" b="1" kern="0" dirty="0">
                        <a:solidFill>
                          <a:schemeClr val="dk1"/>
                        </a:solidFill>
                        <a:effectLst/>
                        <a:latin typeface="微軟正黑體" panose="020B0604030504040204" pitchFamily="34" charset="-120"/>
                        <a:ea typeface="微軟正黑體" panose="020B0604030504040204" pitchFamily="34" charset="-120"/>
                        <a:cs typeface="+mn-cs"/>
                      </a:endParaRPr>
                    </a:p>
                  </a:txBody>
                  <a:tcPr marL="6401" marR="6401" marT="0" marB="0" anchor="ctr">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40000"/>
                        <a:lumOff val="60000"/>
                      </a:schemeClr>
                    </a:solidFill>
                  </a:tcPr>
                </a:tc>
                <a:tc>
                  <a:txBody>
                    <a:bodyPr/>
                    <a:lstStyle/>
                    <a:p>
                      <a:pPr marL="0" algn="ctr" defTabSz="685800" rtl="0" eaLnBrk="1" latinLnBrk="0" hangingPunct="1">
                        <a:spcAft>
                          <a:spcPts val="0"/>
                        </a:spcAft>
                      </a:pPr>
                      <a:r>
                        <a:rPr kumimoji="0" lang="en-US" altLang="zh-TW" sz="1600" b="1" kern="0" dirty="0" smtClean="0">
                          <a:solidFill>
                            <a:schemeClr val="tx1"/>
                          </a:solidFill>
                          <a:effectLst/>
                          <a:latin typeface="微軟正黑體" panose="020B0604030504040204" pitchFamily="34" charset="-120"/>
                          <a:ea typeface="微軟正黑體" panose="020B0604030504040204" pitchFamily="34" charset="-120"/>
                          <a:cs typeface="+mn-cs"/>
                        </a:rPr>
                        <a:t>29</a:t>
                      </a:r>
                      <a:endParaRPr kumimoji="0" lang="zh-TW" altLang="en-US" sz="1600" b="1" kern="0" dirty="0">
                        <a:solidFill>
                          <a:schemeClr val="tx1"/>
                        </a:solidFill>
                        <a:effectLst/>
                        <a:latin typeface="微軟正黑體" panose="020B0604030504040204" pitchFamily="34" charset="-120"/>
                        <a:ea typeface="微軟正黑體" panose="020B0604030504040204" pitchFamily="34" charset="-120"/>
                        <a:cs typeface="+mn-cs"/>
                      </a:endParaRPr>
                    </a:p>
                  </a:txBody>
                  <a:tcPr marL="6401" marR="6401"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20000"/>
                        <a:lumOff val="80000"/>
                      </a:schemeClr>
                    </a:solidFill>
                  </a:tcPr>
                </a:tc>
                <a:tc>
                  <a:txBody>
                    <a:bodyPr/>
                    <a:lstStyle/>
                    <a:p>
                      <a:pPr marL="180975" marR="0" indent="-180975" algn="l" defTabSz="685800" rtl="0" eaLnBrk="1" fontAlgn="auto" latinLnBrk="0" hangingPunct="1">
                        <a:lnSpc>
                          <a:spcPct val="100000"/>
                        </a:lnSpc>
                        <a:spcBef>
                          <a:spcPts val="0"/>
                        </a:spcBef>
                        <a:spcAft>
                          <a:spcPts val="0"/>
                        </a:spcAft>
                        <a:buClrTx/>
                        <a:buSzTx/>
                        <a:buFontTx/>
                        <a:buNone/>
                        <a:tabLst/>
                        <a:defRPr/>
                      </a:pPr>
                      <a:r>
                        <a:rPr kumimoji="0" lang="en-US" altLang="zh-TW" sz="1600" b="1" kern="0" dirty="0" smtClean="0">
                          <a:solidFill>
                            <a:schemeClr val="tx1"/>
                          </a:solidFill>
                          <a:effectLst/>
                          <a:latin typeface="微軟正黑體" panose="020B0604030504040204" pitchFamily="34" charset="-120"/>
                          <a:ea typeface="微軟正黑體" panose="020B0604030504040204" pitchFamily="34" charset="-120"/>
                          <a:cs typeface="+mn-cs"/>
                        </a:rPr>
                        <a:t>1.</a:t>
                      </a:r>
                      <a:r>
                        <a:rPr kumimoji="0" lang="zh-TW" altLang="en-US" sz="1600" b="1" kern="0" dirty="0" smtClean="0">
                          <a:solidFill>
                            <a:schemeClr val="tx1"/>
                          </a:solidFill>
                          <a:effectLst/>
                          <a:latin typeface="微軟正黑體" panose="020B0604030504040204" pitchFamily="34" charset="-120"/>
                          <a:ea typeface="微軟正黑體" panose="020B0604030504040204" pitchFamily="34" charset="-120"/>
                          <a:cs typeface="+mn-cs"/>
                        </a:rPr>
                        <a:t>社會局刻正更新</a:t>
                      </a:r>
                      <a:r>
                        <a:rPr kumimoji="0" lang="en-US" altLang="zh-TW" sz="1600" b="1" kern="0" dirty="0" smtClean="0">
                          <a:solidFill>
                            <a:schemeClr val="tx1"/>
                          </a:solidFill>
                          <a:effectLst/>
                          <a:latin typeface="微軟正黑體" panose="020B0604030504040204" pitchFamily="34" charset="-120"/>
                          <a:ea typeface="微軟正黑體" panose="020B0604030504040204" pitchFamily="34" charset="-120"/>
                          <a:cs typeface="+mn-cs"/>
                        </a:rPr>
                        <a:t>105</a:t>
                      </a:r>
                      <a:r>
                        <a:rPr kumimoji="0" lang="zh-TW" altLang="en-US" sz="1600" b="1" kern="0" dirty="0" smtClean="0">
                          <a:solidFill>
                            <a:schemeClr val="tx1"/>
                          </a:solidFill>
                          <a:effectLst/>
                          <a:latin typeface="微軟正黑體" panose="020B0604030504040204" pitchFamily="34" charset="-120"/>
                          <a:ea typeface="微軟正黑體" panose="020B0604030504040204" pitchFamily="34" charset="-120"/>
                          <a:cs typeface="+mn-cs"/>
                        </a:rPr>
                        <a:t>年弱勢族群資料。</a:t>
                      </a:r>
                      <a:endParaRPr kumimoji="0" lang="en-US" altLang="zh-TW" sz="1600" b="1" kern="0" dirty="0" smtClean="0">
                        <a:solidFill>
                          <a:schemeClr val="tx1"/>
                        </a:solidFill>
                        <a:effectLst/>
                        <a:latin typeface="微軟正黑體" panose="020B0604030504040204" pitchFamily="34" charset="-120"/>
                        <a:ea typeface="微軟正黑體" panose="020B0604030504040204" pitchFamily="34" charset="-120"/>
                        <a:cs typeface="+mn-cs"/>
                      </a:endParaRPr>
                    </a:p>
                    <a:p>
                      <a:pPr marL="180975" marR="0" indent="-180975" algn="l" defTabSz="685800" rtl="0" eaLnBrk="1" fontAlgn="auto" latinLnBrk="0" hangingPunct="1">
                        <a:lnSpc>
                          <a:spcPct val="100000"/>
                        </a:lnSpc>
                        <a:spcBef>
                          <a:spcPts val="0"/>
                        </a:spcBef>
                        <a:spcAft>
                          <a:spcPts val="0"/>
                        </a:spcAft>
                        <a:buClrTx/>
                        <a:buSzTx/>
                        <a:buFontTx/>
                        <a:buNone/>
                        <a:tabLst/>
                        <a:defRPr/>
                      </a:pPr>
                      <a:r>
                        <a:rPr kumimoji="0" lang="en-US" altLang="zh-TW" sz="1600" b="1" kern="0" dirty="0" smtClean="0">
                          <a:solidFill>
                            <a:schemeClr val="tx1"/>
                          </a:solidFill>
                          <a:effectLst/>
                          <a:latin typeface="微軟正黑體" panose="020B0604030504040204" pitchFamily="34" charset="-120"/>
                          <a:ea typeface="微軟正黑體" panose="020B0604030504040204" pitchFamily="34" charset="-120"/>
                          <a:cs typeface="+mn-cs"/>
                        </a:rPr>
                        <a:t>2.</a:t>
                      </a:r>
                      <a:r>
                        <a:rPr kumimoji="0" lang="zh-TW" altLang="en-US" sz="1600" b="1" kern="0" dirty="0" smtClean="0">
                          <a:solidFill>
                            <a:schemeClr val="tx1"/>
                          </a:solidFill>
                          <a:effectLst/>
                          <a:latin typeface="微軟正黑體" panose="020B0604030504040204" pitchFamily="34" charset="-120"/>
                          <a:ea typeface="微軟正黑體" panose="020B0604030504040204" pitchFamily="34" charset="-120"/>
                          <a:cs typeface="+mn-cs"/>
                        </a:rPr>
                        <a:t>蒐集</a:t>
                      </a:r>
                      <a:r>
                        <a:rPr kumimoji="0" lang="en-US" altLang="zh-TW" sz="1600" b="1" kern="0" dirty="0" smtClean="0">
                          <a:solidFill>
                            <a:schemeClr val="tx1"/>
                          </a:solidFill>
                          <a:effectLst/>
                          <a:latin typeface="微軟正黑體" panose="020B0604030504040204" pitchFamily="34" charset="-120"/>
                          <a:ea typeface="微軟正黑體" panose="020B0604030504040204" pitchFamily="34" charset="-120"/>
                          <a:cs typeface="+mn-cs"/>
                        </a:rPr>
                        <a:t>105</a:t>
                      </a:r>
                      <a:r>
                        <a:rPr kumimoji="0" lang="zh-TW" altLang="en-US" sz="1600" b="1" kern="0" dirty="0" smtClean="0">
                          <a:solidFill>
                            <a:schemeClr val="tx1"/>
                          </a:solidFill>
                          <a:effectLst/>
                          <a:latin typeface="微軟正黑體" panose="020B0604030504040204" pitchFamily="34" charset="-120"/>
                          <a:ea typeface="微軟正黑體" panose="020B0604030504040204" pitchFamily="34" charset="-120"/>
                          <a:cs typeface="+mn-cs"/>
                        </a:rPr>
                        <a:t>年弱勢族群資料，繪製各區圖資。</a:t>
                      </a:r>
                      <a:endParaRPr kumimoji="0" lang="zh-TW" sz="1600" b="1" kern="0" dirty="0">
                        <a:solidFill>
                          <a:schemeClr val="tx1"/>
                        </a:solidFill>
                        <a:effectLst/>
                        <a:latin typeface="微軟正黑體" panose="020B0604030504040204" pitchFamily="34" charset="-120"/>
                        <a:ea typeface="微軟正黑體" panose="020B0604030504040204" pitchFamily="34" charset="-120"/>
                        <a:cs typeface="+mn-cs"/>
                      </a:endParaRPr>
                    </a:p>
                  </a:txBody>
                  <a:tcPr marL="6401" marR="6401"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20000"/>
                        <a:lumOff val="80000"/>
                      </a:schemeClr>
                    </a:solidFill>
                  </a:tcPr>
                </a:tc>
                <a:tc>
                  <a:txBody>
                    <a:bodyPr/>
                    <a:lstStyle/>
                    <a:p>
                      <a:pPr marL="0" algn="ctr" defTabSz="685800" rtl="0" eaLnBrk="1" latinLnBrk="0" hangingPunct="1">
                        <a:spcAft>
                          <a:spcPts val="0"/>
                        </a:spcAft>
                      </a:pPr>
                      <a:r>
                        <a:rPr kumimoji="0" lang="zh-TW" altLang="en-US" sz="1600" b="1" kern="0" dirty="0" smtClean="0">
                          <a:solidFill>
                            <a:schemeClr val="tx1"/>
                          </a:solidFill>
                          <a:effectLst/>
                          <a:latin typeface="微軟正黑體" panose="020B0604030504040204" pitchFamily="34" charset="-120"/>
                          <a:ea typeface="微軟正黑體" panose="020B0604030504040204" pitchFamily="34" charset="-120"/>
                          <a:cs typeface="+mn-cs"/>
                        </a:rPr>
                        <a:t>預計</a:t>
                      </a:r>
                      <a:r>
                        <a:rPr kumimoji="0" lang="en-US" altLang="zh-TW" sz="1600" b="1" kern="0" dirty="0" smtClean="0">
                          <a:solidFill>
                            <a:schemeClr val="tx1"/>
                          </a:solidFill>
                          <a:effectLst/>
                          <a:latin typeface="微軟正黑體" panose="020B0604030504040204" pitchFamily="34" charset="-120"/>
                          <a:ea typeface="微軟正黑體" panose="020B0604030504040204" pitchFamily="34" charset="-120"/>
                          <a:cs typeface="+mn-cs"/>
                        </a:rPr>
                        <a:t>10</a:t>
                      </a:r>
                      <a:r>
                        <a:rPr kumimoji="0" lang="zh-TW" altLang="en-US" sz="1600" b="1" kern="0" dirty="0" smtClean="0">
                          <a:solidFill>
                            <a:schemeClr val="tx1"/>
                          </a:solidFill>
                          <a:effectLst/>
                          <a:latin typeface="微軟正黑體" panose="020B0604030504040204" pitchFamily="34" charset="-120"/>
                          <a:ea typeface="微軟正黑體" panose="020B0604030504040204" pitchFamily="34" charset="-120"/>
                          <a:cs typeface="+mn-cs"/>
                        </a:rPr>
                        <a:t>月完成</a:t>
                      </a:r>
                      <a:endParaRPr kumimoji="0" lang="zh-TW" sz="1600" b="1" kern="0" dirty="0">
                        <a:solidFill>
                          <a:schemeClr val="tx1"/>
                        </a:solidFill>
                        <a:effectLst/>
                        <a:latin typeface="微軟正黑體" panose="020B0604030504040204" pitchFamily="34" charset="-120"/>
                        <a:ea typeface="微軟正黑體" panose="020B0604030504040204" pitchFamily="34" charset="-120"/>
                        <a:cs typeface="+mn-cs"/>
                      </a:endParaRPr>
                    </a:p>
                  </a:txBody>
                  <a:tcPr marL="6401" marR="6401" marT="0" marB="0" anchor="ctr">
                    <a:lnL w="12700" cap="flat" cmpd="sng" algn="ctr">
                      <a:solidFill>
                        <a:schemeClr val="accent4">
                          <a:lumMod val="50000"/>
                        </a:schemeClr>
                      </a:solidFill>
                      <a:prstDash val="sysDot"/>
                      <a:round/>
                      <a:headEnd type="none" w="med" len="med"/>
                      <a:tailEnd type="none" w="med" len="med"/>
                    </a:lnL>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8"/>
                  </a:ext>
                </a:extLst>
              </a:tr>
              <a:tr h="400780">
                <a:tc>
                  <a:txBody>
                    <a:bodyPr/>
                    <a:lstStyle/>
                    <a:p>
                      <a:pPr marL="0" algn="just" defTabSz="685800" rtl="0" eaLnBrk="1" latinLnBrk="0" hangingPunct="1">
                        <a:spcAft>
                          <a:spcPts val="0"/>
                        </a:spcAft>
                      </a:pPr>
                      <a:r>
                        <a:rPr lang="en-US" altLang="zh-TW" sz="1600" b="1" kern="0" dirty="0" smtClean="0">
                          <a:solidFill>
                            <a:schemeClr val="dk1"/>
                          </a:solidFill>
                          <a:effectLst/>
                          <a:latin typeface="微軟正黑體" panose="020B0604030504040204" pitchFamily="34" charset="-120"/>
                          <a:ea typeface="微軟正黑體" panose="020B0604030504040204" pitchFamily="34" charset="-120"/>
                          <a:cs typeface="+mn-cs"/>
                        </a:rPr>
                        <a:t>4.</a:t>
                      </a:r>
                      <a:r>
                        <a:rPr lang="zh-TW" altLang="en-US" sz="1600" b="1" kern="0" dirty="0" smtClean="0">
                          <a:solidFill>
                            <a:schemeClr val="dk1"/>
                          </a:solidFill>
                          <a:effectLst/>
                          <a:latin typeface="微軟正黑體" panose="020B0604030504040204" pitchFamily="34" charset="-120"/>
                          <a:ea typeface="微軟正黑體" panose="020B0604030504040204" pitchFamily="34" charset="-120"/>
                          <a:cs typeface="+mn-cs"/>
                        </a:rPr>
                        <a:t>災害應變中心掛設圖資</a:t>
                      </a:r>
                      <a:endParaRPr lang="zh-TW" altLang="en-US" sz="1600" b="1" kern="0" dirty="0">
                        <a:solidFill>
                          <a:schemeClr val="dk1"/>
                        </a:solidFill>
                        <a:effectLst/>
                        <a:latin typeface="微軟正黑體" panose="020B0604030504040204" pitchFamily="34" charset="-120"/>
                        <a:ea typeface="微軟正黑體" panose="020B0604030504040204" pitchFamily="34" charset="-120"/>
                        <a:cs typeface="+mn-cs"/>
                      </a:endParaRPr>
                    </a:p>
                  </a:txBody>
                  <a:tcPr marL="6401" marR="6401" marT="0" marB="0" anchor="ctr">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40000"/>
                        <a:lumOff val="60000"/>
                      </a:schemeClr>
                    </a:solidFill>
                  </a:tcPr>
                </a:tc>
                <a:tc>
                  <a:txBody>
                    <a:bodyPr/>
                    <a:lstStyle/>
                    <a:p>
                      <a:pPr marL="0" algn="ctr" defTabSz="685800" rtl="0" eaLnBrk="1" latinLnBrk="0" hangingPunct="1">
                        <a:spcAft>
                          <a:spcPts val="0"/>
                        </a:spcAft>
                      </a:pPr>
                      <a:r>
                        <a:rPr kumimoji="0" lang="en-US" altLang="zh-TW" sz="1600" b="1" kern="0" dirty="0" smtClean="0">
                          <a:solidFill>
                            <a:schemeClr val="tx1"/>
                          </a:solidFill>
                          <a:effectLst/>
                          <a:latin typeface="微軟正黑體" panose="020B0604030504040204" pitchFamily="34" charset="-120"/>
                          <a:ea typeface="微軟正黑體" panose="020B0604030504040204" pitchFamily="34" charset="-120"/>
                          <a:cs typeface="+mn-cs"/>
                        </a:rPr>
                        <a:t>--</a:t>
                      </a:r>
                      <a:endParaRPr kumimoji="0" lang="zh-TW" sz="1600" b="1" kern="0" dirty="0">
                        <a:solidFill>
                          <a:schemeClr val="tx1"/>
                        </a:solidFill>
                        <a:effectLst/>
                        <a:latin typeface="微軟正黑體" panose="020B0604030504040204" pitchFamily="34" charset="-120"/>
                        <a:ea typeface="微軟正黑體" panose="020B0604030504040204" pitchFamily="34" charset="-120"/>
                        <a:cs typeface="+mn-cs"/>
                      </a:endParaRPr>
                    </a:p>
                  </a:txBody>
                  <a:tcPr marL="6401" marR="6401"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20000"/>
                        <a:lumOff val="80000"/>
                      </a:schemeClr>
                    </a:solidFill>
                  </a:tcPr>
                </a:tc>
                <a:tc>
                  <a:txBody>
                    <a:bodyPr/>
                    <a:lstStyle/>
                    <a:p>
                      <a:pPr marL="180975" marR="0" indent="-180975" algn="l" defTabSz="685800" rtl="0" eaLnBrk="1" fontAlgn="auto" latinLnBrk="0" hangingPunct="1">
                        <a:lnSpc>
                          <a:spcPct val="100000"/>
                        </a:lnSpc>
                        <a:spcBef>
                          <a:spcPts val="0"/>
                        </a:spcBef>
                        <a:spcAft>
                          <a:spcPts val="0"/>
                        </a:spcAft>
                        <a:buClrTx/>
                        <a:buSzTx/>
                        <a:buFontTx/>
                        <a:buNone/>
                        <a:tabLst/>
                        <a:defRPr/>
                      </a:pPr>
                      <a:r>
                        <a:rPr kumimoji="0" lang="en-US" altLang="zh-TW" sz="1600" b="1" kern="0" dirty="0" smtClean="0">
                          <a:solidFill>
                            <a:schemeClr val="tx1"/>
                          </a:solidFill>
                          <a:effectLst/>
                          <a:latin typeface="微軟正黑體" panose="020B0604030504040204" pitchFamily="34" charset="-120"/>
                          <a:ea typeface="微軟正黑體" panose="020B0604030504040204" pitchFamily="34" charset="-120"/>
                          <a:cs typeface="+mn-cs"/>
                        </a:rPr>
                        <a:t>1.3-5</a:t>
                      </a:r>
                      <a:r>
                        <a:rPr kumimoji="0" lang="zh-TW" altLang="en-US" sz="1600" b="1" kern="0" dirty="0" smtClean="0">
                          <a:solidFill>
                            <a:schemeClr val="tx1"/>
                          </a:solidFill>
                          <a:effectLst/>
                          <a:latin typeface="微軟正黑體" panose="020B0604030504040204" pitchFamily="34" charset="-120"/>
                          <a:ea typeface="微軟正黑體" panose="020B0604030504040204" pitchFamily="34" charset="-120"/>
                          <a:cs typeface="+mn-cs"/>
                        </a:rPr>
                        <a:t>月至各區公所進行現勘，確認繪製項目及尺寸。</a:t>
                      </a:r>
                      <a:endParaRPr kumimoji="0" lang="en-US" altLang="zh-TW" sz="1600" b="1" kern="0" dirty="0" smtClean="0">
                        <a:solidFill>
                          <a:schemeClr val="tx1"/>
                        </a:solidFill>
                        <a:effectLst/>
                        <a:latin typeface="微軟正黑體" panose="020B0604030504040204" pitchFamily="34" charset="-120"/>
                        <a:ea typeface="微軟正黑體" panose="020B0604030504040204" pitchFamily="34" charset="-120"/>
                        <a:cs typeface="+mn-cs"/>
                      </a:endParaRPr>
                    </a:p>
                    <a:p>
                      <a:pPr marL="180975" marR="0" indent="-180975" algn="l" defTabSz="685800" rtl="0" eaLnBrk="1" fontAlgn="auto" latinLnBrk="0" hangingPunct="1">
                        <a:lnSpc>
                          <a:spcPct val="100000"/>
                        </a:lnSpc>
                        <a:spcBef>
                          <a:spcPts val="0"/>
                        </a:spcBef>
                        <a:spcAft>
                          <a:spcPts val="0"/>
                        </a:spcAft>
                        <a:buClrTx/>
                        <a:buSzTx/>
                        <a:buFontTx/>
                        <a:buNone/>
                        <a:tabLst/>
                        <a:defRPr/>
                      </a:pPr>
                      <a:r>
                        <a:rPr kumimoji="0" lang="en-US" altLang="zh-TW" sz="1600" b="1" kern="0" dirty="0" smtClean="0">
                          <a:solidFill>
                            <a:schemeClr val="tx1"/>
                          </a:solidFill>
                          <a:effectLst/>
                          <a:latin typeface="微軟正黑體" panose="020B0604030504040204" pitchFamily="34" charset="-120"/>
                          <a:ea typeface="微軟正黑體" panose="020B0604030504040204" pitchFamily="34" charset="-120"/>
                          <a:cs typeface="+mn-cs"/>
                        </a:rPr>
                        <a:t>2.4-10</a:t>
                      </a:r>
                      <a:r>
                        <a:rPr kumimoji="0" lang="zh-TW" altLang="en-US" sz="1600" b="1" kern="0" dirty="0" smtClean="0">
                          <a:solidFill>
                            <a:schemeClr val="tx1"/>
                          </a:solidFill>
                          <a:effectLst/>
                          <a:latin typeface="微軟正黑體" panose="020B0604030504040204" pitchFamily="34" charset="-120"/>
                          <a:ea typeface="微軟正黑體" panose="020B0604030504040204" pitchFamily="34" charset="-120"/>
                          <a:cs typeface="+mn-cs"/>
                        </a:rPr>
                        <a:t>月進行各區圖資繪製及輸出工作。</a:t>
                      </a:r>
                      <a:endParaRPr kumimoji="0" lang="en-US" altLang="zh-TW" sz="1600" b="1" kern="0" dirty="0" smtClean="0">
                        <a:solidFill>
                          <a:schemeClr val="tx1"/>
                        </a:solidFill>
                        <a:effectLst/>
                        <a:latin typeface="微軟正黑體" panose="020B0604030504040204" pitchFamily="34" charset="-120"/>
                        <a:ea typeface="微軟正黑體" panose="020B0604030504040204" pitchFamily="34" charset="-120"/>
                        <a:cs typeface="+mn-cs"/>
                      </a:endParaRPr>
                    </a:p>
                    <a:p>
                      <a:pPr marL="180975" marR="0" indent="-180975" algn="l" defTabSz="685800" rtl="0" eaLnBrk="1" fontAlgn="auto" latinLnBrk="0" hangingPunct="1">
                        <a:lnSpc>
                          <a:spcPct val="100000"/>
                        </a:lnSpc>
                        <a:spcBef>
                          <a:spcPts val="0"/>
                        </a:spcBef>
                        <a:spcAft>
                          <a:spcPts val="0"/>
                        </a:spcAft>
                        <a:buClrTx/>
                        <a:buSzTx/>
                        <a:buFontTx/>
                        <a:buNone/>
                        <a:tabLst/>
                        <a:defRPr/>
                      </a:pPr>
                      <a:r>
                        <a:rPr kumimoji="0" lang="en-US" altLang="zh-TW" sz="1600" b="1" kern="0" dirty="0" smtClean="0">
                          <a:solidFill>
                            <a:srgbClr val="C00000"/>
                          </a:solidFill>
                          <a:effectLst/>
                          <a:latin typeface="微軟正黑體" panose="020B0604030504040204" pitchFamily="34" charset="-120"/>
                          <a:ea typeface="微軟正黑體" panose="020B0604030504040204" pitchFamily="34" charset="-120"/>
                          <a:cs typeface="+mn-cs"/>
                        </a:rPr>
                        <a:t>3.4</a:t>
                      </a:r>
                      <a:r>
                        <a:rPr kumimoji="0" lang="zh-TW" altLang="en-US" sz="1600" b="1" kern="0" dirty="0" smtClean="0">
                          <a:solidFill>
                            <a:srgbClr val="C00000"/>
                          </a:solidFill>
                          <a:effectLst/>
                          <a:latin typeface="微軟正黑體" panose="020B0604030504040204" pitchFamily="34" charset="-120"/>
                          <a:ea typeface="微軟正黑體" panose="020B0604030504040204" pitchFamily="34" charset="-120"/>
                          <a:cs typeface="+mn-cs"/>
                        </a:rPr>
                        <a:t>月份已完成三峽區及鶯歌區。</a:t>
                      </a:r>
                      <a:endParaRPr kumimoji="0" lang="zh-TW" altLang="zh-TW" sz="1600" b="1" kern="0" dirty="0" smtClean="0">
                        <a:solidFill>
                          <a:srgbClr val="C00000"/>
                        </a:solidFill>
                        <a:effectLst/>
                        <a:latin typeface="微軟正黑體" panose="020B0604030504040204" pitchFamily="34" charset="-120"/>
                        <a:ea typeface="微軟正黑體" panose="020B0604030504040204" pitchFamily="34" charset="-120"/>
                        <a:cs typeface="+mn-cs"/>
                      </a:endParaRPr>
                    </a:p>
                  </a:txBody>
                  <a:tcPr marL="6401" marR="6401"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20000"/>
                        <a:lumOff val="80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kumimoji="0" lang="zh-TW" altLang="en-US" sz="1600" b="1" kern="0" dirty="0" smtClean="0">
                          <a:solidFill>
                            <a:schemeClr val="tx1"/>
                          </a:solidFill>
                          <a:effectLst/>
                          <a:latin typeface="微軟正黑體" panose="020B0604030504040204" pitchFamily="34" charset="-120"/>
                          <a:ea typeface="微軟正黑體" panose="020B0604030504040204" pitchFamily="34" charset="-120"/>
                          <a:cs typeface="+mn-cs"/>
                        </a:rPr>
                        <a:t>預計</a:t>
                      </a:r>
                      <a:r>
                        <a:rPr kumimoji="0" lang="en-US" altLang="zh-TW" sz="1600" b="1" kern="0" dirty="0" smtClean="0">
                          <a:solidFill>
                            <a:schemeClr val="tx1"/>
                          </a:solidFill>
                          <a:effectLst/>
                          <a:latin typeface="微軟正黑體" panose="020B0604030504040204" pitchFamily="34" charset="-120"/>
                          <a:ea typeface="微軟正黑體" panose="020B0604030504040204" pitchFamily="34" charset="-120"/>
                          <a:cs typeface="+mn-cs"/>
                        </a:rPr>
                        <a:t>10</a:t>
                      </a:r>
                      <a:r>
                        <a:rPr kumimoji="0" lang="zh-TW" altLang="en-US" sz="1600" b="1" kern="0" dirty="0" smtClean="0">
                          <a:solidFill>
                            <a:schemeClr val="tx1"/>
                          </a:solidFill>
                          <a:effectLst/>
                          <a:latin typeface="微軟正黑體" panose="020B0604030504040204" pitchFamily="34" charset="-120"/>
                          <a:ea typeface="微軟正黑體" panose="020B0604030504040204" pitchFamily="34" charset="-120"/>
                          <a:cs typeface="+mn-cs"/>
                        </a:rPr>
                        <a:t>月完成</a:t>
                      </a:r>
                      <a:endParaRPr kumimoji="0" lang="zh-TW" altLang="zh-TW" sz="1600" b="1" kern="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401" marR="6401" marT="0" marB="0" anchor="ctr">
                    <a:lnL w="12700" cap="flat" cmpd="sng" algn="ctr">
                      <a:solidFill>
                        <a:schemeClr val="accent4">
                          <a:lumMod val="50000"/>
                        </a:schemeClr>
                      </a:solidFill>
                      <a:prstDash val="sysDot"/>
                      <a:round/>
                      <a:headEnd type="none" w="med" len="med"/>
                      <a:tailEnd type="none" w="med" len="med"/>
                    </a:lnL>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41959903"/>
                  </a:ext>
                </a:extLst>
              </a:tr>
              <a:tr h="400780">
                <a:tc>
                  <a:txBody>
                    <a:bodyPr/>
                    <a:lstStyle/>
                    <a:p>
                      <a:pPr marL="0" algn="just" defTabSz="685800" rtl="0" eaLnBrk="1" latinLnBrk="0" hangingPunct="1">
                        <a:spcAft>
                          <a:spcPts val="0"/>
                        </a:spcAft>
                      </a:pPr>
                      <a:r>
                        <a:rPr lang="en-US" altLang="zh-TW" sz="1600" b="1" kern="0" dirty="0" smtClean="0">
                          <a:solidFill>
                            <a:schemeClr val="dk1"/>
                          </a:solidFill>
                          <a:effectLst/>
                          <a:latin typeface="微軟正黑體" panose="020B0604030504040204" pitchFamily="34" charset="-120"/>
                          <a:ea typeface="微軟正黑體" panose="020B0604030504040204" pitchFamily="34" charset="-120"/>
                          <a:cs typeface="+mn-cs"/>
                        </a:rPr>
                        <a:t>5.</a:t>
                      </a:r>
                      <a:r>
                        <a:rPr lang="en-US" sz="1600" b="1" kern="0" dirty="0" smtClean="0">
                          <a:solidFill>
                            <a:schemeClr val="dk1"/>
                          </a:solidFill>
                          <a:effectLst/>
                          <a:latin typeface="微軟正黑體" panose="020B0604030504040204" pitchFamily="34" charset="-120"/>
                          <a:ea typeface="微軟正黑體" panose="020B0604030504040204" pitchFamily="34" charset="-120"/>
                          <a:cs typeface="+mn-cs"/>
                        </a:rPr>
                        <a:t>10</a:t>
                      </a:r>
                      <a:r>
                        <a:rPr lang="en-US" altLang="zh-TW" sz="1600" b="1" kern="0" dirty="0" smtClean="0">
                          <a:solidFill>
                            <a:schemeClr val="dk1"/>
                          </a:solidFill>
                          <a:effectLst/>
                          <a:latin typeface="微軟正黑體" panose="020B0604030504040204" pitchFamily="34" charset="-120"/>
                          <a:ea typeface="微軟正黑體" panose="020B0604030504040204" pitchFamily="34" charset="-120"/>
                          <a:cs typeface="+mn-cs"/>
                        </a:rPr>
                        <a:t>5</a:t>
                      </a:r>
                      <a:r>
                        <a:rPr lang="zh-TW" sz="1600" b="1" kern="0" dirty="0" smtClean="0">
                          <a:solidFill>
                            <a:schemeClr val="dk1"/>
                          </a:solidFill>
                          <a:effectLst/>
                          <a:latin typeface="微軟正黑體" panose="020B0604030504040204" pitchFamily="34" charset="-120"/>
                          <a:ea typeface="微軟正黑體" panose="020B0604030504040204" pitchFamily="34" charset="-120"/>
                          <a:cs typeface="+mn-cs"/>
                        </a:rPr>
                        <a:t>年淹水</a:t>
                      </a:r>
                      <a:r>
                        <a:rPr lang="zh-TW" altLang="en-US" sz="1600" b="1" kern="0" dirty="0" smtClean="0">
                          <a:solidFill>
                            <a:schemeClr val="dk1"/>
                          </a:solidFill>
                          <a:effectLst/>
                          <a:latin typeface="微軟正黑體" panose="020B0604030504040204" pitchFamily="34" charset="-120"/>
                          <a:ea typeface="微軟正黑體" panose="020B0604030504040204" pitchFamily="34" charset="-120"/>
                          <a:cs typeface="+mn-cs"/>
                        </a:rPr>
                        <a:t>災害斑點圖</a:t>
                      </a:r>
                      <a:endParaRPr lang="zh-TW" altLang="en-US" sz="1600" b="1" kern="0" dirty="0">
                        <a:solidFill>
                          <a:schemeClr val="dk1"/>
                        </a:solidFill>
                        <a:effectLst/>
                        <a:latin typeface="微軟正黑體" panose="020B0604030504040204" pitchFamily="34" charset="-120"/>
                        <a:ea typeface="微軟正黑體" panose="020B0604030504040204" pitchFamily="34" charset="-120"/>
                        <a:cs typeface="+mn-cs"/>
                      </a:endParaRPr>
                    </a:p>
                  </a:txBody>
                  <a:tcPr marL="6401" marR="6401" marT="0" marB="0" anchor="ctr">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40000"/>
                        <a:lumOff val="60000"/>
                      </a:schemeClr>
                    </a:solidFill>
                  </a:tcPr>
                </a:tc>
                <a:tc>
                  <a:txBody>
                    <a:bodyPr/>
                    <a:lstStyle/>
                    <a:p>
                      <a:pPr marL="0" algn="ctr" defTabSz="685800" rtl="0" eaLnBrk="1" latinLnBrk="0" hangingPunct="1">
                        <a:spcAft>
                          <a:spcPts val="0"/>
                        </a:spcAft>
                      </a:pPr>
                      <a:r>
                        <a:rPr kumimoji="0" lang="en-US" altLang="zh-TW" sz="1600" b="1" kern="0" dirty="0" smtClean="0">
                          <a:solidFill>
                            <a:schemeClr val="tx1"/>
                          </a:solidFill>
                          <a:effectLst/>
                          <a:latin typeface="微軟正黑體" panose="020B0604030504040204" pitchFamily="34" charset="-120"/>
                          <a:ea typeface="微軟正黑體" panose="020B0604030504040204" pitchFamily="34" charset="-120"/>
                          <a:cs typeface="+mn-cs"/>
                        </a:rPr>
                        <a:t>1</a:t>
                      </a:r>
                      <a:endParaRPr kumimoji="0" lang="zh-TW" sz="1600" b="1" kern="0" dirty="0">
                        <a:solidFill>
                          <a:schemeClr val="tx1"/>
                        </a:solidFill>
                        <a:effectLst/>
                        <a:latin typeface="微軟正黑體" panose="020B0604030504040204" pitchFamily="34" charset="-120"/>
                        <a:ea typeface="微軟正黑體" panose="020B0604030504040204" pitchFamily="34" charset="-120"/>
                        <a:cs typeface="+mn-cs"/>
                      </a:endParaRPr>
                    </a:p>
                  </a:txBody>
                  <a:tcPr marL="6401" marR="6401"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20000"/>
                        <a:lumOff val="80000"/>
                      </a:schemeClr>
                    </a:solidFill>
                  </a:tcPr>
                </a:tc>
                <a:tc row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6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蒐集</a:t>
                      </a:r>
                      <a:r>
                        <a:rPr kumimoji="0" lang="en-US" altLang="zh-TW" sz="16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105</a:t>
                      </a:r>
                      <a:r>
                        <a:rPr kumimoji="0" lang="zh-TW" altLang="en-US" sz="16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年度災點資料，</a:t>
                      </a:r>
                      <a:r>
                        <a:rPr kumimoji="0" lang="zh-TW" altLang="en-US" sz="1600" b="1" kern="0" dirty="0" smtClean="0">
                          <a:solidFill>
                            <a:schemeClr val="tx1"/>
                          </a:solidFill>
                          <a:effectLst/>
                          <a:latin typeface="微軟正黑體" panose="020B0604030504040204" pitchFamily="34" charset="-120"/>
                          <a:ea typeface="微軟正黑體" panose="020B0604030504040204" pitchFamily="34" charset="-120"/>
                          <a:cs typeface="+mn-cs"/>
                        </a:rPr>
                        <a:t>繪製全市歷史災點圖資。</a:t>
                      </a:r>
                      <a:endParaRPr kumimoji="0" lang="zh-TW" altLang="zh-TW" sz="16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6401" marR="6401"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solidFill>
                      <a:schemeClr val="accent4">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16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預計</a:t>
                      </a:r>
                      <a:r>
                        <a:rPr kumimoji="0" lang="en-US" altLang="zh-TW" sz="16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11</a:t>
                      </a:r>
                      <a:r>
                        <a:rPr kumimoji="0" lang="zh-TW" altLang="en-US" sz="16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月完成</a:t>
                      </a:r>
                      <a:endParaRPr kumimoji="0" lang="zh-TW" altLang="zh-TW" sz="16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6401" marR="6401" marT="0" marB="0" anchor="ctr">
                    <a:lnL w="12700" cap="flat" cmpd="sng" algn="ctr">
                      <a:solidFill>
                        <a:schemeClr val="accent4">
                          <a:lumMod val="50000"/>
                        </a:schemeClr>
                      </a:solidFill>
                      <a:prstDash val="sysDot"/>
                      <a:round/>
                      <a:headEnd type="none" w="med" len="med"/>
                      <a:tailEnd type="none" w="med" len="med"/>
                    </a:lnL>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9"/>
                  </a:ext>
                </a:extLst>
              </a:tr>
              <a:tr h="400780">
                <a:tc>
                  <a:txBody>
                    <a:bodyPr/>
                    <a:lstStyle/>
                    <a:p>
                      <a:pPr marL="0" algn="just" defTabSz="685800" rtl="0" eaLnBrk="1" latinLnBrk="0" hangingPunct="1">
                        <a:spcAft>
                          <a:spcPts val="0"/>
                        </a:spcAft>
                      </a:pPr>
                      <a:r>
                        <a:rPr lang="en-US" altLang="zh-TW" sz="1600" kern="0" dirty="0" smtClean="0">
                          <a:solidFill>
                            <a:schemeClr val="dk1"/>
                          </a:solidFill>
                          <a:effectLst/>
                          <a:latin typeface="微軟正黑體" panose="020B0604030504040204" pitchFamily="34" charset="-120"/>
                          <a:ea typeface="微軟正黑體" panose="020B0604030504040204" pitchFamily="34" charset="-120"/>
                          <a:cs typeface="+mn-cs"/>
                        </a:rPr>
                        <a:t>6.</a:t>
                      </a:r>
                      <a:r>
                        <a:rPr lang="en-US" sz="1600" kern="0" dirty="0" smtClean="0">
                          <a:solidFill>
                            <a:schemeClr val="dk1"/>
                          </a:solidFill>
                          <a:effectLst/>
                          <a:latin typeface="微軟正黑體" panose="020B0604030504040204" pitchFamily="34" charset="-120"/>
                          <a:ea typeface="微軟正黑體" panose="020B0604030504040204" pitchFamily="34" charset="-120"/>
                          <a:cs typeface="+mn-cs"/>
                        </a:rPr>
                        <a:t>10</a:t>
                      </a:r>
                      <a:r>
                        <a:rPr lang="en-US" altLang="zh-TW" sz="1600" kern="0" dirty="0" smtClean="0">
                          <a:solidFill>
                            <a:schemeClr val="dk1"/>
                          </a:solidFill>
                          <a:effectLst/>
                          <a:latin typeface="微軟正黑體" panose="020B0604030504040204" pitchFamily="34" charset="-120"/>
                          <a:ea typeface="微軟正黑體" panose="020B0604030504040204" pitchFamily="34" charset="-120"/>
                          <a:cs typeface="+mn-cs"/>
                        </a:rPr>
                        <a:t>5</a:t>
                      </a:r>
                      <a:r>
                        <a:rPr lang="zh-TW" sz="1600" kern="0" dirty="0" smtClean="0">
                          <a:solidFill>
                            <a:schemeClr val="dk1"/>
                          </a:solidFill>
                          <a:effectLst/>
                          <a:latin typeface="微軟正黑體" panose="020B0604030504040204" pitchFamily="34" charset="-120"/>
                          <a:ea typeface="微軟正黑體" panose="020B0604030504040204" pitchFamily="34" charset="-120"/>
                          <a:cs typeface="+mn-cs"/>
                        </a:rPr>
                        <a:t>年</a:t>
                      </a:r>
                      <a:r>
                        <a:rPr lang="zh-TW" sz="1600" kern="0" dirty="0">
                          <a:solidFill>
                            <a:schemeClr val="dk1"/>
                          </a:solidFill>
                          <a:effectLst/>
                          <a:latin typeface="微軟正黑體" panose="020B0604030504040204" pitchFamily="34" charset="-120"/>
                          <a:ea typeface="微軟正黑體" panose="020B0604030504040204" pitchFamily="34" charset="-120"/>
                          <a:cs typeface="+mn-cs"/>
                        </a:rPr>
                        <a:t>坡地</a:t>
                      </a:r>
                      <a:r>
                        <a:rPr lang="zh-TW" sz="1600" kern="0" dirty="0" smtClean="0">
                          <a:solidFill>
                            <a:schemeClr val="dk1"/>
                          </a:solidFill>
                          <a:effectLst/>
                          <a:latin typeface="微軟正黑體" panose="020B0604030504040204" pitchFamily="34" charset="-120"/>
                          <a:ea typeface="微軟正黑體" panose="020B0604030504040204" pitchFamily="34" charset="-120"/>
                          <a:cs typeface="+mn-cs"/>
                        </a:rPr>
                        <a:t>災害</a:t>
                      </a:r>
                      <a:r>
                        <a:rPr lang="zh-TW" altLang="en-US" sz="1600" kern="0" dirty="0" smtClean="0">
                          <a:solidFill>
                            <a:schemeClr val="dk1"/>
                          </a:solidFill>
                          <a:effectLst/>
                          <a:latin typeface="微軟正黑體" panose="020B0604030504040204" pitchFamily="34" charset="-120"/>
                          <a:ea typeface="微軟正黑體" panose="020B0604030504040204" pitchFamily="34" charset="-120"/>
                          <a:cs typeface="+mn-cs"/>
                        </a:rPr>
                        <a:t>斑</a:t>
                      </a:r>
                      <a:r>
                        <a:rPr lang="zh-TW" sz="1600" kern="0" dirty="0" smtClean="0">
                          <a:solidFill>
                            <a:schemeClr val="dk1"/>
                          </a:solidFill>
                          <a:effectLst/>
                          <a:latin typeface="微軟正黑體" panose="020B0604030504040204" pitchFamily="34" charset="-120"/>
                          <a:ea typeface="微軟正黑體" panose="020B0604030504040204" pitchFamily="34" charset="-120"/>
                          <a:cs typeface="+mn-cs"/>
                        </a:rPr>
                        <a:t>點圖</a:t>
                      </a:r>
                      <a:endParaRPr lang="zh-TW" sz="1600" kern="0" dirty="0">
                        <a:solidFill>
                          <a:schemeClr val="dk1"/>
                        </a:solidFill>
                        <a:effectLst/>
                        <a:latin typeface="微軟正黑體" panose="020B0604030504040204" pitchFamily="34" charset="-120"/>
                        <a:ea typeface="微軟正黑體" panose="020B0604030504040204" pitchFamily="34" charset="-120"/>
                        <a:cs typeface="+mn-cs"/>
                      </a:endParaRPr>
                    </a:p>
                  </a:txBody>
                  <a:tcPr marL="6401" marR="6401" marT="0" marB="0" anchor="ctr">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40000"/>
                        <a:lumOff val="60000"/>
                      </a:schemeClr>
                    </a:solidFill>
                  </a:tcPr>
                </a:tc>
                <a:tc>
                  <a:txBody>
                    <a:bodyPr/>
                    <a:lstStyle/>
                    <a:p>
                      <a:pPr marL="0" algn="ctr" defTabSz="685800" rtl="0" eaLnBrk="1" latinLnBrk="0" hangingPunct="1">
                        <a:spcAft>
                          <a:spcPts val="0"/>
                        </a:spcAft>
                      </a:pPr>
                      <a:r>
                        <a:rPr kumimoji="0" lang="en-US" altLang="zh-TW" sz="1600" b="1" kern="0" dirty="0" smtClean="0">
                          <a:solidFill>
                            <a:schemeClr val="tx1"/>
                          </a:solidFill>
                          <a:effectLst/>
                          <a:latin typeface="微軟正黑體" panose="020B0604030504040204" pitchFamily="34" charset="-120"/>
                          <a:ea typeface="微軟正黑體" panose="020B0604030504040204" pitchFamily="34" charset="-120"/>
                          <a:cs typeface="+mn-cs"/>
                        </a:rPr>
                        <a:t>1</a:t>
                      </a:r>
                      <a:endParaRPr kumimoji="0" lang="zh-TW" sz="1600" b="1" kern="0" dirty="0">
                        <a:solidFill>
                          <a:schemeClr val="tx1"/>
                        </a:solidFill>
                        <a:effectLst/>
                        <a:latin typeface="微軟正黑體" panose="020B0604030504040204" pitchFamily="34" charset="-120"/>
                        <a:ea typeface="微軟正黑體" panose="020B0604030504040204" pitchFamily="34" charset="-120"/>
                        <a:cs typeface="+mn-cs"/>
                      </a:endParaRPr>
                    </a:p>
                  </a:txBody>
                  <a:tcPr marL="6401" marR="6401"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20000"/>
                        <a:lumOff val="80000"/>
                      </a:schemeClr>
                    </a:solidFill>
                  </a:tcPr>
                </a:tc>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TW" altLang="zh-TW" sz="16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6401" marR="6401"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16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預計</a:t>
                      </a:r>
                      <a:r>
                        <a:rPr kumimoji="0" lang="en-US" altLang="zh-TW" sz="16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11</a:t>
                      </a:r>
                      <a:r>
                        <a:rPr kumimoji="0" lang="zh-TW" altLang="en-US" sz="16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月完成</a:t>
                      </a:r>
                      <a:endParaRPr kumimoji="0" lang="zh-TW" altLang="zh-TW" sz="16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6401" marR="6401" marT="0" marB="0" anchor="ctr">
                    <a:lnL w="12700" cap="flat" cmpd="sng" algn="ctr">
                      <a:solidFill>
                        <a:schemeClr val="accent4">
                          <a:lumMod val="50000"/>
                        </a:schemeClr>
                      </a:solidFill>
                      <a:prstDash val="sysDot"/>
                      <a:round/>
                      <a:headEnd type="none" w="med" len="med"/>
                      <a:tailEnd type="none" w="med" len="med"/>
                    </a:lnL>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10"/>
                  </a:ext>
                </a:extLst>
              </a:tr>
              <a:tr h="400780">
                <a:tc>
                  <a:txBody>
                    <a:bodyPr/>
                    <a:lstStyle/>
                    <a:p>
                      <a:pPr marL="0" algn="just" defTabSz="685800" rtl="0" eaLnBrk="1" latinLnBrk="0" hangingPunct="1">
                        <a:spcAft>
                          <a:spcPts val="0"/>
                        </a:spcAft>
                      </a:pPr>
                      <a:r>
                        <a:rPr lang="en-US" altLang="zh-TW" sz="1600" kern="0" dirty="0" smtClean="0">
                          <a:solidFill>
                            <a:schemeClr val="dk1"/>
                          </a:solidFill>
                          <a:effectLst/>
                          <a:latin typeface="微軟正黑體" panose="020B0604030504040204" pitchFamily="34" charset="-120"/>
                          <a:ea typeface="微軟正黑體" panose="020B0604030504040204" pitchFamily="34" charset="-120"/>
                          <a:cs typeface="+mn-cs"/>
                        </a:rPr>
                        <a:t>7.</a:t>
                      </a:r>
                      <a:r>
                        <a:rPr lang="en-US" sz="1600" kern="0" dirty="0" smtClean="0">
                          <a:solidFill>
                            <a:schemeClr val="dk1"/>
                          </a:solidFill>
                          <a:effectLst/>
                          <a:latin typeface="微軟正黑體" panose="020B0604030504040204" pitchFamily="34" charset="-120"/>
                          <a:ea typeface="微軟正黑體" panose="020B0604030504040204" pitchFamily="34" charset="-120"/>
                          <a:cs typeface="+mn-cs"/>
                        </a:rPr>
                        <a:t>10</a:t>
                      </a:r>
                      <a:r>
                        <a:rPr lang="en-US" altLang="zh-TW" sz="1600" kern="0" dirty="0" smtClean="0">
                          <a:solidFill>
                            <a:schemeClr val="dk1"/>
                          </a:solidFill>
                          <a:effectLst/>
                          <a:latin typeface="微軟正黑體" panose="020B0604030504040204" pitchFamily="34" charset="-120"/>
                          <a:ea typeface="微軟正黑體" panose="020B0604030504040204" pitchFamily="34" charset="-120"/>
                          <a:cs typeface="+mn-cs"/>
                        </a:rPr>
                        <a:t>5</a:t>
                      </a:r>
                      <a:r>
                        <a:rPr lang="zh-TW" sz="1600" kern="0" dirty="0" smtClean="0">
                          <a:solidFill>
                            <a:schemeClr val="dk1"/>
                          </a:solidFill>
                          <a:effectLst/>
                          <a:latin typeface="微軟正黑體" panose="020B0604030504040204" pitchFamily="34" charset="-120"/>
                          <a:ea typeface="微軟正黑體" panose="020B0604030504040204" pitchFamily="34" charset="-120"/>
                          <a:cs typeface="+mn-cs"/>
                        </a:rPr>
                        <a:t>年火災</a:t>
                      </a:r>
                      <a:r>
                        <a:rPr lang="zh-TW" altLang="en-US" sz="1600" kern="0" dirty="0" smtClean="0">
                          <a:solidFill>
                            <a:schemeClr val="dk1"/>
                          </a:solidFill>
                          <a:effectLst/>
                          <a:latin typeface="微軟正黑體" panose="020B0604030504040204" pitchFamily="34" charset="-120"/>
                          <a:ea typeface="微軟正黑體" panose="020B0604030504040204" pitchFamily="34" charset="-120"/>
                          <a:cs typeface="+mn-cs"/>
                        </a:rPr>
                        <a:t>災害斑</a:t>
                      </a:r>
                      <a:r>
                        <a:rPr lang="zh-TW" sz="1600" kern="0" dirty="0" smtClean="0">
                          <a:solidFill>
                            <a:schemeClr val="dk1"/>
                          </a:solidFill>
                          <a:effectLst/>
                          <a:latin typeface="微軟正黑體" panose="020B0604030504040204" pitchFamily="34" charset="-120"/>
                          <a:ea typeface="微軟正黑體" panose="020B0604030504040204" pitchFamily="34" charset="-120"/>
                          <a:cs typeface="+mn-cs"/>
                        </a:rPr>
                        <a:t>點圖</a:t>
                      </a:r>
                      <a:endParaRPr lang="zh-TW" sz="1600" kern="0" dirty="0">
                        <a:solidFill>
                          <a:schemeClr val="dk1"/>
                        </a:solidFill>
                        <a:effectLst/>
                        <a:latin typeface="微軟正黑體" panose="020B0604030504040204" pitchFamily="34" charset="-120"/>
                        <a:ea typeface="微軟正黑體" panose="020B0604030504040204" pitchFamily="34" charset="-120"/>
                        <a:cs typeface="+mn-cs"/>
                      </a:endParaRPr>
                    </a:p>
                  </a:txBody>
                  <a:tcPr marL="6401" marR="6401" marT="0" marB="0" anchor="ctr">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solidFill>
                      <a:schemeClr val="accent4">
                        <a:lumMod val="40000"/>
                        <a:lumOff val="60000"/>
                      </a:schemeClr>
                    </a:solidFill>
                  </a:tcPr>
                </a:tc>
                <a:tc>
                  <a:txBody>
                    <a:bodyPr/>
                    <a:lstStyle/>
                    <a:p>
                      <a:pPr marL="0" algn="ctr" defTabSz="685800" rtl="0" eaLnBrk="1" latinLnBrk="0" hangingPunct="1">
                        <a:spcAft>
                          <a:spcPts val="0"/>
                        </a:spcAft>
                      </a:pPr>
                      <a:r>
                        <a:rPr kumimoji="0" lang="en-US" sz="1600" b="1" kern="0" dirty="0">
                          <a:solidFill>
                            <a:schemeClr val="tx1"/>
                          </a:solidFill>
                          <a:effectLst/>
                          <a:latin typeface="微軟正黑體" panose="020B0604030504040204" pitchFamily="34" charset="-120"/>
                          <a:ea typeface="微軟正黑體" panose="020B0604030504040204" pitchFamily="34" charset="-120"/>
                          <a:cs typeface="+mn-cs"/>
                        </a:rPr>
                        <a:t>1</a:t>
                      </a:r>
                      <a:endParaRPr kumimoji="0" lang="zh-TW" sz="1600" b="1" kern="0" dirty="0">
                        <a:solidFill>
                          <a:schemeClr val="tx1"/>
                        </a:solidFill>
                        <a:effectLst/>
                        <a:latin typeface="微軟正黑體" panose="020B0604030504040204" pitchFamily="34" charset="-120"/>
                        <a:ea typeface="微軟正黑體" panose="020B0604030504040204" pitchFamily="34" charset="-120"/>
                        <a:cs typeface="+mn-cs"/>
                      </a:endParaRPr>
                    </a:p>
                  </a:txBody>
                  <a:tcPr marL="6401" marR="6401" marT="0" marB="0"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solidFill>
                      <a:schemeClr val="accent4">
                        <a:lumMod val="20000"/>
                        <a:lumOff val="80000"/>
                      </a:schemeClr>
                    </a:solidFill>
                  </a:tcPr>
                </a:tc>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TW" altLang="zh-TW" sz="16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6401" marR="6401"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16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預計</a:t>
                      </a:r>
                      <a:r>
                        <a:rPr kumimoji="0" lang="en-US" altLang="zh-TW" sz="16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11</a:t>
                      </a:r>
                      <a:r>
                        <a:rPr kumimoji="0" lang="zh-TW" altLang="en-US" sz="16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月完成</a:t>
                      </a:r>
                      <a:endParaRPr kumimoji="0" lang="zh-TW" altLang="zh-TW" sz="16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6401" marR="6401" marT="0" marB="0" anchor="ctr">
                    <a:lnL w="12700" cap="flat" cmpd="sng" algn="ctr">
                      <a:solidFill>
                        <a:schemeClr val="accent4">
                          <a:lumMod val="50000"/>
                        </a:schemeClr>
                      </a:solidFill>
                      <a:prstDash val="sysDot"/>
                      <a:round/>
                      <a:headEnd type="none" w="med" len="med"/>
                      <a:tailEnd type="none" w="med" len="med"/>
                    </a:lnL>
                    <a:lnT w="12700" cap="flat" cmpd="sng" algn="ctr">
                      <a:solidFill>
                        <a:schemeClr val="accent4">
                          <a:lumMod val="50000"/>
                        </a:schemeClr>
                      </a:solidFill>
                      <a:prstDash val="sysDot"/>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10013"/>
                  </a:ext>
                </a:extLst>
              </a:tr>
            </a:tbl>
          </a:graphicData>
        </a:graphic>
      </p:graphicFrame>
      <p:sp>
        <p:nvSpPr>
          <p:cNvPr id="7" name="矩形 6"/>
          <p:cNvSpPr/>
          <p:nvPr/>
        </p:nvSpPr>
        <p:spPr>
          <a:xfrm>
            <a:off x="0" y="847726"/>
            <a:ext cx="3429000" cy="461665"/>
          </a:xfrm>
          <a:prstGeom prst="rect">
            <a:avLst/>
          </a:prstGeom>
          <a:solidFill>
            <a:srgbClr val="C1DABC">
              <a:alpha val="65000"/>
            </a:srgbClr>
          </a:solidFill>
        </p:spPr>
        <p:txBody>
          <a:bodyPr wrap="square">
            <a:spAutoFit/>
          </a:bodyPr>
          <a:lstStyle/>
          <a:p>
            <a:pPr marL="342900" indent="-342900" fontAlgn="auto">
              <a:spcBef>
                <a:spcPts val="0"/>
              </a:spcBef>
              <a:spcAft>
                <a:spcPts val="0"/>
              </a:spcAft>
              <a:buSzPct val="80000"/>
              <a:buFont typeface="微軟正黑體" panose="020B0604030504040204" pitchFamily="34" charset="-120"/>
              <a:buChar char="★"/>
            </a:pPr>
            <a:r>
              <a:rPr kumimoji="0" lang="en-US" altLang="zh-TW" sz="2400" b="1" dirty="0" smtClean="0">
                <a:solidFill>
                  <a:srgbClr val="002060"/>
                </a:solidFill>
                <a:latin typeface="微軟正黑體" pitchFamily="34" charset="-120"/>
                <a:ea typeface="微軟正黑體" pitchFamily="34" charset="-120"/>
              </a:rPr>
              <a:t>105</a:t>
            </a:r>
            <a:r>
              <a:rPr kumimoji="0" lang="zh-TW" altLang="en-US" sz="2400" b="1" dirty="0" smtClean="0">
                <a:solidFill>
                  <a:srgbClr val="002060"/>
                </a:solidFill>
                <a:latin typeface="微軟正黑體" pitchFamily="34" charset="-120"/>
                <a:ea typeface="微軟正黑體" pitchFamily="34" charset="-120"/>
              </a:rPr>
              <a:t>年圖資產出項目</a:t>
            </a:r>
            <a:endParaRPr kumimoji="0" lang="zh-TW" altLang="en-US" sz="2400" b="1" dirty="0">
              <a:solidFill>
                <a:srgbClr val="002060"/>
              </a:solidFill>
              <a:latin typeface="微軟正黑體" pitchFamily="34" charset="-120"/>
              <a:ea typeface="微軟正黑體" pitchFamily="34" charset="-120"/>
            </a:endParaRPr>
          </a:p>
        </p:txBody>
      </p:sp>
    </p:spTree>
    <p:extLst>
      <p:ext uri="{BB962C8B-B14F-4D97-AF65-F5344CB8AC3E}">
        <p14:creationId xmlns:p14="http://schemas.microsoft.com/office/powerpoint/2010/main" val="8024103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3395" y="838201"/>
            <a:ext cx="3564877" cy="5040000"/>
          </a:xfrm>
          <a:prstGeom prst="rect">
            <a:avLst/>
          </a:prstGeom>
        </p:spPr>
      </p:pic>
      <p:pic>
        <p:nvPicPr>
          <p:cNvPr id="10" name="圖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9405" y="1332863"/>
            <a:ext cx="3564331" cy="5040000"/>
          </a:xfrm>
          <a:prstGeom prst="rect">
            <a:avLst/>
          </a:prstGeom>
        </p:spPr>
      </p:pic>
      <p:pic>
        <p:nvPicPr>
          <p:cNvPr id="11" name="圖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1328" y="1818000"/>
            <a:ext cx="3564877" cy="5040000"/>
          </a:xfrm>
          <a:prstGeom prst="rect">
            <a:avLst/>
          </a:prstGeom>
        </p:spPr>
      </p:pic>
      <p:sp>
        <p:nvSpPr>
          <p:cNvPr id="3" name="標題 2"/>
          <p:cNvSpPr>
            <a:spLocks noGrp="1"/>
          </p:cNvSpPr>
          <p:nvPr>
            <p:ph type="title"/>
          </p:nvPr>
        </p:nvSpPr>
        <p:spPr>
          <a:xfrm>
            <a:off x="361950" y="130857"/>
            <a:ext cx="4949378" cy="716869"/>
          </a:xfrm>
          <a:solidFill>
            <a:schemeClr val="bg1"/>
          </a:solidFill>
        </p:spPr>
        <p:txBody>
          <a:bodyPr/>
          <a:lstStyle/>
          <a:p>
            <a:r>
              <a:rPr lang="zh-TW" altLang="en-US" dirty="0"/>
              <a:t>防災電子圖資進度說明</a:t>
            </a:r>
          </a:p>
        </p:txBody>
      </p:sp>
      <p:sp>
        <p:nvSpPr>
          <p:cNvPr id="5" name="矩形 4"/>
          <p:cNvSpPr/>
          <p:nvPr/>
        </p:nvSpPr>
        <p:spPr>
          <a:xfrm>
            <a:off x="361950" y="905470"/>
            <a:ext cx="8477250" cy="646331"/>
          </a:xfrm>
          <a:prstGeom prst="rect">
            <a:avLst/>
          </a:prstGeom>
        </p:spPr>
        <p:txBody>
          <a:bodyPr wrap="square">
            <a:spAutoFit/>
          </a:bodyPr>
          <a:lstStyle/>
          <a:p>
            <a:pPr marL="285750" indent="-285750">
              <a:buFont typeface="Wingdings" panose="05000000000000000000" pitchFamily="2" charset="2"/>
              <a:buChar char="u"/>
            </a:pPr>
            <a:endParaRPr lang="en-US" altLang="zh-TW"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u"/>
            </a:pPr>
            <a:endParaRPr lang="en-US" altLang="zh-TW" b="1" dirty="0">
              <a:solidFill>
                <a:srgbClr val="FF0000"/>
              </a:solidFill>
              <a:latin typeface="微軟正黑體" panose="020B0604030504040204" pitchFamily="34" charset="-120"/>
              <a:ea typeface="微軟正黑體" panose="020B0604030504040204" pitchFamily="34" charset="-120"/>
            </a:endParaRPr>
          </a:p>
        </p:txBody>
      </p:sp>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 y="799327"/>
            <a:ext cx="4188836" cy="5922149"/>
          </a:xfrm>
          <a:prstGeom prst="rect">
            <a:avLst/>
          </a:prstGeom>
        </p:spPr>
      </p:pic>
      <p:sp>
        <p:nvSpPr>
          <p:cNvPr id="12" name="矩形 11"/>
          <p:cNvSpPr/>
          <p:nvPr/>
        </p:nvSpPr>
        <p:spPr>
          <a:xfrm>
            <a:off x="75105" y="5578891"/>
            <a:ext cx="8859345" cy="1200329"/>
          </a:xfrm>
          <a:prstGeom prst="rect">
            <a:avLst/>
          </a:prstGeom>
          <a:solidFill>
            <a:schemeClr val="bg1">
              <a:alpha val="65000"/>
            </a:schemeClr>
          </a:solidFill>
        </p:spPr>
        <p:txBody>
          <a:bodyPr wrap="square">
            <a:spAutoFit/>
          </a:bodyPr>
          <a:lstStyle/>
          <a:p>
            <a:pPr marL="342900" indent="-342900" fontAlgn="auto">
              <a:spcBef>
                <a:spcPts val="0"/>
              </a:spcBef>
              <a:spcAft>
                <a:spcPts val="0"/>
              </a:spcAft>
              <a:buSzPct val="80000"/>
              <a:buFont typeface="微軟正黑體" panose="020B0604030504040204" pitchFamily="34" charset="-120"/>
              <a:buChar char="★"/>
            </a:pPr>
            <a:r>
              <a:rPr kumimoji="0" lang="zh-TW" altLang="en-US" sz="2400" b="1" dirty="0">
                <a:latin typeface="微軟正黑體" pitchFamily="34" charset="-120"/>
                <a:ea typeface="微軟正黑體" pitchFamily="34" charset="-120"/>
              </a:rPr>
              <a:t>參考行政院農業委員會水土保持</a:t>
            </a:r>
            <a:r>
              <a:rPr kumimoji="0" lang="zh-TW" altLang="en-US" sz="2400" b="1" dirty="0" smtClean="0">
                <a:latin typeface="微軟正黑體" pitchFamily="34" charset="-120"/>
                <a:ea typeface="微軟正黑體" pitchFamily="34" charset="-120"/>
              </a:rPr>
              <a:t>局最新公布之「</a:t>
            </a:r>
            <a:r>
              <a:rPr kumimoji="0" lang="zh-TW" altLang="en-US" sz="2400" b="1" dirty="0">
                <a:latin typeface="微軟正黑體" pitchFamily="34" charset="-120"/>
                <a:ea typeface="微軟正黑體" pitchFamily="34" charset="-120"/>
              </a:rPr>
              <a:t>土石流潛勢溪流」</a:t>
            </a:r>
            <a:r>
              <a:rPr kumimoji="0" lang="zh-TW" altLang="en-US" sz="2400" b="1" dirty="0" smtClean="0">
                <a:latin typeface="微軟正黑體" pitchFamily="34" charset="-120"/>
                <a:ea typeface="微軟正黑體" pitchFamily="34" charset="-120"/>
              </a:rPr>
              <a:t>資料，</a:t>
            </a:r>
            <a:r>
              <a:rPr kumimoji="0" lang="zh-TW" altLang="en-US" sz="2400" b="1" dirty="0" smtClean="0">
                <a:solidFill>
                  <a:srgbClr val="FF0000"/>
                </a:solidFill>
                <a:latin typeface="微軟正黑體" pitchFamily="34" charset="-120"/>
                <a:ea typeface="微軟正黑體" pitchFamily="34" charset="-120"/>
              </a:rPr>
              <a:t>重新繪製新北市土</a:t>
            </a:r>
            <a:r>
              <a:rPr kumimoji="0" lang="zh-TW" altLang="en-US" sz="2400" b="1" dirty="0">
                <a:solidFill>
                  <a:srgbClr val="FF0000"/>
                </a:solidFill>
                <a:latin typeface="微軟正黑體" pitchFamily="34" charset="-120"/>
                <a:ea typeface="微軟正黑體" pitchFamily="34" charset="-120"/>
              </a:rPr>
              <a:t>石流潛勢</a:t>
            </a:r>
            <a:r>
              <a:rPr kumimoji="0" lang="zh-TW" altLang="en-US" sz="2400" b="1" dirty="0" smtClean="0">
                <a:solidFill>
                  <a:srgbClr val="FF0000"/>
                </a:solidFill>
                <a:latin typeface="微軟正黑體" pitchFamily="34" charset="-120"/>
                <a:ea typeface="微軟正黑體" pitchFamily="34" charset="-120"/>
              </a:rPr>
              <a:t>溪流</a:t>
            </a:r>
            <a:r>
              <a:rPr kumimoji="0" lang="zh-TW" altLang="en-US" sz="2400" b="1" dirty="0">
                <a:solidFill>
                  <a:srgbClr val="FF0000"/>
                </a:solidFill>
                <a:latin typeface="微軟正黑體" pitchFamily="34" charset="-120"/>
                <a:ea typeface="微軟正黑體" pitchFamily="34" charset="-120"/>
              </a:rPr>
              <a:t>位置</a:t>
            </a:r>
            <a:r>
              <a:rPr kumimoji="0" lang="zh-TW" altLang="en-US" sz="2400" b="1" dirty="0" smtClean="0">
                <a:solidFill>
                  <a:srgbClr val="FF0000"/>
                </a:solidFill>
                <a:latin typeface="微軟正黑體" pitchFamily="34" charset="-120"/>
                <a:ea typeface="微軟正黑體" pitchFamily="34" charset="-120"/>
              </a:rPr>
              <a:t>圖資，總計更新</a:t>
            </a:r>
            <a:r>
              <a:rPr kumimoji="0" lang="en-US" altLang="zh-TW" sz="2400" b="1" dirty="0" smtClean="0">
                <a:solidFill>
                  <a:srgbClr val="FF0000"/>
                </a:solidFill>
                <a:latin typeface="微軟正黑體" pitchFamily="34" charset="-120"/>
                <a:ea typeface="微軟正黑體" pitchFamily="34" charset="-120"/>
              </a:rPr>
              <a:t>24</a:t>
            </a:r>
            <a:r>
              <a:rPr kumimoji="0" lang="zh-TW" altLang="en-US" sz="2400" b="1" dirty="0" smtClean="0">
                <a:solidFill>
                  <a:srgbClr val="FF0000"/>
                </a:solidFill>
                <a:latin typeface="微軟正黑體" pitchFamily="34" charset="-120"/>
                <a:ea typeface="微軟正黑體" pitchFamily="34" charset="-120"/>
              </a:rPr>
              <a:t>區 </a:t>
            </a:r>
            <a:r>
              <a:rPr kumimoji="0" lang="zh-TW" altLang="en-US" sz="2400" b="1" dirty="0" smtClean="0">
                <a:latin typeface="微軟正黑體" pitchFamily="34" charset="-120"/>
                <a:ea typeface="微軟正黑體" pitchFamily="34" charset="-120"/>
              </a:rPr>
              <a:t>。</a:t>
            </a:r>
            <a:endParaRPr kumimoji="0" lang="zh-TW" altLang="en-US" sz="2400" b="1" dirty="0">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26</a:t>
            </a:fld>
            <a:endParaRPr lang="zh-TW" altLang="en-US">
              <a:solidFill>
                <a:srgbClr val="44546A">
                  <a:lumMod val="50000"/>
                </a:srgbClr>
              </a:solidFill>
            </a:endParaRPr>
          </a:p>
        </p:txBody>
      </p:sp>
    </p:spTree>
    <p:extLst>
      <p:ext uri="{BB962C8B-B14F-4D97-AF65-F5344CB8AC3E}">
        <p14:creationId xmlns:p14="http://schemas.microsoft.com/office/powerpoint/2010/main" val="42061764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61950" y="130857"/>
            <a:ext cx="5429250" cy="716869"/>
          </a:xfrm>
          <a:solidFill>
            <a:schemeClr val="bg1"/>
          </a:solidFill>
        </p:spPr>
        <p:txBody>
          <a:bodyPr/>
          <a:lstStyle/>
          <a:p>
            <a:r>
              <a:rPr lang="zh-TW" altLang="en-US" dirty="0" smtClean="0"/>
              <a:t>辦理市府班教育訓練</a:t>
            </a:r>
            <a:endParaRPr lang="zh-TW" altLang="en-US" dirty="0"/>
          </a:p>
        </p:txBody>
      </p:sp>
      <p:graphicFrame>
        <p:nvGraphicFramePr>
          <p:cNvPr id="8" name="表格 7"/>
          <p:cNvGraphicFramePr>
            <a:graphicFrameLocks noGrp="1"/>
          </p:cNvGraphicFramePr>
          <p:nvPr>
            <p:extLst>
              <p:ext uri="{D42A27DB-BD31-4B8C-83A1-F6EECF244321}">
                <p14:modId xmlns:p14="http://schemas.microsoft.com/office/powerpoint/2010/main" val="79134387"/>
              </p:ext>
            </p:extLst>
          </p:nvPr>
        </p:nvGraphicFramePr>
        <p:xfrm>
          <a:off x="85725" y="857253"/>
          <a:ext cx="9029700" cy="5726659"/>
        </p:xfrm>
        <a:graphic>
          <a:graphicData uri="http://schemas.openxmlformats.org/drawingml/2006/table">
            <a:tbl>
              <a:tblPr firstRow="1" firstCol="1" lastRow="1" lastCol="1" bandRow="1" bandCol="1">
                <a:tableStyleId>{5940675A-B579-460E-94D1-54222C63F5DA}</a:tableStyleId>
              </a:tblPr>
              <a:tblGrid>
                <a:gridCol w="1057275">
                  <a:extLst>
                    <a:ext uri="{9D8B030D-6E8A-4147-A177-3AD203B41FA5}">
                      <a16:colId xmlns:a16="http://schemas.microsoft.com/office/drawing/2014/main" val="2716537021"/>
                    </a:ext>
                  </a:extLst>
                </a:gridCol>
                <a:gridCol w="3552825">
                  <a:extLst>
                    <a:ext uri="{9D8B030D-6E8A-4147-A177-3AD203B41FA5}">
                      <a16:colId xmlns:a16="http://schemas.microsoft.com/office/drawing/2014/main" val="913685836"/>
                    </a:ext>
                  </a:extLst>
                </a:gridCol>
                <a:gridCol w="4419600">
                  <a:extLst>
                    <a:ext uri="{9D8B030D-6E8A-4147-A177-3AD203B41FA5}">
                      <a16:colId xmlns:a16="http://schemas.microsoft.com/office/drawing/2014/main" val="3152807276"/>
                    </a:ext>
                  </a:extLst>
                </a:gridCol>
              </a:tblGrid>
              <a:tr h="335512">
                <a:tc>
                  <a:txBody>
                    <a:bodyPr/>
                    <a:lstStyle/>
                    <a:p>
                      <a:pPr marL="0" marR="0" indent="0" algn="ctr" defTabSz="685800" rtl="0" eaLnBrk="1" fontAlgn="auto" latinLnBrk="0" hangingPunct="1">
                        <a:lnSpc>
                          <a:spcPct val="100000"/>
                        </a:lnSpc>
                        <a:spcBef>
                          <a:spcPts val="600"/>
                        </a:spcBef>
                        <a:spcAft>
                          <a:spcPts val="0"/>
                        </a:spcAft>
                        <a:buClrTx/>
                        <a:buSzTx/>
                        <a:buFontTx/>
                        <a:buNone/>
                        <a:tabLst/>
                        <a:defRPr/>
                      </a:pPr>
                      <a:r>
                        <a:rPr lang="zh-TW" altLang="en-US" sz="1400" b="1"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講習日期</a:t>
                      </a:r>
                      <a:endParaRPr lang="zh-TW"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2326" marR="6232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4">
                        <a:lumMod val="75000"/>
                      </a:schemeClr>
                    </a:solidFill>
                  </a:tcPr>
                </a:tc>
                <a:tc>
                  <a:txBody>
                    <a:bodyPr/>
                    <a:lstStyle/>
                    <a:p>
                      <a:pPr algn="ctr">
                        <a:spcBef>
                          <a:spcPts val="600"/>
                        </a:spcBef>
                        <a:spcAft>
                          <a:spcPts val="0"/>
                        </a:spcAft>
                      </a:pPr>
                      <a:r>
                        <a:rPr lang="zh-TW" altLang="en-US" sz="1400" b="1"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課程名稱</a:t>
                      </a:r>
                    </a:p>
                  </a:txBody>
                  <a:tcPr marL="62326" marR="6232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4">
                        <a:lumMod val="75000"/>
                      </a:schemeClr>
                    </a:solidFill>
                  </a:tcPr>
                </a:tc>
                <a:tc>
                  <a:txBody>
                    <a:bodyPr/>
                    <a:lstStyle/>
                    <a:p>
                      <a:pPr algn="ctr">
                        <a:spcBef>
                          <a:spcPts val="600"/>
                        </a:spcBef>
                        <a:spcAft>
                          <a:spcPts val="0"/>
                        </a:spcAft>
                      </a:pPr>
                      <a:endParaRPr lang="zh-TW" altLang="en-US" sz="1400" b="1"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2326" marR="6232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2802277100"/>
                  </a:ext>
                </a:extLst>
              </a:tr>
              <a:tr h="627937">
                <a:tc rowSpan="4">
                  <a:txBody>
                    <a:bodyPr/>
                    <a:lstStyle/>
                    <a:p>
                      <a:pPr algn="ctr">
                        <a:spcBef>
                          <a:spcPts val="600"/>
                        </a:spcBef>
                        <a:spcAft>
                          <a:spcPts val="0"/>
                        </a:spcAft>
                      </a:pPr>
                      <a:r>
                        <a:rPr lang="en-US" altLang="zh-TW" sz="1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1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1400" b="1"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ts val="600"/>
                        </a:spcBef>
                        <a:spcAft>
                          <a:spcPts val="0"/>
                        </a:spcAft>
                      </a:pPr>
                      <a:r>
                        <a:rPr lang="zh-TW" altLang="en-US" sz="1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（星期四）</a:t>
                      </a:r>
                      <a:endParaRPr lang="zh-TW" altLang="en-US" sz="1400" b="1"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2326" marR="6232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rgbClr val="FFF2CC"/>
                    </a:solidFill>
                  </a:tcPr>
                </a:tc>
                <a:tc>
                  <a:txBody>
                    <a:bodyPr/>
                    <a:lstStyle/>
                    <a:p>
                      <a:pPr marL="144000" indent="-177800" algn="l" defTabSz="685800" rtl="0" eaLnBrk="1" latinLnBrk="0" hangingPunct="1">
                        <a:spcBef>
                          <a:spcPts val="600"/>
                        </a:spcBef>
                        <a:spcAft>
                          <a:spcPts val="0"/>
                        </a:spcAft>
                      </a:pPr>
                      <a:r>
                        <a:rPr lang="en-US" alt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氣候變遷下台灣的調適行動策略</a:t>
                      </a:r>
                      <a:r>
                        <a:rPr lang="en-US" alt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--2015</a:t>
                      </a:r>
                      <a:r>
                        <a:rPr lang="zh-TW" alt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巴黎氣候變遷高峰會議</a:t>
                      </a:r>
                      <a:endParaRPr lang="zh-TW" altLang="en-US"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2326" marR="6232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2CC"/>
                    </a:solidFill>
                  </a:tcPr>
                </a:tc>
                <a:tc rowSpan="4">
                  <a:txBody>
                    <a:bodyPr/>
                    <a:lstStyle/>
                    <a:p>
                      <a:pPr marL="144000" indent="-177800" algn="l" defTabSz="685800" rtl="0" eaLnBrk="1" latinLnBrk="0" hangingPunct="1">
                        <a:spcBef>
                          <a:spcPts val="600"/>
                        </a:spcBef>
                        <a:spcAft>
                          <a:spcPts val="0"/>
                        </a:spcAft>
                      </a:pPr>
                      <a:endParaRPr lang="zh-TW" altLang="en-US"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2326" marR="6232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rgbClr val="FFF2CC"/>
                    </a:solidFill>
                  </a:tcPr>
                </a:tc>
                <a:extLst>
                  <a:ext uri="{0D108BD9-81ED-4DB2-BD59-A6C34878D82A}">
                    <a16:rowId xmlns:a16="http://schemas.microsoft.com/office/drawing/2014/main" val="1207654312"/>
                  </a:ext>
                </a:extLst>
              </a:tr>
              <a:tr h="541498">
                <a:tc vMerge="1">
                  <a:txBody>
                    <a:bodyPr/>
                    <a:lstStyle/>
                    <a:p>
                      <a:pPr algn="ctr">
                        <a:spcBef>
                          <a:spcPts val="600"/>
                        </a:spcBef>
                        <a:spcAft>
                          <a:spcPts val="0"/>
                        </a:spcAft>
                      </a:pP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2326" marR="6232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pPr marL="144000" indent="-177800" algn="l" defTabSz="685800" rtl="0" eaLnBrk="1" latinLnBrk="0" hangingPunct="1">
                        <a:spcBef>
                          <a:spcPts val="600"/>
                        </a:spcBef>
                        <a:spcAft>
                          <a:spcPts val="0"/>
                        </a:spcAft>
                      </a:pPr>
                      <a:r>
                        <a:rPr lang="en-US" alt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災害</a:t>
                      </a:r>
                      <a:r>
                        <a:rPr lang="zh-TW" sz="14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應變中心開設原則及前進指揮所運作</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2CC"/>
                    </a:solidFill>
                  </a:tcPr>
                </a:tc>
                <a:tc vMerge="1">
                  <a:txBody>
                    <a:bodyPr/>
                    <a:lstStyle/>
                    <a:p>
                      <a:pPr marL="0" algn="l" defTabSz="685800" rtl="0" eaLnBrk="1" latinLnBrk="0" hangingPunct="1">
                        <a:spcBef>
                          <a:spcPts val="600"/>
                        </a:spcBef>
                        <a:spcAft>
                          <a:spcPts val="0"/>
                        </a:spcAft>
                      </a:pPr>
                      <a:endParaRPr lang="zh-TW" sz="14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2CC"/>
                    </a:solidFill>
                  </a:tcPr>
                </a:tc>
                <a:extLst>
                  <a:ext uri="{0D108BD9-81ED-4DB2-BD59-A6C34878D82A}">
                    <a16:rowId xmlns:a16="http://schemas.microsoft.com/office/drawing/2014/main" val="450947667"/>
                  </a:ext>
                </a:extLst>
              </a:tr>
              <a:tr h="423804">
                <a:tc vMerge="1">
                  <a:txBody>
                    <a:bodyPr/>
                    <a:lstStyle/>
                    <a:p>
                      <a:pPr algn="ctr">
                        <a:spcBef>
                          <a:spcPts val="600"/>
                        </a:spcBef>
                        <a:spcAft>
                          <a:spcPts val="0"/>
                        </a:spcAft>
                      </a:pP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2326" marR="6232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144000" indent="-177800" algn="l" defTabSz="685800" rtl="0" eaLnBrk="1" latinLnBrk="0" hangingPunct="1">
                        <a:spcBef>
                          <a:spcPts val="600"/>
                        </a:spcBef>
                        <a:spcAft>
                          <a:spcPts val="0"/>
                        </a:spcAft>
                      </a:pPr>
                      <a:r>
                        <a:rPr lang="en-US" alt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災害</a:t>
                      </a:r>
                      <a:r>
                        <a:rPr lang="zh-TW" sz="14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防救法及災害防救體系介紹</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2CC"/>
                    </a:solidFill>
                  </a:tcPr>
                </a:tc>
                <a:tc vMerge="1">
                  <a:txBody>
                    <a:bodyPr/>
                    <a:lstStyle/>
                    <a:p>
                      <a:pPr marL="0" algn="l" defTabSz="685800" rtl="0" eaLnBrk="1" latinLnBrk="0" hangingPunct="1">
                        <a:spcBef>
                          <a:spcPts val="600"/>
                        </a:spcBef>
                        <a:spcAft>
                          <a:spcPts val="0"/>
                        </a:spcAft>
                      </a:pPr>
                      <a:endParaRPr lang="zh-TW" sz="14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2CC"/>
                    </a:solidFill>
                  </a:tcPr>
                </a:tc>
                <a:extLst>
                  <a:ext uri="{0D108BD9-81ED-4DB2-BD59-A6C34878D82A}">
                    <a16:rowId xmlns:a16="http://schemas.microsoft.com/office/drawing/2014/main" val="3579682640"/>
                  </a:ext>
                </a:extLst>
              </a:tr>
              <a:tr h="251757">
                <a:tc vMerge="1">
                  <a:txBody>
                    <a:bodyPr/>
                    <a:lstStyle/>
                    <a:p>
                      <a:pPr algn="ctr">
                        <a:spcBef>
                          <a:spcPts val="600"/>
                        </a:spcBef>
                        <a:spcAft>
                          <a:spcPts val="0"/>
                        </a:spcAft>
                      </a:pP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2326" marR="6232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144000" indent="-177800" algn="l" defTabSz="685800" rtl="0" eaLnBrk="1" latinLnBrk="0" hangingPunct="1">
                        <a:spcBef>
                          <a:spcPts val="600"/>
                        </a:spcBef>
                        <a:spcAft>
                          <a:spcPts val="0"/>
                        </a:spcAft>
                      </a:pPr>
                      <a:r>
                        <a:rPr lang="en-US" alt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仙</a:t>
                      </a:r>
                      <a:r>
                        <a:rPr lang="zh-TW" sz="14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台減災政策綱領</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4">
                        <a:lumMod val="20000"/>
                        <a:lumOff val="80000"/>
                      </a:schemeClr>
                    </a:solidFill>
                  </a:tcPr>
                </a:tc>
                <a:tc vMerge="1">
                  <a:txBody>
                    <a:bodyPr/>
                    <a:lstStyle/>
                    <a:p>
                      <a:pPr marL="0" algn="l" defTabSz="685800" rtl="0" eaLnBrk="1" latinLnBrk="0" hangingPunct="1">
                        <a:spcBef>
                          <a:spcPts val="600"/>
                        </a:spcBef>
                        <a:spcAft>
                          <a:spcPts val="0"/>
                        </a:spcAft>
                      </a:pPr>
                      <a:endParaRPr lang="zh-TW" sz="14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26184539"/>
                  </a:ext>
                </a:extLst>
              </a:tr>
              <a:tr h="423804">
                <a:tc rowSpan="4">
                  <a:txBody>
                    <a:bodyPr/>
                    <a:lstStyle/>
                    <a:p>
                      <a:pPr marL="0" algn="ctr" defTabSz="685800" rtl="0" eaLnBrk="1" latinLnBrk="0" hangingPunct="1">
                        <a:spcBef>
                          <a:spcPts val="600"/>
                        </a:spcBef>
                        <a:spcAft>
                          <a:spcPts val="0"/>
                        </a:spcAft>
                      </a:pPr>
                      <a:r>
                        <a:rPr lang="en-US" alt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13</a:t>
                      </a:r>
                      <a:r>
                        <a:rPr lang="zh-TW" altLang="en-US"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spcBef>
                          <a:spcPts val="600"/>
                        </a:spcBef>
                        <a:spcAft>
                          <a:spcPts val="0"/>
                        </a:spcAft>
                      </a:pPr>
                      <a:r>
                        <a:rPr lang="zh-TW" altLang="en-US"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（星期三）</a:t>
                      </a:r>
                      <a:endParaRPr lang="zh-TW" sz="14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2326" marR="6232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rgbClr val="FFE699"/>
                    </a:solidFill>
                  </a:tcPr>
                </a:tc>
                <a:tc>
                  <a:txBody>
                    <a:bodyPr/>
                    <a:lstStyle/>
                    <a:p>
                      <a:pPr marL="0" algn="l" defTabSz="685800" rtl="0" eaLnBrk="1" latinLnBrk="0" hangingPunct="1">
                        <a:spcBef>
                          <a:spcPts val="600"/>
                        </a:spcBef>
                        <a:spcAft>
                          <a:spcPts val="0"/>
                        </a:spcAft>
                      </a:pPr>
                      <a:r>
                        <a:rPr lang="en-US" alt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颱風</a:t>
                      </a:r>
                      <a:r>
                        <a:rPr lang="zh-TW" sz="14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警報實務</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699"/>
                    </a:solidFill>
                  </a:tcPr>
                </a:tc>
                <a:tc rowSpan="4">
                  <a:txBody>
                    <a:bodyPr/>
                    <a:lstStyle/>
                    <a:p>
                      <a:pPr marL="0" algn="l" defTabSz="685800" rtl="0" eaLnBrk="1" latinLnBrk="0" hangingPunct="1">
                        <a:spcBef>
                          <a:spcPts val="600"/>
                        </a:spcBef>
                        <a:spcAft>
                          <a:spcPts val="0"/>
                        </a:spcAft>
                      </a:pPr>
                      <a:endParaRPr lang="zh-TW" sz="14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rgbClr val="FFE699"/>
                    </a:solidFill>
                  </a:tcPr>
                </a:tc>
                <a:extLst>
                  <a:ext uri="{0D108BD9-81ED-4DB2-BD59-A6C34878D82A}">
                    <a16:rowId xmlns:a16="http://schemas.microsoft.com/office/drawing/2014/main" val="3668601398"/>
                  </a:ext>
                </a:extLst>
              </a:tr>
              <a:tr h="423804">
                <a:tc vMerge="1">
                  <a:txBody>
                    <a:bodyPr/>
                    <a:lstStyle/>
                    <a:p>
                      <a:pPr algn="ctr">
                        <a:spcBef>
                          <a:spcPts val="600"/>
                        </a:spcBef>
                        <a:spcAft>
                          <a:spcPts val="0"/>
                        </a:spcAft>
                      </a:pPr>
                      <a:endParaRPr lang="zh-TW" sz="15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2326" marR="6232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algn="l" defTabSz="685800" rtl="0" eaLnBrk="1" latinLnBrk="0" hangingPunct="1">
                        <a:spcBef>
                          <a:spcPts val="600"/>
                        </a:spcBef>
                        <a:spcAft>
                          <a:spcPts val="0"/>
                        </a:spcAft>
                      </a:pPr>
                      <a:r>
                        <a:rPr lang="en-US" alt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土</a:t>
                      </a:r>
                      <a:r>
                        <a:rPr lang="zh-TW" sz="14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石流防災應變與避難措施</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699"/>
                    </a:solidFill>
                  </a:tcPr>
                </a:tc>
                <a:tc vMerge="1">
                  <a:txBody>
                    <a:bodyPr/>
                    <a:lstStyle/>
                    <a:p>
                      <a:pPr marL="0" algn="l" defTabSz="685800" rtl="0" eaLnBrk="1" latinLnBrk="0" hangingPunct="1">
                        <a:spcBef>
                          <a:spcPts val="600"/>
                        </a:spcBef>
                        <a:spcAft>
                          <a:spcPts val="0"/>
                        </a:spcAft>
                      </a:pPr>
                      <a:endParaRPr lang="zh-TW" sz="14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699"/>
                    </a:solidFill>
                  </a:tcPr>
                </a:tc>
                <a:extLst>
                  <a:ext uri="{0D108BD9-81ED-4DB2-BD59-A6C34878D82A}">
                    <a16:rowId xmlns:a16="http://schemas.microsoft.com/office/drawing/2014/main" val="663804163"/>
                  </a:ext>
                </a:extLst>
              </a:tr>
              <a:tr h="534231">
                <a:tc vMerge="1">
                  <a:txBody>
                    <a:bodyPr/>
                    <a:lstStyle/>
                    <a:p>
                      <a:pPr algn="ctr">
                        <a:spcBef>
                          <a:spcPts val="600"/>
                        </a:spcBef>
                        <a:spcAft>
                          <a:spcPts val="0"/>
                        </a:spcAft>
                      </a:pPr>
                      <a:endParaRPr lang="zh-TW" sz="15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2326" marR="6232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algn="l" defTabSz="685800" rtl="0" eaLnBrk="1" latinLnBrk="0" hangingPunct="1">
                        <a:spcBef>
                          <a:spcPts val="600"/>
                        </a:spcBef>
                        <a:spcAft>
                          <a:spcPts val="0"/>
                        </a:spcAft>
                      </a:pPr>
                      <a:r>
                        <a:rPr lang="en-US"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3.NGO</a:t>
                      </a:r>
                      <a:r>
                        <a:rPr lang="zh-TW" sz="14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推動自主防災社區的方法與經驗</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699"/>
                    </a:solidFill>
                  </a:tcPr>
                </a:tc>
                <a:tc vMerge="1">
                  <a:txBody>
                    <a:bodyPr/>
                    <a:lstStyle/>
                    <a:p>
                      <a:pPr marL="0" algn="l" defTabSz="685800" rtl="0" eaLnBrk="1" latinLnBrk="0" hangingPunct="1">
                        <a:spcBef>
                          <a:spcPts val="600"/>
                        </a:spcBef>
                        <a:spcAft>
                          <a:spcPts val="0"/>
                        </a:spcAft>
                      </a:pPr>
                      <a:endParaRPr lang="zh-TW" sz="14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699"/>
                    </a:solidFill>
                  </a:tcPr>
                </a:tc>
                <a:extLst>
                  <a:ext uri="{0D108BD9-81ED-4DB2-BD59-A6C34878D82A}">
                    <a16:rowId xmlns:a16="http://schemas.microsoft.com/office/drawing/2014/main" val="1773660323"/>
                  </a:ext>
                </a:extLst>
              </a:tr>
              <a:tr h="491427">
                <a:tc vMerge="1">
                  <a:txBody>
                    <a:bodyPr/>
                    <a:lstStyle/>
                    <a:p>
                      <a:pPr algn="ctr">
                        <a:spcBef>
                          <a:spcPts val="600"/>
                        </a:spcBef>
                        <a:spcAft>
                          <a:spcPts val="0"/>
                        </a:spcAft>
                      </a:pPr>
                      <a:endParaRPr lang="zh-TW" sz="15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2326" marR="6232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algn="l" defTabSz="685800" rtl="0" eaLnBrk="1" latinLnBrk="0" hangingPunct="1">
                        <a:spcBef>
                          <a:spcPts val="600"/>
                        </a:spcBef>
                        <a:spcAft>
                          <a:spcPts val="0"/>
                        </a:spcAft>
                      </a:pPr>
                      <a:r>
                        <a:rPr lang="en-US" alt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簡報</a:t>
                      </a:r>
                      <a:r>
                        <a:rPr lang="zh-TW" sz="14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技巧基礎應用</a:t>
                      </a:r>
                      <a:r>
                        <a:rPr lang="en-US" sz="14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	</a:t>
                      </a:r>
                      <a:endParaRPr lang="zh-TW" sz="14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rgbClr val="FFE699"/>
                    </a:solidFill>
                  </a:tcPr>
                </a:tc>
                <a:tc vMerge="1">
                  <a:txBody>
                    <a:bodyPr/>
                    <a:lstStyle/>
                    <a:p>
                      <a:pPr marL="0" algn="l" defTabSz="685800" rtl="0" eaLnBrk="1" latinLnBrk="0" hangingPunct="1">
                        <a:spcBef>
                          <a:spcPts val="600"/>
                        </a:spcBef>
                        <a:spcAft>
                          <a:spcPts val="0"/>
                        </a:spcAft>
                      </a:pPr>
                      <a:endParaRPr lang="zh-TW" sz="14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rgbClr val="FFE699"/>
                    </a:solidFill>
                  </a:tcPr>
                </a:tc>
                <a:extLst>
                  <a:ext uri="{0D108BD9-81ED-4DB2-BD59-A6C34878D82A}">
                    <a16:rowId xmlns:a16="http://schemas.microsoft.com/office/drawing/2014/main" val="3523753453"/>
                  </a:ext>
                </a:extLst>
              </a:tr>
              <a:tr h="422973">
                <a:tc rowSpan="4">
                  <a:txBody>
                    <a:bodyPr/>
                    <a:lstStyle/>
                    <a:p>
                      <a:pPr marL="0" algn="ctr" defTabSz="685800" rtl="0" eaLnBrk="1" latinLnBrk="0" hangingPunct="1">
                        <a:spcBef>
                          <a:spcPts val="600"/>
                        </a:spcBef>
                        <a:spcAft>
                          <a:spcPts val="0"/>
                        </a:spcAft>
                      </a:pPr>
                      <a:r>
                        <a:rPr lang="en-US" alt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14</a:t>
                      </a:r>
                      <a:r>
                        <a:rPr lang="zh-TW" altLang="en-US"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spcBef>
                          <a:spcPts val="600"/>
                        </a:spcBef>
                        <a:spcAft>
                          <a:spcPts val="0"/>
                        </a:spcAft>
                      </a:pPr>
                      <a:r>
                        <a:rPr lang="zh-TW" altLang="en-US"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（星期四）</a:t>
                      </a:r>
                      <a:endParaRPr lang="zh-TW" sz="14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2326" marR="6232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4">
                        <a:lumMod val="20000"/>
                        <a:lumOff val="80000"/>
                      </a:schemeClr>
                    </a:solidFill>
                  </a:tcPr>
                </a:tc>
                <a:tc>
                  <a:txBody>
                    <a:bodyPr/>
                    <a:lstStyle/>
                    <a:p>
                      <a:pPr marL="0" algn="l" defTabSz="685800" rtl="0" eaLnBrk="1" latinLnBrk="0" hangingPunct="1">
                        <a:spcBef>
                          <a:spcPts val="600"/>
                        </a:spcBef>
                        <a:spcAft>
                          <a:spcPts val="0"/>
                        </a:spcAft>
                      </a:pPr>
                      <a:r>
                        <a:rPr lang="en-US" alt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校園</a:t>
                      </a:r>
                      <a:r>
                        <a:rPr lang="zh-TW" sz="14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防災推動概況</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rowSpan="4">
                  <a:txBody>
                    <a:bodyPr/>
                    <a:lstStyle/>
                    <a:p>
                      <a:pPr marL="0" algn="l" defTabSz="685800" rtl="0" eaLnBrk="1" latinLnBrk="0" hangingPunct="1">
                        <a:spcBef>
                          <a:spcPts val="600"/>
                        </a:spcBef>
                        <a:spcAft>
                          <a:spcPts val="0"/>
                        </a:spcAft>
                      </a:pPr>
                      <a:endParaRPr lang="zh-TW" sz="14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81138202"/>
                  </a:ext>
                </a:extLst>
              </a:tr>
              <a:tr h="457200">
                <a:tc vMerge="1">
                  <a:txBody>
                    <a:bodyPr/>
                    <a:lstStyle/>
                    <a:p>
                      <a:pPr algn="ctr">
                        <a:spcBef>
                          <a:spcPts val="600"/>
                        </a:spcBef>
                        <a:spcAft>
                          <a:spcPts val="0"/>
                        </a:spcAft>
                      </a:pPr>
                      <a:endParaRPr lang="zh-TW"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2326" marR="6232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algn="l" defTabSz="685800" rtl="0" eaLnBrk="1" latinLnBrk="0" hangingPunct="1">
                        <a:spcBef>
                          <a:spcPts val="600"/>
                        </a:spcBef>
                        <a:spcAft>
                          <a:spcPts val="0"/>
                        </a:spcAft>
                      </a:pPr>
                      <a:r>
                        <a:rPr lang="en-US" alt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災害</a:t>
                      </a:r>
                      <a:r>
                        <a:rPr lang="zh-TW" sz="14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潛勢圖資與颱洪情資研判資訊應用</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vMerge="1">
                  <a:txBody>
                    <a:bodyPr/>
                    <a:lstStyle/>
                    <a:p>
                      <a:pPr marL="0" algn="l" defTabSz="685800" rtl="0" eaLnBrk="1" latinLnBrk="0" hangingPunct="1">
                        <a:spcBef>
                          <a:spcPts val="600"/>
                        </a:spcBef>
                        <a:spcAft>
                          <a:spcPts val="0"/>
                        </a:spcAft>
                      </a:pPr>
                      <a:endParaRPr lang="zh-TW" sz="14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68714010"/>
                  </a:ext>
                </a:extLst>
              </a:tr>
              <a:tr h="457200">
                <a:tc vMerge="1">
                  <a:txBody>
                    <a:bodyPr/>
                    <a:lstStyle/>
                    <a:p>
                      <a:pPr algn="ctr">
                        <a:spcBef>
                          <a:spcPts val="600"/>
                        </a:spcBef>
                        <a:spcAft>
                          <a:spcPts val="0"/>
                        </a:spcAft>
                      </a:pPr>
                      <a:endParaRPr lang="zh-TW"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2326" marR="6232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algn="l" defTabSz="685800" rtl="0" eaLnBrk="1" latinLnBrk="0" hangingPunct="1">
                        <a:spcBef>
                          <a:spcPts val="600"/>
                        </a:spcBef>
                        <a:spcAft>
                          <a:spcPts val="0"/>
                        </a:spcAft>
                      </a:pPr>
                      <a:r>
                        <a:rPr lang="en-US" alt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從</a:t>
                      </a:r>
                      <a:r>
                        <a:rPr lang="zh-TW" sz="14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塵爆及氣爆經驗談災難醫學之重要性</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vMerge="1">
                  <a:txBody>
                    <a:bodyPr/>
                    <a:lstStyle/>
                    <a:p>
                      <a:pPr marL="0" algn="l" defTabSz="685800" rtl="0" eaLnBrk="1" latinLnBrk="0" hangingPunct="1">
                        <a:spcBef>
                          <a:spcPts val="600"/>
                        </a:spcBef>
                        <a:spcAft>
                          <a:spcPts val="0"/>
                        </a:spcAft>
                      </a:pPr>
                      <a:endParaRPr lang="zh-TW" sz="14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81825404"/>
                  </a:ext>
                </a:extLst>
              </a:tr>
              <a:tr h="335512">
                <a:tc vMerge="1">
                  <a:txBody>
                    <a:bodyPr/>
                    <a:lstStyle/>
                    <a:p>
                      <a:pPr algn="ctr">
                        <a:spcBef>
                          <a:spcPts val="600"/>
                        </a:spcBef>
                        <a:spcAft>
                          <a:spcPts val="0"/>
                        </a:spcAft>
                      </a:pPr>
                      <a:endParaRPr lang="zh-TW"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2326" marR="6232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algn="l" defTabSz="685800" rtl="0" eaLnBrk="1" latinLnBrk="0" hangingPunct="1">
                        <a:spcBef>
                          <a:spcPts val="600"/>
                        </a:spcBef>
                        <a:spcAft>
                          <a:spcPts val="0"/>
                        </a:spcAft>
                      </a:pPr>
                      <a:r>
                        <a:rPr lang="en-US" sz="14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4.GIS</a:t>
                      </a:r>
                      <a:r>
                        <a:rPr lang="zh-TW" sz="14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在防災上的運用</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4">
                        <a:lumMod val="20000"/>
                        <a:lumOff val="80000"/>
                      </a:schemeClr>
                    </a:solidFill>
                  </a:tcPr>
                </a:tc>
                <a:tc vMerge="1">
                  <a:txBody>
                    <a:bodyPr/>
                    <a:lstStyle/>
                    <a:p>
                      <a:pPr marL="0" algn="l" defTabSz="685800" rtl="0" eaLnBrk="1" latinLnBrk="0" hangingPunct="1">
                        <a:spcBef>
                          <a:spcPts val="600"/>
                        </a:spcBef>
                        <a:spcAft>
                          <a:spcPts val="0"/>
                        </a:spcAft>
                      </a:pPr>
                      <a:endParaRPr lang="zh-TW" sz="14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11375775"/>
                  </a:ext>
                </a:extLst>
              </a:tr>
            </a:tbl>
          </a:graphicData>
        </a:graphic>
      </p:graphicFrame>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7275" y="1335732"/>
            <a:ext cx="1981200" cy="1485900"/>
          </a:xfrm>
          <a:prstGeom prst="rect">
            <a:avLst/>
          </a:prstGeom>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5000" y="1363664"/>
            <a:ext cx="1993900" cy="1495425"/>
          </a:xfrm>
          <a:prstGeom prst="rect">
            <a:avLst/>
          </a:prstGeom>
        </p:spPr>
      </p:pic>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8812" y="3313248"/>
            <a:ext cx="1992000" cy="1494000"/>
          </a:xfrm>
          <a:prstGeom prst="rect">
            <a:avLst/>
          </a:prstGeom>
        </p:spPr>
      </p:pic>
      <p:pic>
        <p:nvPicPr>
          <p:cNvPr id="12" name="圖片 1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885050" y="3290586"/>
            <a:ext cx="1992000" cy="1494000"/>
          </a:xfrm>
          <a:prstGeom prst="rect">
            <a:avLst/>
          </a:prstGeom>
        </p:spPr>
      </p:pic>
      <p:pic>
        <p:nvPicPr>
          <p:cNvPr id="13" name="圖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5050" y="5044913"/>
            <a:ext cx="1992000" cy="1494000"/>
          </a:xfrm>
          <a:prstGeom prst="rect">
            <a:avLst/>
          </a:prstGeom>
        </p:spPr>
      </p:pic>
      <p:pic>
        <p:nvPicPr>
          <p:cNvPr id="15" name="圖片 14"/>
          <p:cNvPicPr>
            <a:picLocks noChangeAspect="1"/>
          </p:cNvPicPr>
          <p:nvPr/>
        </p:nvPicPr>
        <p:blipFill rotWithShape="1">
          <a:blip r:embed="rId8" cstate="print">
            <a:extLst>
              <a:ext uri="{28A0092B-C50C-407E-A947-70E740481C1C}">
                <a14:useLocalDpi xmlns:a14="http://schemas.microsoft.com/office/drawing/2010/main" val="0"/>
              </a:ext>
            </a:extLst>
          </a:blip>
          <a:srcRect l="23333" t="23333" r="13333" b="13333"/>
          <a:stretch/>
        </p:blipFill>
        <p:spPr>
          <a:xfrm>
            <a:off x="6986900" y="5044913"/>
            <a:ext cx="1992000" cy="1494000"/>
          </a:xfrm>
          <a:prstGeom prst="rect">
            <a:avLst/>
          </a:prstGeom>
        </p:spPr>
      </p:pic>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27</a:t>
            </a:fld>
            <a:endParaRPr lang="zh-TW" altLang="en-US">
              <a:solidFill>
                <a:srgbClr val="44546A">
                  <a:lumMod val="50000"/>
                </a:srgbClr>
              </a:solidFill>
            </a:endParaRPr>
          </a:p>
        </p:txBody>
      </p:sp>
    </p:spTree>
    <p:extLst>
      <p:ext uri="{BB962C8B-B14F-4D97-AF65-F5344CB8AC3E}">
        <p14:creationId xmlns:p14="http://schemas.microsoft.com/office/powerpoint/2010/main" val="29285953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28</a:t>
            </a:fld>
            <a:endParaRPr lang="zh-TW" altLang="en-US">
              <a:solidFill>
                <a:srgbClr val="44546A">
                  <a:lumMod val="50000"/>
                </a:srgbClr>
              </a:solidFill>
            </a:endParaRPr>
          </a:p>
        </p:txBody>
      </p:sp>
      <p:sp>
        <p:nvSpPr>
          <p:cNvPr id="3" name="標題 2"/>
          <p:cNvSpPr>
            <a:spLocks noGrp="1"/>
          </p:cNvSpPr>
          <p:nvPr>
            <p:ph type="title"/>
          </p:nvPr>
        </p:nvSpPr>
        <p:spPr>
          <a:xfrm>
            <a:off x="361950" y="130857"/>
            <a:ext cx="5429250" cy="716869"/>
          </a:xfrm>
          <a:solidFill>
            <a:schemeClr val="bg1"/>
          </a:solidFill>
        </p:spPr>
        <p:txBody>
          <a:bodyPr/>
          <a:lstStyle/>
          <a:p>
            <a:r>
              <a:rPr lang="zh-TW" altLang="en-US" dirty="0" smtClean="0"/>
              <a:t>辦理里長班教育訓練</a:t>
            </a:r>
            <a:endParaRPr lang="zh-TW" altLang="en-US" dirty="0"/>
          </a:p>
        </p:txBody>
      </p:sp>
      <p:sp>
        <p:nvSpPr>
          <p:cNvPr id="5" name="矩形 4"/>
          <p:cNvSpPr/>
          <p:nvPr/>
        </p:nvSpPr>
        <p:spPr>
          <a:xfrm>
            <a:off x="361950" y="905470"/>
            <a:ext cx="8477250" cy="646331"/>
          </a:xfrm>
          <a:prstGeom prst="rect">
            <a:avLst/>
          </a:prstGeom>
        </p:spPr>
        <p:txBody>
          <a:bodyPr wrap="square">
            <a:spAutoFit/>
          </a:bodyPr>
          <a:lstStyle/>
          <a:p>
            <a:pPr marL="285750" indent="-285750">
              <a:buFont typeface="Wingdings" panose="05000000000000000000" pitchFamily="2" charset="2"/>
              <a:buChar char="u"/>
            </a:pPr>
            <a:endParaRPr lang="en-US" altLang="zh-TW"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u"/>
            </a:pPr>
            <a:endParaRPr lang="en-US" altLang="zh-TW" b="1" dirty="0">
              <a:solidFill>
                <a:srgbClr val="FF0000"/>
              </a:solidFill>
              <a:latin typeface="微軟正黑體" panose="020B0604030504040204" pitchFamily="34" charset="-120"/>
              <a:ea typeface="微軟正黑體" panose="020B0604030504040204" pitchFamily="34" charset="-120"/>
            </a:endParaRPr>
          </a:p>
        </p:txBody>
      </p:sp>
      <p:sp>
        <p:nvSpPr>
          <p:cNvPr id="6" name="矩形 5"/>
          <p:cNvSpPr/>
          <p:nvPr/>
        </p:nvSpPr>
        <p:spPr>
          <a:xfrm>
            <a:off x="104774" y="848321"/>
            <a:ext cx="8734426" cy="2092881"/>
          </a:xfrm>
          <a:prstGeom prst="rect">
            <a:avLst/>
          </a:prstGeom>
        </p:spPr>
        <p:txBody>
          <a:bodyPr wrap="square">
            <a:spAutoFit/>
          </a:bodyPr>
          <a:lstStyle/>
          <a:p>
            <a:pPr marL="285750" indent="-285750">
              <a:spcBef>
                <a:spcPts val="600"/>
              </a:spcBef>
              <a:buFont typeface="Wingdings" panose="05000000000000000000" pitchFamily="2" charset="2"/>
              <a:buChar char="u"/>
            </a:pPr>
            <a:r>
              <a:rPr lang="zh-TW" altLang="en-US" sz="2400" kern="100" dirty="0" smtClean="0">
                <a:latin typeface="微軟正黑體" panose="020B0604030504040204" pitchFamily="34" charset="-120"/>
                <a:ea typeface="微軟正黑體" panose="020B0604030504040204" pitchFamily="34" charset="-120"/>
                <a:cs typeface="Times New Roman" panose="02020603050405020304" pitchFamily="18" charset="0"/>
              </a:rPr>
              <a:t>本</a:t>
            </a:r>
            <a:r>
              <a:rPr lang="en-US" altLang="zh-TW" sz="2400" kern="100" dirty="0" smtClean="0">
                <a:latin typeface="微軟正黑體" panose="020B0604030504040204" pitchFamily="34" charset="-120"/>
                <a:ea typeface="微軟正黑體" panose="020B0604030504040204" pitchFamily="34" charset="-120"/>
                <a:cs typeface="Times New Roman" panose="02020603050405020304" pitchFamily="18" charset="0"/>
              </a:rPr>
              <a:t>(105)</a:t>
            </a:r>
            <a:r>
              <a:rPr lang="zh-TW" altLang="en-US" sz="2400" kern="100" dirty="0" smtClean="0">
                <a:latin typeface="微軟正黑體" panose="020B0604030504040204" pitchFamily="34" charset="-120"/>
                <a:ea typeface="微軟正黑體" panose="020B0604030504040204" pitchFamily="34" charset="-120"/>
                <a:cs typeface="Times New Roman" panose="02020603050405020304" pitchFamily="18" charset="0"/>
              </a:rPr>
              <a:t>年度里長</a:t>
            </a:r>
            <a:r>
              <a:rPr lang="zh-TW" altLang="en-US" sz="2400" kern="100" dirty="0">
                <a:latin typeface="微軟正黑體" panose="020B0604030504040204" pitchFamily="34" charset="-120"/>
                <a:ea typeface="微軟正黑體" panose="020B0604030504040204" pitchFamily="34" charset="-120"/>
                <a:cs typeface="Times New Roman" panose="02020603050405020304" pitchFamily="18" charset="0"/>
              </a:rPr>
              <a:t>班講習配合里長暨里幹事聯繫會報、災害防救會報或各項里長講習</a:t>
            </a:r>
            <a:r>
              <a:rPr lang="zh-TW" altLang="en-US" sz="2400" kern="100" dirty="0" smtClean="0">
                <a:latin typeface="微軟正黑體" panose="020B0604030504040204" pitchFamily="34" charset="-120"/>
                <a:ea typeface="微軟正黑體" panose="020B0604030504040204" pitchFamily="34" charset="-120"/>
                <a:cs typeface="Times New Roman" panose="02020603050405020304" pitchFamily="18" charset="0"/>
              </a:rPr>
              <a:t>訓練，於</a:t>
            </a:r>
            <a:r>
              <a:rPr lang="en-US" altLang="zh-TW"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23</a:t>
            </a:r>
            <a:r>
              <a:rPr lang="zh-TW" altLang="en-US"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日至</a:t>
            </a:r>
            <a:r>
              <a:rPr lang="en-US" altLang="zh-TW"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29</a:t>
            </a:r>
            <a:r>
              <a:rPr lang="zh-TW" altLang="en-US"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zh-TW" altLang="en-US" sz="2400" kern="100" dirty="0" smtClean="0">
                <a:latin typeface="微軟正黑體" panose="020B0604030504040204" pitchFamily="34" charset="-120"/>
                <a:ea typeface="微軟正黑體" panose="020B0604030504040204" pitchFamily="34" charset="-120"/>
                <a:cs typeface="Times New Roman" panose="02020603050405020304" pitchFamily="18" charset="0"/>
              </a:rPr>
              <a:t>間辦理。</a:t>
            </a:r>
            <a:endParaRPr lang="en-US" altLang="zh-TW" sz="2400"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spcBef>
                <a:spcPts val="600"/>
              </a:spcBef>
              <a:buFont typeface="Wingdings" panose="05000000000000000000" pitchFamily="2" charset="2"/>
              <a:buChar char="u"/>
            </a:pPr>
            <a:r>
              <a:rPr lang="zh-TW" altLang="en-US" sz="2400" kern="100" dirty="0" smtClean="0">
                <a:latin typeface="微軟正黑體" panose="020B0604030504040204" pitchFamily="34" charset="-120"/>
                <a:ea typeface="微軟正黑體" panose="020B0604030504040204" pitchFamily="34" charset="-120"/>
                <a:cs typeface="Times New Roman" panose="02020603050405020304" pitchFamily="18" charset="0"/>
              </a:rPr>
              <a:t>針對</a:t>
            </a:r>
            <a:r>
              <a:rPr lang="zh-TW" altLang="en-US" sz="2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各區災害</a:t>
            </a:r>
            <a:r>
              <a:rPr lang="zh-TW" altLang="en-US" sz="2400" b="1" kern="100" dirty="0">
                <a:latin typeface="微軟正黑體" panose="020B0604030504040204" pitchFamily="34" charset="-120"/>
                <a:ea typeface="微軟正黑體" panose="020B0604030504040204" pitchFamily="34" charset="-120"/>
                <a:cs typeface="Times New Roman" panose="02020603050405020304" pitchFamily="18" charset="0"/>
              </a:rPr>
              <a:t>潛勢</a:t>
            </a:r>
            <a:r>
              <a:rPr lang="zh-TW" altLang="en-US" sz="2400" kern="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里長災害</a:t>
            </a:r>
            <a:r>
              <a:rPr lang="zh-TW" altLang="en-US" sz="2400" b="1" kern="100" dirty="0">
                <a:latin typeface="微軟正黑體" panose="020B0604030504040204" pitchFamily="34" charset="-120"/>
                <a:ea typeface="微軟正黑體" panose="020B0604030504040204" pitchFamily="34" charset="-120"/>
                <a:cs typeface="Times New Roman" panose="02020603050405020304" pitchFamily="18" charset="0"/>
              </a:rPr>
              <a:t>防救</a:t>
            </a:r>
            <a:r>
              <a:rPr lang="zh-TW" altLang="en-US" sz="2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職責</a:t>
            </a:r>
            <a:r>
              <a:rPr lang="zh-TW" altLang="en-US" sz="2400" kern="100"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防災社區</a:t>
            </a:r>
            <a:r>
              <a:rPr lang="zh-TW" altLang="en-US" sz="2400" kern="100" dirty="0" smtClean="0">
                <a:latin typeface="微軟正黑體" panose="020B0604030504040204" pitchFamily="34" charset="-120"/>
                <a:ea typeface="微軟正黑體" panose="020B0604030504040204" pitchFamily="34" charset="-120"/>
                <a:cs typeface="Times New Roman" panose="02020603050405020304" pitchFamily="18" charset="0"/>
              </a:rPr>
              <a:t>等</a:t>
            </a:r>
            <a:r>
              <a:rPr lang="en-US" altLang="zh-TW" sz="2400" kern="100" dirty="0" smtClean="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400" kern="100" dirty="0" smtClean="0">
                <a:latin typeface="微軟正黑體" panose="020B0604030504040204" pitchFamily="34" charset="-120"/>
                <a:ea typeface="微軟正黑體" panose="020B0604030504040204" pitchFamily="34" charset="-120"/>
                <a:cs typeface="Times New Roman" panose="02020603050405020304" pitchFamily="18" charset="0"/>
              </a:rPr>
              <a:t>大主題進行授課。</a:t>
            </a:r>
            <a:endParaRPr lang="en-US" altLang="zh-TW" sz="2400"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spcBef>
                <a:spcPts val="600"/>
              </a:spcBef>
              <a:buFont typeface="Wingdings" panose="05000000000000000000" pitchFamily="2" charset="2"/>
              <a:buChar char="u"/>
            </a:pPr>
            <a:r>
              <a:rPr lang="zh-TW" altLang="en-US"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截至</a:t>
            </a:r>
            <a:r>
              <a:rPr lang="en-US" altLang="zh-TW"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26</a:t>
            </a:r>
            <a:r>
              <a:rPr lang="zh-TW" altLang="en-US"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zh-TW" altLang="en-US" sz="24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，已</a:t>
            </a:r>
            <a:r>
              <a:rPr lang="zh-TW" altLang="en-US"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辦理</a:t>
            </a:r>
            <a:r>
              <a:rPr lang="en-US" altLang="zh-TW"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區公所，出席</a:t>
            </a:r>
            <a:r>
              <a:rPr lang="zh-TW" altLang="en-US" sz="24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率皆達</a:t>
            </a:r>
            <a:r>
              <a:rPr lang="en-US" altLang="zh-TW" sz="24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成</a:t>
            </a:r>
            <a:r>
              <a:rPr lang="zh-TW" altLang="en-US" sz="2400" kern="100" dirty="0" smtClean="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400"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p:txBody>
      </p:sp>
      <p:graphicFrame>
        <p:nvGraphicFramePr>
          <p:cNvPr id="7" name="表格 6"/>
          <p:cNvGraphicFramePr>
            <a:graphicFrameLocks noGrp="1"/>
          </p:cNvGraphicFramePr>
          <p:nvPr>
            <p:extLst>
              <p:ext uri="{D42A27DB-BD31-4B8C-83A1-F6EECF244321}">
                <p14:modId xmlns:p14="http://schemas.microsoft.com/office/powerpoint/2010/main" val="1556840716"/>
              </p:ext>
            </p:extLst>
          </p:nvPr>
        </p:nvGraphicFramePr>
        <p:xfrm>
          <a:off x="152400" y="2895600"/>
          <a:ext cx="4406986" cy="3880883"/>
        </p:xfrm>
        <a:graphic>
          <a:graphicData uri="http://schemas.openxmlformats.org/drawingml/2006/table">
            <a:tbl>
              <a:tblPr/>
              <a:tblGrid>
                <a:gridCol w="631260">
                  <a:extLst>
                    <a:ext uri="{9D8B030D-6E8A-4147-A177-3AD203B41FA5}">
                      <a16:colId xmlns:a16="http://schemas.microsoft.com/office/drawing/2014/main" val="4115558871"/>
                    </a:ext>
                  </a:extLst>
                </a:gridCol>
                <a:gridCol w="899547">
                  <a:extLst>
                    <a:ext uri="{9D8B030D-6E8A-4147-A177-3AD203B41FA5}">
                      <a16:colId xmlns:a16="http://schemas.microsoft.com/office/drawing/2014/main" val="2167700443"/>
                    </a:ext>
                  </a:extLst>
                </a:gridCol>
                <a:gridCol w="1183612">
                  <a:extLst>
                    <a:ext uri="{9D8B030D-6E8A-4147-A177-3AD203B41FA5}">
                      <a16:colId xmlns:a16="http://schemas.microsoft.com/office/drawing/2014/main" val="2242874248"/>
                    </a:ext>
                  </a:extLst>
                </a:gridCol>
                <a:gridCol w="1692567">
                  <a:extLst>
                    <a:ext uri="{9D8B030D-6E8A-4147-A177-3AD203B41FA5}">
                      <a16:colId xmlns:a16="http://schemas.microsoft.com/office/drawing/2014/main" val="1074700147"/>
                    </a:ext>
                  </a:extLst>
                </a:gridCol>
              </a:tblGrid>
              <a:tr h="200639">
                <a:tc>
                  <a:txBody>
                    <a:bodyPr/>
                    <a:lstStyle/>
                    <a:p>
                      <a:pPr algn="ctr" fontAlgn="ctr"/>
                      <a:r>
                        <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rPr>
                        <a:t>項次</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公所</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辦理時間</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rPr>
                        <a:t>出席率</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44415913"/>
                  </a:ext>
                </a:extLst>
              </a:tr>
              <a:tr h="201707">
                <a:tc>
                  <a:txBody>
                    <a:bodyPr/>
                    <a:lstStyle/>
                    <a:p>
                      <a:pPr algn="ctr"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1</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rPr>
                        <a:t>板橋</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3</a:t>
                      </a: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月</a:t>
                      </a: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23</a:t>
                      </a: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日</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70%</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56233191"/>
                  </a:ext>
                </a:extLst>
              </a:tr>
              <a:tr h="201707">
                <a:tc>
                  <a:txBody>
                    <a:bodyPr/>
                    <a:lstStyle/>
                    <a:p>
                      <a:pPr algn="ctr"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2</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rPr>
                        <a:t>泰山</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3</a:t>
                      </a:r>
                      <a:r>
                        <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rPr>
                        <a:t>月</a:t>
                      </a: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24</a:t>
                      </a:r>
                      <a:r>
                        <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rPr>
                        <a:t>日</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94%</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71767673"/>
                  </a:ext>
                </a:extLst>
              </a:tr>
              <a:tr h="201707">
                <a:tc>
                  <a:txBody>
                    <a:bodyPr/>
                    <a:lstStyle/>
                    <a:p>
                      <a:pPr algn="ctr"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3</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平溪</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3</a:t>
                      </a:r>
                      <a:r>
                        <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rPr>
                        <a:t>月</a:t>
                      </a: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24</a:t>
                      </a:r>
                      <a:r>
                        <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rPr>
                        <a:t>日</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92%</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87113547"/>
                  </a:ext>
                </a:extLst>
              </a:tr>
              <a:tr h="201707">
                <a:tc>
                  <a:txBody>
                    <a:bodyPr/>
                    <a:lstStyle/>
                    <a:p>
                      <a:pPr algn="ctr"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4</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坪林</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3</a:t>
                      </a: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月</a:t>
                      </a: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29</a:t>
                      </a: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日</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71%</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35608542"/>
                  </a:ext>
                </a:extLst>
              </a:tr>
              <a:tr h="201707">
                <a:tc>
                  <a:txBody>
                    <a:bodyPr/>
                    <a:lstStyle/>
                    <a:p>
                      <a:pPr algn="ctr"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5</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萬里</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3</a:t>
                      </a: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月</a:t>
                      </a: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30</a:t>
                      </a: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日</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100%</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58026432"/>
                  </a:ext>
                </a:extLst>
              </a:tr>
              <a:tr h="201707">
                <a:tc>
                  <a:txBody>
                    <a:bodyPr/>
                    <a:lstStyle/>
                    <a:p>
                      <a:pPr algn="ctr"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6</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貢寮</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3</a:t>
                      </a: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月</a:t>
                      </a: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30</a:t>
                      </a: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日</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100%</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47982496"/>
                  </a:ext>
                </a:extLst>
              </a:tr>
              <a:tr h="201707">
                <a:tc>
                  <a:txBody>
                    <a:bodyPr/>
                    <a:lstStyle/>
                    <a:p>
                      <a:pPr algn="ctr"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7</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三重</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3</a:t>
                      </a: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月</a:t>
                      </a: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31</a:t>
                      </a: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日</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94%</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08627584"/>
                  </a:ext>
                </a:extLst>
              </a:tr>
              <a:tr h="201707">
                <a:tc>
                  <a:txBody>
                    <a:bodyPr/>
                    <a:lstStyle/>
                    <a:p>
                      <a:pPr algn="ctr"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8</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鶯歌</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3</a:t>
                      </a: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月</a:t>
                      </a: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31</a:t>
                      </a: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日</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95%</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91330784"/>
                  </a:ext>
                </a:extLst>
              </a:tr>
              <a:tr h="201707">
                <a:tc>
                  <a:txBody>
                    <a:bodyPr/>
                    <a:lstStyle/>
                    <a:p>
                      <a:pPr algn="ctr"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9</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rPr>
                        <a:t>石門</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4</a:t>
                      </a: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月</a:t>
                      </a: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7</a:t>
                      </a: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日</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100%</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54318269"/>
                  </a:ext>
                </a:extLst>
              </a:tr>
              <a:tr h="201707">
                <a:tc>
                  <a:txBody>
                    <a:bodyPr/>
                    <a:lstStyle/>
                    <a:p>
                      <a:pPr algn="ctr"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10</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rPr>
                        <a:t>中和</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4</a:t>
                      </a: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月</a:t>
                      </a: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7</a:t>
                      </a: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日</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100%</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30456094"/>
                  </a:ext>
                </a:extLst>
              </a:tr>
              <a:tr h="201707">
                <a:tc>
                  <a:txBody>
                    <a:bodyPr/>
                    <a:lstStyle/>
                    <a:p>
                      <a:pPr algn="ctr"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11</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rPr>
                        <a:t>淡水</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4</a:t>
                      </a:r>
                      <a:r>
                        <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rPr>
                        <a:t>月</a:t>
                      </a: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8</a:t>
                      </a:r>
                      <a:r>
                        <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rPr>
                        <a:t>日</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100%</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11764538"/>
                  </a:ext>
                </a:extLst>
              </a:tr>
              <a:tr h="201707">
                <a:tc>
                  <a:txBody>
                    <a:bodyPr/>
                    <a:lstStyle/>
                    <a:p>
                      <a:pPr algn="ctr"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12</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rPr>
                        <a:t>汐止</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4</a:t>
                      </a:r>
                      <a:r>
                        <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rPr>
                        <a:t>月</a:t>
                      </a: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8</a:t>
                      </a:r>
                      <a:r>
                        <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rPr>
                        <a:t>日</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96%</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3346368"/>
                  </a:ext>
                </a:extLst>
              </a:tr>
              <a:tr h="201707">
                <a:tc>
                  <a:txBody>
                    <a:bodyPr/>
                    <a:lstStyle/>
                    <a:p>
                      <a:pPr algn="ctr"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13</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rPr>
                        <a:t>瑞芳</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4</a:t>
                      </a:r>
                      <a:r>
                        <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rPr>
                        <a:t>月</a:t>
                      </a: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12</a:t>
                      </a:r>
                      <a:r>
                        <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rPr>
                        <a:t>日</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91%</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02062459"/>
                  </a:ext>
                </a:extLst>
              </a:tr>
              <a:tr h="201707">
                <a:tc>
                  <a:txBody>
                    <a:bodyPr/>
                    <a:lstStyle/>
                    <a:p>
                      <a:pPr algn="ctr"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14</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八里</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4</a:t>
                      </a:r>
                      <a:r>
                        <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rPr>
                        <a:t>月</a:t>
                      </a: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12</a:t>
                      </a:r>
                      <a:r>
                        <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rPr>
                        <a:t>日</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100%</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61069931"/>
                  </a:ext>
                </a:extLst>
              </a:tr>
              <a:tr h="201707">
                <a:tc>
                  <a:txBody>
                    <a:bodyPr/>
                    <a:lstStyle/>
                    <a:p>
                      <a:pPr algn="ctr"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15</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土城</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4</a:t>
                      </a: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月</a:t>
                      </a: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13</a:t>
                      </a: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日</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91%</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03762764"/>
                  </a:ext>
                </a:extLst>
              </a:tr>
              <a:tr h="201707">
                <a:tc>
                  <a:txBody>
                    <a:bodyPr/>
                    <a:lstStyle/>
                    <a:p>
                      <a:pPr algn="ctr"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16</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樹林</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4</a:t>
                      </a: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月</a:t>
                      </a: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14</a:t>
                      </a: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日</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smtClean="0">
                          <a:solidFill>
                            <a:srgbClr val="000000"/>
                          </a:solidFill>
                          <a:effectLst/>
                          <a:latin typeface="微軟正黑體" panose="020B0604030504040204" pitchFamily="34" charset="-120"/>
                          <a:ea typeface="微軟正黑體" panose="020B0604030504040204" pitchFamily="34" charset="-120"/>
                        </a:rPr>
                        <a:t>95%</a:t>
                      </a:r>
                      <a:endPar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88132752"/>
                  </a:ext>
                </a:extLst>
              </a:tr>
              <a:tr h="201707">
                <a:tc>
                  <a:txBody>
                    <a:bodyPr/>
                    <a:lstStyle/>
                    <a:p>
                      <a:pPr algn="ctr"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17</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rPr>
                        <a:t>五股</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4</a:t>
                      </a: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月</a:t>
                      </a: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14</a:t>
                      </a: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日</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100%</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511740"/>
                  </a:ext>
                </a:extLst>
              </a:tr>
              <a:tr h="201707">
                <a:tc>
                  <a:txBody>
                    <a:bodyPr/>
                    <a:lstStyle/>
                    <a:p>
                      <a:pPr algn="ctr" fontAlgn="ctr"/>
                      <a:r>
                        <a:rPr lang="en-US" altLang="zh-TW" sz="1300" b="0" i="0" u="none" strike="noStrike" dirty="0" smtClean="0">
                          <a:solidFill>
                            <a:srgbClr val="000000"/>
                          </a:solidFill>
                          <a:effectLst/>
                          <a:latin typeface="微軟正黑體" panose="020B0604030504040204" pitchFamily="34" charset="-120"/>
                          <a:ea typeface="微軟正黑體" panose="020B0604030504040204" pitchFamily="34" charset="-120"/>
                        </a:rPr>
                        <a:t>18</a:t>
                      </a:r>
                      <a:endPar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dirty="0" smtClean="0">
                          <a:solidFill>
                            <a:srgbClr val="000000"/>
                          </a:solidFill>
                          <a:effectLst/>
                          <a:latin typeface="微軟正黑體" panose="020B0604030504040204" pitchFamily="34" charset="-120"/>
                          <a:ea typeface="微軟正黑體" panose="020B0604030504040204" pitchFamily="34" charset="-120"/>
                        </a:rPr>
                        <a:t>三峽</a:t>
                      </a: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smtClean="0">
                          <a:solidFill>
                            <a:srgbClr val="000000"/>
                          </a:solidFill>
                          <a:effectLst/>
                          <a:latin typeface="微軟正黑體" panose="020B0604030504040204" pitchFamily="34" charset="-120"/>
                          <a:ea typeface="微軟正黑體" panose="020B0604030504040204" pitchFamily="34" charset="-120"/>
                        </a:rPr>
                        <a:t>4</a:t>
                      </a:r>
                      <a:r>
                        <a:rPr lang="zh-TW" altLang="en-US" sz="1300" b="0" i="0" u="none" strike="noStrike" dirty="0" smtClean="0">
                          <a:solidFill>
                            <a:srgbClr val="000000"/>
                          </a:solidFill>
                          <a:effectLst/>
                          <a:latin typeface="微軟正黑體" panose="020B0604030504040204" pitchFamily="34" charset="-120"/>
                          <a:ea typeface="微軟正黑體" panose="020B0604030504040204" pitchFamily="34" charset="-120"/>
                        </a:rPr>
                        <a:t>月</a:t>
                      </a:r>
                      <a:r>
                        <a:rPr lang="en-US" altLang="zh-TW" sz="1300" b="0" i="0" u="none" strike="noStrike" dirty="0" smtClean="0">
                          <a:solidFill>
                            <a:srgbClr val="000000"/>
                          </a:solidFill>
                          <a:effectLst/>
                          <a:latin typeface="微軟正黑體" panose="020B0604030504040204" pitchFamily="34" charset="-120"/>
                          <a:ea typeface="微軟正黑體" panose="020B0604030504040204" pitchFamily="34" charset="-120"/>
                        </a:rPr>
                        <a:t>15</a:t>
                      </a:r>
                      <a:r>
                        <a:rPr lang="zh-TW" altLang="en-US" sz="1300" b="0" i="0" u="none" strike="noStrike" dirty="0" smtClean="0">
                          <a:solidFill>
                            <a:srgbClr val="000000"/>
                          </a:solidFill>
                          <a:effectLst/>
                          <a:latin typeface="微軟正黑體" panose="020B0604030504040204" pitchFamily="34" charset="-120"/>
                          <a:ea typeface="微軟正黑體" panose="020B0604030504040204" pitchFamily="34" charset="-120"/>
                        </a:rPr>
                        <a:t>日</a:t>
                      </a: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smtClean="0">
                          <a:solidFill>
                            <a:srgbClr val="000000"/>
                          </a:solidFill>
                          <a:effectLst/>
                          <a:latin typeface="微軟正黑體" panose="020B0604030504040204" pitchFamily="34" charset="-120"/>
                          <a:ea typeface="微軟正黑體" panose="020B0604030504040204" pitchFamily="34" charset="-120"/>
                        </a:rPr>
                        <a:t>93%</a:t>
                      </a:r>
                      <a:endPar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72234364"/>
                  </a:ext>
                </a:extLst>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4147134448"/>
              </p:ext>
            </p:extLst>
          </p:nvPr>
        </p:nvGraphicFramePr>
        <p:xfrm>
          <a:off x="4632368" y="2895600"/>
          <a:ext cx="4406986" cy="1634056"/>
        </p:xfrm>
        <a:graphic>
          <a:graphicData uri="http://schemas.openxmlformats.org/drawingml/2006/table">
            <a:tbl>
              <a:tblPr/>
              <a:tblGrid>
                <a:gridCol w="631260">
                  <a:extLst>
                    <a:ext uri="{9D8B030D-6E8A-4147-A177-3AD203B41FA5}">
                      <a16:colId xmlns:a16="http://schemas.microsoft.com/office/drawing/2014/main" val="4115558871"/>
                    </a:ext>
                  </a:extLst>
                </a:gridCol>
                <a:gridCol w="899547">
                  <a:extLst>
                    <a:ext uri="{9D8B030D-6E8A-4147-A177-3AD203B41FA5}">
                      <a16:colId xmlns:a16="http://schemas.microsoft.com/office/drawing/2014/main" val="2167700443"/>
                    </a:ext>
                  </a:extLst>
                </a:gridCol>
                <a:gridCol w="1183612">
                  <a:extLst>
                    <a:ext uri="{9D8B030D-6E8A-4147-A177-3AD203B41FA5}">
                      <a16:colId xmlns:a16="http://schemas.microsoft.com/office/drawing/2014/main" val="2242874248"/>
                    </a:ext>
                  </a:extLst>
                </a:gridCol>
                <a:gridCol w="1692567">
                  <a:extLst>
                    <a:ext uri="{9D8B030D-6E8A-4147-A177-3AD203B41FA5}">
                      <a16:colId xmlns:a16="http://schemas.microsoft.com/office/drawing/2014/main" val="1074700147"/>
                    </a:ext>
                  </a:extLst>
                </a:gridCol>
              </a:tblGrid>
              <a:tr h="200639">
                <a:tc>
                  <a:txBody>
                    <a:bodyPr/>
                    <a:lstStyle/>
                    <a:p>
                      <a:pPr algn="ctr" fontAlgn="ctr"/>
                      <a:r>
                        <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rPr>
                        <a:t>項次</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公所</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a:solidFill>
                            <a:srgbClr val="000000"/>
                          </a:solidFill>
                          <a:effectLst/>
                          <a:latin typeface="微軟正黑體" panose="020B0604030504040204" pitchFamily="34" charset="-120"/>
                          <a:ea typeface="微軟正黑體" panose="020B0604030504040204" pitchFamily="34" charset="-120"/>
                        </a:rPr>
                        <a:t>辦理時間</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rPr>
                        <a:t>出席率</a:t>
                      </a: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44415913"/>
                  </a:ext>
                </a:extLst>
              </a:tr>
              <a:tr h="201707">
                <a:tc>
                  <a:txBody>
                    <a:bodyPr/>
                    <a:lstStyle/>
                    <a:p>
                      <a:pPr algn="ctr" fontAlgn="ctr"/>
                      <a:r>
                        <a:rPr lang="en-US" altLang="zh-TW" sz="1300" b="0" i="0" u="none" strike="noStrike" dirty="0" smtClean="0">
                          <a:solidFill>
                            <a:srgbClr val="000000"/>
                          </a:solidFill>
                          <a:effectLst/>
                          <a:latin typeface="微軟正黑體" panose="020B0604030504040204" pitchFamily="34" charset="-120"/>
                          <a:ea typeface="微軟正黑體" panose="020B0604030504040204" pitchFamily="34" charset="-120"/>
                        </a:rPr>
                        <a:t>19</a:t>
                      </a:r>
                      <a:endPar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dirty="0" smtClean="0">
                          <a:solidFill>
                            <a:srgbClr val="000000"/>
                          </a:solidFill>
                          <a:effectLst/>
                          <a:latin typeface="微軟正黑體" panose="020B0604030504040204" pitchFamily="34" charset="-120"/>
                          <a:ea typeface="微軟正黑體" panose="020B0604030504040204" pitchFamily="34" charset="-120"/>
                        </a:rPr>
                        <a:t>新莊</a:t>
                      </a: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4</a:t>
                      </a:r>
                      <a:r>
                        <a:rPr kumimoji="0" lang="zh-TW" altLang="en-US"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18</a:t>
                      </a:r>
                      <a:r>
                        <a:rPr kumimoji="0" lang="zh-TW" altLang="en-US"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endParaRPr kumimoji="0" lang="zh-TW" altLang="en-US" sz="13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smtClean="0">
                          <a:solidFill>
                            <a:srgbClr val="000000"/>
                          </a:solidFill>
                          <a:effectLst/>
                          <a:latin typeface="微軟正黑體" panose="020B0604030504040204" pitchFamily="34" charset="-120"/>
                          <a:ea typeface="微軟正黑體" panose="020B0604030504040204" pitchFamily="34" charset="-120"/>
                        </a:rPr>
                        <a:t>77%</a:t>
                      </a:r>
                      <a:endPar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60176029"/>
                  </a:ext>
                </a:extLst>
              </a:tr>
              <a:tr h="201707">
                <a:tc>
                  <a:txBody>
                    <a:bodyPr/>
                    <a:lstStyle/>
                    <a:p>
                      <a:pPr algn="ctr" fontAlgn="ctr"/>
                      <a:r>
                        <a:rPr lang="en-US" altLang="zh-TW" sz="1300" b="0" i="0" u="none" strike="noStrike" dirty="0" smtClean="0">
                          <a:solidFill>
                            <a:srgbClr val="000000"/>
                          </a:solidFill>
                          <a:effectLst/>
                          <a:latin typeface="微軟正黑體" panose="020B0604030504040204" pitchFamily="34" charset="-120"/>
                          <a:ea typeface="微軟正黑體" panose="020B0604030504040204" pitchFamily="34" charset="-120"/>
                        </a:rPr>
                        <a:t>20</a:t>
                      </a:r>
                      <a:endPar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dirty="0" smtClean="0">
                          <a:solidFill>
                            <a:srgbClr val="000000"/>
                          </a:solidFill>
                          <a:effectLst/>
                          <a:latin typeface="微軟正黑體" panose="020B0604030504040204" pitchFamily="34" charset="-120"/>
                          <a:ea typeface="微軟正黑體" panose="020B0604030504040204" pitchFamily="34" charset="-120"/>
                        </a:rPr>
                        <a:t>石碇</a:t>
                      </a: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4</a:t>
                      </a:r>
                      <a:r>
                        <a:rPr kumimoji="0" lang="zh-TW" altLang="en-US"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19</a:t>
                      </a:r>
                      <a:r>
                        <a:rPr kumimoji="0" lang="zh-TW" altLang="en-US"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endParaRPr kumimoji="0" lang="zh-TW" altLang="en-US" sz="13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smtClean="0">
                          <a:solidFill>
                            <a:srgbClr val="000000"/>
                          </a:solidFill>
                          <a:effectLst/>
                          <a:latin typeface="微軟正黑體" panose="020B0604030504040204" pitchFamily="34" charset="-120"/>
                          <a:ea typeface="微軟正黑體" panose="020B0604030504040204" pitchFamily="34" charset="-120"/>
                        </a:rPr>
                        <a:t>100%</a:t>
                      </a:r>
                      <a:endPar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5633442"/>
                  </a:ext>
                </a:extLst>
              </a:tr>
              <a:tr h="201707">
                <a:tc>
                  <a:txBody>
                    <a:bodyPr/>
                    <a:lstStyle/>
                    <a:p>
                      <a:pPr algn="ctr" fontAlgn="ctr"/>
                      <a:r>
                        <a:rPr lang="en-US" altLang="zh-TW" sz="1300" b="0" i="0" u="none" strike="noStrike" dirty="0" smtClean="0">
                          <a:solidFill>
                            <a:srgbClr val="000000"/>
                          </a:solidFill>
                          <a:effectLst/>
                          <a:latin typeface="微軟正黑體" panose="020B0604030504040204" pitchFamily="34" charset="-120"/>
                          <a:ea typeface="微軟正黑體" panose="020B0604030504040204" pitchFamily="34" charset="-120"/>
                        </a:rPr>
                        <a:t>21</a:t>
                      </a:r>
                      <a:endPar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dirty="0" smtClean="0">
                          <a:solidFill>
                            <a:srgbClr val="000000"/>
                          </a:solidFill>
                          <a:effectLst/>
                          <a:latin typeface="微軟正黑體" panose="020B0604030504040204" pitchFamily="34" charset="-120"/>
                          <a:ea typeface="微軟正黑體" panose="020B0604030504040204" pitchFamily="34" charset="-120"/>
                        </a:rPr>
                        <a:t>三芝</a:t>
                      </a:r>
                      <a:endParaRPr lang="en-US" altLang="zh-TW" sz="1300" b="0" i="0" u="none" strike="noStrike" dirty="0" smtClean="0">
                        <a:solidFill>
                          <a:srgbClr val="000000"/>
                        </a:solidFill>
                        <a:effectLst/>
                        <a:latin typeface="微軟正黑體" panose="020B0604030504040204" pitchFamily="34" charset="-120"/>
                        <a:ea typeface="微軟正黑體" panose="020B0604030504040204" pitchFamily="34" charset="-120"/>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4</a:t>
                      </a:r>
                      <a:r>
                        <a:rPr kumimoji="0" lang="zh-TW" altLang="en-US"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20</a:t>
                      </a:r>
                      <a:r>
                        <a:rPr kumimoji="0" lang="zh-TW" altLang="en-US"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endParaRPr kumimoji="0" lang="zh-TW" altLang="en-US" sz="13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smtClean="0">
                          <a:solidFill>
                            <a:srgbClr val="000000"/>
                          </a:solidFill>
                          <a:effectLst/>
                          <a:latin typeface="微軟正黑體" panose="020B0604030504040204" pitchFamily="34" charset="-120"/>
                          <a:ea typeface="微軟正黑體" panose="020B0604030504040204" pitchFamily="34" charset="-120"/>
                        </a:rPr>
                        <a:t>85%</a:t>
                      </a:r>
                      <a:endPar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03772522"/>
                  </a:ext>
                </a:extLst>
              </a:tr>
              <a:tr h="201707">
                <a:tc>
                  <a:txBody>
                    <a:bodyPr/>
                    <a:lstStyle/>
                    <a:p>
                      <a:pPr algn="ctr" fontAlgn="ctr"/>
                      <a:r>
                        <a:rPr lang="en-US" altLang="zh-TW" sz="1300" b="0" i="0" u="none" strike="noStrike" dirty="0" smtClean="0">
                          <a:solidFill>
                            <a:srgbClr val="000000"/>
                          </a:solidFill>
                          <a:effectLst/>
                          <a:latin typeface="微軟正黑體" panose="020B0604030504040204" pitchFamily="34" charset="-120"/>
                          <a:ea typeface="微軟正黑體" panose="020B0604030504040204" pitchFamily="34" charset="-120"/>
                        </a:rPr>
                        <a:t>22</a:t>
                      </a:r>
                      <a:endPar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dirty="0" smtClean="0">
                          <a:solidFill>
                            <a:srgbClr val="000000"/>
                          </a:solidFill>
                          <a:effectLst/>
                          <a:latin typeface="微軟正黑體" panose="020B0604030504040204" pitchFamily="34" charset="-120"/>
                          <a:ea typeface="微軟正黑體" panose="020B0604030504040204" pitchFamily="34" charset="-120"/>
                        </a:rPr>
                        <a:t>烏來</a:t>
                      </a: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4</a:t>
                      </a:r>
                      <a:r>
                        <a:rPr kumimoji="0" lang="zh-TW" altLang="en-US"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20</a:t>
                      </a:r>
                      <a:r>
                        <a:rPr kumimoji="0" lang="zh-TW" altLang="en-US"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endParaRPr kumimoji="0" lang="zh-TW" altLang="en-US" sz="13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smtClean="0">
                          <a:solidFill>
                            <a:srgbClr val="000000"/>
                          </a:solidFill>
                          <a:effectLst/>
                          <a:latin typeface="微軟正黑體" panose="020B0604030504040204" pitchFamily="34" charset="-120"/>
                          <a:ea typeface="微軟正黑體" panose="020B0604030504040204" pitchFamily="34" charset="-120"/>
                        </a:rPr>
                        <a:t>100%</a:t>
                      </a:r>
                      <a:endPar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59659418"/>
                  </a:ext>
                </a:extLst>
              </a:tr>
              <a:tr h="201707">
                <a:tc>
                  <a:txBody>
                    <a:bodyPr/>
                    <a:lstStyle/>
                    <a:p>
                      <a:pPr algn="ctr" fontAlgn="ctr"/>
                      <a:r>
                        <a:rPr lang="en-US" altLang="zh-TW" sz="1300" b="0" i="0" u="none" strike="noStrike" dirty="0" smtClean="0">
                          <a:solidFill>
                            <a:srgbClr val="000000"/>
                          </a:solidFill>
                          <a:effectLst/>
                          <a:latin typeface="微軟正黑體" panose="020B0604030504040204" pitchFamily="34" charset="-120"/>
                          <a:ea typeface="微軟正黑體" panose="020B0604030504040204" pitchFamily="34" charset="-120"/>
                        </a:rPr>
                        <a:t>23</a:t>
                      </a:r>
                      <a:endPar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dirty="0" smtClean="0">
                          <a:solidFill>
                            <a:srgbClr val="000000"/>
                          </a:solidFill>
                          <a:effectLst/>
                          <a:latin typeface="微軟正黑體" panose="020B0604030504040204" pitchFamily="34" charset="-120"/>
                          <a:ea typeface="微軟正黑體" panose="020B0604030504040204" pitchFamily="34" charset="-120"/>
                        </a:rPr>
                        <a:t>林口</a:t>
                      </a: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4</a:t>
                      </a:r>
                      <a:r>
                        <a:rPr kumimoji="0" lang="zh-TW" altLang="en-US"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22</a:t>
                      </a:r>
                      <a:r>
                        <a:rPr kumimoji="0" lang="zh-TW" altLang="en-US"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endParaRPr kumimoji="0" lang="zh-TW" altLang="en-US" sz="13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smtClean="0">
                          <a:solidFill>
                            <a:srgbClr val="000000"/>
                          </a:solidFill>
                          <a:effectLst/>
                          <a:latin typeface="微軟正黑體" panose="020B0604030504040204" pitchFamily="34" charset="-120"/>
                          <a:ea typeface="微軟正黑體" panose="020B0604030504040204" pitchFamily="34" charset="-120"/>
                        </a:rPr>
                        <a:t>100%</a:t>
                      </a:r>
                      <a:endPar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84142670"/>
                  </a:ext>
                </a:extLst>
              </a:tr>
              <a:tr h="201707">
                <a:tc>
                  <a:txBody>
                    <a:bodyPr/>
                    <a:lstStyle/>
                    <a:p>
                      <a:pPr algn="ctr" fontAlgn="ctr"/>
                      <a:r>
                        <a:rPr lang="en-US" altLang="zh-TW" sz="1300" b="0" i="0" u="none" strike="noStrike" dirty="0" smtClean="0">
                          <a:solidFill>
                            <a:srgbClr val="000000"/>
                          </a:solidFill>
                          <a:effectLst/>
                          <a:latin typeface="微軟正黑體" panose="020B0604030504040204" pitchFamily="34" charset="-120"/>
                          <a:ea typeface="微軟正黑體" panose="020B0604030504040204" pitchFamily="34" charset="-120"/>
                        </a:rPr>
                        <a:t>24</a:t>
                      </a:r>
                      <a:endPar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dirty="0" smtClean="0">
                          <a:solidFill>
                            <a:srgbClr val="000000"/>
                          </a:solidFill>
                          <a:effectLst/>
                          <a:latin typeface="微軟正黑體" panose="020B0604030504040204" pitchFamily="34" charset="-120"/>
                          <a:ea typeface="微軟正黑體" panose="020B0604030504040204" pitchFamily="34" charset="-120"/>
                        </a:rPr>
                        <a:t>雙溪</a:t>
                      </a: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4</a:t>
                      </a:r>
                      <a:r>
                        <a:rPr kumimoji="0" lang="zh-TW" altLang="en-US"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25</a:t>
                      </a:r>
                      <a:r>
                        <a:rPr kumimoji="0" lang="zh-TW" altLang="en-US"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endParaRPr kumimoji="0" lang="zh-TW" altLang="en-US" sz="13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smtClean="0">
                          <a:solidFill>
                            <a:srgbClr val="000000"/>
                          </a:solidFill>
                          <a:effectLst/>
                          <a:latin typeface="微軟正黑體" panose="020B0604030504040204" pitchFamily="34" charset="-120"/>
                          <a:ea typeface="微軟正黑體" panose="020B0604030504040204" pitchFamily="34" charset="-120"/>
                        </a:rPr>
                        <a:t>100%</a:t>
                      </a:r>
                      <a:endPar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58028816"/>
                  </a:ext>
                </a:extLst>
              </a:tr>
              <a:tr h="201707">
                <a:tc>
                  <a:txBody>
                    <a:bodyPr/>
                    <a:lstStyle/>
                    <a:p>
                      <a:pPr algn="ctr" fontAlgn="ctr"/>
                      <a:r>
                        <a:rPr lang="en-US" altLang="zh-TW" sz="1300" b="0" i="0" u="none" strike="noStrike" dirty="0" smtClean="0">
                          <a:solidFill>
                            <a:srgbClr val="000000"/>
                          </a:solidFill>
                          <a:effectLst/>
                          <a:latin typeface="微軟正黑體" panose="020B0604030504040204" pitchFamily="34" charset="-120"/>
                          <a:ea typeface="微軟正黑體" panose="020B0604030504040204" pitchFamily="34" charset="-120"/>
                        </a:rPr>
                        <a:t>25</a:t>
                      </a:r>
                      <a:endPar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1300" b="0" i="0" u="none" strike="noStrike" dirty="0" smtClean="0">
                          <a:solidFill>
                            <a:srgbClr val="000000"/>
                          </a:solidFill>
                          <a:effectLst/>
                          <a:latin typeface="微軟正黑體" panose="020B0604030504040204" pitchFamily="34" charset="-120"/>
                          <a:ea typeface="微軟正黑體" panose="020B0604030504040204" pitchFamily="34" charset="-120"/>
                        </a:rPr>
                        <a:t>新店</a:t>
                      </a: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4</a:t>
                      </a:r>
                      <a:r>
                        <a:rPr kumimoji="0" lang="zh-TW" altLang="en-US"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25</a:t>
                      </a:r>
                      <a:r>
                        <a:rPr kumimoji="0" lang="zh-TW" altLang="en-US" sz="13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endParaRPr kumimoji="0" lang="zh-TW" altLang="en-US" sz="13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300" b="0" i="0" u="none" strike="noStrike" dirty="0" smtClean="0">
                          <a:solidFill>
                            <a:srgbClr val="000000"/>
                          </a:solidFill>
                          <a:effectLst/>
                          <a:latin typeface="微軟正黑體" panose="020B0604030504040204" pitchFamily="34" charset="-120"/>
                          <a:ea typeface="微軟正黑體" panose="020B0604030504040204" pitchFamily="34" charset="-120"/>
                        </a:rPr>
                        <a:t>91%</a:t>
                      </a:r>
                      <a:endPar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137" marR="6137" marT="6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21422950"/>
                  </a:ext>
                </a:extLst>
              </a:tr>
            </a:tbl>
          </a:graphicData>
        </a:graphic>
      </p:graphicFrame>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1613" y="4800600"/>
            <a:ext cx="2190123" cy="1642593"/>
          </a:xfrm>
          <a:prstGeom prst="rect">
            <a:avLst/>
          </a:prstGeom>
        </p:spPr>
      </p:pic>
      <p:pic>
        <p:nvPicPr>
          <p:cNvPr id="12" name="圖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6100" y="4800600"/>
            <a:ext cx="2190123" cy="1642593"/>
          </a:xfrm>
          <a:prstGeom prst="rect">
            <a:avLst/>
          </a:prstGeom>
        </p:spPr>
      </p:pic>
    </p:spTree>
    <p:extLst>
      <p:ext uri="{BB962C8B-B14F-4D97-AF65-F5344CB8AC3E}">
        <p14:creationId xmlns:p14="http://schemas.microsoft.com/office/powerpoint/2010/main" val="7969609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254000" y="5071728"/>
            <a:ext cx="8502650" cy="1200329"/>
          </a:xfrm>
          <a:prstGeom prst="rect">
            <a:avLst/>
          </a:prstGeom>
          <a:solidFill>
            <a:schemeClr val="bg1"/>
          </a:solidFill>
          <a:ln w="28575">
            <a:solidFill>
              <a:srgbClr val="0070C0"/>
            </a:solidFill>
          </a:ln>
        </p:spPr>
        <p:txBody>
          <a:bodyPr wrap="square" rtlCol="0">
            <a:spAutoFit/>
          </a:bodyPr>
          <a:lstStyle/>
          <a:p>
            <a:r>
              <a:rPr lang="zh-TW" altLang="en-US" dirty="0" smtClean="0">
                <a:latin typeface="微軟正黑體" panose="020B0604030504040204" pitchFamily="34" charset="-120"/>
                <a:ea typeface="微軟正黑體" panose="020B0604030504040204" pitchFamily="34" charset="-120"/>
              </a:rPr>
              <a:t>備註：</a:t>
            </a:r>
            <a:endParaRPr lang="en-US" altLang="zh-TW" dirty="0" smtClean="0">
              <a:latin typeface="微軟正黑體" panose="020B0604030504040204" pitchFamily="34" charset="-120"/>
              <a:ea typeface="微軟正黑體" panose="020B0604030504040204" pitchFamily="34" charset="-120"/>
            </a:endParaRPr>
          </a:p>
          <a:p>
            <a:r>
              <a:rPr lang="en-US" altLang="zh-TW" dirty="0" smtClean="0">
                <a:latin typeface="微軟正黑體" panose="020B0604030504040204" pitchFamily="34" charset="-120"/>
                <a:ea typeface="微軟正黑體" panose="020B0604030504040204" pitchFamily="34" charset="-120"/>
              </a:rPr>
              <a:t>V-</a:t>
            </a:r>
            <a:r>
              <a:rPr lang="zh-TW" altLang="en-US" dirty="0" smtClean="0">
                <a:latin typeface="微軟正黑體" panose="020B0604030504040204" pitchFamily="34" charset="-120"/>
                <a:ea typeface="微軟正黑體" panose="020B0604030504040204" pitchFamily="34" charset="-120"/>
              </a:rPr>
              <a:t>已完成</a:t>
            </a:r>
            <a:r>
              <a:rPr lang="en-US" altLang="zh-TW" dirty="0" smtClean="0">
                <a:latin typeface="微軟正黑體" panose="020B0604030504040204" pitchFamily="34" charset="-120"/>
                <a:ea typeface="微軟正黑體" panose="020B0604030504040204" pitchFamily="34" charset="-120"/>
              </a:rPr>
              <a:t>105</a:t>
            </a:r>
            <a:r>
              <a:rPr lang="zh-TW" altLang="en-US" dirty="0" smtClean="0">
                <a:latin typeface="微軟正黑體" panose="020B0604030504040204" pitchFamily="34" charset="-120"/>
                <a:ea typeface="微軟正黑體" panose="020B0604030504040204" pitchFamily="34" charset="-120"/>
              </a:rPr>
              <a:t>年開口合約簽訂。</a:t>
            </a:r>
            <a:endParaRPr lang="en-US" altLang="zh-TW" dirty="0" smtClean="0">
              <a:latin typeface="微軟正黑體" panose="020B0604030504040204" pitchFamily="34" charset="-120"/>
              <a:ea typeface="微軟正黑體" panose="020B0604030504040204" pitchFamily="34" charset="-120"/>
            </a:endParaRPr>
          </a:p>
          <a:p>
            <a:r>
              <a:rPr kumimoji="0" lang="en-US" altLang="zh-TW" dirty="0">
                <a:solidFill>
                  <a:srgbClr val="000000"/>
                </a:solidFill>
                <a:latin typeface="+mn-ea"/>
                <a:ea typeface="+mn-ea"/>
              </a:rPr>
              <a:t>★</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未完成</a:t>
            </a:r>
            <a:r>
              <a:rPr lang="en-US" altLang="zh-TW" dirty="0" smtClean="0">
                <a:latin typeface="微軟正黑體" panose="020B0604030504040204" pitchFamily="34" charset="-120"/>
                <a:ea typeface="微軟正黑體" panose="020B0604030504040204" pitchFamily="34" charset="-120"/>
              </a:rPr>
              <a:t>105</a:t>
            </a:r>
            <a:r>
              <a:rPr lang="zh-TW" altLang="en-US" dirty="0" smtClean="0">
                <a:latin typeface="微軟正黑體" panose="020B0604030504040204" pitchFamily="34" charset="-120"/>
                <a:ea typeface="微軟正黑體" panose="020B0604030504040204" pitchFamily="34" charset="-120"/>
              </a:rPr>
              <a:t>年開口合約簽訂。</a:t>
            </a:r>
            <a:endParaRPr lang="en-US" altLang="zh-TW" dirty="0" smtClean="0">
              <a:latin typeface="微軟正黑體" panose="020B0604030504040204" pitchFamily="34" charset="-120"/>
              <a:ea typeface="微軟正黑體" panose="020B0604030504040204" pitchFamily="34" charset="-120"/>
            </a:endParaRPr>
          </a:p>
          <a:p>
            <a:r>
              <a:rPr kumimoji="0" lang="zh-TW" altLang="en-US" dirty="0" smtClean="0">
                <a:solidFill>
                  <a:srgbClr val="000000"/>
                </a:solidFill>
                <a:latin typeface="+mn-ea"/>
                <a:ea typeface="+mn-ea"/>
              </a:rPr>
              <a:t>△</a:t>
            </a:r>
            <a:r>
              <a:rPr kumimoji="0" lang="en-US" altLang="zh-TW" dirty="0" smtClean="0">
                <a:solidFill>
                  <a:srgbClr val="000000"/>
                </a:solidFill>
                <a:latin typeface="+mn-ea"/>
                <a:ea typeface="+mn-ea"/>
              </a:rPr>
              <a:t>-</a:t>
            </a:r>
            <a:r>
              <a:rPr kumimoji="0" lang="zh-TW" altLang="en-US" dirty="0" smtClean="0">
                <a:solidFill>
                  <a:srgbClr val="000000"/>
                </a:solidFill>
                <a:latin typeface="微軟正黑體" panose="020B0604030504040204" pitchFamily="34" charset="-120"/>
                <a:ea typeface="微軟正黑體" panose="020B0604030504040204" pitchFamily="34" charset="-120"/>
              </a:rPr>
              <a:t>已完成</a:t>
            </a:r>
            <a:r>
              <a:rPr lang="en-US" altLang="zh-TW" dirty="0">
                <a:latin typeface="微軟正黑體" panose="020B0604030504040204" pitchFamily="34" charset="-120"/>
                <a:ea typeface="微軟正黑體" panose="020B0604030504040204" pitchFamily="34" charset="-120"/>
              </a:rPr>
              <a:t>105</a:t>
            </a:r>
            <a:r>
              <a:rPr lang="zh-TW" altLang="en-US" dirty="0">
                <a:latin typeface="微軟正黑體" panose="020B0604030504040204" pitchFamily="34" charset="-120"/>
                <a:ea typeface="微軟正黑體" panose="020B0604030504040204" pitchFamily="34" charset="-120"/>
              </a:rPr>
              <a:t>年開口合約</a:t>
            </a:r>
            <a:r>
              <a:rPr lang="zh-TW" altLang="en-US" dirty="0" smtClean="0">
                <a:latin typeface="微軟正黑體" panose="020B0604030504040204" pitchFamily="34" charset="-120"/>
                <a:ea typeface="微軟正黑體" panose="020B0604030504040204" pitchFamily="34" charset="-120"/>
              </a:rPr>
              <a:t>簽訂，合約資料未交。</a:t>
            </a:r>
            <a:endParaRPr lang="zh-TW" altLang="en-US" dirty="0">
              <a:solidFill>
                <a:srgbClr val="000000"/>
              </a:solidFill>
              <a:latin typeface="+mn-ea"/>
              <a:ea typeface="+mn-ea"/>
            </a:endParaRPr>
          </a:p>
        </p:txBody>
      </p:sp>
      <p:graphicFrame>
        <p:nvGraphicFramePr>
          <p:cNvPr id="6" name="表格 5"/>
          <p:cNvGraphicFramePr>
            <a:graphicFrameLocks noGrp="1"/>
          </p:cNvGraphicFramePr>
          <p:nvPr>
            <p:extLst>
              <p:ext uri="{D42A27DB-BD31-4B8C-83A1-F6EECF244321}">
                <p14:modId xmlns:p14="http://schemas.microsoft.com/office/powerpoint/2010/main" val="2556748055"/>
              </p:ext>
            </p:extLst>
          </p:nvPr>
        </p:nvGraphicFramePr>
        <p:xfrm>
          <a:off x="171450" y="1305580"/>
          <a:ext cx="8585200" cy="3681855"/>
        </p:xfrm>
        <a:graphic>
          <a:graphicData uri="http://schemas.openxmlformats.org/drawingml/2006/table">
            <a:tbl>
              <a:tblPr>
                <a:tableStyleId>{5C22544A-7EE6-4342-B048-85BDC9FD1C3A}</a:tableStyleId>
              </a:tblPr>
              <a:tblGrid>
                <a:gridCol w="676930">
                  <a:extLst>
                    <a:ext uri="{9D8B030D-6E8A-4147-A177-3AD203B41FA5}">
                      <a16:colId xmlns:a16="http://schemas.microsoft.com/office/drawing/2014/main" val="4018274394"/>
                    </a:ext>
                  </a:extLst>
                </a:gridCol>
                <a:gridCol w="714838">
                  <a:extLst>
                    <a:ext uri="{9D8B030D-6E8A-4147-A177-3AD203B41FA5}">
                      <a16:colId xmlns:a16="http://schemas.microsoft.com/office/drawing/2014/main" val="2405939303"/>
                    </a:ext>
                  </a:extLst>
                </a:gridCol>
                <a:gridCol w="1798358">
                  <a:extLst>
                    <a:ext uri="{9D8B030D-6E8A-4147-A177-3AD203B41FA5}">
                      <a16:colId xmlns:a16="http://schemas.microsoft.com/office/drawing/2014/main" val="1990132632"/>
                    </a:ext>
                  </a:extLst>
                </a:gridCol>
                <a:gridCol w="1798358">
                  <a:extLst>
                    <a:ext uri="{9D8B030D-6E8A-4147-A177-3AD203B41FA5}">
                      <a16:colId xmlns:a16="http://schemas.microsoft.com/office/drawing/2014/main" val="1184418180"/>
                    </a:ext>
                  </a:extLst>
                </a:gridCol>
                <a:gridCol w="1798358">
                  <a:extLst>
                    <a:ext uri="{9D8B030D-6E8A-4147-A177-3AD203B41FA5}">
                      <a16:colId xmlns:a16="http://schemas.microsoft.com/office/drawing/2014/main" val="3555967357"/>
                    </a:ext>
                  </a:extLst>
                </a:gridCol>
                <a:gridCol w="1798358">
                  <a:extLst>
                    <a:ext uri="{9D8B030D-6E8A-4147-A177-3AD203B41FA5}">
                      <a16:colId xmlns:a16="http://schemas.microsoft.com/office/drawing/2014/main" val="4038164856"/>
                    </a:ext>
                  </a:extLst>
                </a:gridCol>
              </a:tblGrid>
              <a:tr h="348105">
                <a:tc gridSpan="2">
                  <a:txBody>
                    <a:bodyPr/>
                    <a:lstStyle/>
                    <a:p>
                      <a:pPr algn="ctr" fontAlgn="ctr"/>
                      <a:r>
                        <a:rPr lang="zh-TW" altLang="en-US" sz="1500" b="1" i="0" u="none" strike="noStrike" dirty="0" smtClean="0">
                          <a:solidFill>
                            <a:schemeClr val="bg1"/>
                          </a:solidFill>
                          <a:effectLst/>
                          <a:latin typeface="微軟正黑體" panose="020B0604030504040204" pitchFamily="34" charset="-120"/>
                          <a:ea typeface="微軟正黑體" panose="020B0604030504040204" pitchFamily="34" charset="-120"/>
                        </a:rPr>
                        <a:t>區公所</a:t>
                      </a:r>
                      <a:endParaRPr lang="zh-TW" altLang="en-US" sz="15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6706" marR="6706" marT="6706" marB="0" anchor="ctr">
                    <a:lnB w="12700" cap="flat" cmpd="sng" algn="ctr">
                      <a:solidFill>
                        <a:schemeClr val="bg1">
                          <a:lumMod val="75000"/>
                        </a:schemeClr>
                      </a:solidFill>
                      <a:prstDash val="sysDash"/>
                      <a:round/>
                      <a:headEnd type="none" w="med" len="med"/>
                      <a:tailEnd type="none" w="med" len="med"/>
                    </a:lnB>
                    <a:solidFill>
                      <a:srgbClr val="002060"/>
                    </a:solidFill>
                  </a:tcPr>
                </a:tc>
                <a:tc hMerge="1">
                  <a:txBody>
                    <a:bodyPr/>
                    <a:lstStyle/>
                    <a:p>
                      <a:pPr algn="l" fontAlgn="ctr"/>
                      <a:endParaRPr lang="zh-TW" altLang="en-US" sz="16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6706" marR="6706" marT="6706" marB="0" anchor="ctr">
                    <a:solidFill>
                      <a:srgbClr val="002060"/>
                    </a:solidFill>
                  </a:tcPr>
                </a:tc>
                <a:tc>
                  <a:txBody>
                    <a:bodyPr/>
                    <a:lstStyle/>
                    <a:p>
                      <a:pPr algn="ctr" fontAlgn="ctr"/>
                      <a:r>
                        <a:rPr lang="zh-TW" altLang="en-US" sz="1500" b="1" u="none" strike="noStrike" dirty="0" smtClean="0">
                          <a:solidFill>
                            <a:schemeClr val="bg1"/>
                          </a:solidFill>
                          <a:effectLst/>
                          <a:latin typeface="微軟正黑體" panose="020B0604030504040204" pitchFamily="34" charset="-120"/>
                          <a:ea typeface="微軟正黑體" panose="020B0604030504040204" pitchFamily="34" charset="-120"/>
                        </a:rPr>
                        <a:t>民生類合約</a:t>
                      </a:r>
                      <a:endParaRPr lang="zh-TW" altLang="en-US" sz="15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6706" marR="6706" marT="6706" marB="0" anchor="ctr">
                    <a:lnB w="12700" cap="flat" cmpd="sng" algn="ctr">
                      <a:solidFill>
                        <a:schemeClr val="bg1">
                          <a:lumMod val="75000"/>
                        </a:schemeClr>
                      </a:solidFill>
                      <a:prstDash val="sysDash"/>
                      <a:round/>
                      <a:headEnd type="none" w="med" len="med"/>
                      <a:tailEnd type="none" w="med" len="med"/>
                    </a:lnB>
                    <a:solidFill>
                      <a:srgbClr val="002060"/>
                    </a:solidFill>
                  </a:tcPr>
                </a:tc>
                <a:tc>
                  <a:txBody>
                    <a:bodyPr/>
                    <a:lstStyle/>
                    <a:p>
                      <a:pPr algn="ctr" fontAlgn="ctr"/>
                      <a:r>
                        <a:rPr lang="zh-TW" altLang="en-US" sz="1500" b="1" i="0" u="none" strike="noStrike" dirty="0" smtClean="0">
                          <a:solidFill>
                            <a:schemeClr val="bg1"/>
                          </a:solidFill>
                          <a:effectLst/>
                          <a:latin typeface="微軟正黑體" panose="020B0604030504040204" pitchFamily="34" charset="-120"/>
                          <a:ea typeface="微軟正黑體" panose="020B0604030504040204" pitchFamily="34" charset="-120"/>
                        </a:rPr>
                        <a:t>工程類合約</a:t>
                      </a:r>
                      <a:endParaRPr lang="zh-TW" altLang="en-US" sz="15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lnB w="12700" cap="flat" cmpd="sng" algn="ctr">
                      <a:solidFill>
                        <a:schemeClr val="bg1">
                          <a:lumMod val="75000"/>
                        </a:schemeClr>
                      </a:solidFill>
                      <a:prstDash val="sysDash"/>
                      <a:round/>
                      <a:headEnd type="none" w="med" len="med"/>
                      <a:tailEnd type="none" w="med" len="med"/>
                    </a:lnB>
                    <a:solidFill>
                      <a:srgbClr val="002060"/>
                    </a:solidFill>
                  </a:tcPr>
                </a:tc>
                <a:tc>
                  <a:txBody>
                    <a:bodyPr/>
                    <a:lstStyle/>
                    <a:p>
                      <a:pPr algn="ctr" fontAlgn="ctr"/>
                      <a:r>
                        <a:rPr lang="zh-TW" altLang="en-US" sz="1500" b="1" i="0" u="none" strike="noStrike" dirty="0" smtClean="0">
                          <a:solidFill>
                            <a:schemeClr val="bg1"/>
                          </a:solidFill>
                          <a:effectLst/>
                          <a:latin typeface="微軟正黑體" panose="020B0604030504040204" pitchFamily="34" charset="-120"/>
                          <a:ea typeface="微軟正黑體" panose="020B0604030504040204" pitchFamily="34" charset="-120"/>
                        </a:rPr>
                        <a:t>交通運輸類合約</a:t>
                      </a:r>
                      <a:endParaRPr lang="zh-TW" altLang="en-US" sz="15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lnB w="12700" cap="flat" cmpd="sng" algn="ctr">
                      <a:solidFill>
                        <a:schemeClr val="bg1">
                          <a:lumMod val="75000"/>
                        </a:schemeClr>
                      </a:solidFill>
                      <a:prstDash val="sysDash"/>
                      <a:round/>
                      <a:headEnd type="none" w="med" len="med"/>
                      <a:tailEnd type="none" w="med" len="med"/>
                    </a:lnB>
                    <a:solidFill>
                      <a:srgbClr val="002060"/>
                    </a:solidFill>
                  </a:tcPr>
                </a:tc>
                <a:tc>
                  <a:txBody>
                    <a:bodyPr/>
                    <a:lstStyle/>
                    <a:p>
                      <a:pPr algn="ctr" fontAlgn="ctr"/>
                      <a:r>
                        <a:rPr lang="zh-TW" altLang="en-US" sz="1500" b="1" i="0" u="none" strike="noStrike" dirty="0" smtClean="0">
                          <a:solidFill>
                            <a:schemeClr val="bg1"/>
                          </a:solidFill>
                          <a:effectLst/>
                          <a:latin typeface="微軟正黑體" panose="020B0604030504040204" pitchFamily="34" charset="-120"/>
                          <a:ea typeface="微軟正黑體" panose="020B0604030504040204" pitchFamily="34" charset="-120"/>
                        </a:rPr>
                        <a:t>其他類合約</a:t>
                      </a:r>
                      <a:endParaRPr lang="zh-TW" altLang="en-US" sz="15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lnB w="12700" cap="flat" cmpd="sng" algn="ctr">
                      <a:solidFill>
                        <a:schemeClr val="bg1">
                          <a:lumMod val="75000"/>
                        </a:schemeClr>
                      </a:solidFill>
                      <a:prstDash val="sysDash"/>
                      <a:round/>
                      <a:headEnd type="none" w="med" len="med"/>
                      <a:tailEnd type="none" w="med" len="med"/>
                    </a:lnB>
                    <a:solidFill>
                      <a:srgbClr val="002060"/>
                    </a:solidFill>
                  </a:tcPr>
                </a:tc>
                <a:extLst>
                  <a:ext uri="{0D108BD9-81ED-4DB2-BD59-A6C34878D82A}">
                    <a16:rowId xmlns:a16="http://schemas.microsoft.com/office/drawing/2014/main" val="3013799486"/>
                  </a:ext>
                </a:extLst>
              </a:tr>
              <a:tr h="220422">
                <a:tc>
                  <a:txBody>
                    <a:bodyPr/>
                    <a:lstStyle/>
                    <a:p>
                      <a:pPr algn="ctr" fontAlgn="ctr"/>
                      <a:r>
                        <a:rPr lang="en-US" altLang="zh-TW" sz="1500" b="1" u="none" strike="noStrike" dirty="0">
                          <a:effectLst/>
                          <a:latin typeface="微軟正黑體" panose="020B0604030504040204" pitchFamily="34" charset="-120"/>
                          <a:ea typeface="微軟正黑體" panose="020B0604030504040204" pitchFamily="34" charset="-120"/>
                        </a:rPr>
                        <a:t>1</a:t>
                      </a:r>
                      <a:endParaRPr lang="en-US" altLang="zh-TW"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u="none" strike="noStrike" dirty="0">
                          <a:effectLst/>
                          <a:latin typeface="微軟正黑體" panose="020B0604030504040204" pitchFamily="34" charset="-120"/>
                          <a:ea typeface="微軟正黑體" panose="020B0604030504040204" pitchFamily="34" charset="-120"/>
                        </a:rPr>
                        <a:t>八里區</a:t>
                      </a:r>
                      <a:endParaRPr lang="zh-TW" alt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u="none" strike="noStrike" dirty="0">
                          <a:effectLst/>
                          <a:latin typeface="微軟正黑體" panose="020B0604030504040204" pitchFamily="34" charset="-120"/>
                          <a:ea typeface="微軟正黑體" panose="020B0604030504040204" pitchFamily="34" charset="-120"/>
                        </a:rPr>
                        <a:t>V</a:t>
                      </a:r>
                      <a:endParaRPr 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altLang="zh-TW" sz="1500" b="1" u="none" strike="noStrike" dirty="0" smtClean="0">
                          <a:effectLst/>
                          <a:latin typeface="微軟正黑體" panose="020B0604030504040204" pitchFamily="34" charset="-120"/>
                          <a:ea typeface="微軟正黑體" panose="020B0604030504040204" pitchFamily="34" charset="-120"/>
                        </a:rPr>
                        <a:t>V</a:t>
                      </a:r>
                      <a:endParaRPr lang="en-US" altLang="zh-TW"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2211391855"/>
                  </a:ext>
                </a:extLst>
              </a:tr>
              <a:tr h="211366">
                <a:tc>
                  <a:txBody>
                    <a:bodyPr/>
                    <a:lstStyle/>
                    <a:p>
                      <a:pPr algn="ctr" fontAlgn="ctr"/>
                      <a:r>
                        <a:rPr lang="en-US" altLang="zh-TW" sz="1500" b="1" u="none" strike="noStrike">
                          <a:effectLst/>
                          <a:latin typeface="微軟正黑體" panose="020B0604030504040204" pitchFamily="34" charset="-120"/>
                          <a:ea typeface="微軟正黑體" panose="020B0604030504040204" pitchFamily="34" charset="-120"/>
                        </a:rPr>
                        <a:t>2</a:t>
                      </a:r>
                      <a:endParaRPr lang="en-US" altLang="zh-TW"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u="none" strike="noStrike" dirty="0">
                          <a:effectLst/>
                          <a:latin typeface="微軟正黑體" panose="020B0604030504040204" pitchFamily="34" charset="-120"/>
                          <a:ea typeface="微軟正黑體" panose="020B0604030504040204" pitchFamily="34" charset="-120"/>
                        </a:rPr>
                        <a:t>三芝區</a:t>
                      </a:r>
                      <a:endParaRPr lang="zh-TW" alt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u="none" strike="noStrike" dirty="0">
                          <a:effectLst/>
                          <a:latin typeface="微軟正黑體" panose="020B0604030504040204" pitchFamily="34" charset="-120"/>
                          <a:ea typeface="微軟正黑體" panose="020B0604030504040204" pitchFamily="34" charset="-120"/>
                        </a:rPr>
                        <a:t>V</a:t>
                      </a:r>
                      <a:endParaRPr 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2729732067"/>
                  </a:ext>
                </a:extLst>
              </a:tr>
              <a:tr h="211366">
                <a:tc>
                  <a:txBody>
                    <a:bodyPr/>
                    <a:lstStyle/>
                    <a:p>
                      <a:pPr algn="ctr" fontAlgn="ctr"/>
                      <a:r>
                        <a:rPr lang="en-US" altLang="zh-TW" sz="1500" b="1" u="none" strike="noStrike" dirty="0">
                          <a:effectLst/>
                          <a:latin typeface="微軟正黑體" panose="020B0604030504040204" pitchFamily="34" charset="-120"/>
                          <a:ea typeface="微軟正黑體" panose="020B0604030504040204" pitchFamily="34" charset="-120"/>
                        </a:rPr>
                        <a:t>3</a:t>
                      </a:r>
                      <a:endParaRPr lang="en-US" altLang="zh-TW"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u="none" strike="noStrike" dirty="0">
                          <a:effectLst/>
                          <a:latin typeface="微軟正黑體" panose="020B0604030504040204" pitchFamily="34" charset="-120"/>
                          <a:ea typeface="微軟正黑體" panose="020B0604030504040204" pitchFamily="34" charset="-120"/>
                        </a:rPr>
                        <a:t>三重區</a:t>
                      </a:r>
                      <a:endParaRPr lang="zh-TW" alt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u="none" strike="noStrike" dirty="0">
                          <a:effectLst/>
                          <a:latin typeface="微軟正黑體" panose="020B0604030504040204" pitchFamily="34" charset="-120"/>
                          <a:ea typeface="微軟正黑體" panose="020B0604030504040204" pitchFamily="34" charset="-120"/>
                        </a:rPr>
                        <a:t>V</a:t>
                      </a:r>
                      <a:endParaRPr 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964148517"/>
                  </a:ext>
                </a:extLst>
              </a:tr>
              <a:tr h="216115">
                <a:tc>
                  <a:txBody>
                    <a:bodyPr/>
                    <a:lstStyle/>
                    <a:p>
                      <a:pPr algn="ctr" fontAlgn="ctr"/>
                      <a:r>
                        <a:rPr lang="en-US" altLang="zh-TW" sz="1500" b="1" u="none" strike="noStrike">
                          <a:effectLst/>
                          <a:latin typeface="微軟正黑體" panose="020B0604030504040204" pitchFamily="34" charset="-120"/>
                          <a:ea typeface="微軟正黑體" panose="020B0604030504040204" pitchFamily="34" charset="-120"/>
                        </a:rPr>
                        <a:t>4</a:t>
                      </a:r>
                      <a:endParaRPr lang="en-US" altLang="zh-TW"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u="none" strike="noStrike">
                          <a:effectLst/>
                          <a:latin typeface="微軟正黑體" panose="020B0604030504040204" pitchFamily="34" charset="-120"/>
                          <a:ea typeface="微軟正黑體" panose="020B0604030504040204" pitchFamily="34" charset="-120"/>
                        </a:rPr>
                        <a:t>三峽區</a:t>
                      </a:r>
                      <a:endParaRPr lang="zh-TW" altLang="en-US"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u="none" strike="noStrike" dirty="0">
                          <a:effectLst/>
                          <a:latin typeface="微軟正黑體" panose="020B0604030504040204" pitchFamily="34" charset="-120"/>
                          <a:ea typeface="微軟正黑體" panose="020B0604030504040204" pitchFamily="34" charset="-120"/>
                        </a:rPr>
                        <a:t>V</a:t>
                      </a:r>
                      <a:endParaRPr 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1004927870"/>
                  </a:ext>
                </a:extLst>
              </a:tr>
              <a:tr h="211366">
                <a:tc>
                  <a:txBody>
                    <a:bodyPr/>
                    <a:lstStyle/>
                    <a:p>
                      <a:pPr algn="ctr" fontAlgn="ctr"/>
                      <a:r>
                        <a:rPr lang="en-US" altLang="zh-TW" sz="1500" b="1" u="none" strike="noStrike">
                          <a:effectLst/>
                          <a:latin typeface="微軟正黑體" panose="020B0604030504040204" pitchFamily="34" charset="-120"/>
                          <a:ea typeface="微軟正黑體" panose="020B0604030504040204" pitchFamily="34" charset="-120"/>
                        </a:rPr>
                        <a:t>5</a:t>
                      </a:r>
                      <a:endParaRPr lang="en-US" altLang="zh-TW"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u="none" strike="noStrike">
                          <a:effectLst/>
                          <a:latin typeface="微軟正黑體" panose="020B0604030504040204" pitchFamily="34" charset="-120"/>
                          <a:ea typeface="微軟正黑體" panose="020B0604030504040204" pitchFamily="34" charset="-120"/>
                        </a:rPr>
                        <a:t>土城區</a:t>
                      </a:r>
                      <a:endParaRPr lang="zh-TW" altLang="en-US"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u="none" strike="noStrike" dirty="0">
                          <a:effectLst/>
                          <a:latin typeface="微軟正黑體" panose="020B0604030504040204" pitchFamily="34" charset="-120"/>
                          <a:ea typeface="微軟正黑體" panose="020B0604030504040204" pitchFamily="34" charset="-120"/>
                        </a:rPr>
                        <a:t>V</a:t>
                      </a:r>
                      <a:endParaRPr 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1906241544"/>
                  </a:ext>
                </a:extLst>
              </a:tr>
              <a:tr h="211366">
                <a:tc>
                  <a:txBody>
                    <a:bodyPr/>
                    <a:lstStyle/>
                    <a:p>
                      <a:pPr algn="ctr" fontAlgn="ctr"/>
                      <a:r>
                        <a:rPr lang="en-US" altLang="zh-TW" sz="1500" b="1" u="none" strike="noStrike">
                          <a:effectLst/>
                          <a:latin typeface="微軟正黑體" panose="020B0604030504040204" pitchFamily="34" charset="-120"/>
                          <a:ea typeface="微軟正黑體" panose="020B0604030504040204" pitchFamily="34" charset="-120"/>
                        </a:rPr>
                        <a:t>6</a:t>
                      </a:r>
                      <a:endParaRPr lang="en-US" altLang="zh-TW"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u="none" strike="noStrike">
                          <a:effectLst/>
                          <a:latin typeface="微軟正黑體" panose="020B0604030504040204" pitchFamily="34" charset="-120"/>
                          <a:ea typeface="微軟正黑體" panose="020B0604030504040204" pitchFamily="34" charset="-120"/>
                        </a:rPr>
                        <a:t>中和區</a:t>
                      </a:r>
                      <a:endParaRPr lang="zh-TW" altLang="en-US"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u="none" strike="noStrike" dirty="0">
                          <a:effectLst/>
                          <a:latin typeface="微軟正黑體" panose="020B0604030504040204" pitchFamily="34" charset="-120"/>
                          <a:ea typeface="微軟正黑體" panose="020B0604030504040204" pitchFamily="34" charset="-120"/>
                        </a:rPr>
                        <a:t>V</a:t>
                      </a:r>
                      <a:endParaRPr 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1338677272"/>
                  </a:ext>
                </a:extLst>
              </a:tr>
              <a:tr h="211366">
                <a:tc>
                  <a:txBody>
                    <a:bodyPr/>
                    <a:lstStyle/>
                    <a:p>
                      <a:pPr algn="ctr" fontAlgn="ctr"/>
                      <a:r>
                        <a:rPr lang="en-US" altLang="zh-TW" sz="1500" b="1" u="none" strike="noStrike">
                          <a:effectLst/>
                          <a:latin typeface="微軟正黑體" panose="020B0604030504040204" pitchFamily="34" charset="-120"/>
                          <a:ea typeface="微軟正黑體" panose="020B0604030504040204" pitchFamily="34" charset="-120"/>
                        </a:rPr>
                        <a:t>7</a:t>
                      </a:r>
                      <a:endParaRPr lang="en-US" altLang="zh-TW"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u="none" strike="noStrike">
                          <a:effectLst/>
                          <a:latin typeface="微軟正黑體" panose="020B0604030504040204" pitchFamily="34" charset="-120"/>
                          <a:ea typeface="微軟正黑體" panose="020B0604030504040204" pitchFamily="34" charset="-120"/>
                        </a:rPr>
                        <a:t>五股區</a:t>
                      </a:r>
                      <a:endParaRPr lang="zh-TW" altLang="en-US"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u="none" strike="noStrike" dirty="0">
                          <a:effectLst/>
                          <a:latin typeface="微軟正黑體" panose="020B0604030504040204" pitchFamily="34" charset="-120"/>
                          <a:ea typeface="微軟正黑體" panose="020B0604030504040204" pitchFamily="34" charset="-120"/>
                        </a:rPr>
                        <a:t>V</a:t>
                      </a:r>
                      <a:endParaRPr 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2102544739"/>
                  </a:ext>
                </a:extLst>
              </a:tr>
              <a:tr h="211366">
                <a:tc>
                  <a:txBody>
                    <a:bodyPr/>
                    <a:lstStyle/>
                    <a:p>
                      <a:pPr algn="ctr" fontAlgn="ctr"/>
                      <a:r>
                        <a:rPr lang="en-US" altLang="zh-TW" sz="1500" b="1" u="none" strike="noStrike">
                          <a:effectLst/>
                          <a:latin typeface="微軟正黑體" panose="020B0604030504040204" pitchFamily="34" charset="-120"/>
                          <a:ea typeface="微軟正黑體" panose="020B0604030504040204" pitchFamily="34" charset="-120"/>
                        </a:rPr>
                        <a:t>8</a:t>
                      </a:r>
                      <a:endParaRPr lang="en-US" altLang="zh-TW"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u="none" strike="noStrike">
                          <a:effectLst/>
                          <a:latin typeface="微軟正黑體" panose="020B0604030504040204" pitchFamily="34" charset="-120"/>
                          <a:ea typeface="微軟正黑體" panose="020B0604030504040204" pitchFamily="34" charset="-120"/>
                        </a:rPr>
                        <a:t>平溪區</a:t>
                      </a:r>
                      <a:endParaRPr lang="zh-TW" altLang="en-US"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u="none" strike="noStrike" dirty="0">
                          <a:effectLst/>
                          <a:latin typeface="微軟正黑體" panose="020B0604030504040204" pitchFamily="34" charset="-120"/>
                          <a:ea typeface="微軟正黑體" panose="020B0604030504040204" pitchFamily="34" charset="-120"/>
                        </a:rPr>
                        <a:t>V</a:t>
                      </a:r>
                      <a:endParaRPr 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1198647637"/>
                  </a:ext>
                </a:extLst>
              </a:tr>
              <a:tr h="211366">
                <a:tc>
                  <a:txBody>
                    <a:bodyPr/>
                    <a:lstStyle/>
                    <a:p>
                      <a:pPr algn="ctr" fontAlgn="ctr"/>
                      <a:r>
                        <a:rPr lang="en-US" altLang="zh-TW" sz="1500" b="1" u="none" strike="noStrike">
                          <a:effectLst/>
                          <a:latin typeface="微軟正黑體" panose="020B0604030504040204" pitchFamily="34" charset="-120"/>
                          <a:ea typeface="微軟正黑體" panose="020B0604030504040204" pitchFamily="34" charset="-120"/>
                        </a:rPr>
                        <a:t>9</a:t>
                      </a:r>
                      <a:endParaRPr lang="en-US" altLang="zh-TW"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u="none" strike="noStrike">
                          <a:effectLst/>
                          <a:latin typeface="微軟正黑體" panose="020B0604030504040204" pitchFamily="34" charset="-120"/>
                          <a:ea typeface="微軟正黑體" panose="020B0604030504040204" pitchFamily="34" charset="-120"/>
                        </a:rPr>
                        <a:t>永和區</a:t>
                      </a:r>
                      <a:endParaRPr lang="zh-TW" altLang="en-US"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u="none" strike="noStrike" dirty="0">
                          <a:effectLst/>
                          <a:latin typeface="微軟正黑體" panose="020B0604030504040204" pitchFamily="34" charset="-120"/>
                          <a:ea typeface="微軟正黑體" panose="020B0604030504040204" pitchFamily="34" charset="-120"/>
                        </a:rPr>
                        <a:t>V</a:t>
                      </a:r>
                      <a:endParaRPr 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a:r>
                        <a:rPr kumimoji="0" lang="zh-TW" altLang="en-US" sz="1500" b="1" dirty="0" smtClean="0">
                          <a:solidFill>
                            <a:srgbClr val="000000"/>
                          </a:solidFill>
                          <a:latin typeface="新細明體" panose="02020500000000000000" pitchFamily="18" charset="-120"/>
                          <a:ea typeface="+mn-ea"/>
                        </a:rPr>
                        <a:t>△</a:t>
                      </a:r>
                      <a:endParaRPr lang="zh-TW" altLang="en-US" sz="1500" b="1" dirty="0">
                        <a:solidFill>
                          <a:srgbClr val="000000"/>
                        </a:solidFill>
                        <a:latin typeface="微軟正黑體" panose="020B0604030504040204" pitchFamily="34" charset="-120"/>
                        <a:ea typeface="微軟正黑體" panose="020B0604030504040204" pitchFamily="34" charset="-120"/>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3654836499"/>
                  </a:ext>
                </a:extLst>
              </a:tr>
              <a:tr h="211366">
                <a:tc>
                  <a:txBody>
                    <a:bodyPr/>
                    <a:lstStyle/>
                    <a:p>
                      <a:pPr algn="ctr" fontAlgn="ctr"/>
                      <a:r>
                        <a:rPr lang="en-US" altLang="zh-TW" sz="1500" b="1" u="none" strike="noStrike">
                          <a:effectLst/>
                          <a:latin typeface="微軟正黑體" panose="020B0604030504040204" pitchFamily="34" charset="-120"/>
                          <a:ea typeface="微軟正黑體" panose="020B0604030504040204" pitchFamily="34" charset="-120"/>
                        </a:rPr>
                        <a:t>10</a:t>
                      </a:r>
                      <a:endParaRPr lang="en-US" altLang="zh-TW"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u="none" strike="noStrike">
                          <a:effectLst/>
                          <a:latin typeface="微軟正黑體" panose="020B0604030504040204" pitchFamily="34" charset="-120"/>
                          <a:ea typeface="微軟正黑體" panose="020B0604030504040204" pitchFamily="34" charset="-120"/>
                        </a:rPr>
                        <a:t>石門區</a:t>
                      </a:r>
                      <a:endParaRPr lang="zh-TW" altLang="en-US"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u="none" strike="noStrike" dirty="0">
                          <a:effectLst/>
                          <a:latin typeface="微軟正黑體" panose="020B0604030504040204" pitchFamily="34" charset="-120"/>
                          <a:ea typeface="微軟正黑體" panose="020B0604030504040204" pitchFamily="34" charset="-120"/>
                        </a:rPr>
                        <a:t>V</a:t>
                      </a:r>
                      <a:endParaRPr 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kumimoji="0" lang="en-US" altLang="zh-TW" sz="1500" b="1" i="0" u="none" strike="noStrike" kern="1200" cap="none" spc="0" normalizeH="0" baseline="0" noProof="0" dirty="0" smtClean="0">
                          <a:ln>
                            <a:noFill/>
                          </a:ln>
                          <a:solidFill>
                            <a:srgbClr val="000000"/>
                          </a:solidFill>
                          <a:effectLst/>
                          <a:uLnTx/>
                          <a:uFillTx/>
                          <a:latin typeface="新細明體" panose="02020500000000000000" pitchFamily="18" charset="-120"/>
                          <a:ea typeface="+mn-ea"/>
                          <a:cs typeface="+mn-cs"/>
                        </a:rPr>
                        <a:t>★</a:t>
                      </a:r>
                      <a:endParaRPr lang="zh-TW" alt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3638749714"/>
                  </a:ext>
                </a:extLst>
              </a:tr>
              <a:tr h="211366">
                <a:tc>
                  <a:txBody>
                    <a:bodyPr/>
                    <a:lstStyle/>
                    <a:p>
                      <a:pPr algn="ctr" fontAlgn="ctr"/>
                      <a:r>
                        <a:rPr lang="en-US" altLang="zh-TW" sz="1500" b="1" u="none" strike="noStrike">
                          <a:effectLst/>
                          <a:latin typeface="微軟正黑體" panose="020B0604030504040204" pitchFamily="34" charset="-120"/>
                          <a:ea typeface="微軟正黑體" panose="020B0604030504040204" pitchFamily="34" charset="-120"/>
                        </a:rPr>
                        <a:t>11</a:t>
                      </a:r>
                      <a:endParaRPr lang="en-US" altLang="zh-TW"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u="none" strike="noStrike">
                          <a:effectLst/>
                          <a:latin typeface="微軟正黑體" panose="020B0604030504040204" pitchFamily="34" charset="-120"/>
                          <a:ea typeface="微軟正黑體" panose="020B0604030504040204" pitchFamily="34" charset="-120"/>
                        </a:rPr>
                        <a:t>石碇區</a:t>
                      </a:r>
                      <a:endParaRPr lang="zh-TW" altLang="en-US"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u="none" strike="noStrike" dirty="0">
                          <a:effectLst/>
                          <a:latin typeface="微軟正黑體" panose="020B0604030504040204" pitchFamily="34" charset="-120"/>
                          <a:ea typeface="微軟正黑體" panose="020B0604030504040204" pitchFamily="34" charset="-120"/>
                        </a:rPr>
                        <a:t>V</a:t>
                      </a:r>
                      <a:endParaRPr 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a:r>
                        <a:rPr kumimoji="0" lang="zh-TW" altLang="en-US" sz="1500" b="1" dirty="0" smtClean="0">
                          <a:solidFill>
                            <a:srgbClr val="000000"/>
                          </a:solidFill>
                          <a:latin typeface="新細明體" panose="02020500000000000000" pitchFamily="18" charset="-120"/>
                          <a:ea typeface="+mn-ea"/>
                        </a:rPr>
                        <a:t>△</a:t>
                      </a:r>
                      <a:endParaRPr lang="zh-TW" altLang="en-US" sz="1500" b="1" dirty="0">
                        <a:solidFill>
                          <a:srgbClr val="000000"/>
                        </a:solidFill>
                        <a:latin typeface="微軟正黑體" panose="020B0604030504040204" pitchFamily="34" charset="-120"/>
                        <a:ea typeface="微軟正黑體" panose="020B0604030504040204" pitchFamily="34" charset="-120"/>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1996508142"/>
                  </a:ext>
                </a:extLst>
              </a:tr>
              <a:tr h="211366">
                <a:tc>
                  <a:txBody>
                    <a:bodyPr/>
                    <a:lstStyle/>
                    <a:p>
                      <a:pPr algn="ctr" fontAlgn="ctr"/>
                      <a:r>
                        <a:rPr lang="en-US" altLang="zh-TW" sz="1500" b="1" u="none" strike="noStrike">
                          <a:effectLst/>
                          <a:latin typeface="微軟正黑體" panose="020B0604030504040204" pitchFamily="34" charset="-120"/>
                          <a:ea typeface="微軟正黑體" panose="020B0604030504040204" pitchFamily="34" charset="-120"/>
                        </a:rPr>
                        <a:t>12</a:t>
                      </a:r>
                      <a:endParaRPr lang="en-US" altLang="zh-TW"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u="none" strike="noStrike">
                          <a:effectLst/>
                          <a:latin typeface="微軟正黑體" panose="020B0604030504040204" pitchFamily="34" charset="-120"/>
                          <a:ea typeface="微軟正黑體" panose="020B0604030504040204" pitchFamily="34" charset="-120"/>
                        </a:rPr>
                        <a:t>汐止區</a:t>
                      </a:r>
                      <a:endParaRPr lang="zh-TW" altLang="en-US"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u="none" strike="noStrike" dirty="0">
                          <a:effectLst/>
                          <a:latin typeface="微軟正黑體" panose="020B0604030504040204" pitchFamily="34" charset="-120"/>
                          <a:ea typeface="微軟正黑體" panose="020B0604030504040204" pitchFamily="34" charset="-120"/>
                        </a:rPr>
                        <a:t>V</a:t>
                      </a:r>
                      <a:endParaRPr 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3150625097"/>
                  </a:ext>
                </a:extLst>
              </a:tr>
              <a:tr h="216115">
                <a:tc>
                  <a:txBody>
                    <a:bodyPr/>
                    <a:lstStyle/>
                    <a:p>
                      <a:pPr algn="ctr" fontAlgn="ctr"/>
                      <a:r>
                        <a:rPr lang="en-US" altLang="zh-TW" sz="1500" b="1" u="none" strike="noStrike">
                          <a:effectLst/>
                          <a:latin typeface="微軟正黑體" panose="020B0604030504040204" pitchFamily="34" charset="-120"/>
                          <a:ea typeface="微軟正黑體" panose="020B0604030504040204" pitchFamily="34" charset="-120"/>
                        </a:rPr>
                        <a:t>13</a:t>
                      </a:r>
                      <a:endParaRPr lang="en-US" altLang="zh-TW"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u="none" strike="noStrike">
                          <a:effectLst/>
                          <a:latin typeface="微軟正黑體" panose="020B0604030504040204" pitchFamily="34" charset="-120"/>
                          <a:ea typeface="微軟正黑體" panose="020B0604030504040204" pitchFamily="34" charset="-120"/>
                        </a:rPr>
                        <a:t>坪林區</a:t>
                      </a:r>
                      <a:endParaRPr lang="zh-TW" altLang="en-US"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smtClean="0">
                          <a:ln>
                            <a:noFill/>
                          </a:ln>
                          <a:solidFill>
                            <a:srgbClr val="000000"/>
                          </a:solidFill>
                          <a:effectLst/>
                          <a:uLnTx/>
                          <a:uFillTx/>
                          <a:latin typeface="新細明體" panose="02020500000000000000" pitchFamily="18" charset="-120"/>
                          <a:ea typeface="+mn-ea"/>
                          <a:cs typeface="+mn-cs"/>
                        </a:rPr>
                        <a:t>★</a:t>
                      </a:r>
                      <a:endParaRPr kumimoji="0" lang="zh-TW" altLang="en-US" sz="15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smtClean="0">
                          <a:ln>
                            <a:noFill/>
                          </a:ln>
                          <a:solidFill>
                            <a:srgbClr val="000000"/>
                          </a:solidFill>
                          <a:effectLst/>
                          <a:uLnTx/>
                          <a:uFillTx/>
                          <a:latin typeface="新細明體" panose="02020500000000000000" pitchFamily="18" charset="-120"/>
                          <a:ea typeface="新細明體" panose="02020500000000000000" pitchFamily="18" charset="-120"/>
                          <a:cs typeface="+mn-cs"/>
                        </a:rPr>
                        <a:t>★</a:t>
                      </a:r>
                      <a:endParaRPr kumimoji="0" lang="zh-TW" altLang="en-US"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smtClean="0">
                          <a:ln>
                            <a:noFill/>
                          </a:ln>
                          <a:solidFill>
                            <a:srgbClr val="000000"/>
                          </a:solidFill>
                          <a:effectLst/>
                          <a:uLnTx/>
                          <a:uFillTx/>
                          <a:latin typeface="新細明體" panose="02020500000000000000" pitchFamily="18" charset="-120"/>
                          <a:ea typeface="新細明體" panose="02020500000000000000" pitchFamily="18" charset="-120"/>
                          <a:cs typeface="+mn-cs"/>
                        </a:rPr>
                        <a:t>★</a:t>
                      </a:r>
                      <a:endParaRPr kumimoji="0" lang="zh-TW" altLang="en-US"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smtClean="0">
                          <a:ln>
                            <a:noFill/>
                          </a:ln>
                          <a:solidFill>
                            <a:srgbClr val="000000"/>
                          </a:solidFill>
                          <a:effectLst/>
                          <a:uLnTx/>
                          <a:uFillTx/>
                          <a:latin typeface="新細明體" panose="02020500000000000000" pitchFamily="18" charset="-120"/>
                          <a:ea typeface="+mn-ea"/>
                          <a:cs typeface="+mn-cs"/>
                        </a:rPr>
                        <a:t>★</a:t>
                      </a:r>
                      <a:endParaRPr kumimoji="0" lang="zh-TW" altLang="en-US" sz="15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3951452707"/>
                  </a:ext>
                </a:extLst>
              </a:tr>
              <a:tr h="211366">
                <a:tc>
                  <a:txBody>
                    <a:bodyPr/>
                    <a:lstStyle/>
                    <a:p>
                      <a:pPr algn="ctr" fontAlgn="ctr"/>
                      <a:r>
                        <a:rPr lang="en-US" altLang="zh-TW" sz="1500" b="1" u="none" strike="noStrike">
                          <a:effectLst/>
                          <a:latin typeface="微軟正黑體" panose="020B0604030504040204" pitchFamily="34" charset="-120"/>
                          <a:ea typeface="微軟正黑體" panose="020B0604030504040204" pitchFamily="34" charset="-120"/>
                        </a:rPr>
                        <a:t>14</a:t>
                      </a:r>
                      <a:endParaRPr lang="en-US" altLang="zh-TW"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u="none" strike="noStrike" dirty="0">
                          <a:effectLst/>
                          <a:latin typeface="微軟正黑體" panose="020B0604030504040204" pitchFamily="34" charset="-120"/>
                          <a:ea typeface="微軟正黑體" panose="020B0604030504040204" pitchFamily="34" charset="-120"/>
                        </a:rPr>
                        <a:t>板橋區</a:t>
                      </a:r>
                      <a:endParaRPr lang="zh-TW" alt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u="none" strike="noStrike" dirty="0">
                          <a:effectLst/>
                          <a:latin typeface="微軟正黑體" panose="020B0604030504040204" pitchFamily="34" charset="-120"/>
                          <a:ea typeface="微軟正黑體" panose="020B0604030504040204" pitchFamily="34" charset="-120"/>
                        </a:rPr>
                        <a:t>V</a:t>
                      </a:r>
                      <a:endParaRPr 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338018868"/>
                  </a:ext>
                </a:extLst>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29</a:t>
            </a:fld>
            <a:endParaRPr lang="zh-TW" altLang="en-US">
              <a:solidFill>
                <a:srgbClr val="44546A">
                  <a:lumMod val="50000"/>
                </a:srgbClr>
              </a:solidFill>
            </a:endParaRPr>
          </a:p>
        </p:txBody>
      </p:sp>
      <p:sp>
        <p:nvSpPr>
          <p:cNvPr id="3" name="標題 2"/>
          <p:cNvSpPr>
            <a:spLocks noGrp="1"/>
          </p:cNvSpPr>
          <p:nvPr>
            <p:ph type="title"/>
          </p:nvPr>
        </p:nvSpPr>
        <p:spPr>
          <a:xfrm>
            <a:off x="361950" y="130857"/>
            <a:ext cx="6953250" cy="716869"/>
          </a:xfrm>
          <a:solidFill>
            <a:schemeClr val="bg1"/>
          </a:solidFill>
        </p:spPr>
        <p:txBody>
          <a:bodyPr/>
          <a:lstStyle/>
          <a:p>
            <a:r>
              <a:rPr lang="en-US" altLang="zh-TW" dirty="0" smtClean="0"/>
              <a:t>105</a:t>
            </a:r>
            <a:r>
              <a:rPr lang="zh-TW" altLang="en-US" dirty="0" smtClean="0"/>
              <a:t>年度區公所開口合約簽訂情形</a:t>
            </a:r>
            <a:endParaRPr lang="zh-TW" altLang="en-US" dirty="0"/>
          </a:p>
        </p:txBody>
      </p:sp>
      <p:sp>
        <p:nvSpPr>
          <p:cNvPr id="5" name="矩形 4"/>
          <p:cNvSpPr/>
          <p:nvPr/>
        </p:nvSpPr>
        <p:spPr>
          <a:xfrm>
            <a:off x="361950" y="905470"/>
            <a:ext cx="8477250" cy="646331"/>
          </a:xfrm>
          <a:prstGeom prst="rect">
            <a:avLst/>
          </a:prstGeom>
        </p:spPr>
        <p:txBody>
          <a:bodyPr wrap="square">
            <a:spAutoFit/>
          </a:bodyPr>
          <a:lstStyle/>
          <a:p>
            <a:pPr marL="285750" indent="-285750">
              <a:buFont typeface="Wingdings" panose="05000000000000000000" pitchFamily="2" charset="2"/>
              <a:buChar char="u"/>
            </a:pPr>
            <a:endParaRPr lang="en-US" altLang="zh-TW"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u"/>
            </a:pPr>
            <a:endParaRPr lang="en-US" altLang="zh-TW" b="1" dirty="0">
              <a:solidFill>
                <a:srgbClr val="FF0000"/>
              </a:solidFill>
              <a:latin typeface="微軟正黑體" panose="020B0604030504040204" pitchFamily="34" charset="-120"/>
              <a:ea typeface="微軟正黑體" panose="020B0604030504040204" pitchFamily="34" charset="-120"/>
            </a:endParaRPr>
          </a:p>
        </p:txBody>
      </p:sp>
      <p:sp>
        <p:nvSpPr>
          <p:cNvPr id="8" name="矩形 7"/>
          <p:cNvSpPr/>
          <p:nvPr/>
        </p:nvSpPr>
        <p:spPr>
          <a:xfrm>
            <a:off x="171450" y="821176"/>
            <a:ext cx="8839200" cy="400110"/>
          </a:xfrm>
          <a:prstGeom prst="rect">
            <a:avLst/>
          </a:prstGeom>
        </p:spPr>
        <p:txBody>
          <a:bodyPr wrap="square">
            <a:spAutoFit/>
          </a:bodyPr>
          <a:lstStyle/>
          <a:p>
            <a:pPr marL="285750" indent="-285750">
              <a:spcBef>
                <a:spcPts val="600"/>
              </a:spcBef>
              <a:buFont typeface="Wingdings" panose="05000000000000000000" pitchFamily="2" charset="2"/>
              <a:buChar char="u"/>
            </a:pPr>
            <a:r>
              <a:rPr lang="zh-TW" altLang="en-US" sz="2000" b="1" kern="1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本年度各區公所開口合約簽訂進度：</a:t>
            </a:r>
            <a:endParaRPr lang="en-US" altLang="zh-TW" sz="2000"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4357884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7"/>
          <p:cNvSpPr txBox="1">
            <a:spLocks noGrp="1"/>
          </p:cNvSpPr>
          <p:nvPr/>
        </p:nvSpPr>
        <p:spPr bwMode="auto">
          <a:xfrm>
            <a:off x="7086600" y="6324600"/>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r>
              <a:rPr lang="en-US" altLang="ko-KR" dirty="0"/>
              <a:t>3</a:t>
            </a:r>
          </a:p>
        </p:txBody>
      </p:sp>
      <p:sp>
        <p:nvSpPr>
          <p:cNvPr id="110595" name="Rectangle 8"/>
          <p:cNvSpPr>
            <a:spLocks noChangeArrowheads="1"/>
          </p:cNvSpPr>
          <p:nvPr/>
        </p:nvSpPr>
        <p:spPr bwMode="auto">
          <a:xfrm>
            <a:off x="914400" y="28194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zh-TW" altLang="en-US" sz="4000" b="1" dirty="0">
                <a:solidFill>
                  <a:srgbClr val="CC3300"/>
                </a:solidFill>
                <a:latin typeface="標楷體" pitchFamily="65" charset="-120"/>
              </a:rPr>
              <a:t>一、主席致詞</a:t>
            </a:r>
          </a:p>
        </p:txBody>
      </p:sp>
    </p:spTree>
    <p:extLst>
      <p:ext uri="{BB962C8B-B14F-4D97-AF65-F5344CB8AC3E}">
        <p14:creationId xmlns:p14="http://schemas.microsoft.com/office/powerpoint/2010/main" val="2651900146"/>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848274669"/>
              </p:ext>
            </p:extLst>
          </p:nvPr>
        </p:nvGraphicFramePr>
        <p:xfrm>
          <a:off x="304800" y="1042817"/>
          <a:ext cx="8585200" cy="4454352"/>
        </p:xfrm>
        <a:graphic>
          <a:graphicData uri="http://schemas.openxmlformats.org/drawingml/2006/table">
            <a:tbl>
              <a:tblPr>
                <a:tableStyleId>{5C22544A-7EE6-4342-B048-85BDC9FD1C3A}</a:tableStyleId>
              </a:tblPr>
              <a:tblGrid>
                <a:gridCol w="676930">
                  <a:extLst>
                    <a:ext uri="{9D8B030D-6E8A-4147-A177-3AD203B41FA5}">
                      <a16:colId xmlns:a16="http://schemas.microsoft.com/office/drawing/2014/main" val="4018274394"/>
                    </a:ext>
                  </a:extLst>
                </a:gridCol>
                <a:gridCol w="714838">
                  <a:extLst>
                    <a:ext uri="{9D8B030D-6E8A-4147-A177-3AD203B41FA5}">
                      <a16:colId xmlns:a16="http://schemas.microsoft.com/office/drawing/2014/main" val="2405939303"/>
                    </a:ext>
                  </a:extLst>
                </a:gridCol>
                <a:gridCol w="1798358">
                  <a:extLst>
                    <a:ext uri="{9D8B030D-6E8A-4147-A177-3AD203B41FA5}">
                      <a16:colId xmlns:a16="http://schemas.microsoft.com/office/drawing/2014/main" val="1990132632"/>
                    </a:ext>
                  </a:extLst>
                </a:gridCol>
                <a:gridCol w="1798358">
                  <a:extLst>
                    <a:ext uri="{9D8B030D-6E8A-4147-A177-3AD203B41FA5}">
                      <a16:colId xmlns:a16="http://schemas.microsoft.com/office/drawing/2014/main" val="1184418180"/>
                    </a:ext>
                  </a:extLst>
                </a:gridCol>
                <a:gridCol w="1798358">
                  <a:extLst>
                    <a:ext uri="{9D8B030D-6E8A-4147-A177-3AD203B41FA5}">
                      <a16:colId xmlns:a16="http://schemas.microsoft.com/office/drawing/2014/main" val="3555967357"/>
                    </a:ext>
                  </a:extLst>
                </a:gridCol>
                <a:gridCol w="1798358">
                  <a:extLst>
                    <a:ext uri="{9D8B030D-6E8A-4147-A177-3AD203B41FA5}">
                      <a16:colId xmlns:a16="http://schemas.microsoft.com/office/drawing/2014/main" val="4038164856"/>
                    </a:ext>
                  </a:extLst>
                </a:gridCol>
              </a:tblGrid>
              <a:tr h="308907">
                <a:tc gridSpan="2">
                  <a:txBody>
                    <a:bodyPr/>
                    <a:lstStyle/>
                    <a:p>
                      <a:pPr algn="ctr" fontAlgn="ctr"/>
                      <a:r>
                        <a:rPr lang="zh-TW" altLang="en-US" sz="1500" b="1" i="0" u="none" strike="noStrike" dirty="0" smtClean="0">
                          <a:solidFill>
                            <a:schemeClr val="bg1"/>
                          </a:solidFill>
                          <a:effectLst/>
                          <a:latin typeface="微軟正黑體" panose="020B0604030504040204" pitchFamily="34" charset="-120"/>
                          <a:ea typeface="微軟正黑體" panose="020B0604030504040204" pitchFamily="34" charset="-120"/>
                        </a:rPr>
                        <a:t>區公所</a:t>
                      </a:r>
                      <a:endParaRPr lang="zh-TW" altLang="en-US" sz="15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6706" marR="6706" marT="6706" marB="0" anchor="ctr">
                    <a:lnB w="12700" cap="flat" cmpd="sng" algn="ctr">
                      <a:solidFill>
                        <a:schemeClr val="bg1">
                          <a:lumMod val="75000"/>
                        </a:schemeClr>
                      </a:solidFill>
                      <a:prstDash val="sysDash"/>
                      <a:round/>
                      <a:headEnd type="none" w="med" len="med"/>
                      <a:tailEnd type="none" w="med" len="med"/>
                    </a:lnB>
                    <a:solidFill>
                      <a:srgbClr val="002060"/>
                    </a:solidFill>
                  </a:tcPr>
                </a:tc>
                <a:tc hMerge="1">
                  <a:txBody>
                    <a:bodyPr/>
                    <a:lstStyle/>
                    <a:p>
                      <a:pPr algn="l" fontAlgn="ctr"/>
                      <a:endParaRPr lang="zh-TW" altLang="en-US" sz="16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6706" marR="6706" marT="6706" marB="0" anchor="ctr">
                    <a:solidFill>
                      <a:srgbClr val="002060"/>
                    </a:solidFill>
                  </a:tcPr>
                </a:tc>
                <a:tc>
                  <a:txBody>
                    <a:bodyPr/>
                    <a:lstStyle/>
                    <a:p>
                      <a:pPr algn="ctr" fontAlgn="ctr"/>
                      <a:r>
                        <a:rPr lang="zh-TW" altLang="en-US" sz="1500" b="1" u="none" strike="noStrike" dirty="0" smtClean="0">
                          <a:solidFill>
                            <a:schemeClr val="bg1"/>
                          </a:solidFill>
                          <a:effectLst/>
                          <a:latin typeface="微軟正黑體" panose="020B0604030504040204" pitchFamily="34" charset="-120"/>
                          <a:ea typeface="微軟正黑體" panose="020B0604030504040204" pitchFamily="34" charset="-120"/>
                        </a:rPr>
                        <a:t>民生類合約</a:t>
                      </a:r>
                      <a:endParaRPr lang="zh-TW" altLang="en-US" sz="15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6706" marR="6706" marT="6706" marB="0" anchor="ctr">
                    <a:lnB w="12700" cap="flat" cmpd="sng" algn="ctr">
                      <a:solidFill>
                        <a:schemeClr val="bg1">
                          <a:lumMod val="75000"/>
                        </a:schemeClr>
                      </a:solidFill>
                      <a:prstDash val="sysDash"/>
                      <a:round/>
                      <a:headEnd type="none" w="med" len="med"/>
                      <a:tailEnd type="none" w="med" len="med"/>
                    </a:lnB>
                    <a:solidFill>
                      <a:srgbClr val="002060"/>
                    </a:solidFill>
                  </a:tcPr>
                </a:tc>
                <a:tc>
                  <a:txBody>
                    <a:bodyPr/>
                    <a:lstStyle/>
                    <a:p>
                      <a:pPr algn="ctr" fontAlgn="ctr"/>
                      <a:r>
                        <a:rPr lang="zh-TW" altLang="en-US" sz="1500" b="1" i="0" u="none" strike="noStrike" dirty="0" smtClean="0">
                          <a:solidFill>
                            <a:schemeClr val="bg1"/>
                          </a:solidFill>
                          <a:effectLst/>
                          <a:latin typeface="微軟正黑體" panose="020B0604030504040204" pitchFamily="34" charset="-120"/>
                          <a:ea typeface="微軟正黑體" panose="020B0604030504040204" pitchFamily="34" charset="-120"/>
                        </a:rPr>
                        <a:t>工程類合約</a:t>
                      </a:r>
                      <a:endParaRPr lang="zh-TW" altLang="en-US" sz="15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lnB w="12700" cap="flat" cmpd="sng" algn="ctr">
                      <a:solidFill>
                        <a:schemeClr val="bg1">
                          <a:lumMod val="75000"/>
                        </a:schemeClr>
                      </a:solidFill>
                      <a:prstDash val="sysDash"/>
                      <a:round/>
                      <a:headEnd type="none" w="med" len="med"/>
                      <a:tailEnd type="none" w="med" len="med"/>
                    </a:lnB>
                    <a:solidFill>
                      <a:srgbClr val="002060"/>
                    </a:solidFill>
                  </a:tcPr>
                </a:tc>
                <a:tc>
                  <a:txBody>
                    <a:bodyPr/>
                    <a:lstStyle/>
                    <a:p>
                      <a:pPr algn="ctr" fontAlgn="ctr"/>
                      <a:r>
                        <a:rPr lang="zh-TW" altLang="en-US" sz="1500" b="1" i="0" u="none" strike="noStrike" dirty="0" smtClean="0">
                          <a:solidFill>
                            <a:schemeClr val="bg1"/>
                          </a:solidFill>
                          <a:effectLst/>
                          <a:latin typeface="微軟正黑體" panose="020B0604030504040204" pitchFamily="34" charset="-120"/>
                          <a:ea typeface="微軟正黑體" panose="020B0604030504040204" pitchFamily="34" charset="-120"/>
                        </a:rPr>
                        <a:t>交通運輸類合約</a:t>
                      </a:r>
                      <a:endParaRPr lang="zh-TW" altLang="en-US" sz="15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lnB w="12700" cap="flat" cmpd="sng" algn="ctr">
                      <a:solidFill>
                        <a:schemeClr val="bg1">
                          <a:lumMod val="75000"/>
                        </a:schemeClr>
                      </a:solidFill>
                      <a:prstDash val="sysDash"/>
                      <a:round/>
                      <a:headEnd type="none" w="med" len="med"/>
                      <a:tailEnd type="none" w="med" len="med"/>
                    </a:lnB>
                    <a:solidFill>
                      <a:srgbClr val="002060"/>
                    </a:solidFill>
                  </a:tcPr>
                </a:tc>
                <a:tc>
                  <a:txBody>
                    <a:bodyPr/>
                    <a:lstStyle/>
                    <a:p>
                      <a:pPr algn="ctr" fontAlgn="ctr"/>
                      <a:r>
                        <a:rPr lang="zh-TW" altLang="en-US" sz="1500" b="1" i="0" u="none" strike="noStrike" dirty="0" smtClean="0">
                          <a:solidFill>
                            <a:schemeClr val="bg1"/>
                          </a:solidFill>
                          <a:effectLst/>
                          <a:latin typeface="微軟正黑體" panose="020B0604030504040204" pitchFamily="34" charset="-120"/>
                          <a:ea typeface="微軟正黑體" panose="020B0604030504040204" pitchFamily="34" charset="-120"/>
                        </a:rPr>
                        <a:t>其他類合約</a:t>
                      </a:r>
                      <a:endParaRPr lang="zh-TW" altLang="en-US" sz="15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lnB w="12700" cap="flat" cmpd="sng" algn="ctr">
                      <a:solidFill>
                        <a:schemeClr val="bg1">
                          <a:lumMod val="75000"/>
                        </a:schemeClr>
                      </a:solidFill>
                      <a:prstDash val="sysDash"/>
                      <a:round/>
                      <a:headEnd type="none" w="med" len="med"/>
                      <a:tailEnd type="none" w="med" len="med"/>
                    </a:lnB>
                    <a:solidFill>
                      <a:srgbClr val="002060"/>
                    </a:solidFill>
                  </a:tcPr>
                </a:tc>
                <a:extLst>
                  <a:ext uri="{0D108BD9-81ED-4DB2-BD59-A6C34878D82A}">
                    <a16:rowId xmlns:a16="http://schemas.microsoft.com/office/drawing/2014/main" val="3013799486"/>
                  </a:ext>
                </a:extLst>
              </a:tr>
              <a:tr h="297673">
                <a:tc>
                  <a:txBody>
                    <a:bodyPr/>
                    <a:lstStyle/>
                    <a:p>
                      <a:pPr algn="ctr" fontAlgn="ctr"/>
                      <a:r>
                        <a:rPr lang="en-US" altLang="zh-TW" sz="1500" b="1" i="0" u="none" strike="noStrike" dirty="0" smtClean="0">
                          <a:solidFill>
                            <a:srgbClr val="000000"/>
                          </a:solidFill>
                          <a:effectLst/>
                          <a:latin typeface="微軟正黑體" panose="020B0604030504040204" pitchFamily="34" charset="-120"/>
                          <a:ea typeface="微軟正黑體" panose="020B0604030504040204" pitchFamily="34" charset="-120"/>
                        </a:rPr>
                        <a:t>15</a:t>
                      </a:r>
                      <a:endParaRPr lang="en-US" altLang="zh-TW"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i="0" u="none" strike="noStrike" dirty="0" smtClean="0">
                          <a:solidFill>
                            <a:srgbClr val="000000"/>
                          </a:solidFill>
                          <a:effectLst/>
                          <a:latin typeface="微軟正黑體" panose="020B0604030504040204" pitchFamily="34" charset="-120"/>
                          <a:ea typeface="微軟正黑體" panose="020B0604030504040204" pitchFamily="34" charset="-120"/>
                        </a:rPr>
                        <a:t>林口區</a:t>
                      </a:r>
                      <a:endParaRPr lang="zh-TW" alt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87598036"/>
                  </a:ext>
                </a:extLst>
              </a:tr>
              <a:tr h="297673">
                <a:tc>
                  <a:txBody>
                    <a:bodyPr/>
                    <a:lstStyle/>
                    <a:p>
                      <a:pPr algn="ctr" fontAlgn="ctr"/>
                      <a:r>
                        <a:rPr lang="en-US" altLang="zh-TW" sz="1500" b="1" i="0" u="none" strike="noStrike" dirty="0" smtClean="0">
                          <a:solidFill>
                            <a:srgbClr val="000000"/>
                          </a:solidFill>
                          <a:effectLst/>
                          <a:latin typeface="微軟正黑體" panose="020B0604030504040204" pitchFamily="34" charset="-120"/>
                          <a:ea typeface="微軟正黑體" panose="020B0604030504040204" pitchFamily="34" charset="-120"/>
                        </a:rPr>
                        <a:t>16</a:t>
                      </a:r>
                      <a:endParaRPr lang="en-US" altLang="zh-TW"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i="0" u="none" strike="noStrike" dirty="0" smtClean="0">
                          <a:solidFill>
                            <a:srgbClr val="000000"/>
                          </a:solidFill>
                          <a:effectLst/>
                          <a:latin typeface="微軟正黑體" panose="020B0604030504040204" pitchFamily="34" charset="-120"/>
                          <a:ea typeface="微軟正黑體" panose="020B0604030504040204" pitchFamily="34" charset="-120"/>
                        </a:rPr>
                        <a:t>金山區</a:t>
                      </a:r>
                      <a:endParaRPr lang="zh-TW" alt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u="none" strike="noStrike" dirty="0">
                          <a:effectLst/>
                          <a:latin typeface="微軟正黑體" panose="020B0604030504040204" pitchFamily="34" charset="-120"/>
                          <a:ea typeface="微軟正黑體" panose="020B0604030504040204" pitchFamily="34" charset="-120"/>
                        </a:rPr>
                        <a:t>V</a:t>
                      </a:r>
                      <a:endParaRPr 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u="none" strike="noStrike" dirty="0">
                          <a:effectLst/>
                          <a:latin typeface="微軟正黑體" panose="020B0604030504040204" pitchFamily="34" charset="-120"/>
                          <a:ea typeface="微軟正黑體" panose="020B0604030504040204" pitchFamily="34" charset="-120"/>
                        </a:rPr>
                        <a:t>V</a:t>
                      </a:r>
                      <a:endParaRPr 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altLang="zh-TW" sz="1500" b="1" i="0" u="none" strike="noStrike" dirty="0" smtClean="0">
                          <a:solidFill>
                            <a:srgbClr val="000000"/>
                          </a:solidFill>
                          <a:effectLst/>
                          <a:latin typeface="微軟正黑體" panose="020B0604030504040204" pitchFamily="34" charset="-120"/>
                          <a:ea typeface="微軟正黑體" panose="020B0604030504040204" pitchFamily="34" charset="-120"/>
                        </a:rPr>
                        <a:t>--</a:t>
                      </a:r>
                      <a:endParaRPr 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3582905129"/>
                  </a:ext>
                </a:extLst>
              </a:tr>
              <a:tr h="265708">
                <a:tc>
                  <a:txBody>
                    <a:bodyPr/>
                    <a:lstStyle/>
                    <a:p>
                      <a:pPr algn="ctr" fontAlgn="ctr"/>
                      <a:r>
                        <a:rPr lang="en-US" altLang="zh-TW" sz="1500" b="1" u="none" strike="noStrike" dirty="0">
                          <a:effectLst/>
                          <a:latin typeface="微軟正黑體" panose="020B0604030504040204" pitchFamily="34" charset="-120"/>
                          <a:ea typeface="微軟正黑體" panose="020B0604030504040204" pitchFamily="34" charset="-120"/>
                        </a:rPr>
                        <a:t>17</a:t>
                      </a:r>
                      <a:endParaRPr lang="en-US" altLang="zh-TW"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u="none" strike="noStrike" dirty="0">
                          <a:effectLst/>
                          <a:latin typeface="微軟正黑體" panose="020B0604030504040204" pitchFamily="34" charset="-120"/>
                          <a:ea typeface="微軟正黑體" panose="020B0604030504040204" pitchFamily="34" charset="-120"/>
                        </a:rPr>
                        <a:t>泰山區</a:t>
                      </a:r>
                      <a:endParaRPr lang="zh-TW" alt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u="none" strike="noStrike" dirty="0">
                          <a:effectLst/>
                          <a:latin typeface="微軟正黑體" panose="020B0604030504040204" pitchFamily="34" charset="-120"/>
                          <a:ea typeface="微軟正黑體" panose="020B0604030504040204" pitchFamily="34" charset="-120"/>
                        </a:rPr>
                        <a:t>V</a:t>
                      </a:r>
                      <a:endParaRPr 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4249857704"/>
                  </a:ext>
                </a:extLst>
              </a:tr>
              <a:tr h="265708">
                <a:tc>
                  <a:txBody>
                    <a:bodyPr/>
                    <a:lstStyle/>
                    <a:p>
                      <a:pPr algn="ctr" fontAlgn="ctr"/>
                      <a:r>
                        <a:rPr lang="en-US" altLang="zh-TW" sz="1500" b="1" u="none" strike="noStrike">
                          <a:effectLst/>
                          <a:latin typeface="微軟正黑體" panose="020B0604030504040204" pitchFamily="34" charset="-120"/>
                          <a:ea typeface="微軟正黑體" panose="020B0604030504040204" pitchFamily="34" charset="-120"/>
                        </a:rPr>
                        <a:t>18</a:t>
                      </a:r>
                      <a:endParaRPr lang="en-US" altLang="zh-TW"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u="none" strike="noStrike" dirty="0">
                          <a:effectLst/>
                          <a:latin typeface="微軟正黑體" panose="020B0604030504040204" pitchFamily="34" charset="-120"/>
                          <a:ea typeface="微軟正黑體" panose="020B0604030504040204" pitchFamily="34" charset="-120"/>
                        </a:rPr>
                        <a:t>烏來區</a:t>
                      </a:r>
                      <a:endParaRPr lang="zh-TW" alt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kumimoji="0" lang="en-US" altLang="zh-TW" sz="1500" b="1" dirty="0" smtClean="0">
                          <a:solidFill>
                            <a:srgbClr val="000000"/>
                          </a:solidFill>
                          <a:latin typeface="新細明體" panose="02020500000000000000" pitchFamily="18" charset="-120"/>
                          <a:ea typeface="+mn-ea"/>
                        </a:rPr>
                        <a:t>★</a:t>
                      </a:r>
                      <a:endParaRPr lang="zh-TW" alt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kumimoji="0" lang="en-US" altLang="zh-TW" sz="1500" b="1" dirty="0" smtClean="0">
                          <a:solidFill>
                            <a:srgbClr val="000000"/>
                          </a:solidFill>
                          <a:latin typeface="新細明體" panose="02020500000000000000" pitchFamily="18" charset="-120"/>
                          <a:ea typeface="+mn-ea"/>
                        </a:rPr>
                        <a:t>★</a:t>
                      </a:r>
                      <a:endParaRPr lang="zh-TW" alt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dirty="0" smtClean="0">
                          <a:solidFill>
                            <a:srgbClr val="000000"/>
                          </a:solidFill>
                          <a:latin typeface="新細明體" panose="02020500000000000000" pitchFamily="18" charset="-120"/>
                          <a:ea typeface="+mn-ea"/>
                        </a:rPr>
                        <a:t>★</a:t>
                      </a:r>
                      <a:endParaRPr lang="zh-TW" altLang="en-US" sz="1500" b="1" i="0" u="none" strike="noStrike" dirty="0" smtClean="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2836768568"/>
                  </a:ext>
                </a:extLst>
              </a:tr>
              <a:tr h="297673">
                <a:tc>
                  <a:txBody>
                    <a:bodyPr/>
                    <a:lstStyle/>
                    <a:p>
                      <a:pPr algn="ctr" fontAlgn="ctr"/>
                      <a:r>
                        <a:rPr lang="en-US" altLang="zh-TW" sz="1500" b="1" u="none" strike="noStrike">
                          <a:effectLst/>
                          <a:latin typeface="微軟正黑體" panose="020B0604030504040204" pitchFamily="34" charset="-120"/>
                          <a:ea typeface="微軟正黑體" panose="020B0604030504040204" pitchFamily="34" charset="-120"/>
                        </a:rPr>
                        <a:t>19</a:t>
                      </a:r>
                      <a:endParaRPr lang="en-US" altLang="zh-TW"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u="none" strike="noStrike">
                          <a:effectLst/>
                          <a:latin typeface="微軟正黑體" panose="020B0604030504040204" pitchFamily="34" charset="-120"/>
                          <a:ea typeface="微軟正黑體" panose="020B0604030504040204" pitchFamily="34" charset="-120"/>
                        </a:rPr>
                        <a:t>貢寮區</a:t>
                      </a:r>
                      <a:endParaRPr lang="zh-TW" altLang="en-US"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500" b="1" i="0" u="none" strike="noStrike" kern="1200" cap="none" spc="0" normalizeH="0" baseline="0" noProof="0" dirty="0" smtClean="0">
                          <a:ln>
                            <a:noFill/>
                          </a:ln>
                          <a:solidFill>
                            <a:srgbClr val="000000"/>
                          </a:solidFill>
                          <a:effectLst/>
                          <a:uLnTx/>
                          <a:uFillTx/>
                          <a:latin typeface="新細明體" panose="02020500000000000000" pitchFamily="18" charset="-120"/>
                          <a:ea typeface="新細明體" panose="02020500000000000000" pitchFamily="18" charset="-120"/>
                          <a:cs typeface="+mn-cs"/>
                        </a:rPr>
                        <a:t>△</a:t>
                      </a:r>
                      <a:endParaRPr kumimoji="1" lang="zh-TW" altLang="en-US"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500" b="1" i="0" u="none" strike="noStrike" kern="1200" cap="none" spc="0" normalizeH="0" baseline="0" noProof="0" dirty="0" smtClean="0">
                          <a:ln>
                            <a:noFill/>
                          </a:ln>
                          <a:solidFill>
                            <a:srgbClr val="000000"/>
                          </a:solidFill>
                          <a:effectLst/>
                          <a:uLnTx/>
                          <a:uFillTx/>
                          <a:latin typeface="新細明體" panose="02020500000000000000" pitchFamily="18" charset="-120"/>
                          <a:ea typeface="新細明體" panose="02020500000000000000" pitchFamily="18" charset="-120"/>
                          <a:cs typeface="+mn-cs"/>
                        </a:rPr>
                        <a:t>△</a:t>
                      </a:r>
                      <a:endParaRPr kumimoji="1" lang="zh-TW" altLang="en-US"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1749792397"/>
                  </a:ext>
                </a:extLst>
              </a:tr>
              <a:tr h="265708">
                <a:tc>
                  <a:txBody>
                    <a:bodyPr/>
                    <a:lstStyle/>
                    <a:p>
                      <a:pPr algn="ctr" fontAlgn="ctr"/>
                      <a:r>
                        <a:rPr lang="en-US" altLang="zh-TW" sz="1500" b="1" u="none" strike="noStrike">
                          <a:effectLst/>
                          <a:latin typeface="微軟正黑體" panose="020B0604030504040204" pitchFamily="34" charset="-120"/>
                          <a:ea typeface="微軟正黑體" panose="020B0604030504040204" pitchFamily="34" charset="-120"/>
                        </a:rPr>
                        <a:t>20</a:t>
                      </a:r>
                      <a:endParaRPr lang="en-US" altLang="zh-TW"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u="none" strike="noStrike">
                          <a:effectLst/>
                          <a:latin typeface="微軟正黑體" panose="020B0604030504040204" pitchFamily="34" charset="-120"/>
                          <a:ea typeface="微軟正黑體" panose="020B0604030504040204" pitchFamily="34" charset="-120"/>
                        </a:rPr>
                        <a:t>淡水區</a:t>
                      </a:r>
                      <a:endParaRPr lang="zh-TW" altLang="en-US"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u="none" strike="noStrike" dirty="0">
                          <a:effectLst/>
                          <a:latin typeface="微軟正黑體" panose="020B0604030504040204" pitchFamily="34" charset="-120"/>
                          <a:ea typeface="微軟正黑體" panose="020B0604030504040204" pitchFamily="34" charset="-120"/>
                        </a:rPr>
                        <a:t>V</a:t>
                      </a:r>
                      <a:endParaRPr 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altLang="zh-TW" sz="1500" b="1" u="none" strike="noStrike" dirty="0" smtClean="0">
                          <a:effectLst/>
                          <a:latin typeface="微軟正黑體" panose="020B0604030504040204" pitchFamily="34" charset="-120"/>
                          <a:ea typeface="微軟正黑體" panose="020B0604030504040204" pitchFamily="34" charset="-120"/>
                        </a:rPr>
                        <a:t>V</a:t>
                      </a:r>
                      <a:endParaRPr lang="en-US" altLang="zh-TW"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3657498363"/>
                  </a:ext>
                </a:extLst>
              </a:tr>
              <a:tr h="265708">
                <a:tc>
                  <a:txBody>
                    <a:bodyPr/>
                    <a:lstStyle/>
                    <a:p>
                      <a:pPr algn="ctr" fontAlgn="ctr"/>
                      <a:r>
                        <a:rPr lang="en-US" altLang="zh-TW" sz="1500" b="1" u="none" strike="noStrike">
                          <a:effectLst/>
                          <a:latin typeface="微軟正黑體" panose="020B0604030504040204" pitchFamily="34" charset="-120"/>
                          <a:ea typeface="微軟正黑體" panose="020B0604030504040204" pitchFamily="34" charset="-120"/>
                        </a:rPr>
                        <a:t>21</a:t>
                      </a:r>
                      <a:endParaRPr lang="en-US" altLang="zh-TW"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u="none" strike="noStrike">
                          <a:effectLst/>
                          <a:latin typeface="微軟正黑體" panose="020B0604030504040204" pitchFamily="34" charset="-120"/>
                          <a:ea typeface="微軟正黑體" panose="020B0604030504040204" pitchFamily="34" charset="-120"/>
                        </a:rPr>
                        <a:t>深坑區</a:t>
                      </a:r>
                      <a:endParaRPr lang="zh-TW" altLang="en-US"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u="none" strike="noStrike" dirty="0">
                          <a:effectLst/>
                          <a:latin typeface="微軟正黑體" panose="020B0604030504040204" pitchFamily="34" charset="-120"/>
                          <a:ea typeface="微軟正黑體" panose="020B0604030504040204" pitchFamily="34" charset="-120"/>
                        </a:rPr>
                        <a:t>V</a:t>
                      </a:r>
                      <a:endParaRPr 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713871901"/>
                  </a:ext>
                </a:extLst>
              </a:tr>
              <a:tr h="265708">
                <a:tc>
                  <a:txBody>
                    <a:bodyPr/>
                    <a:lstStyle/>
                    <a:p>
                      <a:pPr algn="ctr" fontAlgn="ctr"/>
                      <a:r>
                        <a:rPr lang="en-US" altLang="zh-TW" sz="1500" b="1" u="none" strike="noStrike">
                          <a:effectLst/>
                          <a:latin typeface="微軟正黑體" panose="020B0604030504040204" pitchFamily="34" charset="-120"/>
                          <a:ea typeface="微軟正黑體" panose="020B0604030504040204" pitchFamily="34" charset="-120"/>
                        </a:rPr>
                        <a:t>22</a:t>
                      </a:r>
                      <a:endParaRPr lang="en-US" altLang="zh-TW"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u="none" strike="noStrike">
                          <a:effectLst/>
                          <a:latin typeface="微軟正黑體" panose="020B0604030504040204" pitchFamily="34" charset="-120"/>
                          <a:ea typeface="微軟正黑體" panose="020B0604030504040204" pitchFamily="34" charset="-120"/>
                        </a:rPr>
                        <a:t>新店區</a:t>
                      </a:r>
                      <a:endParaRPr lang="zh-TW" altLang="en-US"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u="none" strike="noStrike" dirty="0">
                          <a:effectLst/>
                          <a:latin typeface="微軟正黑體" panose="020B0604030504040204" pitchFamily="34" charset="-120"/>
                          <a:ea typeface="微軟正黑體" panose="020B0604030504040204" pitchFamily="34" charset="-120"/>
                        </a:rPr>
                        <a:t>V</a:t>
                      </a:r>
                      <a:endParaRPr 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smtClean="0">
                          <a:ln>
                            <a:noFill/>
                          </a:ln>
                          <a:solidFill>
                            <a:srgbClr val="000000"/>
                          </a:solidFill>
                          <a:effectLst/>
                          <a:uLnTx/>
                          <a:uFillTx/>
                          <a:latin typeface="新細明體" panose="02020500000000000000" pitchFamily="18" charset="-120"/>
                          <a:ea typeface="+mn-ea"/>
                          <a:cs typeface="+mn-cs"/>
                        </a:rPr>
                        <a:t>△</a:t>
                      </a:r>
                      <a:endParaRPr lang="zh-TW" altLang="en-US" sz="1400" b="1" i="0" u="none" strike="noStrike" dirty="0" smtClean="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1087242194"/>
                  </a:ext>
                </a:extLst>
              </a:tr>
              <a:tr h="297673">
                <a:tc>
                  <a:txBody>
                    <a:bodyPr/>
                    <a:lstStyle/>
                    <a:p>
                      <a:pPr algn="ctr" fontAlgn="ctr"/>
                      <a:r>
                        <a:rPr lang="en-US" altLang="zh-TW" sz="1500" b="1" u="none" strike="noStrike">
                          <a:effectLst/>
                          <a:latin typeface="微軟正黑體" panose="020B0604030504040204" pitchFamily="34" charset="-120"/>
                          <a:ea typeface="微軟正黑體" panose="020B0604030504040204" pitchFamily="34" charset="-120"/>
                        </a:rPr>
                        <a:t>23</a:t>
                      </a:r>
                      <a:endParaRPr lang="en-US" altLang="zh-TW"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u="none" strike="noStrike">
                          <a:effectLst/>
                          <a:latin typeface="微軟正黑體" panose="020B0604030504040204" pitchFamily="34" charset="-120"/>
                          <a:ea typeface="微軟正黑體" panose="020B0604030504040204" pitchFamily="34" charset="-120"/>
                        </a:rPr>
                        <a:t>新莊區</a:t>
                      </a:r>
                      <a:endParaRPr lang="zh-TW" altLang="en-US"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kumimoji="0" lang="zh-TW" altLang="en-US" sz="1800" b="0" i="0" u="none" strike="noStrike" kern="1200" cap="none" spc="0" normalizeH="0" baseline="0" noProof="0" dirty="0" smtClean="0">
                          <a:ln>
                            <a:noFill/>
                          </a:ln>
                          <a:solidFill>
                            <a:srgbClr val="000000"/>
                          </a:solidFill>
                          <a:effectLst/>
                          <a:uLnTx/>
                          <a:uFillTx/>
                          <a:latin typeface="新細明體" panose="02020500000000000000" pitchFamily="18" charset="-120"/>
                          <a:ea typeface="新細明體" panose="02020500000000000000" pitchFamily="18" charset="-120"/>
                          <a:cs typeface="+mn-cs"/>
                        </a:rPr>
                        <a:t>△</a:t>
                      </a:r>
                      <a:endParaRPr lang="zh-TW" alt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kumimoji="0" lang="zh-TW" altLang="en-US" sz="1800" b="0" i="0" u="none" strike="noStrike" kern="1200" cap="none" spc="0" normalizeH="0" baseline="0" noProof="0" smtClean="0">
                          <a:ln>
                            <a:noFill/>
                          </a:ln>
                          <a:solidFill>
                            <a:srgbClr val="000000"/>
                          </a:solidFill>
                          <a:effectLst/>
                          <a:uLnTx/>
                          <a:uFillTx/>
                          <a:latin typeface="新細明體" panose="02020500000000000000" pitchFamily="18" charset="-120"/>
                          <a:ea typeface="新細明體" panose="02020500000000000000" pitchFamily="18" charset="-120"/>
                          <a:cs typeface="+mn-cs"/>
                        </a:rPr>
                        <a:t>△</a:t>
                      </a:r>
                      <a:endParaRPr lang="zh-TW" alt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kumimoji="0" lang="zh-TW" altLang="en-US" sz="1800" b="0" i="0" u="none" strike="noStrike" kern="1200" cap="none" spc="0" normalizeH="0" baseline="0" noProof="0" smtClean="0">
                          <a:ln>
                            <a:noFill/>
                          </a:ln>
                          <a:solidFill>
                            <a:srgbClr val="000000"/>
                          </a:solidFill>
                          <a:effectLst/>
                          <a:uLnTx/>
                          <a:uFillTx/>
                          <a:latin typeface="新細明體" panose="02020500000000000000" pitchFamily="18" charset="-120"/>
                          <a:ea typeface="新細明體" panose="02020500000000000000" pitchFamily="18" charset="-120"/>
                          <a:cs typeface="+mn-cs"/>
                        </a:rPr>
                        <a:t>△</a:t>
                      </a:r>
                      <a:endParaRPr lang="zh-TW" alt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smtClean="0">
                          <a:ln>
                            <a:noFill/>
                          </a:ln>
                          <a:solidFill>
                            <a:srgbClr val="000000"/>
                          </a:solidFill>
                          <a:effectLst/>
                          <a:uLnTx/>
                          <a:uFillTx/>
                          <a:latin typeface="新細明體" panose="02020500000000000000" pitchFamily="18" charset="-120"/>
                          <a:ea typeface="新細明體" panose="02020500000000000000" pitchFamily="18" charset="-120"/>
                          <a:cs typeface="+mn-cs"/>
                        </a:rPr>
                        <a:t>△</a:t>
                      </a:r>
                      <a:endParaRPr lang="zh-TW" altLang="en-US" sz="1500" b="1" i="0" u="none" strike="noStrike" dirty="0" smtClean="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199419827"/>
                  </a:ext>
                </a:extLst>
              </a:tr>
              <a:tr h="297673">
                <a:tc>
                  <a:txBody>
                    <a:bodyPr/>
                    <a:lstStyle/>
                    <a:p>
                      <a:pPr algn="ctr" fontAlgn="ctr"/>
                      <a:r>
                        <a:rPr lang="en-US" altLang="zh-TW" sz="1500" b="1" u="none" strike="noStrike">
                          <a:effectLst/>
                          <a:latin typeface="微軟正黑體" panose="020B0604030504040204" pitchFamily="34" charset="-120"/>
                          <a:ea typeface="微軟正黑體" panose="020B0604030504040204" pitchFamily="34" charset="-120"/>
                        </a:rPr>
                        <a:t>24</a:t>
                      </a:r>
                      <a:endParaRPr lang="en-US" altLang="zh-TW"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u="none" strike="noStrike">
                          <a:effectLst/>
                          <a:latin typeface="微軟正黑體" panose="020B0604030504040204" pitchFamily="34" charset="-120"/>
                          <a:ea typeface="微軟正黑體" panose="020B0604030504040204" pitchFamily="34" charset="-120"/>
                        </a:rPr>
                        <a:t>瑞芳區</a:t>
                      </a:r>
                      <a:endParaRPr lang="zh-TW" altLang="en-US"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zh-TW" altLang="en-US" sz="1500" b="1" i="0" u="none" strike="noStrike" kern="1200" cap="none" spc="0" normalizeH="0" baseline="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2115713209"/>
                  </a:ext>
                </a:extLst>
              </a:tr>
              <a:tr h="265708">
                <a:tc>
                  <a:txBody>
                    <a:bodyPr/>
                    <a:lstStyle/>
                    <a:p>
                      <a:pPr algn="ctr" fontAlgn="ctr"/>
                      <a:r>
                        <a:rPr lang="en-US" altLang="zh-TW" sz="1500" b="1" u="none" strike="noStrike">
                          <a:effectLst/>
                          <a:latin typeface="微軟正黑體" panose="020B0604030504040204" pitchFamily="34" charset="-120"/>
                          <a:ea typeface="微軟正黑體" panose="020B0604030504040204" pitchFamily="34" charset="-120"/>
                        </a:rPr>
                        <a:t>25</a:t>
                      </a:r>
                      <a:endParaRPr lang="en-US" altLang="zh-TW"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u="none" strike="noStrike">
                          <a:effectLst/>
                          <a:latin typeface="微軟正黑體" panose="020B0604030504040204" pitchFamily="34" charset="-120"/>
                          <a:ea typeface="微軟正黑體" panose="020B0604030504040204" pitchFamily="34" charset="-120"/>
                        </a:rPr>
                        <a:t>萬里區</a:t>
                      </a:r>
                      <a:endParaRPr lang="zh-TW" altLang="en-US"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u="none" strike="noStrike" dirty="0">
                          <a:effectLst/>
                          <a:latin typeface="微軟正黑體" panose="020B0604030504040204" pitchFamily="34" charset="-120"/>
                          <a:ea typeface="微軟正黑體" panose="020B0604030504040204" pitchFamily="34" charset="-120"/>
                        </a:rPr>
                        <a:t>V</a:t>
                      </a:r>
                      <a:endParaRPr 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altLang="zh-TW" sz="1500" b="1" u="none" strike="noStrike" dirty="0" smtClean="0">
                          <a:effectLst/>
                          <a:latin typeface="微軟正黑體" panose="020B0604030504040204" pitchFamily="34" charset="-120"/>
                          <a:ea typeface="微軟正黑體" panose="020B0604030504040204" pitchFamily="34" charset="-120"/>
                        </a:rPr>
                        <a:t>V</a:t>
                      </a:r>
                      <a:endParaRPr lang="en-US" altLang="zh-TW"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3775111047"/>
                  </a:ext>
                </a:extLst>
              </a:tr>
              <a:tr h="265708">
                <a:tc>
                  <a:txBody>
                    <a:bodyPr/>
                    <a:lstStyle/>
                    <a:p>
                      <a:pPr algn="ctr" fontAlgn="ctr"/>
                      <a:r>
                        <a:rPr lang="en-US" altLang="zh-TW" sz="1500" b="1" u="none" strike="noStrike">
                          <a:effectLst/>
                          <a:latin typeface="微軟正黑體" panose="020B0604030504040204" pitchFamily="34" charset="-120"/>
                          <a:ea typeface="微軟正黑體" panose="020B0604030504040204" pitchFamily="34" charset="-120"/>
                        </a:rPr>
                        <a:t>26</a:t>
                      </a:r>
                      <a:endParaRPr lang="en-US" altLang="zh-TW"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u="none" strike="noStrike">
                          <a:effectLst/>
                          <a:latin typeface="微軟正黑體" panose="020B0604030504040204" pitchFamily="34" charset="-120"/>
                          <a:ea typeface="微軟正黑體" panose="020B0604030504040204" pitchFamily="34" charset="-120"/>
                        </a:rPr>
                        <a:t>樹林區</a:t>
                      </a:r>
                      <a:endParaRPr lang="zh-TW" altLang="en-US"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u="none" strike="noStrike" dirty="0">
                          <a:effectLst/>
                          <a:latin typeface="微軟正黑體" panose="020B0604030504040204" pitchFamily="34" charset="-120"/>
                          <a:ea typeface="微軟正黑體" panose="020B0604030504040204" pitchFamily="34" charset="-120"/>
                        </a:rPr>
                        <a:t>V</a:t>
                      </a:r>
                      <a:endParaRPr 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3510815230"/>
                  </a:ext>
                </a:extLst>
              </a:tr>
              <a:tr h="265708">
                <a:tc>
                  <a:txBody>
                    <a:bodyPr/>
                    <a:lstStyle/>
                    <a:p>
                      <a:pPr algn="ctr" fontAlgn="ctr"/>
                      <a:r>
                        <a:rPr lang="en-US" altLang="zh-TW" sz="1500" b="1" u="none" strike="noStrike">
                          <a:effectLst/>
                          <a:latin typeface="微軟正黑體" panose="020B0604030504040204" pitchFamily="34" charset="-120"/>
                          <a:ea typeface="微軟正黑體" panose="020B0604030504040204" pitchFamily="34" charset="-120"/>
                        </a:rPr>
                        <a:t>27</a:t>
                      </a:r>
                      <a:endParaRPr lang="en-US" altLang="zh-TW"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u="none" strike="noStrike">
                          <a:effectLst/>
                          <a:latin typeface="微軟正黑體" panose="020B0604030504040204" pitchFamily="34" charset="-120"/>
                          <a:ea typeface="微軟正黑體" panose="020B0604030504040204" pitchFamily="34" charset="-120"/>
                        </a:rPr>
                        <a:t>雙溪區</a:t>
                      </a:r>
                      <a:endParaRPr lang="zh-TW" altLang="en-US"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u="none" strike="noStrike" dirty="0">
                          <a:effectLst/>
                          <a:latin typeface="微軟正黑體" panose="020B0604030504040204" pitchFamily="34" charset="-120"/>
                          <a:ea typeface="微軟正黑體" panose="020B0604030504040204" pitchFamily="34" charset="-120"/>
                        </a:rPr>
                        <a:t>V</a:t>
                      </a:r>
                      <a:endParaRPr 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1668681904"/>
                  </a:ext>
                </a:extLst>
              </a:tr>
              <a:tr h="265708">
                <a:tc>
                  <a:txBody>
                    <a:bodyPr/>
                    <a:lstStyle/>
                    <a:p>
                      <a:pPr algn="ctr" fontAlgn="ctr"/>
                      <a:r>
                        <a:rPr lang="en-US" altLang="zh-TW" sz="1500" b="1" u="none" strike="noStrike">
                          <a:effectLst/>
                          <a:latin typeface="微軟正黑體" panose="020B0604030504040204" pitchFamily="34" charset="-120"/>
                          <a:ea typeface="微軟正黑體" panose="020B0604030504040204" pitchFamily="34" charset="-120"/>
                        </a:rPr>
                        <a:t>28</a:t>
                      </a:r>
                      <a:endParaRPr lang="en-US" altLang="zh-TW"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500" b="1" u="none" strike="noStrike">
                          <a:effectLst/>
                          <a:latin typeface="微軟正黑體" panose="020B0604030504040204" pitchFamily="34" charset="-120"/>
                          <a:ea typeface="微軟正黑體" panose="020B0604030504040204" pitchFamily="34" charset="-120"/>
                        </a:rPr>
                        <a:t>蘆洲區</a:t>
                      </a:r>
                      <a:endParaRPr lang="zh-TW" altLang="en-US"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u="none" strike="noStrike" dirty="0">
                          <a:effectLst/>
                          <a:latin typeface="微軟正黑體" panose="020B0604030504040204" pitchFamily="34" charset="-120"/>
                          <a:ea typeface="微軟正黑體" panose="020B0604030504040204" pitchFamily="34" charset="-120"/>
                        </a:rPr>
                        <a:t>V</a:t>
                      </a:r>
                      <a:endParaRPr 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extLst>
                  <a:ext uri="{0D108BD9-81ED-4DB2-BD59-A6C34878D82A}">
                    <a16:rowId xmlns:a16="http://schemas.microsoft.com/office/drawing/2014/main" val="546812574"/>
                  </a:ext>
                </a:extLst>
              </a:tr>
              <a:tr h="265708">
                <a:tc>
                  <a:txBody>
                    <a:bodyPr/>
                    <a:lstStyle/>
                    <a:p>
                      <a:pPr algn="ctr" fontAlgn="ctr"/>
                      <a:r>
                        <a:rPr lang="en-US" altLang="zh-TW" sz="1500" b="1" u="none" strike="noStrike">
                          <a:effectLst/>
                          <a:latin typeface="微軟正黑體" panose="020B0604030504040204" pitchFamily="34" charset="-120"/>
                          <a:ea typeface="微軟正黑體" panose="020B0604030504040204" pitchFamily="34" charset="-120"/>
                        </a:rPr>
                        <a:t>29</a:t>
                      </a:r>
                      <a:endParaRPr lang="en-US" altLang="zh-TW"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tcPr>
                </a:tc>
                <a:tc>
                  <a:txBody>
                    <a:bodyPr/>
                    <a:lstStyle/>
                    <a:p>
                      <a:pPr algn="ctr" fontAlgn="ctr"/>
                      <a:r>
                        <a:rPr lang="zh-TW" altLang="en-US" sz="1500" b="1" u="none" strike="noStrike">
                          <a:effectLst/>
                          <a:latin typeface="微軟正黑體" panose="020B0604030504040204" pitchFamily="34" charset="-120"/>
                          <a:ea typeface="微軟正黑體" panose="020B0604030504040204" pitchFamily="34" charset="-120"/>
                        </a:rPr>
                        <a:t>鶯歌區</a:t>
                      </a:r>
                      <a:endParaRPr lang="zh-TW" altLang="en-US"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tcPr>
                </a:tc>
                <a:tc>
                  <a:txBody>
                    <a:bodyPr/>
                    <a:lstStyle/>
                    <a:p>
                      <a:pPr algn="ctr"/>
                      <a:r>
                        <a:rPr kumimoji="0" lang="zh-TW" altLang="en-US" sz="1500" b="1" dirty="0" smtClean="0">
                          <a:solidFill>
                            <a:srgbClr val="000000"/>
                          </a:solidFill>
                          <a:latin typeface="新細明體" panose="02020500000000000000" pitchFamily="18" charset="-120"/>
                          <a:ea typeface="+mn-ea"/>
                        </a:rPr>
                        <a:t>△</a:t>
                      </a:r>
                      <a:endParaRPr lang="zh-TW" altLang="en-US" sz="1500" b="1" dirty="0">
                        <a:solidFill>
                          <a:srgbClr val="000000"/>
                        </a:solidFill>
                        <a:latin typeface="微軟正黑體" panose="020B0604030504040204" pitchFamily="34" charset="-120"/>
                        <a:ea typeface="微軟正黑體" panose="020B0604030504040204" pitchFamily="34" charset="-120"/>
                      </a:endParaRPr>
                    </a:p>
                  </a:txBody>
                  <a:tcPr marL="6706" marR="6706" marT="6706" marB="0" anchor="ctr">
                    <a:lnT w="12700" cap="flat" cmpd="sng" algn="ctr">
                      <a:solidFill>
                        <a:schemeClr val="bg1">
                          <a:lumMod val="75000"/>
                        </a:schemeClr>
                      </a:solidFill>
                      <a:prstDash val="sysDash"/>
                      <a:round/>
                      <a:headEnd type="none" w="med" len="med"/>
                      <a:tailEnd type="none" w="med" len="med"/>
                    </a:lnT>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tcPr>
                </a:tc>
                <a:tc>
                  <a:txBody>
                    <a:bodyPr/>
                    <a:lstStyle/>
                    <a:p>
                      <a:pPr algn="ctr" fontAlgn="ctr"/>
                      <a:r>
                        <a:rPr lang="en-US" sz="1500" b="1" i="0" u="none" strike="noStrike" dirty="0">
                          <a:solidFill>
                            <a:srgbClr val="000000"/>
                          </a:solidFill>
                          <a:effectLst/>
                          <a:latin typeface="微軟正黑體" panose="020B0604030504040204" pitchFamily="34" charset="-120"/>
                          <a:ea typeface="微軟正黑體" panose="020B0604030504040204" pitchFamily="34" charset="-120"/>
                        </a:rPr>
                        <a:t>V</a:t>
                      </a:r>
                    </a:p>
                  </a:txBody>
                  <a:tcPr marL="9525" marR="9525" marT="9525" marB="0" anchor="ctr">
                    <a:lnT w="12700" cap="flat" cmpd="sng" algn="ctr">
                      <a:solidFill>
                        <a:schemeClr val="bg1">
                          <a:lumMod val="75000"/>
                        </a:schemeClr>
                      </a:solidFill>
                      <a:prstDash val="sysDash"/>
                      <a:round/>
                      <a:headEnd type="none" w="med" len="med"/>
                      <a:tailEnd type="none" w="med" len="med"/>
                    </a:lnT>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T w="12700" cap="flat" cmpd="sng" algn="ctr">
                      <a:solidFill>
                        <a:schemeClr val="bg1">
                          <a:lumMod val="75000"/>
                        </a:schemeClr>
                      </a:solidFill>
                      <a:prstDash val="sysDash"/>
                      <a:round/>
                      <a:headEnd type="none" w="med" len="med"/>
                      <a:tailEnd type="none" w="med" len="med"/>
                    </a:lnT>
                  </a:tcPr>
                </a:tc>
                <a:extLst>
                  <a:ext uri="{0D108BD9-81ED-4DB2-BD59-A6C34878D82A}">
                    <a16:rowId xmlns:a16="http://schemas.microsoft.com/office/drawing/2014/main" val="3182996134"/>
                  </a:ext>
                </a:extLst>
              </a:tr>
            </a:tbl>
          </a:graphicData>
        </a:graphic>
      </p:graphicFrame>
      <p:sp>
        <p:nvSpPr>
          <p:cNvPr id="7" name="文字方塊 6"/>
          <p:cNvSpPr txBox="1"/>
          <p:nvPr/>
        </p:nvSpPr>
        <p:spPr>
          <a:xfrm>
            <a:off x="304800" y="5583530"/>
            <a:ext cx="8502650" cy="1200329"/>
          </a:xfrm>
          <a:prstGeom prst="rect">
            <a:avLst/>
          </a:prstGeom>
          <a:solidFill>
            <a:schemeClr val="bg1"/>
          </a:solidFill>
          <a:ln w="28575">
            <a:solidFill>
              <a:srgbClr val="0070C0"/>
            </a:solidFill>
          </a:ln>
        </p:spPr>
        <p:txBody>
          <a:bodyPr wrap="square" rtlCol="0">
            <a:spAutoFit/>
          </a:bodyPr>
          <a:lstStyle/>
          <a:p>
            <a:r>
              <a:rPr lang="zh-TW" altLang="en-US" dirty="0" smtClean="0">
                <a:latin typeface="微軟正黑體" panose="020B0604030504040204" pitchFamily="34" charset="-120"/>
                <a:ea typeface="微軟正黑體" panose="020B0604030504040204" pitchFamily="34" charset="-120"/>
              </a:rPr>
              <a:t>備註：</a:t>
            </a:r>
            <a:endParaRPr lang="en-US" altLang="zh-TW" dirty="0" smtClean="0">
              <a:latin typeface="微軟正黑體" panose="020B0604030504040204" pitchFamily="34" charset="-120"/>
              <a:ea typeface="微軟正黑體" panose="020B0604030504040204" pitchFamily="34" charset="-120"/>
            </a:endParaRPr>
          </a:p>
          <a:p>
            <a:r>
              <a:rPr lang="en-US" altLang="zh-TW" dirty="0" smtClean="0">
                <a:latin typeface="微軟正黑體" panose="020B0604030504040204" pitchFamily="34" charset="-120"/>
                <a:ea typeface="微軟正黑體" panose="020B0604030504040204" pitchFamily="34" charset="-120"/>
              </a:rPr>
              <a:t>V-</a:t>
            </a:r>
            <a:r>
              <a:rPr lang="zh-TW" altLang="en-US" dirty="0" smtClean="0">
                <a:latin typeface="微軟正黑體" panose="020B0604030504040204" pitchFamily="34" charset="-120"/>
                <a:ea typeface="微軟正黑體" panose="020B0604030504040204" pitchFamily="34" charset="-120"/>
              </a:rPr>
              <a:t>已完成</a:t>
            </a:r>
            <a:r>
              <a:rPr lang="en-US" altLang="zh-TW" dirty="0" smtClean="0">
                <a:latin typeface="微軟正黑體" panose="020B0604030504040204" pitchFamily="34" charset="-120"/>
                <a:ea typeface="微軟正黑體" panose="020B0604030504040204" pitchFamily="34" charset="-120"/>
              </a:rPr>
              <a:t>105</a:t>
            </a:r>
            <a:r>
              <a:rPr lang="zh-TW" altLang="en-US" dirty="0" smtClean="0">
                <a:latin typeface="微軟正黑體" panose="020B0604030504040204" pitchFamily="34" charset="-120"/>
                <a:ea typeface="微軟正黑體" panose="020B0604030504040204" pitchFamily="34" charset="-120"/>
              </a:rPr>
              <a:t>年開口合約簽訂。</a:t>
            </a:r>
            <a:endParaRPr lang="en-US" altLang="zh-TW" dirty="0" smtClean="0">
              <a:latin typeface="微軟正黑體" panose="020B0604030504040204" pitchFamily="34" charset="-120"/>
              <a:ea typeface="微軟正黑體" panose="020B0604030504040204" pitchFamily="34" charset="-120"/>
            </a:endParaRPr>
          </a:p>
          <a:p>
            <a:r>
              <a:rPr kumimoji="0" lang="en-US" altLang="zh-TW" dirty="0">
                <a:solidFill>
                  <a:srgbClr val="000000"/>
                </a:solidFill>
                <a:latin typeface="+mn-ea"/>
                <a:ea typeface="+mn-ea"/>
              </a:rPr>
              <a:t>★</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未完成</a:t>
            </a:r>
            <a:r>
              <a:rPr lang="en-US" altLang="zh-TW" dirty="0" smtClean="0">
                <a:latin typeface="微軟正黑體" panose="020B0604030504040204" pitchFamily="34" charset="-120"/>
                <a:ea typeface="微軟正黑體" panose="020B0604030504040204" pitchFamily="34" charset="-120"/>
              </a:rPr>
              <a:t>105</a:t>
            </a:r>
            <a:r>
              <a:rPr lang="zh-TW" altLang="en-US" dirty="0" smtClean="0">
                <a:latin typeface="微軟正黑體" panose="020B0604030504040204" pitchFamily="34" charset="-120"/>
                <a:ea typeface="微軟正黑體" panose="020B0604030504040204" pitchFamily="34" charset="-120"/>
              </a:rPr>
              <a:t>年開口合約簽訂。</a:t>
            </a:r>
            <a:endParaRPr lang="en-US" altLang="zh-TW" dirty="0" smtClean="0">
              <a:latin typeface="微軟正黑體" panose="020B0604030504040204" pitchFamily="34" charset="-120"/>
              <a:ea typeface="微軟正黑體" panose="020B0604030504040204" pitchFamily="34" charset="-120"/>
            </a:endParaRPr>
          </a:p>
          <a:p>
            <a:r>
              <a:rPr kumimoji="0" lang="zh-TW" altLang="en-US" dirty="0" smtClean="0">
                <a:solidFill>
                  <a:srgbClr val="000000"/>
                </a:solidFill>
                <a:latin typeface="+mn-ea"/>
                <a:ea typeface="+mn-ea"/>
              </a:rPr>
              <a:t>△</a:t>
            </a:r>
            <a:r>
              <a:rPr kumimoji="0" lang="en-US" altLang="zh-TW" dirty="0" smtClean="0">
                <a:solidFill>
                  <a:srgbClr val="000000"/>
                </a:solidFill>
                <a:latin typeface="+mn-ea"/>
                <a:ea typeface="+mn-ea"/>
              </a:rPr>
              <a:t>-</a:t>
            </a:r>
            <a:r>
              <a:rPr kumimoji="0" lang="zh-TW" altLang="en-US" dirty="0" smtClean="0">
                <a:solidFill>
                  <a:srgbClr val="000000"/>
                </a:solidFill>
                <a:latin typeface="微軟正黑體" panose="020B0604030504040204" pitchFamily="34" charset="-120"/>
                <a:ea typeface="微軟正黑體" panose="020B0604030504040204" pitchFamily="34" charset="-120"/>
              </a:rPr>
              <a:t>已完成</a:t>
            </a:r>
            <a:r>
              <a:rPr lang="en-US" altLang="zh-TW" dirty="0">
                <a:latin typeface="微軟正黑體" panose="020B0604030504040204" pitchFamily="34" charset="-120"/>
                <a:ea typeface="微軟正黑體" panose="020B0604030504040204" pitchFamily="34" charset="-120"/>
              </a:rPr>
              <a:t>105</a:t>
            </a:r>
            <a:r>
              <a:rPr lang="zh-TW" altLang="en-US" dirty="0">
                <a:latin typeface="微軟正黑體" panose="020B0604030504040204" pitchFamily="34" charset="-120"/>
                <a:ea typeface="微軟正黑體" panose="020B0604030504040204" pitchFamily="34" charset="-120"/>
              </a:rPr>
              <a:t>年開口合約</a:t>
            </a:r>
            <a:r>
              <a:rPr lang="zh-TW" altLang="en-US" dirty="0" smtClean="0">
                <a:latin typeface="微軟正黑體" panose="020B0604030504040204" pitchFamily="34" charset="-120"/>
                <a:ea typeface="微軟正黑體" panose="020B0604030504040204" pitchFamily="34" charset="-120"/>
              </a:rPr>
              <a:t>簽訂，合約資料未交。</a:t>
            </a:r>
            <a:endParaRPr lang="zh-TW" altLang="en-US" dirty="0">
              <a:solidFill>
                <a:srgbClr val="000000"/>
              </a:solidFill>
              <a:latin typeface="+mn-ea"/>
              <a:ea typeface="+mn-ea"/>
            </a:endParaRPr>
          </a:p>
        </p:txBody>
      </p:sp>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30</a:t>
            </a:fld>
            <a:endParaRPr lang="zh-TW" altLang="en-US">
              <a:solidFill>
                <a:srgbClr val="44546A">
                  <a:lumMod val="50000"/>
                </a:srgbClr>
              </a:solidFill>
            </a:endParaRPr>
          </a:p>
        </p:txBody>
      </p:sp>
      <p:sp>
        <p:nvSpPr>
          <p:cNvPr id="3" name="標題 2"/>
          <p:cNvSpPr>
            <a:spLocks noGrp="1"/>
          </p:cNvSpPr>
          <p:nvPr>
            <p:ph type="title"/>
          </p:nvPr>
        </p:nvSpPr>
        <p:spPr>
          <a:xfrm>
            <a:off x="361950" y="130857"/>
            <a:ext cx="6953250" cy="716869"/>
          </a:xfrm>
          <a:solidFill>
            <a:schemeClr val="bg1"/>
          </a:solidFill>
        </p:spPr>
        <p:txBody>
          <a:bodyPr/>
          <a:lstStyle/>
          <a:p>
            <a:r>
              <a:rPr lang="en-US" altLang="zh-TW" dirty="0" smtClean="0"/>
              <a:t>105</a:t>
            </a:r>
            <a:r>
              <a:rPr lang="zh-TW" altLang="en-US" dirty="0" smtClean="0"/>
              <a:t>年度區公所開口合約簽訂情形</a:t>
            </a:r>
            <a:endParaRPr lang="zh-TW" altLang="en-US" dirty="0"/>
          </a:p>
        </p:txBody>
      </p:sp>
      <p:sp>
        <p:nvSpPr>
          <p:cNvPr id="5" name="矩形 4"/>
          <p:cNvSpPr/>
          <p:nvPr/>
        </p:nvSpPr>
        <p:spPr>
          <a:xfrm>
            <a:off x="361950" y="905470"/>
            <a:ext cx="8477250" cy="646331"/>
          </a:xfrm>
          <a:prstGeom prst="rect">
            <a:avLst/>
          </a:prstGeom>
        </p:spPr>
        <p:txBody>
          <a:bodyPr wrap="square">
            <a:spAutoFit/>
          </a:bodyPr>
          <a:lstStyle/>
          <a:p>
            <a:pPr marL="285750" indent="-285750">
              <a:buFont typeface="Wingdings" panose="05000000000000000000" pitchFamily="2" charset="2"/>
              <a:buChar char="u"/>
            </a:pPr>
            <a:endParaRPr lang="en-US" altLang="zh-TW"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u"/>
            </a:pPr>
            <a:endParaRPr lang="en-US" altLang="zh-TW"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888765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31</a:t>
            </a:fld>
            <a:endParaRPr lang="zh-TW" altLang="en-US">
              <a:solidFill>
                <a:srgbClr val="44546A">
                  <a:lumMod val="50000"/>
                </a:srgbClr>
              </a:solidFill>
            </a:endParaRPr>
          </a:p>
        </p:txBody>
      </p:sp>
      <p:sp>
        <p:nvSpPr>
          <p:cNvPr id="3" name="標題 2"/>
          <p:cNvSpPr>
            <a:spLocks noGrp="1"/>
          </p:cNvSpPr>
          <p:nvPr>
            <p:ph type="title"/>
          </p:nvPr>
        </p:nvSpPr>
        <p:spPr>
          <a:xfrm>
            <a:off x="361950" y="130857"/>
            <a:ext cx="5810250" cy="716869"/>
          </a:xfrm>
          <a:solidFill>
            <a:schemeClr val="bg1"/>
          </a:solidFill>
        </p:spPr>
        <p:txBody>
          <a:bodyPr/>
          <a:lstStyle/>
          <a:p>
            <a:r>
              <a:rPr lang="zh-TW" altLang="en-US" dirty="0" smtClean="0"/>
              <a:t>推動防災社區工作辦理進度</a:t>
            </a:r>
            <a:endParaRPr lang="zh-TW" altLang="en-US" dirty="0"/>
          </a:p>
        </p:txBody>
      </p:sp>
      <p:sp>
        <p:nvSpPr>
          <p:cNvPr id="5" name="矩形 4"/>
          <p:cNvSpPr/>
          <p:nvPr/>
        </p:nvSpPr>
        <p:spPr>
          <a:xfrm>
            <a:off x="361950" y="905470"/>
            <a:ext cx="8477250" cy="646331"/>
          </a:xfrm>
          <a:prstGeom prst="rect">
            <a:avLst/>
          </a:prstGeom>
        </p:spPr>
        <p:txBody>
          <a:bodyPr wrap="square">
            <a:spAutoFit/>
          </a:bodyPr>
          <a:lstStyle/>
          <a:p>
            <a:pPr marL="285750" indent="-285750">
              <a:buFont typeface="Wingdings" panose="05000000000000000000" pitchFamily="2" charset="2"/>
              <a:buChar char="u"/>
            </a:pPr>
            <a:endParaRPr lang="en-US" altLang="zh-TW"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u"/>
            </a:pPr>
            <a:endParaRPr lang="en-US" altLang="zh-TW" b="1" dirty="0">
              <a:solidFill>
                <a:srgbClr val="FF0000"/>
              </a:solidFill>
              <a:latin typeface="微軟正黑體" panose="020B0604030504040204" pitchFamily="34" charset="-120"/>
              <a:ea typeface="微軟正黑體" panose="020B0604030504040204" pitchFamily="34" charset="-120"/>
            </a:endParaRPr>
          </a:p>
        </p:txBody>
      </p:sp>
      <p:sp>
        <p:nvSpPr>
          <p:cNvPr id="9" name="矩形 8"/>
          <p:cNvSpPr/>
          <p:nvPr/>
        </p:nvSpPr>
        <p:spPr>
          <a:xfrm>
            <a:off x="0" y="762000"/>
            <a:ext cx="4114800" cy="461665"/>
          </a:xfrm>
          <a:prstGeom prst="rect">
            <a:avLst/>
          </a:prstGeom>
          <a:solidFill>
            <a:srgbClr val="C1DABC">
              <a:alpha val="65000"/>
            </a:srgbClr>
          </a:solidFill>
        </p:spPr>
        <p:txBody>
          <a:bodyPr wrap="square">
            <a:spAutoFit/>
          </a:bodyPr>
          <a:lstStyle/>
          <a:p>
            <a:pPr marL="342900" indent="-342900" fontAlgn="auto">
              <a:spcBef>
                <a:spcPts val="0"/>
              </a:spcBef>
              <a:spcAft>
                <a:spcPts val="0"/>
              </a:spcAft>
              <a:buSzPct val="80000"/>
              <a:buFont typeface="微軟正黑體" panose="020B0604030504040204" pitchFamily="34" charset="-120"/>
              <a:buChar char="★"/>
            </a:pPr>
            <a:r>
              <a:rPr kumimoji="0" lang="zh-TW" altLang="en-US" sz="2400" b="1" dirty="0" smtClean="0">
                <a:solidFill>
                  <a:srgbClr val="002060"/>
                </a:solidFill>
                <a:latin typeface="微軟正黑體" pitchFamily="34" charset="-120"/>
                <a:ea typeface="微軟正黑體" pitchFamily="34" charset="-120"/>
              </a:rPr>
              <a:t>各局處防災社區推動進度</a:t>
            </a:r>
            <a:endParaRPr kumimoji="0" lang="zh-TW" altLang="en-US" sz="2400" b="1" dirty="0">
              <a:solidFill>
                <a:srgbClr val="002060"/>
              </a:solidFill>
              <a:latin typeface="微軟正黑體" pitchFamily="34" charset="-120"/>
              <a:ea typeface="微軟正黑體" pitchFamily="34" charset="-120"/>
            </a:endParaRPr>
          </a:p>
        </p:txBody>
      </p:sp>
      <p:graphicFrame>
        <p:nvGraphicFramePr>
          <p:cNvPr id="10" name="表格 9"/>
          <p:cNvGraphicFramePr>
            <a:graphicFrameLocks noGrp="1"/>
          </p:cNvGraphicFramePr>
          <p:nvPr>
            <p:extLst>
              <p:ext uri="{D42A27DB-BD31-4B8C-83A1-F6EECF244321}">
                <p14:modId xmlns:p14="http://schemas.microsoft.com/office/powerpoint/2010/main" val="311299702"/>
              </p:ext>
            </p:extLst>
          </p:nvPr>
        </p:nvGraphicFramePr>
        <p:xfrm>
          <a:off x="228600" y="1302953"/>
          <a:ext cx="8610600" cy="5400040"/>
        </p:xfrm>
        <a:graphic>
          <a:graphicData uri="http://schemas.openxmlformats.org/drawingml/2006/table">
            <a:tbl>
              <a:tblPr firstRow="1" bandRow="1">
                <a:tableStyleId>{00A15C55-8517-42AA-B614-E9B94910E393}</a:tableStyleId>
              </a:tblPr>
              <a:tblGrid>
                <a:gridCol w="1922755">
                  <a:extLst>
                    <a:ext uri="{9D8B030D-6E8A-4147-A177-3AD203B41FA5}">
                      <a16:colId xmlns:a16="http://schemas.microsoft.com/office/drawing/2014/main" val="20000"/>
                    </a:ext>
                  </a:extLst>
                </a:gridCol>
                <a:gridCol w="6687845">
                  <a:extLst>
                    <a:ext uri="{9D8B030D-6E8A-4147-A177-3AD203B41FA5}">
                      <a16:colId xmlns:a16="http://schemas.microsoft.com/office/drawing/2014/main" val="20001"/>
                    </a:ext>
                  </a:extLst>
                </a:gridCol>
              </a:tblGrid>
              <a:tr h="287512">
                <a:tc>
                  <a:txBody>
                    <a:bodyPr/>
                    <a:lstStyle/>
                    <a:p>
                      <a:pPr algn="ctr"/>
                      <a:r>
                        <a:rPr lang="zh-TW" altLang="en-US" sz="1500" b="1" dirty="0" smtClean="0">
                          <a:solidFill>
                            <a:schemeClr val="bg1"/>
                          </a:solidFill>
                          <a:latin typeface="微軟正黑體" panose="020B0604030504040204" pitchFamily="34" charset="-120"/>
                          <a:ea typeface="微軟正黑體" panose="020B0604030504040204" pitchFamily="34" charset="-120"/>
                        </a:rPr>
                        <a:t>局處</a:t>
                      </a:r>
                      <a:endParaRPr lang="zh-TW" altLang="en-US" sz="1500" b="1" dirty="0">
                        <a:solidFill>
                          <a:schemeClr val="bg1"/>
                        </a:solidFill>
                        <a:latin typeface="微軟正黑體" panose="020B0604030504040204" pitchFamily="34" charset="-120"/>
                        <a:ea typeface="微軟正黑體" panose="020B0604030504040204" pitchFamily="34" charset="-120"/>
                      </a:endParaRPr>
                    </a:p>
                  </a:txBody>
                  <a:tcPr anchor="ctr">
                    <a:lnL w="12700" cmpd="sng">
                      <a:noFill/>
                    </a:lnL>
                    <a:lnR w="12700" cap="flat" cmpd="sng" algn="ctr">
                      <a:solidFill>
                        <a:schemeClr val="accent6">
                          <a:lumMod val="50000"/>
                        </a:schemeClr>
                      </a:solidFill>
                      <a:prstDash val="sysDot"/>
                      <a:round/>
                      <a:headEnd type="none" w="med" len="med"/>
                      <a:tailEnd type="none" w="med" len="med"/>
                    </a:lnR>
                    <a:lnT w="12700" cmpd="sng">
                      <a:noFill/>
                    </a:lnT>
                    <a:lnB w="12700" cap="flat" cmpd="sng" algn="ctr">
                      <a:solidFill>
                        <a:schemeClr val="accent6">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zh-TW" altLang="en-US" sz="1500" b="1" dirty="0" smtClean="0">
                          <a:solidFill>
                            <a:schemeClr val="bg1"/>
                          </a:solidFill>
                          <a:latin typeface="微軟正黑體" panose="020B0604030504040204" pitchFamily="34" charset="-120"/>
                          <a:ea typeface="微軟正黑體" panose="020B0604030504040204" pitchFamily="34" charset="-120"/>
                        </a:rPr>
                        <a:t>推動進度說明</a:t>
                      </a:r>
                      <a:endParaRPr lang="zh-TW" altLang="en-US" sz="1500" b="1"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accent6">
                          <a:lumMod val="50000"/>
                        </a:schemeClr>
                      </a:solidFill>
                      <a:prstDash val="sysDot"/>
                      <a:round/>
                      <a:headEnd type="none" w="med" len="med"/>
                      <a:tailEnd type="none" w="med" len="med"/>
                    </a:lnL>
                    <a:lnR w="12700" cap="flat" cmpd="sng" algn="ctr">
                      <a:solidFill>
                        <a:schemeClr val="accent6">
                          <a:lumMod val="50000"/>
                        </a:schemeClr>
                      </a:solidFill>
                      <a:prstDash val="sysDot"/>
                      <a:round/>
                      <a:headEnd type="none" w="med" len="med"/>
                      <a:tailEnd type="none" w="med" len="med"/>
                    </a:lnR>
                    <a:lnT w="12700" cmpd="sng">
                      <a:noFill/>
                    </a:lnT>
                    <a:lnB w="12700" cap="flat" cmpd="sng" algn="ctr">
                      <a:solidFill>
                        <a:schemeClr val="accent6">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1"/>
                  </a:ext>
                </a:extLst>
              </a:tr>
              <a:tr h="287512">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lnSpc>
                          <a:spcPct val="100000"/>
                        </a:lnSpc>
                        <a:spcAft>
                          <a:spcPts val="0"/>
                        </a:spcAft>
                      </a:pPr>
                      <a:r>
                        <a:rPr lang="zh-TW" sz="1600" b="1" kern="100" dirty="0" smtClean="0">
                          <a:solidFill>
                            <a:schemeClr val="tx1"/>
                          </a:solidFill>
                          <a:effectLst/>
                          <a:latin typeface="微軟正黑體" panose="020B0604030504040204" pitchFamily="34" charset="-120"/>
                          <a:ea typeface="微軟正黑體" panose="020B0604030504040204" pitchFamily="34" charset="-120"/>
                        </a:rPr>
                        <a:t>水利局</a:t>
                      </a: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rPr>
                        <a:t>(3</a:t>
                      </a: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rPr>
                        <a:t>處</a:t>
                      </a: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rPr>
                        <a:t>)</a:t>
                      </a:r>
                      <a:endParaRPr lang="zh-TW" sz="1600" b="1" kern="100" dirty="0">
                        <a:solidFill>
                          <a:schemeClr val="tx1"/>
                        </a:solidFill>
                        <a:effectLst/>
                        <a:latin typeface="微軟正黑體" panose="020B0604030504040204" pitchFamily="34" charset="-120"/>
                        <a:ea typeface="微軟正黑體" panose="020B0604030504040204" pitchFamily="34" charset="-120"/>
                      </a:endParaRPr>
                    </a:p>
                  </a:txBody>
                  <a:tcPr marL="68580" marR="68580" marT="0" marB="0" anchor="ctr">
                    <a:lnL w="12700" cmpd="sng">
                      <a:noFill/>
                    </a:lnL>
                    <a:lnR w="12700" cap="flat" cmpd="sng" algn="ctr">
                      <a:solidFill>
                        <a:schemeClr val="accent6">
                          <a:lumMod val="50000"/>
                        </a:schemeClr>
                      </a:solidFill>
                      <a:prstDash val="sysDot"/>
                      <a:round/>
                      <a:headEnd type="none" w="med" len="med"/>
                      <a:tailEnd type="none" w="med" len="med"/>
                    </a:lnR>
                    <a:lnT w="12700" cap="flat" cmpd="sng" algn="ctr">
                      <a:solidFill>
                        <a:schemeClr val="accent6">
                          <a:lumMod val="50000"/>
                        </a:schemeClr>
                      </a:solidFill>
                      <a:prstDash val="sysDot"/>
                      <a:round/>
                      <a:headEnd type="none" w="med" len="med"/>
                      <a:tailEnd type="none" w="med" len="med"/>
                    </a:lnT>
                    <a:lnB w="12700" cap="flat" cmpd="sng" algn="ctr">
                      <a:solidFill>
                        <a:schemeClr val="accent6">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just" fontAlgn="ctr">
                        <a:lnSpc>
                          <a:spcPts val="2500"/>
                        </a:lnSpc>
                        <a:spcAft>
                          <a:spcPts val="0"/>
                        </a:spcAft>
                      </a:pP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rPr>
                        <a:t>已辦理相關採購，預計於</a:t>
                      </a: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rPr>
                        <a:t>4</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rPr>
                        <a:t>月下旬招標完成。</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accent6">
                          <a:lumMod val="50000"/>
                        </a:schemeClr>
                      </a:solidFill>
                      <a:prstDash val="sysDot"/>
                      <a:round/>
                      <a:headEnd type="none" w="med" len="med"/>
                      <a:tailEnd type="none" w="med" len="med"/>
                    </a:lnL>
                    <a:lnR w="12700" cap="flat" cmpd="sng" algn="ctr">
                      <a:solidFill>
                        <a:schemeClr val="accent6">
                          <a:lumMod val="50000"/>
                        </a:schemeClr>
                      </a:solidFill>
                      <a:prstDash val="sysDot"/>
                      <a:round/>
                      <a:headEnd type="none" w="med" len="med"/>
                      <a:tailEnd type="none" w="med" len="med"/>
                    </a:lnR>
                    <a:lnT w="12700" cap="flat" cmpd="sng" algn="ctr">
                      <a:solidFill>
                        <a:schemeClr val="accent6">
                          <a:lumMod val="50000"/>
                        </a:schemeClr>
                      </a:solidFill>
                      <a:prstDash val="sysDot"/>
                      <a:round/>
                      <a:headEnd type="none" w="med" len="med"/>
                      <a:tailEnd type="none" w="med" len="med"/>
                    </a:lnT>
                    <a:lnB w="12700" cap="flat" cmpd="sng" algn="ctr">
                      <a:solidFill>
                        <a:schemeClr val="accent6">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752894624"/>
                  </a:ext>
                </a:extLst>
              </a:tr>
              <a:tr h="287512">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lnSpc>
                          <a:spcPct val="100000"/>
                        </a:lnSpc>
                        <a:spcAft>
                          <a:spcPts val="0"/>
                        </a:spcAft>
                      </a:pPr>
                      <a:r>
                        <a:rPr lang="zh-TW" sz="1600" b="1" kern="100" dirty="0">
                          <a:solidFill>
                            <a:schemeClr val="tx1"/>
                          </a:solidFill>
                          <a:effectLst/>
                          <a:latin typeface="微軟正黑體" panose="020B0604030504040204" pitchFamily="34" charset="-120"/>
                          <a:ea typeface="微軟正黑體" panose="020B0604030504040204" pitchFamily="34" charset="-120"/>
                        </a:rPr>
                        <a:t>農業</a:t>
                      </a:r>
                      <a:r>
                        <a:rPr lang="zh-TW" sz="1600" b="1" kern="100" dirty="0" smtClean="0">
                          <a:solidFill>
                            <a:schemeClr val="tx1"/>
                          </a:solidFill>
                          <a:effectLst/>
                          <a:latin typeface="微軟正黑體" panose="020B0604030504040204" pitchFamily="34" charset="-120"/>
                          <a:ea typeface="微軟正黑體" panose="020B0604030504040204" pitchFamily="34" charset="-120"/>
                        </a:rPr>
                        <a:t>局</a:t>
                      </a: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rPr>
                        <a:t>(2</a:t>
                      </a: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rPr>
                        <a:t>處</a:t>
                      </a: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rPr>
                        <a:t>)</a:t>
                      </a:r>
                      <a:endParaRPr lang="zh-TW" sz="1600" b="1" kern="100" dirty="0">
                        <a:solidFill>
                          <a:schemeClr val="tx1"/>
                        </a:solidFill>
                        <a:effectLst/>
                        <a:latin typeface="微軟正黑體" panose="020B0604030504040204" pitchFamily="34" charset="-120"/>
                        <a:ea typeface="微軟正黑體" panose="020B0604030504040204" pitchFamily="34" charset="-120"/>
                      </a:endParaRPr>
                    </a:p>
                  </a:txBody>
                  <a:tcPr marL="68580" marR="68580" marT="0" marB="0" anchor="ctr">
                    <a:lnL w="12700" cmpd="sng">
                      <a:noFill/>
                    </a:lnL>
                    <a:lnR w="12700" cap="flat" cmpd="sng" algn="ctr">
                      <a:solidFill>
                        <a:schemeClr val="accent6">
                          <a:lumMod val="50000"/>
                        </a:schemeClr>
                      </a:solidFill>
                      <a:prstDash val="sysDot"/>
                      <a:round/>
                      <a:headEnd type="none" w="med" len="med"/>
                      <a:tailEnd type="none" w="med" len="med"/>
                    </a:lnR>
                    <a:lnT w="12700" cap="flat" cmpd="sng" algn="ctr">
                      <a:solidFill>
                        <a:schemeClr val="accent6">
                          <a:lumMod val="50000"/>
                        </a:schemeClr>
                      </a:solidFill>
                      <a:prstDash val="sysDot"/>
                      <a:round/>
                      <a:headEnd type="none" w="med" len="med"/>
                      <a:tailEnd type="none" w="med" len="med"/>
                    </a:lnT>
                    <a:lnB w="12700" cap="flat" cmpd="sng" algn="ctr">
                      <a:solidFill>
                        <a:schemeClr val="accent6">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just" fontAlgn="ctr">
                        <a:lnSpc>
                          <a:spcPts val="2500"/>
                        </a:lnSpc>
                        <a:spcAft>
                          <a:spcPts val="0"/>
                        </a:spcAft>
                      </a:pP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rPr>
                        <a:t>已爭取中央補助，刻正辦理墊付事宜。</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accent6">
                          <a:lumMod val="50000"/>
                        </a:schemeClr>
                      </a:solidFill>
                      <a:prstDash val="sysDot"/>
                      <a:round/>
                      <a:headEnd type="none" w="med" len="med"/>
                      <a:tailEnd type="none" w="med" len="med"/>
                    </a:lnL>
                    <a:lnR w="12700" cap="flat" cmpd="sng" algn="ctr">
                      <a:solidFill>
                        <a:schemeClr val="accent6">
                          <a:lumMod val="50000"/>
                        </a:schemeClr>
                      </a:solidFill>
                      <a:prstDash val="sysDot"/>
                      <a:round/>
                      <a:headEnd type="none" w="med" len="med"/>
                      <a:tailEnd type="none" w="med" len="med"/>
                    </a:lnR>
                    <a:lnT w="12700" cap="flat" cmpd="sng" algn="ctr">
                      <a:solidFill>
                        <a:schemeClr val="accent6">
                          <a:lumMod val="50000"/>
                        </a:schemeClr>
                      </a:solidFill>
                      <a:prstDash val="sysDot"/>
                      <a:round/>
                      <a:headEnd type="none" w="med" len="med"/>
                      <a:tailEnd type="none" w="med" len="med"/>
                    </a:lnT>
                    <a:lnB w="12700" cap="flat" cmpd="sng" algn="ctr">
                      <a:solidFill>
                        <a:schemeClr val="accent6">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13533059"/>
                  </a:ext>
                </a:extLst>
              </a:tr>
              <a:tr h="287512">
                <a:tc>
                  <a:txBody>
                    <a:bodyPr/>
                    <a:lstStyle/>
                    <a:p>
                      <a:pPr algn="ctr" fontAlgn="ctr">
                        <a:lnSpc>
                          <a:spcPct val="100000"/>
                        </a:lnSpc>
                        <a:spcAft>
                          <a:spcPts val="0"/>
                        </a:spcAft>
                      </a:pP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rPr>
                        <a:t>工務局</a:t>
                      </a: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rPr>
                        <a:t>(1</a:t>
                      </a: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rPr>
                        <a:t>處</a:t>
                      </a: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rPr>
                        <a:t>)</a:t>
                      </a:r>
                      <a:endParaRPr lang="zh-TW" sz="1600" b="1" kern="100" dirty="0">
                        <a:solidFill>
                          <a:schemeClr val="tx1"/>
                        </a:solidFill>
                        <a:effectLst/>
                        <a:latin typeface="微軟正黑體" panose="020B0604030504040204" pitchFamily="34" charset="-120"/>
                        <a:ea typeface="微軟正黑體" panose="020B0604030504040204" pitchFamily="34" charset="-120"/>
                      </a:endParaRPr>
                    </a:p>
                  </a:txBody>
                  <a:tcPr marL="68580" marR="68580" marT="0" marB="0" anchor="ctr">
                    <a:lnL w="12700" cmpd="sng">
                      <a:noFill/>
                    </a:lnL>
                    <a:lnR w="12700" cap="flat" cmpd="sng" algn="ctr">
                      <a:solidFill>
                        <a:schemeClr val="accent6">
                          <a:lumMod val="50000"/>
                        </a:schemeClr>
                      </a:solidFill>
                      <a:prstDash val="sysDot"/>
                      <a:round/>
                      <a:headEnd type="none" w="med" len="med"/>
                      <a:tailEnd type="none" w="med" len="med"/>
                    </a:lnR>
                    <a:lnT w="12700" cap="flat" cmpd="sng" algn="ctr">
                      <a:solidFill>
                        <a:schemeClr val="accent6">
                          <a:lumMod val="50000"/>
                        </a:schemeClr>
                      </a:solidFill>
                      <a:prstDash val="sysDot"/>
                      <a:round/>
                      <a:headEnd type="none" w="med" len="med"/>
                      <a:tailEnd type="none" w="med" len="med"/>
                    </a:lnT>
                    <a:lnB w="12700" cap="flat" cmpd="sng" algn="ctr">
                      <a:solidFill>
                        <a:schemeClr val="accent6">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just" fontAlgn="ctr">
                        <a:lnSpc>
                          <a:spcPts val="2500"/>
                        </a:lnSpc>
                        <a:spcAft>
                          <a:spcPts val="0"/>
                        </a:spcAft>
                        <a:buFont typeface="+mj-lt"/>
                        <a:buNone/>
                      </a:pP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rPr>
                        <a:t>已確定執行團隊，持續推動中。</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accent6">
                          <a:lumMod val="50000"/>
                        </a:schemeClr>
                      </a:solidFill>
                      <a:prstDash val="sysDot"/>
                      <a:round/>
                      <a:headEnd type="none" w="med" len="med"/>
                      <a:tailEnd type="none" w="med" len="med"/>
                    </a:lnL>
                    <a:lnR w="12700" cap="flat" cmpd="sng" algn="ctr">
                      <a:solidFill>
                        <a:schemeClr val="accent6">
                          <a:lumMod val="50000"/>
                        </a:schemeClr>
                      </a:solidFill>
                      <a:prstDash val="sysDot"/>
                      <a:round/>
                      <a:headEnd type="none" w="med" len="med"/>
                      <a:tailEnd type="none" w="med" len="med"/>
                    </a:lnR>
                    <a:lnT w="12700" cap="flat" cmpd="sng" algn="ctr">
                      <a:solidFill>
                        <a:schemeClr val="accent6">
                          <a:lumMod val="50000"/>
                        </a:schemeClr>
                      </a:solidFill>
                      <a:prstDash val="sysDot"/>
                      <a:round/>
                      <a:headEnd type="none" w="med" len="med"/>
                      <a:tailEnd type="none" w="med" len="med"/>
                    </a:lnT>
                    <a:lnB w="12700" cap="flat" cmpd="sng" algn="ctr">
                      <a:solidFill>
                        <a:schemeClr val="accent6">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88028708"/>
                  </a:ext>
                </a:extLst>
              </a:tr>
              <a:tr h="287512">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lnSpc>
                          <a:spcPct val="100000"/>
                        </a:lnSpc>
                        <a:spcAft>
                          <a:spcPts val="0"/>
                        </a:spcAft>
                      </a:pPr>
                      <a:r>
                        <a:rPr lang="zh-TW" sz="1600" b="1" kern="100" dirty="0" smtClean="0">
                          <a:solidFill>
                            <a:schemeClr val="tx1"/>
                          </a:solidFill>
                          <a:effectLst/>
                          <a:latin typeface="微軟正黑體" panose="020B0604030504040204" pitchFamily="34" charset="-120"/>
                          <a:ea typeface="微軟正黑體" panose="020B0604030504040204" pitchFamily="34" charset="-120"/>
                        </a:rPr>
                        <a:t>警察局</a:t>
                      </a:r>
                      <a:endParaRPr lang="zh-TW" sz="1600" b="1" kern="100" dirty="0">
                        <a:solidFill>
                          <a:schemeClr val="tx1"/>
                        </a:solidFill>
                        <a:effectLst/>
                        <a:latin typeface="微軟正黑體" panose="020B0604030504040204" pitchFamily="34" charset="-120"/>
                        <a:ea typeface="微軟正黑體" panose="020B0604030504040204" pitchFamily="34" charset="-120"/>
                      </a:endParaRPr>
                    </a:p>
                  </a:txBody>
                  <a:tcPr marL="68580" marR="68580" marT="0" marB="0" anchor="ctr">
                    <a:lnL w="12700" cmpd="sng">
                      <a:noFill/>
                    </a:lnL>
                    <a:lnR w="12700" cap="flat" cmpd="sng" algn="ctr">
                      <a:solidFill>
                        <a:schemeClr val="accent6">
                          <a:lumMod val="50000"/>
                        </a:schemeClr>
                      </a:solidFill>
                      <a:prstDash val="sysDot"/>
                      <a:round/>
                      <a:headEnd type="none" w="med" len="med"/>
                      <a:tailEnd type="none" w="med" len="med"/>
                    </a:lnR>
                    <a:lnT w="12700" cap="flat" cmpd="sng" algn="ctr">
                      <a:solidFill>
                        <a:schemeClr val="accent6">
                          <a:lumMod val="50000"/>
                        </a:schemeClr>
                      </a:solidFill>
                      <a:prstDash val="sysDot"/>
                      <a:round/>
                      <a:headEnd type="none" w="med" len="med"/>
                      <a:tailEnd type="none" w="med" len="med"/>
                    </a:lnT>
                    <a:lnB w="12700" cap="flat" cmpd="sng" algn="ctr">
                      <a:solidFill>
                        <a:schemeClr val="accent6">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just" fontAlgn="ctr">
                        <a:lnSpc>
                          <a:spcPts val="2500"/>
                        </a:lnSpc>
                        <a:spcAft>
                          <a:spcPts val="0"/>
                        </a:spcAft>
                      </a:pP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rPr>
                        <a:t>本局</a:t>
                      </a: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rPr>
                        <a:t>105</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rPr>
                        <a:t>年度推動</a:t>
                      </a: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rPr>
                        <a:t>11</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rPr>
                        <a:t>處防災社區列入</a:t>
                      </a: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rPr>
                        <a:t>105</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rPr>
                        <a:t>年度治安社區補助對象案，各里推動進度</a:t>
                      </a: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rPr>
                        <a:t>-</a:t>
                      </a:r>
                    </a:p>
                    <a:p>
                      <a:pPr marL="177800" indent="-177800" algn="just" fontAlgn="ctr">
                        <a:lnSpc>
                          <a:spcPts val="2500"/>
                        </a:lnSpc>
                        <a:spcAft>
                          <a:spcPts val="0"/>
                        </a:spcAft>
                        <a:buFont typeface="+mj-lt"/>
                        <a:buAutoNum type="arabicPeriod"/>
                      </a:pP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rPr>
                        <a:t>雙溪區魚行里、三重區福民里、汐止區白雲里</a:t>
                      </a: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rPr>
                        <a:t>(3</a:t>
                      </a: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rPr>
                        <a:t>里</a:t>
                      </a: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rPr>
                        <a:t>)</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rPr>
                        <a:t>：已成立守望相助隊。</a:t>
                      </a:r>
                    </a:p>
                    <a:p>
                      <a:pPr marL="177800" indent="-177800" algn="just" fontAlgn="ctr">
                        <a:lnSpc>
                          <a:spcPts val="2500"/>
                        </a:lnSpc>
                        <a:spcAft>
                          <a:spcPts val="0"/>
                        </a:spcAft>
                        <a:buFont typeface="+mj-lt"/>
                        <a:buAutoNum type="arabicPeriod"/>
                      </a:pP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rPr>
                        <a:t>新店區大台北華城社區</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rPr>
                        <a:t>：屬公寓大廈管理委員會，其守望相助隊之成立非屬本局權責。</a:t>
                      </a:r>
                      <a:endParaRPr lang="en-US" altLang="zh-TW" sz="1600" b="0" kern="100" dirty="0" smtClean="0">
                        <a:solidFill>
                          <a:schemeClr val="tx1"/>
                        </a:solidFill>
                        <a:effectLst/>
                        <a:latin typeface="微軟正黑體" panose="020B0604030504040204" pitchFamily="34" charset="-120"/>
                        <a:ea typeface="微軟正黑體" panose="020B0604030504040204" pitchFamily="34" charset="-120"/>
                      </a:endParaRPr>
                    </a:p>
                    <a:p>
                      <a:pPr marL="177800" indent="-177800" algn="just" fontAlgn="ctr">
                        <a:lnSpc>
                          <a:spcPts val="2500"/>
                        </a:lnSpc>
                        <a:spcAft>
                          <a:spcPts val="0"/>
                        </a:spcAft>
                        <a:buFont typeface="+mj-lt"/>
                        <a:buAutoNum type="arabicPeriod"/>
                      </a:pP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rPr>
                        <a:t>三重區福民里</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rPr>
                        <a:t>：已申請</a:t>
                      </a: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rPr>
                        <a:t>105</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rPr>
                        <a:t>年上半年市府加速推動社區治安營造補助，尚審核中。</a:t>
                      </a:r>
                    </a:p>
                    <a:p>
                      <a:pPr marL="177800" indent="-177800" algn="just" fontAlgn="ctr">
                        <a:lnSpc>
                          <a:spcPts val="2500"/>
                        </a:lnSpc>
                        <a:spcAft>
                          <a:spcPts val="0"/>
                        </a:spcAft>
                        <a:buFont typeface="+mj-lt"/>
                        <a:buAutoNum type="arabicPeriod"/>
                      </a:pP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rPr>
                        <a:t>新店區廣興里、屈尺里、烏來區信賢里、三峽區五寮里、平溪區薯榔里、頁寮區福連里</a:t>
                      </a: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rPr>
                        <a:t>(6</a:t>
                      </a: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rPr>
                        <a:t>里</a:t>
                      </a: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rPr>
                        <a:t>)</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rPr>
                        <a:t>：已函發新店分局、三峽分局、瑞芳分局全力協助籌組守望相助隊相關事宜。</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accent6">
                          <a:lumMod val="50000"/>
                        </a:schemeClr>
                      </a:solidFill>
                      <a:prstDash val="sysDot"/>
                      <a:round/>
                      <a:headEnd type="none" w="med" len="med"/>
                      <a:tailEnd type="none" w="med" len="med"/>
                    </a:lnL>
                    <a:lnR w="12700" cap="flat" cmpd="sng" algn="ctr">
                      <a:solidFill>
                        <a:schemeClr val="accent6">
                          <a:lumMod val="50000"/>
                        </a:schemeClr>
                      </a:solidFill>
                      <a:prstDash val="sysDot"/>
                      <a:round/>
                      <a:headEnd type="none" w="med" len="med"/>
                      <a:tailEnd type="none" w="med" len="med"/>
                    </a:lnR>
                    <a:lnT w="12700" cap="flat" cmpd="sng" algn="ctr">
                      <a:solidFill>
                        <a:schemeClr val="accent6">
                          <a:lumMod val="50000"/>
                        </a:schemeClr>
                      </a:solidFill>
                      <a:prstDash val="sysDot"/>
                      <a:round/>
                      <a:headEnd type="none" w="med" len="med"/>
                      <a:tailEnd type="none" w="med" len="med"/>
                    </a:lnT>
                    <a:lnB w="12700" cap="flat" cmpd="sng" algn="ctr">
                      <a:solidFill>
                        <a:schemeClr val="accent6">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2383838"/>
                  </a:ext>
                </a:extLst>
              </a:tr>
              <a:tr h="287512">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zh-TW" sz="1600" b="1" kern="100" dirty="0" smtClean="0">
                          <a:solidFill>
                            <a:schemeClr val="tx1"/>
                          </a:solidFill>
                          <a:effectLst/>
                          <a:latin typeface="微軟正黑體" panose="020B0604030504040204" pitchFamily="34" charset="-120"/>
                          <a:ea typeface="微軟正黑體" panose="020B0604030504040204" pitchFamily="34" charset="-120"/>
                        </a:rPr>
                        <a:t>教育局</a:t>
                      </a:r>
                    </a:p>
                  </a:txBody>
                  <a:tcPr marL="68580" marR="68580" marT="0" marB="0" anchor="ctr">
                    <a:lnL w="12700" cmpd="sng">
                      <a:noFill/>
                    </a:lnL>
                    <a:lnR w="12700" cap="flat" cmpd="sng" algn="ctr">
                      <a:solidFill>
                        <a:schemeClr val="accent6">
                          <a:lumMod val="50000"/>
                        </a:schemeClr>
                      </a:solidFill>
                      <a:prstDash val="sysDot"/>
                      <a:round/>
                      <a:headEnd type="none" w="med" len="med"/>
                      <a:tailEnd type="none" w="med" len="med"/>
                    </a:lnR>
                    <a:lnT w="12700" cap="flat" cmpd="sng" algn="ctr">
                      <a:solidFill>
                        <a:schemeClr val="accent6">
                          <a:lumMod val="50000"/>
                        </a:schemeClr>
                      </a:solidFill>
                      <a:prstDash val="sysDot"/>
                      <a:round/>
                      <a:headEnd type="none" w="med" len="med"/>
                      <a:tailEnd type="none" w="med" len="med"/>
                    </a:lnT>
                    <a:lnB w="12700" cap="flat" cmpd="sng" algn="ctr">
                      <a:solidFill>
                        <a:schemeClr val="accent6">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just" fontAlgn="ctr">
                        <a:lnSpc>
                          <a:spcPts val="2500"/>
                        </a:lnSpc>
                        <a:spcAft>
                          <a:spcPts val="0"/>
                        </a:spcAft>
                      </a:pP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rPr>
                        <a:t>配合三峽區五寮里防災社區之推動，各場防災社區課程</a:t>
                      </a: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rPr>
                        <a:t>(</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rPr>
                        <a:t>防災社區環境踏勘、防救災資料庫等</a:t>
                      </a: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rPr>
                        <a:t>)</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rPr>
                        <a:t>，教育局將發文予三峽區五寮國小，邀集校長及老師參加防災社區推動工作。</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accent6">
                          <a:lumMod val="50000"/>
                        </a:schemeClr>
                      </a:solidFill>
                      <a:prstDash val="sysDot"/>
                      <a:round/>
                      <a:headEnd type="none" w="med" len="med"/>
                      <a:tailEnd type="none" w="med" len="med"/>
                    </a:lnL>
                    <a:lnR w="12700" cap="flat" cmpd="sng" algn="ctr">
                      <a:solidFill>
                        <a:schemeClr val="accent6">
                          <a:lumMod val="50000"/>
                        </a:schemeClr>
                      </a:solidFill>
                      <a:prstDash val="sysDot"/>
                      <a:round/>
                      <a:headEnd type="none" w="med" len="med"/>
                      <a:tailEnd type="none" w="med" len="med"/>
                    </a:lnR>
                    <a:lnT w="12700" cap="flat" cmpd="sng" algn="ctr">
                      <a:solidFill>
                        <a:schemeClr val="accent6">
                          <a:lumMod val="50000"/>
                        </a:schemeClr>
                      </a:solidFill>
                      <a:prstDash val="sysDot"/>
                      <a:round/>
                      <a:headEnd type="none" w="med" len="med"/>
                      <a:tailEnd type="none" w="med" len="med"/>
                    </a:lnT>
                    <a:lnB w="12700" cap="flat" cmpd="sng" algn="ctr">
                      <a:solidFill>
                        <a:schemeClr val="accent6">
                          <a:lumMod val="50000"/>
                        </a:schemeClr>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122535436"/>
                  </a:ext>
                </a:extLst>
              </a:tr>
            </a:tbl>
          </a:graphicData>
        </a:graphic>
      </p:graphicFrame>
    </p:spTree>
    <p:extLst>
      <p:ext uri="{BB962C8B-B14F-4D97-AF65-F5344CB8AC3E}">
        <p14:creationId xmlns:p14="http://schemas.microsoft.com/office/powerpoint/2010/main" val="490092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格 7"/>
          <p:cNvGraphicFramePr>
            <a:graphicFrameLocks noGrp="1"/>
          </p:cNvGraphicFramePr>
          <p:nvPr>
            <p:extLst>
              <p:ext uri="{D42A27DB-BD31-4B8C-83A1-F6EECF244321}">
                <p14:modId xmlns:p14="http://schemas.microsoft.com/office/powerpoint/2010/main" val="3771535926"/>
              </p:ext>
            </p:extLst>
          </p:nvPr>
        </p:nvGraphicFramePr>
        <p:xfrm>
          <a:off x="228600" y="1295400"/>
          <a:ext cx="8305801" cy="5257799"/>
        </p:xfrm>
        <a:graphic>
          <a:graphicData uri="http://schemas.openxmlformats.org/drawingml/2006/table">
            <a:tbl>
              <a:tblPr firstRow="1" bandRow="1">
                <a:tableStyleId>{00A15C55-8517-42AA-B614-E9B94910E393}</a:tableStyleId>
              </a:tblPr>
              <a:tblGrid>
                <a:gridCol w="2209800">
                  <a:extLst>
                    <a:ext uri="{9D8B030D-6E8A-4147-A177-3AD203B41FA5}">
                      <a16:colId xmlns:a16="http://schemas.microsoft.com/office/drawing/2014/main" val="1623145559"/>
                    </a:ext>
                  </a:extLst>
                </a:gridCol>
                <a:gridCol w="1098648">
                  <a:extLst>
                    <a:ext uri="{9D8B030D-6E8A-4147-A177-3AD203B41FA5}">
                      <a16:colId xmlns:a16="http://schemas.microsoft.com/office/drawing/2014/main" val="20001"/>
                    </a:ext>
                  </a:extLst>
                </a:gridCol>
                <a:gridCol w="1249461">
                  <a:extLst>
                    <a:ext uri="{9D8B030D-6E8A-4147-A177-3AD203B41FA5}">
                      <a16:colId xmlns:a16="http://schemas.microsoft.com/office/drawing/2014/main" val="3399663965"/>
                    </a:ext>
                  </a:extLst>
                </a:gridCol>
                <a:gridCol w="1249461">
                  <a:extLst>
                    <a:ext uri="{9D8B030D-6E8A-4147-A177-3AD203B41FA5}">
                      <a16:colId xmlns:a16="http://schemas.microsoft.com/office/drawing/2014/main" val="226866113"/>
                    </a:ext>
                  </a:extLst>
                </a:gridCol>
                <a:gridCol w="1249461">
                  <a:extLst>
                    <a:ext uri="{9D8B030D-6E8A-4147-A177-3AD203B41FA5}">
                      <a16:colId xmlns:a16="http://schemas.microsoft.com/office/drawing/2014/main" val="3663512115"/>
                    </a:ext>
                  </a:extLst>
                </a:gridCol>
                <a:gridCol w="1248970">
                  <a:extLst>
                    <a:ext uri="{9D8B030D-6E8A-4147-A177-3AD203B41FA5}">
                      <a16:colId xmlns:a16="http://schemas.microsoft.com/office/drawing/2014/main" val="20002"/>
                    </a:ext>
                  </a:extLst>
                </a:gridCol>
              </a:tblGrid>
              <a:tr h="493801">
                <a:tc>
                  <a:txBody>
                    <a:bodyPr/>
                    <a:lstStyle/>
                    <a:p>
                      <a:pPr algn="ctr"/>
                      <a:r>
                        <a:rPr lang="zh-TW" altLang="en-US" sz="1500" b="1" dirty="0" smtClean="0">
                          <a:solidFill>
                            <a:schemeClr val="bg1"/>
                          </a:solidFill>
                          <a:latin typeface="微軟正黑體" panose="020B0604030504040204" pitchFamily="34" charset="-120"/>
                          <a:ea typeface="微軟正黑體" panose="020B0604030504040204" pitchFamily="34" charset="-120"/>
                        </a:rPr>
                        <a:t>防災社區工作推動項目</a:t>
                      </a:r>
                      <a:endParaRPr lang="zh-TW" altLang="en-US" sz="1500" b="1" dirty="0">
                        <a:solidFill>
                          <a:schemeClr val="bg1"/>
                        </a:solidFill>
                        <a:latin typeface="微軟正黑體" panose="020B0604030504040204" pitchFamily="34" charset="-120"/>
                        <a:ea typeface="微軟正黑體" panose="020B0604030504040204" pitchFamily="34" charset="-120"/>
                      </a:endParaRPr>
                    </a:p>
                  </a:txBody>
                  <a:tcPr anchor="ctr">
                    <a:lnL w="12700" cmpd="sng">
                      <a:noFill/>
                    </a:lnL>
                    <a:lnR w="12700" cap="flat" cmpd="sng" algn="ctr">
                      <a:solidFill>
                        <a:schemeClr val="accent4">
                          <a:lumMod val="75000"/>
                        </a:schemeClr>
                      </a:solidFill>
                      <a:prstDash val="sysDot"/>
                      <a:round/>
                      <a:headEnd type="none" w="med" len="med"/>
                      <a:tailEnd type="none" w="med" len="med"/>
                    </a:lnR>
                    <a:lnT w="12700" cmpd="sng">
                      <a:noFill/>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pPr marL="0" algn="ctr" defTabSz="685800" rtl="0" eaLnBrk="1" fontAlgn="ctr" latinLnBrk="0" hangingPunct="1"/>
                      <a:r>
                        <a:rPr lang="zh-TW" altLang="en-US" sz="1500" b="1" kern="1200" dirty="0">
                          <a:solidFill>
                            <a:schemeClr val="bg1"/>
                          </a:solidFill>
                          <a:latin typeface="微軟正黑體" panose="020B0604030504040204" pitchFamily="34" charset="-120"/>
                          <a:ea typeface="微軟正黑體" panose="020B0604030504040204" pitchFamily="34" charset="-120"/>
                          <a:cs typeface="+mn-cs"/>
                        </a:rPr>
                        <a:t>三峽區</a:t>
                      </a:r>
                      <a:br>
                        <a:rPr lang="zh-TW" altLang="en-US" sz="1500" b="1" kern="1200" dirty="0">
                          <a:solidFill>
                            <a:schemeClr val="bg1"/>
                          </a:solidFill>
                          <a:latin typeface="微軟正黑體" panose="020B0604030504040204" pitchFamily="34" charset="-120"/>
                          <a:ea typeface="微軟正黑體" panose="020B0604030504040204" pitchFamily="34" charset="-120"/>
                          <a:cs typeface="+mn-cs"/>
                        </a:rPr>
                      </a:br>
                      <a:r>
                        <a:rPr lang="zh-TW" altLang="en-US" sz="1500" b="1" kern="1200" dirty="0">
                          <a:solidFill>
                            <a:schemeClr val="bg1"/>
                          </a:solidFill>
                          <a:latin typeface="微軟正黑體" panose="020B0604030504040204" pitchFamily="34" charset="-120"/>
                          <a:ea typeface="微軟正黑體" panose="020B0604030504040204" pitchFamily="34" charset="-120"/>
                          <a:cs typeface="+mn-cs"/>
                        </a:rPr>
                        <a:t>五寮里</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mpd="sng">
                      <a:noFill/>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pPr marL="0" algn="ctr" defTabSz="685800" rtl="0" eaLnBrk="1" fontAlgn="ctr" latinLnBrk="0" hangingPunct="1"/>
                      <a:r>
                        <a:rPr lang="zh-TW" altLang="en-US" sz="1500" b="1" kern="1200" dirty="0">
                          <a:solidFill>
                            <a:schemeClr val="bg1"/>
                          </a:solidFill>
                          <a:latin typeface="微軟正黑體" panose="020B0604030504040204" pitchFamily="34" charset="-120"/>
                          <a:ea typeface="微軟正黑體" panose="020B0604030504040204" pitchFamily="34" charset="-120"/>
                          <a:cs typeface="+mn-cs"/>
                        </a:rPr>
                        <a:t>三重區</a:t>
                      </a:r>
                      <a:br>
                        <a:rPr lang="zh-TW" altLang="en-US" sz="1500" b="1" kern="1200" dirty="0">
                          <a:solidFill>
                            <a:schemeClr val="bg1"/>
                          </a:solidFill>
                          <a:latin typeface="微軟正黑體" panose="020B0604030504040204" pitchFamily="34" charset="-120"/>
                          <a:ea typeface="微軟正黑體" panose="020B0604030504040204" pitchFamily="34" charset="-120"/>
                          <a:cs typeface="+mn-cs"/>
                        </a:rPr>
                      </a:br>
                      <a:r>
                        <a:rPr lang="zh-TW" altLang="en-US" sz="1500" b="1" kern="1200" dirty="0">
                          <a:solidFill>
                            <a:schemeClr val="bg1"/>
                          </a:solidFill>
                          <a:latin typeface="微軟正黑體" panose="020B0604030504040204" pitchFamily="34" charset="-120"/>
                          <a:ea typeface="微軟正黑體" panose="020B0604030504040204" pitchFamily="34" charset="-120"/>
                          <a:cs typeface="+mn-cs"/>
                        </a:rPr>
                        <a:t>福民里</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mpd="sng">
                      <a:noFill/>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pPr marL="0" algn="ctr" defTabSz="685800" rtl="0" eaLnBrk="1" fontAlgn="ctr" latinLnBrk="0" hangingPunct="1"/>
                      <a:r>
                        <a:rPr lang="zh-TW" altLang="en-US" sz="1500" b="1" kern="1200" dirty="0">
                          <a:solidFill>
                            <a:schemeClr val="bg1"/>
                          </a:solidFill>
                          <a:latin typeface="微軟正黑體" panose="020B0604030504040204" pitchFamily="34" charset="-120"/>
                          <a:ea typeface="微軟正黑體" panose="020B0604030504040204" pitchFamily="34" charset="-120"/>
                          <a:cs typeface="+mn-cs"/>
                        </a:rPr>
                        <a:t>汐止區</a:t>
                      </a:r>
                      <a:br>
                        <a:rPr lang="zh-TW" altLang="en-US" sz="1500" b="1" kern="1200" dirty="0">
                          <a:solidFill>
                            <a:schemeClr val="bg1"/>
                          </a:solidFill>
                          <a:latin typeface="微軟正黑體" panose="020B0604030504040204" pitchFamily="34" charset="-120"/>
                          <a:ea typeface="微軟正黑體" panose="020B0604030504040204" pitchFamily="34" charset="-120"/>
                          <a:cs typeface="+mn-cs"/>
                        </a:rPr>
                      </a:br>
                      <a:r>
                        <a:rPr lang="zh-TW" altLang="en-US" sz="1500" b="1" kern="1200" dirty="0">
                          <a:solidFill>
                            <a:schemeClr val="bg1"/>
                          </a:solidFill>
                          <a:latin typeface="微軟正黑體" panose="020B0604030504040204" pitchFamily="34" charset="-120"/>
                          <a:ea typeface="微軟正黑體" panose="020B0604030504040204" pitchFamily="34" charset="-120"/>
                          <a:cs typeface="+mn-cs"/>
                        </a:rPr>
                        <a:t>白雲里</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mpd="sng">
                      <a:noFill/>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pPr marL="0" algn="ctr" defTabSz="685800" rtl="0" eaLnBrk="1" fontAlgn="ctr" latinLnBrk="0" hangingPunct="1"/>
                      <a:r>
                        <a:rPr lang="zh-TW" altLang="en-US" sz="1500" b="1" kern="1200" dirty="0">
                          <a:solidFill>
                            <a:schemeClr val="bg1"/>
                          </a:solidFill>
                          <a:latin typeface="微軟正黑體" panose="020B0604030504040204" pitchFamily="34" charset="-120"/>
                          <a:ea typeface="微軟正黑體" panose="020B0604030504040204" pitchFamily="34" charset="-120"/>
                          <a:cs typeface="+mn-cs"/>
                        </a:rPr>
                        <a:t>新店區</a:t>
                      </a:r>
                      <a:br>
                        <a:rPr lang="zh-TW" altLang="en-US" sz="1500" b="1" kern="1200" dirty="0">
                          <a:solidFill>
                            <a:schemeClr val="bg1"/>
                          </a:solidFill>
                          <a:latin typeface="微軟正黑體" panose="020B0604030504040204" pitchFamily="34" charset="-120"/>
                          <a:ea typeface="微軟正黑體" panose="020B0604030504040204" pitchFamily="34" charset="-120"/>
                          <a:cs typeface="+mn-cs"/>
                        </a:rPr>
                      </a:br>
                      <a:r>
                        <a:rPr lang="zh-TW" altLang="en-US" sz="1500" b="1" kern="1200" dirty="0">
                          <a:solidFill>
                            <a:schemeClr val="bg1"/>
                          </a:solidFill>
                          <a:latin typeface="微軟正黑體" panose="020B0604030504040204" pitchFamily="34" charset="-120"/>
                          <a:ea typeface="微軟正黑體" panose="020B0604030504040204" pitchFamily="34" charset="-120"/>
                          <a:cs typeface="+mn-cs"/>
                        </a:rPr>
                        <a:t>屈尺里</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mpd="sng">
                      <a:noFill/>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pPr marL="0" algn="ctr" defTabSz="685800" rtl="0" eaLnBrk="1" fontAlgn="ctr" latinLnBrk="0" hangingPunct="1"/>
                      <a:r>
                        <a:rPr lang="zh-TW" altLang="en-US" sz="1500" b="1" kern="1200" dirty="0">
                          <a:solidFill>
                            <a:schemeClr val="bg1"/>
                          </a:solidFill>
                          <a:latin typeface="微軟正黑體" panose="020B0604030504040204" pitchFamily="34" charset="-120"/>
                          <a:ea typeface="微軟正黑體" panose="020B0604030504040204" pitchFamily="34" charset="-120"/>
                          <a:cs typeface="+mn-cs"/>
                        </a:rPr>
                        <a:t>烏來區</a:t>
                      </a:r>
                      <a:br>
                        <a:rPr lang="zh-TW" altLang="en-US" sz="1500" b="1" kern="1200" dirty="0">
                          <a:solidFill>
                            <a:schemeClr val="bg1"/>
                          </a:solidFill>
                          <a:latin typeface="微軟正黑體" panose="020B0604030504040204" pitchFamily="34" charset="-120"/>
                          <a:ea typeface="微軟正黑體" panose="020B0604030504040204" pitchFamily="34" charset="-120"/>
                          <a:cs typeface="+mn-cs"/>
                        </a:rPr>
                      </a:br>
                      <a:r>
                        <a:rPr lang="zh-TW" altLang="en-US" sz="1500" b="1" kern="1200" dirty="0">
                          <a:solidFill>
                            <a:schemeClr val="bg1"/>
                          </a:solidFill>
                          <a:latin typeface="微軟正黑體" panose="020B0604030504040204" pitchFamily="34" charset="-120"/>
                          <a:ea typeface="微軟正黑體" panose="020B0604030504040204" pitchFamily="34" charset="-120"/>
                          <a:cs typeface="+mn-cs"/>
                        </a:rPr>
                        <a:t>信賢里</a:t>
                      </a:r>
                    </a:p>
                  </a:txBody>
                  <a:tcPr marL="9525" marR="9525" marT="9525" marB="0" anchor="ctr">
                    <a:lnL w="12700" cap="flat" cmpd="sng" algn="ctr">
                      <a:solidFill>
                        <a:schemeClr val="accent4">
                          <a:lumMod val="75000"/>
                        </a:schemeClr>
                      </a:solidFill>
                      <a:prstDash val="sysDot"/>
                      <a:round/>
                      <a:headEnd type="none" w="med" len="med"/>
                      <a:tailEnd type="none" w="med" len="med"/>
                    </a:lnL>
                    <a:lnR w="12700" cmpd="sng">
                      <a:noFill/>
                    </a:lnR>
                    <a:lnT w="12700" cmpd="sng">
                      <a:noFill/>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extLst>
                  <a:ext uri="{0D108BD9-81ED-4DB2-BD59-A6C34878D82A}">
                    <a16:rowId xmlns:a16="http://schemas.microsoft.com/office/drawing/2014/main" val="10001"/>
                  </a:ext>
                </a:extLst>
              </a:tr>
              <a:tr h="487641">
                <a:tc>
                  <a:txBody>
                    <a:bodyPr/>
                    <a:lstStyle/>
                    <a:p>
                      <a:pPr marL="266700" indent="-180975" algn="l" defTabSz="685800" rtl="0" eaLnBrk="1" fontAlgn="ctr" latinLnBrk="0" hangingPunct="1"/>
                      <a:r>
                        <a:rPr lang="en-US" altLang="zh-TW" sz="15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5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防災</a:t>
                      </a:r>
                      <a:r>
                        <a:rPr lang="zh-TW" altLang="en-US" sz="15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社區工作團隊組成與指導會議</a:t>
                      </a:r>
                    </a:p>
                  </a:txBody>
                  <a:tcPr marL="3703" marR="3703" marT="3703" marB="0" anchor="ctr">
                    <a:lnL w="12700" cmpd="sng">
                      <a:noFill/>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rgbClr val="FF0000"/>
                          </a:solidFill>
                          <a:latin typeface="微軟正黑體" panose="020B0604030504040204" pitchFamily="34" charset="-120"/>
                          <a:ea typeface="微軟正黑體" panose="020B0604030504040204" pitchFamily="34" charset="-120"/>
                          <a:cs typeface="+mn-cs"/>
                        </a:rPr>
                        <a:t>3</a:t>
                      </a:r>
                      <a: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t>月</a:t>
                      </a:r>
                      <a:r>
                        <a:rPr lang="en-US" altLang="zh-TW" sz="1500" b="1" kern="1200" dirty="0">
                          <a:solidFill>
                            <a:srgbClr val="FF0000"/>
                          </a:solidFill>
                          <a:latin typeface="微軟正黑體" panose="020B0604030504040204" pitchFamily="34" charset="-120"/>
                          <a:ea typeface="微軟正黑體" panose="020B0604030504040204" pitchFamily="34" charset="-120"/>
                          <a:cs typeface="+mn-cs"/>
                        </a:rPr>
                        <a:t>30</a:t>
                      </a:r>
                      <a: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rgbClr val="FF0000"/>
                          </a:solidFill>
                          <a:latin typeface="微軟正黑體" panose="020B0604030504040204" pitchFamily="34" charset="-120"/>
                          <a:ea typeface="微軟正黑體" panose="020B0604030504040204" pitchFamily="34" charset="-120"/>
                          <a:cs typeface="+mn-cs"/>
                        </a:rPr>
                        <a:t>3</a:t>
                      </a:r>
                      <a: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t>月</a:t>
                      </a:r>
                      <a:r>
                        <a:rPr lang="en-US" altLang="zh-TW" sz="1500" b="1" kern="1200" dirty="0">
                          <a:solidFill>
                            <a:srgbClr val="FF0000"/>
                          </a:solidFill>
                          <a:latin typeface="微軟正黑體" panose="020B0604030504040204" pitchFamily="34" charset="-120"/>
                          <a:ea typeface="微軟正黑體" panose="020B0604030504040204" pitchFamily="34" charset="-120"/>
                          <a:cs typeface="+mn-cs"/>
                        </a:rPr>
                        <a:t>18</a:t>
                      </a:r>
                      <a: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rgbClr val="FF0000"/>
                          </a:solidFill>
                          <a:latin typeface="微軟正黑體" panose="020B0604030504040204" pitchFamily="34" charset="-120"/>
                          <a:ea typeface="微軟正黑體" panose="020B0604030504040204" pitchFamily="34" charset="-120"/>
                          <a:cs typeface="+mn-cs"/>
                        </a:rPr>
                        <a:t>4</a:t>
                      </a:r>
                      <a: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t>月</a:t>
                      </a:r>
                      <a:r>
                        <a:rPr lang="en-US" altLang="zh-TW" sz="1500" b="1" kern="1200" dirty="0">
                          <a:solidFill>
                            <a:srgbClr val="FF0000"/>
                          </a:solidFill>
                          <a:latin typeface="微軟正黑體" panose="020B0604030504040204" pitchFamily="34" charset="-120"/>
                          <a:ea typeface="微軟正黑體" panose="020B0604030504040204" pitchFamily="34" charset="-120"/>
                          <a:cs typeface="+mn-cs"/>
                        </a:rPr>
                        <a:t>15</a:t>
                      </a:r>
                      <a: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rgbClr val="FF0000"/>
                          </a:solidFill>
                          <a:latin typeface="微軟正黑體" panose="020B0604030504040204" pitchFamily="34" charset="-120"/>
                          <a:ea typeface="微軟正黑體" panose="020B0604030504040204" pitchFamily="34" charset="-120"/>
                          <a:cs typeface="+mn-cs"/>
                        </a:rPr>
                        <a:t>4</a:t>
                      </a:r>
                      <a: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t>月</a:t>
                      </a:r>
                      <a:r>
                        <a:rPr lang="en-US" altLang="zh-TW" sz="1500" b="1" kern="1200" dirty="0">
                          <a:solidFill>
                            <a:srgbClr val="FF0000"/>
                          </a:solidFill>
                          <a:latin typeface="微軟正黑體" panose="020B0604030504040204" pitchFamily="34" charset="-120"/>
                          <a:ea typeface="微軟正黑體" panose="020B0604030504040204" pitchFamily="34" charset="-120"/>
                          <a:cs typeface="+mn-cs"/>
                        </a:rPr>
                        <a:t>15</a:t>
                      </a:r>
                      <a: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rgbClr val="FF0000"/>
                          </a:solidFill>
                          <a:latin typeface="微軟正黑體" panose="020B0604030504040204" pitchFamily="34" charset="-120"/>
                          <a:ea typeface="微軟正黑體" panose="020B0604030504040204" pitchFamily="34" charset="-120"/>
                          <a:cs typeface="+mn-cs"/>
                        </a:rPr>
                        <a:t>4</a:t>
                      </a:r>
                      <a: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t>月</a:t>
                      </a:r>
                      <a:r>
                        <a:rPr lang="en-US" altLang="zh-TW" sz="1500" b="1" kern="1200" dirty="0">
                          <a:solidFill>
                            <a:srgbClr val="FF0000"/>
                          </a:solidFill>
                          <a:latin typeface="微軟正黑體" panose="020B0604030504040204" pitchFamily="34" charset="-120"/>
                          <a:ea typeface="微軟正黑體" panose="020B0604030504040204" pitchFamily="34" charset="-120"/>
                          <a:cs typeface="+mn-cs"/>
                        </a:rPr>
                        <a:t>19</a:t>
                      </a:r>
                      <a: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mpd="sng">
                      <a:noFill/>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extLst>
                  <a:ext uri="{0D108BD9-81ED-4DB2-BD59-A6C34878D82A}">
                    <a16:rowId xmlns:a16="http://schemas.microsoft.com/office/drawing/2014/main" val="1752894624"/>
                  </a:ext>
                </a:extLst>
              </a:tr>
              <a:tr h="338607">
                <a:tc>
                  <a:txBody>
                    <a:bodyPr/>
                    <a:lstStyle/>
                    <a:p>
                      <a:pPr marL="266700" indent="-180975" algn="l" defTabSz="685800" rtl="0" eaLnBrk="1" fontAlgn="ctr" latinLnBrk="0" hangingPunct="1"/>
                      <a:r>
                        <a:rPr lang="en-US" altLang="zh-TW" sz="15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5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防災</a:t>
                      </a:r>
                      <a:r>
                        <a:rPr lang="zh-TW" altLang="en-US" sz="15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社區啟動與啟蒙</a:t>
                      </a:r>
                    </a:p>
                  </a:txBody>
                  <a:tcPr marL="3703" marR="3703" marT="3703" marB="0" anchor="ctr">
                    <a:lnL w="12700" cmpd="sng">
                      <a:noFill/>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a:solidFill>
                            <a:schemeClr val="tx1"/>
                          </a:solidFill>
                          <a:latin typeface="微軟正黑體" panose="020B0604030504040204" pitchFamily="34" charset="-120"/>
                          <a:ea typeface="微軟正黑體" panose="020B0604030504040204" pitchFamily="34" charset="-120"/>
                          <a:cs typeface="+mn-cs"/>
                        </a:rPr>
                        <a:t>14</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rgbClr val="FF0000"/>
                          </a:solidFill>
                          <a:latin typeface="微軟正黑體" panose="020B0604030504040204" pitchFamily="34" charset="-120"/>
                          <a:ea typeface="微軟正黑體" panose="020B0604030504040204" pitchFamily="34" charset="-120"/>
                          <a:cs typeface="+mn-cs"/>
                        </a:rPr>
                        <a:t>4</a:t>
                      </a:r>
                      <a: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t>月</a:t>
                      </a:r>
                      <a:r>
                        <a:rPr lang="en-US" altLang="zh-TW" sz="1500" b="1" kern="1200" dirty="0">
                          <a:solidFill>
                            <a:srgbClr val="FF0000"/>
                          </a:solidFill>
                          <a:latin typeface="微軟正黑體" panose="020B0604030504040204" pitchFamily="34" charset="-120"/>
                          <a:ea typeface="微軟正黑體" panose="020B0604030504040204" pitchFamily="34" charset="-120"/>
                          <a:cs typeface="+mn-cs"/>
                        </a:rPr>
                        <a:t>17</a:t>
                      </a:r>
                      <a: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a:solidFill>
                            <a:schemeClr val="tx1"/>
                          </a:solidFill>
                          <a:latin typeface="微軟正黑體" panose="020B0604030504040204" pitchFamily="34" charset="-120"/>
                          <a:ea typeface="微軟正黑體" panose="020B0604030504040204" pitchFamily="34" charset="-120"/>
                          <a:cs typeface="+mn-cs"/>
                        </a:rPr>
                        <a:t>20</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a:solidFill>
                            <a:schemeClr val="tx1"/>
                          </a:solidFill>
                          <a:latin typeface="微軟正黑體" panose="020B0604030504040204" pitchFamily="34" charset="-120"/>
                          <a:ea typeface="微軟正黑體" panose="020B0604030504040204" pitchFamily="34" charset="-120"/>
                          <a:cs typeface="+mn-cs"/>
                        </a:rPr>
                        <a:t>11</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a:solidFill>
                            <a:schemeClr val="tx1"/>
                          </a:solidFill>
                          <a:latin typeface="微軟正黑體" panose="020B0604030504040204" pitchFamily="34" charset="-120"/>
                          <a:ea typeface="微軟正黑體" panose="020B0604030504040204" pitchFamily="34" charset="-120"/>
                          <a:cs typeface="+mn-cs"/>
                        </a:rPr>
                        <a:t>14</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mpd="sng">
                      <a:noFill/>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1113533059"/>
                  </a:ext>
                </a:extLst>
              </a:tr>
              <a:tr h="729503">
                <a:tc>
                  <a:txBody>
                    <a:bodyPr/>
                    <a:lstStyle/>
                    <a:p>
                      <a:pPr marL="266700" indent="-180975" algn="l" defTabSz="685800" rtl="0" eaLnBrk="1" fontAlgn="ctr" latinLnBrk="0" hangingPunct="1"/>
                      <a:r>
                        <a:rPr lang="en-US" altLang="zh-TW" sz="15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5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社區</a:t>
                      </a:r>
                      <a:r>
                        <a:rPr lang="zh-TW" altLang="en-US" sz="15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防救災資料庫建置，並提出該社區應備之防救災裝備器材建議清單</a:t>
                      </a:r>
                    </a:p>
                  </a:txBody>
                  <a:tcPr marL="3703" marR="3703" marT="3703" marB="0" anchor="ctr">
                    <a:lnL w="12700" cmpd="sng">
                      <a:noFill/>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a:solidFill>
                            <a:schemeClr val="tx1"/>
                          </a:solidFill>
                          <a:latin typeface="微軟正黑體" panose="020B0604030504040204" pitchFamily="34" charset="-120"/>
                          <a:ea typeface="微軟正黑體" panose="020B0604030504040204" pitchFamily="34" charset="-120"/>
                          <a:cs typeface="+mn-cs"/>
                        </a:rPr>
                        <a:t>6</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a:solidFill>
                            <a:schemeClr val="tx1"/>
                          </a:solidFill>
                          <a:latin typeface="微軟正黑體" panose="020B0604030504040204" pitchFamily="34" charset="-120"/>
                          <a:ea typeface="微軟正黑體" panose="020B0604030504040204" pitchFamily="34" charset="-120"/>
                          <a:cs typeface="+mn-cs"/>
                        </a:rPr>
                        <a:t>11</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rgbClr val="FF0000"/>
                          </a:solidFill>
                          <a:latin typeface="微軟正黑體" panose="020B0604030504040204" pitchFamily="34" charset="-120"/>
                          <a:ea typeface="微軟正黑體" panose="020B0604030504040204" pitchFamily="34" charset="-120"/>
                          <a:cs typeface="+mn-cs"/>
                        </a:rPr>
                        <a:t>4</a:t>
                      </a:r>
                      <a: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t>月</a:t>
                      </a:r>
                      <a:r>
                        <a:rPr lang="en-US" altLang="zh-TW" sz="1500" b="1" kern="1200" dirty="0">
                          <a:solidFill>
                            <a:srgbClr val="FF0000"/>
                          </a:solidFill>
                          <a:latin typeface="微軟正黑體" panose="020B0604030504040204" pitchFamily="34" charset="-120"/>
                          <a:ea typeface="微軟正黑體" panose="020B0604030504040204" pitchFamily="34" charset="-120"/>
                          <a:cs typeface="+mn-cs"/>
                        </a:rPr>
                        <a:t>17</a:t>
                      </a:r>
                      <a:r>
                        <a:rPr lang="zh-TW" altLang="en-US" sz="1500" b="1" kern="1200" dirty="0">
                          <a:solidFill>
                            <a:srgbClr val="FF0000"/>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a:solidFill>
                            <a:schemeClr val="tx1"/>
                          </a:solidFill>
                          <a:latin typeface="微軟正黑體" panose="020B0604030504040204" pitchFamily="34" charset="-120"/>
                          <a:ea typeface="微軟正黑體" panose="020B0604030504040204" pitchFamily="34" charset="-120"/>
                          <a:cs typeface="+mn-cs"/>
                        </a:rPr>
                        <a:t>6</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a:solidFill>
                            <a:schemeClr val="tx1"/>
                          </a:solidFill>
                          <a:latin typeface="微軟正黑體" panose="020B0604030504040204" pitchFamily="34" charset="-120"/>
                          <a:ea typeface="微軟正黑體" panose="020B0604030504040204" pitchFamily="34" charset="-120"/>
                          <a:cs typeface="+mn-cs"/>
                        </a:rPr>
                        <a:t>11</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a:solidFill>
                            <a:schemeClr val="tx1"/>
                          </a:solidFill>
                          <a:latin typeface="微軟正黑體" panose="020B0604030504040204" pitchFamily="34" charset="-120"/>
                          <a:ea typeface="微軟正黑體" panose="020B0604030504040204" pitchFamily="34" charset="-120"/>
                          <a:cs typeface="+mn-cs"/>
                        </a:rPr>
                        <a:t>14</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mpd="sng">
                      <a:noFill/>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extLst>
                  <a:ext uri="{0D108BD9-81ED-4DB2-BD59-A6C34878D82A}">
                    <a16:rowId xmlns:a16="http://schemas.microsoft.com/office/drawing/2014/main" val="1745005852"/>
                  </a:ext>
                </a:extLst>
              </a:tr>
              <a:tr h="338607">
                <a:tc>
                  <a:txBody>
                    <a:bodyPr/>
                    <a:lstStyle/>
                    <a:p>
                      <a:pPr marL="266700" indent="-180975" algn="l" defTabSz="685800" rtl="0" eaLnBrk="1" fontAlgn="ctr" latinLnBrk="0" hangingPunct="1"/>
                      <a:r>
                        <a:rPr lang="en-US" altLang="zh-TW" sz="15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5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社區</a:t>
                      </a:r>
                      <a:r>
                        <a:rPr lang="zh-TW" altLang="en-US" sz="15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災害環境診斷</a:t>
                      </a:r>
                    </a:p>
                  </a:txBody>
                  <a:tcPr marL="3703" marR="3703" marT="3703" marB="0" anchor="ctr">
                    <a:lnL w="12700" cmpd="sng">
                      <a:noFill/>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a:solidFill>
                            <a:schemeClr val="tx1"/>
                          </a:solidFill>
                          <a:latin typeface="微軟正黑體" panose="020B0604030504040204" pitchFamily="34" charset="-120"/>
                          <a:ea typeface="微軟正黑體" panose="020B0604030504040204" pitchFamily="34" charset="-120"/>
                          <a:cs typeface="+mn-cs"/>
                        </a:rPr>
                        <a:t>29</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a:solidFill>
                            <a:schemeClr val="tx1"/>
                          </a:solidFill>
                          <a:latin typeface="微軟正黑體" panose="020B0604030504040204" pitchFamily="34" charset="-120"/>
                          <a:ea typeface="微軟正黑體" panose="020B0604030504040204" pitchFamily="34" charset="-120"/>
                          <a:cs typeface="+mn-cs"/>
                        </a:rPr>
                        <a:t>22</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a:solidFill>
                            <a:schemeClr val="tx1"/>
                          </a:solidFill>
                          <a:latin typeface="微軟正黑體" panose="020B0604030504040204" pitchFamily="34" charset="-120"/>
                          <a:ea typeface="微軟正黑體" panose="020B0604030504040204" pitchFamily="34" charset="-120"/>
                          <a:cs typeface="+mn-cs"/>
                        </a:rPr>
                        <a:t>22</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a:solidFill>
                            <a:schemeClr val="tx1"/>
                          </a:solidFill>
                          <a:latin typeface="微軟正黑體" panose="020B0604030504040204" pitchFamily="34" charset="-120"/>
                          <a:ea typeface="微軟正黑體" panose="020B0604030504040204" pitchFamily="34" charset="-120"/>
                          <a:cs typeface="+mn-cs"/>
                        </a:rPr>
                        <a:t>6</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a:solidFill>
                            <a:schemeClr val="tx1"/>
                          </a:solidFill>
                          <a:latin typeface="微軟正黑體" panose="020B0604030504040204" pitchFamily="34" charset="-120"/>
                          <a:ea typeface="微軟正黑體" panose="020B0604030504040204" pitchFamily="34" charset="-120"/>
                          <a:cs typeface="+mn-cs"/>
                        </a:rPr>
                        <a:t>25</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a:solidFill>
                            <a:schemeClr val="tx1"/>
                          </a:solidFill>
                          <a:latin typeface="微軟正黑體" panose="020B0604030504040204" pitchFamily="34" charset="-120"/>
                          <a:ea typeface="微軟正黑體" panose="020B0604030504040204" pitchFamily="34" charset="-120"/>
                          <a:cs typeface="+mn-cs"/>
                        </a:rPr>
                        <a:t>6</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a:solidFill>
                            <a:schemeClr val="tx1"/>
                          </a:solidFill>
                          <a:latin typeface="微軟正黑體" panose="020B0604030504040204" pitchFamily="34" charset="-120"/>
                          <a:ea typeface="微軟正黑體" panose="020B0604030504040204" pitchFamily="34" charset="-120"/>
                          <a:cs typeface="+mn-cs"/>
                        </a:rPr>
                        <a:t>18</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mpd="sng">
                      <a:noFill/>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2250365597"/>
                  </a:ext>
                </a:extLst>
              </a:tr>
              <a:tr h="338607">
                <a:tc>
                  <a:txBody>
                    <a:bodyPr/>
                    <a:lstStyle/>
                    <a:p>
                      <a:pPr marL="266700" indent="-180975" algn="l" defTabSz="685800" rtl="0" eaLnBrk="1" fontAlgn="ctr" latinLnBrk="0" hangingPunct="1"/>
                      <a:r>
                        <a:rPr lang="en-US" altLang="zh-TW" sz="15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5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防</a:t>
                      </a:r>
                      <a:r>
                        <a:rPr lang="zh-TW" altLang="en-US" sz="15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救災議題與對策研擬</a:t>
                      </a:r>
                    </a:p>
                  </a:txBody>
                  <a:tcPr marL="3703" marR="3703" marT="3703" marB="0" anchor="ctr">
                    <a:lnL w="12700" cmpd="sng">
                      <a:noFill/>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a:solidFill>
                            <a:schemeClr val="tx1"/>
                          </a:solidFill>
                          <a:latin typeface="微軟正黑體" panose="020B0604030504040204" pitchFamily="34" charset="-120"/>
                          <a:ea typeface="微軟正黑體" panose="020B0604030504040204" pitchFamily="34" charset="-120"/>
                          <a:cs typeface="+mn-cs"/>
                        </a:rPr>
                        <a:t>29</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a:solidFill>
                            <a:schemeClr val="tx1"/>
                          </a:solidFill>
                          <a:latin typeface="微軟正黑體" panose="020B0604030504040204" pitchFamily="34" charset="-120"/>
                          <a:ea typeface="微軟正黑體" panose="020B0604030504040204" pitchFamily="34" charset="-120"/>
                          <a:cs typeface="+mn-cs"/>
                        </a:rPr>
                        <a:t>22</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a:solidFill>
                            <a:schemeClr val="tx1"/>
                          </a:solidFill>
                          <a:latin typeface="微軟正黑體" panose="020B0604030504040204" pitchFamily="34" charset="-120"/>
                          <a:ea typeface="微軟正黑體" panose="020B0604030504040204" pitchFamily="34" charset="-120"/>
                          <a:cs typeface="+mn-cs"/>
                        </a:rPr>
                        <a:t>22</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a:solidFill>
                            <a:schemeClr val="tx1"/>
                          </a:solidFill>
                          <a:latin typeface="微軟正黑體" panose="020B0604030504040204" pitchFamily="34" charset="-120"/>
                          <a:ea typeface="微軟正黑體" panose="020B0604030504040204" pitchFamily="34" charset="-120"/>
                          <a:cs typeface="+mn-cs"/>
                        </a:rPr>
                        <a:t>6</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a:solidFill>
                            <a:schemeClr val="tx1"/>
                          </a:solidFill>
                          <a:latin typeface="微軟正黑體" panose="020B0604030504040204" pitchFamily="34" charset="-120"/>
                          <a:ea typeface="微軟正黑體" panose="020B0604030504040204" pitchFamily="34" charset="-120"/>
                          <a:cs typeface="+mn-cs"/>
                        </a:rPr>
                        <a:t>25</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a:solidFill>
                            <a:schemeClr val="tx1"/>
                          </a:solidFill>
                          <a:latin typeface="微軟正黑體" panose="020B0604030504040204" pitchFamily="34" charset="-120"/>
                          <a:ea typeface="微軟正黑體" panose="020B0604030504040204" pitchFamily="34" charset="-120"/>
                          <a:cs typeface="+mn-cs"/>
                        </a:rPr>
                        <a:t>6</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a:solidFill>
                            <a:schemeClr val="tx1"/>
                          </a:solidFill>
                          <a:latin typeface="微軟正黑體" panose="020B0604030504040204" pitchFamily="34" charset="-120"/>
                          <a:ea typeface="微軟正黑體" panose="020B0604030504040204" pitchFamily="34" charset="-120"/>
                          <a:cs typeface="+mn-cs"/>
                        </a:rPr>
                        <a:t>18</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mpd="sng">
                      <a:noFill/>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extLst>
                  <a:ext uri="{0D108BD9-81ED-4DB2-BD59-A6C34878D82A}">
                    <a16:rowId xmlns:a16="http://schemas.microsoft.com/office/drawing/2014/main" val="4036717632"/>
                  </a:ext>
                </a:extLst>
              </a:tr>
              <a:tr h="729503">
                <a:tc>
                  <a:txBody>
                    <a:bodyPr/>
                    <a:lstStyle/>
                    <a:p>
                      <a:pPr marL="266700" indent="-180975" algn="l" defTabSz="685800" rtl="0" eaLnBrk="1" fontAlgn="ctr" latinLnBrk="0" hangingPunct="1"/>
                      <a:r>
                        <a:rPr lang="en-US" altLang="zh-TW" sz="15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5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社區</a:t>
                      </a:r>
                      <a:r>
                        <a:rPr lang="zh-TW" altLang="en-US" sz="15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防救災組織建立、任務分工與運作、防災計畫研擬</a:t>
                      </a:r>
                    </a:p>
                  </a:txBody>
                  <a:tcPr marL="3703" marR="3703" marT="3703" marB="0" anchor="ctr">
                    <a:lnL w="12700" cmpd="sng">
                      <a:noFill/>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a:solidFill>
                            <a:schemeClr val="tx1"/>
                          </a:solidFill>
                          <a:latin typeface="微軟正黑體" panose="020B0604030504040204" pitchFamily="34" charset="-120"/>
                          <a:ea typeface="微軟正黑體" panose="020B0604030504040204" pitchFamily="34" charset="-120"/>
                          <a:cs typeface="+mn-cs"/>
                        </a:rPr>
                        <a:t>6</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a:solidFill>
                            <a:schemeClr val="tx1"/>
                          </a:solidFill>
                          <a:latin typeface="微軟正黑體" panose="020B0604030504040204" pitchFamily="34" charset="-120"/>
                          <a:ea typeface="微軟正黑體" panose="020B0604030504040204" pitchFamily="34" charset="-120"/>
                          <a:cs typeface="+mn-cs"/>
                        </a:rPr>
                        <a:t>11</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a:solidFill>
                            <a:schemeClr val="tx1"/>
                          </a:solidFill>
                          <a:latin typeface="微軟正黑體" panose="020B0604030504040204" pitchFamily="34" charset="-120"/>
                          <a:ea typeface="微軟正黑體" panose="020B0604030504040204" pitchFamily="34" charset="-120"/>
                          <a:cs typeface="+mn-cs"/>
                        </a:rPr>
                        <a:t>6</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a:solidFill>
                            <a:schemeClr val="tx1"/>
                          </a:solidFill>
                          <a:latin typeface="微軟正黑體" panose="020B0604030504040204" pitchFamily="34" charset="-120"/>
                          <a:ea typeface="微軟正黑體" panose="020B0604030504040204" pitchFamily="34" charset="-120"/>
                          <a:cs typeface="+mn-cs"/>
                        </a:rPr>
                        <a:t>19</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a:solidFill>
                            <a:schemeClr val="tx1"/>
                          </a:solidFill>
                          <a:latin typeface="微軟正黑體" panose="020B0604030504040204" pitchFamily="34" charset="-120"/>
                          <a:ea typeface="微軟正黑體" panose="020B0604030504040204" pitchFamily="34" charset="-120"/>
                          <a:cs typeface="+mn-cs"/>
                        </a:rPr>
                        <a:t>6</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a:solidFill>
                            <a:schemeClr val="tx1"/>
                          </a:solidFill>
                          <a:latin typeface="微軟正黑體" panose="020B0604030504040204" pitchFamily="34" charset="-120"/>
                          <a:ea typeface="微軟正黑體" panose="020B0604030504040204" pitchFamily="34" charset="-120"/>
                          <a:cs typeface="+mn-cs"/>
                        </a:rPr>
                        <a:t>7</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a:solidFill>
                            <a:schemeClr val="tx1"/>
                          </a:solidFill>
                          <a:latin typeface="微軟正黑體" panose="020B0604030504040204" pitchFamily="34" charset="-120"/>
                          <a:ea typeface="微軟正黑體" panose="020B0604030504040204" pitchFamily="34" charset="-120"/>
                          <a:cs typeface="+mn-cs"/>
                        </a:rPr>
                        <a:t>9</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a:solidFill>
                            <a:schemeClr val="tx1"/>
                          </a:solidFill>
                          <a:latin typeface="微軟正黑體" panose="020B0604030504040204" pitchFamily="34" charset="-120"/>
                          <a:ea typeface="微軟正黑體" panose="020B0604030504040204" pitchFamily="34" charset="-120"/>
                          <a:cs typeface="+mn-cs"/>
                        </a:rPr>
                        <a:t>7</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a:solidFill>
                            <a:schemeClr val="tx1"/>
                          </a:solidFill>
                          <a:latin typeface="微軟正黑體" panose="020B0604030504040204" pitchFamily="34" charset="-120"/>
                          <a:ea typeface="微軟正黑體" panose="020B0604030504040204" pitchFamily="34" charset="-120"/>
                          <a:cs typeface="+mn-cs"/>
                        </a:rPr>
                        <a:t>23</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mpd="sng">
                      <a:noFill/>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2708719085"/>
                  </a:ext>
                </a:extLst>
              </a:tr>
              <a:tr h="487641">
                <a:tc>
                  <a:txBody>
                    <a:bodyPr/>
                    <a:lstStyle/>
                    <a:p>
                      <a:pPr marL="266700" indent="-180975" algn="l" defTabSz="685800" rtl="0" eaLnBrk="1" fontAlgn="ctr" latinLnBrk="0" hangingPunct="1"/>
                      <a:r>
                        <a:rPr lang="en-US" altLang="zh-TW" sz="15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1500" b="1" kern="100" dirty="0" smtClean="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社區</a:t>
                      </a:r>
                      <a:r>
                        <a:rPr lang="zh-TW" altLang="en-US" sz="1500" b="1"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防救災、救護訓練與演習</a:t>
                      </a:r>
                    </a:p>
                  </a:txBody>
                  <a:tcPr marL="3703" marR="3703" marT="3703" marB="0" anchor="ctr">
                    <a:lnL w="12700" cmpd="sng">
                      <a:noFill/>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4-8</a:t>
                      </a:r>
                      <a:r>
                        <a:rPr lang="zh-TW" altLang="en-US"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4-8</a:t>
                      </a:r>
                      <a:r>
                        <a:rPr lang="zh-TW" altLang="en-US"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a:solidFill>
                            <a:schemeClr val="tx1"/>
                          </a:solidFill>
                          <a:latin typeface="微軟正黑體" panose="020B0604030504040204" pitchFamily="34" charset="-120"/>
                          <a:ea typeface="微軟正黑體" panose="020B0604030504040204" pitchFamily="34" charset="-120"/>
                          <a:cs typeface="+mn-cs"/>
                        </a:rPr>
                        <a:t>22</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a:solidFill>
                            <a:schemeClr val="tx1"/>
                          </a:solidFill>
                          <a:latin typeface="微軟正黑體" panose="020B0604030504040204" pitchFamily="34" charset="-120"/>
                          <a:ea typeface="微軟正黑體" panose="020B0604030504040204" pitchFamily="34" charset="-120"/>
                          <a:cs typeface="+mn-cs"/>
                        </a:rPr>
                        <a:t>8</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a:solidFill>
                            <a:schemeClr val="tx1"/>
                          </a:solidFill>
                          <a:latin typeface="微軟正黑體" panose="020B0604030504040204" pitchFamily="34" charset="-120"/>
                          <a:ea typeface="微軟正黑體" panose="020B0604030504040204" pitchFamily="34" charset="-120"/>
                          <a:cs typeface="+mn-cs"/>
                        </a:rPr>
                        <a:t>5</a:t>
                      </a:r>
                      <a:r>
                        <a:rPr lang="zh-TW" altLang="en-US" sz="1500" b="1" kern="120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8</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月</a:t>
                      </a:r>
                      <a:r>
                        <a:rPr lang="en-US" altLang="zh-TW" sz="1500" b="1" kern="1200" dirty="0">
                          <a:solidFill>
                            <a:schemeClr val="tx1"/>
                          </a:solidFill>
                          <a:latin typeface="微軟正黑體" panose="020B0604030504040204" pitchFamily="34" charset="-120"/>
                          <a:ea typeface="微軟正黑體" panose="020B0604030504040204" pitchFamily="34" charset="-120"/>
                          <a:cs typeface="+mn-cs"/>
                        </a:rPr>
                        <a:t>13</a:t>
                      </a:r>
                      <a:r>
                        <a:rPr lang="zh-TW" altLang="en-US" sz="1500" b="1" kern="1200" dirty="0">
                          <a:solidFill>
                            <a:schemeClr val="tx1"/>
                          </a:solidFill>
                          <a:latin typeface="微軟正黑體" panose="020B0604030504040204" pitchFamily="34" charset="-120"/>
                          <a:ea typeface="微軟正黑體" panose="020B0604030504040204" pitchFamily="34" charset="-120"/>
                          <a:cs typeface="+mn-cs"/>
                        </a:rPr>
                        <a:t>日</a:t>
                      </a:r>
                    </a:p>
                  </a:txBody>
                  <a:tcPr marL="9525" marR="9525" marT="9525" marB="0" anchor="ctr">
                    <a:lnL w="12700" cap="flat" cmpd="sng" algn="ctr">
                      <a:solidFill>
                        <a:schemeClr val="accent4">
                          <a:lumMod val="75000"/>
                        </a:schemeClr>
                      </a:solidFill>
                      <a:prstDash val="sysDot"/>
                      <a:round/>
                      <a:headEnd type="none" w="med" len="med"/>
                      <a:tailEnd type="none" w="med" len="med"/>
                    </a:lnL>
                    <a:lnR w="12700" cmpd="sng">
                      <a:noFill/>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extLst>
                  <a:ext uri="{0D108BD9-81ED-4DB2-BD59-A6C34878D82A}">
                    <a16:rowId xmlns:a16="http://schemas.microsoft.com/office/drawing/2014/main" val="372383838"/>
                  </a:ext>
                </a:extLst>
              </a:tr>
              <a:tr h="487641">
                <a:tc>
                  <a:txBody>
                    <a:bodyPr/>
                    <a:lstStyle/>
                    <a:p>
                      <a:pPr marL="266700" indent="-180975" algn="l" defTabSz="685800" rtl="0" eaLnBrk="1" fontAlgn="ctr" latinLnBrk="0" hangingPunct="1"/>
                      <a:r>
                        <a:rPr lang="en-US" altLang="zh-TW" sz="1500" b="1" kern="100" dirty="0" smtClean="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1500" b="1" kern="100" dirty="0" smtClean="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外縣</a:t>
                      </a:r>
                      <a:r>
                        <a:rPr lang="zh-TW" altLang="en-US" sz="1500" b="1" kern="100"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市之防災社區參訪行程</a:t>
                      </a:r>
                    </a:p>
                  </a:txBody>
                  <a:tcPr marL="3703" marR="3703" marT="3703" marB="0" anchor="ctr">
                    <a:lnL w="12700" cmpd="sng">
                      <a:noFill/>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7-8</a:t>
                      </a:r>
                      <a:r>
                        <a:rPr lang="zh-TW" altLang="en-US"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7-8</a:t>
                      </a:r>
                      <a:r>
                        <a:rPr lang="zh-TW" altLang="en-US"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7-8</a:t>
                      </a:r>
                      <a:r>
                        <a:rPr lang="zh-TW" altLang="en-US"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7-8</a:t>
                      </a:r>
                      <a:r>
                        <a:rPr lang="zh-TW" altLang="en-US"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a:solidFill>
                            <a:schemeClr val="accent6">
                              <a:lumMod val="50000"/>
                            </a:schemeClr>
                          </a:solidFill>
                          <a:latin typeface="微軟正黑體" panose="020B0604030504040204" pitchFamily="34" charset="-120"/>
                          <a:ea typeface="微軟正黑體" panose="020B0604030504040204" pitchFamily="34" charset="-120"/>
                          <a:cs typeface="+mn-cs"/>
                        </a:rPr>
                        <a:t>7-8</a:t>
                      </a:r>
                      <a:r>
                        <a:rPr lang="zh-TW" altLang="en-US" sz="1500" b="1" kern="1200">
                          <a:solidFill>
                            <a:schemeClr val="accent6">
                              <a:lumMod val="50000"/>
                            </a:schemeClr>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mpd="sng">
                      <a:noFill/>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1122535436"/>
                  </a:ext>
                </a:extLst>
              </a:tr>
              <a:tr h="338607">
                <a:tc>
                  <a:txBody>
                    <a:bodyPr/>
                    <a:lstStyle/>
                    <a:p>
                      <a:pPr marL="266700" indent="-180975" algn="l" defTabSz="685800" rtl="0" eaLnBrk="1" fontAlgn="ctr" latinLnBrk="0" hangingPunct="1"/>
                      <a:r>
                        <a:rPr lang="en-US" altLang="zh-TW" sz="1500" b="1" kern="100" dirty="0" smtClean="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1500" b="1" kern="100" dirty="0" smtClean="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社區</a:t>
                      </a:r>
                      <a:r>
                        <a:rPr lang="zh-TW" altLang="en-US" sz="1500" b="1" kern="100"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防救災演練</a:t>
                      </a:r>
                    </a:p>
                  </a:txBody>
                  <a:tcPr marL="3703" marR="3703" marT="3703" marB="0" anchor="ctr">
                    <a:lnL w="12700" cmpd="sng">
                      <a:noFill/>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a:solidFill>
                            <a:schemeClr val="accent6">
                              <a:lumMod val="50000"/>
                            </a:schemeClr>
                          </a:solidFill>
                          <a:latin typeface="微軟正黑體" panose="020B0604030504040204" pitchFamily="34" charset="-120"/>
                          <a:ea typeface="微軟正黑體" panose="020B0604030504040204" pitchFamily="34" charset="-120"/>
                          <a:cs typeface="+mn-cs"/>
                        </a:rPr>
                        <a:t>7-8</a:t>
                      </a:r>
                      <a:r>
                        <a:rPr lang="zh-TW" altLang="en-US" sz="1500" b="1" kern="1200">
                          <a:solidFill>
                            <a:schemeClr val="accent6">
                              <a:lumMod val="50000"/>
                            </a:schemeClr>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7-8</a:t>
                      </a:r>
                      <a:r>
                        <a:rPr lang="zh-TW" altLang="en-US"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7-8</a:t>
                      </a:r>
                      <a:r>
                        <a:rPr lang="zh-TW" altLang="en-US"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7-8</a:t>
                      </a:r>
                      <a:r>
                        <a:rPr lang="zh-TW" altLang="en-US"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tc>
                  <a:txBody>
                    <a:bodyPr/>
                    <a:lstStyle/>
                    <a:p>
                      <a:pPr marL="0" algn="ctr" defTabSz="685800" rtl="0" eaLnBrk="1" fontAlgn="ctr" latinLnBrk="0" hangingPunct="1"/>
                      <a:r>
                        <a:rPr lang="en-US" altLang="zh-TW"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7-8</a:t>
                      </a:r>
                      <a:r>
                        <a:rPr lang="zh-TW" altLang="en-US"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mpd="sng">
                      <a:noFill/>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E8CB"/>
                    </a:solidFill>
                  </a:tcPr>
                </a:tc>
                <a:extLst>
                  <a:ext uri="{0D108BD9-81ED-4DB2-BD59-A6C34878D82A}">
                    <a16:rowId xmlns:a16="http://schemas.microsoft.com/office/drawing/2014/main" val="398379451"/>
                  </a:ext>
                </a:extLst>
              </a:tr>
              <a:tr h="487641">
                <a:tc>
                  <a:txBody>
                    <a:bodyPr/>
                    <a:lstStyle/>
                    <a:p>
                      <a:pPr marL="361950" indent="-276225" algn="l" defTabSz="685800" rtl="0" eaLnBrk="1" fontAlgn="ctr" latinLnBrk="0" hangingPunct="1"/>
                      <a:r>
                        <a:rPr lang="en-US" altLang="zh-TW" sz="1500" b="1" kern="100" dirty="0" smtClean="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1500" b="1" kern="100" dirty="0" smtClean="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辦理</a:t>
                      </a:r>
                      <a:r>
                        <a:rPr lang="zh-TW" altLang="en-US" sz="1500" b="1" kern="100"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社區防災工作成果發表</a:t>
                      </a:r>
                    </a:p>
                  </a:txBody>
                  <a:tcPr marL="3703" marR="3703" marT="3703" marB="0" anchor="ctr">
                    <a:lnL w="12700" cmpd="sng">
                      <a:noFill/>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9-10</a:t>
                      </a:r>
                      <a:r>
                        <a:rPr lang="zh-TW" altLang="en-US"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9-10</a:t>
                      </a:r>
                      <a:r>
                        <a:rPr lang="zh-TW" altLang="en-US"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9-10</a:t>
                      </a:r>
                      <a:r>
                        <a:rPr lang="zh-TW" altLang="en-US"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9-10</a:t>
                      </a:r>
                      <a:r>
                        <a:rPr lang="zh-TW" altLang="en-US"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685800" rtl="0" eaLnBrk="1" fontAlgn="ctr" latinLnBrk="0" hangingPunct="1"/>
                      <a:r>
                        <a:rPr lang="en-US" altLang="zh-TW"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9-10</a:t>
                      </a:r>
                      <a:r>
                        <a:rPr lang="zh-TW" altLang="en-US" sz="1500" b="1" kern="1200" dirty="0">
                          <a:solidFill>
                            <a:schemeClr val="accent6">
                              <a:lumMod val="50000"/>
                            </a:schemeClr>
                          </a:solidFill>
                          <a:latin typeface="微軟正黑體" panose="020B0604030504040204" pitchFamily="34" charset="-120"/>
                          <a:ea typeface="微軟正黑體" panose="020B0604030504040204" pitchFamily="34" charset="-120"/>
                          <a:cs typeface="+mn-cs"/>
                        </a:rPr>
                        <a:t>月</a:t>
                      </a:r>
                    </a:p>
                  </a:txBody>
                  <a:tcPr marL="9525" marR="9525" marT="9525" marB="0" anchor="ctr">
                    <a:lnL w="12700" cap="flat" cmpd="sng" algn="ctr">
                      <a:solidFill>
                        <a:schemeClr val="accent4">
                          <a:lumMod val="75000"/>
                        </a:schemeClr>
                      </a:solidFill>
                      <a:prstDash val="sysDot"/>
                      <a:round/>
                      <a:headEnd type="none" w="med" len="med"/>
                      <a:tailEnd type="none" w="med" len="med"/>
                    </a:lnL>
                    <a:lnR w="12700" cmpd="sng">
                      <a:noFill/>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2278882972"/>
                  </a:ext>
                </a:extLst>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32</a:t>
            </a:fld>
            <a:endParaRPr lang="zh-TW" altLang="en-US">
              <a:solidFill>
                <a:srgbClr val="44546A">
                  <a:lumMod val="50000"/>
                </a:srgbClr>
              </a:solidFill>
            </a:endParaRPr>
          </a:p>
        </p:txBody>
      </p:sp>
      <p:sp>
        <p:nvSpPr>
          <p:cNvPr id="3" name="標題 2"/>
          <p:cNvSpPr>
            <a:spLocks noGrp="1"/>
          </p:cNvSpPr>
          <p:nvPr>
            <p:ph type="title"/>
          </p:nvPr>
        </p:nvSpPr>
        <p:spPr>
          <a:xfrm>
            <a:off x="361950" y="130857"/>
            <a:ext cx="5810250" cy="716869"/>
          </a:xfrm>
          <a:solidFill>
            <a:schemeClr val="bg1"/>
          </a:solidFill>
        </p:spPr>
        <p:txBody>
          <a:bodyPr/>
          <a:lstStyle/>
          <a:p>
            <a:r>
              <a:rPr lang="zh-TW" altLang="en-US" dirty="0" smtClean="0"/>
              <a:t>推動防災區工作辦理進度</a:t>
            </a:r>
            <a:endParaRPr lang="zh-TW" altLang="en-US" dirty="0"/>
          </a:p>
        </p:txBody>
      </p:sp>
      <p:sp>
        <p:nvSpPr>
          <p:cNvPr id="7" name="矩形 6"/>
          <p:cNvSpPr/>
          <p:nvPr/>
        </p:nvSpPr>
        <p:spPr>
          <a:xfrm>
            <a:off x="0" y="762000"/>
            <a:ext cx="4114800" cy="461665"/>
          </a:xfrm>
          <a:prstGeom prst="rect">
            <a:avLst/>
          </a:prstGeom>
          <a:solidFill>
            <a:srgbClr val="C1DABC">
              <a:alpha val="65000"/>
            </a:srgbClr>
          </a:solidFill>
        </p:spPr>
        <p:txBody>
          <a:bodyPr wrap="square">
            <a:spAutoFit/>
          </a:bodyPr>
          <a:lstStyle/>
          <a:p>
            <a:pPr marL="342900" indent="-342900" fontAlgn="auto">
              <a:spcBef>
                <a:spcPts val="0"/>
              </a:spcBef>
              <a:spcAft>
                <a:spcPts val="0"/>
              </a:spcAft>
              <a:buSzPct val="80000"/>
              <a:buFont typeface="微軟正黑體" panose="020B0604030504040204" pitchFamily="34" charset="-120"/>
              <a:buChar char="★"/>
            </a:pPr>
            <a:r>
              <a:rPr kumimoji="0" lang="zh-TW" altLang="en-US" sz="2400" b="1" dirty="0" smtClean="0">
                <a:solidFill>
                  <a:srgbClr val="002060"/>
                </a:solidFill>
                <a:latin typeface="微軟正黑體" pitchFamily="34" charset="-120"/>
                <a:ea typeface="微軟正黑體" pitchFamily="34" charset="-120"/>
              </a:rPr>
              <a:t>消防局防災社區推動進度</a:t>
            </a:r>
            <a:endParaRPr kumimoji="0" lang="zh-TW" altLang="en-US" sz="2400" b="1" dirty="0">
              <a:solidFill>
                <a:srgbClr val="002060"/>
              </a:solidFill>
              <a:latin typeface="微軟正黑體" pitchFamily="34" charset="-120"/>
              <a:ea typeface="微軟正黑體" pitchFamily="34"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1845434657"/>
              </p:ext>
            </p:extLst>
          </p:nvPr>
        </p:nvGraphicFramePr>
        <p:xfrm>
          <a:off x="-762002" y="8839200"/>
          <a:ext cx="6934202" cy="4806949"/>
        </p:xfrm>
        <a:graphic>
          <a:graphicData uri="http://schemas.openxmlformats.org/drawingml/2006/table">
            <a:tbl>
              <a:tblPr>
                <a:tableStyleId>{5C22544A-7EE6-4342-B048-85BDC9FD1C3A}</a:tableStyleId>
              </a:tblPr>
              <a:tblGrid>
                <a:gridCol w="466039">
                  <a:extLst>
                    <a:ext uri="{9D8B030D-6E8A-4147-A177-3AD203B41FA5}">
                      <a16:colId xmlns:a16="http://schemas.microsoft.com/office/drawing/2014/main" val="55382815"/>
                    </a:ext>
                  </a:extLst>
                </a:gridCol>
                <a:gridCol w="1548450">
                  <a:extLst>
                    <a:ext uri="{9D8B030D-6E8A-4147-A177-3AD203B41FA5}">
                      <a16:colId xmlns:a16="http://schemas.microsoft.com/office/drawing/2014/main" val="1331072426"/>
                    </a:ext>
                  </a:extLst>
                </a:gridCol>
                <a:gridCol w="710333">
                  <a:extLst>
                    <a:ext uri="{9D8B030D-6E8A-4147-A177-3AD203B41FA5}">
                      <a16:colId xmlns:a16="http://schemas.microsoft.com/office/drawing/2014/main" val="3048531967"/>
                    </a:ext>
                  </a:extLst>
                </a:gridCol>
                <a:gridCol w="841876">
                  <a:extLst>
                    <a:ext uri="{9D8B030D-6E8A-4147-A177-3AD203B41FA5}">
                      <a16:colId xmlns:a16="http://schemas.microsoft.com/office/drawing/2014/main" val="160905484"/>
                    </a:ext>
                  </a:extLst>
                </a:gridCol>
                <a:gridCol w="841876">
                  <a:extLst>
                    <a:ext uri="{9D8B030D-6E8A-4147-A177-3AD203B41FA5}">
                      <a16:colId xmlns:a16="http://schemas.microsoft.com/office/drawing/2014/main" val="3125676993"/>
                    </a:ext>
                  </a:extLst>
                </a:gridCol>
                <a:gridCol w="841876">
                  <a:extLst>
                    <a:ext uri="{9D8B030D-6E8A-4147-A177-3AD203B41FA5}">
                      <a16:colId xmlns:a16="http://schemas.microsoft.com/office/drawing/2014/main" val="829004514"/>
                    </a:ext>
                  </a:extLst>
                </a:gridCol>
                <a:gridCol w="841876">
                  <a:extLst>
                    <a:ext uri="{9D8B030D-6E8A-4147-A177-3AD203B41FA5}">
                      <a16:colId xmlns:a16="http://schemas.microsoft.com/office/drawing/2014/main" val="1309224568"/>
                    </a:ext>
                  </a:extLst>
                </a:gridCol>
                <a:gridCol w="841876">
                  <a:extLst>
                    <a:ext uri="{9D8B030D-6E8A-4147-A177-3AD203B41FA5}">
                      <a16:colId xmlns:a16="http://schemas.microsoft.com/office/drawing/2014/main" val="1146398772"/>
                    </a:ext>
                  </a:extLst>
                </a:gridCol>
              </a:tblGrid>
              <a:tr h="162947">
                <a:tc>
                  <a:txBody>
                    <a:bodyPr/>
                    <a:lstStyle/>
                    <a:p>
                      <a:pPr algn="ctr" fontAlgn="ctr"/>
                      <a:r>
                        <a:rPr lang="zh-TW" altLang="en-US" sz="500" u="none" strike="noStrike">
                          <a:effectLst/>
                        </a:rPr>
                        <a:t>項目</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名稱</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dirty="0">
                          <a:effectLst/>
                        </a:rPr>
                        <a:t>預定辦理時間</a:t>
                      </a:r>
                      <a:endParaRPr lang="zh-TW" altLang="en-US" sz="500" b="0" i="0" u="none" strike="noStrike" dirty="0">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三峽區</a:t>
                      </a:r>
                      <a:br>
                        <a:rPr lang="zh-TW" altLang="en-US" sz="500" u="none" strike="noStrike">
                          <a:effectLst/>
                        </a:rPr>
                      </a:br>
                      <a:r>
                        <a:rPr lang="zh-TW" altLang="en-US" sz="500" u="none" strike="noStrike">
                          <a:effectLst/>
                        </a:rPr>
                        <a:t>五寮里</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三重區</a:t>
                      </a:r>
                      <a:br>
                        <a:rPr lang="zh-TW" altLang="en-US" sz="500" u="none" strike="noStrike">
                          <a:effectLst/>
                        </a:rPr>
                      </a:br>
                      <a:r>
                        <a:rPr lang="zh-TW" altLang="en-US" sz="500" u="none" strike="noStrike">
                          <a:effectLst/>
                        </a:rPr>
                        <a:t>福民里</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汐止區</a:t>
                      </a:r>
                      <a:br>
                        <a:rPr lang="zh-TW" altLang="en-US" sz="500" u="none" strike="noStrike">
                          <a:effectLst/>
                        </a:rPr>
                      </a:br>
                      <a:r>
                        <a:rPr lang="zh-TW" altLang="en-US" sz="500" u="none" strike="noStrike">
                          <a:effectLst/>
                        </a:rPr>
                        <a:t>白雲里</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新店區</a:t>
                      </a:r>
                      <a:br>
                        <a:rPr lang="zh-TW" altLang="en-US" sz="500" u="none" strike="noStrike">
                          <a:effectLst/>
                        </a:rPr>
                      </a:br>
                      <a:r>
                        <a:rPr lang="zh-TW" altLang="en-US" sz="500" u="none" strike="noStrike">
                          <a:effectLst/>
                        </a:rPr>
                        <a:t>屈尺里</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烏來區</a:t>
                      </a:r>
                      <a:br>
                        <a:rPr lang="zh-TW" altLang="en-US" sz="500" u="none" strike="noStrike">
                          <a:effectLst/>
                        </a:rPr>
                      </a:br>
                      <a:r>
                        <a:rPr lang="zh-TW" altLang="en-US" sz="500" u="none" strike="noStrike">
                          <a:effectLst/>
                        </a:rPr>
                        <a:t>信賢里</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extLst>
                  <a:ext uri="{0D108BD9-81ED-4DB2-BD59-A6C34878D82A}">
                    <a16:rowId xmlns:a16="http://schemas.microsoft.com/office/drawing/2014/main" val="3847481756"/>
                  </a:ext>
                </a:extLst>
              </a:tr>
              <a:tr h="244421">
                <a:tc>
                  <a:txBody>
                    <a:bodyPr/>
                    <a:lstStyle/>
                    <a:p>
                      <a:pPr algn="ctr" fontAlgn="ctr"/>
                      <a:r>
                        <a:rPr lang="en-US" altLang="zh-TW" sz="500" u="none" strike="noStrike">
                          <a:effectLst/>
                        </a:rPr>
                        <a:t>1</a:t>
                      </a:r>
                      <a:endParaRPr lang="en-US" altLang="zh-TW" sz="500" b="1"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dirty="0">
                          <a:effectLst/>
                        </a:rPr>
                        <a:t>防災社區工作團隊組成與指導會議</a:t>
                      </a:r>
                      <a:endParaRPr lang="zh-TW" altLang="en-US" sz="500" b="1" i="0" u="none" strike="noStrike" dirty="0">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3-4</a:t>
                      </a:r>
                      <a:r>
                        <a:rPr lang="zh-TW" altLang="en-US" sz="500" u="none" strike="noStrike">
                          <a:effectLst/>
                        </a:rPr>
                        <a:t>月</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3</a:t>
                      </a:r>
                      <a:r>
                        <a:rPr lang="zh-TW" altLang="en-US" sz="500" u="none" strike="noStrike">
                          <a:effectLst/>
                        </a:rPr>
                        <a:t>月</a:t>
                      </a:r>
                      <a:r>
                        <a:rPr lang="en-US" altLang="zh-TW" sz="500" u="none" strike="noStrike">
                          <a:effectLst/>
                        </a:rPr>
                        <a:t>30</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3</a:t>
                      </a:r>
                      <a:r>
                        <a:rPr lang="zh-TW" altLang="en-US" sz="500" u="none" strike="noStrike">
                          <a:effectLst/>
                        </a:rPr>
                        <a:t>月</a:t>
                      </a:r>
                      <a:r>
                        <a:rPr lang="en-US" altLang="zh-TW" sz="500" u="none" strike="noStrike">
                          <a:effectLst/>
                        </a:rPr>
                        <a:t>18</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4</a:t>
                      </a:r>
                      <a:r>
                        <a:rPr lang="zh-TW" altLang="en-US" sz="500" u="none" strike="noStrike">
                          <a:effectLst/>
                        </a:rPr>
                        <a:t>月</a:t>
                      </a:r>
                      <a:r>
                        <a:rPr lang="en-US" altLang="zh-TW" sz="500" u="none" strike="noStrike">
                          <a:effectLst/>
                        </a:rPr>
                        <a:t>15</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4</a:t>
                      </a:r>
                      <a:r>
                        <a:rPr lang="zh-TW" altLang="en-US" sz="500" u="none" strike="noStrike">
                          <a:effectLst/>
                        </a:rPr>
                        <a:t>月</a:t>
                      </a:r>
                      <a:r>
                        <a:rPr lang="en-US" altLang="zh-TW" sz="500" u="none" strike="noStrike">
                          <a:effectLst/>
                        </a:rPr>
                        <a:t>15</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4</a:t>
                      </a:r>
                      <a:r>
                        <a:rPr lang="zh-TW" altLang="en-US" sz="500" u="none" strike="noStrike">
                          <a:effectLst/>
                        </a:rPr>
                        <a:t>月</a:t>
                      </a:r>
                      <a:r>
                        <a:rPr lang="en-US" altLang="zh-TW" sz="500" u="none" strike="noStrike">
                          <a:effectLst/>
                        </a:rPr>
                        <a:t>19</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extLst>
                  <a:ext uri="{0D108BD9-81ED-4DB2-BD59-A6C34878D82A}">
                    <a16:rowId xmlns:a16="http://schemas.microsoft.com/office/drawing/2014/main" val="1305062150"/>
                  </a:ext>
                </a:extLst>
              </a:tr>
              <a:tr h="325895">
                <a:tc>
                  <a:txBody>
                    <a:bodyPr/>
                    <a:lstStyle/>
                    <a:p>
                      <a:pPr algn="ctr" fontAlgn="ctr"/>
                      <a:r>
                        <a:rPr lang="en-US" altLang="zh-TW" sz="500" u="none" strike="noStrike">
                          <a:effectLst/>
                        </a:rPr>
                        <a:t>2</a:t>
                      </a:r>
                      <a:endParaRPr lang="en-US" altLang="zh-TW" sz="500" b="1"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dirty="0">
                          <a:effectLst/>
                        </a:rPr>
                        <a:t>防災社區啟動與啟蒙</a:t>
                      </a:r>
                      <a:endParaRPr lang="zh-TW" altLang="en-US" sz="500" b="1" i="0" u="none" strike="noStrike" dirty="0">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4-5</a:t>
                      </a:r>
                      <a:r>
                        <a:rPr lang="zh-TW" altLang="en-US" sz="500" u="none" strike="noStrike">
                          <a:effectLst/>
                        </a:rPr>
                        <a:t>月</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a:t>
                      </a:r>
                      <a:r>
                        <a:rPr lang="zh-TW" altLang="en-US" sz="500" u="none" strike="noStrike">
                          <a:effectLst/>
                        </a:rPr>
                        <a:t>月</a:t>
                      </a:r>
                      <a:r>
                        <a:rPr lang="en-US" altLang="zh-TW" sz="500" u="none" strike="noStrike">
                          <a:effectLst/>
                        </a:rPr>
                        <a:t>14</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4</a:t>
                      </a:r>
                      <a:r>
                        <a:rPr lang="zh-TW" altLang="en-US" sz="500" u="none" strike="noStrike">
                          <a:effectLst/>
                        </a:rPr>
                        <a:t>月</a:t>
                      </a:r>
                      <a:r>
                        <a:rPr lang="en-US" altLang="zh-TW" sz="500" u="none" strike="noStrike">
                          <a:effectLst/>
                        </a:rPr>
                        <a:t>17</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a:t>
                      </a:r>
                      <a:r>
                        <a:rPr lang="zh-TW" altLang="en-US" sz="500" u="none" strike="noStrike">
                          <a:effectLst/>
                        </a:rPr>
                        <a:t>月</a:t>
                      </a:r>
                      <a:r>
                        <a:rPr lang="en-US" altLang="zh-TW" sz="500" u="none" strike="noStrike">
                          <a:effectLst/>
                        </a:rPr>
                        <a:t>20</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a:t>
                      </a:r>
                      <a:r>
                        <a:rPr lang="zh-TW" altLang="en-US" sz="500" u="none" strike="noStrike">
                          <a:effectLst/>
                        </a:rPr>
                        <a:t>月</a:t>
                      </a:r>
                      <a:r>
                        <a:rPr lang="en-US" altLang="zh-TW" sz="500" u="none" strike="noStrike">
                          <a:effectLst/>
                        </a:rPr>
                        <a:t>11</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a:t>
                      </a:r>
                      <a:r>
                        <a:rPr lang="zh-TW" altLang="en-US" sz="500" u="none" strike="noStrike">
                          <a:effectLst/>
                        </a:rPr>
                        <a:t>月</a:t>
                      </a:r>
                      <a:r>
                        <a:rPr lang="en-US" altLang="zh-TW" sz="500" u="none" strike="noStrike">
                          <a:effectLst/>
                        </a:rPr>
                        <a:t>14</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extLst>
                  <a:ext uri="{0D108BD9-81ED-4DB2-BD59-A6C34878D82A}">
                    <a16:rowId xmlns:a16="http://schemas.microsoft.com/office/drawing/2014/main" val="143634456"/>
                  </a:ext>
                </a:extLst>
              </a:tr>
              <a:tr h="814737">
                <a:tc>
                  <a:txBody>
                    <a:bodyPr/>
                    <a:lstStyle/>
                    <a:p>
                      <a:pPr algn="ctr" fontAlgn="ctr"/>
                      <a:r>
                        <a:rPr lang="en-US" altLang="zh-TW" sz="500" u="none" strike="noStrike" dirty="0">
                          <a:effectLst/>
                        </a:rPr>
                        <a:t>3</a:t>
                      </a:r>
                      <a:endParaRPr lang="en-US" altLang="zh-TW" sz="500" b="1" i="0" u="none" strike="noStrike" dirty="0">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dirty="0">
                          <a:effectLst/>
                        </a:rPr>
                        <a:t>社區防救災資料庫建置，並提出該社區應備之防救災裝備器材建議清單</a:t>
                      </a:r>
                      <a:endParaRPr lang="zh-TW" altLang="en-US" sz="500" b="1" i="0" u="none" strike="noStrike" dirty="0">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4-10</a:t>
                      </a:r>
                      <a:r>
                        <a:rPr lang="zh-TW" altLang="en-US" sz="500" u="none" strike="noStrike">
                          <a:effectLst/>
                        </a:rPr>
                        <a:t>月</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6</a:t>
                      </a:r>
                      <a:r>
                        <a:rPr lang="zh-TW" altLang="en-US" sz="500" u="none" strike="noStrike">
                          <a:effectLst/>
                        </a:rPr>
                        <a:t>月</a:t>
                      </a:r>
                      <a:r>
                        <a:rPr lang="en-US" altLang="zh-TW" sz="500" u="none" strike="noStrike">
                          <a:effectLst/>
                        </a:rPr>
                        <a:t>11</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4</a:t>
                      </a:r>
                      <a:r>
                        <a:rPr lang="zh-TW" altLang="en-US" sz="500" u="none" strike="noStrike">
                          <a:effectLst/>
                        </a:rPr>
                        <a:t>月</a:t>
                      </a:r>
                      <a:r>
                        <a:rPr lang="en-US" altLang="zh-TW" sz="500" u="none" strike="noStrike">
                          <a:effectLst/>
                        </a:rPr>
                        <a:t>17</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6</a:t>
                      </a:r>
                      <a:r>
                        <a:rPr lang="zh-TW" altLang="en-US" sz="500" u="none" strike="noStrike">
                          <a:effectLst/>
                        </a:rPr>
                        <a:t>月</a:t>
                      </a:r>
                      <a:r>
                        <a:rPr lang="en-US" altLang="zh-TW" sz="500" u="none" strike="noStrike">
                          <a:effectLst/>
                        </a:rPr>
                        <a:t>5</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a:t>
                      </a:r>
                      <a:r>
                        <a:rPr lang="zh-TW" altLang="en-US" sz="500" u="none" strike="noStrike">
                          <a:effectLst/>
                        </a:rPr>
                        <a:t>月</a:t>
                      </a:r>
                      <a:r>
                        <a:rPr lang="en-US" altLang="zh-TW" sz="500" u="none" strike="noStrike">
                          <a:effectLst/>
                        </a:rPr>
                        <a:t>11</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a:t>
                      </a:r>
                      <a:r>
                        <a:rPr lang="zh-TW" altLang="en-US" sz="500" u="none" strike="noStrike">
                          <a:effectLst/>
                        </a:rPr>
                        <a:t>月</a:t>
                      </a:r>
                      <a:r>
                        <a:rPr lang="en-US" altLang="zh-TW" sz="500" u="none" strike="noStrike">
                          <a:effectLst/>
                        </a:rPr>
                        <a:t>14</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extLst>
                  <a:ext uri="{0D108BD9-81ED-4DB2-BD59-A6C34878D82A}">
                    <a16:rowId xmlns:a16="http://schemas.microsoft.com/office/drawing/2014/main" val="4233632407"/>
                  </a:ext>
                </a:extLst>
              </a:tr>
              <a:tr h="488842">
                <a:tc>
                  <a:txBody>
                    <a:bodyPr/>
                    <a:lstStyle/>
                    <a:p>
                      <a:pPr algn="ctr" fontAlgn="ctr"/>
                      <a:r>
                        <a:rPr lang="en-US" altLang="zh-TW" sz="500" u="none" strike="noStrike">
                          <a:effectLst/>
                        </a:rPr>
                        <a:t>4</a:t>
                      </a:r>
                      <a:endParaRPr lang="en-US" altLang="zh-TW" sz="500" b="1"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dirty="0">
                          <a:effectLst/>
                        </a:rPr>
                        <a:t>社區災害環境診斷</a:t>
                      </a:r>
                      <a:endParaRPr lang="zh-TW" altLang="en-US" sz="500" b="1" i="0" u="none" strike="noStrike" dirty="0">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5-6</a:t>
                      </a:r>
                      <a:r>
                        <a:rPr lang="zh-TW" altLang="en-US" sz="500" u="none" strike="noStrike">
                          <a:effectLst/>
                        </a:rPr>
                        <a:t>月</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a:t>
                      </a:r>
                      <a:r>
                        <a:rPr lang="zh-TW" altLang="en-US" sz="500" u="none" strike="noStrike">
                          <a:effectLst/>
                        </a:rPr>
                        <a:t>月</a:t>
                      </a:r>
                      <a:r>
                        <a:rPr lang="en-US" altLang="zh-TW" sz="500" u="none" strike="noStrike">
                          <a:effectLst/>
                        </a:rPr>
                        <a:t>29</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a:t>
                      </a:r>
                      <a:r>
                        <a:rPr lang="zh-TW" altLang="en-US" sz="500" u="none" strike="noStrike">
                          <a:effectLst/>
                        </a:rPr>
                        <a:t>月</a:t>
                      </a:r>
                      <a:r>
                        <a:rPr lang="en-US" altLang="zh-TW" sz="500" u="none" strike="noStrike">
                          <a:effectLst/>
                        </a:rPr>
                        <a:t>22</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a:t>
                      </a:r>
                      <a:r>
                        <a:rPr lang="zh-TW" altLang="en-US" sz="500" u="none" strike="noStrike">
                          <a:effectLst/>
                        </a:rPr>
                        <a:t>月</a:t>
                      </a:r>
                      <a:r>
                        <a:rPr lang="en-US" altLang="zh-TW" sz="500" u="none" strike="noStrike">
                          <a:effectLst/>
                        </a:rPr>
                        <a:t>22</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6</a:t>
                      </a:r>
                      <a:r>
                        <a:rPr lang="zh-TW" altLang="en-US" sz="500" u="none" strike="noStrike">
                          <a:effectLst/>
                        </a:rPr>
                        <a:t>月</a:t>
                      </a:r>
                      <a:r>
                        <a:rPr lang="en-US" altLang="zh-TW" sz="500" u="none" strike="noStrike">
                          <a:effectLst/>
                        </a:rPr>
                        <a:t>25</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6</a:t>
                      </a:r>
                      <a:r>
                        <a:rPr lang="zh-TW" altLang="en-US" sz="500" u="none" strike="noStrike">
                          <a:effectLst/>
                        </a:rPr>
                        <a:t>月</a:t>
                      </a:r>
                      <a:r>
                        <a:rPr lang="en-US" altLang="zh-TW" sz="500" u="none" strike="noStrike">
                          <a:effectLst/>
                        </a:rPr>
                        <a:t>18</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extLst>
                  <a:ext uri="{0D108BD9-81ED-4DB2-BD59-A6C34878D82A}">
                    <a16:rowId xmlns:a16="http://schemas.microsoft.com/office/drawing/2014/main" val="1886411795"/>
                  </a:ext>
                </a:extLst>
              </a:tr>
              <a:tr h="570316">
                <a:tc>
                  <a:txBody>
                    <a:bodyPr/>
                    <a:lstStyle/>
                    <a:p>
                      <a:pPr algn="ctr" fontAlgn="ctr"/>
                      <a:r>
                        <a:rPr lang="en-US" altLang="zh-TW" sz="500" u="none" strike="noStrike">
                          <a:effectLst/>
                        </a:rPr>
                        <a:t>5</a:t>
                      </a:r>
                      <a:endParaRPr lang="en-US" altLang="zh-TW" sz="500" b="1"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dirty="0">
                          <a:effectLst/>
                        </a:rPr>
                        <a:t>防救災議題與對策研擬</a:t>
                      </a:r>
                      <a:endParaRPr lang="zh-TW" altLang="en-US" sz="500" b="1" i="0" u="none" strike="noStrike" dirty="0">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5-6</a:t>
                      </a:r>
                      <a:r>
                        <a:rPr lang="zh-TW" altLang="en-US" sz="500" u="none" strike="noStrike">
                          <a:effectLst/>
                        </a:rPr>
                        <a:t>月</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a:t>
                      </a:r>
                      <a:r>
                        <a:rPr lang="zh-TW" altLang="en-US" sz="500" u="none" strike="noStrike">
                          <a:effectLst/>
                        </a:rPr>
                        <a:t>月</a:t>
                      </a:r>
                      <a:r>
                        <a:rPr lang="en-US" altLang="zh-TW" sz="500" u="none" strike="noStrike">
                          <a:effectLst/>
                        </a:rPr>
                        <a:t>29</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a:t>
                      </a:r>
                      <a:r>
                        <a:rPr lang="zh-TW" altLang="en-US" sz="500" u="none" strike="noStrike">
                          <a:effectLst/>
                        </a:rPr>
                        <a:t>月</a:t>
                      </a:r>
                      <a:r>
                        <a:rPr lang="en-US" altLang="zh-TW" sz="500" u="none" strike="noStrike">
                          <a:effectLst/>
                        </a:rPr>
                        <a:t>22</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a:t>
                      </a:r>
                      <a:r>
                        <a:rPr lang="zh-TW" altLang="en-US" sz="500" u="none" strike="noStrike">
                          <a:effectLst/>
                        </a:rPr>
                        <a:t>月</a:t>
                      </a:r>
                      <a:r>
                        <a:rPr lang="en-US" altLang="zh-TW" sz="500" u="none" strike="noStrike">
                          <a:effectLst/>
                        </a:rPr>
                        <a:t>22</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6</a:t>
                      </a:r>
                      <a:r>
                        <a:rPr lang="zh-TW" altLang="en-US" sz="500" u="none" strike="noStrike">
                          <a:effectLst/>
                        </a:rPr>
                        <a:t>月</a:t>
                      </a:r>
                      <a:r>
                        <a:rPr lang="en-US" altLang="zh-TW" sz="500" u="none" strike="noStrike">
                          <a:effectLst/>
                        </a:rPr>
                        <a:t>25</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6</a:t>
                      </a:r>
                      <a:r>
                        <a:rPr lang="zh-TW" altLang="en-US" sz="500" u="none" strike="noStrike">
                          <a:effectLst/>
                        </a:rPr>
                        <a:t>月</a:t>
                      </a:r>
                      <a:r>
                        <a:rPr lang="en-US" altLang="zh-TW" sz="500" u="none" strike="noStrike">
                          <a:effectLst/>
                        </a:rPr>
                        <a:t>18</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extLst>
                  <a:ext uri="{0D108BD9-81ED-4DB2-BD59-A6C34878D82A}">
                    <a16:rowId xmlns:a16="http://schemas.microsoft.com/office/drawing/2014/main" val="1453035604"/>
                  </a:ext>
                </a:extLst>
              </a:tr>
              <a:tr h="896211">
                <a:tc>
                  <a:txBody>
                    <a:bodyPr/>
                    <a:lstStyle/>
                    <a:p>
                      <a:pPr algn="ctr" fontAlgn="ctr"/>
                      <a:r>
                        <a:rPr lang="en-US" altLang="zh-TW" sz="500" u="none" strike="noStrike">
                          <a:effectLst/>
                        </a:rPr>
                        <a:t>6</a:t>
                      </a:r>
                      <a:endParaRPr lang="en-US" altLang="zh-TW" sz="500" b="1"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dirty="0">
                          <a:effectLst/>
                        </a:rPr>
                        <a:t>社區防救災組織建立、任務分工與運作、防災計畫研擬</a:t>
                      </a:r>
                      <a:endParaRPr lang="zh-TW" altLang="en-US" sz="500" b="1" i="0" u="none" strike="noStrike" dirty="0">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4-8</a:t>
                      </a:r>
                      <a:r>
                        <a:rPr lang="zh-TW" altLang="en-US" sz="500" u="none" strike="noStrike">
                          <a:effectLst/>
                        </a:rPr>
                        <a:t>月</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6</a:t>
                      </a:r>
                      <a:r>
                        <a:rPr lang="zh-TW" altLang="en-US" sz="500" u="none" strike="noStrike">
                          <a:effectLst/>
                        </a:rPr>
                        <a:t>月</a:t>
                      </a:r>
                      <a:r>
                        <a:rPr lang="en-US" altLang="zh-TW" sz="500" u="none" strike="noStrike">
                          <a:effectLst/>
                        </a:rPr>
                        <a:t>11</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6</a:t>
                      </a:r>
                      <a:r>
                        <a:rPr lang="zh-TW" altLang="en-US" sz="500" u="none" strike="noStrike">
                          <a:effectLst/>
                        </a:rPr>
                        <a:t>月</a:t>
                      </a:r>
                      <a:r>
                        <a:rPr lang="en-US" altLang="zh-TW" sz="500" u="none" strike="noStrike">
                          <a:effectLst/>
                        </a:rPr>
                        <a:t>19</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6</a:t>
                      </a:r>
                      <a:r>
                        <a:rPr lang="zh-TW" altLang="en-US" sz="500" u="none" strike="noStrike">
                          <a:effectLst/>
                        </a:rPr>
                        <a:t>月</a:t>
                      </a:r>
                      <a:r>
                        <a:rPr lang="en-US" altLang="zh-TW" sz="500" u="none" strike="noStrike">
                          <a:effectLst/>
                        </a:rPr>
                        <a:t>5</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7</a:t>
                      </a:r>
                      <a:r>
                        <a:rPr lang="zh-TW" altLang="en-US" sz="500" u="none" strike="noStrike">
                          <a:effectLst/>
                        </a:rPr>
                        <a:t>月</a:t>
                      </a:r>
                      <a:r>
                        <a:rPr lang="en-US" altLang="zh-TW" sz="500" u="none" strike="noStrike">
                          <a:effectLst/>
                        </a:rPr>
                        <a:t>9</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7</a:t>
                      </a:r>
                      <a:r>
                        <a:rPr lang="zh-TW" altLang="en-US" sz="500" u="none" strike="noStrike">
                          <a:effectLst/>
                        </a:rPr>
                        <a:t>月</a:t>
                      </a:r>
                      <a:r>
                        <a:rPr lang="en-US" altLang="zh-TW" sz="500" u="none" strike="noStrike">
                          <a:effectLst/>
                        </a:rPr>
                        <a:t>23</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extLst>
                  <a:ext uri="{0D108BD9-81ED-4DB2-BD59-A6C34878D82A}">
                    <a16:rowId xmlns:a16="http://schemas.microsoft.com/office/drawing/2014/main" val="3486431538"/>
                  </a:ext>
                </a:extLst>
              </a:tr>
              <a:tr h="244421">
                <a:tc>
                  <a:txBody>
                    <a:bodyPr/>
                    <a:lstStyle/>
                    <a:p>
                      <a:pPr algn="ctr" fontAlgn="ctr"/>
                      <a:r>
                        <a:rPr lang="en-US" altLang="zh-TW" sz="500" u="none" strike="noStrike">
                          <a:effectLst/>
                        </a:rPr>
                        <a:t>7</a:t>
                      </a:r>
                      <a:endParaRPr lang="en-US" altLang="zh-TW" sz="500" b="1"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dirty="0">
                          <a:effectLst/>
                        </a:rPr>
                        <a:t>社區防救災、救護訓練與演習</a:t>
                      </a:r>
                      <a:endParaRPr lang="zh-TW" altLang="en-US" sz="500" b="1" i="0" u="none" strike="noStrike" dirty="0">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7-8</a:t>
                      </a:r>
                      <a:r>
                        <a:rPr lang="zh-TW" altLang="en-US" sz="500" u="none" strike="noStrike">
                          <a:effectLst/>
                        </a:rPr>
                        <a:t>月</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5</a:t>
                      </a:r>
                      <a:r>
                        <a:rPr lang="zh-TW" altLang="en-US" sz="500" u="none" strike="noStrike">
                          <a:effectLst/>
                        </a:rPr>
                        <a:t>月</a:t>
                      </a:r>
                      <a:r>
                        <a:rPr lang="en-US" altLang="zh-TW" sz="500" u="none" strike="noStrike">
                          <a:effectLst/>
                        </a:rPr>
                        <a:t>22</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8</a:t>
                      </a:r>
                      <a:r>
                        <a:rPr lang="zh-TW" altLang="en-US" sz="500" u="none" strike="noStrike">
                          <a:effectLst/>
                        </a:rPr>
                        <a:t>月</a:t>
                      </a:r>
                      <a:r>
                        <a:rPr lang="en-US" altLang="zh-TW" sz="500" u="none" strike="noStrike">
                          <a:effectLst/>
                        </a:rPr>
                        <a:t>5</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8</a:t>
                      </a:r>
                      <a:r>
                        <a:rPr lang="zh-TW" altLang="en-US" sz="500" u="none" strike="noStrike">
                          <a:effectLst/>
                        </a:rPr>
                        <a:t>月</a:t>
                      </a:r>
                      <a:r>
                        <a:rPr lang="en-US" altLang="zh-TW" sz="500" u="none" strike="noStrike">
                          <a:effectLst/>
                        </a:rPr>
                        <a:t>13</a:t>
                      </a:r>
                      <a:r>
                        <a:rPr lang="zh-TW" altLang="en-US" sz="500" u="none" strike="noStrike">
                          <a:effectLst/>
                        </a:rPr>
                        <a:t>日</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extLst>
                  <a:ext uri="{0D108BD9-81ED-4DB2-BD59-A6C34878D82A}">
                    <a16:rowId xmlns:a16="http://schemas.microsoft.com/office/drawing/2014/main" val="884722865"/>
                  </a:ext>
                </a:extLst>
              </a:tr>
              <a:tr h="244421">
                <a:tc>
                  <a:txBody>
                    <a:bodyPr/>
                    <a:lstStyle/>
                    <a:p>
                      <a:pPr algn="ctr" fontAlgn="ctr"/>
                      <a:r>
                        <a:rPr lang="en-US" altLang="zh-TW" sz="500" u="none" strike="noStrike">
                          <a:effectLst/>
                        </a:rPr>
                        <a:t>8</a:t>
                      </a:r>
                      <a:endParaRPr lang="en-US" altLang="zh-TW" sz="500" b="1"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dirty="0">
                          <a:effectLst/>
                        </a:rPr>
                        <a:t>外縣市之防災社區參訪行程</a:t>
                      </a:r>
                      <a:endParaRPr lang="zh-TW" altLang="en-US" sz="500" b="1" i="0" u="none" strike="noStrike" dirty="0">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7-8</a:t>
                      </a:r>
                      <a:r>
                        <a:rPr lang="zh-TW" altLang="en-US" sz="500" u="none" strike="noStrike">
                          <a:effectLst/>
                        </a:rPr>
                        <a:t>月</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extLst>
                  <a:ext uri="{0D108BD9-81ED-4DB2-BD59-A6C34878D82A}">
                    <a16:rowId xmlns:a16="http://schemas.microsoft.com/office/drawing/2014/main" val="4197012567"/>
                  </a:ext>
                </a:extLst>
              </a:tr>
              <a:tr h="407369">
                <a:tc>
                  <a:txBody>
                    <a:bodyPr/>
                    <a:lstStyle/>
                    <a:p>
                      <a:pPr algn="ctr" fontAlgn="ctr"/>
                      <a:r>
                        <a:rPr lang="en-US" altLang="zh-TW" sz="500" u="none" strike="noStrike">
                          <a:effectLst/>
                        </a:rPr>
                        <a:t>9</a:t>
                      </a:r>
                      <a:endParaRPr lang="en-US" altLang="zh-TW" sz="500" b="1"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dirty="0">
                          <a:effectLst/>
                        </a:rPr>
                        <a:t>社區防救災演練</a:t>
                      </a:r>
                      <a:endParaRPr lang="zh-TW" altLang="en-US" sz="500" b="1" i="0" u="none" strike="noStrike" dirty="0">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9-10</a:t>
                      </a:r>
                      <a:r>
                        <a:rPr lang="zh-TW" altLang="en-US" sz="500" u="none" strike="noStrike">
                          <a:effectLst/>
                        </a:rPr>
                        <a:t>月</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extLst>
                  <a:ext uri="{0D108BD9-81ED-4DB2-BD59-A6C34878D82A}">
                    <a16:rowId xmlns:a16="http://schemas.microsoft.com/office/drawing/2014/main" val="3775374599"/>
                  </a:ext>
                </a:extLst>
              </a:tr>
              <a:tr h="407369">
                <a:tc>
                  <a:txBody>
                    <a:bodyPr/>
                    <a:lstStyle/>
                    <a:p>
                      <a:pPr algn="ctr" fontAlgn="ctr"/>
                      <a:r>
                        <a:rPr lang="en-US" altLang="zh-TW" sz="500" u="none" strike="noStrike">
                          <a:effectLst/>
                        </a:rPr>
                        <a:t>10</a:t>
                      </a:r>
                      <a:endParaRPr lang="en-US" altLang="zh-TW" sz="500" b="1"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dirty="0">
                          <a:effectLst/>
                        </a:rPr>
                        <a:t>辦理社區防災工作成果發表</a:t>
                      </a:r>
                      <a:endParaRPr lang="zh-TW" altLang="en-US" sz="500" b="1" i="0" u="none" strike="noStrike" dirty="0">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en-US" altLang="zh-TW" sz="500" u="none" strike="noStrike">
                          <a:effectLst/>
                        </a:rPr>
                        <a:t>9-10</a:t>
                      </a:r>
                      <a:r>
                        <a:rPr lang="zh-TW" altLang="en-US" sz="500" u="none" strike="noStrike">
                          <a:effectLst/>
                        </a:rPr>
                        <a:t>月</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a:effectLst/>
                        </a:rPr>
                        <a:t>　</a:t>
                      </a:r>
                      <a:endParaRPr lang="zh-TW" altLang="en-US" sz="500" b="0" i="0" u="none" strike="noStrike">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tc>
                  <a:txBody>
                    <a:bodyPr/>
                    <a:lstStyle/>
                    <a:p>
                      <a:pPr algn="ctr" fontAlgn="ctr"/>
                      <a:r>
                        <a:rPr lang="zh-TW" altLang="en-US" sz="500" u="none" strike="noStrike" dirty="0">
                          <a:effectLst/>
                        </a:rPr>
                        <a:t>　</a:t>
                      </a:r>
                      <a:endParaRPr lang="zh-TW" altLang="en-US" sz="500" b="0" i="0" u="none" strike="noStrike" dirty="0">
                        <a:solidFill>
                          <a:srgbClr val="000000"/>
                        </a:solidFill>
                        <a:effectLst/>
                        <a:latin typeface="標楷體" panose="03000509000000000000" pitchFamily="65" charset="-120"/>
                        <a:ea typeface="標楷體" panose="03000509000000000000" pitchFamily="65" charset="-120"/>
                      </a:endParaRPr>
                    </a:p>
                  </a:txBody>
                  <a:tcPr marL="3703" marR="3703" marT="3703" marB="0" anchor="ctr"/>
                </a:tc>
                <a:extLst>
                  <a:ext uri="{0D108BD9-81ED-4DB2-BD59-A6C34878D82A}">
                    <a16:rowId xmlns:a16="http://schemas.microsoft.com/office/drawing/2014/main" val="1858343960"/>
                  </a:ext>
                </a:extLst>
              </a:tr>
            </a:tbl>
          </a:graphicData>
        </a:graphic>
      </p:graphicFrame>
    </p:spTree>
    <p:extLst>
      <p:ext uri="{BB962C8B-B14F-4D97-AF65-F5344CB8AC3E}">
        <p14:creationId xmlns:p14="http://schemas.microsoft.com/office/powerpoint/2010/main" val="14312218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33</a:t>
            </a:fld>
            <a:endParaRPr lang="zh-TW" altLang="en-US">
              <a:solidFill>
                <a:srgbClr val="44546A">
                  <a:lumMod val="50000"/>
                </a:srgbClr>
              </a:solidFill>
            </a:endParaRPr>
          </a:p>
        </p:txBody>
      </p:sp>
      <p:sp>
        <p:nvSpPr>
          <p:cNvPr id="3" name="標題 2"/>
          <p:cNvSpPr>
            <a:spLocks noGrp="1"/>
          </p:cNvSpPr>
          <p:nvPr>
            <p:ph type="title"/>
          </p:nvPr>
        </p:nvSpPr>
        <p:spPr>
          <a:xfrm>
            <a:off x="361950" y="130857"/>
            <a:ext cx="7715250" cy="716869"/>
          </a:xfrm>
          <a:solidFill>
            <a:schemeClr val="bg1"/>
          </a:solidFill>
        </p:spPr>
        <p:txBody>
          <a:bodyPr/>
          <a:lstStyle/>
          <a:p>
            <a:r>
              <a:rPr lang="zh-TW" altLang="en-US" sz="2800" dirty="0" smtClean="0"/>
              <a:t>防災</a:t>
            </a:r>
            <a:r>
              <a:rPr lang="zh-TW" altLang="en-US" sz="2800" dirty="0"/>
              <a:t>公園物資點檢及整​備驗證作業示範演練講習</a:t>
            </a:r>
          </a:p>
        </p:txBody>
      </p:sp>
      <p:sp>
        <p:nvSpPr>
          <p:cNvPr id="5" name="矩形 4"/>
          <p:cNvSpPr/>
          <p:nvPr/>
        </p:nvSpPr>
        <p:spPr>
          <a:xfrm>
            <a:off x="361950" y="905470"/>
            <a:ext cx="8477250" cy="646331"/>
          </a:xfrm>
          <a:prstGeom prst="rect">
            <a:avLst/>
          </a:prstGeom>
        </p:spPr>
        <p:txBody>
          <a:bodyPr wrap="square">
            <a:spAutoFit/>
          </a:bodyPr>
          <a:lstStyle/>
          <a:p>
            <a:pPr marL="285750" indent="-285750">
              <a:buFont typeface="Wingdings" panose="05000000000000000000" pitchFamily="2" charset="2"/>
              <a:buChar char="u"/>
            </a:pPr>
            <a:endParaRPr lang="en-US" altLang="zh-TW"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u"/>
            </a:pPr>
            <a:endParaRPr lang="en-US" altLang="zh-TW" b="1" dirty="0">
              <a:solidFill>
                <a:srgbClr val="FF0000"/>
              </a:solidFill>
              <a:latin typeface="微軟正黑體" panose="020B0604030504040204" pitchFamily="34" charset="-120"/>
              <a:ea typeface="微軟正黑體" panose="020B0604030504040204" pitchFamily="34" charset="-120"/>
            </a:endParaRPr>
          </a:p>
        </p:txBody>
      </p:sp>
      <p:sp>
        <p:nvSpPr>
          <p:cNvPr id="6" name="矩形 5"/>
          <p:cNvSpPr/>
          <p:nvPr/>
        </p:nvSpPr>
        <p:spPr>
          <a:xfrm>
            <a:off x="104774" y="727264"/>
            <a:ext cx="8734426" cy="2015936"/>
          </a:xfrm>
          <a:prstGeom prst="rect">
            <a:avLst/>
          </a:prstGeom>
        </p:spPr>
        <p:txBody>
          <a:bodyPr wrap="square">
            <a:spAutoFit/>
          </a:bodyPr>
          <a:lstStyle/>
          <a:p>
            <a:pPr marL="285750" indent="-285750">
              <a:spcBef>
                <a:spcPts val="600"/>
              </a:spcBef>
              <a:buFont typeface="Wingdings" panose="05000000000000000000" pitchFamily="2" charset="2"/>
              <a:buChar char="u"/>
            </a:pPr>
            <a:r>
              <a:rPr lang="zh-TW" altLang="en-US" sz="2400" kern="100" dirty="0" smtClean="0">
                <a:latin typeface="微軟正黑體" panose="020B0604030504040204" pitchFamily="34" charset="-120"/>
                <a:ea typeface="微軟正黑體" panose="020B0604030504040204" pitchFamily="34" charset="-120"/>
                <a:cs typeface="Times New Roman" panose="02020603050405020304" pitchFamily="18" charset="0"/>
              </a:rPr>
              <a:t>本</a:t>
            </a:r>
            <a:r>
              <a:rPr lang="en-US" altLang="zh-TW" sz="2400" kern="100" dirty="0" smtClean="0">
                <a:latin typeface="微軟正黑體" panose="020B0604030504040204" pitchFamily="34" charset="-120"/>
                <a:ea typeface="微軟正黑體" panose="020B0604030504040204" pitchFamily="34" charset="-120"/>
                <a:cs typeface="Times New Roman" panose="02020603050405020304" pitchFamily="18" charset="0"/>
              </a:rPr>
              <a:t>(105)</a:t>
            </a:r>
            <a:r>
              <a:rPr lang="zh-TW" altLang="en-US" sz="2400" kern="100" dirty="0" smtClean="0">
                <a:latin typeface="微軟正黑體" panose="020B0604030504040204" pitchFamily="34" charset="-120"/>
                <a:ea typeface="微軟正黑體" panose="020B0604030504040204" pitchFamily="34" charset="-120"/>
                <a:cs typeface="Times New Roman" panose="02020603050405020304" pitchFamily="18" charset="0"/>
              </a:rPr>
              <a:t>年度已於</a:t>
            </a:r>
            <a:r>
              <a:rPr lang="en-US" altLang="zh-TW" sz="2400"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日辦理</a:t>
            </a:r>
            <a:r>
              <a:rPr lang="zh-TW" altLang="en-US" sz="24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三重區防災公園物資點檢及整​備驗證作業示範演練講習</a:t>
            </a:r>
            <a:r>
              <a:rPr lang="zh-TW" altLang="en-US" sz="2400" kern="100" dirty="0" smtClean="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400"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spcBef>
                <a:spcPts val="600"/>
              </a:spcBef>
              <a:buFont typeface="Wingdings" panose="05000000000000000000" pitchFamily="2" charset="2"/>
              <a:buChar char="u"/>
            </a:pPr>
            <a:r>
              <a:rPr lang="zh-TW" altLang="en-US" sz="2400" kern="100" dirty="0" smtClean="0">
                <a:latin typeface="微軟正黑體" panose="020B0604030504040204" pitchFamily="34" charset="-120"/>
                <a:ea typeface="微軟正黑體" panose="020B0604030504040204" pitchFamily="34" charset="-120"/>
                <a:cs typeface="Times New Roman" panose="02020603050405020304" pitchFamily="18" charset="0"/>
              </a:rPr>
              <a:t>針對</a:t>
            </a:r>
            <a:r>
              <a:rPr lang="zh-TW" altLang="en-US" sz="2400" kern="100" dirty="0">
                <a:latin typeface="微軟正黑體" panose="020B0604030504040204" pitchFamily="34" charset="-120"/>
                <a:ea typeface="微軟正黑體" panose="020B0604030504040204" pitchFamily="34" charset="-120"/>
                <a:cs typeface="Times New Roman" panose="02020603050405020304" pitchFamily="18" charset="0"/>
              </a:rPr>
              <a:t>防災公園平時管理及整備執行事項</a:t>
            </a:r>
            <a:r>
              <a:rPr lang="zh-TW" altLang="en-US" sz="2400" kern="100"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kern="100" dirty="0">
                <a:latin typeface="微軟正黑體" panose="020B0604030504040204" pitchFamily="34" charset="-120"/>
                <a:ea typeface="微軟正黑體" panose="020B0604030504040204" pitchFamily="34" charset="-120"/>
                <a:cs typeface="Times New Roman" panose="02020603050405020304" pitchFamily="18" charset="0"/>
              </a:rPr>
              <a:t>開設運作機制</a:t>
            </a:r>
            <a:r>
              <a:rPr lang="zh-TW" altLang="en-US" sz="2400" kern="100" dirty="0" smtClean="0">
                <a:latin typeface="微軟正黑體" panose="020B0604030504040204" pitchFamily="34" charset="-120"/>
                <a:ea typeface="微軟正黑體" panose="020B0604030504040204" pitchFamily="34" charset="-120"/>
                <a:cs typeface="Times New Roman" panose="02020603050405020304" pitchFamily="18" charset="0"/>
              </a:rPr>
              <a:t>、任務</a:t>
            </a:r>
            <a:r>
              <a:rPr lang="zh-TW" altLang="en-US" sz="2400" kern="100" dirty="0">
                <a:latin typeface="微軟正黑體" panose="020B0604030504040204" pitchFamily="34" charset="-120"/>
                <a:ea typeface="微軟正黑體" panose="020B0604030504040204" pitchFamily="34" charset="-120"/>
                <a:cs typeface="Times New Roman" panose="02020603050405020304" pitchFamily="18" charset="0"/>
              </a:rPr>
              <a:t>編組、物資設備查核及整備驗證作業</a:t>
            </a:r>
            <a:r>
              <a:rPr lang="zh-TW" altLang="en-US" sz="2400" kern="100" dirty="0" smtClean="0">
                <a:latin typeface="微軟正黑體" panose="020B0604030504040204" pitchFamily="34" charset="-120"/>
                <a:ea typeface="微軟正黑體" panose="020B0604030504040204" pitchFamily="34" charset="-120"/>
                <a:cs typeface="Times New Roman" panose="02020603050405020304" pitchFamily="18" charset="0"/>
              </a:rPr>
              <a:t>規定進行介紹</a:t>
            </a:r>
            <a:r>
              <a:rPr lang="zh-TW" altLang="en-US" sz="2400" kern="100" dirty="0">
                <a:latin typeface="微軟正黑體" panose="020B0604030504040204" pitchFamily="34" charset="-120"/>
                <a:ea typeface="微軟正黑體" panose="020B0604030504040204" pitchFamily="34" charset="-120"/>
                <a:cs typeface="Times New Roman" panose="02020603050405020304" pitchFamily="18" charset="0"/>
              </a:rPr>
              <a:t>，並於</a:t>
            </a:r>
            <a:r>
              <a:rPr lang="zh-TW" altLang="en-US" sz="24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三重區綜合</a:t>
            </a:r>
            <a:r>
              <a:rPr lang="zh-TW" altLang="en-US"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體育場執行各</a:t>
            </a:r>
            <a:r>
              <a:rPr lang="zh-TW" altLang="en-US" sz="24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站場</a:t>
            </a:r>
            <a:r>
              <a:rPr lang="zh-TW" altLang="en-US" sz="24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實際開設示範演練</a:t>
            </a:r>
            <a:r>
              <a:rPr lang="zh-TW" altLang="en-US" sz="2400" kern="100" dirty="0" smtClean="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400"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183" y="2773167"/>
            <a:ext cx="2703245" cy="2027434"/>
          </a:xfrm>
          <a:prstGeom prst="rect">
            <a:avLst/>
          </a:prstGeom>
        </p:spPr>
      </p:pic>
      <p:pic>
        <p:nvPicPr>
          <p:cNvPr id="10" name="圖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805" y="2773166"/>
            <a:ext cx="2707261" cy="2030447"/>
          </a:xfrm>
          <a:prstGeom prst="rect">
            <a:avLst/>
          </a:prstGeom>
        </p:spPr>
      </p:pic>
      <p:pic>
        <p:nvPicPr>
          <p:cNvPr id="13" name="圖片 12"/>
          <p:cNvPicPr>
            <a:picLocks noChangeAspect="1"/>
          </p:cNvPicPr>
          <p:nvPr/>
        </p:nvPicPr>
        <p:blipFill rotWithShape="1">
          <a:blip r:embed="rId4" cstate="print">
            <a:extLst>
              <a:ext uri="{28A0092B-C50C-407E-A947-70E740481C1C}">
                <a14:useLocalDpi xmlns:a14="http://schemas.microsoft.com/office/drawing/2010/main" val="0"/>
              </a:ext>
            </a:extLst>
          </a:blip>
          <a:srcRect b="5149"/>
          <a:stretch/>
        </p:blipFill>
        <p:spPr>
          <a:xfrm>
            <a:off x="3140344" y="4876202"/>
            <a:ext cx="2678705" cy="1905598"/>
          </a:xfrm>
          <a:prstGeom prst="rect">
            <a:avLst/>
          </a:prstGeom>
        </p:spPr>
      </p:pic>
      <p:pic>
        <p:nvPicPr>
          <p:cNvPr id="15" name="圖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0839" y="2773166"/>
            <a:ext cx="2703244" cy="2027434"/>
          </a:xfrm>
          <a:prstGeom prst="rect">
            <a:avLst/>
          </a:prstGeom>
        </p:spPr>
      </p:pic>
      <p:pic>
        <p:nvPicPr>
          <p:cNvPr id="17" name="圖片 16"/>
          <p:cNvPicPr>
            <a:picLocks noChangeAspect="1"/>
          </p:cNvPicPr>
          <p:nvPr/>
        </p:nvPicPr>
        <p:blipFill rotWithShape="1">
          <a:blip r:embed="rId6" cstate="print">
            <a:extLst>
              <a:ext uri="{28A0092B-C50C-407E-A947-70E740481C1C}">
                <a14:useLocalDpi xmlns:a14="http://schemas.microsoft.com/office/drawing/2010/main" val="0"/>
              </a:ext>
            </a:extLst>
          </a:blip>
          <a:srcRect t="6569"/>
          <a:stretch/>
        </p:blipFill>
        <p:spPr>
          <a:xfrm>
            <a:off x="5980839" y="4876800"/>
            <a:ext cx="2703244" cy="1894257"/>
          </a:xfrm>
          <a:prstGeom prst="rect">
            <a:avLst/>
          </a:prstGeom>
        </p:spPr>
      </p:pic>
      <p:pic>
        <p:nvPicPr>
          <p:cNvPr id="18" name="圖片 17"/>
          <p:cNvPicPr>
            <a:picLocks noChangeAspect="1"/>
          </p:cNvPicPr>
          <p:nvPr/>
        </p:nvPicPr>
        <p:blipFill rotWithShape="1">
          <a:blip r:embed="rId7" cstate="print">
            <a:extLst>
              <a:ext uri="{28A0092B-C50C-407E-A947-70E740481C1C}">
                <a14:useLocalDpi xmlns:a14="http://schemas.microsoft.com/office/drawing/2010/main" val="0"/>
              </a:ext>
            </a:extLst>
          </a:blip>
          <a:srcRect b="4804"/>
          <a:stretch/>
        </p:blipFill>
        <p:spPr>
          <a:xfrm>
            <a:off x="231183" y="4859423"/>
            <a:ext cx="2732950" cy="1951255"/>
          </a:xfrm>
          <a:prstGeom prst="rect">
            <a:avLst/>
          </a:prstGeom>
        </p:spPr>
      </p:pic>
    </p:spTree>
    <p:extLst>
      <p:ext uri="{BB962C8B-B14F-4D97-AF65-F5344CB8AC3E}">
        <p14:creationId xmlns:p14="http://schemas.microsoft.com/office/powerpoint/2010/main" val="24350360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5</a:t>
            </a:r>
            <a:r>
              <a:rPr lang="zh-TW" altLang="en-US" dirty="0" smtClean="0"/>
              <a:t>月</a:t>
            </a:r>
            <a:r>
              <a:rPr lang="zh-TW" altLang="en-US" dirty="0"/>
              <a:t>預定</a:t>
            </a:r>
            <a:r>
              <a:rPr lang="zh-TW" altLang="en-US" dirty="0" smtClean="0"/>
              <a:t>工作報告</a:t>
            </a:r>
            <a:endParaRPr lang="zh-TW" altLang="en-US" dirty="0"/>
          </a:p>
        </p:txBody>
      </p:sp>
      <p:sp>
        <p:nvSpPr>
          <p:cNvPr id="3" name="文字版面配置區 2"/>
          <p:cNvSpPr>
            <a:spLocks noGrp="1"/>
          </p:cNvSpPr>
          <p:nvPr>
            <p:ph type="body" idx="1"/>
          </p:nvPr>
        </p:nvSpPr>
        <p:spPr/>
        <p:txBody>
          <a:bodyPr/>
          <a:lstStyle/>
          <a:p>
            <a:endParaRPr lang="zh-TW" altLang="en-US" dirty="0"/>
          </a:p>
        </p:txBody>
      </p:sp>
      <p:sp>
        <p:nvSpPr>
          <p:cNvPr id="5" name="投影片編號版面配置區 4"/>
          <p:cNvSpPr>
            <a:spLocks noGrp="1"/>
          </p:cNvSpPr>
          <p:nvPr>
            <p:ph type="sldNum" sz="quarter" idx="12"/>
          </p:nvPr>
        </p:nvSpPr>
        <p:spPr/>
        <p:txBody>
          <a:bodyPr vert="horz" lIns="91440" tIns="45720" rIns="91440" bIns="45720" rtlCol="0" anchor="ctr"/>
          <a:lstStyle/>
          <a:p>
            <a:fld id="{98F9CC33-4133-468C-B7C7-B67D93663D55}" type="slidenum">
              <a:rPr lang="zh-TW" altLang="en-US"/>
              <a:pPr/>
              <a:t>34</a:t>
            </a:fld>
            <a:endParaRPr lang="zh-TW" altLang="en-US"/>
          </a:p>
        </p:txBody>
      </p:sp>
    </p:spTree>
    <p:extLst>
      <p:ext uri="{BB962C8B-B14F-4D97-AF65-F5344CB8AC3E}">
        <p14:creationId xmlns:p14="http://schemas.microsoft.com/office/powerpoint/2010/main" val="16844948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15362" y="159801"/>
            <a:ext cx="3875638" cy="716869"/>
          </a:xfrm>
          <a:solidFill>
            <a:schemeClr val="bg1"/>
          </a:solidFill>
        </p:spPr>
        <p:txBody>
          <a:bodyPr/>
          <a:lstStyle/>
          <a:p>
            <a:r>
              <a:rPr lang="en-US" altLang="zh-TW" dirty="0"/>
              <a:t>5</a:t>
            </a:r>
            <a:r>
              <a:rPr lang="zh-TW" altLang="en-US" dirty="0" smtClean="0"/>
              <a:t>月預定工作報告</a:t>
            </a:r>
            <a:endParaRPr lang="zh-TW" altLang="en-US" dirty="0"/>
          </a:p>
        </p:txBody>
      </p:sp>
      <p:sp>
        <p:nvSpPr>
          <p:cNvPr id="4" name="投影片編號版面配置區 3"/>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35</a:t>
            </a:fld>
            <a:endParaRPr lang="zh-TW" altLang="en-US" dirty="0">
              <a:solidFill>
                <a:srgbClr val="44546A">
                  <a:lumMod val="50000"/>
                </a:srgbClr>
              </a:solidFill>
            </a:endParaRPr>
          </a:p>
        </p:txBody>
      </p:sp>
      <p:sp>
        <p:nvSpPr>
          <p:cNvPr id="6" name="五邊形 5"/>
          <p:cNvSpPr/>
          <p:nvPr/>
        </p:nvSpPr>
        <p:spPr>
          <a:xfrm>
            <a:off x="315362" y="3462777"/>
            <a:ext cx="8066638" cy="499623"/>
          </a:xfrm>
          <a:prstGeom prst="homePlate">
            <a:avLst/>
          </a:prstGeom>
          <a:gradFill flip="none" rotWithShape="1">
            <a:gsLst>
              <a:gs pos="0">
                <a:schemeClr val="accent6">
                  <a:lumMod val="60000"/>
                  <a:lumOff val="40000"/>
                </a:schemeClr>
              </a:gs>
              <a:gs pos="100000">
                <a:schemeClr val="accent6">
                  <a:lumMod val="20000"/>
                  <a:lumOff val="80000"/>
                </a:schemeClr>
              </a:gs>
            </a:gsLst>
            <a:lin ang="0" scaled="1"/>
            <a:tileRect/>
          </a:gradFill>
          <a:effectLst>
            <a:softEdge rad="12700"/>
          </a:effectLst>
        </p:spPr>
        <p:txBody>
          <a:bodyPr vert="horz" lIns="91440" tIns="45720" rIns="91440" bIns="45720" rtlCol="0" anchor="ctr">
            <a:noAutofit/>
          </a:bodyPr>
          <a:lstStyle/>
          <a:p>
            <a:pPr marL="457200" indent="-457200" defTabSz="685800" fontAlgn="auto">
              <a:lnSpc>
                <a:spcPct val="90000"/>
              </a:lnSpc>
              <a:spcBef>
                <a:spcPts val="0"/>
              </a:spcBef>
              <a:spcAft>
                <a:spcPts val="0"/>
              </a:spcAft>
              <a:buClr>
                <a:srgbClr val="002060"/>
              </a:buClr>
              <a:buFont typeface="Wingdings" panose="05000000000000000000" pitchFamily="2" charset="2"/>
              <a:buChar char="p"/>
            </a:pP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辦理</a:t>
            </a:r>
            <a:r>
              <a:rPr kumimoji="0" lang="zh-TW" altLang="en-US" sz="2200" b="1" kern="100" dirty="0">
                <a:solidFill>
                  <a:srgbClr val="002060"/>
                </a:solidFill>
                <a:latin typeface="微軟正黑體" panose="020B0604030504040204" pitchFamily="34" charset="-120"/>
                <a:ea typeface="微軟正黑體" panose="020B0604030504040204" pitchFamily="34" charset="-120"/>
              </a:rPr>
              <a:t>防災社區啟動與</a:t>
            </a: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啟蒙課程</a:t>
            </a:r>
            <a:endParaRPr kumimoji="0" lang="zh-TW" altLang="en-US" sz="2200" b="1" kern="100" dirty="0">
              <a:solidFill>
                <a:srgbClr val="002060"/>
              </a:solidFill>
              <a:latin typeface="微軟正黑體" panose="020B0604030504040204" pitchFamily="34" charset="-120"/>
              <a:ea typeface="微軟正黑體" panose="020B0604030504040204" pitchFamily="34" charset="-120"/>
            </a:endParaRPr>
          </a:p>
        </p:txBody>
      </p:sp>
      <p:sp>
        <p:nvSpPr>
          <p:cNvPr id="9" name="五邊形 8"/>
          <p:cNvSpPr/>
          <p:nvPr/>
        </p:nvSpPr>
        <p:spPr>
          <a:xfrm>
            <a:off x="310836" y="942614"/>
            <a:ext cx="8066638" cy="513786"/>
          </a:xfrm>
          <a:prstGeom prst="homePlate">
            <a:avLst/>
          </a:prstGeom>
          <a:gradFill flip="none" rotWithShape="1">
            <a:gsLst>
              <a:gs pos="0">
                <a:schemeClr val="accent2">
                  <a:lumMod val="60000"/>
                  <a:lumOff val="40000"/>
                </a:schemeClr>
              </a:gs>
              <a:gs pos="100000">
                <a:schemeClr val="accent2">
                  <a:lumMod val="20000"/>
                  <a:lumOff val="80000"/>
                </a:schemeClr>
              </a:gs>
            </a:gsLst>
            <a:lin ang="0" scaled="1"/>
            <a:tileRect/>
          </a:gradFill>
          <a:effectLst>
            <a:softEdge rad="12700"/>
          </a:effectLst>
        </p:spPr>
        <p:txBody>
          <a:bodyPr vert="horz" lIns="91440" tIns="45720" rIns="91440" bIns="45720" rtlCol="0" anchor="ctr">
            <a:noAutofit/>
          </a:bodyPr>
          <a:lstStyle/>
          <a:p>
            <a:pPr marL="457200" indent="-457200" defTabSz="685800" fontAlgn="auto">
              <a:lnSpc>
                <a:spcPct val="90000"/>
              </a:lnSpc>
              <a:spcBef>
                <a:spcPts val="0"/>
              </a:spcBef>
              <a:spcAft>
                <a:spcPts val="0"/>
              </a:spcAft>
              <a:buClr>
                <a:srgbClr val="002060"/>
              </a:buClr>
              <a:buFont typeface="Wingdings" panose="05000000000000000000" pitchFamily="2" charset="2"/>
              <a:buChar char="p"/>
            </a:pP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辦理第</a:t>
            </a:r>
            <a:r>
              <a:rPr kumimoji="0" lang="en-US" altLang="zh-TW" sz="2200" b="1" kern="100" dirty="0" smtClean="0">
                <a:solidFill>
                  <a:srgbClr val="002060"/>
                </a:solidFill>
                <a:latin typeface="微軟正黑體" panose="020B0604030504040204" pitchFamily="34" charset="-120"/>
                <a:ea typeface="微軟正黑體" panose="020B0604030504040204" pitchFamily="34" charset="-120"/>
              </a:rPr>
              <a:t>1</a:t>
            </a: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次區公所實地輔導會議</a:t>
            </a:r>
            <a:r>
              <a:rPr kumimoji="0" lang="en-US" altLang="zh-TW" sz="2200" b="1" kern="100" dirty="0" smtClean="0">
                <a:solidFill>
                  <a:srgbClr val="002060"/>
                </a:solidFill>
                <a:latin typeface="微軟正黑體" panose="020B0604030504040204" pitchFamily="34" charset="-120"/>
                <a:ea typeface="微軟正黑體" panose="020B0604030504040204" pitchFamily="34" charset="-120"/>
              </a:rPr>
              <a:t>-</a:t>
            </a: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坪林、三芝、雙溪</a:t>
            </a:r>
            <a:endParaRPr kumimoji="0" lang="zh-TW" altLang="en-US" sz="2200" b="1" kern="100" dirty="0">
              <a:solidFill>
                <a:srgbClr val="002060"/>
              </a:solidFill>
              <a:latin typeface="微軟正黑體" panose="020B0604030504040204" pitchFamily="34" charset="-120"/>
              <a:ea typeface="微軟正黑體" panose="020B0604030504040204" pitchFamily="34" charset="-120"/>
            </a:endParaRPr>
          </a:p>
        </p:txBody>
      </p:sp>
      <p:sp>
        <p:nvSpPr>
          <p:cNvPr id="10" name="五邊形 9"/>
          <p:cNvSpPr/>
          <p:nvPr/>
        </p:nvSpPr>
        <p:spPr>
          <a:xfrm>
            <a:off x="310836" y="1786377"/>
            <a:ext cx="8066638" cy="513786"/>
          </a:xfrm>
          <a:prstGeom prst="homePlate">
            <a:avLst/>
          </a:prstGeom>
          <a:gradFill flip="none" rotWithShape="1">
            <a:gsLst>
              <a:gs pos="0">
                <a:schemeClr val="accent6">
                  <a:lumMod val="60000"/>
                  <a:lumOff val="40000"/>
                </a:schemeClr>
              </a:gs>
              <a:gs pos="100000">
                <a:schemeClr val="accent6">
                  <a:lumMod val="20000"/>
                  <a:lumOff val="80000"/>
                </a:schemeClr>
              </a:gs>
            </a:gsLst>
            <a:lin ang="0" scaled="1"/>
            <a:tileRect/>
          </a:gradFill>
          <a:effectLst>
            <a:softEdge rad="12700"/>
          </a:effectLst>
        </p:spPr>
        <p:txBody>
          <a:bodyPr vert="horz" lIns="91440" tIns="45720" rIns="91440" bIns="45720" rtlCol="0" anchor="ctr">
            <a:noAutofit/>
          </a:bodyPr>
          <a:lstStyle/>
          <a:p>
            <a:pPr marL="457200" indent="-457200" defTabSz="685800" fontAlgn="auto">
              <a:lnSpc>
                <a:spcPct val="90000"/>
              </a:lnSpc>
              <a:spcBef>
                <a:spcPts val="0"/>
              </a:spcBef>
              <a:spcAft>
                <a:spcPts val="0"/>
              </a:spcAft>
              <a:buClr>
                <a:srgbClr val="002060"/>
              </a:buClr>
              <a:buFont typeface="Wingdings" panose="05000000000000000000" pitchFamily="2" charset="2"/>
              <a:buChar char="p"/>
            </a:pP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辦理區公所班教育訓練</a:t>
            </a:r>
            <a:r>
              <a:rPr kumimoji="0" lang="en-US" altLang="zh-TW" sz="2200" b="1" kern="100" dirty="0" smtClean="0">
                <a:solidFill>
                  <a:srgbClr val="002060"/>
                </a:solidFill>
                <a:latin typeface="微軟正黑體" panose="020B0604030504040204" pitchFamily="34" charset="-120"/>
                <a:ea typeface="微軟正黑體" panose="020B0604030504040204" pitchFamily="34" charset="-120"/>
              </a:rPr>
              <a:t>(5/17</a:t>
            </a: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a:t>
            </a:r>
            <a:r>
              <a:rPr kumimoji="0" lang="en-US" altLang="zh-TW" sz="2200" b="1" kern="100" dirty="0" smtClean="0">
                <a:solidFill>
                  <a:srgbClr val="002060"/>
                </a:solidFill>
                <a:latin typeface="微軟正黑體" panose="020B0604030504040204" pitchFamily="34" charset="-120"/>
                <a:ea typeface="微軟正黑體" panose="020B0604030504040204" pitchFamily="34" charset="-120"/>
              </a:rPr>
              <a:t>5/19</a:t>
            </a: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a:t>
            </a:r>
            <a:r>
              <a:rPr kumimoji="0" lang="en-US" altLang="zh-TW" sz="2200" b="1" kern="100" dirty="0" smtClean="0">
                <a:solidFill>
                  <a:srgbClr val="002060"/>
                </a:solidFill>
                <a:latin typeface="微軟正黑體" panose="020B0604030504040204" pitchFamily="34" charset="-120"/>
                <a:ea typeface="微軟正黑體" panose="020B0604030504040204" pitchFamily="34" charset="-120"/>
              </a:rPr>
              <a:t>5/24</a:t>
            </a: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a:t>
            </a:r>
            <a:r>
              <a:rPr kumimoji="0" lang="en-US" altLang="zh-TW" sz="2200" b="1" kern="100" dirty="0" smtClean="0">
                <a:solidFill>
                  <a:srgbClr val="002060"/>
                </a:solidFill>
                <a:latin typeface="微軟正黑體" panose="020B0604030504040204" pitchFamily="34" charset="-120"/>
                <a:ea typeface="微軟正黑體" panose="020B0604030504040204" pitchFamily="34" charset="-120"/>
              </a:rPr>
              <a:t>5/26)</a:t>
            </a:r>
            <a:endParaRPr kumimoji="0" lang="zh-TW" altLang="en-US" sz="2200" b="1" kern="100" dirty="0">
              <a:solidFill>
                <a:srgbClr val="002060"/>
              </a:solidFill>
              <a:latin typeface="微軟正黑體" panose="020B0604030504040204" pitchFamily="34" charset="-120"/>
              <a:ea typeface="微軟正黑體" panose="020B0604030504040204" pitchFamily="34" charset="-120"/>
            </a:endParaRPr>
          </a:p>
        </p:txBody>
      </p:sp>
      <p:sp>
        <p:nvSpPr>
          <p:cNvPr id="14" name="五邊形 13"/>
          <p:cNvSpPr/>
          <p:nvPr/>
        </p:nvSpPr>
        <p:spPr>
          <a:xfrm>
            <a:off x="304800" y="2624577"/>
            <a:ext cx="8066638" cy="513786"/>
          </a:xfrm>
          <a:prstGeom prst="homePlate">
            <a:avLst/>
          </a:prstGeom>
          <a:gradFill flip="none" rotWithShape="1">
            <a:gsLst>
              <a:gs pos="0">
                <a:schemeClr val="accent2">
                  <a:lumMod val="60000"/>
                  <a:lumOff val="40000"/>
                </a:schemeClr>
              </a:gs>
              <a:gs pos="100000">
                <a:schemeClr val="accent2">
                  <a:lumMod val="20000"/>
                  <a:lumOff val="80000"/>
                </a:schemeClr>
              </a:gs>
            </a:gsLst>
            <a:lin ang="0" scaled="1"/>
            <a:tileRect/>
          </a:gradFill>
          <a:effectLst>
            <a:softEdge rad="12700"/>
          </a:effectLst>
        </p:spPr>
        <p:txBody>
          <a:bodyPr vert="horz" lIns="91440" tIns="45720" rIns="91440" bIns="45720" rtlCol="0" anchor="ctr">
            <a:noAutofit/>
          </a:bodyPr>
          <a:lstStyle/>
          <a:p>
            <a:pPr marL="457200" indent="-457200" defTabSz="685800" fontAlgn="auto">
              <a:lnSpc>
                <a:spcPct val="90000"/>
              </a:lnSpc>
              <a:spcBef>
                <a:spcPts val="0"/>
              </a:spcBef>
              <a:spcAft>
                <a:spcPts val="0"/>
              </a:spcAft>
              <a:buClr>
                <a:srgbClr val="002060"/>
              </a:buClr>
              <a:buFont typeface="Wingdings" panose="05000000000000000000" pitchFamily="2" charset="2"/>
              <a:buChar char="p"/>
            </a:pP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配合內政部辦理期初訪視工作</a:t>
            </a:r>
            <a:endParaRPr kumimoji="0" lang="zh-TW" altLang="en-US" sz="2200" b="1" kern="100" dirty="0">
              <a:solidFill>
                <a:srgbClr val="002060"/>
              </a:solidFill>
              <a:latin typeface="微軟正黑體" panose="020B0604030504040204" pitchFamily="34" charset="-120"/>
              <a:ea typeface="微軟正黑體" panose="020B0604030504040204" pitchFamily="34" charset="-120"/>
            </a:endParaRPr>
          </a:p>
        </p:txBody>
      </p:sp>
      <p:sp>
        <p:nvSpPr>
          <p:cNvPr id="11" name="五邊形 10"/>
          <p:cNvSpPr/>
          <p:nvPr/>
        </p:nvSpPr>
        <p:spPr>
          <a:xfrm>
            <a:off x="315362" y="4300977"/>
            <a:ext cx="8066638" cy="499623"/>
          </a:xfrm>
          <a:prstGeom prst="homePlate">
            <a:avLst/>
          </a:prstGeom>
          <a:gradFill flip="none" rotWithShape="1">
            <a:gsLst>
              <a:gs pos="0">
                <a:schemeClr val="accent2">
                  <a:lumMod val="60000"/>
                  <a:lumOff val="40000"/>
                </a:schemeClr>
              </a:gs>
              <a:gs pos="100000">
                <a:schemeClr val="accent2">
                  <a:lumMod val="20000"/>
                  <a:lumOff val="80000"/>
                </a:schemeClr>
              </a:gs>
            </a:gsLst>
            <a:lin ang="0" scaled="1"/>
            <a:tileRect/>
          </a:gradFill>
          <a:effectLst>
            <a:softEdge rad="12700"/>
          </a:effectLst>
        </p:spPr>
        <p:txBody>
          <a:bodyPr vert="horz" lIns="91440" tIns="45720" rIns="91440" bIns="45720" rtlCol="0" anchor="ctr">
            <a:noAutofit/>
          </a:bodyPr>
          <a:lstStyle/>
          <a:p>
            <a:pPr marL="457200" indent="-457200" defTabSz="685800" fontAlgn="auto">
              <a:lnSpc>
                <a:spcPct val="90000"/>
              </a:lnSpc>
              <a:spcBef>
                <a:spcPts val="0"/>
              </a:spcBef>
              <a:spcAft>
                <a:spcPts val="0"/>
              </a:spcAft>
              <a:buClr>
                <a:srgbClr val="002060"/>
              </a:buClr>
              <a:buFont typeface="Wingdings" panose="05000000000000000000" pitchFamily="2" charset="2"/>
              <a:buChar char="p"/>
            </a:pP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協助永和區辦理兵棋推演</a:t>
            </a:r>
            <a:endParaRPr kumimoji="0" lang="zh-TW" altLang="en-US" sz="2200" b="1" kern="100" dirty="0">
              <a:solidFill>
                <a:srgbClr val="002060"/>
              </a:solidFill>
              <a:latin typeface="微軟正黑體" panose="020B0604030504040204" pitchFamily="34" charset="-120"/>
              <a:ea typeface="微軟正黑體" panose="020B0604030504040204" pitchFamily="34" charset="-120"/>
            </a:endParaRPr>
          </a:p>
        </p:txBody>
      </p:sp>
      <p:sp>
        <p:nvSpPr>
          <p:cNvPr id="12" name="五邊形 11"/>
          <p:cNvSpPr/>
          <p:nvPr/>
        </p:nvSpPr>
        <p:spPr>
          <a:xfrm>
            <a:off x="315362" y="5139177"/>
            <a:ext cx="8066638" cy="499623"/>
          </a:xfrm>
          <a:prstGeom prst="homePlate">
            <a:avLst/>
          </a:prstGeom>
          <a:gradFill flip="none" rotWithShape="1">
            <a:gsLst>
              <a:gs pos="0">
                <a:schemeClr val="accent6">
                  <a:lumMod val="60000"/>
                  <a:lumOff val="40000"/>
                </a:schemeClr>
              </a:gs>
              <a:gs pos="100000">
                <a:schemeClr val="accent6">
                  <a:lumMod val="20000"/>
                  <a:lumOff val="80000"/>
                </a:schemeClr>
              </a:gs>
            </a:gsLst>
            <a:lin ang="0" scaled="1"/>
            <a:tileRect/>
          </a:gradFill>
          <a:effectLst>
            <a:softEdge rad="12700"/>
          </a:effectLst>
        </p:spPr>
        <p:txBody>
          <a:bodyPr vert="horz" lIns="91440" tIns="45720" rIns="91440" bIns="45720" rtlCol="0" anchor="ctr">
            <a:noAutofit/>
          </a:bodyPr>
          <a:lstStyle/>
          <a:p>
            <a:pPr marL="457200" indent="-457200" defTabSz="685800" fontAlgn="auto">
              <a:lnSpc>
                <a:spcPct val="90000"/>
              </a:lnSpc>
              <a:spcBef>
                <a:spcPts val="0"/>
              </a:spcBef>
              <a:spcAft>
                <a:spcPts val="0"/>
              </a:spcAft>
              <a:buClr>
                <a:srgbClr val="002060"/>
              </a:buClr>
              <a:buFont typeface="Wingdings" panose="05000000000000000000" pitchFamily="2" charset="2"/>
              <a:buChar char="p"/>
            </a:pP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繪製防災避難看板設置圖面</a:t>
            </a:r>
            <a:endParaRPr kumimoji="0" lang="zh-TW" altLang="en-US" sz="2200" b="1" kern="100" dirty="0">
              <a:solidFill>
                <a:srgbClr val="00206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439952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0" y="3075057"/>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TW" altLang="en-US" sz="4000" b="1" dirty="0" smtClean="0">
                <a:solidFill>
                  <a:srgbClr val="CC3300"/>
                </a:solidFill>
              </a:rPr>
              <a:t>四、預定</a:t>
            </a:r>
            <a:r>
              <a:rPr lang="zh-TW" altLang="en-US" sz="4000" b="1" dirty="0">
                <a:solidFill>
                  <a:srgbClr val="CC3300"/>
                </a:solidFill>
              </a:rPr>
              <a:t>工作配合事項</a:t>
            </a:r>
            <a:r>
              <a:rPr lang="zh-TW" altLang="en-US" sz="4000" b="1" dirty="0" smtClean="0">
                <a:solidFill>
                  <a:srgbClr val="CC3300"/>
                </a:solidFill>
              </a:rPr>
              <a:t>說明</a:t>
            </a:r>
            <a:endParaRPr lang="zh-TW" altLang="en-US" sz="4000" b="1" dirty="0">
              <a:solidFill>
                <a:srgbClr val="CC3300"/>
              </a:solidFill>
            </a:endParaRPr>
          </a:p>
        </p:txBody>
      </p:sp>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36</a:t>
            </a:fld>
            <a:endParaRPr lang="zh-TW" altLang="en-US" dirty="0">
              <a:solidFill>
                <a:srgbClr val="44546A">
                  <a:lumMod val="50000"/>
                </a:srgbClr>
              </a:solidFill>
            </a:endParaRPr>
          </a:p>
        </p:txBody>
      </p:sp>
    </p:spTree>
    <p:extLst>
      <p:ext uri="{BB962C8B-B14F-4D97-AF65-F5344CB8AC3E}">
        <p14:creationId xmlns:p14="http://schemas.microsoft.com/office/powerpoint/2010/main" val="3750155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3888" y="1752600"/>
            <a:ext cx="7758112" cy="2852737"/>
          </a:xfrm>
        </p:spPr>
        <p:txBody>
          <a:bodyPr/>
          <a:lstStyle/>
          <a:p>
            <a:r>
              <a:rPr lang="en-US" altLang="zh-TW" sz="4200" dirty="0" smtClean="0"/>
              <a:t>105</a:t>
            </a:r>
            <a:r>
              <a:rPr lang="zh-TW" altLang="en-US" sz="4200" dirty="0" smtClean="0"/>
              <a:t>年期初訪視作業說明</a:t>
            </a:r>
            <a:endParaRPr lang="zh-TW" altLang="en-US" sz="4200" dirty="0"/>
          </a:p>
        </p:txBody>
      </p:sp>
      <p:sp>
        <p:nvSpPr>
          <p:cNvPr id="3" name="文字版面配置區 2"/>
          <p:cNvSpPr>
            <a:spLocks noGrp="1"/>
          </p:cNvSpPr>
          <p:nvPr>
            <p:ph type="body" idx="1"/>
          </p:nvPr>
        </p:nvSpPr>
        <p:spPr>
          <a:xfrm>
            <a:off x="623888" y="4589464"/>
            <a:ext cx="7834312" cy="1500187"/>
          </a:xfrm>
        </p:spPr>
        <p:txBody>
          <a:bodyPr/>
          <a:lstStyle/>
          <a:p>
            <a:endParaRPr lang="zh-TW" altLang="en-US" dirty="0"/>
          </a:p>
        </p:txBody>
      </p:sp>
      <p:sp>
        <p:nvSpPr>
          <p:cNvPr id="5" name="投影片編號版面配置區 4"/>
          <p:cNvSpPr>
            <a:spLocks noGrp="1"/>
          </p:cNvSpPr>
          <p:nvPr>
            <p:ph type="sldNum" sz="quarter" idx="12"/>
          </p:nvPr>
        </p:nvSpPr>
        <p:spPr/>
        <p:txBody>
          <a:bodyPr vert="horz" lIns="91440" tIns="45720" rIns="91440" bIns="45720" rtlCol="0" anchor="ctr"/>
          <a:lstStyle/>
          <a:p>
            <a:fld id="{98F9CC33-4133-468C-B7C7-B67D93663D55}" type="slidenum">
              <a:rPr lang="zh-TW" altLang="en-US"/>
              <a:pPr/>
              <a:t>37</a:t>
            </a:fld>
            <a:endParaRPr lang="zh-TW" altLang="en-US"/>
          </a:p>
        </p:txBody>
      </p:sp>
    </p:spTree>
    <p:extLst>
      <p:ext uri="{BB962C8B-B14F-4D97-AF65-F5344CB8AC3E}">
        <p14:creationId xmlns:p14="http://schemas.microsoft.com/office/powerpoint/2010/main" val="15827222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38</a:t>
            </a:fld>
            <a:endParaRPr lang="zh-TW" altLang="en-US">
              <a:solidFill>
                <a:srgbClr val="44546A">
                  <a:lumMod val="50000"/>
                </a:srgbClr>
              </a:solidFill>
            </a:endParaRPr>
          </a:p>
        </p:txBody>
      </p:sp>
      <p:sp>
        <p:nvSpPr>
          <p:cNvPr id="3" name="標題 2"/>
          <p:cNvSpPr>
            <a:spLocks noGrp="1"/>
          </p:cNvSpPr>
          <p:nvPr>
            <p:ph type="title"/>
          </p:nvPr>
        </p:nvSpPr>
        <p:spPr>
          <a:xfrm>
            <a:off x="361950" y="130857"/>
            <a:ext cx="5200650" cy="716869"/>
          </a:xfrm>
          <a:solidFill>
            <a:schemeClr val="bg1"/>
          </a:solidFill>
        </p:spPr>
        <p:txBody>
          <a:bodyPr/>
          <a:lstStyle/>
          <a:p>
            <a:r>
              <a:rPr lang="en-US" altLang="zh-TW" dirty="0" smtClean="0"/>
              <a:t>105</a:t>
            </a:r>
            <a:r>
              <a:rPr lang="zh-TW" altLang="en-US" dirty="0" smtClean="0"/>
              <a:t>年期初訪視作業說明</a:t>
            </a:r>
            <a:endParaRPr lang="zh-TW" altLang="en-US" dirty="0"/>
          </a:p>
        </p:txBody>
      </p:sp>
      <p:sp>
        <p:nvSpPr>
          <p:cNvPr id="6" name="矩形 5"/>
          <p:cNvSpPr/>
          <p:nvPr/>
        </p:nvSpPr>
        <p:spPr>
          <a:xfrm>
            <a:off x="152400" y="847726"/>
            <a:ext cx="8610600" cy="1717393"/>
          </a:xfrm>
          <a:prstGeom prst="rect">
            <a:avLst/>
          </a:prstGeom>
        </p:spPr>
        <p:txBody>
          <a:bodyPr wrap="square">
            <a:spAutoFit/>
          </a:bodyPr>
          <a:lstStyle/>
          <a:p>
            <a:pPr marL="285750" indent="-285750">
              <a:lnSpc>
                <a:spcPct val="120000"/>
              </a:lnSpc>
              <a:spcBef>
                <a:spcPts val="0"/>
              </a:spcBef>
              <a:buFont typeface="Wingdings" panose="05000000000000000000" pitchFamily="2" charset="2"/>
              <a:buChar char="u"/>
            </a:pPr>
            <a:r>
              <a:rPr lang="zh-TW" altLang="en-US" sz="2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辦理時間：</a:t>
            </a:r>
            <a:r>
              <a:rPr lang="en-US" altLang="zh-TW" sz="2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105</a:t>
            </a:r>
            <a:r>
              <a:rPr lang="zh-TW" altLang="en-US" sz="2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日 </a:t>
            </a:r>
            <a:r>
              <a:rPr lang="en-US" altLang="zh-TW" sz="2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星期二</a:t>
            </a:r>
            <a:r>
              <a:rPr lang="en-US" altLang="zh-TW" sz="2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a:t>
            </a:r>
          </a:p>
          <a:p>
            <a:pPr marL="285750" indent="-285750">
              <a:lnSpc>
                <a:spcPct val="120000"/>
              </a:lnSpc>
              <a:spcBef>
                <a:spcPts val="0"/>
              </a:spcBef>
              <a:buFont typeface="Wingdings" panose="05000000000000000000" pitchFamily="2" charset="2"/>
              <a:buChar char="u"/>
            </a:pPr>
            <a:r>
              <a:rPr lang="zh-TW" altLang="en-US" sz="2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受訪單位：</a:t>
            </a:r>
            <a:r>
              <a:rPr lang="zh-TW" altLang="en-US" sz="2400" b="1" kern="1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擇定</a:t>
            </a:r>
            <a:r>
              <a:rPr lang="en-US" altLang="zh-TW" sz="2400" b="1" kern="1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400" b="1" kern="1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區第</a:t>
            </a:r>
            <a:r>
              <a:rPr lang="en-US" altLang="zh-TW" sz="2400" b="1" kern="1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400" b="1" kern="1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類區公所。</a:t>
            </a:r>
            <a:endParaRPr lang="en-US" altLang="zh-TW" sz="2400" b="1" kern="1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lnSpc>
                <a:spcPct val="120000"/>
              </a:lnSpc>
              <a:spcBef>
                <a:spcPts val="0"/>
              </a:spcBef>
              <a:buFont typeface="Wingdings" panose="05000000000000000000" pitchFamily="2" charset="2"/>
              <a:buChar char="u"/>
            </a:pPr>
            <a:r>
              <a:rPr lang="zh-TW" altLang="en-US" sz="2400" b="1" kern="100" dirty="0">
                <a:latin typeface="微軟正黑體" panose="020B0604030504040204" pitchFamily="34" charset="-120"/>
                <a:ea typeface="微軟正黑體" panose="020B0604030504040204" pitchFamily="34" charset="-120"/>
                <a:cs typeface="Times New Roman" panose="02020603050405020304" pitchFamily="18" charset="0"/>
              </a:rPr>
              <a:t>會議流程：</a:t>
            </a:r>
            <a:endParaRPr lang="en-US" altLang="zh-TW" sz="2400" b="1"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20000"/>
              </a:lnSpc>
              <a:spcBef>
                <a:spcPts val="0"/>
              </a:spcBef>
            </a:pPr>
            <a:endParaRPr lang="en-US" altLang="zh-TW" sz="1600"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p:txBody>
      </p:sp>
      <p:graphicFrame>
        <p:nvGraphicFramePr>
          <p:cNvPr id="8" name="表格 7"/>
          <p:cNvGraphicFramePr>
            <a:graphicFrameLocks noGrp="1"/>
          </p:cNvGraphicFramePr>
          <p:nvPr>
            <p:extLst>
              <p:ext uri="{D42A27DB-BD31-4B8C-83A1-F6EECF244321}">
                <p14:modId xmlns:p14="http://schemas.microsoft.com/office/powerpoint/2010/main" val="194172920"/>
              </p:ext>
            </p:extLst>
          </p:nvPr>
        </p:nvGraphicFramePr>
        <p:xfrm>
          <a:off x="609600" y="2202456"/>
          <a:ext cx="7696200" cy="4336457"/>
        </p:xfrm>
        <a:graphic>
          <a:graphicData uri="http://schemas.openxmlformats.org/drawingml/2006/table">
            <a:tbl>
              <a:tblPr firstRow="1" bandRow="1"/>
              <a:tblGrid>
                <a:gridCol w="6096000">
                  <a:extLst>
                    <a:ext uri="{9D8B030D-6E8A-4147-A177-3AD203B41FA5}">
                      <a16:colId xmlns:a16="http://schemas.microsoft.com/office/drawing/2014/main" val="3131042078"/>
                    </a:ext>
                  </a:extLst>
                </a:gridCol>
                <a:gridCol w="1600200">
                  <a:extLst>
                    <a:ext uri="{9D8B030D-6E8A-4147-A177-3AD203B41FA5}">
                      <a16:colId xmlns:a16="http://schemas.microsoft.com/office/drawing/2014/main" val="851362001"/>
                    </a:ext>
                  </a:extLst>
                </a:gridCol>
              </a:tblGrid>
              <a:tr h="504476">
                <a:tc>
                  <a:txBody>
                    <a:bodyPr/>
                    <a:lstStyle>
                      <a:lvl1pPr marL="0" algn="l" defTabSz="685800" rtl="0" eaLnBrk="1" latinLnBrk="0" hangingPunct="1">
                        <a:defRPr sz="1350" b="1" kern="1200">
                          <a:solidFill>
                            <a:schemeClr val="lt1"/>
                          </a:solidFill>
                          <a:latin typeface="Corbel" panose="020B0503020204020204"/>
                        </a:defRPr>
                      </a:lvl1pPr>
                      <a:lvl2pPr marL="342900" algn="l" defTabSz="685800" rtl="0" eaLnBrk="1" latinLnBrk="0" hangingPunct="1">
                        <a:defRPr sz="1350" b="1" kern="1200">
                          <a:solidFill>
                            <a:schemeClr val="lt1"/>
                          </a:solidFill>
                          <a:latin typeface="Corbel" panose="020B0503020204020204"/>
                        </a:defRPr>
                      </a:lvl2pPr>
                      <a:lvl3pPr marL="685800" algn="l" defTabSz="685800" rtl="0" eaLnBrk="1" latinLnBrk="0" hangingPunct="1">
                        <a:defRPr sz="1350" b="1" kern="1200">
                          <a:solidFill>
                            <a:schemeClr val="lt1"/>
                          </a:solidFill>
                          <a:latin typeface="Corbel" panose="020B0503020204020204"/>
                        </a:defRPr>
                      </a:lvl3pPr>
                      <a:lvl4pPr marL="1028700" algn="l" defTabSz="685800" rtl="0" eaLnBrk="1" latinLnBrk="0" hangingPunct="1">
                        <a:defRPr sz="1350" b="1" kern="1200">
                          <a:solidFill>
                            <a:schemeClr val="lt1"/>
                          </a:solidFill>
                          <a:latin typeface="Corbel" panose="020B0503020204020204"/>
                        </a:defRPr>
                      </a:lvl4pPr>
                      <a:lvl5pPr marL="1371600" algn="l" defTabSz="685800" rtl="0" eaLnBrk="1" latinLnBrk="0" hangingPunct="1">
                        <a:defRPr sz="1350" b="1" kern="1200">
                          <a:solidFill>
                            <a:schemeClr val="lt1"/>
                          </a:solidFill>
                          <a:latin typeface="Corbel" panose="020B0503020204020204"/>
                        </a:defRPr>
                      </a:lvl5pPr>
                      <a:lvl6pPr marL="1714500" algn="l" defTabSz="685800" rtl="0" eaLnBrk="1" latinLnBrk="0" hangingPunct="1">
                        <a:defRPr sz="1350" b="1" kern="1200">
                          <a:solidFill>
                            <a:schemeClr val="lt1"/>
                          </a:solidFill>
                          <a:latin typeface="Corbel" panose="020B0503020204020204"/>
                        </a:defRPr>
                      </a:lvl6pPr>
                      <a:lvl7pPr marL="2057400" algn="l" defTabSz="685800" rtl="0" eaLnBrk="1" latinLnBrk="0" hangingPunct="1">
                        <a:defRPr sz="1350" b="1" kern="1200">
                          <a:solidFill>
                            <a:schemeClr val="lt1"/>
                          </a:solidFill>
                          <a:latin typeface="Corbel" panose="020B0503020204020204"/>
                        </a:defRPr>
                      </a:lvl7pPr>
                      <a:lvl8pPr marL="2400300" algn="l" defTabSz="685800" rtl="0" eaLnBrk="1" latinLnBrk="0" hangingPunct="1">
                        <a:defRPr sz="1350" b="1" kern="1200">
                          <a:solidFill>
                            <a:schemeClr val="lt1"/>
                          </a:solidFill>
                          <a:latin typeface="Corbel" panose="020B0503020204020204"/>
                        </a:defRPr>
                      </a:lvl8pPr>
                      <a:lvl9pPr marL="2743200" algn="l" defTabSz="685800" rtl="0" eaLnBrk="1" latinLnBrk="0" hangingPunct="1">
                        <a:defRPr sz="1350" b="1" kern="1200">
                          <a:solidFill>
                            <a:schemeClr val="lt1"/>
                          </a:solidFill>
                          <a:latin typeface="Corbel" panose="020B050302020402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sz="1800" b="1" kern="1200" dirty="0">
                          <a:solidFill>
                            <a:schemeClr val="dk1"/>
                          </a:solidFill>
                          <a:effectLst/>
                          <a:latin typeface="微軟正黑體" panose="020B0604030504040204" pitchFamily="34" charset="-120"/>
                          <a:ea typeface="微軟正黑體" panose="020B0604030504040204" pitchFamily="34" charset="-120"/>
                          <a:cs typeface="+mn-cs"/>
                        </a:rPr>
                        <a:t>流程</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0A22E"/>
                    </a:solidFill>
                  </a:tcPr>
                </a:tc>
                <a:tc>
                  <a:txBody>
                    <a:bodyPr/>
                    <a:lstStyle>
                      <a:lvl1pPr marL="0" algn="l" defTabSz="685800" rtl="0" eaLnBrk="1" latinLnBrk="0" hangingPunct="1">
                        <a:defRPr sz="1350" b="1" kern="1200">
                          <a:solidFill>
                            <a:schemeClr val="lt1"/>
                          </a:solidFill>
                          <a:latin typeface="Corbel" panose="020B0503020204020204"/>
                        </a:defRPr>
                      </a:lvl1pPr>
                      <a:lvl2pPr marL="342900" algn="l" defTabSz="685800" rtl="0" eaLnBrk="1" latinLnBrk="0" hangingPunct="1">
                        <a:defRPr sz="1350" b="1" kern="1200">
                          <a:solidFill>
                            <a:schemeClr val="lt1"/>
                          </a:solidFill>
                          <a:latin typeface="Corbel" panose="020B0503020204020204"/>
                        </a:defRPr>
                      </a:lvl2pPr>
                      <a:lvl3pPr marL="685800" algn="l" defTabSz="685800" rtl="0" eaLnBrk="1" latinLnBrk="0" hangingPunct="1">
                        <a:defRPr sz="1350" b="1" kern="1200">
                          <a:solidFill>
                            <a:schemeClr val="lt1"/>
                          </a:solidFill>
                          <a:latin typeface="Corbel" panose="020B0503020204020204"/>
                        </a:defRPr>
                      </a:lvl3pPr>
                      <a:lvl4pPr marL="1028700" algn="l" defTabSz="685800" rtl="0" eaLnBrk="1" latinLnBrk="0" hangingPunct="1">
                        <a:defRPr sz="1350" b="1" kern="1200">
                          <a:solidFill>
                            <a:schemeClr val="lt1"/>
                          </a:solidFill>
                          <a:latin typeface="Corbel" panose="020B0503020204020204"/>
                        </a:defRPr>
                      </a:lvl4pPr>
                      <a:lvl5pPr marL="1371600" algn="l" defTabSz="685800" rtl="0" eaLnBrk="1" latinLnBrk="0" hangingPunct="1">
                        <a:defRPr sz="1350" b="1" kern="1200">
                          <a:solidFill>
                            <a:schemeClr val="lt1"/>
                          </a:solidFill>
                          <a:latin typeface="Corbel" panose="020B0503020204020204"/>
                        </a:defRPr>
                      </a:lvl5pPr>
                      <a:lvl6pPr marL="1714500" algn="l" defTabSz="685800" rtl="0" eaLnBrk="1" latinLnBrk="0" hangingPunct="1">
                        <a:defRPr sz="1350" b="1" kern="1200">
                          <a:solidFill>
                            <a:schemeClr val="lt1"/>
                          </a:solidFill>
                          <a:latin typeface="Corbel" panose="020B0503020204020204"/>
                        </a:defRPr>
                      </a:lvl6pPr>
                      <a:lvl7pPr marL="2057400" algn="l" defTabSz="685800" rtl="0" eaLnBrk="1" latinLnBrk="0" hangingPunct="1">
                        <a:defRPr sz="1350" b="1" kern="1200">
                          <a:solidFill>
                            <a:schemeClr val="lt1"/>
                          </a:solidFill>
                          <a:latin typeface="Corbel" panose="020B0503020204020204"/>
                        </a:defRPr>
                      </a:lvl7pPr>
                      <a:lvl8pPr marL="2400300" algn="l" defTabSz="685800" rtl="0" eaLnBrk="1" latinLnBrk="0" hangingPunct="1">
                        <a:defRPr sz="1350" b="1" kern="1200">
                          <a:solidFill>
                            <a:schemeClr val="lt1"/>
                          </a:solidFill>
                          <a:latin typeface="Corbel" panose="020B0503020204020204"/>
                        </a:defRPr>
                      </a:lvl8pPr>
                      <a:lvl9pPr marL="2743200" algn="l" defTabSz="685800" rtl="0" eaLnBrk="1" latinLnBrk="0" hangingPunct="1">
                        <a:defRPr sz="1350" b="1" kern="1200">
                          <a:solidFill>
                            <a:schemeClr val="lt1"/>
                          </a:solidFill>
                          <a:latin typeface="Corbel" panose="020B050302020402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sz="1800" b="1" kern="1200" dirty="0">
                          <a:solidFill>
                            <a:schemeClr val="dk1"/>
                          </a:solidFill>
                          <a:effectLst/>
                          <a:latin typeface="微軟正黑體" panose="020B0604030504040204" pitchFamily="34" charset="-120"/>
                          <a:ea typeface="微軟正黑體" panose="020B0604030504040204" pitchFamily="34" charset="-120"/>
                          <a:cs typeface="+mn-cs"/>
                        </a:rPr>
                        <a:t>使用時間</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0A22E"/>
                    </a:solidFill>
                  </a:tcPr>
                </a:tc>
                <a:extLst>
                  <a:ext uri="{0D108BD9-81ED-4DB2-BD59-A6C34878D82A}">
                    <a16:rowId xmlns:a16="http://schemas.microsoft.com/office/drawing/2014/main" val="2171813208"/>
                  </a:ext>
                </a:extLst>
              </a:tr>
              <a:tr h="1681585">
                <a:tc>
                  <a:txBody>
                    <a:bodyPr/>
                    <a:lstStyle>
                      <a:lvl1pPr marL="0" algn="l" defTabSz="685800" rtl="0" eaLnBrk="1" latinLnBrk="0" hangingPunct="1">
                        <a:defRPr sz="1350" kern="1200">
                          <a:solidFill>
                            <a:schemeClr val="dk1"/>
                          </a:solidFill>
                          <a:latin typeface="Corbel" panose="020B0503020204020204"/>
                        </a:defRPr>
                      </a:lvl1pPr>
                      <a:lvl2pPr marL="342900" algn="l" defTabSz="685800" rtl="0" eaLnBrk="1" latinLnBrk="0" hangingPunct="1">
                        <a:defRPr sz="1350" kern="1200">
                          <a:solidFill>
                            <a:schemeClr val="dk1"/>
                          </a:solidFill>
                          <a:latin typeface="Corbel" panose="020B0503020204020204"/>
                        </a:defRPr>
                      </a:lvl2pPr>
                      <a:lvl3pPr marL="685800" algn="l" defTabSz="685800" rtl="0" eaLnBrk="1" latinLnBrk="0" hangingPunct="1">
                        <a:defRPr sz="1350" kern="1200">
                          <a:solidFill>
                            <a:schemeClr val="dk1"/>
                          </a:solidFill>
                          <a:latin typeface="Corbel" panose="020B0503020204020204"/>
                        </a:defRPr>
                      </a:lvl3pPr>
                      <a:lvl4pPr marL="1028700" algn="l" defTabSz="685800" rtl="0" eaLnBrk="1" latinLnBrk="0" hangingPunct="1">
                        <a:defRPr sz="1350" kern="1200">
                          <a:solidFill>
                            <a:schemeClr val="dk1"/>
                          </a:solidFill>
                          <a:latin typeface="Corbel" panose="020B0503020204020204"/>
                        </a:defRPr>
                      </a:lvl4pPr>
                      <a:lvl5pPr marL="1371600" algn="l" defTabSz="685800" rtl="0" eaLnBrk="1" latinLnBrk="0" hangingPunct="1">
                        <a:defRPr sz="1350" kern="1200">
                          <a:solidFill>
                            <a:schemeClr val="dk1"/>
                          </a:solidFill>
                          <a:latin typeface="Corbel" panose="020B0503020204020204"/>
                        </a:defRPr>
                      </a:lvl5pPr>
                      <a:lvl6pPr marL="1714500" algn="l" defTabSz="685800" rtl="0" eaLnBrk="1" latinLnBrk="0" hangingPunct="1">
                        <a:defRPr sz="1350" kern="1200">
                          <a:solidFill>
                            <a:schemeClr val="dk1"/>
                          </a:solidFill>
                          <a:latin typeface="Corbel" panose="020B0503020204020204"/>
                        </a:defRPr>
                      </a:lvl6pPr>
                      <a:lvl7pPr marL="2057400" algn="l" defTabSz="685800" rtl="0" eaLnBrk="1" latinLnBrk="0" hangingPunct="1">
                        <a:defRPr sz="1350" kern="1200">
                          <a:solidFill>
                            <a:schemeClr val="dk1"/>
                          </a:solidFill>
                          <a:latin typeface="Corbel" panose="020B0503020204020204"/>
                        </a:defRPr>
                      </a:lvl7pPr>
                      <a:lvl8pPr marL="2400300" algn="l" defTabSz="685800" rtl="0" eaLnBrk="1" latinLnBrk="0" hangingPunct="1">
                        <a:defRPr sz="1350" kern="1200">
                          <a:solidFill>
                            <a:schemeClr val="dk1"/>
                          </a:solidFill>
                          <a:latin typeface="Corbel" panose="020B0503020204020204"/>
                        </a:defRPr>
                      </a:lvl8pPr>
                      <a:lvl9pPr marL="2743200" algn="l" defTabSz="685800" rtl="0" eaLnBrk="1" latinLnBrk="0" hangingPunct="1">
                        <a:defRPr sz="1350" kern="1200">
                          <a:solidFill>
                            <a:schemeClr val="dk1"/>
                          </a:solidFill>
                          <a:latin typeface="Corbel" panose="020B050302020402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kern="1200" dirty="0" smtClean="0">
                          <a:solidFill>
                            <a:srgbClr val="C00000"/>
                          </a:solidFill>
                          <a:effectLst/>
                          <a:latin typeface="微軟正黑體" panose="020B0604030504040204" pitchFamily="34" charset="-120"/>
                          <a:ea typeface="微軟正黑體" panose="020B0604030504040204" pitchFamily="34" charset="-120"/>
                          <a:cs typeface="+mn-cs"/>
                        </a:rPr>
                        <a:t>1.</a:t>
                      </a:r>
                      <a:r>
                        <a:rPr lang="zh-TW" sz="1800" b="1" kern="1200" dirty="0" smtClean="0">
                          <a:solidFill>
                            <a:srgbClr val="C00000"/>
                          </a:solidFill>
                          <a:effectLst/>
                          <a:latin typeface="微軟正黑體" panose="020B0604030504040204" pitchFamily="34" charset="-120"/>
                          <a:ea typeface="微軟正黑體" panose="020B0604030504040204" pitchFamily="34" charset="-120"/>
                          <a:cs typeface="+mn-cs"/>
                        </a:rPr>
                        <a:t>區公所簡報</a:t>
                      </a:r>
                      <a:r>
                        <a:rPr lang="en-US" altLang="zh-TW" sz="1800" b="1" kern="1200" dirty="0" smtClean="0">
                          <a:solidFill>
                            <a:srgbClr val="C00000"/>
                          </a:solidFill>
                          <a:effectLst/>
                          <a:latin typeface="微軟正黑體" panose="020B0604030504040204" pitchFamily="34" charset="-120"/>
                          <a:ea typeface="微軟正黑體" panose="020B0604030504040204" pitchFamily="34" charset="-120"/>
                          <a:cs typeface="+mn-cs"/>
                        </a:rPr>
                        <a:t>-</a:t>
                      </a:r>
                    </a:p>
                    <a:p>
                      <a:pPr marL="542925" marR="0" indent="-3619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lang="zh-TW" altLang="en-US" sz="1800" b="1" kern="1200" dirty="0" smtClean="0">
                          <a:solidFill>
                            <a:schemeClr val="dk1"/>
                          </a:solidFill>
                          <a:effectLst/>
                          <a:latin typeface="微軟正黑體" panose="020B0604030504040204" pitchFamily="34" charset="-120"/>
                          <a:ea typeface="微軟正黑體" panose="020B0604030504040204" pitchFamily="34" charset="-120"/>
                          <a:cs typeface="+mn-cs"/>
                        </a:rPr>
                        <a:t>本年度預定完成工作與細部規劃</a:t>
                      </a:r>
                      <a:endParaRPr lang="en-US" altLang="zh-TW" sz="1800" b="1" kern="1200" dirty="0" smtClean="0">
                        <a:solidFill>
                          <a:schemeClr val="dk1"/>
                        </a:solidFill>
                        <a:effectLst/>
                        <a:latin typeface="微軟正黑體" panose="020B0604030504040204" pitchFamily="34" charset="-120"/>
                        <a:ea typeface="微軟正黑體" panose="020B0604030504040204" pitchFamily="34" charset="-120"/>
                        <a:cs typeface="+mn-cs"/>
                      </a:endParaRPr>
                    </a:p>
                    <a:p>
                      <a:pPr marL="542925" marR="0" indent="-3619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lang="zh-TW" altLang="en-US" sz="1800" b="1" kern="1200" dirty="0" smtClean="0">
                          <a:solidFill>
                            <a:schemeClr val="dk1"/>
                          </a:solidFill>
                          <a:effectLst/>
                          <a:latin typeface="微軟正黑體" panose="020B0604030504040204" pitchFamily="34" charset="-120"/>
                          <a:ea typeface="微軟正黑體" panose="020B0604030504040204" pitchFamily="34" charset="-120"/>
                          <a:cs typeface="+mn-cs"/>
                        </a:rPr>
                        <a:t>目前執行情形與執行績效</a:t>
                      </a:r>
                      <a:endParaRPr lang="en-US" altLang="zh-TW" sz="1800" b="1" kern="1200" dirty="0" smtClean="0">
                        <a:solidFill>
                          <a:schemeClr val="dk1"/>
                        </a:solidFill>
                        <a:effectLst/>
                        <a:latin typeface="微軟正黑體" panose="020B0604030504040204" pitchFamily="34" charset="-120"/>
                        <a:ea typeface="微軟正黑體" panose="020B0604030504040204" pitchFamily="34" charset="-120"/>
                        <a:cs typeface="+mn-cs"/>
                      </a:endParaRPr>
                    </a:p>
                    <a:p>
                      <a:pPr marL="542925" marR="0" indent="-3619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lang="zh-TW" altLang="en-US" sz="1800" b="1" kern="1200" dirty="0" smtClean="0">
                          <a:solidFill>
                            <a:schemeClr val="dk1"/>
                          </a:solidFill>
                          <a:effectLst/>
                          <a:latin typeface="微軟正黑體" panose="020B0604030504040204" pitchFamily="34" charset="-120"/>
                          <a:ea typeface="微軟正黑體" panose="020B0604030504040204" pitchFamily="34" charset="-120"/>
                          <a:cs typeface="+mn-cs"/>
                        </a:rPr>
                        <a:t>實際執行所遭遇困境與問題</a:t>
                      </a:r>
                      <a:endParaRPr lang="en-US" altLang="zh-TW" sz="1800" b="1" kern="1200" dirty="0" smtClean="0">
                        <a:solidFill>
                          <a:schemeClr val="dk1"/>
                        </a:solidFill>
                        <a:effectLst/>
                        <a:latin typeface="微軟正黑體" panose="020B0604030504040204" pitchFamily="34" charset="-120"/>
                        <a:ea typeface="微軟正黑體" panose="020B0604030504040204" pitchFamily="34" charset="-120"/>
                        <a:cs typeface="+mn-cs"/>
                      </a:endParaRPr>
                    </a:p>
                    <a:p>
                      <a:pPr marL="542925" marR="0" indent="-3619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lang="zh-TW" altLang="en-US" sz="1800" b="1" kern="1200" dirty="0" smtClean="0">
                          <a:solidFill>
                            <a:schemeClr val="dk1"/>
                          </a:solidFill>
                          <a:effectLst/>
                          <a:latin typeface="微軟正黑體" panose="020B0604030504040204" pitchFamily="34" charset="-120"/>
                          <a:ea typeface="微軟正黑體" panose="020B0604030504040204" pitchFamily="34" charset="-120"/>
                          <a:cs typeface="+mn-cs"/>
                        </a:rPr>
                        <a:t>檢討改進與具體建議</a:t>
                      </a:r>
                      <a:endParaRPr lang="zh-TW" sz="1800" b="1"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0" marR="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0A22E">
                        <a:tint val="20000"/>
                      </a:srgbClr>
                    </a:solidFill>
                  </a:tcPr>
                </a:tc>
                <a:tc>
                  <a:txBody>
                    <a:bodyPr/>
                    <a:lstStyle>
                      <a:lvl1pPr marL="0" algn="l" defTabSz="685800" rtl="0" eaLnBrk="1" latinLnBrk="0" hangingPunct="1">
                        <a:defRPr sz="1350" kern="1200">
                          <a:solidFill>
                            <a:schemeClr val="dk1"/>
                          </a:solidFill>
                          <a:latin typeface="Corbel" panose="020B0503020204020204"/>
                        </a:defRPr>
                      </a:lvl1pPr>
                      <a:lvl2pPr marL="342900" algn="l" defTabSz="685800" rtl="0" eaLnBrk="1" latinLnBrk="0" hangingPunct="1">
                        <a:defRPr sz="1350" kern="1200">
                          <a:solidFill>
                            <a:schemeClr val="dk1"/>
                          </a:solidFill>
                          <a:latin typeface="Corbel" panose="020B0503020204020204"/>
                        </a:defRPr>
                      </a:lvl2pPr>
                      <a:lvl3pPr marL="685800" algn="l" defTabSz="685800" rtl="0" eaLnBrk="1" latinLnBrk="0" hangingPunct="1">
                        <a:defRPr sz="1350" kern="1200">
                          <a:solidFill>
                            <a:schemeClr val="dk1"/>
                          </a:solidFill>
                          <a:latin typeface="Corbel" panose="020B0503020204020204"/>
                        </a:defRPr>
                      </a:lvl3pPr>
                      <a:lvl4pPr marL="1028700" algn="l" defTabSz="685800" rtl="0" eaLnBrk="1" latinLnBrk="0" hangingPunct="1">
                        <a:defRPr sz="1350" kern="1200">
                          <a:solidFill>
                            <a:schemeClr val="dk1"/>
                          </a:solidFill>
                          <a:latin typeface="Corbel" panose="020B0503020204020204"/>
                        </a:defRPr>
                      </a:lvl4pPr>
                      <a:lvl5pPr marL="1371600" algn="l" defTabSz="685800" rtl="0" eaLnBrk="1" latinLnBrk="0" hangingPunct="1">
                        <a:defRPr sz="1350" kern="1200">
                          <a:solidFill>
                            <a:schemeClr val="dk1"/>
                          </a:solidFill>
                          <a:latin typeface="Corbel" panose="020B0503020204020204"/>
                        </a:defRPr>
                      </a:lvl5pPr>
                      <a:lvl6pPr marL="1714500" algn="l" defTabSz="685800" rtl="0" eaLnBrk="1" latinLnBrk="0" hangingPunct="1">
                        <a:defRPr sz="1350" kern="1200">
                          <a:solidFill>
                            <a:schemeClr val="dk1"/>
                          </a:solidFill>
                          <a:latin typeface="Corbel" panose="020B0503020204020204"/>
                        </a:defRPr>
                      </a:lvl6pPr>
                      <a:lvl7pPr marL="2057400" algn="l" defTabSz="685800" rtl="0" eaLnBrk="1" latinLnBrk="0" hangingPunct="1">
                        <a:defRPr sz="1350" kern="1200">
                          <a:solidFill>
                            <a:schemeClr val="dk1"/>
                          </a:solidFill>
                          <a:latin typeface="Corbel" panose="020B0503020204020204"/>
                        </a:defRPr>
                      </a:lvl7pPr>
                      <a:lvl8pPr marL="2400300" algn="l" defTabSz="685800" rtl="0" eaLnBrk="1" latinLnBrk="0" hangingPunct="1">
                        <a:defRPr sz="1350" kern="1200">
                          <a:solidFill>
                            <a:schemeClr val="dk1"/>
                          </a:solidFill>
                          <a:latin typeface="Corbel" panose="020B0503020204020204"/>
                        </a:defRPr>
                      </a:lvl8pPr>
                      <a:lvl9pPr marL="2743200" algn="l" defTabSz="685800" rtl="0" eaLnBrk="1" latinLnBrk="0" hangingPunct="1">
                        <a:defRPr sz="1350" kern="1200">
                          <a:solidFill>
                            <a:schemeClr val="dk1"/>
                          </a:solidFill>
                          <a:latin typeface="Corbel" panose="020B050302020402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kern="1200" dirty="0" smtClean="0">
                          <a:solidFill>
                            <a:schemeClr val="dk1"/>
                          </a:solidFill>
                          <a:effectLst/>
                          <a:latin typeface="微軟正黑體" panose="020B0604030504040204" pitchFamily="34" charset="-120"/>
                          <a:ea typeface="微軟正黑體" panose="020B0604030504040204" pitchFamily="34" charset="-120"/>
                          <a:cs typeface="+mn-cs"/>
                        </a:rPr>
                        <a:t>15</a:t>
                      </a:r>
                      <a:r>
                        <a:rPr lang="zh-TW" sz="1800" b="1" kern="1200" dirty="0" smtClean="0">
                          <a:solidFill>
                            <a:schemeClr val="dk1"/>
                          </a:solidFill>
                          <a:effectLst/>
                          <a:latin typeface="微軟正黑體" panose="020B0604030504040204" pitchFamily="34" charset="-120"/>
                          <a:ea typeface="微軟正黑體" panose="020B0604030504040204" pitchFamily="34" charset="-120"/>
                          <a:cs typeface="+mn-cs"/>
                        </a:rPr>
                        <a:t>分鐘</a:t>
                      </a:r>
                      <a:endParaRPr lang="zh-TW" sz="1800" b="1" kern="1200" dirty="0">
                        <a:solidFill>
                          <a:schemeClr val="dk1"/>
                        </a:solidFill>
                        <a:effectLst/>
                        <a:latin typeface="微軟正黑體" panose="020B0604030504040204" pitchFamily="34" charset="-120"/>
                        <a:ea typeface="微軟正黑體" panose="020B0604030504040204" pitchFamily="34" charset="-120"/>
                        <a:cs typeface="+mn-cs"/>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0A22E">
                        <a:tint val="20000"/>
                      </a:srgbClr>
                    </a:solidFill>
                  </a:tcPr>
                </a:tc>
                <a:extLst>
                  <a:ext uri="{0D108BD9-81ED-4DB2-BD59-A6C34878D82A}">
                    <a16:rowId xmlns:a16="http://schemas.microsoft.com/office/drawing/2014/main" val="2028923230"/>
                  </a:ext>
                </a:extLst>
              </a:tr>
              <a:tr h="504476">
                <a:tc>
                  <a:txBody>
                    <a:bodyPr/>
                    <a:lstStyle>
                      <a:lvl1pPr marL="0" algn="l" defTabSz="685800" rtl="0" eaLnBrk="1" latinLnBrk="0" hangingPunct="1">
                        <a:defRPr sz="1350" kern="1200">
                          <a:solidFill>
                            <a:schemeClr val="dk1"/>
                          </a:solidFill>
                          <a:latin typeface="Corbel" panose="020B0503020204020204"/>
                        </a:defRPr>
                      </a:lvl1pPr>
                      <a:lvl2pPr marL="342900" algn="l" defTabSz="685800" rtl="0" eaLnBrk="1" latinLnBrk="0" hangingPunct="1">
                        <a:defRPr sz="1350" kern="1200">
                          <a:solidFill>
                            <a:schemeClr val="dk1"/>
                          </a:solidFill>
                          <a:latin typeface="Corbel" panose="020B0503020204020204"/>
                        </a:defRPr>
                      </a:lvl2pPr>
                      <a:lvl3pPr marL="685800" algn="l" defTabSz="685800" rtl="0" eaLnBrk="1" latinLnBrk="0" hangingPunct="1">
                        <a:defRPr sz="1350" kern="1200">
                          <a:solidFill>
                            <a:schemeClr val="dk1"/>
                          </a:solidFill>
                          <a:latin typeface="Corbel" panose="020B0503020204020204"/>
                        </a:defRPr>
                      </a:lvl3pPr>
                      <a:lvl4pPr marL="1028700" algn="l" defTabSz="685800" rtl="0" eaLnBrk="1" latinLnBrk="0" hangingPunct="1">
                        <a:defRPr sz="1350" kern="1200">
                          <a:solidFill>
                            <a:schemeClr val="dk1"/>
                          </a:solidFill>
                          <a:latin typeface="Corbel" panose="020B0503020204020204"/>
                        </a:defRPr>
                      </a:lvl4pPr>
                      <a:lvl5pPr marL="1371600" algn="l" defTabSz="685800" rtl="0" eaLnBrk="1" latinLnBrk="0" hangingPunct="1">
                        <a:defRPr sz="1350" kern="1200">
                          <a:solidFill>
                            <a:schemeClr val="dk1"/>
                          </a:solidFill>
                          <a:latin typeface="Corbel" panose="020B0503020204020204"/>
                        </a:defRPr>
                      </a:lvl5pPr>
                      <a:lvl6pPr marL="1714500" algn="l" defTabSz="685800" rtl="0" eaLnBrk="1" latinLnBrk="0" hangingPunct="1">
                        <a:defRPr sz="1350" kern="1200">
                          <a:solidFill>
                            <a:schemeClr val="dk1"/>
                          </a:solidFill>
                          <a:latin typeface="Corbel" panose="020B0503020204020204"/>
                        </a:defRPr>
                      </a:lvl6pPr>
                      <a:lvl7pPr marL="2057400" algn="l" defTabSz="685800" rtl="0" eaLnBrk="1" latinLnBrk="0" hangingPunct="1">
                        <a:defRPr sz="1350" kern="1200">
                          <a:solidFill>
                            <a:schemeClr val="dk1"/>
                          </a:solidFill>
                          <a:latin typeface="Corbel" panose="020B0503020204020204"/>
                        </a:defRPr>
                      </a:lvl7pPr>
                      <a:lvl8pPr marL="2400300" algn="l" defTabSz="685800" rtl="0" eaLnBrk="1" latinLnBrk="0" hangingPunct="1">
                        <a:defRPr sz="1350" kern="1200">
                          <a:solidFill>
                            <a:schemeClr val="dk1"/>
                          </a:solidFill>
                          <a:latin typeface="Corbel" panose="020B0503020204020204"/>
                        </a:defRPr>
                      </a:lvl8pPr>
                      <a:lvl9pPr marL="2743200" algn="l" defTabSz="685800" rtl="0" eaLnBrk="1" latinLnBrk="0" hangingPunct="1">
                        <a:defRPr sz="1350" kern="1200">
                          <a:solidFill>
                            <a:schemeClr val="dk1"/>
                          </a:solidFill>
                          <a:latin typeface="Corbel" panose="020B0503020204020204"/>
                        </a:defRPr>
                      </a:lvl9pPr>
                    </a:lstStyle>
                    <a:p>
                      <a:pPr marL="266700" marR="0" indent="-266700" algn="l" defTabSz="914400" rtl="0" eaLnBrk="1" fontAlgn="auto" latinLnBrk="0" hangingPunct="1">
                        <a:lnSpc>
                          <a:spcPct val="100000"/>
                        </a:lnSpc>
                        <a:spcBef>
                          <a:spcPts val="0"/>
                        </a:spcBef>
                        <a:spcAft>
                          <a:spcPts val="0"/>
                        </a:spcAft>
                        <a:buClrTx/>
                        <a:buSzTx/>
                        <a:buFontTx/>
                        <a:buNone/>
                        <a:tabLst/>
                        <a:defRPr/>
                      </a:pPr>
                      <a:r>
                        <a:rPr lang="en-US" altLang="zh-TW" sz="1800" b="1" kern="1200" dirty="0" smtClean="0">
                          <a:solidFill>
                            <a:srgbClr val="C00000"/>
                          </a:solidFill>
                          <a:effectLst/>
                          <a:latin typeface="微軟正黑體" panose="020B0604030504040204" pitchFamily="34" charset="-120"/>
                          <a:ea typeface="微軟正黑體" panose="020B0604030504040204" pitchFamily="34" charset="-120"/>
                          <a:cs typeface="+mn-cs"/>
                        </a:rPr>
                        <a:t>2.</a:t>
                      </a:r>
                      <a:r>
                        <a:rPr lang="zh-TW" altLang="zh-TW" sz="1800" b="1" kern="1200" dirty="0" smtClean="0">
                          <a:solidFill>
                            <a:srgbClr val="C00000"/>
                          </a:solidFill>
                          <a:effectLst/>
                          <a:latin typeface="微軟正黑體" panose="020B0604030504040204" pitchFamily="34" charset="-120"/>
                          <a:ea typeface="微軟正黑體" panose="020B0604030504040204" pitchFamily="34" charset="-120"/>
                          <a:cs typeface="+mn-cs"/>
                        </a:rPr>
                        <a:t>檢視災害應變中心場所及設備建置情形</a:t>
                      </a:r>
                      <a:r>
                        <a:rPr lang="en-US" altLang="zh-TW" sz="1800" b="1" kern="1200" dirty="0" smtClean="0">
                          <a:solidFill>
                            <a:srgbClr val="C00000"/>
                          </a:solidFill>
                          <a:effectLst/>
                          <a:latin typeface="微軟正黑體" panose="020B0604030504040204" pitchFamily="34" charset="-120"/>
                          <a:ea typeface="微軟正黑體" panose="020B0604030504040204" pitchFamily="34" charset="-120"/>
                          <a:cs typeface="+mn-cs"/>
                        </a:rPr>
                        <a:t>-</a:t>
                      </a:r>
                    </a:p>
                    <a:p>
                      <a:pPr marL="542925" marR="0" indent="-3619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lang="zh-TW" altLang="en-US" sz="1800" b="1" kern="1200" dirty="0" smtClean="0">
                          <a:solidFill>
                            <a:schemeClr val="dk1"/>
                          </a:solidFill>
                          <a:effectLst/>
                          <a:latin typeface="微軟正黑體" panose="020B0604030504040204" pitchFamily="34" charset="-120"/>
                          <a:ea typeface="微軟正黑體" panose="020B0604030504040204" pitchFamily="34" charset="-120"/>
                          <a:cs typeface="+mn-cs"/>
                        </a:rPr>
                        <a:t>災害應變中心開設場所。</a:t>
                      </a:r>
                    </a:p>
                    <a:p>
                      <a:pPr marL="542925" marR="0" indent="-3619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lang="zh-TW" altLang="en-US" sz="1800" b="1" kern="1200" dirty="0" smtClean="0">
                          <a:solidFill>
                            <a:schemeClr val="dk1"/>
                          </a:solidFill>
                          <a:effectLst/>
                          <a:latin typeface="微軟正黑體" panose="020B0604030504040204" pitchFamily="34" charset="-120"/>
                          <a:ea typeface="微軟正黑體" panose="020B0604030504040204" pitchFamily="34" charset="-120"/>
                          <a:cs typeface="+mn-cs"/>
                        </a:rPr>
                        <a:t>本計畫資本門補助設備維護情形。</a:t>
                      </a:r>
                    </a:p>
                    <a:p>
                      <a:pPr marL="542925" marR="0" indent="-3619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lang="zh-TW" altLang="en-US" sz="1800" b="1" kern="1200" dirty="0" smtClean="0">
                          <a:solidFill>
                            <a:schemeClr val="dk1"/>
                          </a:solidFill>
                          <a:effectLst/>
                          <a:latin typeface="微軟正黑體" panose="020B0604030504040204" pitchFamily="34" charset="-120"/>
                          <a:ea typeface="微軟正黑體" panose="020B0604030504040204" pitchFamily="34" charset="-120"/>
                          <a:cs typeface="+mn-cs"/>
                        </a:rPr>
                        <a:t>近</a:t>
                      </a:r>
                      <a:r>
                        <a:rPr lang="en-US" altLang="zh-TW" sz="1800" b="1" kern="1200" dirty="0" smtClean="0">
                          <a:solidFill>
                            <a:schemeClr val="dk1"/>
                          </a:solidFill>
                          <a:effectLst/>
                          <a:latin typeface="微軟正黑體" panose="020B0604030504040204" pitchFamily="34" charset="-120"/>
                          <a:ea typeface="微軟正黑體" panose="020B0604030504040204" pitchFamily="34" charset="-120"/>
                          <a:cs typeface="+mn-cs"/>
                        </a:rPr>
                        <a:t>2</a:t>
                      </a:r>
                      <a:r>
                        <a:rPr lang="zh-TW" altLang="en-US" sz="1800" b="1" kern="1200" dirty="0" smtClean="0">
                          <a:solidFill>
                            <a:schemeClr val="dk1"/>
                          </a:solidFill>
                          <a:effectLst/>
                          <a:latin typeface="微軟正黑體" panose="020B0604030504040204" pitchFamily="34" charset="-120"/>
                          <a:ea typeface="微軟正黑體" panose="020B0604030504040204" pitchFamily="34" charset="-120"/>
                          <a:cs typeface="+mn-cs"/>
                        </a:rPr>
                        <a:t>次實際開設災害應變中心表單。（包括簽到</a:t>
                      </a:r>
                      <a:r>
                        <a:rPr lang="en-US" altLang="zh-TW" sz="1800" b="1"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en-US" sz="1800" b="1" kern="1200" dirty="0" smtClean="0">
                          <a:solidFill>
                            <a:schemeClr val="dk1"/>
                          </a:solidFill>
                          <a:effectLst/>
                          <a:latin typeface="微軟正黑體" panose="020B0604030504040204" pitchFamily="34" charset="-120"/>
                          <a:ea typeface="微軟正黑體" panose="020B0604030504040204" pitchFamily="34" charset="-120"/>
                          <a:cs typeface="+mn-cs"/>
                        </a:rPr>
                        <a:t>退</a:t>
                      </a:r>
                      <a:r>
                        <a:rPr lang="en-US" altLang="zh-TW" sz="1800" b="1"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en-US" sz="1800" b="1" kern="1200" dirty="0" smtClean="0">
                          <a:solidFill>
                            <a:schemeClr val="dk1"/>
                          </a:solidFill>
                          <a:effectLst/>
                          <a:latin typeface="微軟正黑體" panose="020B0604030504040204" pitchFamily="34" charset="-120"/>
                          <a:ea typeface="微軟正黑體" panose="020B0604030504040204" pitchFamily="34" charset="-120"/>
                          <a:cs typeface="+mn-cs"/>
                        </a:rPr>
                        <a:t>表、排班輪值表、會議紀錄表、疏散撤離、收容人數統計表等）</a:t>
                      </a:r>
                      <a:endParaRPr lang="zh-TW" altLang="en-US" sz="1800" b="1" dirty="0">
                        <a:latin typeface="微軟正黑體" panose="020B0604030504040204" pitchFamily="34" charset="-120"/>
                        <a:ea typeface="微軟正黑體" panose="020B0604030504040204" pitchFamily="34" charset="-120"/>
                      </a:endParaRPr>
                    </a:p>
                  </a:txBody>
                  <a:tcPr marL="0" marR="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0A22E">
                        <a:tint val="40000"/>
                      </a:srgbClr>
                    </a:solidFill>
                  </a:tcPr>
                </a:tc>
                <a:tc>
                  <a:txBody>
                    <a:bodyPr/>
                    <a:lstStyle>
                      <a:lvl1pPr marL="0" algn="l" defTabSz="685800" rtl="0" eaLnBrk="1" latinLnBrk="0" hangingPunct="1">
                        <a:defRPr sz="1350" kern="1200">
                          <a:solidFill>
                            <a:schemeClr val="dk1"/>
                          </a:solidFill>
                          <a:latin typeface="Corbel" panose="020B0503020204020204"/>
                        </a:defRPr>
                      </a:lvl1pPr>
                      <a:lvl2pPr marL="342900" algn="l" defTabSz="685800" rtl="0" eaLnBrk="1" latinLnBrk="0" hangingPunct="1">
                        <a:defRPr sz="1350" kern="1200">
                          <a:solidFill>
                            <a:schemeClr val="dk1"/>
                          </a:solidFill>
                          <a:latin typeface="Corbel" panose="020B0503020204020204"/>
                        </a:defRPr>
                      </a:lvl2pPr>
                      <a:lvl3pPr marL="685800" algn="l" defTabSz="685800" rtl="0" eaLnBrk="1" latinLnBrk="0" hangingPunct="1">
                        <a:defRPr sz="1350" kern="1200">
                          <a:solidFill>
                            <a:schemeClr val="dk1"/>
                          </a:solidFill>
                          <a:latin typeface="Corbel" panose="020B0503020204020204"/>
                        </a:defRPr>
                      </a:lvl3pPr>
                      <a:lvl4pPr marL="1028700" algn="l" defTabSz="685800" rtl="0" eaLnBrk="1" latinLnBrk="0" hangingPunct="1">
                        <a:defRPr sz="1350" kern="1200">
                          <a:solidFill>
                            <a:schemeClr val="dk1"/>
                          </a:solidFill>
                          <a:latin typeface="Corbel" panose="020B0503020204020204"/>
                        </a:defRPr>
                      </a:lvl4pPr>
                      <a:lvl5pPr marL="1371600" algn="l" defTabSz="685800" rtl="0" eaLnBrk="1" latinLnBrk="0" hangingPunct="1">
                        <a:defRPr sz="1350" kern="1200">
                          <a:solidFill>
                            <a:schemeClr val="dk1"/>
                          </a:solidFill>
                          <a:latin typeface="Corbel" panose="020B0503020204020204"/>
                        </a:defRPr>
                      </a:lvl5pPr>
                      <a:lvl6pPr marL="1714500" algn="l" defTabSz="685800" rtl="0" eaLnBrk="1" latinLnBrk="0" hangingPunct="1">
                        <a:defRPr sz="1350" kern="1200">
                          <a:solidFill>
                            <a:schemeClr val="dk1"/>
                          </a:solidFill>
                          <a:latin typeface="Corbel" panose="020B0503020204020204"/>
                        </a:defRPr>
                      </a:lvl6pPr>
                      <a:lvl7pPr marL="2057400" algn="l" defTabSz="685800" rtl="0" eaLnBrk="1" latinLnBrk="0" hangingPunct="1">
                        <a:defRPr sz="1350" kern="1200">
                          <a:solidFill>
                            <a:schemeClr val="dk1"/>
                          </a:solidFill>
                          <a:latin typeface="Corbel" panose="020B0503020204020204"/>
                        </a:defRPr>
                      </a:lvl7pPr>
                      <a:lvl8pPr marL="2400300" algn="l" defTabSz="685800" rtl="0" eaLnBrk="1" latinLnBrk="0" hangingPunct="1">
                        <a:defRPr sz="1350" kern="1200">
                          <a:solidFill>
                            <a:schemeClr val="dk1"/>
                          </a:solidFill>
                          <a:latin typeface="Corbel" panose="020B0503020204020204"/>
                        </a:defRPr>
                      </a:lvl8pPr>
                      <a:lvl9pPr marL="2743200" algn="l" defTabSz="685800" rtl="0" eaLnBrk="1" latinLnBrk="0" hangingPunct="1">
                        <a:defRPr sz="1350" kern="1200">
                          <a:solidFill>
                            <a:schemeClr val="dk1"/>
                          </a:solidFill>
                          <a:latin typeface="Corbel" panose="020B050302020402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kern="1200" dirty="0" smtClean="0">
                          <a:solidFill>
                            <a:schemeClr val="dk1"/>
                          </a:solidFill>
                          <a:effectLst/>
                          <a:latin typeface="微軟正黑體" panose="020B0604030504040204" pitchFamily="34" charset="-120"/>
                          <a:ea typeface="微軟正黑體" panose="020B0604030504040204" pitchFamily="34" charset="-120"/>
                          <a:cs typeface="+mn-cs"/>
                        </a:rPr>
                        <a:t>15</a:t>
                      </a:r>
                      <a:r>
                        <a:rPr lang="zh-TW" sz="1800" b="1" kern="1200" dirty="0" smtClean="0">
                          <a:solidFill>
                            <a:schemeClr val="dk1"/>
                          </a:solidFill>
                          <a:effectLst/>
                          <a:latin typeface="微軟正黑體" panose="020B0604030504040204" pitchFamily="34" charset="-120"/>
                          <a:ea typeface="微軟正黑體" panose="020B0604030504040204" pitchFamily="34" charset="-120"/>
                          <a:cs typeface="+mn-cs"/>
                        </a:rPr>
                        <a:t>分鐘</a:t>
                      </a:r>
                      <a:endParaRPr lang="zh-TW" sz="1800" b="1" kern="1200" dirty="0">
                        <a:solidFill>
                          <a:schemeClr val="dk1"/>
                        </a:solidFill>
                        <a:effectLst/>
                        <a:latin typeface="微軟正黑體" panose="020B0604030504040204" pitchFamily="34" charset="-120"/>
                        <a:ea typeface="微軟正黑體" panose="020B0604030504040204" pitchFamily="34" charset="-120"/>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A22E">
                        <a:tint val="40000"/>
                      </a:srgbClr>
                    </a:solidFill>
                  </a:tcPr>
                </a:tc>
                <a:extLst>
                  <a:ext uri="{0D108BD9-81ED-4DB2-BD59-A6C34878D82A}">
                    <a16:rowId xmlns:a16="http://schemas.microsoft.com/office/drawing/2014/main" val="585511146"/>
                  </a:ext>
                </a:extLst>
              </a:tr>
              <a:tr h="504476">
                <a:tc>
                  <a:txBody>
                    <a:bodyPr/>
                    <a:lstStyle>
                      <a:lvl1pPr marL="0" algn="l" defTabSz="685800" rtl="0" eaLnBrk="1" latinLnBrk="0" hangingPunct="1">
                        <a:defRPr sz="1350" kern="1200">
                          <a:solidFill>
                            <a:schemeClr val="dk1"/>
                          </a:solidFill>
                          <a:latin typeface="Corbel" panose="020B0503020204020204"/>
                        </a:defRPr>
                      </a:lvl1pPr>
                      <a:lvl2pPr marL="342900" algn="l" defTabSz="685800" rtl="0" eaLnBrk="1" latinLnBrk="0" hangingPunct="1">
                        <a:defRPr sz="1350" kern="1200">
                          <a:solidFill>
                            <a:schemeClr val="dk1"/>
                          </a:solidFill>
                          <a:latin typeface="Corbel" panose="020B0503020204020204"/>
                        </a:defRPr>
                      </a:lvl2pPr>
                      <a:lvl3pPr marL="685800" algn="l" defTabSz="685800" rtl="0" eaLnBrk="1" latinLnBrk="0" hangingPunct="1">
                        <a:defRPr sz="1350" kern="1200">
                          <a:solidFill>
                            <a:schemeClr val="dk1"/>
                          </a:solidFill>
                          <a:latin typeface="Corbel" panose="020B0503020204020204"/>
                        </a:defRPr>
                      </a:lvl3pPr>
                      <a:lvl4pPr marL="1028700" algn="l" defTabSz="685800" rtl="0" eaLnBrk="1" latinLnBrk="0" hangingPunct="1">
                        <a:defRPr sz="1350" kern="1200">
                          <a:solidFill>
                            <a:schemeClr val="dk1"/>
                          </a:solidFill>
                          <a:latin typeface="Corbel" panose="020B0503020204020204"/>
                        </a:defRPr>
                      </a:lvl4pPr>
                      <a:lvl5pPr marL="1371600" algn="l" defTabSz="685800" rtl="0" eaLnBrk="1" latinLnBrk="0" hangingPunct="1">
                        <a:defRPr sz="1350" kern="1200">
                          <a:solidFill>
                            <a:schemeClr val="dk1"/>
                          </a:solidFill>
                          <a:latin typeface="Corbel" panose="020B0503020204020204"/>
                        </a:defRPr>
                      </a:lvl5pPr>
                      <a:lvl6pPr marL="1714500" algn="l" defTabSz="685800" rtl="0" eaLnBrk="1" latinLnBrk="0" hangingPunct="1">
                        <a:defRPr sz="1350" kern="1200">
                          <a:solidFill>
                            <a:schemeClr val="dk1"/>
                          </a:solidFill>
                          <a:latin typeface="Corbel" panose="020B0503020204020204"/>
                        </a:defRPr>
                      </a:lvl6pPr>
                      <a:lvl7pPr marL="2057400" algn="l" defTabSz="685800" rtl="0" eaLnBrk="1" latinLnBrk="0" hangingPunct="1">
                        <a:defRPr sz="1350" kern="1200">
                          <a:solidFill>
                            <a:schemeClr val="dk1"/>
                          </a:solidFill>
                          <a:latin typeface="Corbel" panose="020B0503020204020204"/>
                        </a:defRPr>
                      </a:lvl7pPr>
                      <a:lvl8pPr marL="2400300" algn="l" defTabSz="685800" rtl="0" eaLnBrk="1" latinLnBrk="0" hangingPunct="1">
                        <a:defRPr sz="1350" kern="1200">
                          <a:solidFill>
                            <a:schemeClr val="dk1"/>
                          </a:solidFill>
                          <a:latin typeface="Corbel" panose="020B0503020204020204"/>
                        </a:defRPr>
                      </a:lvl8pPr>
                      <a:lvl9pPr marL="2743200" algn="l" defTabSz="685800" rtl="0" eaLnBrk="1" latinLnBrk="0" hangingPunct="1">
                        <a:defRPr sz="1350" kern="1200">
                          <a:solidFill>
                            <a:schemeClr val="dk1"/>
                          </a:solidFill>
                          <a:latin typeface="Corbel" panose="020B050302020402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kern="1200" dirty="0" smtClean="0">
                          <a:solidFill>
                            <a:srgbClr val="C00000"/>
                          </a:solidFill>
                          <a:effectLst/>
                          <a:latin typeface="微軟正黑體" panose="020B0604030504040204" pitchFamily="34" charset="-120"/>
                          <a:ea typeface="微軟正黑體" panose="020B0604030504040204" pitchFamily="34" charset="-120"/>
                          <a:cs typeface="+mn-cs"/>
                        </a:rPr>
                        <a:t>3.</a:t>
                      </a:r>
                      <a:r>
                        <a:rPr lang="zh-TW" sz="1800" b="1" kern="1200" dirty="0" smtClean="0">
                          <a:solidFill>
                            <a:srgbClr val="C00000"/>
                          </a:solidFill>
                          <a:effectLst/>
                          <a:latin typeface="微軟正黑體" panose="020B0604030504040204" pitchFamily="34" charset="-120"/>
                          <a:ea typeface="微軟正黑體" panose="020B0604030504040204" pitchFamily="34" charset="-120"/>
                          <a:cs typeface="+mn-cs"/>
                        </a:rPr>
                        <a:t>意見</a:t>
                      </a:r>
                      <a:r>
                        <a:rPr lang="zh-TW" sz="1800" b="1" kern="1200" dirty="0">
                          <a:solidFill>
                            <a:srgbClr val="C00000"/>
                          </a:solidFill>
                          <a:effectLst/>
                          <a:latin typeface="微軟正黑體" panose="020B0604030504040204" pitchFamily="34" charset="-120"/>
                          <a:ea typeface="微軟正黑體" panose="020B0604030504040204" pitchFamily="34" charset="-120"/>
                          <a:cs typeface="+mn-cs"/>
                        </a:rPr>
                        <a:t>交流</a:t>
                      </a:r>
                    </a:p>
                  </a:txBody>
                  <a:tcPr marL="0" marR="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0A22E">
                        <a:tint val="20000"/>
                      </a:srgbClr>
                    </a:solidFill>
                  </a:tcPr>
                </a:tc>
                <a:tc>
                  <a:txBody>
                    <a:bodyPr/>
                    <a:lstStyle>
                      <a:lvl1pPr marL="0" algn="l" defTabSz="685800" rtl="0" eaLnBrk="1" latinLnBrk="0" hangingPunct="1">
                        <a:defRPr sz="1350" kern="1200">
                          <a:solidFill>
                            <a:schemeClr val="dk1"/>
                          </a:solidFill>
                          <a:latin typeface="Corbel" panose="020B0503020204020204"/>
                        </a:defRPr>
                      </a:lvl1pPr>
                      <a:lvl2pPr marL="342900" algn="l" defTabSz="685800" rtl="0" eaLnBrk="1" latinLnBrk="0" hangingPunct="1">
                        <a:defRPr sz="1350" kern="1200">
                          <a:solidFill>
                            <a:schemeClr val="dk1"/>
                          </a:solidFill>
                          <a:latin typeface="Corbel" panose="020B0503020204020204"/>
                        </a:defRPr>
                      </a:lvl2pPr>
                      <a:lvl3pPr marL="685800" algn="l" defTabSz="685800" rtl="0" eaLnBrk="1" latinLnBrk="0" hangingPunct="1">
                        <a:defRPr sz="1350" kern="1200">
                          <a:solidFill>
                            <a:schemeClr val="dk1"/>
                          </a:solidFill>
                          <a:latin typeface="Corbel" panose="020B0503020204020204"/>
                        </a:defRPr>
                      </a:lvl3pPr>
                      <a:lvl4pPr marL="1028700" algn="l" defTabSz="685800" rtl="0" eaLnBrk="1" latinLnBrk="0" hangingPunct="1">
                        <a:defRPr sz="1350" kern="1200">
                          <a:solidFill>
                            <a:schemeClr val="dk1"/>
                          </a:solidFill>
                          <a:latin typeface="Corbel" panose="020B0503020204020204"/>
                        </a:defRPr>
                      </a:lvl4pPr>
                      <a:lvl5pPr marL="1371600" algn="l" defTabSz="685800" rtl="0" eaLnBrk="1" latinLnBrk="0" hangingPunct="1">
                        <a:defRPr sz="1350" kern="1200">
                          <a:solidFill>
                            <a:schemeClr val="dk1"/>
                          </a:solidFill>
                          <a:latin typeface="Corbel" panose="020B0503020204020204"/>
                        </a:defRPr>
                      </a:lvl5pPr>
                      <a:lvl6pPr marL="1714500" algn="l" defTabSz="685800" rtl="0" eaLnBrk="1" latinLnBrk="0" hangingPunct="1">
                        <a:defRPr sz="1350" kern="1200">
                          <a:solidFill>
                            <a:schemeClr val="dk1"/>
                          </a:solidFill>
                          <a:latin typeface="Corbel" panose="020B0503020204020204"/>
                        </a:defRPr>
                      </a:lvl6pPr>
                      <a:lvl7pPr marL="2057400" algn="l" defTabSz="685800" rtl="0" eaLnBrk="1" latinLnBrk="0" hangingPunct="1">
                        <a:defRPr sz="1350" kern="1200">
                          <a:solidFill>
                            <a:schemeClr val="dk1"/>
                          </a:solidFill>
                          <a:latin typeface="Corbel" panose="020B0503020204020204"/>
                        </a:defRPr>
                      </a:lvl7pPr>
                      <a:lvl8pPr marL="2400300" algn="l" defTabSz="685800" rtl="0" eaLnBrk="1" latinLnBrk="0" hangingPunct="1">
                        <a:defRPr sz="1350" kern="1200">
                          <a:solidFill>
                            <a:schemeClr val="dk1"/>
                          </a:solidFill>
                          <a:latin typeface="Corbel" panose="020B0503020204020204"/>
                        </a:defRPr>
                      </a:lvl8pPr>
                      <a:lvl9pPr marL="2743200" algn="l" defTabSz="685800" rtl="0" eaLnBrk="1" latinLnBrk="0" hangingPunct="1">
                        <a:defRPr sz="1350" kern="1200">
                          <a:solidFill>
                            <a:schemeClr val="dk1"/>
                          </a:solidFill>
                          <a:latin typeface="Corbel" panose="020B050302020402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微軟正黑體" panose="020B0604030504040204" pitchFamily="34" charset="-120"/>
                          <a:ea typeface="微軟正黑體" panose="020B0604030504040204" pitchFamily="34" charset="-120"/>
                          <a:cs typeface="+mn-cs"/>
                        </a:rPr>
                        <a:t>30</a:t>
                      </a:r>
                      <a:r>
                        <a:rPr lang="zh-TW" sz="1800" b="1" kern="1200" dirty="0">
                          <a:solidFill>
                            <a:schemeClr val="dk1"/>
                          </a:solidFill>
                          <a:effectLst/>
                          <a:latin typeface="微軟正黑體" panose="020B0604030504040204" pitchFamily="34" charset="-120"/>
                          <a:ea typeface="微軟正黑體" panose="020B0604030504040204" pitchFamily="34" charset="-120"/>
                          <a:cs typeface="+mn-cs"/>
                        </a:rPr>
                        <a:t>分鐘</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A22E">
                        <a:tint val="20000"/>
                      </a:srgbClr>
                    </a:solidFill>
                  </a:tcPr>
                </a:tc>
                <a:extLst>
                  <a:ext uri="{0D108BD9-81ED-4DB2-BD59-A6C34878D82A}">
                    <a16:rowId xmlns:a16="http://schemas.microsoft.com/office/drawing/2014/main" val="156362734"/>
                  </a:ext>
                </a:extLst>
              </a:tr>
            </a:tbl>
          </a:graphicData>
        </a:graphic>
      </p:graphicFrame>
    </p:spTree>
    <p:extLst>
      <p:ext uri="{BB962C8B-B14F-4D97-AF65-F5344CB8AC3E}">
        <p14:creationId xmlns:p14="http://schemas.microsoft.com/office/powerpoint/2010/main" val="626893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3888" y="1752600"/>
            <a:ext cx="7758112" cy="2852737"/>
          </a:xfrm>
        </p:spPr>
        <p:txBody>
          <a:bodyPr/>
          <a:lstStyle/>
          <a:p>
            <a:r>
              <a:rPr lang="en-US" altLang="zh-TW" sz="4200" dirty="0" smtClean="0"/>
              <a:t>105</a:t>
            </a:r>
            <a:r>
              <a:rPr lang="zh-TW" altLang="en-US" sz="4200" dirty="0" smtClean="0"/>
              <a:t>年區公</a:t>
            </a:r>
            <a:r>
              <a:rPr lang="zh-TW" altLang="en-US" sz="4200" dirty="0"/>
              <a:t>所</a:t>
            </a:r>
            <a:r>
              <a:rPr lang="zh-TW" altLang="en-US" sz="4200" dirty="0" smtClean="0"/>
              <a:t>班</a:t>
            </a:r>
            <a:r>
              <a:rPr lang="zh-TW" altLang="en-US" sz="4200" dirty="0"/>
              <a:t>防救災教育講習</a:t>
            </a:r>
          </a:p>
        </p:txBody>
      </p:sp>
      <p:sp>
        <p:nvSpPr>
          <p:cNvPr id="3" name="文字版面配置區 2"/>
          <p:cNvSpPr>
            <a:spLocks noGrp="1"/>
          </p:cNvSpPr>
          <p:nvPr>
            <p:ph type="body" idx="1"/>
          </p:nvPr>
        </p:nvSpPr>
        <p:spPr>
          <a:xfrm>
            <a:off x="623888" y="4589464"/>
            <a:ext cx="7834312" cy="1500187"/>
          </a:xfrm>
        </p:spPr>
        <p:txBody>
          <a:bodyPr/>
          <a:lstStyle/>
          <a:p>
            <a:endParaRPr lang="zh-TW" altLang="en-US" dirty="0"/>
          </a:p>
        </p:txBody>
      </p:sp>
      <p:sp>
        <p:nvSpPr>
          <p:cNvPr id="5" name="投影片編號版面配置區 4"/>
          <p:cNvSpPr>
            <a:spLocks noGrp="1"/>
          </p:cNvSpPr>
          <p:nvPr>
            <p:ph type="sldNum" sz="quarter" idx="12"/>
          </p:nvPr>
        </p:nvSpPr>
        <p:spPr/>
        <p:txBody>
          <a:bodyPr vert="horz" lIns="91440" tIns="45720" rIns="91440" bIns="45720" rtlCol="0" anchor="ctr"/>
          <a:lstStyle/>
          <a:p>
            <a:fld id="{98F9CC33-4133-468C-B7C7-B67D93663D55}" type="slidenum">
              <a:rPr lang="zh-TW" altLang="en-US"/>
              <a:pPr/>
              <a:t>39</a:t>
            </a:fld>
            <a:endParaRPr lang="zh-TW" altLang="en-US"/>
          </a:p>
        </p:txBody>
      </p:sp>
    </p:spTree>
    <p:extLst>
      <p:ext uri="{BB962C8B-B14F-4D97-AF65-F5344CB8AC3E}">
        <p14:creationId xmlns:p14="http://schemas.microsoft.com/office/powerpoint/2010/main" val="6609807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7"/>
          <p:cNvSpPr txBox="1">
            <a:spLocks noGrp="1"/>
          </p:cNvSpPr>
          <p:nvPr/>
        </p:nvSpPr>
        <p:spPr bwMode="auto">
          <a:xfrm>
            <a:off x="7086600" y="6324600"/>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r>
              <a:rPr lang="en-US" altLang="zh-TW" dirty="0"/>
              <a:t>4</a:t>
            </a:r>
            <a:endParaRPr lang="en-US" altLang="ko-KR" dirty="0"/>
          </a:p>
        </p:txBody>
      </p:sp>
      <p:sp>
        <p:nvSpPr>
          <p:cNvPr id="111619" name="Rectangle 8"/>
          <p:cNvSpPr>
            <a:spLocks noChangeArrowheads="1"/>
          </p:cNvSpPr>
          <p:nvPr/>
        </p:nvSpPr>
        <p:spPr bwMode="auto">
          <a:xfrm>
            <a:off x="1904998" y="2873514"/>
            <a:ext cx="52578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982663" indent="-982663"/>
            <a:r>
              <a:rPr lang="zh-TW" altLang="en-US" sz="4000" b="1" dirty="0">
                <a:solidFill>
                  <a:srgbClr val="C00000"/>
                </a:solidFill>
              </a:rPr>
              <a:t>二</a:t>
            </a:r>
            <a:r>
              <a:rPr lang="zh-TW" altLang="en-US" sz="4000" b="1" dirty="0" smtClean="0">
                <a:solidFill>
                  <a:srgbClr val="C00000"/>
                </a:solidFill>
              </a:rPr>
              <a:t>、管制事項報告</a:t>
            </a:r>
            <a:endParaRPr lang="zh-TW" altLang="en-US" sz="4000" b="1" dirty="0">
              <a:solidFill>
                <a:srgbClr val="C00000"/>
              </a:solidFill>
            </a:endParaRPr>
          </a:p>
        </p:txBody>
      </p:sp>
    </p:spTree>
    <p:extLst>
      <p:ext uri="{BB962C8B-B14F-4D97-AF65-F5344CB8AC3E}">
        <p14:creationId xmlns:p14="http://schemas.microsoft.com/office/powerpoint/2010/main" val="1611339002"/>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40</a:t>
            </a:fld>
            <a:endParaRPr lang="zh-TW" altLang="en-US">
              <a:solidFill>
                <a:srgbClr val="44546A">
                  <a:lumMod val="50000"/>
                </a:srgbClr>
              </a:solidFill>
            </a:endParaRPr>
          </a:p>
        </p:txBody>
      </p:sp>
      <p:sp>
        <p:nvSpPr>
          <p:cNvPr id="3" name="標題 2"/>
          <p:cNvSpPr>
            <a:spLocks noGrp="1"/>
          </p:cNvSpPr>
          <p:nvPr>
            <p:ph type="title"/>
          </p:nvPr>
        </p:nvSpPr>
        <p:spPr>
          <a:xfrm>
            <a:off x="361950" y="130857"/>
            <a:ext cx="6515100" cy="716869"/>
          </a:xfrm>
          <a:solidFill>
            <a:schemeClr val="bg1"/>
          </a:solidFill>
        </p:spPr>
        <p:txBody>
          <a:bodyPr/>
          <a:lstStyle/>
          <a:p>
            <a:r>
              <a:rPr lang="en-US" altLang="zh-TW" dirty="0" smtClean="0"/>
              <a:t>105</a:t>
            </a:r>
            <a:r>
              <a:rPr lang="zh-TW" altLang="en-US" dirty="0"/>
              <a:t>年區公所班防救災教育講習</a:t>
            </a:r>
          </a:p>
        </p:txBody>
      </p:sp>
      <p:sp>
        <p:nvSpPr>
          <p:cNvPr id="6" name="矩形 5"/>
          <p:cNvSpPr/>
          <p:nvPr/>
        </p:nvSpPr>
        <p:spPr>
          <a:xfrm>
            <a:off x="152400" y="762000"/>
            <a:ext cx="8610600" cy="4450449"/>
          </a:xfrm>
          <a:prstGeom prst="rect">
            <a:avLst/>
          </a:prstGeom>
        </p:spPr>
        <p:txBody>
          <a:bodyPr wrap="square">
            <a:spAutoFit/>
          </a:bodyPr>
          <a:lstStyle/>
          <a:p>
            <a:pPr marL="285750" indent="-285750">
              <a:lnSpc>
                <a:spcPct val="120000"/>
              </a:lnSpc>
              <a:spcBef>
                <a:spcPts val="0"/>
              </a:spcBef>
              <a:buFont typeface="Wingdings" panose="05000000000000000000" pitchFamily="2" charset="2"/>
              <a:buChar char="u"/>
            </a:pPr>
            <a:r>
              <a:rPr lang="zh-TW" altLang="en-US" b="1" kern="100" dirty="0" smtClean="0">
                <a:latin typeface="微軟正黑體" panose="020B0604030504040204" pitchFamily="34" charset="-120"/>
                <a:ea typeface="微軟正黑體" panose="020B0604030504040204" pitchFamily="34" charset="-120"/>
                <a:cs typeface="Times New Roman" panose="02020603050405020304" pitchFamily="18" charset="0"/>
              </a:rPr>
              <a:t>報名網址：</a:t>
            </a:r>
            <a:r>
              <a:rPr lang="en-US" altLang="zh-TW" kern="100" dirty="0">
                <a:latin typeface="微軟正黑體" panose="020B0604030504040204" pitchFamily="34" charset="-120"/>
                <a:ea typeface="微軟正黑體" panose="020B0604030504040204" pitchFamily="34" charset="-120"/>
                <a:cs typeface="Times New Roman" panose="02020603050405020304" pitchFamily="18" charset="0"/>
                <a:hlinkClick r:id="rId2"/>
              </a:rPr>
              <a:t>http://</a:t>
            </a:r>
            <a:r>
              <a:rPr lang="en-US" altLang="zh-TW" kern="100" dirty="0" smtClean="0">
                <a:latin typeface="微軟正黑體" panose="020B0604030504040204" pitchFamily="34" charset="-120"/>
                <a:ea typeface="微軟正黑體" panose="020B0604030504040204" pitchFamily="34" charset="-120"/>
                <a:cs typeface="Times New Roman" panose="02020603050405020304" pitchFamily="18" charset="0"/>
                <a:hlinkClick r:id="rId2"/>
              </a:rPr>
              <a:t>goo.gl/KKZiFf</a:t>
            </a:r>
            <a:endParaRPr lang="en-US" altLang="zh-TW"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lnSpc>
                <a:spcPct val="120000"/>
              </a:lnSpc>
              <a:spcBef>
                <a:spcPts val="0"/>
              </a:spcBef>
              <a:buFont typeface="Wingdings" panose="05000000000000000000" pitchFamily="2" charset="2"/>
              <a:buChar char="u"/>
            </a:pPr>
            <a:endParaRPr lang="en-US" altLang="zh-TW" sz="2000"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lnSpc>
                <a:spcPct val="120000"/>
              </a:lnSpc>
              <a:spcBef>
                <a:spcPts val="0"/>
              </a:spcBef>
              <a:buFont typeface="Wingdings" panose="05000000000000000000" pitchFamily="2" charset="2"/>
              <a:buChar char="u"/>
            </a:pPr>
            <a:endParaRPr lang="en-US" altLang="zh-TW" sz="2000"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lnSpc>
                <a:spcPct val="120000"/>
              </a:lnSpc>
              <a:spcBef>
                <a:spcPts val="0"/>
              </a:spcBef>
              <a:buFont typeface="Wingdings" panose="05000000000000000000" pitchFamily="2" charset="2"/>
              <a:buChar char="u"/>
            </a:pPr>
            <a:endParaRPr lang="en-US" altLang="zh-TW" sz="2000"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lnSpc>
                <a:spcPct val="120000"/>
              </a:lnSpc>
              <a:spcBef>
                <a:spcPts val="0"/>
              </a:spcBef>
              <a:buFont typeface="Wingdings" panose="05000000000000000000" pitchFamily="2" charset="2"/>
              <a:buChar char="u"/>
            </a:pPr>
            <a:endParaRPr lang="en-US" altLang="zh-TW" sz="2000"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20000"/>
              </a:lnSpc>
              <a:spcBef>
                <a:spcPts val="0"/>
              </a:spcBef>
            </a:pPr>
            <a:endParaRPr lang="en-US" altLang="zh-TW" sz="1200"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lnSpc>
                <a:spcPct val="120000"/>
              </a:lnSpc>
              <a:spcBef>
                <a:spcPts val="0"/>
              </a:spcBef>
              <a:buFont typeface="Wingdings" panose="05000000000000000000" pitchFamily="2" charset="2"/>
              <a:buChar char="u"/>
            </a:pPr>
            <a:r>
              <a:rPr lang="zh-TW" altLang="en-US" b="1" kern="100" dirty="0" smtClean="0">
                <a:latin typeface="微軟正黑體" panose="020B0604030504040204" pitchFamily="34" charset="-120"/>
                <a:ea typeface="微軟正黑體" panose="020B0604030504040204" pitchFamily="34" charset="-120"/>
                <a:cs typeface="Times New Roman" panose="02020603050405020304" pitchFamily="18" charset="0"/>
              </a:rPr>
              <a:t>講習</a:t>
            </a:r>
            <a:r>
              <a:rPr lang="zh-TW" altLang="en-US" b="1" kern="100" dirty="0">
                <a:latin typeface="微軟正黑體" panose="020B0604030504040204" pitchFamily="34" charset="-120"/>
                <a:ea typeface="微軟正黑體" panose="020B0604030504040204" pitchFamily="34" charset="-120"/>
                <a:cs typeface="Times New Roman" panose="02020603050405020304" pitchFamily="18" charset="0"/>
              </a:rPr>
              <a:t>對象</a:t>
            </a:r>
            <a:r>
              <a:rPr lang="zh-TW" altLang="en-US" b="1" kern="100"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7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請</a:t>
            </a:r>
            <a:r>
              <a:rPr lang="zh-TW" altLang="en-US" sz="17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轄區人口數達</a:t>
            </a:r>
            <a:r>
              <a:rPr lang="en-US" altLang="zh-TW" sz="17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17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萬人以上</a:t>
            </a:r>
            <a:r>
              <a:rPr lang="zh-TW" altLang="en-US" sz="17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區公所，</a:t>
            </a:r>
            <a:r>
              <a:rPr lang="zh-TW" altLang="en-US" sz="17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每梯次至少指派</a:t>
            </a:r>
            <a:r>
              <a:rPr lang="en-US" altLang="zh-TW" sz="17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7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人</a:t>
            </a:r>
            <a:r>
              <a:rPr lang="zh-TW" altLang="en-US" sz="17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參與</a:t>
            </a:r>
            <a:r>
              <a:rPr lang="zh-TW" altLang="en-US" sz="15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（板橋區、中和區、新莊區、三重區、新店區、土城區、永和區、蘆洲區、汐止區、樹林區、淡水區、三峽區、林口區</a:t>
            </a:r>
            <a:r>
              <a:rPr lang="zh-TW" altLang="en-US" sz="15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7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；轄區</a:t>
            </a:r>
            <a:r>
              <a:rPr lang="zh-TW" altLang="en-US" sz="17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人口數未達</a:t>
            </a:r>
            <a:r>
              <a:rPr lang="en-US" altLang="zh-TW" sz="17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17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萬人</a:t>
            </a:r>
            <a:r>
              <a:rPr lang="zh-TW" altLang="en-US" sz="17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區公所，</a:t>
            </a:r>
            <a:r>
              <a:rPr lang="zh-TW" altLang="en-US" sz="17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每梯次至少指派</a:t>
            </a:r>
            <a:r>
              <a:rPr lang="en-US" altLang="zh-TW" sz="17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7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人</a:t>
            </a:r>
            <a:r>
              <a:rPr lang="zh-TW" altLang="en-US" sz="17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參與</a:t>
            </a:r>
            <a:r>
              <a:rPr lang="zh-TW" altLang="en-US" sz="15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（鶯歌區、五股區、泰山區、瑞芳區、八里區、深坑區、三芝區、萬里區、金山區、貢寮區、石門區、雙溪區、石碇區、坪林區、烏來區、平溪區</a:t>
            </a:r>
            <a:r>
              <a:rPr lang="zh-TW" altLang="en-US" sz="15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700" b="1" kern="10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700"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lnSpc>
                <a:spcPct val="120000"/>
              </a:lnSpc>
              <a:spcBef>
                <a:spcPts val="0"/>
              </a:spcBef>
              <a:buFont typeface="Wingdings" panose="05000000000000000000" pitchFamily="2" charset="2"/>
              <a:buChar char="u"/>
            </a:pPr>
            <a:r>
              <a:rPr lang="zh-TW" altLang="en-US" b="1" kern="100" dirty="0" smtClean="0">
                <a:latin typeface="微軟正黑體" panose="020B0604030504040204" pitchFamily="34" charset="-120"/>
                <a:ea typeface="微軟正黑體" panose="020B0604030504040204" pitchFamily="34" charset="-120"/>
                <a:cs typeface="Times New Roman" panose="02020603050405020304" pitchFamily="18" charset="0"/>
              </a:rPr>
              <a:t>講習地點：蘆洲區公所</a:t>
            </a:r>
            <a:r>
              <a:rPr lang="en-US" altLang="zh-TW" b="1" kern="100" dirty="0" smtClean="0">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b="1" kern="100" dirty="0" smtClean="0">
                <a:latin typeface="微軟正黑體" panose="020B0604030504040204" pitchFamily="34" charset="-120"/>
                <a:ea typeface="微軟正黑體" panose="020B0604030504040204" pitchFamily="34" charset="-120"/>
                <a:cs typeface="Times New Roman" panose="02020603050405020304" pitchFamily="18" charset="0"/>
              </a:rPr>
              <a:t>樓禮堂（</a:t>
            </a:r>
            <a:r>
              <a:rPr lang="zh-TW" altLang="en-US" b="1" kern="100" dirty="0">
                <a:latin typeface="微軟正黑體" panose="020B0604030504040204" pitchFamily="34" charset="-120"/>
                <a:ea typeface="微軟正黑體" panose="020B0604030504040204" pitchFamily="34" charset="-120"/>
                <a:cs typeface="Times New Roman" panose="02020603050405020304" pitchFamily="18" charset="0"/>
              </a:rPr>
              <a:t>新北市蘆洲區三民路</a:t>
            </a:r>
            <a:r>
              <a:rPr lang="en-US" altLang="zh-TW" b="1" kern="100" dirty="0">
                <a:latin typeface="微軟正黑體" panose="020B0604030504040204" pitchFamily="34" charset="-120"/>
                <a:ea typeface="微軟正黑體" panose="020B0604030504040204" pitchFamily="34" charset="-120"/>
                <a:cs typeface="Times New Roman" panose="02020603050405020304" pitchFamily="18" charset="0"/>
              </a:rPr>
              <a:t>95</a:t>
            </a:r>
            <a:r>
              <a:rPr lang="zh-TW" altLang="en-US" b="1" kern="100" dirty="0">
                <a:latin typeface="微軟正黑體" panose="020B0604030504040204" pitchFamily="34" charset="-120"/>
                <a:ea typeface="微軟正黑體" panose="020B0604030504040204" pitchFamily="34" charset="-120"/>
                <a:cs typeface="Times New Roman" panose="02020603050405020304" pitchFamily="18" charset="0"/>
              </a:rPr>
              <a:t>號）</a:t>
            </a:r>
            <a:endParaRPr lang="en-US" altLang="zh-TW" b="1"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lnSpc>
                <a:spcPct val="120000"/>
              </a:lnSpc>
              <a:spcBef>
                <a:spcPts val="0"/>
              </a:spcBef>
              <a:buFont typeface="Wingdings" panose="05000000000000000000" pitchFamily="2" charset="2"/>
              <a:buChar char="u"/>
            </a:pPr>
            <a:r>
              <a:rPr lang="zh-TW" altLang="en-US" b="1" kern="100" dirty="0" smtClean="0">
                <a:latin typeface="微軟正黑體" panose="020B0604030504040204" pitchFamily="34" charset="-120"/>
                <a:ea typeface="微軟正黑體" panose="020B0604030504040204" pitchFamily="34" charset="-120"/>
                <a:cs typeface="Times New Roman" panose="02020603050405020304" pitchFamily="18" charset="0"/>
              </a:rPr>
              <a:t>課</a:t>
            </a:r>
            <a:r>
              <a:rPr lang="zh-TW" altLang="en-US" b="1" kern="100" dirty="0">
                <a:latin typeface="微軟正黑體" panose="020B0604030504040204" pitchFamily="34" charset="-120"/>
                <a:ea typeface="微軟正黑體" panose="020B0604030504040204" pitchFamily="34" charset="-120"/>
                <a:cs typeface="Times New Roman" panose="02020603050405020304" pitchFamily="18" charset="0"/>
              </a:rPr>
              <a:t>前與課後</a:t>
            </a:r>
            <a:r>
              <a:rPr lang="zh-TW" altLang="en-US" b="1" kern="100" dirty="0" smtClean="0">
                <a:latin typeface="微軟正黑體" panose="020B0604030504040204" pitchFamily="34" charset="-120"/>
                <a:ea typeface="微軟正黑體" panose="020B0604030504040204" pitchFamily="34" charset="-120"/>
                <a:cs typeface="Times New Roman" panose="02020603050405020304" pitchFamily="18" charset="0"/>
              </a:rPr>
              <a:t>測驗：</a:t>
            </a:r>
            <a:endParaRPr lang="en-US" altLang="zh-TW" b="1"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3823582952"/>
              </p:ext>
            </p:extLst>
          </p:nvPr>
        </p:nvGraphicFramePr>
        <p:xfrm>
          <a:off x="533400" y="1143000"/>
          <a:ext cx="6477000" cy="1676400"/>
        </p:xfrm>
        <a:graphic>
          <a:graphicData uri="http://schemas.openxmlformats.org/drawingml/2006/table">
            <a:tbl>
              <a:tblPr firstRow="1" firstCol="1" lastRow="1" lastCol="1" bandRow="1" bandCol="1"/>
              <a:tblGrid>
                <a:gridCol w="3352800">
                  <a:extLst>
                    <a:ext uri="{9D8B030D-6E8A-4147-A177-3AD203B41FA5}">
                      <a16:colId xmlns:a16="http://schemas.microsoft.com/office/drawing/2014/main" val="2352237142"/>
                    </a:ext>
                  </a:extLst>
                </a:gridCol>
                <a:gridCol w="3124200">
                  <a:extLst>
                    <a:ext uri="{9D8B030D-6E8A-4147-A177-3AD203B41FA5}">
                      <a16:colId xmlns:a16="http://schemas.microsoft.com/office/drawing/2014/main" val="1839579533"/>
                    </a:ext>
                  </a:extLst>
                </a:gridCol>
              </a:tblGrid>
              <a:tr h="335280">
                <a:tc>
                  <a:txBody>
                    <a:bodyPr/>
                    <a:lstStyle/>
                    <a:p>
                      <a:pPr algn="ctr">
                        <a:spcAft>
                          <a:spcPts val="0"/>
                        </a:spcAft>
                      </a:pPr>
                      <a:r>
                        <a:rPr lang="zh-TW" sz="17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課程</a:t>
                      </a:r>
                      <a:r>
                        <a:rPr lang="zh-TW" sz="17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時間</a:t>
                      </a:r>
                      <a:endParaRPr lang="zh-TW" sz="17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spcAft>
                          <a:spcPts val="0"/>
                        </a:spcAft>
                      </a:pPr>
                      <a:r>
                        <a:rPr lang="zh-TW" sz="17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開放報名時間</a:t>
                      </a:r>
                      <a:endParaRPr lang="zh-TW" sz="17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728264945"/>
                  </a:ext>
                </a:extLst>
              </a:tr>
              <a:tr h="335280">
                <a:tc>
                  <a:txBody>
                    <a:bodyPr/>
                    <a:lstStyle/>
                    <a:p>
                      <a:pPr>
                        <a:spcAft>
                          <a:spcPts val="0"/>
                        </a:spcAft>
                      </a:pPr>
                      <a:r>
                        <a:rPr lang="zh-TW" sz="17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第</a:t>
                      </a:r>
                      <a:r>
                        <a:rPr lang="en-US" sz="17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7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梯次：</a:t>
                      </a:r>
                      <a:r>
                        <a:rPr lang="en-US" sz="17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7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7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17</a:t>
                      </a:r>
                      <a:r>
                        <a:rPr lang="zh-TW" sz="17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日（星期二）</a:t>
                      </a:r>
                      <a:endParaRPr lang="zh-TW" sz="17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rowSpan="4">
                  <a:txBody>
                    <a:bodyPr/>
                    <a:lstStyle/>
                    <a:p>
                      <a:pPr algn="ctr">
                        <a:spcAft>
                          <a:spcPts val="0"/>
                        </a:spcAft>
                      </a:pPr>
                      <a:r>
                        <a:rPr lang="zh-TW" sz="17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自</a:t>
                      </a:r>
                      <a:r>
                        <a:rPr lang="en-US" sz="17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7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7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7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日起至</a:t>
                      </a:r>
                      <a:r>
                        <a:rPr lang="en-US" sz="17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7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7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12</a:t>
                      </a:r>
                      <a:r>
                        <a:rPr lang="zh-TW" sz="17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r>
                        <a:rPr lang="zh-TW" sz="17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止</a:t>
                      </a: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95799772"/>
                  </a:ext>
                </a:extLst>
              </a:tr>
              <a:tr h="335280">
                <a:tc>
                  <a:txBody>
                    <a:bodyPr/>
                    <a:lstStyle/>
                    <a:p>
                      <a:pPr>
                        <a:spcAft>
                          <a:spcPts val="0"/>
                        </a:spcAft>
                      </a:pPr>
                      <a:r>
                        <a:rPr lang="zh-TW" sz="1700" b="1"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第</a:t>
                      </a:r>
                      <a:r>
                        <a:rPr lang="en-US" sz="1700" b="1"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700" b="1"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梯次：</a:t>
                      </a:r>
                      <a:r>
                        <a:rPr lang="en-US" sz="1700" b="1"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700" b="1"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700" b="1"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19</a:t>
                      </a:r>
                      <a:r>
                        <a:rPr lang="zh-TW" sz="1700" b="1"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日（星期四）</a:t>
                      </a:r>
                      <a:endParaRPr lang="zh-TW" sz="17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just">
                        <a:spcAft>
                          <a:spcPts val="0"/>
                        </a:spcAft>
                      </a:pPr>
                      <a:endParaRPr lang="zh-TW" sz="17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76487641"/>
                  </a:ext>
                </a:extLst>
              </a:tr>
              <a:tr h="335280">
                <a:tc>
                  <a:txBody>
                    <a:bodyPr/>
                    <a:lstStyle/>
                    <a:p>
                      <a:pPr>
                        <a:spcAft>
                          <a:spcPts val="0"/>
                        </a:spcAft>
                      </a:pPr>
                      <a:r>
                        <a:rPr lang="zh-TW" sz="1700" b="1"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第</a:t>
                      </a:r>
                      <a:r>
                        <a:rPr lang="en-US" sz="1700" b="1"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700" b="1"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梯次：</a:t>
                      </a:r>
                      <a:r>
                        <a:rPr lang="en-US" sz="1700" b="1"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700" b="1"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700" b="1"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24</a:t>
                      </a:r>
                      <a:r>
                        <a:rPr lang="zh-TW" sz="1700" b="1"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日（星期二）</a:t>
                      </a:r>
                      <a:endParaRPr lang="zh-TW" sz="17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just">
                        <a:spcAft>
                          <a:spcPts val="0"/>
                        </a:spcAft>
                      </a:pPr>
                      <a:endParaRPr lang="zh-TW" sz="17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56600501"/>
                  </a:ext>
                </a:extLst>
              </a:tr>
              <a:tr h="335280">
                <a:tc>
                  <a:txBody>
                    <a:bodyPr/>
                    <a:lstStyle/>
                    <a:p>
                      <a:pPr>
                        <a:spcAft>
                          <a:spcPts val="0"/>
                        </a:spcAft>
                      </a:pPr>
                      <a:r>
                        <a:rPr lang="zh-TW" sz="17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第</a:t>
                      </a:r>
                      <a:r>
                        <a:rPr lang="en-US" sz="17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7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梯次：</a:t>
                      </a:r>
                      <a:r>
                        <a:rPr lang="en-US" sz="17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7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7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r>
                        <a:rPr lang="zh-TW" sz="17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日（星期四）</a:t>
                      </a:r>
                      <a:endParaRPr lang="zh-TW" sz="17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just">
                        <a:spcAft>
                          <a:spcPts val="0"/>
                        </a:spcAft>
                      </a:pPr>
                      <a:endParaRPr lang="zh-TW" sz="17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60991477"/>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1131469564"/>
              </p:ext>
            </p:extLst>
          </p:nvPr>
        </p:nvGraphicFramePr>
        <p:xfrm>
          <a:off x="1066800" y="4953000"/>
          <a:ext cx="6553200" cy="1773546"/>
        </p:xfrm>
        <a:graphic>
          <a:graphicData uri="http://schemas.openxmlformats.org/drawingml/2006/table">
            <a:tbl>
              <a:tblPr firstRow="1" firstCol="1" lastRow="1" lastCol="1" bandRow="1" bandCol="1"/>
              <a:tblGrid>
                <a:gridCol w="1981200">
                  <a:extLst>
                    <a:ext uri="{9D8B030D-6E8A-4147-A177-3AD203B41FA5}">
                      <a16:colId xmlns:a16="http://schemas.microsoft.com/office/drawing/2014/main" val="1776789078"/>
                    </a:ext>
                  </a:extLst>
                </a:gridCol>
                <a:gridCol w="2133600">
                  <a:extLst>
                    <a:ext uri="{9D8B030D-6E8A-4147-A177-3AD203B41FA5}">
                      <a16:colId xmlns:a16="http://schemas.microsoft.com/office/drawing/2014/main" val="379057855"/>
                    </a:ext>
                  </a:extLst>
                </a:gridCol>
                <a:gridCol w="2438400">
                  <a:extLst>
                    <a:ext uri="{9D8B030D-6E8A-4147-A177-3AD203B41FA5}">
                      <a16:colId xmlns:a16="http://schemas.microsoft.com/office/drawing/2014/main" val="311675132"/>
                    </a:ext>
                  </a:extLst>
                </a:gridCol>
              </a:tblGrid>
              <a:tr h="295591">
                <a:tc rowSpan="2">
                  <a:txBody>
                    <a:bodyPr/>
                    <a:lstStyle/>
                    <a:p>
                      <a:pPr algn="ctr">
                        <a:spcAft>
                          <a:spcPts val="0"/>
                        </a:spcAft>
                      </a:pPr>
                      <a:r>
                        <a:rPr lang="zh-TW" sz="17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課程時間</a:t>
                      </a:r>
                      <a:endParaRPr lang="zh-TW" sz="17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algn="ctr">
                        <a:spcAft>
                          <a:spcPts val="0"/>
                        </a:spcAft>
                      </a:pPr>
                      <a:r>
                        <a:rPr lang="zh-TW" sz="17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開放測驗時間</a:t>
                      </a:r>
                      <a:endParaRPr lang="zh-TW" sz="17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lang="zh-TW" altLang="en-US"/>
                    </a:p>
                  </a:txBody>
                  <a:tcPr/>
                </a:tc>
                <a:extLst>
                  <a:ext uri="{0D108BD9-81ED-4DB2-BD59-A6C34878D82A}">
                    <a16:rowId xmlns:a16="http://schemas.microsoft.com/office/drawing/2014/main" val="3972153068"/>
                  </a:ext>
                </a:extLst>
              </a:tr>
              <a:tr h="295591">
                <a:tc vMerge="1">
                  <a:txBody>
                    <a:bodyPr/>
                    <a:lstStyle/>
                    <a:p>
                      <a:endParaRPr lang="zh-TW" altLang="en-US"/>
                    </a:p>
                  </a:txBody>
                  <a:tcPr/>
                </a:tc>
                <a:tc>
                  <a:txBody>
                    <a:bodyPr/>
                    <a:lstStyle/>
                    <a:p>
                      <a:pPr algn="ctr">
                        <a:spcAft>
                          <a:spcPts val="0"/>
                        </a:spcAft>
                      </a:pPr>
                      <a:r>
                        <a:rPr lang="zh-TW" sz="17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課前測驗</a:t>
                      </a:r>
                      <a:endParaRPr lang="zh-TW" sz="17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spcAft>
                          <a:spcPts val="0"/>
                        </a:spcAft>
                      </a:pPr>
                      <a:r>
                        <a:rPr lang="zh-TW" sz="17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課後測驗</a:t>
                      </a:r>
                      <a:endParaRPr lang="zh-TW" sz="17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501844043"/>
                  </a:ext>
                </a:extLst>
              </a:tr>
              <a:tr h="295591">
                <a:tc>
                  <a:txBody>
                    <a:bodyPr/>
                    <a:lstStyle/>
                    <a:p>
                      <a:pPr>
                        <a:spcAft>
                          <a:spcPts val="0"/>
                        </a:spcAft>
                      </a:pPr>
                      <a:r>
                        <a:rPr lang="zh-TW"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第</a:t>
                      </a:r>
                      <a:r>
                        <a:rPr lang="en-US"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梯次：</a:t>
                      </a:r>
                      <a:r>
                        <a:rPr lang="en-US"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17</a:t>
                      </a:r>
                      <a:r>
                        <a:rPr lang="zh-TW"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7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rowSpan="4">
                  <a:txBody>
                    <a:bodyPr/>
                    <a:lstStyle/>
                    <a:p>
                      <a:pPr algn="ctr">
                        <a:spcAft>
                          <a:spcPts val="0"/>
                        </a:spcAft>
                      </a:pPr>
                      <a:r>
                        <a:rPr lang="en-US"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105</a:t>
                      </a:r>
                      <a:r>
                        <a:rPr lang="zh-TW"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r>
                        <a:rPr lang="zh-TW" sz="17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至</a:t>
                      </a:r>
                      <a:r>
                        <a:rPr lang="en-US" sz="1700" kern="10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700" kern="10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7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105</a:t>
                      </a:r>
                      <a:r>
                        <a:rPr lang="zh-TW"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18</a:t>
                      </a:r>
                      <a:r>
                        <a:rPr lang="zh-TW"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日至</a:t>
                      </a:r>
                      <a:r>
                        <a:rPr lang="en-US"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24</a:t>
                      </a:r>
                      <a:r>
                        <a:rPr lang="zh-TW"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7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5007875"/>
                  </a:ext>
                </a:extLst>
              </a:tr>
              <a:tr h="295591">
                <a:tc>
                  <a:txBody>
                    <a:bodyPr/>
                    <a:lstStyle/>
                    <a:p>
                      <a:pPr>
                        <a:spcAft>
                          <a:spcPts val="0"/>
                        </a:spcAft>
                      </a:pPr>
                      <a:r>
                        <a:rPr lang="zh-TW"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第</a:t>
                      </a:r>
                      <a:r>
                        <a:rPr lang="en-US"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梯次：</a:t>
                      </a:r>
                      <a:r>
                        <a:rPr lang="en-US"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19</a:t>
                      </a:r>
                      <a:r>
                        <a:rPr lang="zh-TW"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7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vMerge="1">
                  <a:txBody>
                    <a:bodyPr/>
                    <a:lstStyle/>
                    <a:p>
                      <a:pPr algn="just">
                        <a:spcAft>
                          <a:spcPts val="0"/>
                        </a:spcAft>
                      </a:pPr>
                      <a:endParaRPr lang="zh-TW" sz="17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105</a:t>
                      </a:r>
                      <a:r>
                        <a:rPr lang="zh-TW"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20</a:t>
                      </a:r>
                      <a:r>
                        <a:rPr lang="zh-TW"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日至</a:t>
                      </a:r>
                      <a:r>
                        <a:rPr lang="en-US"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r>
                        <a:rPr lang="zh-TW"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7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674286"/>
                  </a:ext>
                </a:extLst>
              </a:tr>
              <a:tr h="295591">
                <a:tc>
                  <a:txBody>
                    <a:bodyPr/>
                    <a:lstStyle/>
                    <a:p>
                      <a:pPr>
                        <a:spcAft>
                          <a:spcPts val="0"/>
                        </a:spcAft>
                      </a:pPr>
                      <a:r>
                        <a:rPr lang="zh-TW"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第</a:t>
                      </a:r>
                      <a:r>
                        <a:rPr lang="en-US"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梯次：</a:t>
                      </a:r>
                      <a:r>
                        <a:rPr lang="en-US"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24</a:t>
                      </a:r>
                      <a:r>
                        <a:rPr lang="zh-TW"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7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vMerge="1">
                  <a:txBody>
                    <a:bodyPr/>
                    <a:lstStyle/>
                    <a:p>
                      <a:pPr algn="just">
                        <a:spcAft>
                          <a:spcPts val="0"/>
                        </a:spcAft>
                      </a:pPr>
                      <a:endParaRPr lang="zh-TW" sz="17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105</a:t>
                      </a:r>
                      <a:r>
                        <a:rPr lang="zh-TW"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25</a:t>
                      </a:r>
                      <a:r>
                        <a:rPr lang="zh-TW"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日至</a:t>
                      </a:r>
                      <a:r>
                        <a:rPr lang="en-US"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7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022140"/>
                  </a:ext>
                </a:extLst>
              </a:tr>
              <a:tr h="295591">
                <a:tc>
                  <a:txBody>
                    <a:bodyPr/>
                    <a:lstStyle/>
                    <a:p>
                      <a:pPr>
                        <a:spcAft>
                          <a:spcPts val="0"/>
                        </a:spcAft>
                      </a:pPr>
                      <a:r>
                        <a:rPr lang="zh-TW"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第</a:t>
                      </a:r>
                      <a:r>
                        <a:rPr lang="en-US"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梯次：</a:t>
                      </a:r>
                      <a:r>
                        <a:rPr lang="en-US"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r>
                        <a:rPr lang="zh-TW" sz="17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7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just">
                        <a:spcAft>
                          <a:spcPts val="0"/>
                        </a:spcAft>
                      </a:pPr>
                      <a:endParaRPr lang="zh-TW" sz="17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105</a:t>
                      </a:r>
                      <a:r>
                        <a:rPr lang="zh-TW"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27</a:t>
                      </a:r>
                      <a:r>
                        <a:rPr lang="zh-TW"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日至</a:t>
                      </a:r>
                      <a:r>
                        <a:rPr lang="en-US"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7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7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1165575"/>
                  </a:ext>
                </a:extLst>
              </a:tr>
            </a:tbl>
          </a:graphicData>
        </a:graphic>
      </p:graphicFrame>
    </p:spTree>
    <p:extLst>
      <p:ext uri="{BB962C8B-B14F-4D97-AF65-F5344CB8AC3E}">
        <p14:creationId xmlns:p14="http://schemas.microsoft.com/office/powerpoint/2010/main" val="107867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41</a:t>
            </a:fld>
            <a:endParaRPr lang="zh-TW" altLang="en-US">
              <a:solidFill>
                <a:srgbClr val="44546A">
                  <a:lumMod val="50000"/>
                </a:srgbClr>
              </a:solidFill>
            </a:endParaRPr>
          </a:p>
        </p:txBody>
      </p:sp>
      <p:sp>
        <p:nvSpPr>
          <p:cNvPr id="3" name="標題 2"/>
          <p:cNvSpPr>
            <a:spLocks noGrp="1"/>
          </p:cNvSpPr>
          <p:nvPr>
            <p:ph type="title"/>
          </p:nvPr>
        </p:nvSpPr>
        <p:spPr>
          <a:xfrm>
            <a:off x="361950" y="130857"/>
            <a:ext cx="6515100" cy="716869"/>
          </a:xfrm>
          <a:solidFill>
            <a:schemeClr val="bg1"/>
          </a:solidFill>
        </p:spPr>
        <p:txBody>
          <a:bodyPr/>
          <a:lstStyle/>
          <a:p>
            <a:r>
              <a:rPr lang="en-US" altLang="zh-TW" dirty="0" smtClean="0"/>
              <a:t>105</a:t>
            </a:r>
            <a:r>
              <a:rPr lang="zh-TW" altLang="en-US" dirty="0"/>
              <a:t>年區公所班防救災教育講習</a:t>
            </a:r>
          </a:p>
        </p:txBody>
      </p:sp>
      <p:graphicFrame>
        <p:nvGraphicFramePr>
          <p:cNvPr id="7" name="表格 6"/>
          <p:cNvGraphicFramePr>
            <a:graphicFrameLocks noGrp="1"/>
          </p:cNvGraphicFramePr>
          <p:nvPr>
            <p:extLst>
              <p:ext uri="{D42A27DB-BD31-4B8C-83A1-F6EECF244321}">
                <p14:modId xmlns:p14="http://schemas.microsoft.com/office/powerpoint/2010/main" val="2561770117"/>
              </p:ext>
            </p:extLst>
          </p:nvPr>
        </p:nvGraphicFramePr>
        <p:xfrm>
          <a:off x="310718" y="1237698"/>
          <a:ext cx="7842683" cy="4172501"/>
        </p:xfrm>
        <a:graphic>
          <a:graphicData uri="http://schemas.openxmlformats.org/drawingml/2006/table">
            <a:tbl>
              <a:tblPr firstRow="1" firstCol="1" bandRow="1"/>
              <a:tblGrid>
                <a:gridCol w="1289482">
                  <a:extLst>
                    <a:ext uri="{9D8B030D-6E8A-4147-A177-3AD203B41FA5}">
                      <a16:colId xmlns:a16="http://schemas.microsoft.com/office/drawing/2014/main" val="386722936"/>
                    </a:ext>
                  </a:extLst>
                </a:gridCol>
                <a:gridCol w="914400">
                  <a:extLst>
                    <a:ext uri="{9D8B030D-6E8A-4147-A177-3AD203B41FA5}">
                      <a16:colId xmlns:a16="http://schemas.microsoft.com/office/drawing/2014/main" val="3321661010"/>
                    </a:ext>
                  </a:extLst>
                </a:gridCol>
                <a:gridCol w="2286000">
                  <a:extLst>
                    <a:ext uri="{9D8B030D-6E8A-4147-A177-3AD203B41FA5}">
                      <a16:colId xmlns:a16="http://schemas.microsoft.com/office/drawing/2014/main" val="1415174534"/>
                    </a:ext>
                  </a:extLst>
                </a:gridCol>
                <a:gridCol w="3352801">
                  <a:extLst>
                    <a:ext uri="{9D8B030D-6E8A-4147-A177-3AD203B41FA5}">
                      <a16:colId xmlns:a16="http://schemas.microsoft.com/office/drawing/2014/main" val="2433855952"/>
                    </a:ext>
                  </a:extLst>
                </a:gridCol>
              </a:tblGrid>
              <a:tr h="245441">
                <a:tc gridSpan="4">
                  <a:txBody>
                    <a:bodyPr/>
                    <a:lstStyle/>
                    <a:p>
                      <a:pPr algn="ctr">
                        <a:spcAft>
                          <a:spcPts val="0"/>
                        </a:spcAft>
                      </a:pPr>
                      <a:r>
                        <a:rPr lang="en-US" sz="15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105.05.17</a:t>
                      </a:r>
                      <a:r>
                        <a:rPr lang="zh-TW" sz="15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（星期二）</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928617140"/>
                  </a:ext>
                </a:extLst>
              </a:tr>
              <a:tr h="245441">
                <a:tc>
                  <a:txBody>
                    <a:bodyPr/>
                    <a:lstStyle/>
                    <a:p>
                      <a:pPr algn="ctr">
                        <a:spcAft>
                          <a:spcPts val="0"/>
                        </a:spcAft>
                      </a:pPr>
                      <a:r>
                        <a:rPr lang="zh-TW" sz="1500" b="1"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時間</a:t>
                      </a:r>
                      <a:endParaRPr lang="zh-TW" sz="15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spcAft>
                          <a:spcPts val="0"/>
                        </a:spcAft>
                      </a:pPr>
                      <a:r>
                        <a:rPr lang="zh-TW" sz="15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時數</a:t>
                      </a:r>
                      <a:endParaRPr lang="zh-TW" sz="15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spcAft>
                          <a:spcPts val="0"/>
                        </a:spcAft>
                      </a:pPr>
                      <a:r>
                        <a:rPr lang="zh-TW" sz="15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課程</a:t>
                      </a:r>
                      <a:endParaRPr lang="zh-TW" sz="15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spcAft>
                          <a:spcPts val="0"/>
                        </a:spcAft>
                      </a:pPr>
                      <a:r>
                        <a:rPr lang="zh-TW" sz="15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主講機關</a:t>
                      </a:r>
                      <a:r>
                        <a:rPr lang="en-US" sz="15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5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講師</a:t>
                      </a:r>
                      <a:endParaRPr lang="zh-TW" sz="15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904431067"/>
                  </a:ext>
                </a:extLst>
              </a:tr>
              <a:tr h="245441">
                <a:tc>
                  <a:txBody>
                    <a:bodyPr/>
                    <a:lstStyle/>
                    <a:p>
                      <a:pPr algn="ctr">
                        <a:spcAft>
                          <a:spcPts val="0"/>
                        </a:spcAft>
                      </a:pPr>
                      <a:r>
                        <a:rPr lang="en-US"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08:30~09:00</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30min</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報到</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國立臺灣大學氣候天氣災害研究中心</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1325843"/>
                  </a:ext>
                </a:extLst>
              </a:tr>
              <a:tr h="245441">
                <a:tc>
                  <a:txBody>
                    <a:bodyPr/>
                    <a:lstStyle/>
                    <a:p>
                      <a:pPr algn="ctr">
                        <a:spcAft>
                          <a:spcPts val="0"/>
                        </a:spcAft>
                      </a:pPr>
                      <a:r>
                        <a:rPr lang="en-US"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09:00~09:10</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長官致詞</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新北市政府消防局</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5855228"/>
                  </a:ext>
                </a:extLst>
              </a:tr>
              <a:tr h="490883">
                <a:tc>
                  <a:txBody>
                    <a:bodyPr/>
                    <a:lstStyle/>
                    <a:p>
                      <a:pPr algn="ctr">
                        <a:spcAft>
                          <a:spcPts val="0"/>
                        </a:spcAft>
                      </a:pPr>
                      <a:r>
                        <a:rPr lang="en-US"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09:10~10:40</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90min</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前進指揮所及備援應變中心開設作為</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rPr>
                        <a:t>羅億田科長</a:t>
                      </a:r>
                      <a:r>
                        <a:rPr lang="en-US" sz="1500" kern="100">
                          <a:effectLst/>
                          <a:latin typeface="微軟正黑體" panose="020B0604030504040204" pitchFamily="34" charset="-120"/>
                          <a:ea typeface="微軟正黑體" panose="020B0604030504040204" pitchFamily="34" charset="-120"/>
                          <a:cs typeface="Times New Roman" panose="02020603050405020304" pitchFamily="18" charset="0"/>
                        </a:rPr>
                        <a:t>_</a:t>
                      </a:r>
                      <a:r>
                        <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rPr>
                        <a:t>新北市政府消防局整備應變科</a:t>
                      </a: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6002468"/>
                  </a:ext>
                </a:extLst>
              </a:tr>
              <a:tr h="245441">
                <a:tc>
                  <a:txBody>
                    <a:bodyPr/>
                    <a:lstStyle/>
                    <a:p>
                      <a:pPr algn="ctr">
                        <a:spcAft>
                          <a:spcPts val="0"/>
                        </a:spcAft>
                      </a:pPr>
                      <a:r>
                        <a:rPr lang="en-US"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10:40~10:50</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10min</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休息時間</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2648847238"/>
                  </a:ext>
                </a:extLst>
              </a:tr>
              <a:tr h="490883">
                <a:tc>
                  <a:txBody>
                    <a:bodyPr/>
                    <a:lstStyle/>
                    <a:p>
                      <a:pPr algn="ctr">
                        <a:spcAft>
                          <a:spcPts val="0"/>
                        </a:spcAft>
                      </a:pPr>
                      <a:r>
                        <a:rPr lang="en-US"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10:50~12:20</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90min</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rPr>
                        <a:t>防災公園功能與開設方式</a:t>
                      </a: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zh-TW" altLang="zh-TW" sz="15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高宗祺科長</a:t>
                      </a:r>
                      <a:r>
                        <a:rPr lang="en-US" altLang="zh-TW" sz="15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_</a:t>
                      </a:r>
                      <a:r>
                        <a:rPr lang="zh-TW" altLang="zh-TW" sz="15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新北市政府消防局減災規劃科</a:t>
                      </a:r>
                      <a:endParaRPr lang="zh-TW" alt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3037610"/>
                  </a:ext>
                </a:extLst>
              </a:tr>
              <a:tr h="245441">
                <a:tc>
                  <a:txBody>
                    <a:bodyPr/>
                    <a:lstStyle/>
                    <a:p>
                      <a:pPr algn="ctr">
                        <a:spcAft>
                          <a:spcPts val="0"/>
                        </a:spcAft>
                      </a:pPr>
                      <a:r>
                        <a:rPr lang="en-US"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12:20~13:50</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90min</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午餐時間</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2104410496"/>
                  </a:ext>
                </a:extLst>
              </a:tr>
              <a:tr h="490883">
                <a:tc>
                  <a:txBody>
                    <a:bodyPr/>
                    <a:lstStyle/>
                    <a:p>
                      <a:pPr algn="ctr">
                        <a:spcAft>
                          <a:spcPts val="0"/>
                        </a:spcAft>
                      </a:pPr>
                      <a:r>
                        <a:rPr lang="en-US"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13:50~15:20</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90min</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地區災害防救計畫撰寫重點</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rPr>
                        <a:t>林文苑助理教授</a:t>
                      </a:r>
                      <a:r>
                        <a:rPr lang="en-US" sz="1500" kern="100" dirty="0">
                          <a:effectLst/>
                          <a:latin typeface="微軟正黑體" panose="020B0604030504040204" pitchFamily="34" charset="-120"/>
                          <a:ea typeface="微軟正黑體" panose="020B0604030504040204" pitchFamily="34" charset="-120"/>
                          <a:cs typeface="Times New Roman" panose="02020603050405020304" pitchFamily="18" charset="0"/>
                        </a:rPr>
                        <a:t>_</a:t>
                      </a:r>
                      <a:r>
                        <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rPr>
                        <a:t>銘傳大學都市規劃與防災學系</a:t>
                      </a: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22252696"/>
                  </a:ext>
                </a:extLst>
              </a:tr>
              <a:tr h="245441">
                <a:tc>
                  <a:txBody>
                    <a:bodyPr/>
                    <a:lstStyle/>
                    <a:p>
                      <a:pPr algn="ctr">
                        <a:spcAft>
                          <a:spcPts val="0"/>
                        </a:spcAft>
                      </a:pPr>
                      <a:r>
                        <a:rPr lang="en-US"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15:20~15:30</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10min</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休息時間</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123780125"/>
                  </a:ext>
                </a:extLst>
              </a:tr>
              <a:tr h="245441">
                <a:tc>
                  <a:txBody>
                    <a:bodyPr/>
                    <a:lstStyle/>
                    <a:p>
                      <a:pPr algn="ctr">
                        <a:spcAft>
                          <a:spcPts val="0"/>
                        </a:spcAft>
                      </a:pPr>
                      <a:r>
                        <a:rPr lang="en-US"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15:30~17:00</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90min</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國軍執行災害防救實務</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rPr>
                        <a:t>吳俊儀少校</a:t>
                      </a:r>
                      <a:r>
                        <a:rPr lang="en-US" sz="1500" kern="100" dirty="0">
                          <a:effectLst/>
                          <a:latin typeface="微軟正黑體" panose="020B0604030504040204" pitchFamily="34" charset="-120"/>
                          <a:ea typeface="微軟正黑體" panose="020B0604030504040204" pitchFamily="34" charset="-120"/>
                          <a:cs typeface="Times New Roman" panose="02020603050405020304" pitchFamily="18" charset="0"/>
                        </a:rPr>
                        <a:t>_</a:t>
                      </a:r>
                      <a:r>
                        <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rPr>
                        <a:t>新北市後備指揮部</a:t>
                      </a: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6410209"/>
                  </a:ext>
                </a:extLst>
              </a:tr>
              <a:tr h="490883">
                <a:tc>
                  <a:txBody>
                    <a:bodyPr/>
                    <a:lstStyle/>
                    <a:p>
                      <a:pPr algn="ctr">
                        <a:spcAft>
                          <a:spcPts val="0"/>
                        </a:spcAft>
                      </a:pPr>
                      <a:r>
                        <a:rPr lang="en-US"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17:00~17:15</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15min</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填寫意見調查表</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國立臺灣大學氣候天氣災害研究中心</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1524008"/>
                  </a:ext>
                </a:extLst>
              </a:tr>
              <a:tr h="245441">
                <a:tc>
                  <a:txBody>
                    <a:bodyPr/>
                    <a:lstStyle/>
                    <a:p>
                      <a:pPr algn="ctr">
                        <a:spcAft>
                          <a:spcPts val="0"/>
                        </a:spcAft>
                      </a:pPr>
                      <a:r>
                        <a:rPr lang="en-US"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17:15~</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 </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zh-TW"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賦歸</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1265445719"/>
                  </a:ext>
                </a:extLst>
              </a:tr>
            </a:tbl>
          </a:graphicData>
        </a:graphic>
      </p:graphicFrame>
      <p:sp>
        <p:nvSpPr>
          <p:cNvPr id="8" name="矩形 7"/>
          <p:cNvSpPr/>
          <p:nvPr/>
        </p:nvSpPr>
        <p:spPr>
          <a:xfrm>
            <a:off x="304799" y="859485"/>
            <a:ext cx="7848601" cy="369332"/>
          </a:xfrm>
          <a:prstGeom prst="rect">
            <a:avLst/>
          </a:prstGeom>
          <a:solidFill>
            <a:srgbClr val="0070C0"/>
          </a:solidFill>
        </p:spPr>
        <p:txBody>
          <a:bodyPr wrap="square">
            <a:spAutoFit/>
          </a:bodyPr>
          <a:lstStyle/>
          <a:p>
            <a:pPr algn="ctr">
              <a:spcAft>
                <a:spcPts val="0"/>
              </a:spcAft>
            </a:pPr>
            <a:r>
              <a:rPr lang="zh-TW" altLang="zh-TW"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梯次課程（防災實務）</a:t>
            </a:r>
            <a:endParaRPr lang="zh-TW" altLang="zh-TW" sz="18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1329605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42</a:t>
            </a:fld>
            <a:endParaRPr lang="zh-TW" altLang="en-US">
              <a:solidFill>
                <a:srgbClr val="44546A">
                  <a:lumMod val="50000"/>
                </a:srgbClr>
              </a:solidFill>
            </a:endParaRPr>
          </a:p>
        </p:txBody>
      </p:sp>
      <p:sp>
        <p:nvSpPr>
          <p:cNvPr id="3" name="標題 2"/>
          <p:cNvSpPr>
            <a:spLocks noGrp="1"/>
          </p:cNvSpPr>
          <p:nvPr>
            <p:ph type="title"/>
          </p:nvPr>
        </p:nvSpPr>
        <p:spPr>
          <a:xfrm>
            <a:off x="361950" y="130857"/>
            <a:ext cx="6515100" cy="716869"/>
          </a:xfrm>
          <a:solidFill>
            <a:schemeClr val="bg1"/>
          </a:solidFill>
        </p:spPr>
        <p:txBody>
          <a:bodyPr/>
          <a:lstStyle/>
          <a:p>
            <a:r>
              <a:rPr lang="en-US" altLang="zh-TW" dirty="0" smtClean="0"/>
              <a:t>105</a:t>
            </a:r>
            <a:r>
              <a:rPr lang="zh-TW" altLang="en-US" dirty="0"/>
              <a:t>年區公所班防救災教育講習</a:t>
            </a:r>
          </a:p>
        </p:txBody>
      </p:sp>
      <p:graphicFrame>
        <p:nvGraphicFramePr>
          <p:cNvPr id="7" name="表格 6"/>
          <p:cNvGraphicFramePr>
            <a:graphicFrameLocks noGrp="1"/>
          </p:cNvGraphicFramePr>
          <p:nvPr>
            <p:extLst>
              <p:ext uri="{D42A27DB-BD31-4B8C-83A1-F6EECF244321}">
                <p14:modId xmlns:p14="http://schemas.microsoft.com/office/powerpoint/2010/main" val="3440300621"/>
              </p:ext>
            </p:extLst>
          </p:nvPr>
        </p:nvGraphicFramePr>
        <p:xfrm>
          <a:off x="310718" y="1237698"/>
          <a:ext cx="7842683" cy="4774094"/>
        </p:xfrm>
        <a:graphic>
          <a:graphicData uri="http://schemas.openxmlformats.org/drawingml/2006/table">
            <a:tbl>
              <a:tblPr firstRow="1" firstCol="1" bandRow="1"/>
              <a:tblGrid>
                <a:gridCol w="1289482">
                  <a:extLst>
                    <a:ext uri="{9D8B030D-6E8A-4147-A177-3AD203B41FA5}">
                      <a16:colId xmlns:a16="http://schemas.microsoft.com/office/drawing/2014/main" val="386722936"/>
                    </a:ext>
                  </a:extLst>
                </a:gridCol>
                <a:gridCol w="914400">
                  <a:extLst>
                    <a:ext uri="{9D8B030D-6E8A-4147-A177-3AD203B41FA5}">
                      <a16:colId xmlns:a16="http://schemas.microsoft.com/office/drawing/2014/main" val="3321661010"/>
                    </a:ext>
                  </a:extLst>
                </a:gridCol>
                <a:gridCol w="2286000">
                  <a:extLst>
                    <a:ext uri="{9D8B030D-6E8A-4147-A177-3AD203B41FA5}">
                      <a16:colId xmlns:a16="http://schemas.microsoft.com/office/drawing/2014/main" val="1415174534"/>
                    </a:ext>
                  </a:extLst>
                </a:gridCol>
                <a:gridCol w="3352801">
                  <a:extLst>
                    <a:ext uri="{9D8B030D-6E8A-4147-A177-3AD203B41FA5}">
                      <a16:colId xmlns:a16="http://schemas.microsoft.com/office/drawing/2014/main" val="2433855952"/>
                    </a:ext>
                  </a:extLst>
                </a:gridCol>
              </a:tblGrid>
              <a:tr h="245441">
                <a:tc gridSpan="4">
                  <a:txBody>
                    <a:bodyPr/>
                    <a:lstStyle/>
                    <a:p>
                      <a:pPr algn="ctr">
                        <a:spcAft>
                          <a:spcPts val="0"/>
                        </a:spcAft>
                      </a:pPr>
                      <a:r>
                        <a:rPr lang="en-US" altLang="zh-TW" sz="1500" b="1"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105.05.19</a:t>
                      </a:r>
                      <a:r>
                        <a:rPr lang="zh-TW" altLang="en-US" sz="1500" b="1"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（星期四）</a:t>
                      </a:r>
                      <a:endParaRPr lang="zh-TW" sz="15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928617140"/>
                  </a:ext>
                </a:extLst>
              </a:tr>
              <a:tr h="245441">
                <a:tc>
                  <a:txBody>
                    <a:bodyPr/>
                    <a:lstStyle/>
                    <a:p>
                      <a:pPr algn="ctr">
                        <a:spcAft>
                          <a:spcPts val="0"/>
                        </a:spcAft>
                      </a:pPr>
                      <a:r>
                        <a:rPr lang="zh-TW" sz="1500" b="1"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時間</a:t>
                      </a:r>
                      <a:endParaRPr lang="zh-TW" sz="15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spcAft>
                          <a:spcPts val="0"/>
                        </a:spcAft>
                      </a:pPr>
                      <a:r>
                        <a:rPr lang="zh-TW" sz="15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時數</a:t>
                      </a:r>
                      <a:endParaRPr lang="zh-TW" sz="15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spcAft>
                          <a:spcPts val="0"/>
                        </a:spcAft>
                      </a:pPr>
                      <a:r>
                        <a:rPr lang="zh-TW" sz="15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課程</a:t>
                      </a:r>
                      <a:endParaRPr lang="zh-TW" sz="15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spcAft>
                          <a:spcPts val="0"/>
                        </a:spcAft>
                      </a:pPr>
                      <a:r>
                        <a:rPr lang="zh-TW" sz="15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主講機關</a:t>
                      </a:r>
                      <a:r>
                        <a:rPr lang="en-US" sz="15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5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講師</a:t>
                      </a:r>
                      <a:endParaRPr lang="zh-TW" sz="15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904431067"/>
                  </a:ext>
                </a:extLst>
              </a:tr>
              <a:tr h="245441">
                <a:tc>
                  <a:txBody>
                    <a:bodyPr/>
                    <a:lstStyle/>
                    <a:p>
                      <a:pP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08:30~09:00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30min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報到</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國立臺灣大學氣候天氣災害研究中心</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1325843"/>
                  </a:ext>
                </a:extLst>
              </a:tr>
              <a:tr h="245441">
                <a:tc>
                  <a:txBody>
                    <a:bodyPr/>
                    <a:lstStyle/>
                    <a:p>
                      <a:pP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09:00~09:10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長官致詞</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新北市政府消防局</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5855228"/>
                  </a:ext>
                </a:extLst>
              </a:tr>
              <a:tr h="490883">
                <a:tc>
                  <a:txBody>
                    <a:bodyPr/>
                    <a:lstStyle/>
                    <a:p>
                      <a:pP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09:10~10:40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rPr>
                        <a:t>防災避難看板製作及深耕計畫成果網站之操作應用</a:t>
                      </a:r>
                      <a:r>
                        <a:rPr lang="en-US" sz="1500" kern="10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rPr>
                        <a:t>含災害潛勢圖資</a:t>
                      </a:r>
                      <a:r>
                        <a:rPr lang="en-US" sz="1500" kern="10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柯凱元博士_臺灣大學氣候天氣災害研究中心</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6002468"/>
                  </a:ext>
                </a:extLst>
              </a:tr>
              <a:tr h="245441">
                <a:tc>
                  <a:txBody>
                    <a:bodyPr/>
                    <a:lstStyle/>
                    <a:p>
                      <a:pP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10:40~10:50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休息時間</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2648847238"/>
                  </a:ext>
                </a:extLst>
              </a:tr>
              <a:tr h="490883">
                <a:tc>
                  <a:txBody>
                    <a:bodyPr/>
                    <a:lstStyle/>
                    <a:p>
                      <a:pP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10:50~12:20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rPr>
                        <a:t>劇烈天氣監測系統</a:t>
                      </a:r>
                      <a:r>
                        <a:rPr lang="en-US" sz="1500" kern="100">
                          <a:effectLst/>
                          <a:latin typeface="微軟正黑體" panose="020B0604030504040204" pitchFamily="34" charset="-120"/>
                          <a:ea typeface="微軟正黑體" panose="020B0604030504040204" pitchFamily="34" charset="-120"/>
                          <a:cs typeface="Times New Roman" panose="02020603050405020304" pitchFamily="18" charset="0"/>
                        </a:rPr>
                        <a:t>(QPESUMS)</a:t>
                      </a:r>
                      <a:r>
                        <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rPr>
                        <a:t>功能及防災應用</a:t>
                      </a: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rPr>
                        <a:t>唐玉霜技士、鄭丞衡技佐</a:t>
                      </a:r>
                      <a:r>
                        <a:rPr lang="en-US" sz="1500" kern="100" dirty="0">
                          <a:effectLst/>
                          <a:latin typeface="微軟正黑體" panose="020B0604030504040204" pitchFamily="34" charset="-120"/>
                          <a:ea typeface="微軟正黑體" panose="020B0604030504040204" pitchFamily="34" charset="-120"/>
                          <a:cs typeface="Times New Roman" panose="02020603050405020304" pitchFamily="18" charset="0"/>
                        </a:rPr>
                        <a:t>_</a:t>
                      </a:r>
                      <a:r>
                        <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rPr>
                        <a:t>中央氣象局氣象衛星中心</a:t>
                      </a: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3037610"/>
                  </a:ext>
                </a:extLst>
              </a:tr>
              <a:tr h="245441">
                <a:tc>
                  <a:txBody>
                    <a:bodyPr/>
                    <a:lstStyle/>
                    <a:p>
                      <a:pP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12:20~13:50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午餐時間</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2104410496"/>
                  </a:ext>
                </a:extLst>
              </a:tr>
              <a:tr h="490883">
                <a:tc>
                  <a:txBody>
                    <a:bodyPr/>
                    <a:lstStyle/>
                    <a:p>
                      <a:pPr algn="just">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13:50~15:20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rPr>
                        <a:t>氣象與防災</a:t>
                      </a:r>
                      <a:r>
                        <a:rPr lang="en-US" sz="1500" kern="10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rPr>
                        <a:t>如何解讀災害性天氣資訊</a:t>
                      </a: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rPr>
                        <a:t>謝明昌科長</a:t>
                      </a:r>
                      <a:r>
                        <a:rPr lang="en-US" sz="1500" kern="100">
                          <a:effectLst/>
                          <a:latin typeface="微軟正黑體" panose="020B0604030504040204" pitchFamily="34" charset="-120"/>
                          <a:ea typeface="微軟正黑體" panose="020B0604030504040204" pitchFamily="34" charset="-120"/>
                          <a:cs typeface="Times New Roman" panose="02020603050405020304" pitchFamily="18" charset="0"/>
                        </a:rPr>
                        <a:t>_</a:t>
                      </a:r>
                      <a:r>
                        <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rPr>
                        <a:t>中央氣象局一組</a:t>
                      </a: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22252696"/>
                  </a:ext>
                </a:extLst>
              </a:tr>
              <a:tr h="245441">
                <a:tc>
                  <a:txBody>
                    <a:bodyPr/>
                    <a:lstStyle/>
                    <a:p>
                      <a:pP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15:20~15:30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休息時間</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123780125"/>
                  </a:ext>
                </a:extLst>
              </a:tr>
              <a:tr h="245441">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15:30~17:00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500" kern="100">
                          <a:effectLst/>
                          <a:latin typeface="微軟正黑體" panose="020B0604030504040204" pitchFamily="34" charset="-120"/>
                          <a:ea typeface="微軟正黑體" panose="020B0604030504040204" pitchFamily="34" charset="-120"/>
                          <a:cs typeface="Times New Roman" panose="02020603050405020304" pitchFamily="18" charset="0"/>
                        </a:rPr>
                        <a:t>Google Earth</a:t>
                      </a:r>
                      <a:r>
                        <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rPr>
                        <a:t>在防災上的運用與操作</a:t>
                      </a: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rPr>
                        <a:t>李萬凱兼任助理教授</a:t>
                      </a:r>
                      <a:r>
                        <a:rPr lang="en-US" sz="1500" kern="100">
                          <a:effectLst/>
                          <a:latin typeface="微軟正黑體" panose="020B0604030504040204" pitchFamily="34" charset="-120"/>
                          <a:ea typeface="微軟正黑體" panose="020B0604030504040204" pitchFamily="34" charset="-120"/>
                          <a:cs typeface="Times New Roman" panose="02020603050405020304" pitchFamily="18" charset="0"/>
                        </a:rPr>
                        <a:t>_</a:t>
                      </a:r>
                      <a:r>
                        <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rPr>
                        <a:t>國立臺灣師範大學地理學系</a:t>
                      </a: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6410209"/>
                  </a:ext>
                </a:extLst>
              </a:tr>
              <a:tr h="490883">
                <a:tc>
                  <a:txBody>
                    <a:bodyPr/>
                    <a:lstStyle/>
                    <a:p>
                      <a:pP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17:00~17:15</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15min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填寫意見調查表</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國立臺灣大學氣候天氣災害研究中心</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1524008"/>
                  </a:ext>
                </a:extLst>
              </a:tr>
              <a:tr h="245441">
                <a:tc>
                  <a:txBody>
                    <a:bodyPr/>
                    <a:lstStyle/>
                    <a:p>
                      <a:pP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17:15~</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 </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zh-TW"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賦歸</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1265445719"/>
                  </a:ext>
                </a:extLst>
              </a:tr>
            </a:tbl>
          </a:graphicData>
        </a:graphic>
      </p:graphicFrame>
      <p:sp>
        <p:nvSpPr>
          <p:cNvPr id="8" name="矩形 7"/>
          <p:cNvSpPr/>
          <p:nvPr/>
        </p:nvSpPr>
        <p:spPr>
          <a:xfrm>
            <a:off x="304799" y="859485"/>
            <a:ext cx="7848601" cy="369332"/>
          </a:xfrm>
          <a:prstGeom prst="rect">
            <a:avLst/>
          </a:prstGeom>
          <a:solidFill>
            <a:srgbClr val="0070C0"/>
          </a:solidFill>
        </p:spPr>
        <p:txBody>
          <a:bodyPr wrap="square">
            <a:spAutoFit/>
          </a:bodyPr>
          <a:lstStyle/>
          <a:p>
            <a:pPr algn="ctr">
              <a:spcAft>
                <a:spcPts val="0"/>
              </a:spcAft>
            </a:pPr>
            <a:r>
              <a:rPr lang="zh-TW" altLang="en-US"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梯次課程（防災資訊應用</a:t>
            </a:r>
            <a:r>
              <a:rPr lang="en-US" altLang="zh-TW"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18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41151379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43</a:t>
            </a:fld>
            <a:endParaRPr lang="zh-TW" altLang="en-US">
              <a:solidFill>
                <a:srgbClr val="44546A">
                  <a:lumMod val="50000"/>
                </a:srgbClr>
              </a:solidFill>
            </a:endParaRPr>
          </a:p>
        </p:txBody>
      </p:sp>
      <p:sp>
        <p:nvSpPr>
          <p:cNvPr id="3" name="標題 2"/>
          <p:cNvSpPr>
            <a:spLocks noGrp="1"/>
          </p:cNvSpPr>
          <p:nvPr>
            <p:ph type="title"/>
          </p:nvPr>
        </p:nvSpPr>
        <p:spPr>
          <a:xfrm>
            <a:off x="361950" y="130857"/>
            <a:ext cx="6515100" cy="716869"/>
          </a:xfrm>
          <a:solidFill>
            <a:schemeClr val="bg1"/>
          </a:solidFill>
        </p:spPr>
        <p:txBody>
          <a:bodyPr/>
          <a:lstStyle/>
          <a:p>
            <a:r>
              <a:rPr lang="en-US" altLang="zh-TW" dirty="0" smtClean="0"/>
              <a:t>105</a:t>
            </a:r>
            <a:r>
              <a:rPr lang="zh-TW" altLang="en-US" dirty="0"/>
              <a:t>年區公所班防救災教育講習</a:t>
            </a:r>
          </a:p>
        </p:txBody>
      </p:sp>
      <p:graphicFrame>
        <p:nvGraphicFramePr>
          <p:cNvPr id="7" name="表格 6"/>
          <p:cNvGraphicFramePr>
            <a:graphicFrameLocks noGrp="1"/>
          </p:cNvGraphicFramePr>
          <p:nvPr>
            <p:extLst>
              <p:ext uri="{D42A27DB-BD31-4B8C-83A1-F6EECF244321}">
                <p14:modId xmlns:p14="http://schemas.microsoft.com/office/powerpoint/2010/main" val="2540529079"/>
              </p:ext>
            </p:extLst>
          </p:nvPr>
        </p:nvGraphicFramePr>
        <p:xfrm>
          <a:off x="310718" y="1237698"/>
          <a:ext cx="7842683" cy="4384260"/>
        </p:xfrm>
        <a:graphic>
          <a:graphicData uri="http://schemas.openxmlformats.org/drawingml/2006/table">
            <a:tbl>
              <a:tblPr firstRow="1" firstCol="1" bandRow="1"/>
              <a:tblGrid>
                <a:gridCol w="1289482">
                  <a:extLst>
                    <a:ext uri="{9D8B030D-6E8A-4147-A177-3AD203B41FA5}">
                      <a16:colId xmlns:a16="http://schemas.microsoft.com/office/drawing/2014/main" val="386722936"/>
                    </a:ext>
                  </a:extLst>
                </a:gridCol>
                <a:gridCol w="914400">
                  <a:extLst>
                    <a:ext uri="{9D8B030D-6E8A-4147-A177-3AD203B41FA5}">
                      <a16:colId xmlns:a16="http://schemas.microsoft.com/office/drawing/2014/main" val="3321661010"/>
                    </a:ext>
                  </a:extLst>
                </a:gridCol>
                <a:gridCol w="2286000">
                  <a:extLst>
                    <a:ext uri="{9D8B030D-6E8A-4147-A177-3AD203B41FA5}">
                      <a16:colId xmlns:a16="http://schemas.microsoft.com/office/drawing/2014/main" val="1415174534"/>
                    </a:ext>
                  </a:extLst>
                </a:gridCol>
                <a:gridCol w="3352801">
                  <a:extLst>
                    <a:ext uri="{9D8B030D-6E8A-4147-A177-3AD203B41FA5}">
                      <a16:colId xmlns:a16="http://schemas.microsoft.com/office/drawing/2014/main" val="2433855952"/>
                    </a:ext>
                  </a:extLst>
                </a:gridCol>
              </a:tblGrid>
              <a:tr h="245441">
                <a:tc gridSpan="4">
                  <a:txBody>
                    <a:bodyPr/>
                    <a:lstStyle/>
                    <a:p>
                      <a:pPr algn="ctr">
                        <a:spcAft>
                          <a:spcPts val="0"/>
                        </a:spcAft>
                      </a:pPr>
                      <a:r>
                        <a:rPr lang="en-US" sz="1500" b="1" kern="100" smtClean="0">
                          <a:effectLst/>
                          <a:latin typeface="微軟正黑體" panose="020B0604030504040204" pitchFamily="34" charset="-120"/>
                          <a:ea typeface="微軟正黑體" panose="020B0604030504040204" pitchFamily="34" charset="-120"/>
                          <a:cs typeface="Times New Roman" panose="02020603050405020304" pitchFamily="18" charset="0"/>
                        </a:rPr>
                        <a:t>105.05.24</a:t>
                      </a:r>
                      <a:r>
                        <a:rPr lang="zh-TW" sz="1500" b="1" kern="100" smtClean="0">
                          <a:effectLst/>
                          <a:latin typeface="微軟正黑體" panose="020B0604030504040204" pitchFamily="34" charset="-120"/>
                          <a:ea typeface="微軟正黑體" panose="020B0604030504040204" pitchFamily="34" charset="-120"/>
                          <a:cs typeface="Times New Roman" panose="02020603050405020304" pitchFamily="18" charset="0"/>
                        </a:rPr>
                        <a:t>（星期二）</a:t>
                      </a:r>
                      <a:endParaRPr lang="zh-TW" sz="15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928617140"/>
                  </a:ext>
                </a:extLst>
              </a:tr>
              <a:tr h="245441">
                <a:tc>
                  <a:txBody>
                    <a:bodyPr/>
                    <a:lstStyle/>
                    <a:p>
                      <a:pPr algn="ctr">
                        <a:spcAft>
                          <a:spcPts val="0"/>
                        </a:spcAft>
                      </a:pPr>
                      <a:r>
                        <a:rPr lang="zh-TW" sz="15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時間</a:t>
                      </a:r>
                      <a:endParaRPr lang="zh-TW" sz="15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spcAft>
                          <a:spcPts val="0"/>
                        </a:spcAft>
                      </a:pPr>
                      <a:r>
                        <a:rPr lang="zh-TW" sz="1500" b="1" kern="10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時數</a:t>
                      </a:r>
                      <a:endParaRPr lang="zh-TW" sz="15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spcAft>
                          <a:spcPts val="0"/>
                        </a:spcAft>
                      </a:pPr>
                      <a:r>
                        <a:rPr lang="zh-TW" sz="1500" b="1" kern="10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課程</a:t>
                      </a:r>
                      <a:endParaRPr lang="zh-TW" sz="15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spcAft>
                          <a:spcPts val="0"/>
                        </a:spcAft>
                      </a:pPr>
                      <a:r>
                        <a:rPr lang="zh-TW" sz="1500" b="1"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主講機關</a:t>
                      </a:r>
                      <a:r>
                        <a:rPr lang="en-US" sz="1500" b="1"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500" b="1"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講師</a:t>
                      </a:r>
                      <a:endParaRPr lang="zh-TW" sz="15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904431067"/>
                  </a:ext>
                </a:extLst>
              </a:tr>
              <a:tr h="245441">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08:30~09:00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30min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報到</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國立臺灣大學氣候天氣災害研究中心</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1325843"/>
                  </a:ext>
                </a:extLst>
              </a:tr>
              <a:tr h="245441">
                <a:tc>
                  <a:txBody>
                    <a:bodyPr/>
                    <a:lstStyle/>
                    <a:p>
                      <a:pP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09:00~09:10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長官致詞</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新北市政府消防局</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5855228"/>
                  </a:ext>
                </a:extLst>
              </a:tr>
              <a:tr h="490883">
                <a:tc>
                  <a:txBody>
                    <a:bodyPr/>
                    <a:lstStyle/>
                    <a:p>
                      <a:pP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09:10~10:40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90min</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臺灣地區山崩災害之警示與應變作為</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張志新組長</a:t>
                      </a: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_</a:t>
                      </a: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國家災害防救科技中心</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6002468"/>
                  </a:ext>
                </a:extLst>
              </a:tr>
              <a:tr h="245441">
                <a:tc>
                  <a:txBody>
                    <a:bodyPr/>
                    <a:lstStyle/>
                    <a:p>
                      <a:pP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10:40~10:50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休息時間</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2648847238"/>
                  </a:ext>
                </a:extLst>
              </a:tr>
              <a:tr h="490883">
                <a:tc>
                  <a:txBody>
                    <a:bodyPr/>
                    <a:lstStyle/>
                    <a:p>
                      <a:pP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10:50~12:20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新北市災害潛勢調查及圖資製作分享</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林永峻博士</a:t>
                      </a: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_</a:t>
                      </a: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臺灣大學氣候天氣災害研究中心</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3037610"/>
                  </a:ext>
                </a:extLst>
              </a:tr>
              <a:tr h="245441">
                <a:tc>
                  <a:txBody>
                    <a:bodyPr/>
                    <a:lstStyle/>
                    <a:p>
                      <a:pP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12:20~13:50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午餐時間</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2104410496"/>
                  </a:ext>
                </a:extLst>
              </a:tr>
              <a:tr h="490883">
                <a:tc>
                  <a:txBody>
                    <a:bodyPr/>
                    <a:lstStyle/>
                    <a:p>
                      <a:pP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13:50~15:20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防災宣導簡報技巧</a:t>
                      </a: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rPr>
                        <a:t>蔡宗翰組員</a:t>
                      </a:r>
                      <a:r>
                        <a:rPr lang="en-US" sz="1500" kern="100">
                          <a:effectLst/>
                          <a:latin typeface="微軟正黑體" panose="020B0604030504040204" pitchFamily="34" charset="-120"/>
                          <a:ea typeface="微軟正黑體" panose="020B0604030504040204" pitchFamily="34" charset="-120"/>
                          <a:cs typeface="Times New Roman" panose="02020603050405020304" pitchFamily="18" charset="0"/>
                        </a:rPr>
                        <a:t>_</a:t>
                      </a:r>
                      <a:r>
                        <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rPr>
                        <a:t>高雄市政府災害防救辦公室</a:t>
                      </a: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22252696"/>
                  </a:ext>
                </a:extLst>
              </a:tr>
              <a:tr h="245441">
                <a:tc>
                  <a:txBody>
                    <a:bodyPr/>
                    <a:lstStyle/>
                    <a:p>
                      <a:pP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15:20~15:30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休息時間</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123780125"/>
                  </a:ext>
                </a:extLst>
              </a:tr>
              <a:tr h="245441">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15:30~17:00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防災宣導簡報技巧</a:t>
                      </a: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rPr>
                        <a:t>蔡宗翰組員</a:t>
                      </a:r>
                      <a:r>
                        <a:rPr lang="en-US" sz="1500" kern="100">
                          <a:effectLst/>
                          <a:latin typeface="微軟正黑體" panose="020B0604030504040204" pitchFamily="34" charset="-120"/>
                          <a:ea typeface="微軟正黑體" panose="020B0604030504040204" pitchFamily="34" charset="-120"/>
                          <a:cs typeface="Times New Roman" panose="02020603050405020304" pitchFamily="18" charset="0"/>
                        </a:rPr>
                        <a:t>_</a:t>
                      </a:r>
                      <a:r>
                        <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rPr>
                        <a:t>高雄市政府災害防救辦公室</a:t>
                      </a: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6410209"/>
                  </a:ext>
                </a:extLst>
              </a:tr>
              <a:tr h="490883">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17:00~17:15</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15min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填寫意見調查表</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國立臺灣大學氣候天氣災害研究中心</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1524008"/>
                  </a:ext>
                </a:extLst>
              </a:tr>
              <a:tr h="245441">
                <a:tc>
                  <a:txBody>
                    <a:bodyPr/>
                    <a:lstStyle/>
                    <a:p>
                      <a:pP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17:15~</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 </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zh-TW"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賦歸</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1265445719"/>
                  </a:ext>
                </a:extLst>
              </a:tr>
            </a:tbl>
          </a:graphicData>
        </a:graphic>
      </p:graphicFrame>
      <p:sp>
        <p:nvSpPr>
          <p:cNvPr id="8" name="矩形 7"/>
          <p:cNvSpPr/>
          <p:nvPr/>
        </p:nvSpPr>
        <p:spPr>
          <a:xfrm>
            <a:off x="304799" y="859485"/>
            <a:ext cx="7848601" cy="369332"/>
          </a:xfrm>
          <a:prstGeom prst="rect">
            <a:avLst/>
          </a:prstGeom>
          <a:solidFill>
            <a:srgbClr val="0070C0"/>
          </a:solidFill>
        </p:spPr>
        <p:txBody>
          <a:bodyPr wrap="square">
            <a:spAutoFit/>
          </a:bodyPr>
          <a:lstStyle/>
          <a:p>
            <a:pPr algn="ctr">
              <a:spcAft>
                <a:spcPts val="0"/>
              </a:spcAft>
            </a:pPr>
            <a:r>
              <a:rPr lang="zh-TW" altLang="en-US"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梯次課程（防災資訊應用</a:t>
            </a:r>
            <a:r>
              <a:rPr lang="en-US" altLang="zh-TW"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18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9291020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44</a:t>
            </a:fld>
            <a:endParaRPr lang="zh-TW" altLang="en-US">
              <a:solidFill>
                <a:srgbClr val="44546A">
                  <a:lumMod val="50000"/>
                </a:srgbClr>
              </a:solidFill>
            </a:endParaRPr>
          </a:p>
        </p:txBody>
      </p:sp>
      <p:sp>
        <p:nvSpPr>
          <p:cNvPr id="3" name="標題 2"/>
          <p:cNvSpPr>
            <a:spLocks noGrp="1"/>
          </p:cNvSpPr>
          <p:nvPr>
            <p:ph type="title"/>
          </p:nvPr>
        </p:nvSpPr>
        <p:spPr>
          <a:xfrm>
            <a:off x="361950" y="130857"/>
            <a:ext cx="6515100" cy="716869"/>
          </a:xfrm>
          <a:solidFill>
            <a:schemeClr val="bg1"/>
          </a:solidFill>
        </p:spPr>
        <p:txBody>
          <a:bodyPr/>
          <a:lstStyle/>
          <a:p>
            <a:r>
              <a:rPr lang="en-US" altLang="zh-TW" dirty="0" smtClean="0"/>
              <a:t>105</a:t>
            </a:r>
            <a:r>
              <a:rPr lang="zh-TW" altLang="en-US" dirty="0"/>
              <a:t>年區公所班防救災教育講習</a:t>
            </a:r>
          </a:p>
        </p:txBody>
      </p:sp>
      <p:graphicFrame>
        <p:nvGraphicFramePr>
          <p:cNvPr id="7" name="表格 6"/>
          <p:cNvGraphicFramePr>
            <a:graphicFrameLocks noGrp="1"/>
          </p:cNvGraphicFramePr>
          <p:nvPr>
            <p:extLst>
              <p:ext uri="{D42A27DB-BD31-4B8C-83A1-F6EECF244321}">
                <p14:modId xmlns:p14="http://schemas.microsoft.com/office/powerpoint/2010/main" val="1722663710"/>
              </p:ext>
            </p:extLst>
          </p:nvPr>
        </p:nvGraphicFramePr>
        <p:xfrm>
          <a:off x="310718" y="1237698"/>
          <a:ext cx="7842683" cy="4384260"/>
        </p:xfrm>
        <a:graphic>
          <a:graphicData uri="http://schemas.openxmlformats.org/drawingml/2006/table">
            <a:tbl>
              <a:tblPr firstRow="1" firstCol="1" bandRow="1"/>
              <a:tblGrid>
                <a:gridCol w="1289482">
                  <a:extLst>
                    <a:ext uri="{9D8B030D-6E8A-4147-A177-3AD203B41FA5}">
                      <a16:colId xmlns:a16="http://schemas.microsoft.com/office/drawing/2014/main" val="386722936"/>
                    </a:ext>
                  </a:extLst>
                </a:gridCol>
                <a:gridCol w="914400">
                  <a:extLst>
                    <a:ext uri="{9D8B030D-6E8A-4147-A177-3AD203B41FA5}">
                      <a16:colId xmlns:a16="http://schemas.microsoft.com/office/drawing/2014/main" val="3321661010"/>
                    </a:ext>
                  </a:extLst>
                </a:gridCol>
                <a:gridCol w="2286000">
                  <a:extLst>
                    <a:ext uri="{9D8B030D-6E8A-4147-A177-3AD203B41FA5}">
                      <a16:colId xmlns:a16="http://schemas.microsoft.com/office/drawing/2014/main" val="1415174534"/>
                    </a:ext>
                  </a:extLst>
                </a:gridCol>
                <a:gridCol w="3352801">
                  <a:extLst>
                    <a:ext uri="{9D8B030D-6E8A-4147-A177-3AD203B41FA5}">
                      <a16:colId xmlns:a16="http://schemas.microsoft.com/office/drawing/2014/main" val="2433855952"/>
                    </a:ext>
                  </a:extLst>
                </a:gridCol>
              </a:tblGrid>
              <a:tr h="245441">
                <a:tc gridSpan="4">
                  <a:txBody>
                    <a:bodyPr/>
                    <a:lstStyle/>
                    <a:p>
                      <a:pPr algn="ctr">
                        <a:spcAft>
                          <a:spcPts val="0"/>
                        </a:spcAft>
                      </a:pPr>
                      <a:r>
                        <a:rPr lang="en-US" sz="15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105.05.26</a:t>
                      </a:r>
                      <a:r>
                        <a:rPr lang="zh-TW" sz="15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（星期四）</a:t>
                      </a:r>
                      <a:endParaRPr lang="zh-TW" sz="15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928617140"/>
                  </a:ext>
                </a:extLst>
              </a:tr>
              <a:tr h="245441">
                <a:tc>
                  <a:txBody>
                    <a:bodyPr/>
                    <a:lstStyle/>
                    <a:p>
                      <a:pPr algn="ctr">
                        <a:spcAft>
                          <a:spcPts val="0"/>
                        </a:spcAft>
                      </a:pPr>
                      <a:r>
                        <a:rPr lang="zh-TW" sz="15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時間</a:t>
                      </a:r>
                      <a:endParaRPr lang="zh-TW" sz="15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spcAft>
                          <a:spcPts val="0"/>
                        </a:spcAft>
                      </a:pPr>
                      <a:r>
                        <a:rPr lang="zh-TW" sz="15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時數</a:t>
                      </a:r>
                      <a:endParaRPr lang="zh-TW" sz="15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spcAft>
                          <a:spcPts val="0"/>
                        </a:spcAft>
                      </a:pPr>
                      <a:r>
                        <a:rPr lang="zh-TW" sz="15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課程</a:t>
                      </a:r>
                      <a:endParaRPr lang="zh-TW" sz="15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spcAft>
                          <a:spcPts val="0"/>
                        </a:spcAft>
                      </a:pPr>
                      <a:r>
                        <a:rPr lang="zh-TW" sz="15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主講機關</a:t>
                      </a:r>
                      <a:r>
                        <a:rPr lang="en-US" sz="15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5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講師</a:t>
                      </a:r>
                      <a:endParaRPr lang="zh-TW" sz="15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904431067"/>
                  </a:ext>
                </a:extLst>
              </a:tr>
              <a:tr h="245441">
                <a:tc>
                  <a:txBody>
                    <a:bodyPr/>
                    <a:lstStyle/>
                    <a:p>
                      <a:pP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08:30~09:00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30min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報到</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國立臺灣大學氣候天氣災害研究中心</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1325843"/>
                  </a:ext>
                </a:extLst>
              </a:tr>
              <a:tr h="245441">
                <a:tc>
                  <a:txBody>
                    <a:bodyPr/>
                    <a:lstStyle/>
                    <a:p>
                      <a:pP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09:00~09:10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長官致詞</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新北市政府消防局</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5855228"/>
                  </a:ext>
                </a:extLst>
              </a:tr>
              <a:tr h="490883">
                <a:tc>
                  <a:txBody>
                    <a:bodyPr/>
                    <a:lstStyle/>
                    <a:p>
                      <a:pP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09:10~10:40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rPr>
                        <a:t>英國企業防災推動案例分享</a:t>
                      </a: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rPr>
                        <a:t>陳永芳教授</a:t>
                      </a:r>
                      <a:r>
                        <a:rPr lang="en-US" sz="1500" kern="100">
                          <a:effectLst/>
                          <a:latin typeface="微軟正黑體" panose="020B0604030504040204" pitchFamily="34" charset="-120"/>
                          <a:ea typeface="微軟正黑體" panose="020B0604030504040204" pitchFamily="34" charset="-120"/>
                          <a:cs typeface="Times New Roman" panose="02020603050405020304" pitchFamily="18" charset="0"/>
                        </a:rPr>
                        <a:t>_</a:t>
                      </a:r>
                      <a:r>
                        <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rPr>
                        <a:t>英國考文垂大學</a:t>
                      </a: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6002468"/>
                  </a:ext>
                </a:extLst>
              </a:tr>
              <a:tr h="245441">
                <a:tc>
                  <a:txBody>
                    <a:bodyPr/>
                    <a:lstStyle/>
                    <a:p>
                      <a:pP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10:40~10:50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休息時間</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2648847238"/>
                  </a:ext>
                </a:extLst>
              </a:tr>
              <a:tr h="490883">
                <a:tc>
                  <a:txBody>
                    <a:bodyPr/>
                    <a:lstStyle/>
                    <a:p>
                      <a:pP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10:50~12:20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rPr>
                        <a:t>災害防救法及災害防救體系介紹</a:t>
                      </a: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rPr>
                        <a:t>張易鴻簡任技正</a:t>
                      </a:r>
                      <a:r>
                        <a:rPr lang="en-US" sz="1500" kern="100" dirty="0">
                          <a:effectLst/>
                          <a:latin typeface="微軟正黑體" panose="020B0604030504040204" pitchFamily="34" charset="-120"/>
                          <a:ea typeface="微軟正黑體" panose="020B0604030504040204" pitchFamily="34" charset="-120"/>
                          <a:cs typeface="Times New Roman" panose="02020603050405020304" pitchFamily="18" charset="0"/>
                        </a:rPr>
                        <a:t>_</a:t>
                      </a:r>
                      <a:r>
                        <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rPr>
                        <a:t>新北市政府消防局</a:t>
                      </a: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3037610"/>
                  </a:ext>
                </a:extLst>
              </a:tr>
              <a:tr h="245441">
                <a:tc>
                  <a:txBody>
                    <a:bodyPr/>
                    <a:lstStyle/>
                    <a:p>
                      <a:pP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12:20~13:50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午餐時間</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2104410496"/>
                  </a:ext>
                </a:extLst>
              </a:tr>
              <a:tr h="490883">
                <a:tc>
                  <a:txBody>
                    <a:bodyPr/>
                    <a:lstStyle/>
                    <a:p>
                      <a:pP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13:50~15:20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rPr>
                        <a:t>防災社區推動實務</a:t>
                      </a: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rPr>
                        <a:t>劉怡君助理研究員</a:t>
                      </a:r>
                      <a:r>
                        <a:rPr lang="en-US" sz="1500" kern="100">
                          <a:effectLst/>
                          <a:latin typeface="微軟正黑體" panose="020B0604030504040204" pitchFamily="34" charset="-120"/>
                          <a:ea typeface="微軟正黑體" panose="020B0604030504040204" pitchFamily="34" charset="-120"/>
                          <a:cs typeface="Times New Roman" panose="02020603050405020304" pitchFamily="18" charset="0"/>
                        </a:rPr>
                        <a:t>_</a:t>
                      </a:r>
                      <a:r>
                        <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rPr>
                        <a:t>國家災害防救科技中心</a:t>
                      </a: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22252696"/>
                  </a:ext>
                </a:extLst>
              </a:tr>
              <a:tr h="245441">
                <a:tc>
                  <a:txBody>
                    <a:bodyPr/>
                    <a:lstStyle/>
                    <a:p>
                      <a:pP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15:20~15:30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休息時間</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123780125"/>
                  </a:ext>
                </a:extLst>
              </a:tr>
              <a:tr h="245441">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15:30~17:00</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effectLst/>
                          <a:latin typeface="微軟正黑體" panose="020B0604030504040204" pitchFamily="34" charset="-120"/>
                          <a:ea typeface="微軟正黑體" panose="020B0604030504040204" pitchFamily="34" charset="-120"/>
                          <a:cs typeface="Times New Roman" panose="02020603050405020304" pitchFamily="18" charset="0"/>
                        </a:rPr>
                        <a:t>90min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rPr>
                        <a:t>新北市防救災工作推動</a:t>
                      </a:r>
                      <a:r>
                        <a:rPr lang="zh-TW" sz="15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重點</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rPr>
                        <a:t>高宗祺科長</a:t>
                      </a:r>
                      <a:r>
                        <a:rPr lang="en-US" sz="1500" kern="100" dirty="0">
                          <a:effectLst/>
                          <a:latin typeface="微軟正黑體" panose="020B0604030504040204" pitchFamily="34" charset="-120"/>
                          <a:ea typeface="微軟正黑體" panose="020B0604030504040204" pitchFamily="34" charset="-120"/>
                          <a:cs typeface="Times New Roman" panose="02020603050405020304" pitchFamily="18" charset="0"/>
                        </a:rPr>
                        <a:t>_</a:t>
                      </a:r>
                      <a:r>
                        <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rPr>
                        <a:t>新北市政府消防局減災規劃科</a:t>
                      </a: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6410209"/>
                  </a:ext>
                </a:extLst>
              </a:tr>
              <a:tr h="490883">
                <a:tc>
                  <a:txBody>
                    <a:bodyPr/>
                    <a:lstStyle/>
                    <a:p>
                      <a:pPr algn="just">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17:00~17:15</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15min</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填寫意見調查表</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zh-TW"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國立臺灣大學氣候天氣災害研究中心</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1524008"/>
                  </a:ext>
                </a:extLst>
              </a:tr>
              <a:tr h="245441">
                <a:tc>
                  <a:txBody>
                    <a:bodyPr/>
                    <a:lstStyle/>
                    <a:p>
                      <a:pP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17:15~</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5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 </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zh-TW"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賦歸</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lumMod val="50000"/>
                          <a:lumOff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1265445719"/>
                  </a:ext>
                </a:extLst>
              </a:tr>
            </a:tbl>
          </a:graphicData>
        </a:graphic>
      </p:graphicFrame>
      <p:sp>
        <p:nvSpPr>
          <p:cNvPr id="8" name="矩形 7"/>
          <p:cNvSpPr/>
          <p:nvPr/>
        </p:nvSpPr>
        <p:spPr>
          <a:xfrm>
            <a:off x="304799" y="859485"/>
            <a:ext cx="7848601" cy="369332"/>
          </a:xfrm>
          <a:prstGeom prst="rect">
            <a:avLst/>
          </a:prstGeom>
          <a:solidFill>
            <a:srgbClr val="0070C0"/>
          </a:solidFill>
        </p:spPr>
        <p:txBody>
          <a:bodyPr wrap="square">
            <a:spAutoFit/>
          </a:bodyPr>
          <a:lstStyle/>
          <a:p>
            <a:pPr algn="ctr">
              <a:spcAft>
                <a:spcPts val="0"/>
              </a:spcAft>
            </a:pPr>
            <a:r>
              <a:rPr lang="zh-TW" altLang="en-US"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梯次課程（綜合探討）</a:t>
            </a:r>
            <a:endParaRPr lang="zh-TW" altLang="zh-TW" sz="18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7590950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3888" y="1752600"/>
            <a:ext cx="7758112" cy="2852737"/>
          </a:xfrm>
        </p:spPr>
        <p:txBody>
          <a:bodyPr/>
          <a:lstStyle/>
          <a:p>
            <a:r>
              <a:rPr lang="zh-TW" altLang="en-US" sz="4200" dirty="0" smtClean="0"/>
              <a:t>各</a:t>
            </a:r>
            <a:r>
              <a:rPr lang="zh-TW" altLang="en-US" sz="4200" dirty="0"/>
              <a:t>區災害潛勢資料調查結果說明</a:t>
            </a:r>
          </a:p>
        </p:txBody>
      </p:sp>
      <p:sp>
        <p:nvSpPr>
          <p:cNvPr id="3" name="文字版面配置區 2"/>
          <p:cNvSpPr>
            <a:spLocks noGrp="1"/>
          </p:cNvSpPr>
          <p:nvPr>
            <p:ph type="body" idx="1"/>
          </p:nvPr>
        </p:nvSpPr>
        <p:spPr>
          <a:xfrm>
            <a:off x="623888" y="4589464"/>
            <a:ext cx="7834312" cy="1500187"/>
          </a:xfrm>
        </p:spPr>
        <p:txBody>
          <a:bodyPr/>
          <a:lstStyle/>
          <a:p>
            <a:endParaRPr lang="zh-TW" altLang="en-US" dirty="0"/>
          </a:p>
        </p:txBody>
      </p:sp>
      <p:sp>
        <p:nvSpPr>
          <p:cNvPr id="5" name="投影片編號版面配置區 4"/>
          <p:cNvSpPr>
            <a:spLocks noGrp="1"/>
          </p:cNvSpPr>
          <p:nvPr>
            <p:ph type="sldNum" sz="quarter" idx="12"/>
          </p:nvPr>
        </p:nvSpPr>
        <p:spPr/>
        <p:txBody>
          <a:bodyPr vert="horz" lIns="91440" tIns="45720" rIns="91440" bIns="45720" rtlCol="0" anchor="ctr"/>
          <a:lstStyle/>
          <a:p>
            <a:fld id="{98F9CC33-4133-468C-B7C7-B67D93663D55}" type="slidenum">
              <a:rPr lang="zh-TW" altLang="en-US"/>
              <a:pPr/>
              <a:t>45</a:t>
            </a:fld>
            <a:endParaRPr lang="zh-TW" altLang="en-US"/>
          </a:p>
        </p:txBody>
      </p:sp>
    </p:spTree>
    <p:extLst>
      <p:ext uri="{BB962C8B-B14F-4D97-AF65-F5344CB8AC3E}">
        <p14:creationId xmlns:p14="http://schemas.microsoft.com/office/powerpoint/2010/main" val="22463006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 name="標題 2"/>
          <p:cNvSpPr>
            <a:spLocks noGrp="1"/>
          </p:cNvSpPr>
          <p:nvPr>
            <p:ph type="title"/>
          </p:nvPr>
        </p:nvSpPr>
        <p:spPr>
          <a:xfrm>
            <a:off x="304800" y="152400"/>
            <a:ext cx="6705600" cy="716869"/>
          </a:xfrm>
          <a:solidFill>
            <a:schemeClr val="bg1"/>
          </a:solidFill>
        </p:spPr>
        <p:txBody>
          <a:bodyPr/>
          <a:lstStyle/>
          <a:p>
            <a:r>
              <a:rPr lang="zh-TW" altLang="en-US" dirty="0"/>
              <a:t>各區災害潛勢資料調查結果說明</a:t>
            </a:r>
          </a:p>
        </p:txBody>
      </p:sp>
      <p:graphicFrame>
        <p:nvGraphicFramePr>
          <p:cNvPr id="4" name="表格 3"/>
          <p:cNvGraphicFramePr>
            <a:graphicFrameLocks noGrp="1"/>
          </p:cNvGraphicFramePr>
          <p:nvPr>
            <p:extLst/>
          </p:nvPr>
        </p:nvGraphicFramePr>
        <p:xfrm>
          <a:off x="609600" y="1362722"/>
          <a:ext cx="7605187" cy="5432189"/>
        </p:xfrm>
        <a:graphic>
          <a:graphicData uri="http://schemas.openxmlformats.org/drawingml/2006/table">
            <a:tbl>
              <a:tblPr/>
              <a:tblGrid>
                <a:gridCol w="791172">
                  <a:extLst>
                    <a:ext uri="{9D8B030D-6E8A-4147-A177-3AD203B41FA5}">
                      <a16:colId xmlns:a16="http://schemas.microsoft.com/office/drawing/2014/main" val="2210824514"/>
                    </a:ext>
                  </a:extLst>
                </a:gridCol>
                <a:gridCol w="825036">
                  <a:extLst>
                    <a:ext uri="{9D8B030D-6E8A-4147-A177-3AD203B41FA5}">
                      <a16:colId xmlns:a16="http://schemas.microsoft.com/office/drawing/2014/main" val="3570421224"/>
                    </a:ext>
                  </a:extLst>
                </a:gridCol>
                <a:gridCol w="883579">
                  <a:extLst>
                    <a:ext uri="{9D8B030D-6E8A-4147-A177-3AD203B41FA5}">
                      <a16:colId xmlns:a16="http://schemas.microsoft.com/office/drawing/2014/main" val="3641715934"/>
                    </a:ext>
                  </a:extLst>
                </a:gridCol>
                <a:gridCol w="838200">
                  <a:extLst>
                    <a:ext uri="{9D8B030D-6E8A-4147-A177-3AD203B41FA5}">
                      <a16:colId xmlns:a16="http://schemas.microsoft.com/office/drawing/2014/main" val="266886117"/>
                    </a:ext>
                  </a:extLst>
                </a:gridCol>
                <a:gridCol w="838200">
                  <a:extLst>
                    <a:ext uri="{9D8B030D-6E8A-4147-A177-3AD203B41FA5}">
                      <a16:colId xmlns:a16="http://schemas.microsoft.com/office/drawing/2014/main" val="828409132"/>
                    </a:ext>
                  </a:extLst>
                </a:gridCol>
                <a:gridCol w="1066800">
                  <a:extLst>
                    <a:ext uri="{9D8B030D-6E8A-4147-A177-3AD203B41FA5}">
                      <a16:colId xmlns:a16="http://schemas.microsoft.com/office/drawing/2014/main" val="285927853"/>
                    </a:ext>
                  </a:extLst>
                </a:gridCol>
                <a:gridCol w="685800">
                  <a:extLst>
                    <a:ext uri="{9D8B030D-6E8A-4147-A177-3AD203B41FA5}">
                      <a16:colId xmlns:a16="http://schemas.microsoft.com/office/drawing/2014/main" val="2689366307"/>
                    </a:ext>
                  </a:extLst>
                </a:gridCol>
                <a:gridCol w="762000">
                  <a:extLst>
                    <a:ext uri="{9D8B030D-6E8A-4147-A177-3AD203B41FA5}">
                      <a16:colId xmlns:a16="http://schemas.microsoft.com/office/drawing/2014/main" val="1070106186"/>
                    </a:ext>
                  </a:extLst>
                </a:gridCol>
                <a:gridCol w="914400">
                  <a:extLst>
                    <a:ext uri="{9D8B030D-6E8A-4147-A177-3AD203B41FA5}">
                      <a16:colId xmlns:a16="http://schemas.microsoft.com/office/drawing/2014/main" val="276382237"/>
                    </a:ext>
                  </a:extLst>
                </a:gridCol>
              </a:tblGrid>
              <a:tr h="185819">
                <a:tc rowSpan="2">
                  <a:txBody>
                    <a:bodyPr/>
                    <a:lstStyle/>
                    <a:p>
                      <a:pPr marL="0" algn="ctr" defTabSz="844083" rtl="0" eaLnBrk="1" fontAlgn="ctr" latinLnBrk="0" hangingPunct="1"/>
                      <a:r>
                        <a:rPr lang="zh-TW" altLang="en-US" sz="1050" b="1" u="none" strike="noStrike"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行政區</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rowSpan="2">
                  <a:txBody>
                    <a:bodyPr/>
                    <a:lstStyle/>
                    <a:p>
                      <a:pPr marL="0" algn="ctr" defTabSz="844083" rtl="0" eaLnBrk="1" fontAlgn="ctr" latinLnBrk="0" hangingPunct="1"/>
                      <a:r>
                        <a:rPr lang="zh-TW" altLang="en-US" sz="1050" b="1" u="none" strike="noStrike"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水災災害事件</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rowSpan="2">
                  <a:txBody>
                    <a:bodyPr/>
                    <a:lstStyle/>
                    <a:p>
                      <a:pPr marL="0" algn="ctr" defTabSz="844083" rtl="0" eaLnBrk="1" fontAlgn="ctr" latinLnBrk="0" hangingPunct="1"/>
                      <a:r>
                        <a:rPr lang="zh-TW" altLang="en-US" sz="1050" b="1" u="none" strike="noStrike"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坡地災害事件</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rowSpan="2">
                  <a:txBody>
                    <a:bodyPr/>
                    <a:lstStyle/>
                    <a:p>
                      <a:pPr marL="0" algn="ctr" defTabSz="844083" rtl="0" eaLnBrk="1" fontAlgn="ctr" latinLnBrk="0" hangingPunct="1"/>
                      <a:r>
                        <a:rPr lang="zh-TW" altLang="en-US" sz="1050" b="1" u="none" strike="noStrike"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地震災害事件</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rowSpan="2">
                  <a:txBody>
                    <a:bodyPr/>
                    <a:lstStyle/>
                    <a:p>
                      <a:pPr marL="0" algn="ctr" defTabSz="844083" rtl="0" eaLnBrk="1" fontAlgn="ctr" latinLnBrk="0" hangingPunct="1"/>
                      <a:r>
                        <a:rPr lang="zh-TW" altLang="en-US" sz="1050" b="1" u="none" strike="noStrike"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其他災害事件</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rowSpan="2">
                  <a:txBody>
                    <a:bodyPr/>
                    <a:lstStyle/>
                    <a:p>
                      <a:pPr marL="0" marR="0" indent="0" algn="ctr" defTabSz="844083" rtl="0" eaLnBrk="1" fontAlgn="ctr" latinLnBrk="0" hangingPunct="1">
                        <a:lnSpc>
                          <a:spcPct val="100000"/>
                        </a:lnSpc>
                        <a:spcBef>
                          <a:spcPts val="0"/>
                        </a:spcBef>
                        <a:spcAft>
                          <a:spcPts val="0"/>
                        </a:spcAft>
                        <a:buClrTx/>
                        <a:buSzTx/>
                        <a:buFontTx/>
                        <a:buNone/>
                        <a:tabLst/>
                        <a:defRPr/>
                      </a:pPr>
                      <a:r>
                        <a:rPr lang="zh-TW" altLang="en-US" sz="1050" b="1" u="none" strike="noStrike" kern="12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總案件數</a:t>
                      </a:r>
                      <a:endParaRPr lang="zh-TW" altLang="en-US" sz="1050" b="1" u="none" strike="noStrike"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pPr marL="0" algn="ctr" defTabSz="844083" rtl="0" eaLnBrk="1" fontAlgn="ctr" latinLnBrk="0" hangingPunct="1"/>
                      <a:r>
                        <a:rPr lang="zh-TW" altLang="en-US" sz="1050" b="1" u="none" strike="noStrike" kern="12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總計</a:t>
                      </a:r>
                      <a:r>
                        <a:rPr lang="en-US" altLang="zh-TW" sz="1050" b="1" u="none" strike="noStrike" kern="12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70</a:t>
                      </a:r>
                      <a:r>
                        <a:rPr lang="zh-TW" altLang="en-US" sz="1050" b="1" u="none" strike="noStrike" kern="12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件</a:t>
                      </a:r>
                      <a:endParaRPr lang="zh-TW" altLang="en-US" sz="1050" b="1" u="none" strike="noStrike"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pPr marL="0" algn="ctr" defTabSz="844083" rtl="0" eaLnBrk="1" fontAlgn="ctr" latinLnBrk="0" hangingPunct="1"/>
                      <a:endParaRPr lang="zh-TW" altLang="en-US" sz="1100" b="1" u="none" strike="noStrike"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hMerge="1">
                  <a:txBody>
                    <a:bodyPr/>
                    <a:lstStyle/>
                    <a:p>
                      <a:pPr marL="0" algn="ctr" defTabSz="844083" rtl="0" eaLnBrk="1" fontAlgn="ctr" latinLnBrk="0" hangingPunct="1"/>
                      <a:endParaRPr lang="zh-TW" altLang="en-US" sz="1100" b="1" u="none" strike="noStrike"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2905934578"/>
                  </a:ext>
                </a:extLst>
              </a:tr>
              <a:tr h="141016">
                <a:tc vMerge="1">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endParaRPr lang="zh-TW" altLang="en-US" sz="1100" b="1" u="none" strike="noStrike"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vMerge="1">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endParaRPr lang="zh-TW" altLang="en-US" sz="1100" b="1" u="none" strike="noStrike"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vMerge="1">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endParaRPr lang="zh-TW" altLang="en-US" sz="1100" b="1" u="none" strike="noStrike"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vMerge="1">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endParaRPr lang="zh-TW" altLang="en-US" sz="1100" b="1" u="none" strike="noStrike"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vMerge="1">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endParaRPr lang="zh-TW" altLang="en-US" sz="1100" b="1" u="none" strike="noStrike"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vMerge="1">
                  <a:txBody>
                    <a:bodyPr/>
                    <a:lstStyle/>
                    <a:p>
                      <a:endParaRPr lang="zh-TW" altLang="en-US"/>
                    </a:p>
                  </a:txBody>
                  <a:tcPr/>
                </a:tc>
                <a:tc>
                  <a:txBody>
                    <a:bodyPr/>
                    <a:lstStyle/>
                    <a:p>
                      <a:pPr marL="0" algn="ctr" defTabSz="844083" rtl="0" eaLnBrk="1" fontAlgn="ctr" latinLnBrk="0" hangingPunct="1"/>
                      <a:r>
                        <a:rPr lang="zh-TW" altLang="en-US" sz="1050" b="1" u="none" strike="noStrike"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已改善案件</a:t>
                      </a:r>
                      <a:endParaRPr lang="zh-TW" altLang="en-US" sz="1050" b="1" u="none" strike="noStrike"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algn="ctr" defTabSz="844083" rtl="0" eaLnBrk="1" fontAlgn="ctr" latinLnBrk="0" hangingPunct="1"/>
                      <a:r>
                        <a:rPr lang="zh-TW" altLang="en-US" sz="1050" b="1" u="none" strike="noStrike"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改善中案件</a:t>
                      </a:r>
                      <a:endParaRPr lang="zh-TW" altLang="en-US" sz="1050" b="1" u="none" strike="noStrike"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algn="ctr" defTabSz="844083" rtl="0" eaLnBrk="1" fontAlgn="ctr" latinLnBrk="0" hangingPunct="1"/>
                      <a:r>
                        <a:rPr lang="zh-TW" altLang="en-US" sz="1050" b="1" u="none" strike="noStrike"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未改善案件</a:t>
                      </a:r>
                      <a:endParaRPr lang="zh-TW" altLang="en-US" sz="1050" b="1" u="none" strike="noStrike"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3032548930"/>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八里區</a:t>
                      </a:r>
                      <a:endParaRPr lang="zh-TW" altLang="en-US"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676418037"/>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三芝區</a:t>
                      </a:r>
                      <a:endParaRPr lang="zh-TW" altLang="en-US"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307550685"/>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三重區</a:t>
                      </a:r>
                      <a:endParaRPr lang="zh-TW" altLang="en-US"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en-US" altLang="zh-TW" sz="105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318936049"/>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三峽區</a:t>
                      </a:r>
                      <a:endParaRPr lang="zh-TW" altLang="en-US"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952840391"/>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土城區</a:t>
                      </a:r>
                      <a:endParaRPr lang="zh-TW" altLang="en-US"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en-US" altLang="zh-TW" sz="105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918696550"/>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中和區</a:t>
                      </a:r>
                      <a:endParaRPr lang="zh-TW" altLang="en-US"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en-US" altLang="zh-TW" sz="105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77040419"/>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五股區</a:t>
                      </a:r>
                      <a:endParaRPr lang="zh-TW" altLang="en-US" sz="105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98759902"/>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平溪區</a:t>
                      </a:r>
                      <a:endParaRPr lang="zh-TW" altLang="en-US"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en-US" altLang="zh-TW" sz="105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139939697"/>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永和區</a:t>
                      </a:r>
                      <a:endParaRPr lang="zh-TW" altLang="en-US" sz="105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en-US" altLang="zh-TW" sz="105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233813723"/>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石門區</a:t>
                      </a:r>
                      <a:endParaRPr lang="zh-TW" altLang="en-US" sz="105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259978460"/>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石碇區</a:t>
                      </a:r>
                      <a:endParaRPr lang="zh-TW" altLang="en-US"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249524476"/>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汐止區</a:t>
                      </a:r>
                      <a:endParaRPr lang="zh-TW" altLang="en-US" sz="105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05830049"/>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坪林區</a:t>
                      </a:r>
                      <a:endParaRPr lang="zh-TW" altLang="en-US"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en-US" altLang="zh-TW" sz="105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199711395"/>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板橋區</a:t>
                      </a:r>
                      <a:endParaRPr lang="zh-TW" altLang="en-US"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288189712"/>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林口區</a:t>
                      </a:r>
                      <a:endParaRPr lang="zh-TW" altLang="en-US" sz="105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en-US" altLang="zh-TW" sz="105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182517003"/>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金山區</a:t>
                      </a:r>
                      <a:endParaRPr lang="zh-TW" altLang="en-US" sz="105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915360831"/>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泰山區</a:t>
                      </a:r>
                      <a:endParaRPr lang="zh-TW" altLang="en-US"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224150204"/>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烏來區</a:t>
                      </a:r>
                      <a:endParaRPr lang="zh-TW" altLang="en-US" sz="105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en-US" altLang="zh-TW" sz="105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662597546"/>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貢寮區</a:t>
                      </a:r>
                      <a:endParaRPr lang="zh-TW" altLang="en-US" sz="105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052604253"/>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淡水區</a:t>
                      </a:r>
                      <a:endParaRPr lang="zh-TW" altLang="en-US"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707153874"/>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深坑區</a:t>
                      </a:r>
                      <a:endParaRPr lang="zh-TW" altLang="en-US" sz="105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en-US" altLang="zh-TW" sz="105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660898921"/>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新店區</a:t>
                      </a:r>
                      <a:endParaRPr lang="zh-TW" altLang="en-US"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en-US" altLang="zh-TW" sz="105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794042965"/>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新莊區</a:t>
                      </a:r>
                      <a:endParaRPr lang="zh-TW" altLang="en-US" sz="105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97433580"/>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瑞芳區</a:t>
                      </a:r>
                      <a:endParaRPr lang="zh-TW" altLang="en-US"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en-US" altLang="zh-TW" sz="105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114516321"/>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萬里區</a:t>
                      </a:r>
                      <a:endParaRPr lang="zh-TW" altLang="en-US"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647029592"/>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樹林區</a:t>
                      </a:r>
                      <a:endParaRPr lang="zh-TW" altLang="en-US"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en-US" altLang="zh-TW" sz="105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11</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082191192"/>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雙溪區</a:t>
                      </a:r>
                      <a:endParaRPr lang="zh-TW" altLang="en-US"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en-US" altLang="zh-TW" sz="105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en-US" altLang="zh-TW"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171043105"/>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蘆洲區</a:t>
                      </a:r>
                      <a:endParaRPr lang="zh-TW" altLang="en-US" sz="105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886854545"/>
                  </a:ext>
                </a:extLst>
              </a:tr>
              <a:tr h="16588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鶯歌區</a:t>
                      </a:r>
                      <a:endParaRPr lang="zh-TW" altLang="en-US" sz="105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0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zh-TW" altLang="en-US" sz="1050" b="1" i="0" u="none" strike="noStrike" kern="1200" cap="none" spc="0" normalizeH="0" baseline="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552932641"/>
                  </a:ext>
                </a:extLst>
              </a:tr>
              <a:tr h="93391">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050" b="1" u="none" strike="noStrike"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總計</a:t>
                      </a:r>
                      <a:endParaRPr lang="zh-TW" altLang="en-US" sz="1050" b="1" u="none" strike="noStrike"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050" b="1" u="none" strike="noStrike" kern="12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70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050" b="1" i="0" u="none" strike="noStrike" kern="1200" cap="none" spc="0" normalizeH="0" baseline="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455768035"/>
                  </a:ext>
                </a:extLst>
              </a:tr>
            </a:tbl>
          </a:graphicData>
        </a:graphic>
      </p:graphicFrame>
      <p:sp>
        <p:nvSpPr>
          <p:cNvPr id="5" name="矩形 4"/>
          <p:cNvSpPr/>
          <p:nvPr/>
        </p:nvSpPr>
        <p:spPr>
          <a:xfrm>
            <a:off x="-77947" y="641679"/>
            <a:ext cx="8920372" cy="707886"/>
          </a:xfrm>
          <a:prstGeom prst="rect">
            <a:avLst/>
          </a:prstGeom>
        </p:spPr>
        <p:txBody>
          <a:bodyPr wrap="square">
            <a:spAutoFit/>
          </a:bodyPr>
          <a:lstStyle/>
          <a:p>
            <a:pPr marL="285750" marR="0" lvl="0" indent="-285750" algn="l" defTabSz="914400" rtl="0" eaLnBrk="1" fontAlgn="base" latinLnBrk="0" hangingPunct="1">
              <a:lnSpc>
                <a:spcPts val="2400"/>
              </a:lnSpc>
              <a:spcBef>
                <a:spcPts val="0"/>
              </a:spcBef>
              <a:spcAft>
                <a:spcPct val="0"/>
              </a:spcAft>
              <a:buClrTx/>
              <a:buSzTx/>
              <a:buFont typeface="Wingdings" panose="05000000000000000000" pitchFamily="2" charset="2"/>
              <a:buChar char="u"/>
              <a:tabLst/>
              <a:defRPr/>
            </a:pPr>
            <a:r>
              <a:rPr kumimoji="1" lang="zh-TW" altLang="en-US" sz="20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a:t>
            </a:r>
            <a:r>
              <a:rPr kumimoji="1" lang="zh-TW" altLang="en-US"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彙整</a:t>
            </a:r>
            <a:r>
              <a:rPr kumimoji="1" lang="en-US"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29</a:t>
            </a:r>
            <a:r>
              <a:rPr kumimoji="1" lang="zh-TW" altLang="en-US"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區</a:t>
            </a:r>
            <a:r>
              <a:rPr kumimoji="1" lang="zh-TW" altLang="en-US" sz="20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提報資料，</a:t>
            </a:r>
            <a:r>
              <a:rPr kumimoji="1" lang="zh-TW" altLang="en-US"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提</a:t>
            </a:r>
            <a:r>
              <a:rPr kumimoji="1" lang="zh-TW" altLang="en-US" sz="20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報災點資料共計</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70</a:t>
            </a:r>
            <a:r>
              <a:rPr kumimoji="1" lang="zh-TW" altLang="en-US"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，經檢視</a:t>
            </a:r>
            <a:r>
              <a:rPr kumimoji="1" lang="zh-TW" altLang="en-US" sz="2000" b="1" i="0" u="sng"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a:t>
            </a: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en-US" altLang="zh-TW"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55</a:t>
            </a: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改善中</a:t>
            </a:r>
            <a:r>
              <a:rPr kumimoji="1" lang="en-US" altLang="zh-TW"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9</a:t>
            </a: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未改善</a:t>
            </a:r>
            <a:r>
              <a:rPr kumimoji="1" lang="en-US" altLang="zh-TW"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6</a:t>
            </a: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，已由相關局</a:t>
            </a:r>
            <a:r>
              <a:rPr kumimoji="1" lang="zh-TW" altLang="en-US"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處填寫改善進度。</a:t>
            </a:r>
            <a:endPar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0699577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 name="標題 2"/>
          <p:cNvSpPr>
            <a:spLocks noGrp="1"/>
          </p:cNvSpPr>
          <p:nvPr>
            <p:ph type="title"/>
          </p:nvPr>
        </p:nvSpPr>
        <p:spPr>
          <a:xfrm>
            <a:off x="304800" y="152400"/>
            <a:ext cx="6705600" cy="716869"/>
          </a:xfrm>
          <a:solidFill>
            <a:schemeClr val="bg1"/>
          </a:solidFill>
        </p:spPr>
        <p:txBody>
          <a:bodyPr/>
          <a:lstStyle/>
          <a:p>
            <a:r>
              <a:rPr lang="zh-TW" altLang="en-US" dirty="0"/>
              <a:t>各區災害潛勢資料調查結果說明</a:t>
            </a:r>
          </a:p>
        </p:txBody>
      </p:sp>
      <p:sp>
        <p:nvSpPr>
          <p:cNvPr id="5" name="矩形 4"/>
          <p:cNvSpPr/>
          <p:nvPr/>
        </p:nvSpPr>
        <p:spPr>
          <a:xfrm>
            <a:off x="76200" y="711294"/>
            <a:ext cx="8920372" cy="428194"/>
          </a:xfrm>
          <a:prstGeom prst="rect">
            <a:avLst/>
          </a:prstGeom>
        </p:spPr>
        <p:txBody>
          <a:bodyPr wrap="square">
            <a:spAutoFit/>
          </a:bodyPr>
          <a:lstStyle/>
          <a:p>
            <a:pPr marL="285750" marR="0" lvl="0" indent="-285750" algn="l" defTabSz="914400" rtl="0" eaLnBrk="1" fontAlgn="base" latinLnBrk="0" hangingPunct="1">
              <a:lnSpc>
                <a:spcPct val="120000"/>
              </a:lnSpc>
              <a:spcBef>
                <a:spcPts val="0"/>
              </a:spcBef>
              <a:spcAft>
                <a:spcPct val="0"/>
              </a:spcAft>
              <a:buClrTx/>
              <a:buSzTx/>
              <a:buFont typeface="Wingdings" panose="05000000000000000000" pitchFamily="2" charset="2"/>
              <a:buChar char="u"/>
              <a:tabLst/>
              <a:defRPr/>
            </a:pP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水災災害</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事件調查說明：共計</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33</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23</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中</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6</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、未</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p>
        </p:txBody>
      </p:sp>
      <p:graphicFrame>
        <p:nvGraphicFramePr>
          <p:cNvPr id="6" name="表格 5"/>
          <p:cNvGraphicFramePr>
            <a:graphicFrameLocks noGrp="1"/>
          </p:cNvGraphicFramePr>
          <p:nvPr>
            <p:extLst/>
          </p:nvPr>
        </p:nvGraphicFramePr>
        <p:xfrm>
          <a:off x="76200" y="1138928"/>
          <a:ext cx="8839200" cy="5313159"/>
        </p:xfrm>
        <a:graphic>
          <a:graphicData uri="http://schemas.openxmlformats.org/drawingml/2006/table">
            <a:tbl>
              <a:tblPr firstRow="1" firstCol="1" bandRow="1">
                <a:tableStyleId>{D7AC3CCA-C797-4891-BE02-D94E43425B78}</a:tableStyleId>
              </a:tblPr>
              <a:tblGrid>
                <a:gridCol w="609600">
                  <a:extLst>
                    <a:ext uri="{9D8B030D-6E8A-4147-A177-3AD203B41FA5}">
                      <a16:colId xmlns:a16="http://schemas.microsoft.com/office/drawing/2014/main" val="20000"/>
                    </a:ext>
                  </a:extLst>
                </a:gridCol>
                <a:gridCol w="1160755">
                  <a:extLst>
                    <a:ext uri="{9D8B030D-6E8A-4147-A177-3AD203B41FA5}">
                      <a16:colId xmlns:a16="http://schemas.microsoft.com/office/drawing/2014/main" val="20001"/>
                    </a:ext>
                  </a:extLst>
                </a:gridCol>
                <a:gridCol w="1548033">
                  <a:extLst>
                    <a:ext uri="{9D8B030D-6E8A-4147-A177-3AD203B41FA5}">
                      <a16:colId xmlns:a16="http://schemas.microsoft.com/office/drawing/2014/main" val="20002"/>
                    </a:ext>
                  </a:extLst>
                </a:gridCol>
                <a:gridCol w="600363">
                  <a:extLst>
                    <a:ext uri="{9D8B030D-6E8A-4147-A177-3AD203B41FA5}">
                      <a16:colId xmlns:a16="http://schemas.microsoft.com/office/drawing/2014/main" val="20004"/>
                    </a:ext>
                  </a:extLst>
                </a:gridCol>
                <a:gridCol w="1957561">
                  <a:extLst>
                    <a:ext uri="{9D8B030D-6E8A-4147-A177-3AD203B41FA5}">
                      <a16:colId xmlns:a16="http://schemas.microsoft.com/office/drawing/2014/main" val="266659339"/>
                    </a:ext>
                  </a:extLst>
                </a:gridCol>
                <a:gridCol w="599208">
                  <a:extLst>
                    <a:ext uri="{9D8B030D-6E8A-4147-A177-3AD203B41FA5}">
                      <a16:colId xmlns:a16="http://schemas.microsoft.com/office/drawing/2014/main" val="2452106115"/>
                    </a:ext>
                  </a:extLst>
                </a:gridCol>
                <a:gridCol w="1677880">
                  <a:extLst>
                    <a:ext uri="{9D8B030D-6E8A-4147-A177-3AD203B41FA5}">
                      <a16:colId xmlns:a16="http://schemas.microsoft.com/office/drawing/2014/main" val="3658594651"/>
                    </a:ext>
                  </a:extLst>
                </a:gridCol>
                <a:gridCol w="685800">
                  <a:extLst>
                    <a:ext uri="{9D8B030D-6E8A-4147-A177-3AD203B41FA5}">
                      <a16:colId xmlns:a16="http://schemas.microsoft.com/office/drawing/2014/main" val="20006"/>
                    </a:ext>
                  </a:extLst>
                </a:gridCol>
              </a:tblGrid>
              <a:tr h="436359">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行政區</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事件地點</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易致災說明</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施工</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單位</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施工說明</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權管</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單位</a:t>
                      </a:r>
                      <a:endParaRPr lang="zh-TW" altLang="en-US"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檢核意見</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已列管</a:t>
                      </a: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尚未處置</a:t>
                      </a: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處置</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情形</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524282">
                <a:tc rowSpan="4">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三重區</a:t>
                      </a:r>
                      <a:endPar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新北大道一段</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側溝排水宣洩不及滿溢至快車道</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新北市三重區公所</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完成連接管重新埋設</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原連接管已變形</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新增新北大道一段單號側之側溝</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sz="11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0003"/>
                  </a:ext>
                </a:extLst>
              </a:tr>
              <a:tr h="845808">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2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捷運路</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37</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巷</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側溝排水宣洩不及滿溢至路面</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新北市政府水利局</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水利局目前辦理接通三陽路與疏洪東路之雨水下水道規劃設計中，待設計完成後辦理發包</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水利局</a:t>
                      </a:r>
                      <a:endParaRPr lang="zh-TW" altLang="en-US" sz="1100" b="1" kern="12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水利局目前辦理接通三陽路與疏洪東路之雨水下水道規劃設計中，待設計完成後辦理發包，預計於</a:t>
                      </a:r>
                      <a:r>
                        <a:rPr lang="en-US" altLang="zh-TW"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105</a:t>
                      </a: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12</a:t>
                      </a: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月底完成</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改善中</a:t>
                      </a:r>
                      <a:endParaRPr lang="zh-TW" altLang="en-US" sz="11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0002"/>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2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重新路五段、光復路交叉口</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停車場水集中排向重新路，致排水不及，側溝排水宣洩不及至滿溢車道及鄰房住戶</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頂率開發股份有限公司</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頂率開發股份有限公司辦理停車場內部相關排水改善。</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781852196"/>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2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正義北路自強路口</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側溝排水宣洩不及滿溢至路面</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台灣電力公司</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正義北路雨水下水道箱涵經查遭台電橫越管影響排水，已由台電協助移除橫越管。</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788434386"/>
                  </a:ext>
                </a:extLst>
              </a:tr>
              <a:tr h="457200">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土城區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青雲路</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295</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巷至青仁路</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重劃地區道路新設排水溝，並將部分水流排往青雲路，造成舊溝容量不足，產生淹水情況</a:t>
                      </a: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污水下水道新設工作井，縮小排水斷面，造成宣洩不及，產生淹水情況</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水利局</a:t>
                      </a:r>
                      <a:endParaRPr lang="zh-TW" altLang="en-US" sz="1100" b="1" kern="12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kumimoji="0" lang="en-US" altLang="zh-TW" sz="1100" b="1" i="0" u="none" strike="noStrike" kern="1200" cap="none" spc="0" normalizeH="0" baseline="0" dirty="0" smtClean="0">
                          <a:ln>
                            <a:noFill/>
                          </a:ln>
                          <a:solidFill>
                            <a:srgbClr val="0000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r>
                        <a:rPr kumimoji="0" lang="zh-TW" altLang="zh-TW" sz="1100" b="1" i="0" u="none" strike="noStrike" kern="1200" cap="none" spc="0" normalizeH="0" baseline="0" dirty="0" smtClean="0">
                          <a:ln>
                            <a:noFill/>
                          </a:ln>
                          <a:solidFill>
                            <a:srgbClr val="0000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r>
                        <a:rPr kumimoji="0" lang="en-US" altLang="zh-TW" sz="1100" b="1" i="0" u="none" strike="noStrike" kern="1200" cap="none" spc="0" normalizeH="0" baseline="0" dirty="0" smtClean="0">
                          <a:ln>
                            <a:noFill/>
                          </a:ln>
                          <a:solidFill>
                            <a:srgbClr val="0000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18</a:t>
                      </a:r>
                      <a:r>
                        <a:rPr kumimoji="0" lang="zh-TW" altLang="zh-TW" sz="1100" b="1" i="0" u="none" strike="noStrike" kern="1200" cap="none" spc="0" normalizeH="0" baseline="0" dirty="0" smtClean="0">
                          <a:ln>
                            <a:noFill/>
                          </a:ln>
                          <a:solidFill>
                            <a:srgbClr val="0000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日招標，</a:t>
                      </a:r>
                      <a:r>
                        <a:rPr kumimoji="0" lang="en-US" altLang="zh-TW" sz="1100" b="1" i="0" u="none" strike="noStrike" kern="1200" cap="none" spc="0" normalizeH="0" baseline="0" dirty="0" smtClean="0">
                          <a:ln>
                            <a:noFill/>
                          </a:ln>
                          <a:solidFill>
                            <a:srgbClr val="0000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r>
                        <a:rPr kumimoji="0" lang="zh-TW" altLang="zh-TW" sz="1100" b="1" i="0" u="none" strike="noStrike" kern="1200" cap="none" spc="0" normalizeH="0" baseline="0" dirty="0" smtClean="0">
                          <a:ln>
                            <a:noFill/>
                          </a:ln>
                          <a:solidFill>
                            <a:srgbClr val="0000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r>
                        <a:rPr kumimoji="0" lang="en-US" altLang="zh-TW" sz="1100" b="1" i="0" u="none" strike="noStrike" kern="1200" cap="none" spc="0" normalizeH="0" baseline="0" dirty="0" smtClean="0">
                          <a:ln>
                            <a:noFill/>
                          </a:ln>
                          <a:solidFill>
                            <a:srgbClr val="0000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29</a:t>
                      </a:r>
                      <a:r>
                        <a:rPr kumimoji="0" lang="zh-TW" altLang="zh-TW" sz="1100" b="1" i="0" u="none" strike="noStrike" kern="1200" cap="none" spc="0" normalizeH="0" baseline="0" dirty="0" smtClean="0">
                          <a:ln>
                            <a:noFill/>
                          </a:ln>
                          <a:solidFill>
                            <a:srgbClr val="0000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日開標</a:t>
                      </a:r>
                      <a:endParaRPr kumimoji="0" lang="zh-TW" altLang="zh-TW" sz="11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未改善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4155700577"/>
                  </a:ext>
                </a:extLst>
              </a:tr>
            </a:tbl>
          </a:graphicData>
        </a:graphic>
      </p:graphicFrame>
    </p:spTree>
    <p:extLst>
      <p:ext uri="{BB962C8B-B14F-4D97-AF65-F5344CB8AC3E}">
        <p14:creationId xmlns:p14="http://schemas.microsoft.com/office/powerpoint/2010/main" val="27782837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 name="標題 2"/>
          <p:cNvSpPr>
            <a:spLocks noGrp="1"/>
          </p:cNvSpPr>
          <p:nvPr>
            <p:ph type="title"/>
          </p:nvPr>
        </p:nvSpPr>
        <p:spPr>
          <a:xfrm>
            <a:off x="304800" y="152400"/>
            <a:ext cx="6705600" cy="716869"/>
          </a:xfrm>
          <a:solidFill>
            <a:schemeClr val="bg1"/>
          </a:solidFill>
        </p:spPr>
        <p:txBody>
          <a:bodyPr/>
          <a:lstStyle/>
          <a:p>
            <a:r>
              <a:rPr lang="zh-TW" altLang="en-US" dirty="0"/>
              <a:t>各區災害潛勢資料調查結果說明</a:t>
            </a:r>
          </a:p>
        </p:txBody>
      </p:sp>
      <p:graphicFrame>
        <p:nvGraphicFramePr>
          <p:cNvPr id="6" name="表格 5"/>
          <p:cNvGraphicFramePr>
            <a:graphicFrameLocks noGrp="1"/>
          </p:cNvGraphicFramePr>
          <p:nvPr>
            <p:extLst/>
          </p:nvPr>
        </p:nvGraphicFramePr>
        <p:xfrm>
          <a:off x="88777" y="1209576"/>
          <a:ext cx="8839200" cy="4906759"/>
        </p:xfrm>
        <a:graphic>
          <a:graphicData uri="http://schemas.openxmlformats.org/drawingml/2006/table">
            <a:tbl>
              <a:tblPr firstRow="1" firstCol="1" bandRow="1">
                <a:tableStyleId>{D7AC3CCA-C797-4891-BE02-D94E43425B78}</a:tableStyleId>
              </a:tblPr>
              <a:tblGrid>
                <a:gridCol w="609600">
                  <a:extLst>
                    <a:ext uri="{9D8B030D-6E8A-4147-A177-3AD203B41FA5}">
                      <a16:colId xmlns:a16="http://schemas.microsoft.com/office/drawing/2014/main" val="20000"/>
                    </a:ext>
                  </a:extLst>
                </a:gridCol>
                <a:gridCol w="1160755">
                  <a:extLst>
                    <a:ext uri="{9D8B030D-6E8A-4147-A177-3AD203B41FA5}">
                      <a16:colId xmlns:a16="http://schemas.microsoft.com/office/drawing/2014/main" val="20001"/>
                    </a:ext>
                  </a:extLst>
                </a:gridCol>
                <a:gridCol w="1548033">
                  <a:extLst>
                    <a:ext uri="{9D8B030D-6E8A-4147-A177-3AD203B41FA5}">
                      <a16:colId xmlns:a16="http://schemas.microsoft.com/office/drawing/2014/main" val="20002"/>
                    </a:ext>
                  </a:extLst>
                </a:gridCol>
                <a:gridCol w="600363">
                  <a:extLst>
                    <a:ext uri="{9D8B030D-6E8A-4147-A177-3AD203B41FA5}">
                      <a16:colId xmlns:a16="http://schemas.microsoft.com/office/drawing/2014/main" val="20004"/>
                    </a:ext>
                  </a:extLst>
                </a:gridCol>
                <a:gridCol w="1957561">
                  <a:extLst>
                    <a:ext uri="{9D8B030D-6E8A-4147-A177-3AD203B41FA5}">
                      <a16:colId xmlns:a16="http://schemas.microsoft.com/office/drawing/2014/main" val="266659339"/>
                    </a:ext>
                  </a:extLst>
                </a:gridCol>
                <a:gridCol w="616964">
                  <a:extLst>
                    <a:ext uri="{9D8B030D-6E8A-4147-A177-3AD203B41FA5}">
                      <a16:colId xmlns:a16="http://schemas.microsoft.com/office/drawing/2014/main" val="2452106115"/>
                    </a:ext>
                  </a:extLst>
                </a:gridCol>
                <a:gridCol w="1660124">
                  <a:extLst>
                    <a:ext uri="{9D8B030D-6E8A-4147-A177-3AD203B41FA5}">
                      <a16:colId xmlns:a16="http://schemas.microsoft.com/office/drawing/2014/main" val="3658594651"/>
                    </a:ext>
                  </a:extLst>
                </a:gridCol>
                <a:gridCol w="685800">
                  <a:extLst>
                    <a:ext uri="{9D8B030D-6E8A-4147-A177-3AD203B41FA5}">
                      <a16:colId xmlns:a16="http://schemas.microsoft.com/office/drawing/2014/main" val="20006"/>
                    </a:ext>
                  </a:extLst>
                </a:gridCol>
              </a:tblGrid>
              <a:tr h="436359">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行政區</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事件地點</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易致災說明</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施工</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單位</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施工說明</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權管</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單位</a:t>
                      </a:r>
                      <a:endParaRPr lang="zh-TW" altLang="en-US"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檢核意見</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已列管</a:t>
                      </a: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尚未處置</a:t>
                      </a: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處置</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情形</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457200">
                <a:tc rowSpan="3">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土城區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金城路</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段</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46</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巷內</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本地區屬暫緩發展區，無整體之排水規劃及於設施</a:t>
                      </a: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地勢低窪，原來之水流置於水塘內，但水塘已遭破壞</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水利局</a:t>
                      </a:r>
                      <a:endParaRPr lang="zh-TW" altLang="en-US" sz="1100" b="1" kern="12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kumimoji="0" lang="zh-TW" altLang="en-US" sz="1100" b="1" i="0" u="none" strike="noStrike" kern="1200" cap="none" spc="0" normalizeH="0" baseline="0" dirty="0" smtClean="0">
                          <a:ln>
                            <a:noFill/>
                          </a:ln>
                          <a:solidFill>
                            <a:srgbClr val="0000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目前水利局辦理大安圳下游改善，待改善完成後視成效評估是否需進行後續改善</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改善中</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4155700577"/>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和平路區域（都市計畫外）</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本地區屬都市計畫外且為暫緩發展區，無整體之排水規劃及設施。</a:t>
                      </a: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地勢低窪，原來之水流置於水塘內，但水塘已遭破壞</a:t>
                      </a: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原本道路排水排入兩邊之土壤滲入地底，但地主設置違法建物且將地基抬高，改變道路排水無法洩入道路兩邊，須設置排水溝</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kumimoji="0" lang="zh-TW" altLang="en-US" sz="1100" b="1" i="0" u="none" strike="noStrike" kern="1200" cap="none" spc="0" normalizeH="0" baseline="0" dirty="0" smtClean="0">
                          <a:ln>
                            <a:noFill/>
                          </a:ln>
                          <a:solidFill>
                            <a:srgbClr val="0000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水利局</a:t>
                      </a:r>
                      <a:endParaRPr kumimoji="0" lang="zh-TW" altLang="en-US" sz="1100" b="1" i="0" u="none" strike="noStrike" kern="1200" cap="none" spc="0" normalizeH="0" baseline="0" dirty="0">
                        <a:ln>
                          <a:noFill/>
                        </a:ln>
                        <a:solidFill>
                          <a:srgbClr val="0000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kumimoji="0" lang="zh-TW" altLang="en-US" sz="1100" b="1" i="0" u="none" strike="noStrike" kern="1200" cap="none" spc="0" normalizeH="0" baseline="0" dirty="0" smtClean="0">
                          <a:ln>
                            <a:noFill/>
                          </a:ln>
                          <a:solidFill>
                            <a:srgbClr val="0000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該區域非屬都市計畫區，且皆屬軍方用地，目前在都市計畫區交界處設置抽水機進行抽水</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未改善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516076794"/>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承天路</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巷及</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巷</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1.4</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巷高速公路涵洞處排水不及</a:t>
                      </a: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2.4</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巷及</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巷側溝排水不及</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新北市土城區公所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kumimoji="0" lang="zh-TW" altLang="en-US" sz="1100" b="0" i="0" u="none" strike="noStrike" kern="120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增設</a:t>
                      </a:r>
                      <a:r>
                        <a:rPr kumimoji="0" lang="en-US" altLang="zh-TW" sz="1100" b="0" i="0" u="none" strike="noStrike" kern="120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0" lang="zh-TW" altLang="en-US" sz="1100" b="0" i="0" u="none" strike="noStrike" kern="120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巷涵洞處排水溝分流至</a:t>
                      </a:r>
                      <a:r>
                        <a:rPr kumimoji="0" lang="en-US" altLang="zh-TW" sz="1100" b="0" i="0" u="none" strike="noStrike" kern="120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0" lang="zh-TW" altLang="en-US" sz="1100" b="0" i="0" u="none" strike="noStrike" kern="120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巷內，以及增設</a:t>
                      </a:r>
                      <a:r>
                        <a:rPr kumimoji="0" lang="en-US" altLang="zh-TW" sz="1100" b="0" i="0" u="none" strike="noStrike" kern="120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0" lang="zh-TW" altLang="en-US" sz="1100" b="0" i="0" u="none" strike="noStrike" kern="120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巷及</a:t>
                      </a:r>
                      <a:r>
                        <a:rPr kumimoji="0" lang="en-US" altLang="zh-TW" sz="1100" b="0" i="0" u="none" strike="noStrike" kern="120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8</a:t>
                      </a:r>
                      <a:r>
                        <a:rPr kumimoji="0" lang="zh-TW" altLang="en-US" sz="1100" b="0" i="0" u="none" strike="noStrike" kern="120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巷側溝之連接管連接下水道，增加洩水速度</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kumimoji="0" lang="zh-TW" altLang="en-US" sz="1100" b="1" i="0" u="none" strike="noStrike" kern="1200" cap="none" spc="0" normalizeH="0" baseline="0" dirty="0" smtClean="0">
                          <a:ln>
                            <a:noFill/>
                          </a:ln>
                          <a:solidFill>
                            <a:srgbClr val="0000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水利局</a:t>
                      </a:r>
                      <a:endParaRPr kumimoji="0" lang="zh-TW" altLang="en-US" sz="1100" b="1" i="0" u="none" strike="noStrike" kern="1200" cap="none" spc="0" normalizeH="0" baseline="0" dirty="0">
                        <a:ln>
                          <a:noFill/>
                        </a:ln>
                        <a:solidFill>
                          <a:srgbClr val="0000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kumimoji="0" lang="zh-TW" altLang="en-US" sz="1100" b="1" i="0" u="none" strike="noStrike" kern="1200" cap="none" spc="0" normalizeH="0" baseline="0" dirty="0" smtClean="0">
                          <a:ln>
                            <a:noFill/>
                          </a:ln>
                          <a:solidFill>
                            <a:srgbClr val="0000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區公所表示未全面辦理改善，仍有部分地點產生積淹水情況，後續將提報水利局協助改善</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未改善</a:t>
                      </a:r>
                      <a:r>
                        <a:rPr lang="en-US"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2291706143"/>
                  </a:ext>
                </a:extLst>
              </a:tr>
            </a:tbl>
          </a:graphicData>
        </a:graphic>
      </p:graphicFrame>
      <p:sp>
        <p:nvSpPr>
          <p:cNvPr id="7" name="矩形 6"/>
          <p:cNvSpPr/>
          <p:nvPr/>
        </p:nvSpPr>
        <p:spPr>
          <a:xfrm>
            <a:off x="76200" y="711294"/>
            <a:ext cx="8920372" cy="428194"/>
          </a:xfrm>
          <a:prstGeom prst="rect">
            <a:avLst/>
          </a:prstGeom>
        </p:spPr>
        <p:txBody>
          <a:bodyPr wrap="square">
            <a:spAutoFit/>
          </a:bodyPr>
          <a:lstStyle/>
          <a:p>
            <a:pPr marL="285750" marR="0" lvl="0" indent="-285750" algn="l" defTabSz="914400" rtl="0" eaLnBrk="1" fontAlgn="base" latinLnBrk="0" hangingPunct="1">
              <a:lnSpc>
                <a:spcPct val="120000"/>
              </a:lnSpc>
              <a:spcBef>
                <a:spcPts val="0"/>
              </a:spcBef>
              <a:spcAft>
                <a:spcPct val="0"/>
              </a:spcAft>
              <a:buClrTx/>
              <a:buSzTx/>
              <a:buFont typeface="Wingdings" panose="05000000000000000000" pitchFamily="2" charset="2"/>
              <a:buChar char="u"/>
              <a:tabLst/>
              <a:defRPr/>
            </a:pP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水災災害</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事件調查說明：共計</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33</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23</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中</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6</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、未</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p>
        </p:txBody>
      </p:sp>
    </p:spTree>
    <p:extLst>
      <p:ext uri="{BB962C8B-B14F-4D97-AF65-F5344CB8AC3E}">
        <p14:creationId xmlns:p14="http://schemas.microsoft.com/office/powerpoint/2010/main" val="135111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 name="標題 2"/>
          <p:cNvSpPr>
            <a:spLocks noGrp="1"/>
          </p:cNvSpPr>
          <p:nvPr>
            <p:ph type="title"/>
          </p:nvPr>
        </p:nvSpPr>
        <p:spPr>
          <a:xfrm>
            <a:off x="304800" y="152400"/>
            <a:ext cx="6705600" cy="716869"/>
          </a:xfrm>
          <a:solidFill>
            <a:schemeClr val="bg1"/>
          </a:solidFill>
        </p:spPr>
        <p:txBody>
          <a:bodyPr/>
          <a:lstStyle/>
          <a:p>
            <a:r>
              <a:rPr lang="zh-TW" altLang="en-US" dirty="0"/>
              <a:t>各區災害潛勢資料調查結果說明</a:t>
            </a:r>
          </a:p>
        </p:txBody>
      </p:sp>
      <p:graphicFrame>
        <p:nvGraphicFramePr>
          <p:cNvPr id="6" name="表格 5"/>
          <p:cNvGraphicFramePr>
            <a:graphicFrameLocks noGrp="1"/>
          </p:cNvGraphicFramePr>
          <p:nvPr>
            <p:extLst/>
          </p:nvPr>
        </p:nvGraphicFramePr>
        <p:xfrm>
          <a:off x="76200" y="1084556"/>
          <a:ext cx="8839200" cy="5719559"/>
        </p:xfrm>
        <a:graphic>
          <a:graphicData uri="http://schemas.openxmlformats.org/drawingml/2006/table">
            <a:tbl>
              <a:tblPr firstRow="1" firstCol="1" bandRow="1">
                <a:tableStyleId>{D7AC3CCA-C797-4891-BE02-D94E43425B78}</a:tableStyleId>
              </a:tblPr>
              <a:tblGrid>
                <a:gridCol w="609600">
                  <a:extLst>
                    <a:ext uri="{9D8B030D-6E8A-4147-A177-3AD203B41FA5}">
                      <a16:colId xmlns:a16="http://schemas.microsoft.com/office/drawing/2014/main" val="20000"/>
                    </a:ext>
                  </a:extLst>
                </a:gridCol>
                <a:gridCol w="1036468">
                  <a:extLst>
                    <a:ext uri="{9D8B030D-6E8A-4147-A177-3AD203B41FA5}">
                      <a16:colId xmlns:a16="http://schemas.microsoft.com/office/drawing/2014/main" val="20001"/>
                    </a:ext>
                  </a:extLst>
                </a:gridCol>
                <a:gridCol w="1672320">
                  <a:extLst>
                    <a:ext uri="{9D8B030D-6E8A-4147-A177-3AD203B41FA5}">
                      <a16:colId xmlns:a16="http://schemas.microsoft.com/office/drawing/2014/main" val="20002"/>
                    </a:ext>
                  </a:extLst>
                </a:gridCol>
                <a:gridCol w="600363">
                  <a:extLst>
                    <a:ext uri="{9D8B030D-6E8A-4147-A177-3AD203B41FA5}">
                      <a16:colId xmlns:a16="http://schemas.microsoft.com/office/drawing/2014/main" val="20004"/>
                    </a:ext>
                  </a:extLst>
                </a:gridCol>
                <a:gridCol w="2050742">
                  <a:extLst>
                    <a:ext uri="{9D8B030D-6E8A-4147-A177-3AD203B41FA5}">
                      <a16:colId xmlns:a16="http://schemas.microsoft.com/office/drawing/2014/main" val="266659339"/>
                    </a:ext>
                  </a:extLst>
                </a:gridCol>
                <a:gridCol w="523783">
                  <a:extLst>
                    <a:ext uri="{9D8B030D-6E8A-4147-A177-3AD203B41FA5}">
                      <a16:colId xmlns:a16="http://schemas.microsoft.com/office/drawing/2014/main" val="2452106115"/>
                    </a:ext>
                  </a:extLst>
                </a:gridCol>
                <a:gridCol w="1660124">
                  <a:extLst>
                    <a:ext uri="{9D8B030D-6E8A-4147-A177-3AD203B41FA5}">
                      <a16:colId xmlns:a16="http://schemas.microsoft.com/office/drawing/2014/main" val="3658594651"/>
                    </a:ext>
                  </a:extLst>
                </a:gridCol>
                <a:gridCol w="685800">
                  <a:extLst>
                    <a:ext uri="{9D8B030D-6E8A-4147-A177-3AD203B41FA5}">
                      <a16:colId xmlns:a16="http://schemas.microsoft.com/office/drawing/2014/main" val="20006"/>
                    </a:ext>
                  </a:extLst>
                </a:gridCol>
              </a:tblGrid>
              <a:tr h="436359">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行政區</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事件地點</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易致災說明</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施工</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單位</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施工說明</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權管</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單位</a:t>
                      </a:r>
                      <a:endParaRPr lang="zh-TW" altLang="en-US"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檢核意見</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已列管</a:t>
                      </a: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尚未處置</a:t>
                      </a: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處置</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情形</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457200">
                <a:tc rowSpan="4">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中和區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中和區中山路二段</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351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號，及忠孝街與華新街 交接處、忠孝街</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巷、忠孝街</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40</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號</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當日瞬間雨量過大，路面逕流排入側溝不及造成</a:t>
                      </a: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當日瞬間雨量過大，短時間強降雨，雨量集中於南勢地區之山區，致當地雨水下水道系統無法容納，而造成該處發生積淹水現象</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新北市中和區公所、新北市政府水利局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有關中山路二段</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351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號本所已針對中山路二段</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351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號前改善人行道側向洩水孔</a:t>
                      </a:r>
                      <a:endPar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經查華新街及忠孝街</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月份雨水下水道系統無淤積情況，且本所已於</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104</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月加強清疏，另有關雨水下水道系統規劃及施作為市府水利局權責</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4155700577"/>
                  </a:ext>
                </a:extLst>
              </a:tr>
              <a:tr h="457200">
                <a:tc vMerge="1">
                  <a:txBody>
                    <a:bodyPr/>
                    <a:lstStyle/>
                    <a:p>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中和區中山路二段與板南路口</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因當日瞬間雨量過大</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分鐘</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20mm)</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，路面逕流排入側溝不及造成</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台北市政府捷運工程局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旨案地址位於中山路二段與板南路交接處，現為捷運土三所捷運工區路權維護範圍，捷運土三所針對周遭排水加強清疏及增設抽水機組</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877845164"/>
                  </a:ext>
                </a:extLst>
              </a:tr>
              <a:tr h="457200">
                <a:tc vMerge="1">
                  <a:txBody>
                    <a:bodyPr/>
                    <a:lstStyle/>
                    <a:p>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景平路</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中山路</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段與連城路之間</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因當日瞬間雨量過大</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小時</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45mm)</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，路面逕流排入側溝不及造成</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台北市政府捷運工程局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旨案地址位於景平路</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中山路二段與連城路之間</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，為捷運土三所捷運工區路權維護範圍，目前捷運路權請捷運土三所對周遭排水加強維管及清疏</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983650993"/>
                  </a:ext>
                </a:extLst>
              </a:tr>
              <a:tr h="457200">
                <a:tc vMerge="1">
                  <a:txBody>
                    <a:bodyPr/>
                    <a:lstStyle/>
                    <a:p>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忠孝街巷口至忠孝街</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巷</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因當日瞬間雨量過大</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小時</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52mm)</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，路面逕流排入側溝不及，且雨量集中於南勢地區之山區，致當地雨水下水道系統無法容納，而造成該處發生積淹水現象</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新北市政府水利局、新北市中和區公所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 </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本所已於</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2015/9</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加強清疏</a:t>
                      </a: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 </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目前由水利局辦理本路段規劃設計中</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3773589849"/>
                  </a:ext>
                </a:extLst>
              </a:tr>
            </a:tbl>
          </a:graphicData>
        </a:graphic>
      </p:graphicFrame>
      <p:sp>
        <p:nvSpPr>
          <p:cNvPr id="7" name="矩形 6"/>
          <p:cNvSpPr/>
          <p:nvPr/>
        </p:nvSpPr>
        <p:spPr>
          <a:xfrm>
            <a:off x="76200" y="711294"/>
            <a:ext cx="8920372" cy="428194"/>
          </a:xfrm>
          <a:prstGeom prst="rect">
            <a:avLst/>
          </a:prstGeom>
        </p:spPr>
        <p:txBody>
          <a:bodyPr wrap="square">
            <a:spAutoFit/>
          </a:bodyPr>
          <a:lstStyle/>
          <a:p>
            <a:pPr marL="285750" marR="0" lvl="0" indent="-285750" algn="l" defTabSz="914400" rtl="0" eaLnBrk="1" fontAlgn="base" latinLnBrk="0" hangingPunct="1">
              <a:lnSpc>
                <a:spcPct val="120000"/>
              </a:lnSpc>
              <a:spcBef>
                <a:spcPts val="0"/>
              </a:spcBef>
              <a:spcAft>
                <a:spcPct val="0"/>
              </a:spcAft>
              <a:buClrTx/>
              <a:buSzTx/>
              <a:buFont typeface="Wingdings" panose="05000000000000000000" pitchFamily="2" charset="2"/>
              <a:buChar char="u"/>
              <a:tabLst/>
              <a:defRPr/>
            </a:pP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水災災害</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事件調查說明：共計</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33</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23</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中</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6</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、未</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p>
        </p:txBody>
      </p:sp>
    </p:spTree>
    <p:extLst>
      <p:ext uri="{BB962C8B-B14F-4D97-AF65-F5344CB8AC3E}">
        <p14:creationId xmlns:p14="http://schemas.microsoft.com/office/powerpoint/2010/main" val="32268439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nvPr>
        </p:nvGraphicFramePr>
        <p:xfrm>
          <a:off x="228600" y="920947"/>
          <a:ext cx="8686800" cy="5767209"/>
        </p:xfrm>
        <a:graphic>
          <a:graphicData uri="http://schemas.openxmlformats.org/drawingml/2006/table">
            <a:tbl>
              <a:tblPr firstRow="1" firstCol="1" bandRow="1">
                <a:tableStyleId>{5C22544A-7EE6-4342-B048-85BDC9FD1C3A}</a:tableStyleId>
              </a:tblPr>
              <a:tblGrid>
                <a:gridCol w="533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28194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tblGrid>
              <a:tr h="192533">
                <a:tc gridSpan="7">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新北市深耕計畫四方工作會議主席裁</a:t>
                      </a:r>
                      <a:r>
                        <a:rPr lang="en-US" sz="1400" b="1" kern="100" dirty="0">
                          <a:effectLst/>
                          <a:latin typeface="微軟正黑體" panose="020B0604030504040204" pitchFamily="34" charset="-120"/>
                          <a:ea typeface="微軟正黑體" panose="020B0604030504040204" pitchFamily="34" charset="-120"/>
                        </a:rPr>
                        <a:t>(</a:t>
                      </a:r>
                      <a:r>
                        <a:rPr lang="zh-TW" sz="1400" b="1" kern="100" dirty="0">
                          <a:effectLst/>
                          <a:latin typeface="微軟正黑體" panose="020B0604030504040204" pitchFamily="34" charset="-120"/>
                          <a:ea typeface="微軟正黑體" panose="020B0604030504040204" pitchFamily="34" charset="-120"/>
                        </a:rPr>
                        <a:t>指</a:t>
                      </a:r>
                      <a:r>
                        <a:rPr lang="en-US" sz="1400" b="1" kern="100" dirty="0">
                          <a:effectLst/>
                          <a:latin typeface="微軟正黑體" panose="020B0604030504040204" pitchFamily="34" charset="-120"/>
                          <a:ea typeface="微軟正黑體" panose="020B0604030504040204" pitchFamily="34" charset="-120"/>
                        </a:rPr>
                        <a:t>)</a:t>
                      </a:r>
                      <a:r>
                        <a:rPr lang="zh-TW" sz="1400" b="1" kern="100" dirty="0">
                          <a:effectLst/>
                          <a:latin typeface="微軟正黑體" panose="020B0604030504040204" pitchFamily="34" charset="-120"/>
                          <a:ea typeface="微軟正黑體" panose="020B0604030504040204" pitchFamily="34" charset="-120"/>
                        </a:rPr>
                        <a:t>事項辦理情形管制表</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85065">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編號</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會議日期</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管制事項</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承辦單位</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本次辦理情形</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預計完成日期</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管考意見</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extLst>
                  <a:ext uri="{0D108BD9-81ED-4DB2-BD59-A6C34878D82A}">
                    <a16:rowId xmlns:a16="http://schemas.microsoft.com/office/drawing/2014/main" val="10001"/>
                  </a:ext>
                </a:extLst>
              </a:tr>
              <a:tr h="1222926">
                <a:tc>
                  <a:txBody>
                    <a:bodyPr/>
                    <a:lstStyle/>
                    <a:p>
                      <a:pPr marL="0" algn="ctr" defTabSz="914400" rtl="0" eaLnBrk="1" latinLnBrk="0" hangingPunct="1">
                        <a:spcAft>
                          <a:spcPts val="0"/>
                        </a:spcAft>
                      </a:pPr>
                      <a:r>
                        <a:rPr lang="en-US" altLang="zh-TW" sz="14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4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34</a:t>
                      </a:r>
                      <a:endParaRPr lang="zh-TW"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4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4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400" kern="1200" dirty="0">
                          <a:solidFill>
                            <a:schemeClr val="tx1"/>
                          </a:solidFill>
                          <a:effectLst/>
                          <a:latin typeface="微軟正黑體" panose="020B0604030504040204" pitchFamily="34" charset="-120"/>
                          <a:ea typeface="微軟正黑體" panose="020B0604030504040204" pitchFamily="34" charset="-120"/>
                          <a:cs typeface="+mn-cs"/>
                        </a:rPr>
                        <a:t>1</a:t>
                      </a:r>
                      <a:r>
                        <a:rPr lang="zh-TW" sz="14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400" kern="1200" dirty="0" smtClean="0">
                          <a:solidFill>
                            <a:schemeClr val="tx1"/>
                          </a:solidFill>
                          <a:effectLst/>
                          <a:latin typeface="微軟正黑體" panose="020B0604030504040204" pitchFamily="34" charset="-120"/>
                          <a:ea typeface="微軟正黑體" panose="020B0604030504040204" pitchFamily="34" charset="-120"/>
                          <a:cs typeface="+mn-cs"/>
                        </a:rPr>
                        <a:t>30</a:t>
                      </a:r>
                      <a:r>
                        <a:rPr lang="zh-TW" sz="14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just" defTabSz="914400" rtl="0" eaLnBrk="1" fontAlgn="auto" latinLnBrk="0" hangingPunct="1">
                        <a:lnSpc>
                          <a:spcPts val="1800"/>
                        </a:lnSpc>
                        <a:spcBef>
                          <a:spcPts val="0"/>
                        </a:spcBef>
                        <a:spcAft>
                          <a:spcPts val="0"/>
                        </a:spcAft>
                        <a:buClrTx/>
                        <a:buSzTx/>
                        <a:buFontTx/>
                        <a:buNone/>
                        <a:tabLst/>
                        <a:defRPr/>
                      </a:pPr>
                      <a:r>
                        <a:rPr lang="zh-TW" sz="1400" kern="1200" dirty="0">
                          <a:solidFill>
                            <a:schemeClr val="tx1"/>
                          </a:solidFill>
                          <a:effectLst/>
                          <a:latin typeface="微軟正黑體" panose="020B0604030504040204" pitchFamily="34" charset="-120"/>
                          <a:ea typeface="微軟正黑體" panose="020B0604030504040204" pitchFamily="34" charset="-120"/>
                          <a:cs typeface="+mn-cs"/>
                        </a:rPr>
                        <a:t>請各區公所依據災害潛勢調查表格式於</a:t>
                      </a:r>
                      <a:r>
                        <a:rPr lang="en-US" sz="1400" kern="1200" dirty="0">
                          <a:solidFill>
                            <a:schemeClr val="tx1"/>
                          </a:solidFill>
                          <a:effectLst/>
                          <a:latin typeface="微軟正黑體" panose="020B0604030504040204" pitchFamily="34" charset="-120"/>
                          <a:ea typeface="微軟正黑體" panose="020B0604030504040204" pitchFamily="34" charset="-120"/>
                          <a:cs typeface="+mn-cs"/>
                        </a:rPr>
                        <a:t>2</a:t>
                      </a:r>
                      <a:r>
                        <a:rPr lang="zh-TW" sz="1400" kern="1200" dirty="0">
                          <a:solidFill>
                            <a:schemeClr val="tx1"/>
                          </a:solidFill>
                          <a:effectLst/>
                          <a:latin typeface="微軟正黑體" panose="020B0604030504040204" pitchFamily="34" charset="-120"/>
                          <a:ea typeface="微軟正黑體" panose="020B0604030504040204" pitchFamily="34" charset="-120"/>
                          <a:cs typeface="+mn-cs"/>
                        </a:rPr>
                        <a:t>月</a:t>
                      </a:r>
                      <a:r>
                        <a:rPr lang="en-US" sz="1400" kern="1200" dirty="0">
                          <a:solidFill>
                            <a:schemeClr val="tx1"/>
                          </a:solidFill>
                          <a:effectLst/>
                          <a:latin typeface="微軟正黑體" panose="020B0604030504040204" pitchFamily="34" charset="-120"/>
                          <a:ea typeface="微軟正黑體" panose="020B0604030504040204" pitchFamily="34" charset="-120"/>
                          <a:cs typeface="+mn-cs"/>
                        </a:rPr>
                        <a:t>26</a:t>
                      </a:r>
                      <a:r>
                        <a:rPr lang="zh-TW" sz="1400" kern="1200" dirty="0">
                          <a:solidFill>
                            <a:schemeClr val="tx1"/>
                          </a:solidFill>
                          <a:effectLst/>
                          <a:latin typeface="微軟正黑體" panose="020B0604030504040204" pitchFamily="34" charset="-120"/>
                          <a:ea typeface="微軟正黑體" panose="020B0604030504040204" pitchFamily="34" charset="-120"/>
                          <a:cs typeface="+mn-cs"/>
                        </a:rPr>
                        <a:t>日前提報轄內災害潛勢資料</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400" kern="1200" dirty="0" smtClean="0">
                          <a:solidFill>
                            <a:schemeClr val="tx1"/>
                          </a:solidFill>
                          <a:effectLst/>
                          <a:latin typeface="微軟正黑體" panose="020B0604030504040204" pitchFamily="34" charset="-120"/>
                          <a:ea typeface="微軟正黑體" panose="020B0604030504040204" pitchFamily="34" charset="-120"/>
                          <a:cs typeface="+mn-cs"/>
                        </a:rPr>
                        <a:t>水利局</a:t>
                      </a:r>
                      <a:endParaRPr lang="zh-TW" sz="14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just" defTabSz="914400" rtl="0" eaLnBrk="1" fontAlgn="auto" latinLnBrk="0" hangingPunct="1">
                        <a:lnSpc>
                          <a:spcPts val="1800"/>
                        </a:lnSpc>
                        <a:spcBef>
                          <a:spcPts val="0"/>
                        </a:spcBef>
                        <a:spcAft>
                          <a:spcPts val="0"/>
                        </a:spcAft>
                        <a:buClrTx/>
                        <a:buSzTx/>
                        <a:buFont typeface="+mj-lt"/>
                        <a:buNone/>
                        <a:tabLst/>
                        <a:defRPr/>
                      </a:pP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針對新店區安和路二段</a:t>
                      </a:r>
                      <a:r>
                        <a:rPr lang="en-US" altLang="zh-TW" sz="1400" b="0" kern="1200" dirty="0" err="1" smtClean="0">
                          <a:solidFill>
                            <a:schemeClr val="tx1"/>
                          </a:solidFill>
                          <a:effectLst/>
                          <a:latin typeface="微軟正黑體" panose="020B0604030504040204" pitchFamily="34" charset="-120"/>
                          <a:ea typeface="微軟正黑體" panose="020B0604030504040204" pitchFamily="34" charset="-120"/>
                          <a:cs typeface="+mn-cs"/>
                        </a:rPr>
                        <a:t>HomeBox</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部分，改善方式原採低地排水工法</a:t>
                      </a:r>
                      <a:r>
                        <a:rPr lang="zh-TW" altLang="en-US" sz="1400" b="1" kern="1200" dirty="0" smtClean="0">
                          <a:solidFill>
                            <a:schemeClr val="tx1"/>
                          </a:solidFill>
                          <a:effectLst/>
                          <a:latin typeface="微軟正黑體" panose="020B0604030504040204" pitchFamily="34" charset="-120"/>
                          <a:ea typeface="微軟正黑體" panose="020B0604030504040204" pitchFamily="34" charset="-120"/>
                          <a:cs typeface="+mn-cs"/>
                        </a:rPr>
                        <a:t>，經評估後，改以透水保水方式請廠商重新設計，預計</a:t>
                      </a:r>
                      <a:r>
                        <a:rPr lang="en-US" altLang="zh-TW" sz="1400" b="1" kern="1200" dirty="0" smtClean="0">
                          <a:solidFill>
                            <a:schemeClr val="tx1"/>
                          </a:solidFill>
                          <a:effectLst/>
                          <a:latin typeface="微軟正黑體" panose="020B0604030504040204" pitchFamily="34" charset="-120"/>
                          <a:ea typeface="微軟正黑體" panose="020B0604030504040204" pitchFamily="34" charset="-120"/>
                          <a:cs typeface="+mn-cs"/>
                        </a:rPr>
                        <a:t>5</a:t>
                      </a:r>
                      <a:r>
                        <a:rPr lang="zh-TW" altLang="en-US" sz="1400" b="1" kern="1200" dirty="0" smtClean="0">
                          <a:solidFill>
                            <a:schemeClr val="tx1"/>
                          </a:solidFill>
                          <a:effectLst/>
                          <a:latin typeface="微軟正黑體" panose="020B0604030504040204" pitchFamily="34" charset="-120"/>
                          <a:ea typeface="微軟正黑體" panose="020B0604030504040204" pitchFamily="34" charset="-120"/>
                          <a:cs typeface="+mn-cs"/>
                        </a:rPr>
                        <a:t>月完成設計。</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40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sz="1400" kern="1200" dirty="0" smtClean="0">
                          <a:solidFill>
                            <a:schemeClr val="tx1"/>
                          </a:solidFill>
                          <a:effectLst/>
                          <a:latin typeface="微軟正黑體" panose="020B0604030504040204" pitchFamily="34" charset="-120"/>
                          <a:ea typeface="微軟正黑體" panose="020B0604030504040204" pitchFamily="34" charset="-120"/>
                          <a:cs typeface="+mn-cs"/>
                        </a:rPr>
                        <a:t>年</a:t>
                      </a:r>
                      <a:endParaRPr lang="en-US" altLang="zh-TW" sz="14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400" kern="1200" dirty="0" smtClean="0">
                          <a:solidFill>
                            <a:schemeClr val="tx1"/>
                          </a:solidFill>
                          <a:effectLst/>
                          <a:latin typeface="微軟正黑體" panose="020B0604030504040204" pitchFamily="34" charset="-120"/>
                          <a:ea typeface="微軟正黑體" panose="020B0604030504040204" pitchFamily="34" charset="-120"/>
                          <a:cs typeface="+mn-cs"/>
                        </a:rPr>
                        <a:t>4</a:t>
                      </a:r>
                      <a:r>
                        <a:rPr lang="zh-TW" sz="14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400" kern="1200" dirty="0" smtClean="0">
                          <a:solidFill>
                            <a:schemeClr val="tx1"/>
                          </a:solidFill>
                          <a:effectLst/>
                          <a:latin typeface="微軟正黑體" panose="020B0604030504040204" pitchFamily="34" charset="-120"/>
                          <a:ea typeface="微軟正黑體" panose="020B0604030504040204" pitchFamily="34" charset="-120"/>
                          <a:cs typeface="+mn-cs"/>
                        </a:rPr>
                        <a:t>30</a:t>
                      </a:r>
                      <a:r>
                        <a:rPr lang="zh-TW" sz="1400" kern="1200" dirty="0" smtClean="0">
                          <a:solidFill>
                            <a:schemeClr val="tx1"/>
                          </a:solidFill>
                          <a:effectLst/>
                          <a:latin typeface="微軟正黑體" panose="020B0604030504040204" pitchFamily="34" charset="-120"/>
                          <a:ea typeface="微軟正黑體" panose="020B0604030504040204" pitchFamily="34" charset="-120"/>
                          <a:cs typeface="+mn-cs"/>
                        </a:rPr>
                        <a:t>日</a:t>
                      </a:r>
                      <a:endParaRPr lang="zh-TW" sz="14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altLang="zh-TW" sz="1400" kern="1200" dirty="0" smtClean="0">
                          <a:solidFill>
                            <a:schemeClr val="tx1"/>
                          </a:solidFill>
                          <a:effectLst/>
                          <a:latin typeface="微軟正黑體" panose="020B0604030504040204" pitchFamily="34" charset="-120"/>
                          <a:ea typeface="微軟正黑體" panose="020B0604030504040204" pitchFamily="34" charset="-120"/>
                          <a:cs typeface="+mn-cs"/>
                        </a:rPr>
                        <a:t>持續列管</a:t>
                      </a:r>
                      <a:endParaRPr lang="zh-TW" altLang="zh-TW" sz="14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10002"/>
                  </a:ext>
                </a:extLst>
              </a:tr>
              <a:tr h="2319268">
                <a:tc>
                  <a:txBody>
                    <a:bodyPr/>
                    <a:lstStyle/>
                    <a:p>
                      <a:pPr marL="0" algn="ctr" defTabSz="914400" rtl="0" eaLnBrk="1" latinLnBrk="0" hangingPunct="1">
                        <a:spcAft>
                          <a:spcPts val="0"/>
                        </a:spcAft>
                      </a:pPr>
                      <a:r>
                        <a:rPr lang="en-US" altLang="zh-TW" sz="14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4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41</a:t>
                      </a:r>
                      <a:endParaRPr lang="zh-TW"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4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4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400" kern="1200" dirty="0">
                          <a:solidFill>
                            <a:schemeClr val="tx1"/>
                          </a:solidFill>
                          <a:effectLst/>
                          <a:latin typeface="微軟正黑體" panose="020B0604030504040204" pitchFamily="34" charset="-120"/>
                          <a:ea typeface="微軟正黑體" panose="020B0604030504040204" pitchFamily="34" charset="-120"/>
                          <a:cs typeface="+mn-cs"/>
                        </a:rPr>
                        <a:t>2</a:t>
                      </a:r>
                      <a:r>
                        <a:rPr lang="zh-TW" sz="14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400" kern="1200" dirty="0" smtClean="0">
                          <a:solidFill>
                            <a:schemeClr val="tx1"/>
                          </a:solidFill>
                          <a:effectLst/>
                          <a:latin typeface="微軟正黑體" panose="020B0604030504040204" pitchFamily="34" charset="-120"/>
                          <a:ea typeface="微軟正黑體" panose="020B0604030504040204" pitchFamily="34" charset="-120"/>
                          <a:cs typeface="+mn-cs"/>
                        </a:rPr>
                        <a:t>9</a:t>
                      </a:r>
                      <a:r>
                        <a:rPr lang="zh-TW" sz="1400" kern="1200" dirty="0">
                          <a:solidFill>
                            <a:schemeClr val="tx1"/>
                          </a:solidFill>
                          <a:effectLst/>
                          <a:latin typeface="微軟正黑體" panose="020B0604030504040204" pitchFamily="34" charset="-120"/>
                          <a:ea typeface="微軟正黑體" panose="020B0604030504040204" pitchFamily="34" charset="-120"/>
                          <a:cs typeface="+mn-cs"/>
                        </a:rPr>
                        <a:t>日</a:t>
                      </a:r>
                    </a:p>
                    <a:p>
                      <a:pPr marL="0" marR="0" indent="0" algn="ctr" defTabSz="914400" rtl="0" eaLnBrk="1" fontAlgn="auto" latinLnBrk="0" hangingPunct="1">
                        <a:lnSpc>
                          <a:spcPts val="1800"/>
                        </a:lnSpc>
                        <a:spcBef>
                          <a:spcPts val="0"/>
                        </a:spcBef>
                        <a:spcAft>
                          <a:spcPts val="0"/>
                        </a:spcAft>
                        <a:buClrTx/>
                        <a:buSzTx/>
                        <a:buFontTx/>
                        <a:buNone/>
                        <a:tabLst/>
                        <a:defRPr/>
                      </a:pPr>
                      <a:r>
                        <a:rPr lang="en-US" sz="1400" kern="1200" dirty="0">
                          <a:solidFill>
                            <a:schemeClr val="tx1"/>
                          </a:solidFill>
                          <a:effectLst/>
                          <a:latin typeface="微軟正黑體" panose="020B0604030504040204" pitchFamily="34" charset="-120"/>
                          <a:ea typeface="微軟正黑體" panose="020B0604030504040204" pitchFamily="34" charset="-120"/>
                          <a:cs typeface="+mn-cs"/>
                        </a:rPr>
                        <a:t>(</a:t>
                      </a:r>
                      <a:r>
                        <a:rPr lang="zh-TW" sz="1400" kern="1200" dirty="0">
                          <a:solidFill>
                            <a:schemeClr val="tx1"/>
                          </a:solidFill>
                          <a:effectLst/>
                          <a:latin typeface="微軟正黑體" panose="020B0604030504040204" pitchFamily="34" charset="-120"/>
                          <a:ea typeface="微軟正黑體" panose="020B0604030504040204" pitchFamily="34" charset="-120"/>
                          <a:cs typeface="+mn-cs"/>
                        </a:rPr>
                        <a:t>內部會議</a:t>
                      </a:r>
                      <a:r>
                        <a:rPr lang="en-US" sz="1400" kern="1200" dirty="0">
                          <a:solidFill>
                            <a:schemeClr val="tx1"/>
                          </a:solidFill>
                          <a:effectLst/>
                          <a:latin typeface="微軟正黑體" panose="020B0604030504040204" pitchFamily="34" charset="-120"/>
                          <a:ea typeface="微軟正黑體" panose="020B0604030504040204" pitchFamily="34" charset="-120"/>
                          <a:cs typeface="+mn-cs"/>
                        </a:rPr>
                        <a:t>)</a:t>
                      </a:r>
                      <a:endParaRPr lang="zh-TW" sz="14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just" defTabSz="914400" rtl="0" eaLnBrk="1" fontAlgn="auto" latinLnBrk="0" hangingPunct="1">
                        <a:lnSpc>
                          <a:spcPts val="1800"/>
                        </a:lnSpc>
                        <a:spcBef>
                          <a:spcPts val="0"/>
                        </a:spcBef>
                        <a:spcAft>
                          <a:spcPts val="0"/>
                        </a:spcAft>
                        <a:buClrTx/>
                        <a:buSzTx/>
                        <a:buFontTx/>
                        <a:buNone/>
                        <a:tabLst/>
                        <a:defRPr/>
                      </a:pPr>
                      <a:r>
                        <a:rPr lang="zh-TW" sz="1400" kern="1200" dirty="0">
                          <a:solidFill>
                            <a:schemeClr val="tx1"/>
                          </a:solidFill>
                          <a:effectLst/>
                          <a:latin typeface="微軟正黑體" panose="020B0604030504040204" pitchFamily="34" charset="-120"/>
                          <a:ea typeface="微軟正黑體" panose="020B0604030504040204" pitchFamily="34" charset="-120"/>
                          <a:cs typeface="+mn-cs"/>
                        </a:rPr>
                        <a:t>檢討並增訂各類災害標準作業程序。</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400" kern="1200" dirty="0">
                          <a:solidFill>
                            <a:schemeClr val="tx1"/>
                          </a:solidFill>
                          <a:effectLst/>
                          <a:latin typeface="微軟正黑體" panose="020B0604030504040204" pitchFamily="34" charset="-120"/>
                          <a:ea typeface="微軟正黑體" panose="020B0604030504040204" pitchFamily="34" charset="-120"/>
                          <a:cs typeface="+mn-cs"/>
                        </a:rPr>
                        <a:t>消防</a:t>
                      </a:r>
                      <a:r>
                        <a:rPr lang="zh-TW" sz="1400" kern="1200" dirty="0" smtClean="0">
                          <a:solidFill>
                            <a:schemeClr val="tx1"/>
                          </a:solidFill>
                          <a:effectLst/>
                          <a:latin typeface="微軟正黑體" panose="020B0604030504040204" pitchFamily="34" charset="-120"/>
                          <a:ea typeface="微軟正黑體" panose="020B0604030504040204" pitchFamily="34" charset="-120"/>
                          <a:cs typeface="+mn-cs"/>
                        </a:rPr>
                        <a:t>局</a:t>
                      </a:r>
                      <a:endParaRPr lang="zh-TW" sz="14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180975" marR="0" indent="-180975" algn="just" defTabSz="914400" rtl="0" eaLnBrk="1" fontAlgn="auto" latinLnBrk="0" hangingPunct="1">
                        <a:lnSpc>
                          <a:spcPts val="1800"/>
                        </a:lnSpc>
                        <a:spcBef>
                          <a:spcPts val="0"/>
                        </a:spcBef>
                        <a:spcAft>
                          <a:spcPts val="0"/>
                        </a:spcAft>
                        <a:buClrTx/>
                        <a:buSzTx/>
                        <a:buFont typeface="+mj-lt"/>
                        <a:buNone/>
                        <a:tabLst/>
                        <a:defRPr/>
                      </a:pP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1.</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已於</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104</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年</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12</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28</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日四方會議確認</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6</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項作業機制內容，並請相關主管局處進行函頒。</a:t>
                      </a:r>
                      <a:endPar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180975" marR="0" indent="-180975" algn="just" defTabSz="914400" rtl="0" eaLnBrk="1" fontAlgn="auto" latinLnBrk="0" hangingPunct="1">
                        <a:lnSpc>
                          <a:spcPts val="1800"/>
                        </a:lnSpc>
                        <a:spcBef>
                          <a:spcPts val="0"/>
                        </a:spcBef>
                        <a:spcAft>
                          <a:spcPts val="0"/>
                        </a:spcAft>
                        <a:buClrTx/>
                        <a:buSzTx/>
                        <a:buFont typeface="+mj-lt"/>
                        <a:buNone/>
                        <a:tabLst/>
                        <a:defRPr/>
                      </a:pP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2.</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社會局已於</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4</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13</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日函頒收容安置作業機制</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新北社助字第</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1050608332</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號</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a:t>
                      </a:r>
                      <a:endPar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endParaRPr>
                    </a:p>
                    <a:p>
                      <a:pPr marL="180975" marR="0" indent="-180975" algn="just" defTabSz="914400" rtl="0" eaLnBrk="1" fontAlgn="auto" latinLnBrk="0" hangingPunct="1">
                        <a:lnSpc>
                          <a:spcPts val="1800"/>
                        </a:lnSpc>
                        <a:spcBef>
                          <a:spcPts val="0"/>
                        </a:spcBef>
                        <a:spcAft>
                          <a:spcPts val="0"/>
                        </a:spcAft>
                        <a:buClrTx/>
                        <a:buSzTx/>
                        <a:buFont typeface="+mj-lt"/>
                        <a:buNone/>
                        <a:tabLst/>
                        <a:defRPr/>
                      </a:pPr>
                      <a:r>
                        <a:rPr lang="en-US" altLang="zh-TW" sz="1400" b="1" kern="1200" dirty="0" smtClean="0">
                          <a:solidFill>
                            <a:schemeClr val="tx1"/>
                          </a:solidFill>
                          <a:effectLst/>
                          <a:latin typeface="微軟正黑體" panose="020B0604030504040204" pitchFamily="34" charset="-120"/>
                          <a:ea typeface="微軟正黑體" panose="020B0604030504040204" pitchFamily="34" charset="-120"/>
                          <a:cs typeface="+mn-cs"/>
                        </a:rPr>
                        <a:t>2.</a:t>
                      </a:r>
                      <a:r>
                        <a:rPr lang="zh-TW" altLang="en-US" sz="1400" b="1" kern="1200" dirty="0" smtClean="0">
                          <a:solidFill>
                            <a:schemeClr val="tx1"/>
                          </a:solidFill>
                          <a:effectLst/>
                          <a:latin typeface="微軟正黑體" panose="020B0604030504040204" pitchFamily="34" charset="-120"/>
                          <a:ea typeface="微軟正黑體" panose="020B0604030504040204" pitchFamily="34" charset="-120"/>
                          <a:cs typeface="+mn-cs"/>
                        </a:rPr>
                        <a:t>目前尚未函頒之標準作業程序有：</a:t>
                      </a:r>
                      <a:endParaRPr lang="en-US" altLang="zh-TW" sz="1400" b="1"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355600" marR="0" indent="-355600" algn="just" defTabSz="914400" rtl="0" eaLnBrk="1" fontAlgn="auto" latinLnBrk="0" hangingPunct="1">
                        <a:lnSpc>
                          <a:spcPts val="1800"/>
                        </a:lnSpc>
                        <a:spcBef>
                          <a:spcPts val="0"/>
                        </a:spcBef>
                        <a:spcAft>
                          <a:spcPts val="0"/>
                        </a:spcAft>
                        <a:buClrTx/>
                        <a:buSzTx/>
                        <a:buFont typeface="+mj-lt"/>
                        <a:buNone/>
                        <a:tabLst/>
                        <a:defRPr/>
                      </a:pPr>
                      <a:r>
                        <a:rPr lang="zh-TW" altLang="en-US" sz="1400" b="1" kern="1200" baseline="0" dirty="0" smtClean="0">
                          <a:solidFill>
                            <a:schemeClr val="tx1"/>
                          </a:solidFill>
                          <a:effectLst/>
                          <a:latin typeface="微軟正黑體" panose="020B0604030504040204" pitchFamily="34" charset="-120"/>
                          <a:ea typeface="微軟正黑體" panose="020B0604030504040204" pitchFamily="34" charset="-120"/>
                          <a:cs typeface="+mn-cs"/>
                        </a:rPr>
                        <a:t>  </a:t>
                      </a:r>
                      <a:r>
                        <a:rPr lang="en-US" altLang="zh-TW" sz="1400" b="1" kern="1200" dirty="0" smtClean="0">
                          <a:solidFill>
                            <a:schemeClr val="tx1"/>
                          </a:solidFill>
                          <a:effectLst/>
                          <a:latin typeface="微軟正黑體" panose="020B0604030504040204" pitchFamily="34" charset="-120"/>
                          <a:ea typeface="微軟正黑體" panose="020B0604030504040204" pitchFamily="34" charset="-120"/>
                          <a:cs typeface="+mn-cs"/>
                        </a:rPr>
                        <a:t>(1)</a:t>
                      </a:r>
                      <a:r>
                        <a:rPr lang="zh-TW" altLang="en-US" sz="1400" b="1" kern="1200" dirty="0" smtClean="0">
                          <a:solidFill>
                            <a:schemeClr val="tx1"/>
                          </a:solidFill>
                          <a:effectLst/>
                          <a:latin typeface="微軟正黑體" panose="020B0604030504040204" pitchFamily="34" charset="-120"/>
                          <a:ea typeface="微軟正黑體" panose="020B0604030504040204" pitchFamily="34" charset="-120"/>
                          <a:cs typeface="+mn-cs"/>
                        </a:rPr>
                        <a:t>旱災處置作業機制</a:t>
                      </a:r>
                      <a:r>
                        <a:rPr lang="en-US" altLang="zh-TW" sz="1400" b="1"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400" b="1" kern="1200" dirty="0" smtClean="0">
                          <a:solidFill>
                            <a:schemeClr val="tx1"/>
                          </a:solidFill>
                          <a:effectLst/>
                          <a:latin typeface="微軟正黑體" panose="020B0604030504040204" pitchFamily="34" charset="-120"/>
                          <a:ea typeface="微軟正黑體" panose="020B0604030504040204" pitchFamily="34" charset="-120"/>
                          <a:cs typeface="+mn-cs"/>
                        </a:rPr>
                        <a:t>水利局</a:t>
                      </a:r>
                      <a:r>
                        <a:rPr lang="en-US" altLang="zh-TW" sz="1400" b="1"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400" b="1" kern="12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en-US" altLang="zh-TW" sz="1400" b="1"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355600" marR="0" indent="-355600" algn="just" defTabSz="914400" rtl="0" eaLnBrk="1" fontAlgn="auto" latinLnBrk="0" hangingPunct="1">
                        <a:lnSpc>
                          <a:spcPts val="1800"/>
                        </a:lnSpc>
                        <a:spcBef>
                          <a:spcPts val="0"/>
                        </a:spcBef>
                        <a:spcAft>
                          <a:spcPts val="0"/>
                        </a:spcAft>
                        <a:buClrTx/>
                        <a:buSzTx/>
                        <a:buFont typeface="+mj-lt"/>
                        <a:buNone/>
                        <a:tabLst/>
                        <a:defRPr/>
                      </a:pPr>
                      <a:r>
                        <a:rPr lang="zh-TW" altLang="en-US" sz="1400" b="1" kern="1200" dirty="0" smtClean="0">
                          <a:solidFill>
                            <a:schemeClr val="tx1"/>
                          </a:solidFill>
                          <a:effectLst/>
                          <a:latin typeface="微軟正黑體" panose="020B0604030504040204" pitchFamily="34" charset="-120"/>
                          <a:ea typeface="微軟正黑體" panose="020B0604030504040204" pitchFamily="34" charset="-120"/>
                          <a:cs typeface="+mn-cs"/>
                        </a:rPr>
                        <a:t>  </a:t>
                      </a:r>
                      <a:r>
                        <a:rPr lang="en-US" altLang="zh-TW" sz="1400" b="1" kern="1200" dirty="0" smtClean="0">
                          <a:solidFill>
                            <a:schemeClr val="tx1"/>
                          </a:solidFill>
                          <a:effectLst/>
                          <a:latin typeface="微軟正黑體" panose="020B0604030504040204" pitchFamily="34" charset="-120"/>
                          <a:ea typeface="微軟正黑體" panose="020B0604030504040204" pitchFamily="34" charset="-120"/>
                          <a:cs typeface="+mn-cs"/>
                        </a:rPr>
                        <a:t>(2)</a:t>
                      </a:r>
                      <a:r>
                        <a:rPr lang="zh-TW" altLang="en-US" sz="1400" b="1" kern="1200" dirty="0" smtClean="0">
                          <a:solidFill>
                            <a:schemeClr val="tx1"/>
                          </a:solidFill>
                          <a:effectLst/>
                          <a:latin typeface="微軟正黑體" panose="020B0604030504040204" pitchFamily="34" charset="-120"/>
                          <a:ea typeface="微軟正黑體" panose="020B0604030504040204" pitchFamily="34" charset="-120"/>
                          <a:cs typeface="+mn-cs"/>
                        </a:rPr>
                        <a:t>災情查通報作業機制</a:t>
                      </a:r>
                      <a:r>
                        <a:rPr lang="en-US" altLang="zh-TW" sz="1400" b="1"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400" b="1" kern="1200" dirty="0" smtClean="0">
                          <a:solidFill>
                            <a:schemeClr val="tx1"/>
                          </a:solidFill>
                          <a:effectLst/>
                          <a:latin typeface="微軟正黑體" panose="020B0604030504040204" pitchFamily="34" charset="-120"/>
                          <a:ea typeface="微軟正黑體" panose="020B0604030504040204" pitchFamily="34" charset="-120"/>
                          <a:cs typeface="+mn-cs"/>
                        </a:rPr>
                        <a:t>消防局</a:t>
                      </a:r>
                      <a:r>
                        <a:rPr lang="en-US" altLang="zh-TW" sz="1400" b="1"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400" b="1" kern="1200" dirty="0" smtClean="0">
                          <a:solidFill>
                            <a:srgbClr val="45B451"/>
                          </a:solidFill>
                          <a:effectLst/>
                          <a:latin typeface="微軟正黑體" panose="020B0604030504040204" pitchFamily="34" charset="-120"/>
                          <a:ea typeface="微軟正黑體" panose="020B0604030504040204" pitchFamily="34" charset="-120"/>
                          <a:cs typeface="+mn-cs"/>
                        </a:rPr>
                        <a:t>。</a:t>
                      </a:r>
                      <a:endParaRPr lang="en-US" altLang="zh-TW" sz="1400" b="1" kern="1200" dirty="0" smtClean="0">
                        <a:solidFill>
                          <a:srgbClr val="45B45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40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sz="1400" kern="1200" dirty="0" smtClean="0">
                          <a:solidFill>
                            <a:schemeClr val="tx1"/>
                          </a:solidFill>
                          <a:effectLst/>
                          <a:latin typeface="微軟正黑體" panose="020B0604030504040204" pitchFamily="34" charset="-120"/>
                          <a:ea typeface="微軟正黑體" panose="020B0604030504040204" pitchFamily="34" charset="-120"/>
                          <a:cs typeface="+mn-cs"/>
                        </a:rPr>
                        <a:t>年</a:t>
                      </a:r>
                      <a:endParaRPr lang="zh-TW" sz="140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400" kern="1200" dirty="0" smtClean="0">
                          <a:solidFill>
                            <a:schemeClr val="tx1"/>
                          </a:solidFill>
                          <a:effectLst/>
                          <a:latin typeface="微軟正黑體" panose="020B0604030504040204" pitchFamily="34" charset="-120"/>
                          <a:ea typeface="微軟正黑體" panose="020B0604030504040204" pitchFamily="34" charset="-120"/>
                          <a:cs typeface="+mn-cs"/>
                        </a:rPr>
                        <a:t>4</a:t>
                      </a:r>
                      <a:r>
                        <a:rPr lang="zh-TW" sz="14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400" kern="1200" dirty="0" smtClean="0">
                          <a:solidFill>
                            <a:schemeClr val="tx1"/>
                          </a:solidFill>
                          <a:effectLst/>
                          <a:latin typeface="微軟正黑體" panose="020B0604030504040204" pitchFamily="34" charset="-120"/>
                          <a:ea typeface="微軟正黑體" panose="020B0604030504040204" pitchFamily="34" charset="-120"/>
                          <a:cs typeface="+mn-cs"/>
                        </a:rPr>
                        <a:t>12</a:t>
                      </a:r>
                      <a:r>
                        <a:rPr lang="zh-TW" sz="1400" kern="1200" dirty="0" smtClean="0">
                          <a:solidFill>
                            <a:schemeClr val="tx1"/>
                          </a:solidFill>
                          <a:effectLst/>
                          <a:latin typeface="微軟正黑體" panose="020B0604030504040204" pitchFamily="34" charset="-120"/>
                          <a:ea typeface="微軟正黑體" panose="020B0604030504040204" pitchFamily="34" charset="-120"/>
                          <a:cs typeface="+mn-cs"/>
                        </a:rPr>
                        <a:t>日</a:t>
                      </a:r>
                      <a:endParaRPr lang="zh-TW" sz="14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400" kern="1200" dirty="0">
                          <a:solidFill>
                            <a:schemeClr val="tx1"/>
                          </a:solidFill>
                          <a:effectLst/>
                          <a:latin typeface="微軟正黑體" panose="020B0604030504040204" pitchFamily="34" charset="-120"/>
                          <a:ea typeface="微軟正黑體" panose="020B0604030504040204" pitchFamily="34" charset="-120"/>
                          <a:cs typeface="+mn-cs"/>
                        </a:rPr>
                        <a:t>持續列管</a:t>
                      </a:r>
                    </a:p>
                  </a:txBody>
                  <a:tcPr marL="68580" marR="68580" marT="0" marB="0" anchor="ctr"/>
                </a:tc>
                <a:extLst>
                  <a:ext uri="{0D108BD9-81ED-4DB2-BD59-A6C34878D82A}">
                    <a16:rowId xmlns:a16="http://schemas.microsoft.com/office/drawing/2014/main" val="10003"/>
                  </a:ext>
                </a:extLst>
              </a:tr>
              <a:tr h="1436261">
                <a:tc>
                  <a:txBody>
                    <a:bodyPr/>
                    <a:lstStyle/>
                    <a:p>
                      <a:pPr marL="0" algn="ctr" defTabSz="914400" rtl="0" eaLnBrk="1" latinLnBrk="0" hangingPunct="1">
                        <a:spcAft>
                          <a:spcPts val="0"/>
                        </a:spcAft>
                      </a:pPr>
                      <a:r>
                        <a:rPr lang="en-US" altLang="zh-TW" sz="14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043</a:t>
                      </a:r>
                      <a:endParaRPr lang="zh-TW"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400" kern="1200" dirty="0" smtClean="0">
                          <a:solidFill>
                            <a:schemeClr val="tx1"/>
                          </a:solidFill>
                          <a:effectLst/>
                          <a:latin typeface="微軟正黑體" panose="020B0604030504040204" pitchFamily="34" charset="-120"/>
                          <a:ea typeface="微軟正黑體" panose="020B0604030504040204" pitchFamily="34" charset="-120"/>
                          <a:cs typeface="+mn-cs"/>
                        </a:rPr>
                        <a:t>104</a:t>
                      </a:r>
                      <a:r>
                        <a:rPr lang="zh-TW" sz="1400" kern="1200" dirty="0" smtClean="0">
                          <a:solidFill>
                            <a:schemeClr val="tx1"/>
                          </a:solidFill>
                          <a:effectLst/>
                          <a:latin typeface="微軟正黑體" panose="020B0604030504040204" pitchFamily="34" charset="-120"/>
                          <a:ea typeface="微軟正黑體" panose="020B0604030504040204" pitchFamily="34" charset="-120"/>
                          <a:cs typeface="+mn-cs"/>
                        </a:rPr>
                        <a:t>年</a:t>
                      </a:r>
                      <a:endParaRPr lang="en-US" altLang="zh-TW" sz="14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en-US" sz="1400" kern="1200" dirty="0" smtClean="0">
                          <a:solidFill>
                            <a:schemeClr val="tx1"/>
                          </a:solidFill>
                          <a:effectLst/>
                          <a:latin typeface="微軟正黑體" panose="020B0604030504040204" pitchFamily="34" charset="-120"/>
                          <a:ea typeface="微軟正黑體" panose="020B0604030504040204" pitchFamily="34" charset="-120"/>
                          <a:cs typeface="+mn-cs"/>
                        </a:rPr>
                        <a:t>12</a:t>
                      </a:r>
                      <a:r>
                        <a:rPr lang="zh-TW" sz="14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400" kern="1200" dirty="0" smtClean="0">
                          <a:solidFill>
                            <a:schemeClr val="tx1"/>
                          </a:solidFill>
                          <a:effectLst/>
                          <a:latin typeface="微軟正黑體" panose="020B0604030504040204" pitchFamily="34" charset="-120"/>
                          <a:ea typeface="微軟正黑體" panose="020B0604030504040204" pitchFamily="34" charset="-120"/>
                          <a:cs typeface="+mn-cs"/>
                        </a:rPr>
                        <a:t>28</a:t>
                      </a:r>
                      <a:r>
                        <a:rPr lang="zh-TW" sz="14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just" defTabSz="914400" rtl="0" eaLnBrk="1" fontAlgn="auto" latinLnBrk="0" hangingPunct="1">
                        <a:lnSpc>
                          <a:spcPts val="1800"/>
                        </a:lnSpc>
                        <a:spcBef>
                          <a:spcPts val="0"/>
                        </a:spcBef>
                        <a:spcAft>
                          <a:spcPts val="0"/>
                        </a:spcAft>
                        <a:buClrTx/>
                        <a:buSzTx/>
                        <a:buFontTx/>
                        <a:buNone/>
                        <a:tabLst/>
                        <a:defRPr/>
                      </a:pPr>
                      <a:r>
                        <a:rPr lang="en-US" sz="14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400" kern="1200" dirty="0">
                          <a:solidFill>
                            <a:schemeClr val="tx1"/>
                          </a:solidFill>
                          <a:effectLst/>
                          <a:latin typeface="微軟正黑體" panose="020B0604030504040204" pitchFamily="34" charset="-120"/>
                          <a:ea typeface="微軟正黑體" panose="020B0604030504040204" pitchFamily="34" charset="-120"/>
                          <a:cs typeface="+mn-cs"/>
                        </a:rPr>
                        <a:t>年度防災示範社區遴選。</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400" kern="1200" dirty="0">
                          <a:solidFill>
                            <a:schemeClr val="tx1"/>
                          </a:solidFill>
                          <a:effectLst/>
                          <a:latin typeface="微軟正黑體" panose="020B0604030504040204" pitchFamily="34" charset="-120"/>
                          <a:ea typeface="微軟正黑體" panose="020B0604030504040204" pitchFamily="34" charset="-120"/>
                          <a:cs typeface="+mn-cs"/>
                        </a:rPr>
                        <a:t>各區公所</a:t>
                      </a:r>
                    </a:p>
                    <a:p>
                      <a:pPr marL="0" marR="0" indent="0" algn="ctr" defTabSz="914400" rtl="0" eaLnBrk="1" fontAlgn="auto" latinLnBrk="0" hangingPunct="1">
                        <a:lnSpc>
                          <a:spcPts val="1800"/>
                        </a:lnSpc>
                        <a:spcBef>
                          <a:spcPts val="0"/>
                        </a:spcBef>
                        <a:spcAft>
                          <a:spcPts val="0"/>
                        </a:spcAft>
                        <a:buClrTx/>
                        <a:buSzTx/>
                        <a:buFontTx/>
                        <a:buNone/>
                        <a:tabLst/>
                        <a:defRPr/>
                      </a:pPr>
                      <a:r>
                        <a:rPr lang="zh-TW" sz="1400" kern="1200" dirty="0">
                          <a:solidFill>
                            <a:schemeClr val="tx1"/>
                          </a:solidFill>
                          <a:effectLst/>
                          <a:latin typeface="微軟正黑體" panose="020B0604030504040204" pitchFamily="34" charset="-120"/>
                          <a:ea typeface="微軟正黑體" panose="020B0604030504040204" pitchFamily="34" charset="-120"/>
                          <a:cs typeface="+mn-cs"/>
                        </a:rPr>
                        <a:t>消防局</a:t>
                      </a:r>
                    </a:p>
                  </a:txBody>
                  <a:tcPr marL="68580" marR="68580" marT="0" marB="0" anchor="ctr"/>
                </a:tc>
                <a:tc>
                  <a:txBody>
                    <a:bodyPr/>
                    <a:lstStyle/>
                    <a:p>
                      <a:pPr marL="0" marR="0" indent="0" algn="just" defTabSz="914400" rtl="0" eaLnBrk="1" fontAlgn="auto" latinLnBrk="0" hangingPunct="1">
                        <a:lnSpc>
                          <a:spcPts val="1800"/>
                        </a:lnSpc>
                        <a:spcBef>
                          <a:spcPts val="0"/>
                        </a:spcBef>
                        <a:spcAft>
                          <a:spcPts val="0"/>
                        </a:spcAft>
                        <a:buClrTx/>
                        <a:buSzTx/>
                        <a:buFontTx/>
                        <a:buNone/>
                        <a:tabLst/>
                        <a:defRPr/>
                      </a:pP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已於</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4</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15</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日、</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17</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日、</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19</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日辦理新店區屈尺里、三重區福民里、烏來區信賢里防災社區指導會議。</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4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4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400" kern="1200" dirty="0" smtClean="0">
                          <a:solidFill>
                            <a:schemeClr val="tx1"/>
                          </a:solidFill>
                          <a:effectLst/>
                          <a:latin typeface="微軟正黑體" panose="020B0604030504040204" pitchFamily="34" charset="-120"/>
                          <a:ea typeface="微軟正黑體" panose="020B0604030504040204" pitchFamily="34" charset="-120"/>
                          <a:cs typeface="+mn-cs"/>
                        </a:rPr>
                        <a:t>3</a:t>
                      </a:r>
                      <a:r>
                        <a:rPr lang="zh-TW" sz="14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400" kern="1200" dirty="0" smtClean="0">
                          <a:solidFill>
                            <a:schemeClr val="tx1"/>
                          </a:solidFill>
                          <a:effectLst/>
                          <a:latin typeface="微軟正黑體" panose="020B0604030504040204" pitchFamily="34" charset="-120"/>
                          <a:ea typeface="微軟正黑體" panose="020B0604030504040204" pitchFamily="34" charset="-120"/>
                          <a:cs typeface="+mn-cs"/>
                        </a:rPr>
                        <a:t>31</a:t>
                      </a:r>
                      <a:r>
                        <a:rPr lang="zh-TW" sz="1400" kern="1200" dirty="0" smtClean="0">
                          <a:solidFill>
                            <a:schemeClr val="tx1"/>
                          </a:solidFill>
                          <a:effectLst/>
                          <a:latin typeface="微軟正黑體" panose="020B0604030504040204" pitchFamily="34" charset="-120"/>
                          <a:ea typeface="微軟正黑體" panose="020B0604030504040204" pitchFamily="34" charset="-120"/>
                          <a:cs typeface="+mn-cs"/>
                        </a:rPr>
                        <a:t>日</a:t>
                      </a:r>
                      <a:endParaRPr lang="zh-TW" sz="14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altLang="zh-TW" sz="1400" kern="1200" dirty="0" smtClean="0">
                          <a:solidFill>
                            <a:schemeClr val="tx1"/>
                          </a:solidFill>
                          <a:effectLst/>
                          <a:latin typeface="微軟正黑體" panose="020B0604030504040204" pitchFamily="34" charset="-120"/>
                          <a:ea typeface="微軟正黑體" panose="020B0604030504040204" pitchFamily="34" charset="-120"/>
                          <a:cs typeface="+mn-cs"/>
                        </a:rPr>
                        <a:t>持續列管</a:t>
                      </a:r>
                      <a:endParaRPr lang="zh-TW" altLang="zh-TW" sz="14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948479556"/>
                  </a:ext>
                </a:extLst>
              </a:tr>
            </a:tbl>
          </a:graphicData>
        </a:graphic>
      </p:graphicFrame>
      <p:sp>
        <p:nvSpPr>
          <p:cNvPr id="5"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5</a:t>
            </a:fld>
            <a:endParaRPr lang="en-US" altLang="ko-KR" dirty="0">
              <a:solidFill>
                <a:srgbClr val="1F497D">
                  <a:lumMod val="50000"/>
                </a:srgbClr>
              </a:solidFill>
            </a:endParaRPr>
          </a:p>
        </p:txBody>
      </p:sp>
    </p:spTree>
    <p:extLst>
      <p:ext uri="{BB962C8B-B14F-4D97-AF65-F5344CB8AC3E}">
        <p14:creationId xmlns:p14="http://schemas.microsoft.com/office/powerpoint/2010/main" val="3315532365"/>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 name="標題 2"/>
          <p:cNvSpPr>
            <a:spLocks noGrp="1"/>
          </p:cNvSpPr>
          <p:nvPr>
            <p:ph type="title"/>
          </p:nvPr>
        </p:nvSpPr>
        <p:spPr>
          <a:xfrm>
            <a:off x="304800" y="152400"/>
            <a:ext cx="6705600" cy="716869"/>
          </a:xfrm>
          <a:solidFill>
            <a:schemeClr val="bg1"/>
          </a:solidFill>
        </p:spPr>
        <p:txBody>
          <a:bodyPr/>
          <a:lstStyle/>
          <a:p>
            <a:r>
              <a:rPr lang="zh-TW" altLang="en-US" dirty="0"/>
              <a:t>各區災害潛勢資料調查結果說明</a:t>
            </a:r>
          </a:p>
        </p:txBody>
      </p:sp>
      <p:graphicFrame>
        <p:nvGraphicFramePr>
          <p:cNvPr id="6" name="表格 5"/>
          <p:cNvGraphicFramePr>
            <a:graphicFrameLocks noGrp="1"/>
          </p:cNvGraphicFramePr>
          <p:nvPr>
            <p:extLst/>
          </p:nvPr>
        </p:nvGraphicFramePr>
        <p:xfrm>
          <a:off x="76200" y="1087641"/>
          <a:ext cx="8839200" cy="5770359"/>
        </p:xfrm>
        <a:graphic>
          <a:graphicData uri="http://schemas.openxmlformats.org/drawingml/2006/table">
            <a:tbl>
              <a:tblPr firstRow="1" firstCol="1" bandRow="1">
                <a:tableStyleId>{D7AC3CCA-C797-4891-BE02-D94E43425B78}</a:tableStyleId>
              </a:tblPr>
              <a:tblGrid>
                <a:gridCol w="609600">
                  <a:extLst>
                    <a:ext uri="{9D8B030D-6E8A-4147-A177-3AD203B41FA5}">
                      <a16:colId xmlns:a16="http://schemas.microsoft.com/office/drawing/2014/main" val="20000"/>
                    </a:ext>
                  </a:extLst>
                </a:gridCol>
                <a:gridCol w="1160755">
                  <a:extLst>
                    <a:ext uri="{9D8B030D-6E8A-4147-A177-3AD203B41FA5}">
                      <a16:colId xmlns:a16="http://schemas.microsoft.com/office/drawing/2014/main" val="20001"/>
                    </a:ext>
                  </a:extLst>
                </a:gridCol>
                <a:gridCol w="1548033">
                  <a:extLst>
                    <a:ext uri="{9D8B030D-6E8A-4147-A177-3AD203B41FA5}">
                      <a16:colId xmlns:a16="http://schemas.microsoft.com/office/drawing/2014/main" val="20002"/>
                    </a:ext>
                  </a:extLst>
                </a:gridCol>
                <a:gridCol w="600363">
                  <a:extLst>
                    <a:ext uri="{9D8B030D-6E8A-4147-A177-3AD203B41FA5}">
                      <a16:colId xmlns:a16="http://schemas.microsoft.com/office/drawing/2014/main" val="20004"/>
                    </a:ext>
                  </a:extLst>
                </a:gridCol>
                <a:gridCol w="1957561">
                  <a:extLst>
                    <a:ext uri="{9D8B030D-6E8A-4147-A177-3AD203B41FA5}">
                      <a16:colId xmlns:a16="http://schemas.microsoft.com/office/drawing/2014/main" val="266659339"/>
                    </a:ext>
                  </a:extLst>
                </a:gridCol>
                <a:gridCol w="599208">
                  <a:extLst>
                    <a:ext uri="{9D8B030D-6E8A-4147-A177-3AD203B41FA5}">
                      <a16:colId xmlns:a16="http://schemas.microsoft.com/office/drawing/2014/main" val="2452106115"/>
                    </a:ext>
                  </a:extLst>
                </a:gridCol>
                <a:gridCol w="1677880">
                  <a:extLst>
                    <a:ext uri="{9D8B030D-6E8A-4147-A177-3AD203B41FA5}">
                      <a16:colId xmlns:a16="http://schemas.microsoft.com/office/drawing/2014/main" val="3658594651"/>
                    </a:ext>
                  </a:extLst>
                </a:gridCol>
                <a:gridCol w="685800">
                  <a:extLst>
                    <a:ext uri="{9D8B030D-6E8A-4147-A177-3AD203B41FA5}">
                      <a16:colId xmlns:a16="http://schemas.microsoft.com/office/drawing/2014/main" val="20006"/>
                    </a:ext>
                  </a:extLst>
                </a:gridCol>
              </a:tblGrid>
              <a:tr h="436359">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行政區</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事件地點</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易致災說明</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施工</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單位</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施工說明</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權管</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單位</a:t>
                      </a:r>
                      <a:endParaRPr lang="zh-TW" altLang="en-US"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檢核意見</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已列管</a:t>
                      </a: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尚未處置</a:t>
                      </a: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處置</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情形</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457200">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五股區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成州地區</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成子寮</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河川溢淹，雨勢過大，日累積雨量達</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62 mm</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石門水庫洩洪。</a:t>
                      </a: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成州地區主要排水出口之</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號水門因二重疏洪道水位高漲而關閉，雨水無法經由重力方式排出。</a:t>
                      </a: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地勢低窪，距離大型抽水站</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洲子洋抽水站</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水路較遠</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水利局</a:t>
                      </a:r>
                      <a:endParaRPr lang="zh-TW" altLang="en-US" sz="1100" b="1" kern="12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kumimoji="0" lang="zh-TW" altLang="en-US" sz="1100" b="1" i="0" u="none" strike="noStrike" kern="1200" cap="none" spc="0" normalizeH="0" baseline="0" dirty="0" smtClean="0">
                          <a:ln>
                            <a:noFill/>
                          </a:ln>
                          <a:solidFill>
                            <a:srgbClr val="0000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水利局於疏洪道左側</a:t>
                      </a:r>
                      <a:r>
                        <a:rPr kumimoji="0" lang="en-US" altLang="zh-TW" sz="1100" b="1" i="0" u="none" strike="noStrike" kern="1200" cap="none" spc="0" normalizeH="0" baseline="0" dirty="0" smtClean="0">
                          <a:ln>
                            <a:noFill/>
                          </a:ln>
                          <a:solidFill>
                            <a:srgbClr val="0000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r>
                        <a:rPr kumimoji="0" lang="zh-TW" altLang="en-US" sz="1100" b="1" i="0" u="none" strike="noStrike" kern="1200" cap="none" spc="0" normalizeH="0" baseline="0" dirty="0" smtClean="0">
                          <a:ln>
                            <a:noFill/>
                          </a:ln>
                          <a:solidFill>
                            <a:srgbClr val="0000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號水門旁設置</a:t>
                      </a:r>
                      <a:r>
                        <a:rPr kumimoji="0" lang="en-US" altLang="zh-TW" sz="1100" b="1" i="0" u="none" strike="noStrike" kern="1200" cap="none" spc="0" normalizeH="0" baseline="0" dirty="0" smtClean="0">
                          <a:ln>
                            <a:noFill/>
                          </a:ln>
                          <a:solidFill>
                            <a:srgbClr val="0000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en-US" sz="1100" b="1" i="0" u="none" strike="noStrike" kern="1200" cap="none" spc="0" normalizeH="0" baseline="0" dirty="0" smtClean="0">
                          <a:ln>
                            <a:noFill/>
                          </a:ln>
                          <a:solidFill>
                            <a:srgbClr val="0000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處開孔，供移動式抽水機投入抽水，預計今年汛期前完成</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改善中</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4155700577"/>
                  </a:ext>
                </a:extLst>
              </a:tr>
              <a:tr h="457200">
                <a:tc rowSpan="3">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永和區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國光路</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49</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巷口</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積淹水面積約</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平方公尺，深度小於</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公分</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水利局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已完成低地排水改善工程，設置抽水井及沉水式抽水機排水</a:t>
                      </a:r>
                      <a:endPar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3994599489"/>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林森路單號側</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積淹水面積</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900</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平方公尺，深度小於</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公分</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水利局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已於人行道設置排水溝外，道路亦設置排水溝。</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3508267627"/>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永利路與永貞路口</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積淹水面積</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1,250</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平方公尺，深度小於</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公分</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水利局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已於人行道下方已設置</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150</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平方公尺的蓄水池，若豪雨時會將內部水抽出，避免淹水。</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3043546178"/>
                  </a:ext>
                </a:extLst>
              </a:tr>
              <a:tr h="457200">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板橋區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環河路</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土城交界處</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至大觀路</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段</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245</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巷沿線及板城路部分低漥處</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當日因土城抽水站當機致積水由土城沿環河路漫淹至本區大觀路</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段</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245</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巷口處及部分板城路段低漥處，積水平均約</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15cm</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，幸無災損情形</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新北市板橋區公所</a:t>
                      </a:r>
                    </a:p>
                    <a:p>
                      <a:pPr marL="0" marR="0" lvl="0" indent="0" algn="just" defTabSz="914400" rtl="0" eaLnBrk="1" fontAlgn="auto" latinLnBrk="0" hangingPunct="1">
                        <a:lnSpc>
                          <a:spcPts val="1600"/>
                        </a:lnSpc>
                        <a:spcBef>
                          <a:spcPts val="0"/>
                        </a:spcBef>
                        <a:spcAft>
                          <a:spcPts val="0"/>
                        </a:spcAft>
                        <a:buClrTx/>
                        <a:buSzTx/>
                        <a:buFont typeface="+mj-lt"/>
                        <a:buNone/>
                        <a:tabLst/>
                        <a:defRPr/>
                      </a:pP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係屬他區抽水站當機積水漫淹過本區及當日累積雨量過大導致本區雨水系統無法大量負載排水導致，非本區排水系統失靈，但本區已於</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104</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年度再次疏濬改善雨水排水系統。</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406416998"/>
                  </a:ext>
                </a:extLst>
              </a:tr>
            </a:tbl>
          </a:graphicData>
        </a:graphic>
      </p:graphicFrame>
      <p:sp>
        <p:nvSpPr>
          <p:cNvPr id="7" name="矩形 6"/>
          <p:cNvSpPr/>
          <p:nvPr/>
        </p:nvSpPr>
        <p:spPr>
          <a:xfrm>
            <a:off x="76200" y="711294"/>
            <a:ext cx="8920372" cy="428194"/>
          </a:xfrm>
          <a:prstGeom prst="rect">
            <a:avLst/>
          </a:prstGeom>
        </p:spPr>
        <p:txBody>
          <a:bodyPr wrap="square">
            <a:spAutoFit/>
          </a:bodyPr>
          <a:lstStyle/>
          <a:p>
            <a:pPr marL="285750" marR="0" lvl="0" indent="-285750" algn="l" defTabSz="914400" rtl="0" eaLnBrk="1" fontAlgn="base" latinLnBrk="0" hangingPunct="1">
              <a:lnSpc>
                <a:spcPct val="120000"/>
              </a:lnSpc>
              <a:spcBef>
                <a:spcPts val="0"/>
              </a:spcBef>
              <a:spcAft>
                <a:spcPct val="0"/>
              </a:spcAft>
              <a:buClrTx/>
              <a:buSzTx/>
              <a:buFont typeface="Wingdings" panose="05000000000000000000" pitchFamily="2" charset="2"/>
              <a:buChar char="u"/>
              <a:tabLst/>
              <a:defRPr/>
            </a:pP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水災災害</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事件調查說明：共計</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33</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23</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中</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6</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、未</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p>
        </p:txBody>
      </p:sp>
    </p:spTree>
    <p:extLst>
      <p:ext uri="{BB962C8B-B14F-4D97-AF65-F5344CB8AC3E}">
        <p14:creationId xmlns:p14="http://schemas.microsoft.com/office/powerpoint/2010/main" val="26573947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 name="標題 2"/>
          <p:cNvSpPr>
            <a:spLocks noGrp="1"/>
          </p:cNvSpPr>
          <p:nvPr>
            <p:ph type="title"/>
          </p:nvPr>
        </p:nvSpPr>
        <p:spPr>
          <a:xfrm>
            <a:off x="304800" y="152400"/>
            <a:ext cx="6705600" cy="716869"/>
          </a:xfrm>
          <a:solidFill>
            <a:schemeClr val="bg1"/>
          </a:solidFill>
        </p:spPr>
        <p:txBody>
          <a:bodyPr/>
          <a:lstStyle/>
          <a:p>
            <a:r>
              <a:rPr lang="zh-TW" altLang="en-US" dirty="0"/>
              <a:t>各區災害潛勢資料調查結果說明</a:t>
            </a:r>
          </a:p>
        </p:txBody>
      </p:sp>
      <p:graphicFrame>
        <p:nvGraphicFramePr>
          <p:cNvPr id="6" name="表格 5"/>
          <p:cNvGraphicFramePr>
            <a:graphicFrameLocks noGrp="1"/>
          </p:cNvGraphicFramePr>
          <p:nvPr>
            <p:extLst/>
          </p:nvPr>
        </p:nvGraphicFramePr>
        <p:xfrm>
          <a:off x="76200" y="1087641"/>
          <a:ext cx="8839200" cy="5313159"/>
        </p:xfrm>
        <a:graphic>
          <a:graphicData uri="http://schemas.openxmlformats.org/drawingml/2006/table">
            <a:tbl>
              <a:tblPr firstRow="1" firstCol="1" bandRow="1">
                <a:tableStyleId>{D7AC3CCA-C797-4891-BE02-D94E43425B78}</a:tableStyleId>
              </a:tblPr>
              <a:tblGrid>
                <a:gridCol w="609600">
                  <a:extLst>
                    <a:ext uri="{9D8B030D-6E8A-4147-A177-3AD203B41FA5}">
                      <a16:colId xmlns:a16="http://schemas.microsoft.com/office/drawing/2014/main" val="20000"/>
                    </a:ext>
                  </a:extLst>
                </a:gridCol>
                <a:gridCol w="1160755">
                  <a:extLst>
                    <a:ext uri="{9D8B030D-6E8A-4147-A177-3AD203B41FA5}">
                      <a16:colId xmlns:a16="http://schemas.microsoft.com/office/drawing/2014/main" val="20001"/>
                    </a:ext>
                  </a:extLst>
                </a:gridCol>
                <a:gridCol w="1548033">
                  <a:extLst>
                    <a:ext uri="{9D8B030D-6E8A-4147-A177-3AD203B41FA5}">
                      <a16:colId xmlns:a16="http://schemas.microsoft.com/office/drawing/2014/main" val="20002"/>
                    </a:ext>
                  </a:extLst>
                </a:gridCol>
                <a:gridCol w="600363">
                  <a:extLst>
                    <a:ext uri="{9D8B030D-6E8A-4147-A177-3AD203B41FA5}">
                      <a16:colId xmlns:a16="http://schemas.microsoft.com/office/drawing/2014/main" val="20004"/>
                    </a:ext>
                  </a:extLst>
                </a:gridCol>
                <a:gridCol w="1957561">
                  <a:extLst>
                    <a:ext uri="{9D8B030D-6E8A-4147-A177-3AD203B41FA5}">
                      <a16:colId xmlns:a16="http://schemas.microsoft.com/office/drawing/2014/main" val="266659339"/>
                    </a:ext>
                  </a:extLst>
                </a:gridCol>
                <a:gridCol w="599208">
                  <a:extLst>
                    <a:ext uri="{9D8B030D-6E8A-4147-A177-3AD203B41FA5}">
                      <a16:colId xmlns:a16="http://schemas.microsoft.com/office/drawing/2014/main" val="2452106115"/>
                    </a:ext>
                  </a:extLst>
                </a:gridCol>
                <a:gridCol w="1677880">
                  <a:extLst>
                    <a:ext uri="{9D8B030D-6E8A-4147-A177-3AD203B41FA5}">
                      <a16:colId xmlns:a16="http://schemas.microsoft.com/office/drawing/2014/main" val="3658594651"/>
                    </a:ext>
                  </a:extLst>
                </a:gridCol>
                <a:gridCol w="685800">
                  <a:extLst>
                    <a:ext uri="{9D8B030D-6E8A-4147-A177-3AD203B41FA5}">
                      <a16:colId xmlns:a16="http://schemas.microsoft.com/office/drawing/2014/main" val="20006"/>
                    </a:ext>
                  </a:extLst>
                </a:gridCol>
              </a:tblGrid>
              <a:tr h="436359">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行政區</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事件地點</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易致災說明</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施工</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單位</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施工說明</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權管</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單位</a:t>
                      </a:r>
                      <a:endParaRPr lang="zh-TW" altLang="en-US"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檢核意見</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已列管</a:t>
                      </a: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尚未處置</a:t>
                      </a: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處置</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情形</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457200">
                <a:tc rowSpan="3">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貢寮區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福隆里虎子山街地下道</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雨勢過大加上虎子山野溪排水箱涵斷面不足造成外水溢堤淹至虎子山街的車行地下道內</a:t>
                      </a:r>
                      <a:endPar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排水不良、河川溢淹、地勢低窪、雨勢過大</a:t>
                      </a: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排水箱涵束縮通洪斷面，洪水量若超出現有容許標準仍有淹水之虞</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貢寮區公所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虎子山涵洞道路邊溝清淤及路面清理。另公路總局第一養護工程處景美工務段預計將於</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106</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年辦理台</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線下方排水箱涵改善工程</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水利局</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目前已請交通部公路總局第一區養護工程處景美工務段在</a:t>
                      </a:r>
                      <a:r>
                        <a:rPr lang="en-US" altLang="zh-TW"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106</a:t>
                      </a: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年底前完成台二線下方箱涵改善，另公所目前針對該處低地排水設施設計中</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改善中</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2406416998"/>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雙玉里德心街</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德心街地勢低窪，鄰接雙溪河，當日因豪大雨水位暴漲、宣洩不及，導致德心街積淹水</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水利局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雙溪河治理計畫尚未核定</a:t>
                      </a:r>
                      <a:endParaRPr lang="zh-TW" sz="1100" b="1" kern="12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未改善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486862823"/>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雙玉里德心街</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德心街堤防基礎多處淘刷，連日大雨勢造成道路坍方、堤防外推</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貢寮區公所、新北市政府水利局</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架設圍籬封路、打設鋼軌樁臨時支撐，避免道路持續塌方。</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105</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年續辦堤防重建工程（水利局已於</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105.1.19</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開標，保留決標中）</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水利局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目前架設圍籬封路、打設鋼軌樁臨時支撐，避免道路持續塌方</a:t>
                      </a: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續辦堤防重建工程，水利局於</a:t>
                      </a:r>
                      <a:r>
                        <a:rPr lang="en-US" altLang="zh-TW"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1/19</a:t>
                      </a: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開標</a:t>
                      </a: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3.2/9</a:t>
                      </a: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開工，辦理護岸基礎植筋補強中</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改善中</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4252484187"/>
                  </a:ext>
                </a:extLst>
              </a:tr>
              <a:tr h="457200">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淡水區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中正東路</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段</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177</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號</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因杜鵑颱風來襲</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日雨量超過</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50mm</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以上</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導致排水系統宣洩不及</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義選環保工程有限公司</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過路涵管淤積部分清疏改善</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3491957546"/>
                  </a:ext>
                </a:extLst>
              </a:tr>
            </a:tbl>
          </a:graphicData>
        </a:graphic>
      </p:graphicFrame>
      <p:sp>
        <p:nvSpPr>
          <p:cNvPr id="7" name="矩形 6"/>
          <p:cNvSpPr/>
          <p:nvPr/>
        </p:nvSpPr>
        <p:spPr>
          <a:xfrm>
            <a:off x="76200" y="711294"/>
            <a:ext cx="8920372" cy="428194"/>
          </a:xfrm>
          <a:prstGeom prst="rect">
            <a:avLst/>
          </a:prstGeom>
        </p:spPr>
        <p:txBody>
          <a:bodyPr wrap="square">
            <a:spAutoFit/>
          </a:bodyPr>
          <a:lstStyle/>
          <a:p>
            <a:pPr marL="285750" marR="0" lvl="0" indent="-285750" algn="l" defTabSz="914400" rtl="0" eaLnBrk="1" fontAlgn="base" latinLnBrk="0" hangingPunct="1">
              <a:lnSpc>
                <a:spcPct val="120000"/>
              </a:lnSpc>
              <a:spcBef>
                <a:spcPts val="0"/>
              </a:spcBef>
              <a:spcAft>
                <a:spcPct val="0"/>
              </a:spcAft>
              <a:buClrTx/>
              <a:buSzTx/>
              <a:buFont typeface="Wingdings" panose="05000000000000000000" pitchFamily="2" charset="2"/>
              <a:buChar char="u"/>
              <a:tabLst/>
              <a:defRPr/>
            </a:pP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水災災害</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事件調查說明：共計</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33</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23</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中</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6</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、未</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p>
        </p:txBody>
      </p:sp>
    </p:spTree>
    <p:extLst>
      <p:ext uri="{BB962C8B-B14F-4D97-AF65-F5344CB8AC3E}">
        <p14:creationId xmlns:p14="http://schemas.microsoft.com/office/powerpoint/2010/main" val="163225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 name="標題 2"/>
          <p:cNvSpPr>
            <a:spLocks noGrp="1"/>
          </p:cNvSpPr>
          <p:nvPr>
            <p:ph type="title"/>
          </p:nvPr>
        </p:nvSpPr>
        <p:spPr>
          <a:xfrm>
            <a:off x="304800" y="152400"/>
            <a:ext cx="6705600" cy="716869"/>
          </a:xfrm>
          <a:solidFill>
            <a:schemeClr val="bg1"/>
          </a:solidFill>
        </p:spPr>
        <p:txBody>
          <a:bodyPr/>
          <a:lstStyle/>
          <a:p>
            <a:r>
              <a:rPr lang="zh-TW" altLang="en-US" dirty="0"/>
              <a:t>各區災害潛勢資料調查結果說明</a:t>
            </a:r>
          </a:p>
        </p:txBody>
      </p:sp>
      <p:graphicFrame>
        <p:nvGraphicFramePr>
          <p:cNvPr id="6" name="表格 5"/>
          <p:cNvGraphicFramePr>
            <a:graphicFrameLocks noGrp="1"/>
          </p:cNvGraphicFramePr>
          <p:nvPr>
            <p:extLst/>
          </p:nvPr>
        </p:nvGraphicFramePr>
        <p:xfrm>
          <a:off x="76200" y="1178145"/>
          <a:ext cx="8839200" cy="5363959"/>
        </p:xfrm>
        <a:graphic>
          <a:graphicData uri="http://schemas.openxmlformats.org/drawingml/2006/table">
            <a:tbl>
              <a:tblPr firstRow="1" firstCol="1" bandRow="1">
                <a:tableStyleId>{D7AC3CCA-C797-4891-BE02-D94E43425B78}</a:tableStyleId>
              </a:tblPr>
              <a:tblGrid>
                <a:gridCol w="609600">
                  <a:extLst>
                    <a:ext uri="{9D8B030D-6E8A-4147-A177-3AD203B41FA5}">
                      <a16:colId xmlns:a16="http://schemas.microsoft.com/office/drawing/2014/main" val="20000"/>
                    </a:ext>
                  </a:extLst>
                </a:gridCol>
                <a:gridCol w="1160755">
                  <a:extLst>
                    <a:ext uri="{9D8B030D-6E8A-4147-A177-3AD203B41FA5}">
                      <a16:colId xmlns:a16="http://schemas.microsoft.com/office/drawing/2014/main" val="20001"/>
                    </a:ext>
                  </a:extLst>
                </a:gridCol>
                <a:gridCol w="1548033">
                  <a:extLst>
                    <a:ext uri="{9D8B030D-6E8A-4147-A177-3AD203B41FA5}">
                      <a16:colId xmlns:a16="http://schemas.microsoft.com/office/drawing/2014/main" val="20002"/>
                    </a:ext>
                  </a:extLst>
                </a:gridCol>
                <a:gridCol w="804550">
                  <a:extLst>
                    <a:ext uri="{9D8B030D-6E8A-4147-A177-3AD203B41FA5}">
                      <a16:colId xmlns:a16="http://schemas.microsoft.com/office/drawing/2014/main" val="20004"/>
                    </a:ext>
                  </a:extLst>
                </a:gridCol>
                <a:gridCol w="1744462">
                  <a:extLst>
                    <a:ext uri="{9D8B030D-6E8A-4147-A177-3AD203B41FA5}">
                      <a16:colId xmlns:a16="http://schemas.microsoft.com/office/drawing/2014/main" val="266659339"/>
                    </a:ext>
                  </a:extLst>
                </a:gridCol>
                <a:gridCol w="608120">
                  <a:extLst>
                    <a:ext uri="{9D8B030D-6E8A-4147-A177-3AD203B41FA5}">
                      <a16:colId xmlns:a16="http://schemas.microsoft.com/office/drawing/2014/main" val="2452106115"/>
                    </a:ext>
                  </a:extLst>
                </a:gridCol>
                <a:gridCol w="1677880">
                  <a:extLst>
                    <a:ext uri="{9D8B030D-6E8A-4147-A177-3AD203B41FA5}">
                      <a16:colId xmlns:a16="http://schemas.microsoft.com/office/drawing/2014/main" val="3658594651"/>
                    </a:ext>
                  </a:extLst>
                </a:gridCol>
                <a:gridCol w="685800">
                  <a:extLst>
                    <a:ext uri="{9D8B030D-6E8A-4147-A177-3AD203B41FA5}">
                      <a16:colId xmlns:a16="http://schemas.microsoft.com/office/drawing/2014/main" val="20006"/>
                    </a:ext>
                  </a:extLst>
                </a:gridCol>
              </a:tblGrid>
              <a:tr h="436359">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行政區</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事件地點</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易致災說明</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施工</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單位</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施工說明</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權管</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單位</a:t>
                      </a:r>
                      <a:endParaRPr lang="zh-TW" altLang="en-US"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檢核意見</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已列管</a:t>
                      </a: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尚未處置</a:t>
                      </a: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處置</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情形</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457200">
                <a:tc rowSpan="2">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深坑區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北深路三段</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286</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巷</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號地下</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樓</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區域排水系統河道水位暴漲，溢淹造成</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住戶自行改善</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防水閘門膠條老舊更換</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3491957546"/>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深坑區北深路三段</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93</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巷底</a:t>
                      </a:r>
                      <a:endPar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深坑區北深路三段</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93</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巷</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67</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號旁</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景美溪水位暴漲</a:t>
                      </a:r>
                      <a:endPar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護岸蛇閥關閉堤內排水宣洩不及</a:t>
                      </a:r>
                    </a:p>
                    <a:p>
                      <a:pPr marL="0" marR="0" lvl="0" indent="0" algn="just" defTabSz="914400" rtl="0" eaLnBrk="1" fontAlgn="auto" latinLnBrk="0" hangingPunct="1">
                        <a:lnSpc>
                          <a:spcPts val="1600"/>
                        </a:lnSpc>
                        <a:spcBef>
                          <a:spcPts val="0"/>
                        </a:spcBef>
                        <a:spcAft>
                          <a:spcPts val="0"/>
                        </a:spcAft>
                        <a:buClrTx/>
                        <a:buSzTx/>
                        <a:buFont typeface="+mj-lt"/>
                        <a:buNone/>
                        <a:tabLst/>
                        <a:defRPr/>
                      </a:pPr>
                      <a:endPar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經濟部水利署第十河川局、新北市政府水利局、新北市深坑區公所</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護岸改善，抽水機每逢颱風警報發布即進駐</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588331811"/>
                  </a:ext>
                </a:extLst>
              </a:tr>
              <a:tr h="457200">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新店區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新店區廣興里</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瞬間大雨造成低窪區域淹水</a:t>
                      </a:r>
                      <a:endPar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颱風過後若下大雨部分地區仍會積水，待復建</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新北市政府農業局、新北市政府水利局、新店區公所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道路搶通、復建工程</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已搶通並完成臨時設施，後續復建由主管機關續辦</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水利局</a:t>
                      </a:r>
                      <a:endPar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查積水係道路凹陷所致，本局待復建工程告一段落後，將全段重鋪</a:t>
                      </a:r>
                      <a:r>
                        <a:rPr lang="en-US" altLang="zh-TW"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AC</a:t>
                      </a: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改善中</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2676028685"/>
                  </a:ext>
                </a:extLst>
              </a:tr>
              <a:tr h="457200">
                <a:tc rowSpan="2">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瑞芳區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汽車路</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號之</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14</a:t>
                      </a:r>
                      <a:endPar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積水深度及範圍未知，因現場勘查時水已消退，故僅為短時間時雨量過大所導致</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瑞芳區公所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後續再予觀察，故尚無需相關災後工程</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418030233"/>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大寮派出所附近</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分隔島及側溝鍍鋅隔柵排水孔遭樹葉阻塞，導致上邊坡路面積水無法順利宣洩</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瑞芳區公所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因非排水側溝如量設計不足導致，無相關災後工程措施，將於日後加強巡視確認排水孔上是否有垃圾或疏枝樹葉遮蓋</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962989620"/>
                  </a:ext>
                </a:extLst>
              </a:tr>
            </a:tbl>
          </a:graphicData>
        </a:graphic>
      </p:graphicFrame>
      <p:sp>
        <p:nvSpPr>
          <p:cNvPr id="7" name="矩形 6"/>
          <p:cNvSpPr/>
          <p:nvPr/>
        </p:nvSpPr>
        <p:spPr>
          <a:xfrm>
            <a:off x="76200" y="711294"/>
            <a:ext cx="8920372" cy="428194"/>
          </a:xfrm>
          <a:prstGeom prst="rect">
            <a:avLst/>
          </a:prstGeom>
        </p:spPr>
        <p:txBody>
          <a:bodyPr wrap="square">
            <a:spAutoFit/>
          </a:bodyPr>
          <a:lstStyle/>
          <a:p>
            <a:pPr marL="285750" marR="0" lvl="0" indent="-285750" algn="l" defTabSz="914400" rtl="0" eaLnBrk="1" fontAlgn="base" latinLnBrk="0" hangingPunct="1">
              <a:lnSpc>
                <a:spcPct val="120000"/>
              </a:lnSpc>
              <a:spcBef>
                <a:spcPts val="0"/>
              </a:spcBef>
              <a:spcAft>
                <a:spcPct val="0"/>
              </a:spcAft>
              <a:buClrTx/>
              <a:buSzTx/>
              <a:buFont typeface="Wingdings" panose="05000000000000000000" pitchFamily="2" charset="2"/>
              <a:buChar char="u"/>
              <a:tabLst/>
              <a:defRPr/>
            </a:pP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水災災害</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事件調查說明：共計</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33</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23</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中</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6</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、未</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p>
        </p:txBody>
      </p:sp>
    </p:spTree>
    <p:extLst>
      <p:ext uri="{BB962C8B-B14F-4D97-AF65-F5344CB8AC3E}">
        <p14:creationId xmlns:p14="http://schemas.microsoft.com/office/powerpoint/2010/main" val="7199611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 name="標題 2"/>
          <p:cNvSpPr>
            <a:spLocks noGrp="1"/>
          </p:cNvSpPr>
          <p:nvPr>
            <p:ph type="title"/>
          </p:nvPr>
        </p:nvSpPr>
        <p:spPr>
          <a:xfrm>
            <a:off x="304800" y="152400"/>
            <a:ext cx="6705600" cy="716869"/>
          </a:xfrm>
          <a:solidFill>
            <a:schemeClr val="bg1"/>
          </a:solidFill>
        </p:spPr>
        <p:txBody>
          <a:bodyPr/>
          <a:lstStyle/>
          <a:p>
            <a:r>
              <a:rPr lang="zh-TW" altLang="en-US" dirty="0"/>
              <a:t>各區災害潛勢資料調查結果說明</a:t>
            </a:r>
          </a:p>
        </p:txBody>
      </p:sp>
      <p:graphicFrame>
        <p:nvGraphicFramePr>
          <p:cNvPr id="6" name="表格 5"/>
          <p:cNvGraphicFramePr>
            <a:graphicFrameLocks noGrp="1"/>
          </p:cNvGraphicFramePr>
          <p:nvPr>
            <p:extLst/>
          </p:nvPr>
        </p:nvGraphicFramePr>
        <p:xfrm>
          <a:off x="76200" y="1295400"/>
          <a:ext cx="8839200" cy="4703559"/>
        </p:xfrm>
        <a:graphic>
          <a:graphicData uri="http://schemas.openxmlformats.org/drawingml/2006/table">
            <a:tbl>
              <a:tblPr firstRow="1" firstCol="1" bandRow="1">
                <a:tableStyleId>{D7AC3CCA-C797-4891-BE02-D94E43425B78}</a:tableStyleId>
              </a:tblPr>
              <a:tblGrid>
                <a:gridCol w="609600">
                  <a:extLst>
                    <a:ext uri="{9D8B030D-6E8A-4147-A177-3AD203B41FA5}">
                      <a16:colId xmlns:a16="http://schemas.microsoft.com/office/drawing/2014/main" val="20000"/>
                    </a:ext>
                  </a:extLst>
                </a:gridCol>
                <a:gridCol w="1160755">
                  <a:extLst>
                    <a:ext uri="{9D8B030D-6E8A-4147-A177-3AD203B41FA5}">
                      <a16:colId xmlns:a16="http://schemas.microsoft.com/office/drawing/2014/main" val="20001"/>
                    </a:ext>
                  </a:extLst>
                </a:gridCol>
                <a:gridCol w="1548033">
                  <a:extLst>
                    <a:ext uri="{9D8B030D-6E8A-4147-A177-3AD203B41FA5}">
                      <a16:colId xmlns:a16="http://schemas.microsoft.com/office/drawing/2014/main" val="20002"/>
                    </a:ext>
                  </a:extLst>
                </a:gridCol>
                <a:gridCol w="804550">
                  <a:extLst>
                    <a:ext uri="{9D8B030D-6E8A-4147-A177-3AD203B41FA5}">
                      <a16:colId xmlns:a16="http://schemas.microsoft.com/office/drawing/2014/main" val="20004"/>
                    </a:ext>
                  </a:extLst>
                </a:gridCol>
                <a:gridCol w="1753374">
                  <a:extLst>
                    <a:ext uri="{9D8B030D-6E8A-4147-A177-3AD203B41FA5}">
                      <a16:colId xmlns:a16="http://schemas.microsoft.com/office/drawing/2014/main" val="266659339"/>
                    </a:ext>
                  </a:extLst>
                </a:gridCol>
                <a:gridCol w="599208">
                  <a:extLst>
                    <a:ext uri="{9D8B030D-6E8A-4147-A177-3AD203B41FA5}">
                      <a16:colId xmlns:a16="http://schemas.microsoft.com/office/drawing/2014/main" val="2452106115"/>
                    </a:ext>
                  </a:extLst>
                </a:gridCol>
                <a:gridCol w="1677880">
                  <a:extLst>
                    <a:ext uri="{9D8B030D-6E8A-4147-A177-3AD203B41FA5}">
                      <a16:colId xmlns:a16="http://schemas.microsoft.com/office/drawing/2014/main" val="3658594651"/>
                    </a:ext>
                  </a:extLst>
                </a:gridCol>
                <a:gridCol w="685800">
                  <a:extLst>
                    <a:ext uri="{9D8B030D-6E8A-4147-A177-3AD203B41FA5}">
                      <a16:colId xmlns:a16="http://schemas.microsoft.com/office/drawing/2014/main" val="20006"/>
                    </a:ext>
                  </a:extLst>
                </a:gridCol>
              </a:tblGrid>
              <a:tr h="436359">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行政區</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事件地點</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易致災說明</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施工</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單位</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施工說明</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權管</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單位</a:t>
                      </a:r>
                      <a:endParaRPr lang="zh-TW" altLang="en-US"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檢核意見</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已列管</a:t>
                      </a: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尚未處置</a:t>
                      </a: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處置</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情形</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457200">
                <a:tc rowSpan="4">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樹林區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樹林區保安街一段 鎮前街交叉路口</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保安地下道</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瞬間豪大雨，抽水機抽水不及，</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2015/6/24</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由區長率隊辦理會勘，針對側溝集水井進行清淤檢視，並於當日完成</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柏緯營造</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本案進行地下道側溝疏浚、抽水設備檢修及排水管路檢測調查於</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104/10/30</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完工；另地下道路口排水系統改善於</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105/1/15</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完工</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3491957546"/>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樹林區柑園街二段</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149</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巷道路塌坍復建工程</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昌鴻颱風豪大雨造成淹水，導致柑園街二段</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149</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巷道路塌坍</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柏緯營造</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104/7/10</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先用交維設施圍束，於</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104/7/11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進場施工完成。</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588331811"/>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新北市樹林區南園里佳園路</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段</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99</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巷後段積水</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因高速公路側雜草堵塞側溝導致排放不及，溢淹至本巷</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國道高速公路局</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當下處理情形：本所於里長通報積淹水當下，即派員至現場瞭解與處理；待雨勢稍歇後，積淹水已消退</a:t>
                      </a: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完成改善時間：本所於</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104/7/27</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函文至國道高速公路局，請其協助清除雜草及土溝；</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104/9/30</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本所派員查看已完成改善</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kumimoji="0" lang="zh-TW" altLang="en-US" sz="110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已改善</a:t>
                      </a:r>
                      <a:endParaRPr kumimoji="0" lang="zh-TW" altLang="zh-TW" sz="11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355466536"/>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樹林區山佳車站旁山佳地下道</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台電停電使抽水馬達無法運轉</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樹林區公所</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本所同仁協同廠商載運</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台小型抽水機至現場排除淹水</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kumimoji="0" lang="zh-TW" altLang="en-US" sz="11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已改善</a:t>
                      </a:r>
                      <a:endParaRPr kumimoji="0" lang="zh-TW" altLang="zh-TW" sz="11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605021547"/>
                  </a:ext>
                </a:extLst>
              </a:tr>
            </a:tbl>
          </a:graphicData>
        </a:graphic>
      </p:graphicFrame>
      <p:sp>
        <p:nvSpPr>
          <p:cNvPr id="7" name="矩形 6"/>
          <p:cNvSpPr/>
          <p:nvPr/>
        </p:nvSpPr>
        <p:spPr>
          <a:xfrm>
            <a:off x="76200" y="711294"/>
            <a:ext cx="8920372" cy="428194"/>
          </a:xfrm>
          <a:prstGeom prst="rect">
            <a:avLst/>
          </a:prstGeom>
        </p:spPr>
        <p:txBody>
          <a:bodyPr wrap="square">
            <a:spAutoFit/>
          </a:bodyPr>
          <a:lstStyle/>
          <a:p>
            <a:pPr marL="285750" marR="0" lvl="0" indent="-285750" algn="l" defTabSz="914400" rtl="0" eaLnBrk="1" fontAlgn="base" latinLnBrk="0" hangingPunct="1">
              <a:lnSpc>
                <a:spcPct val="120000"/>
              </a:lnSpc>
              <a:spcBef>
                <a:spcPts val="0"/>
              </a:spcBef>
              <a:spcAft>
                <a:spcPct val="0"/>
              </a:spcAft>
              <a:buClrTx/>
              <a:buSzTx/>
              <a:buFont typeface="Wingdings" panose="05000000000000000000" pitchFamily="2" charset="2"/>
              <a:buChar char="u"/>
              <a:tabLst/>
              <a:defRPr/>
            </a:pP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水災災害</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事件調查說明：共計</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33</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23</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中</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6</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、未</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p>
        </p:txBody>
      </p:sp>
    </p:spTree>
    <p:extLst>
      <p:ext uri="{BB962C8B-B14F-4D97-AF65-F5344CB8AC3E}">
        <p14:creationId xmlns:p14="http://schemas.microsoft.com/office/powerpoint/2010/main" val="30387588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 name="標題 2"/>
          <p:cNvSpPr>
            <a:spLocks noGrp="1"/>
          </p:cNvSpPr>
          <p:nvPr>
            <p:ph type="title"/>
          </p:nvPr>
        </p:nvSpPr>
        <p:spPr>
          <a:xfrm>
            <a:off x="304800" y="152400"/>
            <a:ext cx="6705600" cy="716869"/>
          </a:xfrm>
          <a:solidFill>
            <a:schemeClr val="bg1"/>
          </a:solidFill>
        </p:spPr>
        <p:txBody>
          <a:bodyPr/>
          <a:lstStyle/>
          <a:p>
            <a:r>
              <a:rPr lang="zh-TW" altLang="en-US" dirty="0"/>
              <a:t>各區災害潛勢資料調查結果說明</a:t>
            </a:r>
          </a:p>
        </p:txBody>
      </p:sp>
      <p:graphicFrame>
        <p:nvGraphicFramePr>
          <p:cNvPr id="6" name="表格 5"/>
          <p:cNvGraphicFramePr>
            <a:graphicFrameLocks noGrp="1"/>
          </p:cNvGraphicFramePr>
          <p:nvPr>
            <p:extLst/>
          </p:nvPr>
        </p:nvGraphicFramePr>
        <p:xfrm>
          <a:off x="78974" y="1219200"/>
          <a:ext cx="8839200" cy="2722359"/>
        </p:xfrm>
        <a:graphic>
          <a:graphicData uri="http://schemas.openxmlformats.org/drawingml/2006/table">
            <a:tbl>
              <a:tblPr firstRow="1" firstCol="1" bandRow="1">
                <a:tableStyleId>{D7AC3CCA-C797-4891-BE02-D94E43425B78}</a:tableStyleId>
              </a:tblPr>
              <a:tblGrid>
                <a:gridCol w="609600">
                  <a:extLst>
                    <a:ext uri="{9D8B030D-6E8A-4147-A177-3AD203B41FA5}">
                      <a16:colId xmlns:a16="http://schemas.microsoft.com/office/drawing/2014/main" val="20000"/>
                    </a:ext>
                  </a:extLst>
                </a:gridCol>
                <a:gridCol w="1160755">
                  <a:extLst>
                    <a:ext uri="{9D8B030D-6E8A-4147-A177-3AD203B41FA5}">
                      <a16:colId xmlns:a16="http://schemas.microsoft.com/office/drawing/2014/main" val="20001"/>
                    </a:ext>
                  </a:extLst>
                </a:gridCol>
                <a:gridCol w="1548033">
                  <a:extLst>
                    <a:ext uri="{9D8B030D-6E8A-4147-A177-3AD203B41FA5}">
                      <a16:colId xmlns:a16="http://schemas.microsoft.com/office/drawing/2014/main" val="20002"/>
                    </a:ext>
                  </a:extLst>
                </a:gridCol>
                <a:gridCol w="609241">
                  <a:extLst>
                    <a:ext uri="{9D8B030D-6E8A-4147-A177-3AD203B41FA5}">
                      <a16:colId xmlns:a16="http://schemas.microsoft.com/office/drawing/2014/main" val="20004"/>
                    </a:ext>
                  </a:extLst>
                </a:gridCol>
                <a:gridCol w="1948683">
                  <a:extLst>
                    <a:ext uri="{9D8B030D-6E8A-4147-A177-3AD203B41FA5}">
                      <a16:colId xmlns:a16="http://schemas.microsoft.com/office/drawing/2014/main" val="266659339"/>
                    </a:ext>
                  </a:extLst>
                </a:gridCol>
                <a:gridCol w="599208">
                  <a:extLst>
                    <a:ext uri="{9D8B030D-6E8A-4147-A177-3AD203B41FA5}">
                      <a16:colId xmlns:a16="http://schemas.microsoft.com/office/drawing/2014/main" val="2452106115"/>
                    </a:ext>
                  </a:extLst>
                </a:gridCol>
                <a:gridCol w="1677880">
                  <a:extLst>
                    <a:ext uri="{9D8B030D-6E8A-4147-A177-3AD203B41FA5}">
                      <a16:colId xmlns:a16="http://schemas.microsoft.com/office/drawing/2014/main" val="3658594651"/>
                    </a:ext>
                  </a:extLst>
                </a:gridCol>
                <a:gridCol w="685800">
                  <a:extLst>
                    <a:ext uri="{9D8B030D-6E8A-4147-A177-3AD203B41FA5}">
                      <a16:colId xmlns:a16="http://schemas.microsoft.com/office/drawing/2014/main" val="20006"/>
                    </a:ext>
                  </a:extLst>
                </a:gridCol>
              </a:tblGrid>
              <a:tr h="436359">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行政區</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事件地點</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易致災說明</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施工</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單位</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施工說明</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權管</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單位</a:t>
                      </a:r>
                      <a:endParaRPr lang="zh-TW" altLang="en-US"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檢核意見</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已列管</a:t>
                      </a: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尚未處置</a:t>
                      </a: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處置</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情形</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457200">
                <a:tc rowSpan="3">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樹林區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樹林區東山里東和街</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號水閘門淹水</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本所同仁立即至現場，現場無積水情況，惟水閘門有樹枝影響水流</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樹林區公所</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已調派怪手清除樹枝</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kumimoji="0" lang="zh-TW" altLang="en-US" sz="11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已改善</a:t>
                      </a:r>
                      <a:endParaRPr kumimoji="0" lang="zh-TW" altLang="zh-TW" sz="11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122866953"/>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樹林區柑園街一段</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335</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巷</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馬達負載過大，導致過熱而跳電</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樹林區公所</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復歸，使馬達重新啟動，並於</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104/8/21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更新馬達零件</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3491957546"/>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樹林區保安街一段 鎮前街交叉路口</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保安地下道</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報案民眾稱保安地下道淹水，有汽車強行通過拋錨在裡面，經本所同仁立即至現場，水淹已消退，淹水原因為瞬間大雨導致宣洩不及</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柏緯營造</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本案進行地下道側溝疏浚、抽水設備檢修及排水管路檢測調查於</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104/10/30</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完工；另地下道路口排水系統改善於</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105/1/15</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完工。</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588331811"/>
                  </a:ext>
                </a:extLst>
              </a:tr>
            </a:tbl>
          </a:graphicData>
        </a:graphic>
      </p:graphicFrame>
      <p:sp>
        <p:nvSpPr>
          <p:cNvPr id="7" name="矩形 6"/>
          <p:cNvSpPr/>
          <p:nvPr/>
        </p:nvSpPr>
        <p:spPr>
          <a:xfrm>
            <a:off x="76200" y="711294"/>
            <a:ext cx="8920372" cy="428194"/>
          </a:xfrm>
          <a:prstGeom prst="rect">
            <a:avLst/>
          </a:prstGeom>
        </p:spPr>
        <p:txBody>
          <a:bodyPr wrap="square">
            <a:spAutoFit/>
          </a:bodyPr>
          <a:lstStyle/>
          <a:p>
            <a:pPr marL="285750" marR="0" lvl="0" indent="-285750" algn="l" defTabSz="914400" rtl="0" eaLnBrk="1" fontAlgn="base" latinLnBrk="0" hangingPunct="1">
              <a:lnSpc>
                <a:spcPct val="120000"/>
              </a:lnSpc>
              <a:spcBef>
                <a:spcPts val="0"/>
              </a:spcBef>
              <a:spcAft>
                <a:spcPct val="0"/>
              </a:spcAft>
              <a:buClrTx/>
              <a:buSzTx/>
              <a:buFont typeface="Wingdings" panose="05000000000000000000" pitchFamily="2" charset="2"/>
              <a:buChar char="u"/>
              <a:tabLst/>
              <a:defRPr/>
            </a:pP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水災災害</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事件調查說明：共計</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33</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23</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中</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6</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、未</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p>
        </p:txBody>
      </p:sp>
    </p:spTree>
    <p:extLst>
      <p:ext uri="{BB962C8B-B14F-4D97-AF65-F5344CB8AC3E}">
        <p14:creationId xmlns:p14="http://schemas.microsoft.com/office/powerpoint/2010/main" val="13819839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 name="標題 2"/>
          <p:cNvSpPr>
            <a:spLocks noGrp="1"/>
          </p:cNvSpPr>
          <p:nvPr>
            <p:ph type="title"/>
          </p:nvPr>
        </p:nvSpPr>
        <p:spPr>
          <a:xfrm>
            <a:off x="304800" y="152400"/>
            <a:ext cx="6705600" cy="716869"/>
          </a:xfrm>
          <a:solidFill>
            <a:schemeClr val="bg1"/>
          </a:solidFill>
        </p:spPr>
        <p:txBody>
          <a:bodyPr/>
          <a:lstStyle/>
          <a:p>
            <a:r>
              <a:rPr lang="zh-TW" altLang="en-US" dirty="0"/>
              <a:t>各區災害潛勢資料調查結果說明</a:t>
            </a:r>
          </a:p>
        </p:txBody>
      </p:sp>
      <p:sp>
        <p:nvSpPr>
          <p:cNvPr id="5" name="矩形 4"/>
          <p:cNvSpPr/>
          <p:nvPr/>
        </p:nvSpPr>
        <p:spPr>
          <a:xfrm>
            <a:off x="76200" y="711294"/>
            <a:ext cx="8920372" cy="428194"/>
          </a:xfrm>
          <a:prstGeom prst="rect">
            <a:avLst/>
          </a:prstGeom>
        </p:spPr>
        <p:txBody>
          <a:bodyPr wrap="square">
            <a:spAutoFit/>
          </a:bodyPr>
          <a:lstStyle/>
          <a:p>
            <a:pPr marL="285750" marR="0" lvl="0" indent="-285750" algn="l" defTabSz="914400" rtl="0" eaLnBrk="1" fontAlgn="base" latinLnBrk="0" hangingPunct="1">
              <a:lnSpc>
                <a:spcPct val="120000"/>
              </a:lnSpc>
              <a:spcBef>
                <a:spcPts val="0"/>
              </a:spcBef>
              <a:spcAft>
                <a:spcPct val="0"/>
              </a:spcAft>
              <a:buClrTx/>
              <a:buSzTx/>
              <a:buFont typeface="Wingdings" panose="05000000000000000000" pitchFamily="2" charset="2"/>
              <a:buChar char="u"/>
              <a:tabLst/>
              <a:defRPr/>
            </a:pP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坡</a:t>
            </a:r>
            <a:r>
              <a:rPr kumimoji="1" lang="zh-TW" altLang="en-US" sz="2000" b="1" i="0" u="sng"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地</a:t>
            </a: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災害</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事件調查</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說明：共計</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36</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31</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中</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、未</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1" lang="en-US" altLang="zh-TW" sz="2000" b="1" i="0" u="none" strike="noStrike" kern="100" cap="none" spc="0" normalizeH="0" baseline="0" noProof="0" dirty="0">
              <a:ln>
                <a:noFill/>
              </a:ln>
              <a:solidFill>
                <a:srgbClr val="4472C4"/>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graphicFrame>
        <p:nvGraphicFramePr>
          <p:cNvPr id="6" name="表格 5"/>
          <p:cNvGraphicFramePr>
            <a:graphicFrameLocks noGrp="1"/>
          </p:cNvGraphicFramePr>
          <p:nvPr>
            <p:extLst/>
          </p:nvPr>
        </p:nvGraphicFramePr>
        <p:xfrm>
          <a:off x="76200" y="1124165"/>
          <a:ext cx="8839200" cy="5313159"/>
        </p:xfrm>
        <a:graphic>
          <a:graphicData uri="http://schemas.openxmlformats.org/drawingml/2006/table">
            <a:tbl>
              <a:tblPr firstRow="1" firstCol="1" bandRow="1">
                <a:tableStyleId>{D7AC3CCA-C797-4891-BE02-D94E43425B78}</a:tableStyleId>
              </a:tblPr>
              <a:tblGrid>
                <a:gridCol w="609600">
                  <a:extLst>
                    <a:ext uri="{9D8B030D-6E8A-4147-A177-3AD203B41FA5}">
                      <a16:colId xmlns:a16="http://schemas.microsoft.com/office/drawing/2014/main" val="20000"/>
                    </a:ext>
                  </a:extLst>
                </a:gridCol>
                <a:gridCol w="1000957">
                  <a:extLst>
                    <a:ext uri="{9D8B030D-6E8A-4147-A177-3AD203B41FA5}">
                      <a16:colId xmlns:a16="http://schemas.microsoft.com/office/drawing/2014/main" val="20001"/>
                    </a:ext>
                  </a:extLst>
                </a:gridCol>
                <a:gridCol w="1707831">
                  <a:extLst>
                    <a:ext uri="{9D8B030D-6E8A-4147-A177-3AD203B41FA5}">
                      <a16:colId xmlns:a16="http://schemas.microsoft.com/office/drawing/2014/main" val="20002"/>
                    </a:ext>
                  </a:extLst>
                </a:gridCol>
                <a:gridCol w="635874">
                  <a:extLst>
                    <a:ext uri="{9D8B030D-6E8A-4147-A177-3AD203B41FA5}">
                      <a16:colId xmlns:a16="http://schemas.microsoft.com/office/drawing/2014/main" val="20004"/>
                    </a:ext>
                  </a:extLst>
                </a:gridCol>
                <a:gridCol w="2015231">
                  <a:extLst>
                    <a:ext uri="{9D8B030D-6E8A-4147-A177-3AD203B41FA5}">
                      <a16:colId xmlns:a16="http://schemas.microsoft.com/office/drawing/2014/main" val="266659339"/>
                    </a:ext>
                  </a:extLst>
                </a:gridCol>
                <a:gridCol w="656948">
                  <a:extLst>
                    <a:ext uri="{9D8B030D-6E8A-4147-A177-3AD203B41FA5}">
                      <a16:colId xmlns:a16="http://schemas.microsoft.com/office/drawing/2014/main" val="2452106115"/>
                    </a:ext>
                  </a:extLst>
                </a:gridCol>
                <a:gridCol w="1526959">
                  <a:extLst>
                    <a:ext uri="{9D8B030D-6E8A-4147-A177-3AD203B41FA5}">
                      <a16:colId xmlns:a16="http://schemas.microsoft.com/office/drawing/2014/main" val="3658594651"/>
                    </a:ext>
                  </a:extLst>
                </a:gridCol>
                <a:gridCol w="685800">
                  <a:extLst>
                    <a:ext uri="{9D8B030D-6E8A-4147-A177-3AD203B41FA5}">
                      <a16:colId xmlns:a16="http://schemas.microsoft.com/office/drawing/2014/main" val="20006"/>
                    </a:ext>
                  </a:extLst>
                </a:gridCol>
              </a:tblGrid>
              <a:tr h="436359">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行政區</a:t>
                      </a:r>
                      <a:endParaRPr lang="zh-TW" sz="1100" b="1"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事件地點</a:t>
                      </a:r>
                      <a:endParaRPr lang="zh-TW" sz="1100" b="1"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易致災說明</a:t>
                      </a:r>
                      <a:endParaRPr lang="zh-TW" sz="1100" b="1"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施工</a:t>
                      </a:r>
                      <a:endParaRPr lang="en-US" altLang="zh-TW"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單位</a:t>
                      </a:r>
                      <a:endParaRPr lang="zh-TW" sz="1100" b="1"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施工說明</a:t>
                      </a:r>
                      <a:endParaRPr lang="zh-TW" sz="1100" b="1"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權管</a:t>
                      </a:r>
                      <a:endParaRPr lang="en-US" altLang="zh-TW"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單位</a:t>
                      </a:r>
                      <a:endParaRPr lang="zh-TW" altLang="en-US" sz="1100" b="1"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檢核意見</a:t>
                      </a:r>
                      <a:endParaRPr lang="en-US" altLang="zh-TW"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en-US" altLang="zh-TW"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已列管</a:t>
                      </a:r>
                      <a:r>
                        <a:rPr lang="en-US" altLang="zh-TW"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尚未處置</a:t>
                      </a:r>
                      <a:r>
                        <a:rPr lang="en-US" altLang="zh-TW"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處置</a:t>
                      </a:r>
                      <a:endParaRPr lang="en-US" altLang="zh-TW"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情形</a:t>
                      </a:r>
                      <a:endParaRPr lang="zh-TW" sz="1100" b="1"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457200">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三峽區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新北市三峽區有木里北</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114</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線</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6K+200</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處</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既有道路擋土結構</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排樁</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倒臥於大豹溪邊</a:t>
                      </a:r>
                      <a:endPar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因順向坡局部滑動之頁岩塊堆積於大豹溪邊</a:t>
                      </a: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道路中斷區位於大豹溪轉彎段</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攻擊區</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崩塌區外之既有排樁已明顯裸露</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裸露深度</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2~8m)</a:t>
                      </a:r>
                      <a:endPar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道路全斷面中斷長約</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25m</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，僅於靠山側之側溝未崩落</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北翰營造有限公司</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於崩塌區回填輕量化材料</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(EPS)</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並設置擋土牆及基樁，以恢復中斷道路並於復建擋土牆外側設置保護工以防止大豹溪掏刷復建擋土牆下方地層</a:t>
                      </a: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將位於崩塌區外已產生傾斜之擋土牆以地錨及外圍擋土牆加固保護</a:t>
                      </a: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將崩塌區外已產生裸露之排樁以地錨帷幕牆予以加固保護</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4155700577"/>
                  </a:ext>
                </a:extLst>
              </a:tr>
              <a:tr h="457200">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土城區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龍泉路里程約</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公里處（路燈</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82115</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道路自然邊坡崩塌，造成上方道路路基部分淘空，下方道路中斷</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威華營造股份有限公司</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已於</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2015/8/9</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先行清理崩塌土方，鋪設帆布及警示設施，復建工程經市府同意動支災害準備金，</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2015/12/31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完成工程設計，預計</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2016/1/21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開標，工期</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日曆天，預計</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2016/4/10</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前完工</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改善中</a:t>
                      </a:r>
                      <a:r>
                        <a:rPr lang="en-US"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53222382"/>
                  </a:ext>
                </a:extLst>
              </a:tr>
              <a:tr h="457200">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中和區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中和區忠孝街</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106</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巷</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50</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號後方</a:t>
                      </a: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中和區華新段</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89</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90</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107</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地號交界</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雨勢過大，土壤含水量飽和而引發落石</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農業局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災害發生後由農業局協助清除落石完成，並覆蓋帆布</a:t>
                      </a: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土地所有權為私人所有，區公所已發函請土地所有權人善盡維護管理之責</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110221828"/>
                  </a:ext>
                </a:extLst>
              </a:tr>
            </a:tbl>
          </a:graphicData>
        </a:graphic>
      </p:graphicFrame>
    </p:spTree>
    <p:extLst>
      <p:ext uri="{BB962C8B-B14F-4D97-AF65-F5344CB8AC3E}">
        <p14:creationId xmlns:p14="http://schemas.microsoft.com/office/powerpoint/2010/main" val="36455599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 name="標題 2"/>
          <p:cNvSpPr>
            <a:spLocks noGrp="1"/>
          </p:cNvSpPr>
          <p:nvPr>
            <p:ph type="title"/>
          </p:nvPr>
        </p:nvSpPr>
        <p:spPr>
          <a:xfrm>
            <a:off x="304800" y="152400"/>
            <a:ext cx="6705600" cy="716869"/>
          </a:xfrm>
          <a:solidFill>
            <a:schemeClr val="bg1"/>
          </a:solidFill>
        </p:spPr>
        <p:txBody>
          <a:bodyPr/>
          <a:lstStyle/>
          <a:p>
            <a:r>
              <a:rPr lang="zh-TW" altLang="en-US" dirty="0"/>
              <a:t>各區災害潛勢資料調查結果說明</a:t>
            </a:r>
          </a:p>
        </p:txBody>
      </p:sp>
      <p:graphicFrame>
        <p:nvGraphicFramePr>
          <p:cNvPr id="6" name="表格 5"/>
          <p:cNvGraphicFramePr>
            <a:graphicFrameLocks noGrp="1"/>
          </p:cNvGraphicFramePr>
          <p:nvPr>
            <p:extLst/>
          </p:nvPr>
        </p:nvGraphicFramePr>
        <p:xfrm>
          <a:off x="108567" y="1342566"/>
          <a:ext cx="8839200" cy="4297159"/>
        </p:xfrm>
        <a:graphic>
          <a:graphicData uri="http://schemas.openxmlformats.org/drawingml/2006/table">
            <a:tbl>
              <a:tblPr firstRow="1" firstCol="1" bandRow="1">
                <a:tableStyleId>{D7AC3CCA-C797-4891-BE02-D94E43425B78}</a:tableStyleId>
              </a:tblPr>
              <a:tblGrid>
                <a:gridCol w="609600">
                  <a:extLst>
                    <a:ext uri="{9D8B030D-6E8A-4147-A177-3AD203B41FA5}">
                      <a16:colId xmlns:a16="http://schemas.microsoft.com/office/drawing/2014/main" val="20000"/>
                    </a:ext>
                  </a:extLst>
                </a:gridCol>
                <a:gridCol w="1000957">
                  <a:extLst>
                    <a:ext uri="{9D8B030D-6E8A-4147-A177-3AD203B41FA5}">
                      <a16:colId xmlns:a16="http://schemas.microsoft.com/office/drawing/2014/main" val="20001"/>
                    </a:ext>
                  </a:extLst>
                </a:gridCol>
                <a:gridCol w="1707831">
                  <a:extLst>
                    <a:ext uri="{9D8B030D-6E8A-4147-A177-3AD203B41FA5}">
                      <a16:colId xmlns:a16="http://schemas.microsoft.com/office/drawing/2014/main" val="20002"/>
                    </a:ext>
                  </a:extLst>
                </a:gridCol>
                <a:gridCol w="635874">
                  <a:extLst>
                    <a:ext uri="{9D8B030D-6E8A-4147-A177-3AD203B41FA5}">
                      <a16:colId xmlns:a16="http://schemas.microsoft.com/office/drawing/2014/main" val="20004"/>
                    </a:ext>
                  </a:extLst>
                </a:gridCol>
                <a:gridCol w="2015231">
                  <a:extLst>
                    <a:ext uri="{9D8B030D-6E8A-4147-A177-3AD203B41FA5}">
                      <a16:colId xmlns:a16="http://schemas.microsoft.com/office/drawing/2014/main" val="266659339"/>
                    </a:ext>
                  </a:extLst>
                </a:gridCol>
                <a:gridCol w="656948">
                  <a:extLst>
                    <a:ext uri="{9D8B030D-6E8A-4147-A177-3AD203B41FA5}">
                      <a16:colId xmlns:a16="http://schemas.microsoft.com/office/drawing/2014/main" val="2452106115"/>
                    </a:ext>
                  </a:extLst>
                </a:gridCol>
                <a:gridCol w="1526959">
                  <a:extLst>
                    <a:ext uri="{9D8B030D-6E8A-4147-A177-3AD203B41FA5}">
                      <a16:colId xmlns:a16="http://schemas.microsoft.com/office/drawing/2014/main" val="3658594651"/>
                    </a:ext>
                  </a:extLst>
                </a:gridCol>
                <a:gridCol w="685800">
                  <a:extLst>
                    <a:ext uri="{9D8B030D-6E8A-4147-A177-3AD203B41FA5}">
                      <a16:colId xmlns:a16="http://schemas.microsoft.com/office/drawing/2014/main" val="20006"/>
                    </a:ext>
                  </a:extLst>
                </a:gridCol>
              </a:tblGrid>
              <a:tr h="436359">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行政區</a:t>
                      </a:r>
                      <a:endParaRPr lang="zh-TW" sz="1100" b="1"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事件地點</a:t>
                      </a:r>
                      <a:endParaRPr lang="zh-TW" sz="1100" b="1"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易致災說明</a:t>
                      </a:r>
                      <a:endParaRPr lang="zh-TW" sz="1100" b="1"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施工</a:t>
                      </a:r>
                      <a:endParaRPr lang="en-US" altLang="zh-TW"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單位</a:t>
                      </a:r>
                      <a:endParaRPr lang="zh-TW" sz="1100" b="1"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施工說明</a:t>
                      </a:r>
                      <a:endParaRPr lang="zh-TW" sz="1100" b="1"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權管</a:t>
                      </a:r>
                      <a:endParaRPr lang="en-US" altLang="zh-TW"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單位</a:t>
                      </a:r>
                      <a:endParaRPr lang="zh-TW" altLang="en-US" sz="1100" b="1"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檢核意見</a:t>
                      </a:r>
                      <a:endParaRPr lang="en-US" altLang="zh-TW"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en-US" altLang="zh-TW"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已列管</a:t>
                      </a:r>
                      <a:r>
                        <a:rPr lang="en-US" altLang="zh-TW"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尚未處置</a:t>
                      </a:r>
                      <a:r>
                        <a:rPr lang="en-US" altLang="zh-TW"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處置</a:t>
                      </a:r>
                      <a:endParaRPr lang="en-US" altLang="zh-TW"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情形</a:t>
                      </a:r>
                      <a:endParaRPr lang="zh-TW" sz="1100" b="1"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457200">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中和區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中和區興南路二段</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399</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巷</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98</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弄</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76</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號上方</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雨勢過大，道路下邊坡部分落石、土砂崩落，土石沖進下方住家</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農業局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本案土地係屬私有，已於災害當時緊急處理與維護，並覆蓋帆布，區公所發函請土地所有權人善盡維管之責，如需由公部門進行後續的復建工程，請地主提出同意書同意供公眾無償通行使用</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110221828"/>
                  </a:ext>
                </a:extLst>
              </a:tr>
              <a:tr h="457200">
                <a:tc rowSpan="4">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平溪區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平溪區嶺腳里往靈巖寺道路</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道路邊坡無擋土牆、加上颱風急降雨導致邊坡破壞</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旺福營造有限公司</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104/12/1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已完成復舊工程</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247708229"/>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平溪區嶺腳里往靈巖寺道路</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道路邊坡無擋土牆、加上颱風急降雨導致邊坡破壞</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旺福營造有限公司</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105/1/16</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已完成復舊工程</a:t>
                      </a:r>
                      <a:endPar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3300186857"/>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平溪區石底里往孝子山登山步道道路邊坡</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道路邊坡無擋土牆、加上颱風急降雨導致邊坡破壞</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旺福營造有限公司</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預定於</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105</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年防汛期前（</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月底）完工</a:t>
                      </a:r>
                      <a:endPar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改善中</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637860903"/>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東勢格</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鄰村里道路</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因颱風大雨導致擋土牆破壞</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旺福營造有限公司</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預定於</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105</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年防汛期前（</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月底）完工</a:t>
                      </a:r>
                      <a:endPar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改善中</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3981059217"/>
                  </a:ext>
                </a:extLst>
              </a:tr>
            </a:tbl>
          </a:graphicData>
        </a:graphic>
      </p:graphicFrame>
      <p:sp>
        <p:nvSpPr>
          <p:cNvPr id="8" name="矩形 7"/>
          <p:cNvSpPr/>
          <p:nvPr/>
        </p:nvSpPr>
        <p:spPr>
          <a:xfrm>
            <a:off x="76200" y="711294"/>
            <a:ext cx="8920372" cy="428194"/>
          </a:xfrm>
          <a:prstGeom prst="rect">
            <a:avLst/>
          </a:prstGeom>
        </p:spPr>
        <p:txBody>
          <a:bodyPr wrap="square">
            <a:spAutoFit/>
          </a:bodyPr>
          <a:lstStyle/>
          <a:p>
            <a:pPr marL="285750" marR="0" lvl="0" indent="-285750" algn="l" defTabSz="914400" rtl="0" eaLnBrk="1" fontAlgn="base" latinLnBrk="0" hangingPunct="1">
              <a:lnSpc>
                <a:spcPct val="120000"/>
              </a:lnSpc>
              <a:spcBef>
                <a:spcPts val="0"/>
              </a:spcBef>
              <a:spcAft>
                <a:spcPct val="0"/>
              </a:spcAft>
              <a:buClrTx/>
              <a:buSzTx/>
              <a:buFont typeface="Wingdings" panose="05000000000000000000" pitchFamily="2" charset="2"/>
              <a:buChar char="u"/>
              <a:tabLst/>
              <a:defRPr/>
            </a:pP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坡</a:t>
            </a:r>
            <a:r>
              <a:rPr kumimoji="1" lang="zh-TW" altLang="en-US" sz="2000" b="1" i="0" u="sng"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地</a:t>
            </a: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災害</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事件調查</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說明：共計</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36</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31</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中</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、未</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1" lang="en-US" altLang="zh-TW" sz="2000" b="1" i="0" u="none" strike="noStrike" kern="100" cap="none" spc="0" normalizeH="0" baseline="0" noProof="0" dirty="0">
              <a:ln>
                <a:noFill/>
              </a:ln>
              <a:solidFill>
                <a:srgbClr val="4472C4"/>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5187616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 name="標題 2"/>
          <p:cNvSpPr>
            <a:spLocks noGrp="1"/>
          </p:cNvSpPr>
          <p:nvPr>
            <p:ph type="title"/>
          </p:nvPr>
        </p:nvSpPr>
        <p:spPr>
          <a:xfrm>
            <a:off x="304800" y="152400"/>
            <a:ext cx="6705600" cy="716869"/>
          </a:xfrm>
          <a:solidFill>
            <a:schemeClr val="bg1"/>
          </a:solidFill>
        </p:spPr>
        <p:txBody>
          <a:bodyPr/>
          <a:lstStyle/>
          <a:p>
            <a:r>
              <a:rPr lang="zh-TW" altLang="en-US" dirty="0"/>
              <a:t>各區災害潛勢資料調查結果說明</a:t>
            </a:r>
          </a:p>
        </p:txBody>
      </p:sp>
      <p:graphicFrame>
        <p:nvGraphicFramePr>
          <p:cNvPr id="6" name="表格 5"/>
          <p:cNvGraphicFramePr>
            <a:graphicFrameLocks noGrp="1"/>
          </p:cNvGraphicFramePr>
          <p:nvPr>
            <p:extLst/>
          </p:nvPr>
        </p:nvGraphicFramePr>
        <p:xfrm>
          <a:off x="76200" y="1124165"/>
          <a:ext cx="8839200" cy="5516359"/>
        </p:xfrm>
        <a:graphic>
          <a:graphicData uri="http://schemas.openxmlformats.org/drawingml/2006/table">
            <a:tbl>
              <a:tblPr firstRow="1" firstCol="1" bandRow="1">
                <a:tableStyleId>{D7AC3CCA-C797-4891-BE02-D94E43425B78}</a:tableStyleId>
              </a:tblPr>
              <a:tblGrid>
                <a:gridCol w="609600">
                  <a:extLst>
                    <a:ext uri="{9D8B030D-6E8A-4147-A177-3AD203B41FA5}">
                      <a16:colId xmlns:a16="http://schemas.microsoft.com/office/drawing/2014/main" val="20000"/>
                    </a:ext>
                  </a:extLst>
                </a:gridCol>
                <a:gridCol w="1000957">
                  <a:extLst>
                    <a:ext uri="{9D8B030D-6E8A-4147-A177-3AD203B41FA5}">
                      <a16:colId xmlns:a16="http://schemas.microsoft.com/office/drawing/2014/main" val="20001"/>
                    </a:ext>
                  </a:extLst>
                </a:gridCol>
                <a:gridCol w="1818443">
                  <a:extLst>
                    <a:ext uri="{9D8B030D-6E8A-4147-A177-3AD203B41FA5}">
                      <a16:colId xmlns:a16="http://schemas.microsoft.com/office/drawing/2014/main" val="20002"/>
                    </a:ext>
                  </a:extLst>
                </a:gridCol>
                <a:gridCol w="914400">
                  <a:extLst>
                    <a:ext uri="{9D8B030D-6E8A-4147-A177-3AD203B41FA5}">
                      <a16:colId xmlns:a16="http://schemas.microsoft.com/office/drawing/2014/main" val="20004"/>
                    </a:ext>
                  </a:extLst>
                </a:gridCol>
                <a:gridCol w="1626093">
                  <a:extLst>
                    <a:ext uri="{9D8B030D-6E8A-4147-A177-3AD203B41FA5}">
                      <a16:colId xmlns:a16="http://schemas.microsoft.com/office/drawing/2014/main" val="266659339"/>
                    </a:ext>
                  </a:extLst>
                </a:gridCol>
                <a:gridCol w="656948">
                  <a:extLst>
                    <a:ext uri="{9D8B030D-6E8A-4147-A177-3AD203B41FA5}">
                      <a16:colId xmlns:a16="http://schemas.microsoft.com/office/drawing/2014/main" val="2452106115"/>
                    </a:ext>
                  </a:extLst>
                </a:gridCol>
                <a:gridCol w="1526959">
                  <a:extLst>
                    <a:ext uri="{9D8B030D-6E8A-4147-A177-3AD203B41FA5}">
                      <a16:colId xmlns:a16="http://schemas.microsoft.com/office/drawing/2014/main" val="3658594651"/>
                    </a:ext>
                  </a:extLst>
                </a:gridCol>
                <a:gridCol w="685800">
                  <a:extLst>
                    <a:ext uri="{9D8B030D-6E8A-4147-A177-3AD203B41FA5}">
                      <a16:colId xmlns:a16="http://schemas.microsoft.com/office/drawing/2014/main" val="20006"/>
                    </a:ext>
                  </a:extLst>
                </a:gridCol>
              </a:tblGrid>
              <a:tr h="436359">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行政區</a:t>
                      </a:r>
                      <a:endParaRPr lang="zh-TW" sz="1100" b="1"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事件地點</a:t>
                      </a:r>
                      <a:endParaRPr lang="zh-TW" sz="1100" b="1"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易致災說明</a:t>
                      </a:r>
                      <a:endParaRPr lang="zh-TW" sz="1100" b="1"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施工單位</a:t>
                      </a:r>
                      <a:endParaRPr lang="zh-TW" sz="1100" b="1"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施工說明</a:t>
                      </a:r>
                      <a:endParaRPr lang="zh-TW" sz="1100" b="1"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權管</a:t>
                      </a:r>
                      <a:endParaRPr lang="en-US" altLang="zh-TW"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單位</a:t>
                      </a:r>
                      <a:endParaRPr lang="zh-TW" altLang="en-US" sz="1100" b="1"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檢核意見</a:t>
                      </a:r>
                      <a:endParaRPr lang="en-US" altLang="zh-TW"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en-US" altLang="zh-TW"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已列管</a:t>
                      </a:r>
                      <a:r>
                        <a:rPr lang="en-US" altLang="zh-TW"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尚未處置</a:t>
                      </a:r>
                      <a:r>
                        <a:rPr lang="en-US" altLang="zh-TW"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處置</a:t>
                      </a:r>
                      <a:endParaRPr lang="en-US" altLang="zh-TW"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情形</a:t>
                      </a:r>
                      <a:endParaRPr lang="zh-TW" sz="1100" b="1"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457200">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平溪區</a:t>
                      </a:r>
                    </a:p>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106</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線公路</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72.8K</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處</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因該道路邊溝上方野溪上游邊坡長年落石，溪床已填滿，每逢颱風雨量大時原野溪溪床堆積落石即沖落道路邊溝造成堵塞，常雨水四溢影響交通安全</a:t>
                      </a: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另該野溪溪床坡度陡峭，且原有設置之杉木疏壩恐因腐朽如再逢大豪雨堆積溪床中之落石有傾瀉而下之虞</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旺福營造有限公司</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清理水溝堵塞土石</a:t>
                      </a:r>
                      <a:endPar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原野溪溪床堆積落石需市府相關單位協助清除，並更新原溪床中木質疏壩設施才能徹底防止災害發生</a:t>
                      </a:r>
                      <a:endPar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農業局</a:t>
                      </a:r>
                      <a:endParaRPr lang="zh-TW" altLang="en-US" sz="1100" b="1" kern="12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本案經勘查溪床堆積土石，已由公所清理完妥。</a:t>
                      </a: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該處目前應無立即危險，建議公所持續觀察。</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未改善</a:t>
                      </a:r>
                      <a:r>
                        <a:rPr lang="en-US"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3273907850"/>
                  </a:ext>
                </a:extLst>
              </a:tr>
              <a:tr h="457200">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石碇區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石碇區潭邊里石碇堡隧道附近、格頭里鄉道北</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47</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線等地區一帶</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雨量過大，土壤含水飽和，致使土石崩落</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endPar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工務局</a:t>
                      </a:r>
                      <a:endParaRPr lang="zh-TW" altLang="en-US" sz="1100" b="1" kern="12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工務局養工處業於</a:t>
                      </a:r>
                      <a:r>
                        <a:rPr lang="en-US" altLang="zh-TW"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104</a:t>
                      </a: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12</a:t>
                      </a: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23</a:t>
                      </a: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日辦理復建完成。</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112863503"/>
                  </a:ext>
                </a:extLst>
              </a:tr>
              <a:tr h="457200">
                <a:tc rowSpan="3">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坪林區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北宜公路</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台</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線</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)41-50K</a:t>
                      </a:r>
                      <a:endPar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雨量過大，造成土石崩落</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公路總局第一區養護工程處</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中和工務段</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災後</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天內清除完畢</a:t>
                      </a:r>
                      <a:endPar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4151997276"/>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坪雙路</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(106</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乙線</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)17K</a:t>
                      </a:r>
                      <a:endPar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雨量過大，造成土石崩落</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新北市政府工務局養工處</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災後</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天內清除完畢</a:t>
                      </a:r>
                      <a:endPar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3893333039"/>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坪雙路</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13K</a:t>
                      </a:r>
                      <a:endPar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雨量過大，造成土石崩落</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新北市政府工務局養工處</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災後</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天內清除完畢</a:t>
                      </a:r>
                      <a:endPar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941483819"/>
                  </a:ext>
                </a:extLst>
              </a:tr>
            </a:tbl>
          </a:graphicData>
        </a:graphic>
      </p:graphicFrame>
      <p:sp>
        <p:nvSpPr>
          <p:cNvPr id="7" name="矩形 6"/>
          <p:cNvSpPr/>
          <p:nvPr/>
        </p:nvSpPr>
        <p:spPr>
          <a:xfrm>
            <a:off x="76200" y="711294"/>
            <a:ext cx="8920372" cy="428194"/>
          </a:xfrm>
          <a:prstGeom prst="rect">
            <a:avLst/>
          </a:prstGeom>
        </p:spPr>
        <p:txBody>
          <a:bodyPr wrap="square">
            <a:spAutoFit/>
          </a:bodyPr>
          <a:lstStyle/>
          <a:p>
            <a:pPr marL="285750" marR="0" lvl="0" indent="-285750" algn="l" defTabSz="914400" rtl="0" eaLnBrk="1" fontAlgn="base" latinLnBrk="0" hangingPunct="1">
              <a:lnSpc>
                <a:spcPct val="120000"/>
              </a:lnSpc>
              <a:spcBef>
                <a:spcPts val="0"/>
              </a:spcBef>
              <a:spcAft>
                <a:spcPct val="0"/>
              </a:spcAft>
              <a:buClrTx/>
              <a:buSzTx/>
              <a:buFont typeface="Wingdings" panose="05000000000000000000" pitchFamily="2" charset="2"/>
              <a:buChar char="u"/>
              <a:tabLst/>
              <a:defRPr/>
            </a:pP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坡</a:t>
            </a:r>
            <a:r>
              <a:rPr kumimoji="1" lang="zh-TW" altLang="en-US" sz="2000" b="1" i="0" u="sng"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地</a:t>
            </a: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災害</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事件調查</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說明：共計</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36</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31</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中</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、未</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1" lang="en-US" altLang="zh-TW" sz="2000" b="1" i="0" u="none" strike="noStrike" kern="100" cap="none" spc="0" normalizeH="0" baseline="0" noProof="0" dirty="0">
              <a:ln>
                <a:noFill/>
              </a:ln>
              <a:solidFill>
                <a:srgbClr val="4472C4"/>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9876108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 name="標題 2"/>
          <p:cNvSpPr>
            <a:spLocks noGrp="1"/>
          </p:cNvSpPr>
          <p:nvPr>
            <p:ph type="title"/>
          </p:nvPr>
        </p:nvSpPr>
        <p:spPr>
          <a:xfrm>
            <a:off x="304800" y="152400"/>
            <a:ext cx="6705600" cy="716869"/>
          </a:xfrm>
          <a:solidFill>
            <a:schemeClr val="bg1"/>
          </a:solidFill>
        </p:spPr>
        <p:txBody>
          <a:bodyPr/>
          <a:lstStyle/>
          <a:p>
            <a:r>
              <a:rPr lang="zh-TW" altLang="en-US" dirty="0"/>
              <a:t>各區災害潛勢資料調查結果說明</a:t>
            </a:r>
          </a:p>
        </p:txBody>
      </p:sp>
      <p:graphicFrame>
        <p:nvGraphicFramePr>
          <p:cNvPr id="7" name="表格 6"/>
          <p:cNvGraphicFramePr>
            <a:graphicFrameLocks noGrp="1"/>
          </p:cNvGraphicFramePr>
          <p:nvPr>
            <p:extLst/>
          </p:nvPr>
        </p:nvGraphicFramePr>
        <p:xfrm>
          <a:off x="95250" y="1123316"/>
          <a:ext cx="8839200" cy="5282679"/>
        </p:xfrm>
        <a:graphic>
          <a:graphicData uri="http://schemas.openxmlformats.org/drawingml/2006/table">
            <a:tbl>
              <a:tblPr firstRow="1" firstCol="1" bandRow="1">
                <a:tableStyleId>{D7AC3CCA-C797-4891-BE02-D94E43425B78}</a:tableStyleId>
              </a:tblPr>
              <a:tblGrid>
                <a:gridCol w="609600">
                  <a:extLst>
                    <a:ext uri="{9D8B030D-6E8A-4147-A177-3AD203B41FA5}">
                      <a16:colId xmlns:a16="http://schemas.microsoft.com/office/drawing/2014/main" val="20000"/>
                    </a:ext>
                  </a:extLst>
                </a:gridCol>
                <a:gridCol w="1098612">
                  <a:extLst>
                    <a:ext uri="{9D8B030D-6E8A-4147-A177-3AD203B41FA5}">
                      <a16:colId xmlns:a16="http://schemas.microsoft.com/office/drawing/2014/main" val="20001"/>
                    </a:ext>
                  </a:extLst>
                </a:gridCol>
                <a:gridCol w="1802167">
                  <a:extLst>
                    <a:ext uri="{9D8B030D-6E8A-4147-A177-3AD203B41FA5}">
                      <a16:colId xmlns:a16="http://schemas.microsoft.com/office/drawing/2014/main" val="20002"/>
                    </a:ext>
                  </a:extLst>
                </a:gridCol>
                <a:gridCol w="559293">
                  <a:extLst>
                    <a:ext uri="{9D8B030D-6E8A-4147-A177-3AD203B41FA5}">
                      <a16:colId xmlns:a16="http://schemas.microsoft.com/office/drawing/2014/main" val="20004"/>
                    </a:ext>
                  </a:extLst>
                </a:gridCol>
                <a:gridCol w="1806640">
                  <a:extLst>
                    <a:ext uri="{9D8B030D-6E8A-4147-A177-3AD203B41FA5}">
                      <a16:colId xmlns:a16="http://schemas.microsoft.com/office/drawing/2014/main" val="266659339"/>
                    </a:ext>
                  </a:extLst>
                </a:gridCol>
                <a:gridCol w="599208">
                  <a:extLst>
                    <a:ext uri="{9D8B030D-6E8A-4147-A177-3AD203B41FA5}">
                      <a16:colId xmlns:a16="http://schemas.microsoft.com/office/drawing/2014/main" val="2452106115"/>
                    </a:ext>
                  </a:extLst>
                </a:gridCol>
                <a:gridCol w="1677880">
                  <a:extLst>
                    <a:ext uri="{9D8B030D-6E8A-4147-A177-3AD203B41FA5}">
                      <a16:colId xmlns:a16="http://schemas.microsoft.com/office/drawing/2014/main" val="3658594651"/>
                    </a:ext>
                  </a:extLst>
                </a:gridCol>
                <a:gridCol w="685800">
                  <a:extLst>
                    <a:ext uri="{9D8B030D-6E8A-4147-A177-3AD203B41FA5}">
                      <a16:colId xmlns:a16="http://schemas.microsoft.com/office/drawing/2014/main" val="20006"/>
                    </a:ext>
                  </a:extLst>
                </a:gridCol>
              </a:tblGrid>
              <a:tr h="436359">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行政區</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事件地點</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易致災說明</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施工</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單位</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施工說明</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權管</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單位</a:t>
                      </a:r>
                      <a:endParaRPr lang="zh-TW" altLang="en-US"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檢核意見</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已列管</a:t>
                      </a: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尚未處置</a:t>
                      </a: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處置</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情形</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457200">
                <a:tc rowSpan="2">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林口區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林口區嘉寶里</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13</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鄰</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邊坡土石滑落</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綠藝企業社</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已完成滑落土石清運工程</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406416998"/>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林口區嘉寶里</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鄰</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號後方</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邊坡滑落，導致路樹倒塌於路面，影響道路交通</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綠藝企業社</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已完成倒塌路樹清運工程</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104510178"/>
                  </a:ext>
                </a:extLst>
              </a:tr>
              <a:tr h="457200">
                <a:tc rowSpan="5">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烏來區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台九甲線</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10.2K</a:t>
                      </a:r>
                      <a:endPar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受豪大雨影響造成台九甲線</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10.2K</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坍塌，道路雙向中斷</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公路總局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已完成改善工程</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3318425534"/>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北</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107</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線</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6.6K</a:t>
                      </a:r>
                      <a:endPar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受豪大雨影響造成北</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107</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線</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6.6K</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坍塌，道路雙向中斷</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工務局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kumimoji="0" lang="zh-TW" altLang="en-US" sz="11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已完成改善工程</a:t>
                      </a:r>
                      <a:endParaRPr kumimoji="0" lang="zh-TW" altLang="en-US" sz="11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755784614"/>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北</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107</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線</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8.8K</a:t>
                      </a:r>
                      <a:endPar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受豪大雨影響造成北</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107</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線</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8.8K</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坍塌，道路雙向中斷</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工務局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kumimoji="0" lang="zh-TW" altLang="en-US" sz="11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已完成改善工程</a:t>
                      </a:r>
                      <a:endParaRPr kumimoji="0" lang="zh-TW" altLang="en-US" sz="11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3644757908"/>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台九甲線</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14.5K</a:t>
                      </a:r>
                      <a:endPar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受豪大雨影響造成台九甲線</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14.5</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坍塌，道路雙向中斷</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公路總局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kumimoji="0" lang="zh-TW" altLang="en-US" sz="11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已完成改善工程</a:t>
                      </a:r>
                      <a:endParaRPr kumimoji="0" lang="zh-TW" altLang="en-US" sz="11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460421019"/>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北</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107</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線</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4.5K</a:t>
                      </a:r>
                      <a:endPar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受豪大雨影響造成北</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107</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線</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4.5K</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坍塌，道路雙向中斷</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工務局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kumimoji="0" lang="zh-TW" altLang="en-US" sz="11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已完成改善工程</a:t>
                      </a:r>
                      <a:endParaRPr kumimoji="0" lang="zh-TW" altLang="en-US" sz="11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355579427"/>
                  </a:ext>
                </a:extLst>
              </a:tr>
              <a:tr h="457200">
                <a:tc rowSpan="2">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深坑區</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阿柔洋產業道路</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3K</a:t>
                      </a:r>
                      <a:endPar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颱風造成道路上邊坡土石滑落</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深坑區公所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pPr>
                      <a:r>
                        <a:rPr kumimoji="0" lang="zh-TW" sz="1100" b="0" i="0" u="none" strike="noStrike" kern="1200" cap="none" spc="0" normalizeH="0" baseline="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sz="1100" b="0" i="0" u="none" strike="noStrike" kern="1200" cap="none" spc="0" normalizeH="0" baseline="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新北市深坑區昇高里昇高坑路及阿柔洋產業道路坍方復建工程」施作</a:t>
                      </a:r>
                      <a:r>
                        <a:rPr kumimoji="0" lang="zh-TW" sz="1100" b="0" i="0" u="none" strike="noStrike" kern="1200" cap="none" spc="0" normalizeH="0" baseline="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擋土牆</a:t>
                      </a:r>
                      <a:r>
                        <a:rPr kumimoji="0" lang="zh-TW" altLang="en-US" sz="1100" b="0" i="0" u="none" strike="noStrike" kern="1200" cap="none" spc="0" normalizeH="0" baseline="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，已完工</a:t>
                      </a:r>
                      <a:endParaRPr kumimoji="0" lang="zh-TW" sz="1100" b="0" i="0" u="none" strike="noStrike" kern="1200" cap="none" spc="0" normalizeH="0" baseline="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705686375"/>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阿柔洋產業道路</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5K</a:t>
                      </a:r>
                      <a:endPar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颱風造成道路上邊坡土石滑落</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深坑區公所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kumimoji="0" lang="zh-TW" sz="1100" b="0" i="0" u="none" strike="noStrike" kern="1200" cap="none" spc="0" normalizeH="0" baseline="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sz="1100" b="0" i="0" u="none" strike="noStrike" kern="1200" cap="none" spc="0" normalizeH="0" baseline="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新北市深坑區昇高里昇高坑路及阿柔洋產業道路坍方復建工程」施作邊坡掛網</a:t>
                      </a:r>
                      <a:r>
                        <a:rPr kumimoji="0" lang="zh-TW" sz="1100" b="0" i="0" u="none" strike="noStrike" kern="1200" cap="none" spc="0" normalizeH="0" baseline="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工程</a:t>
                      </a:r>
                      <a:r>
                        <a:rPr kumimoji="0" lang="zh-TW" altLang="en-US" sz="1100" b="0" i="0" u="none" strike="noStrike" kern="1200" cap="none" spc="0" normalizeH="0" baseline="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，已完工</a:t>
                      </a:r>
                      <a:endParaRPr kumimoji="0" lang="zh-TW" altLang="zh-TW" sz="1100" b="0" i="0" u="none" strike="noStrike" kern="1200" cap="none" spc="0" normalizeH="0" baseline="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389829769"/>
                  </a:ext>
                </a:extLst>
              </a:tr>
            </a:tbl>
          </a:graphicData>
        </a:graphic>
      </p:graphicFrame>
      <p:sp>
        <p:nvSpPr>
          <p:cNvPr id="8" name="矩形 7"/>
          <p:cNvSpPr/>
          <p:nvPr/>
        </p:nvSpPr>
        <p:spPr>
          <a:xfrm>
            <a:off x="76200" y="711294"/>
            <a:ext cx="8920372" cy="428194"/>
          </a:xfrm>
          <a:prstGeom prst="rect">
            <a:avLst/>
          </a:prstGeom>
        </p:spPr>
        <p:txBody>
          <a:bodyPr wrap="square">
            <a:spAutoFit/>
          </a:bodyPr>
          <a:lstStyle/>
          <a:p>
            <a:pPr marL="285750" marR="0" lvl="0" indent="-285750" algn="l" defTabSz="914400" rtl="0" eaLnBrk="1" fontAlgn="base" latinLnBrk="0" hangingPunct="1">
              <a:lnSpc>
                <a:spcPct val="120000"/>
              </a:lnSpc>
              <a:spcBef>
                <a:spcPts val="0"/>
              </a:spcBef>
              <a:spcAft>
                <a:spcPct val="0"/>
              </a:spcAft>
              <a:buClrTx/>
              <a:buSzTx/>
              <a:buFont typeface="Wingdings" panose="05000000000000000000" pitchFamily="2" charset="2"/>
              <a:buChar char="u"/>
              <a:tabLst/>
              <a:defRPr/>
            </a:pP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坡</a:t>
            </a:r>
            <a:r>
              <a:rPr kumimoji="1" lang="zh-TW" altLang="en-US" sz="2000" b="1" i="0" u="sng"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地</a:t>
            </a: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災害</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事件調查</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說明：共計</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36</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31</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中</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、未</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1" lang="en-US" altLang="zh-TW" sz="2000" b="1" i="0" u="none" strike="noStrike" kern="100" cap="none" spc="0" normalizeH="0" baseline="0" noProof="0" dirty="0">
              <a:ln>
                <a:noFill/>
              </a:ln>
              <a:solidFill>
                <a:srgbClr val="4472C4"/>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5144093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 name="標題 2"/>
          <p:cNvSpPr>
            <a:spLocks noGrp="1"/>
          </p:cNvSpPr>
          <p:nvPr>
            <p:ph type="title"/>
          </p:nvPr>
        </p:nvSpPr>
        <p:spPr>
          <a:xfrm>
            <a:off x="304800" y="152400"/>
            <a:ext cx="6705600" cy="716869"/>
          </a:xfrm>
          <a:solidFill>
            <a:schemeClr val="bg1"/>
          </a:solidFill>
        </p:spPr>
        <p:txBody>
          <a:bodyPr/>
          <a:lstStyle/>
          <a:p>
            <a:r>
              <a:rPr lang="zh-TW" altLang="en-US" dirty="0"/>
              <a:t>各區災害潛勢資料調查結果說明</a:t>
            </a:r>
          </a:p>
        </p:txBody>
      </p:sp>
      <p:graphicFrame>
        <p:nvGraphicFramePr>
          <p:cNvPr id="7" name="表格 6"/>
          <p:cNvGraphicFramePr>
            <a:graphicFrameLocks noGrp="1"/>
          </p:cNvGraphicFramePr>
          <p:nvPr>
            <p:extLst/>
          </p:nvPr>
        </p:nvGraphicFramePr>
        <p:xfrm>
          <a:off x="95250" y="1219200"/>
          <a:ext cx="8839200" cy="5363959"/>
        </p:xfrm>
        <a:graphic>
          <a:graphicData uri="http://schemas.openxmlformats.org/drawingml/2006/table">
            <a:tbl>
              <a:tblPr firstRow="1" firstCol="1" bandRow="1">
                <a:tableStyleId>{D7AC3CCA-C797-4891-BE02-D94E43425B78}</a:tableStyleId>
              </a:tblPr>
              <a:tblGrid>
                <a:gridCol w="609600">
                  <a:extLst>
                    <a:ext uri="{9D8B030D-6E8A-4147-A177-3AD203B41FA5}">
                      <a16:colId xmlns:a16="http://schemas.microsoft.com/office/drawing/2014/main" val="20000"/>
                    </a:ext>
                  </a:extLst>
                </a:gridCol>
                <a:gridCol w="1200150">
                  <a:extLst>
                    <a:ext uri="{9D8B030D-6E8A-4147-A177-3AD203B41FA5}">
                      <a16:colId xmlns:a16="http://schemas.microsoft.com/office/drawing/2014/main" val="20001"/>
                    </a:ext>
                  </a:extLst>
                </a:gridCol>
                <a:gridCol w="1700629">
                  <a:extLst>
                    <a:ext uri="{9D8B030D-6E8A-4147-A177-3AD203B41FA5}">
                      <a16:colId xmlns:a16="http://schemas.microsoft.com/office/drawing/2014/main" val="20002"/>
                    </a:ext>
                  </a:extLst>
                </a:gridCol>
                <a:gridCol w="559293">
                  <a:extLst>
                    <a:ext uri="{9D8B030D-6E8A-4147-A177-3AD203B41FA5}">
                      <a16:colId xmlns:a16="http://schemas.microsoft.com/office/drawing/2014/main" val="20004"/>
                    </a:ext>
                  </a:extLst>
                </a:gridCol>
                <a:gridCol w="1806640">
                  <a:extLst>
                    <a:ext uri="{9D8B030D-6E8A-4147-A177-3AD203B41FA5}">
                      <a16:colId xmlns:a16="http://schemas.microsoft.com/office/drawing/2014/main" val="266659339"/>
                    </a:ext>
                  </a:extLst>
                </a:gridCol>
                <a:gridCol w="599208">
                  <a:extLst>
                    <a:ext uri="{9D8B030D-6E8A-4147-A177-3AD203B41FA5}">
                      <a16:colId xmlns:a16="http://schemas.microsoft.com/office/drawing/2014/main" val="2452106115"/>
                    </a:ext>
                  </a:extLst>
                </a:gridCol>
                <a:gridCol w="1677880">
                  <a:extLst>
                    <a:ext uri="{9D8B030D-6E8A-4147-A177-3AD203B41FA5}">
                      <a16:colId xmlns:a16="http://schemas.microsoft.com/office/drawing/2014/main" val="3658594651"/>
                    </a:ext>
                  </a:extLst>
                </a:gridCol>
                <a:gridCol w="685800">
                  <a:extLst>
                    <a:ext uri="{9D8B030D-6E8A-4147-A177-3AD203B41FA5}">
                      <a16:colId xmlns:a16="http://schemas.microsoft.com/office/drawing/2014/main" val="20006"/>
                    </a:ext>
                  </a:extLst>
                </a:gridCol>
              </a:tblGrid>
              <a:tr h="436359">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行政區</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事件地點</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易致災說明</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施工</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單位</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施工說明</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權管</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單位</a:t>
                      </a:r>
                      <a:endParaRPr lang="zh-TW" altLang="en-US"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檢核意見</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已列管</a:t>
                      </a: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尚未處置</a:t>
                      </a: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處置</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情形</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457200">
                <a:tc rowSpan="3">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新店區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新城大道</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連續大雨造成坍方</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新店區公所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105/2/14(</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已搶通並完成臨時設施</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，已完工，基樁、排樁、地錨、擋土牆</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406416998"/>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柴埕路</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60 </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巷</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連續大雨造成坍方</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新店區公所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104/12/30</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至</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105/1/20(</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已搶通並完成臨時設施，已完工，擋土牆、植生</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232834820"/>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安康路三段</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165 </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巷</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連續大雨造成坍方</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新店區公所</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105/1/10</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至</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1/30</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已完工，</a:t>
                      </a:r>
                      <a:endPar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擋土牆、植生</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3049354146"/>
                  </a:ext>
                </a:extLst>
              </a:tr>
              <a:tr h="457200">
                <a:tc rowSpan="2">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瑞芳區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北</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37</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鄉道</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7K+200</a:t>
                      </a:r>
                      <a:endPar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邊坡部分土石崩落</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松盛營造有限公司</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pPr>
                      <a:r>
                        <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崩落土石清除，坡面</a:t>
                      </a:r>
                      <a:r>
                        <a:rPr 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修整</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871267449"/>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逢甲路基隆往瑞芳方向 過平交道後</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500</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公尺處</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大塊落石山崩</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松盛營造有限公司</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pPr>
                      <a:r>
                        <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崩落土石清除，坡面</a:t>
                      </a:r>
                      <a:r>
                        <a:rPr 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修整</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3020251842"/>
                  </a:ext>
                </a:extLst>
              </a:tr>
              <a:tr h="457200">
                <a:tc rowSpan="2">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樹林區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樹林區東和街山區道路</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受豪大雨影響造成東和街沿線山區道路邊坡坍塌，局部零星土石滑落至排水溝內，造成本路段排水系統受阻</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樹林區公所經建課</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已完成側溝清淤</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4022014822"/>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樹林區東和街至民和街沿線</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受豪大雨影響造成東和街往民和街方向沿線山區道路邊坡坍塌，零星土石滑落至排水溝內，造成本路段排水系統受阻</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樹林區公所經建課</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已完成沿線側溝清淤</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262936712"/>
                  </a:ext>
                </a:extLst>
              </a:tr>
            </a:tbl>
          </a:graphicData>
        </a:graphic>
      </p:graphicFrame>
      <p:sp>
        <p:nvSpPr>
          <p:cNvPr id="6" name="矩形 5"/>
          <p:cNvSpPr/>
          <p:nvPr/>
        </p:nvSpPr>
        <p:spPr>
          <a:xfrm>
            <a:off x="76200" y="711294"/>
            <a:ext cx="8920372" cy="428194"/>
          </a:xfrm>
          <a:prstGeom prst="rect">
            <a:avLst/>
          </a:prstGeom>
        </p:spPr>
        <p:txBody>
          <a:bodyPr wrap="square">
            <a:spAutoFit/>
          </a:bodyPr>
          <a:lstStyle/>
          <a:p>
            <a:pPr marL="285750" marR="0" lvl="0" indent="-285750" algn="l" defTabSz="914400" rtl="0" eaLnBrk="1" fontAlgn="base" latinLnBrk="0" hangingPunct="1">
              <a:lnSpc>
                <a:spcPct val="120000"/>
              </a:lnSpc>
              <a:spcBef>
                <a:spcPts val="0"/>
              </a:spcBef>
              <a:spcAft>
                <a:spcPct val="0"/>
              </a:spcAft>
              <a:buClrTx/>
              <a:buSzTx/>
              <a:buFont typeface="Wingdings" panose="05000000000000000000" pitchFamily="2" charset="2"/>
              <a:buChar char="u"/>
              <a:tabLst/>
              <a:defRPr/>
            </a:pP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坡</a:t>
            </a:r>
            <a:r>
              <a:rPr kumimoji="1" lang="zh-TW" altLang="en-US" sz="2000" b="1" i="0" u="sng"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地</a:t>
            </a: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災害</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事件調查</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說明：共計</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36</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31</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中</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、未</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1" lang="en-US" altLang="zh-TW" sz="2000" b="1" i="0" u="none" strike="noStrike" kern="100" cap="none" spc="0" normalizeH="0" baseline="0" noProof="0" dirty="0">
              <a:ln>
                <a:noFill/>
              </a:ln>
              <a:solidFill>
                <a:srgbClr val="4472C4"/>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486030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6</a:t>
            </a:fld>
            <a:endParaRPr lang="en-US" altLang="ko-KR" dirty="0">
              <a:solidFill>
                <a:srgbClr val="1F497D">
                  <a:lumMod val="50000"/>
                </a:srgbClr>
              </a:solidFill>
            </a:endParaRPr>
          </a:p>
        </p:txBody>
      </p:sp>
      <p:graphicFrame>
        <p:nvGraphicFramePr>
          <p:cNvPr id="4" name="表格 3"/>
          <p:cNvGraphicFramePr>
            <a:graphicFrameLocks noGrp="1"/>
          </p:cNvGraphicFramePr>
          <p:nvPr>
            <p:extLst/>
          </p:nvPr>
        </p:nvGraphicFramePr>
        <p:xfrm>
          <a:off x="228600" y="1143000"/>
          <a:ext cx="8686800" cy="5535463"/>
        </p:xfrm>
        <a:graphic>
          <a:graphicData uri="http://schemas.openxmlformats.org/drawingml/2006/table">
            <a:tbl>
              <a:tblPr firstRow="1" firstCol="1" bandRow="1">
                <a:tableStyleId>{5C22544A-7EE6-4342-B048-85BDC9FD1C3A}</a:tableStyleId>
              </a:tblPr>
              <a:tblGrid>
                <a:gridCol w="571948">
                  <a:extLst>
                    <a:ext uri="{9D8B030D-6E8A-4147-A177-3AD203B41FA5}">
                      <a16:colId xmlns:a16="http://schemas.microsoft.com/office/drawing/2014/main" val="20000"/>
                    </a:ext>
                  </a:extLst>
                </a:gridCol>
                <a:gridCol w="1104452">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28956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tblGrid>
              <a:tr h="359372">
                <a:tc gridSpan="7">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新北市深耕計畫四方工作會議主席裁</a:t>
                      </a:r>
                      <a:r>
                        <a:rPr lang="en-US" sz="1600" b="1" kern="100" dirty="0">
                          <a:effectLst/>
                          <a:latin typeface="微軟正黑體" panose="020B0604030504040204" pitchFamily="34" charset="-120"/>
                          <a:ea typeface="微軟正黑體" panose="020B0604030504040204" pitchFamily="34" charset="-120"/>
                        </a:rPr>
                        <a:t>(</a:t>
                      </a:r>
                      <a:r>
                        <a:rPr lang="zh-TW" sz="1600" b="1" kern="100" dirty="0">
                          <a:effectLst/>
                          <a:latin typeface="微軟正黑體" panose="020B0604030504040204" pitchFamily="34" charset="-120"/>
                          <a:ea typeface="微軟正黑體" panose="020B0604030504040204" pitchFamily="34" charset="-120"/>
                        </a:rPr>
                        <a:t>指</a:t>
                      </a:r>
                      <a:r>
                        <a:rPr lang="en-US" sz="1600" b="1" kern="100" dirty="0">
                          <a:effectLst/>
                          <a:latin typeface="微軟正黑體" panose="020B0604030504040204" pitchFamily="34" charset="-120"/>
                          <a:ea typeface="微軟正黑體" panose="020B0604030504040204" pitchFamily="34" charset="-120"/>
                        </a:rPr>
                        <a:t>)</a:t>
                      </a:r>
                      <a:r>
                        <a:rPr lang="zh-TW" sz="1600" b="1" kern="100" dirty="0">
                          <a:effectLst/>
                          <a:latin typeface="微軟正黑體" panose="020B0604030504040204" pitchFamily="34" charset="-120"/>
                          <a:ea typeface="微軟正黑體" panose="020B0604030504040204" pitchFamily="34" charset="-120"/>
                        </a:rPr>
                        <a:t>事項辦理情形管制</a:t>
                      </a:r>
                      <a:r>
                        <a:rPr lang="zh-TW" sz="1600" b="1" kern="100" dirty="0" smtClean="0">
                          <a:effectLst/>
                          <a:latin typeface="微軟正黑體" panose="020B0604030504040204" pitchFamily="34" charset="-120"/>
                          <a:ea typeface="微軟正黑體" panose="020B0604030504040204" pitchFamily="34" charset="-120"/>
                        </a:rPr>
                        <a:t>表</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04091">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編號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會議日期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管制事項</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承辦單位</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本次辦理情形</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預計完成日期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管考意見</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extLst>
                  <a:ext uri="{0D108BD9-81ED-4DB2-BD59-A6C34878D82A}">
                    <a16:rowId xmlns:a16="http://schemas.microsoft.com/office/drawing/2014/main" val="10001"/>
                  </a:ext>
                </a:extLst>
              </a:tr>
              <a:tr h="4206469">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044</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12</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28</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just"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修正市級地區災害防救計畫。</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農業局</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工務局</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經發</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局</a:t>
                      </a:r>
                      <a:endPar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水利局</a:t>
                      </a:r>
                      <a:endPar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消防局</a:t>
                      </a:r>
                    </a:p>
                  </a:txBody>
                  <a:tcPr marL="68580" marR="68580" marT="0" marB="0" anchor="ctr"/>
                </a:tc>
                <a:tc>
                  <a:txBody>
                    <a:bodyPr/>
                    <a:lstStyle/>
                    <a:p>
                      <a:pPr marL="180975" marR="0" lvl="0" indent="-180975" algn="just" defTabSz="914400" rtl="0" eaLnBrk="1" fontAlgn="auto" latinLnBrk="0" hangingPunct="1">
                        <a:lnSpc>
                          <a:spcPts val="1800"/>
                        </a:lnSpc>
                        <a:spcBef>
                          <a:spcPts val="0"/>
                        </a:spcBef>
                        <a:spcAft>
                          <a:spcPts val="0"/>
                        </a:spcAft>
                        <a:buClrTx/>
                        <a:buSzTx/>
                        <a:buFont typeface="+mj-lt"/>
                        <a:buNone/>
                        <a:tabLst/>
                        <a:defRPr/>
                      </a:pP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1.</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風災與水災編：消防局已於</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1</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15</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日召開審查會議，並完成該編計畫修正。</a:t>
                      </a:r>
                    </a:p>
                    <a:p>
                      <a:pPr marL="180975" marR="0" lvl="0" indent="-180975" algn="just" defTabSz="914400" rtl="0" eaLnBrk="1" fontAlgn="auto" latinLnBrk="0" hangingPunct="1">
                        <a:lnSpc>
                          <a:spcPts val="1800"/>
                        </a:lnSpc>
                        <a:spcBef>
                          <a:spcPts val="0"/>
                        </a:spcBef>
                        <a:spcAft>
                          <a:spcPts val="0"/>
                        </a:spcAft>
                        <a:buClrTx/>
                        <a:buSzTx/>
                        <a:buFont typeface="+mj-lt"/>
                        <a:buNone/>
                        <a:tabLst/>
                        <a:defRPr/>
                      </a:pP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2.</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公用氣體與油料管線災害編：經發局已於</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1</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29</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日召開審查會議，並於</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2</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25</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日函送修正完成之該編資料。</a:t>
                      </a:r>
                      <a:endPar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180975" marR="0" lvl="0" indent="-180975" algn="just" defTabSz="914400" rtl="0" eaLnBrk="1" fontAlgn="auto" latinLnBrk="0" hangingPunct="1">
                        <a:lnSpc>
                          <a:spcPts val="1800"/>
                        </a:lnSpc>
                        <a:spcBef>
                          <a:spcPts val="0"/>
                        </a:spcBef>
                        <a:spcAft>
                          <a:spcPts val="0"/>
                        </a:spcAft>
                        <a:buClrTx/>
                        <a:buSzTx/>
                        <a:buFont typeface="+mj-lt"/>
                        <a:buNone/>
                        <a:tabLst/>
                        <a:defRPr/>
                      </a:pP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3.</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旱災編：水利局已於</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2</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23</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日召開審查會議並完成該編計畫修正。</a:t>
                      </a:r>
                    </a:p>
                    <a:p>
                      <a:pPr marL="180975" marR="0" lvl="0" indent="-180975" algn="just" defTabSz="914400" rtl="0" eaLnBrk="1" fontAlgn="auto" latinLnBrk="0" hangingPunct="1">
                        <a:lnSpc>
                          <a:spcPts val="1800"/>
                        </a:lnSpc>
                        <a:spcBef>
                          <a:spcPts val="0"/>
                        </a:spcBef>
                        <a:spcAft>
                          <a:spcPts val="0"/>
                        </a:spcAft>
                        <a:buClrTx/>
                        <a:buSzTx/>
                        <a:buFont typeface="+mj-lt"/>
                        <a:buNone/>
                        <a:tabLst/>
                        <a:defRPr/>
                      </a:pP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4.</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寒害編：已於</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3</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11</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日召開審查會議，刻正依據審查結果修正計畫。</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請負責承辦科室於</a:t>
                      </a:r>
                      <a:r>
                        <a:rPr lang="en-US" altLang="zh-TW" sz="1600" b="0" kern="1200" dirty="0" smtClean="0">
                          <a:solidFill>
                            <a:srgbClr val="FF0000"/>
                          </a:solidFill>
                          <a:effectLst/>
                          <a:latin typeface="微軟正黑體" panose="020B0604030504040204" pitchFamily="34" charset="-120"/>
                          <a:ea typeface="微軟正黑體" panose="020B0604030504040204" pitchFamily="34" charset="-120"/>
                          <a:cs typeface="+mn-cs"/>
                        </a:rPr>
                        <a:t>5</a:t>
                      </a:r>
                      <a:r>
                        <a:rPr lang="zh-TW" altLang="en-US" sz="1600" b="0"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600" b="0" kern="1200" dirty="0" smtClean="0">
                          <a:solidFill>
                            <a:srgbClr val="FF0000"/>
                          </a:solidFill>
                          <a:effectLst/>
                          <a:latin typeface="微軟正黑體" panose="020B0604030504040204" pitchFamily="34" charset="-120"/>
                          <a:ea typeface="微軟正黑體" panose="020B0604030504040204" pitchFamily="34" charset="-120"/>
                          <a:cs typeface="+mn-cs"/>
                        </a:rPr>
                        <a:t>1</a:t>
                      </a:r>
                      <a:r>
                        <a:rPr lang="zh-TW" altLang="en-US" sz="1600" b="0" kern="1200" dirty="0" smtClean="0">
                          <a:solidFill>
                            <a:srgbClr val="FF0000"/>
                          </a:solidFill>
                          <a:effectLst/>
                          <a:latin typeface="微軟正黑體" panose="020B0604030504040204" pitchFamily="34" charset="-120"/>
                          <a:ea typeface="微軟正黑體" panose="020B0604030504040204" pitchFamily="34" charset="-120"/>
                          <a:cs typeface="+mn-cs"/>
                        </a:rPr>
                        <a:t>日前繳交修正完成之計畫內容</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180975" marR="0" lvl="0" indent="-180975" algn="just" defTabSz="914400" rtl="0" eaLnBrk="1" fontAlgn="auto" latinLnBrk="0" hangingPunct="1">
                        <a:lnSpc>
                          <a:spcPts val="1800"/>
                        </a:lnSpc>
                        <a:spcBef>
                          <a:spcPts val="0"/>
                        </a:spcBef>
                        <a:spcAft>
                          <a:spcPts val="0"/>
                        </a:spcAft>
                        <a:buClrTx/>
                        <a:buSzTx/>
                        <a:buFont typeface="+mj-lt"/>
                        <a:buNone/>
                        <a:tabLst/>
                        <a:defRPr/>
                      </a:pP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5.</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森林火災編：已於</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3</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14</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日召開審查會議，刻正依據審查結果修正計畫。</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請負責承辦科室於</a:t>
                      </a:r>
                      <a:r>
                        <a:rPr lang="en-US" altLang="zh-TW" sz="1600" b="0" kern="1200" dirty="0" smtClean="0">
                          <a:solidFill>
                            <a:srgbClr val="FF0000"/>
                          </a:solidFill>
                          <a:effectLst/>
                          <a:latin typeface="微軟正黑體" panose="020B0604030504040204" pitchFamily="34" charset="-120"/>
                          <a:ea typeface="微軟正黑體" panose="020B0604030504040204" pitchFamily="34" charset="-120"/>
                          <a:cs typeface="+mn-cs"/>
                        </a:rPr>
                        <a:t>5</a:t>
                      </a:r>
                      <a:r>
                        <a:rPr lang="zh-TW" altLang="en-US" sz="1600" b="0"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600" b="0" kern="1200" dirty="0" smtClean="0">
                          <a:solidFill>
                            <a:srgbClr val="FF0000"/>
                          </a:solidFill>
                          <a:effectLst/>
                          <a:latin typeface="微軟正黑體" panose="020B0604030504040204" pitchFamily="34" charset="-120"/>
                          <a:ea typeface="微軟正黑體" panose="020B0604030504040204" pitchFamily="34" charset="-120"/>
                          <a:cs typeface="+mn-cs"/>
                        </a:rPr>
                        <a:t>1</a:t>
                      </a:r>
                      <a:r>
                        <a:rPr lang="zh-TW" altLang="en-US" sz="1600" b="0" kern="1200" dirty="0" smtClean="0">
                          <a:solidFill>
                            <a:srgbClr val="FF0000"/>
                          </a:solidFill>
                          <a:effectLst/>
                          <a:latin typeface="微軟正黑體" panose="020B0604030504040204" pitchFamily="34" charset="-120"/>
                          <a:ea typeface="微軟正黑體" panose="020B0604030504040204" pitchFamily="34" charset="-120"/>
                          <a:cs typeface="+mn-cs"/>
                        </a:rPr>
                        <a:t>日前繳交修正完成之計畫內容</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4</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30</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日</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zh-TW" altLang="zh-TW" sz="1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持續列管</a:t>
                      </a:r>
                      <a:endParaRPr kumimoji="0" lang="zh-TW" altLang="zh-TW"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87762419"/>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 name="標題 2"/>
          <p:cNvSpPr>
            <a:spLocks noGrp="1"/>
          </p:cNvSpPr>
          <p:nvPr>
            <p:ph type="title"/>
          </p:nvPr>
        </p:nvSpPr>
        <p:spPr>
          <a:xfrm>
            <a:off x="304800" y="152400"/>
            <a:ext cx="6705600" cy="716869"/>
          </a:xfrm>
          <a:solidFill>
            <a:schemeClr val="bg1"/>
          </a:solidFill>
        </p:spPr>
        <p:txBody>
          <a:bodyPr/>
          <a:lstStyle/>
          <a:p>
            <a:r>
              <a:rPr lang="zh-TW" altLang="en-US" dirty="0"/>
              <a:t>各區災害潛勢資料調查結果說明</a:t>
            </a:r>
          </a:p>
        </p:txBody>
      </p:sp>
      <p:graphicFrame>
        <p:nvGraphicFramePr>
          <p:cNvPr id="7" name="表格 6"/>
          <p:cNvGraphicFramePr>
            <a:graphicFrameLocks noGrp="1"/>
          </p:cNvGraphicFramePr>
          <p:nvPr>
            <p:extLst/>
          </p:nvPr>
        </p:nvGraphicFramePr>
        <p:xfrm>
          <a:off x="95250" y="1078836"/>
          <a:ext cx="8839200" cy="5465559"/>
        </p:xfrm>
        <a:graphic>
          <a:graphicData uri="http://schemas.openxmlformats.org/drawingml/2006/table">
            <a:tbl>
              <a:tblPr firstRow="1" firstCol="1" bandRow="1">
                <a:tableStyleId>{D7AC3CCA-C797-4891-BE02-D94E43425B78}</a:tableStyleId>
              </a:tblPr>
              <a:tblGrid>
                <a:gridCol w="609600">
                  <a:extLst>
                    <a:ext uri="{9D8B030D-6E8A-4147-A177-3AD203B41FA5}">
                      <a16:colId xmlns:a16="http://schemas.microsoft.com/office/drawing/2014/main" val="20000"/>
                    </a:ext>
                  </a:extLst>
                </a:gridCol>
                <a:gridCol w="1200150">
                  <a:extLst>
                    <a:ext uri="{9D8B030D-6E8A-4147-A177-3AD203B41FA5}">
                      <a16:colId xmlns:a16="http://schemas.microsoft.com/office/drawing/2014/main" val="20001"/>
                    </a:ext>
                  </a:extLst>
                </a:gridCol>
                <a:gridCol w="1700629">
                  <a:extLst>
                    <a:ext uri="{9D8B030D-6E8A-4147-A177-3AD203B41FA5}">
                      <a16:colId xmlns:a16="http://schemas.microsoft.com/office/drawing/2014/main" val="20002"/>
                    </a:ext>
                  </a:extLst>
                </a:gridCol>
                <a:gridCol w="782181">
                  <a:extLst>
                    <a:ext uri="{9D8B030D-6E8A-4147-A177-3AD203B41FA5}">
                      <a16:colId xmlns:a16="http://schemas.microsoft.com/office/drawing/2014/main" val="20004"/>
                    </a:ext>
                  </a:extLst>
                </a:gridCol>
                <a:gridCol w="1583752">
                  <a:extLst>
                    <a:ext uri="{9D8B030D-6E8A-4147-A177-3AD203B41FA5}">
                      <a16:colId xmlns:a16="http://schemas.microsoft.com/office/drawing/2014/main" val="266659339"/>
                    </a:ext>
                  </a:extLst>
                </a:gridCol>
                <a:gridCol w="599208">
                  <a:extLst>
                    <a:ext uri="{9D8B030D-6E8A-4147-A177-3AD203B41FA5}">
                      <a16:colId xmlns:a16="http://schemas.microsoft.com/office/drawing/2014/main" val="2452106115"/>
                    </a:ext>
                  </a:extLst>
                </a:gridCol>
                <a:gridCol w="1677880">
                  <a:extLst>
                    <a:ext uri="{9D8B030D-6E8A-4147-A177-3AD203B41FA5}">
                      <a16:colId xmlns:a16="http://schemas.microsoft.com/office/drawing/2014/main" val="3658594651"/>
                    </a:ext>
                  </a:extLst>
                </a:gridCol>
                <a:gridCol w="685800">
                  <a:extLst>
                    <a:ext uri="{9D8B030D-6E8A-4147-A177-3AD203B41FA5}">
                      <a16:colId xmlns:a16="http://schemas.microsoft.com/office/drawing/2014/main" val="20006"/>
                    </a:ext>
                  </a:extLst>
                </a:gridCol>
              </a:tblGrid>
              <a:tr h="436359">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行政區</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事件地點</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易致災說明</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施工</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單位</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施工說明</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權管</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單位</a:t>
                      </a:r>
                      <a:endParaRPr lang="zh-TW" altLang="en-US"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檢核意見</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已列管</a:t>
                      </a: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尚未處置</a:t>
                      </a: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處置</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情形</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457200">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樹林區</a:t>
                      </a:r>
                      <a:endParaRPr lang="zh-TW" altLang="zh-TW" sz="1100" b="0" kern="12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樹林區東和街</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57</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號支線內</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受豪大雨影響造成東和街</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57</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號巷內邊坡坍塌，局部零星土石滑落至道路路面，阻礙交通通行</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樹林區公所經建課</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已完成清運土石恢復交通等作業</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406416998"/>
                  </a:ext>
                </a:extLst>
              </a:tr>
              <a:tr h="457200">
                <a:tc rowSpan="6">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雙溪區</a:t>
                      </a:r>
                      <a:endParaRPr lang="zh-TW"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雙溪區長源里盤山坑往</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16</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鄰道路</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雨勢過大道路下方邊坡原砌石擋土牆破壞，造成道路崩坍毀損</a:t>
                      </a:r>
                      <a:endPar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下邊坡土質鬆軟，護岸長期沖蝕，道路橫向排水涵管斷裂</a:t>
                      </a: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下方盤山坑溪護岸因補助經費不足，仍未整治</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千甲營造有限公司</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微型樁及懸臂式擋土牆、路面復建</a:t>
                      </a:r>
                      <a:endPar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下方盤山坑溪護岸因補助經費不足，仍未整治</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農業局</a:t>
                      </a:r>
                      <a:endParaRPr lang="zh-TW" altLang="en-US" sz="1100" b="1" kern="12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目前道路及野溪各災點已由區公所協助復健工程</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未改善</a:t>
                      </a:r>
                      <a:r>
                        <a:rPr lang="en-US"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2243528078"/>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雙溪區三貂里十三層道路</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雨勢過大道路上方邊坡原砌石護坡破壞造成崩坍</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千甲營造有限公司</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半重力式擋土牆復建</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445020784"/>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雙溪區三貂里定福路道路</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雨勢過大道路上方邊坡原砌石護坡破壞造成崩坍</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kumimoji="0" lang="zh-TW" altLang="en-US" sz="1100" b="0"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千甲營造有限公司</a:t>
                      </a:r>
                      <a:endParaRPr kumimoji="0" lang="zh-TW" altLang="en-US" sz="11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半重力式擋土牆復建</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24148200"/>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雙溪區共和里中山路過港隧道旁往雙溪中學道路</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雨勢過大道路上方邊坡風化岩層造成崩落</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kumimoji="0" lang="zh-TW" altLang="en-US" sz="1100" b="0"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千甲營造有限公司</a:t>
                      </a:r>
                      <a:endParaRPr kumimoji="0" lang="zh-TW" altLang="en-US" sz="11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坡面整理附掛貼壁式防護網</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380600767"/>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雙溪區長源里盤山坑</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16</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鄰往</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號道路</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道路下邊坡駁崁崩坍，地層滑動造成路面縱向鈞裂沉陷</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kumimoji="0" lang="zh-TW" altLang="en-US" sz="1100" b="0"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千甲營造有限公司</a:t>
                      </a:r>
                      <a:endParaRPr kumimoji="0" lang="zh-TW" altLang="en-US" sz="11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30cm</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微型樁</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R.C</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擋土牆鋼板護欄</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3937613603"/>
                  </a:ext>
                </a:extLst>
              </a:tr>
              <a:tr h="457200">
                <a:tc vMerge="1">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endParaRPr lang="zh-TW" altLang="zh-TW" sz="1100" b="0" kern="12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雙溪區長源里盤山坑</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17</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鄰道路</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道路上邊坡矮牆駁崁及邊坡崩坍</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kumimoji="0" lang="zh-TW" altLang="en-US" sz="11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千甲營造有限公司</a:t>
                      </a:r>
                      <a:endParaRPr kumimoji="0" lang="zh-TW" altLang="en-US" sz="11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坡面整理附掛貼壁式防護網</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910348745"/>
                  </a:ext>
                </a:extLst>
              </a:tr>
            </a:tbl>
          </a:graphicData>
        </a:graphic>
      </p:graphicFrame>
      <p:sp>
        <p:nvSpPr>
          <p:cNvPr id="6" name="矩形 5"/>
          <p:cNvSpPr/>
          <p:nvPr/>
        </p:nvSpPr>
        <p:spPr>
          <a:xfrm>
            <a:off x="76200" y="711294"/>
            <a:ext cx="8920372" cy="428194"/>
          </a:xfrm>
          <a:prstGeom prst="rect">
            <a:avLst/>
          </a:prstGeom>
        </p:spPr>
        <p:txBody>
          <a:bodyPr wrap="square">
            <a:spAutoFit/>
          </a:bodyPr>
          <a:lstStyle/>
          <a:p>
            <a:pPr marL="285750" marR="0" lvl="0" indent="-285750" algn="l" defTabSz="914400" rtl="0" eaLnBrk="1" fontAlgn="base" latinLnBrk="0" hangingPunct="1">
              <a:lnSpc>
                <a:spcPct val="120000"/>
              </a:lnSpc>
              <a:spcBef>
                <a:spcPts val="0"/>
              </a:spcBef>
              <a:spcAft>
                <a:spcPct val="0"/>
              </a:spcAft>
              <a:buClrTx/>
              <a:buSzTx/>
              <a:buFont typeface="Wingdings" panose="05000000000000000000" pitchFamily="2" charset="2"/>
              <a:buChar char="u"/>
              <a:tabLst/>
              <a:defRPr/>
            </a:pP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坡</a:t>
            </a:r>
            <a:r>
              <a:rPr kumimoji="1" lang="zh-TW" altLang="en-US" sz="2000" b="1" i="0" u="sng"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地</a:t>
            </a: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災害</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事件調查</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說明：共計</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36</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31</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中</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、未</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en-US" altLang="zh-TW" sz="2000" b="1" i="0" u="none"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1" lang="en-US" altLang="zh-TW" sz="2000" b="1" i="0" u="none" strike="noStrike" kern="100" cap="none" spc="0" normalizeH="0" baseline="0" noProof="0" dirty="0">
              <a:ln>
                <a:noFill/>
              </a:ln>
              <a:solidFill>
                <a:srgbClr val="4472C4"/>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3243360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 name="標題 2"/>
          <p:cNvSpPr>
            <a:spLocks noGrp="1"/>
          </p:cNvSpPr>
          <p:nvPr>
            <p:ph type="title"/>
          </p:nvPr>
        </p:nvSpPr>
        <p:spPr>
          <a:xfrm>
            <a:off x="304800" y="152400"/>
            <a:ext cx="6705600" cy="716869"/>
          </a:xfrm>
          <a:solidFill>
            <a:schemeClr val="bg1"/>
          </a:solidFill>
        </p:spPr>
        <p:txBody>
          <a:bodyPr/>
          <a:lstStyle/>
          <a:p>
            <a:r>
              <a:rPr lang="zh-TW" altLang="en-US" dirty="0"/>
              <a:t>各區災害潛勢資料調查結果說明</a:t>
            </a:r>
          </a:p>
        </p:txBody>
      </p:sp>
      <p:sp>
        <p:nvSpPr>
          <p:cNvPr id="5" name="矩形 4"/>
          <p:cNvSpPr/>
          <p:nvPr/>
        </p:nvSpPr>
        <p:spPr>
          <a:xfrm>
            <a:off x="76200" y="711294"/>
            <a:ext cx="8920372" cy="797526"/>
          </a:xfrm>
          <a:prstGeom prst="rect">
            <a:avLst/>
          </a:prstGeom>
        </p:spPr>
        <p:txBody>
          <a:bodyPr wrap="square">
            <a:spAutoFit/>
          </a:bodyPr>
          <a:lstStyle/>
          <a:p>
            <a:pPr marL="285750" marR="0" lvl="0" indent="-285750" algn="l" defTabSz="914400" rtl="0" eaLnBrk="1" fontAlgn="base" latinLnBrk="0" hangingPunct="1">
              <a:lnSpc>
                <a:spcPct val="120000"/>
              </a:lnSpc>
              <a:spcBef>
                <a:spcPts val="0"/>
              </a:spcBef>
              <a:spcAft>
                <a:spcPct val="0"/>
              </a:spcAft>
              <a:buClrTx/>
              <a:buSzTx/>
              <a:buFont typeface="Wingdings" panose="05000000000000000000" pitchFamily="2" charset="2"/>
              <a:buChar char="u"/>
              <a:tabLst/>
              <a:defRPr/>
            </a:pPr>
            <a:r>
              <a:rPr kumimoji="1" lang="zh-TW" altLang="en-US" sz="2000" b="1" i="0" u="sng" strike="noStrike" kern="1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地震災害</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事件調查</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說明：</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共計</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已</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改善</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a:t>
            </a:r>
            <a:r>
              <a:rPr kumimoji="1" lang="zh-TW" altLang="en-US"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件</a:t>
            </a:r>
            <a:r>
              <a:rPr kumimoji="1" lang="en-US" altLang="zh-TW" sz="2000"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1" lang="en-US" altLang="zh-TW" sz="20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285750" marR="0" lvl="0" indent="-285750" algn="l" defTabSz="914400" rtl="0" eaLnBrk="1" fontAlgn="base" latinLnBrk="0" hangingPunct="1">
              <a:lnSpc>
                <a:spcPct val="120000"/>
              </a:lnSpc>
              <a:spcBef>
                <a:spcPts val="0"/>
              </a:spcBef>
              <a:spcAft>
                <a:spcPct val="0"/>
              </a:spcAft>
              <a:buClrTx/>
              <a:buSzTx/>
              <a:buFont typeface="Wingdings" panose="05000000000000000000" pitchFamily="2" charset="2"/>
              <a:buChar char="u"/>
              <a:tabLst/>
              <a:defRPr/>
            </a:pPr>
            <a:endParaRPr kumimoji="1" lang="en-US" altLang="zh-TW" sz="2000" b="1" i="0" u="none" strike="noStrike" kern="100" cap="none" spc="0" normalizeH="0" baseline="0" noProof="0" dirty="0">
              <a:ln>
                <a:noFill/>
              </a:ln>
              <a:solidFill>
                <a:srgbClr val="4472C4"/>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graphicFrame>
        <p:nvGraphicFramePr>
          <p:cNvPr id="7" name="表格 6"/>
          <p:cNvGraphicFramePr>
            <a:graphicFrameLocks noGrp="1"/>
          </p:cNvGraphicFramePr>
          <p:nvPr>
            <p:extLst/>
          </p:nvPr>
        </p:nvGraphicFramePr>
        <p:xfrm>
          <a:off x="116786" y="1249300"/>
          <a:ext cx="8839200" cy="1655559"/>
        </p:xfrm>
        <a:graphic>
          <a:graphicData uri="http://schemas.openxmlformats.org/drawingml/2006/table">
            <a:tbl>
              <a:tblPr firstRow="1" firstCol="1" bandRow="1">
                <a:tableStyleId>{D7AC3CCA-C797-4891-BE02-D94E43425B78}</a:tableStyleId>
              </a:tblPr>
              <a:tblGrid>
                <a:gridCol w="609600">
                  <a:extLst>
                    <a:ext uri="{9D8B030D-6E8A-4147-A177-3AD203B41FA5}">
                      <a16:colId xmlns:a16="http://schemas.microsoft.com/office/drawing/2014/main" val="20000"/>
                    </a:ext>
                  </a:extLst>
                </a:gridCol>
                <a:gridCol w="1200150">
                  <a:extLst>
                    <a:ext uri="{9D8B030D-6E8A-4147-A177-3AD203B41FA5}">
                      <a16:colId xmlns:a16="http://schemas.microsoft.com/office/drawing/2014/main" val="20001"/>
                    </a:ext>
                  </a:extLst>
                </a:gridCol>
                <a:gridCol w="1700629">
                  <a:extLst>
                    <a:ext uri="{9D8B030D-6E8A-4147-A177-3AD203B41FA5}">
                      <a16:colId xmlns:a16="http://schemas.microsoft.com/office/drawing/2014/main" val="20002"/>
                    </a:ext>
                  </a:extLst>
                </a:gridCol>
                <a:gridCol w="559293">
                  <a:extLst>
                    <a:ext uri="{9D8B030D-6E8A-4147-A177-3AD203B41FA5}">
                      <a16:colId xmlns:a16="http://schemas.microsoft.com/office/drawing/2014/main" val="20004"/>
                    </a:ext>
                  </a:extLst>
                </a:gridCol>
                <a:gridCol w="1806640">
                  <a:extLst>
                    <a:ext uri="{9D8B030D-6E8A-4147-A177-3AD203B41FA5}">
                      <a16:colId xmlns:a16="http://schemas.microsoft.com/office/drawing/2014/main" val="266659339"/>
                    </a:ext>
                  </a:extLst>
                </a:gridCol>
                <a:gridCol w="599208">
                  <a:extLst>
                    <a:ext uri="{9D8B030D-6E8A-4147-A177-3AD203B41FA5}">
                      <a16:colId xmlns:a16="http://schemas.microsoft.com/office/drawing/2014/main" val="2452106115"/>
                    </a:ext>
                  </a:extLst>
                </a:gridCol>
                <a:gridCol w="1677880">
                  <a:extLst>
                    <a:ext uri="{9D8B030D-6E8A-4147-A177-3AD203B41FA5}">
                      <a16:colId xmlns:a16="http://schemas.microsoft.com/office/drawing/2014/main" val="3658594651"/>
                    </a:ext>
                  </a:extLst>
                </a:gridCol>
                <a:gridCol w="685800">
                  <a:extLst>
                    <a:ext uri="{9D8B030D-6E8A-4147-A177-3AD203B41FA5}">
                      <a16:colId xmlns:a16="http://schemas.microsoft.com/office/drawing/2014/main" val="20006"/>
                    </a:ext>
                  </a:extLst>
                </a:gridCol>
              </a:tblGrid>
              <a:tr h="436359">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行政區</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事件地點</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易致災說明</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施工</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單位</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施工說明</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權管</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indent="0" algn="ctr" defTabSz="685800" rtl="0" eaLnBrk="1" fontAlgn="auto" latinLnBrk="0" hangingPunct="1">
                        <a:lnSpc>
                          <a:spcPts val="1600"/>
                        </a:lnSpc>
                        <a:spcBef>
                          <a:spcPts val="0"/>
                        </a:spcBef>
                        <a:spcAft>
                          <a:spcPts val="0"/>
                        </a:spcAft>
                        <a:buClrTx/>
                        <a:buSzTx/>
                        <a:buFontTx/>
                        <a:buNone/>
                        <a:tabLst/>
                        <a:defRPr/>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單位</a:t>
                      </a:r>
                      <a:endParaRPr lang="zh-TW" altLang="en-US"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檢核意見</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已列管</a:t>
                      </a: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尚未處置</a:t>
                      </a:r>
                      <a:r>
                        <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處置</a:t>
                      </a:r>
                      <a:endParaRPr lang="en-US" altLang="zh-TW"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algn="ctr" defTabSz="685800" rtl="0" eaLnBrk="1" latinLnBrk="0" hangingPunct="1">
                        <a:lnSpc>
                          <a:spcPts val="1600"/>
                        </a:lnSpc>
                        <a:spcAft>
                          <a:spcPts val="0"/>
                        </a:spcAft>
                      </a:pPr>
                      <a:r>
                        <a:rPr lang="zh-TW" altLang="en-US" sz="1100" b="1"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情形</a:t>
                      </a:r>
                      <a:endParaRPr lang="zh-TW" sz="1100" b="1"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36" marR="5723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457200">
                <a:tc>
                  <a:txBody>
                    <a:bodyPr/>
                    <a:lstStyle/>
                    <a:p>
                      <a:pPr marL="0" marR="0" lvl="0" indent="0" algn="l"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樹林區</a:t>
                      </a:r>
                      <a:endParaRPr lang="zh-TW" altLang="zh-TW" sz="1100" b="0" kern="12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樹林區樹新路</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17~19</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號前</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濟安宮旁</a:t>
                      </a: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因地震原因造成地下水管管線爆裂</a:t>
                      </a:r>
                      <a:endPar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樹林區樹新路自來水管破裂，水淹馬路</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自來水公司</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立即通知災害搶修廠商及樹林分局進行現場圍束、搶救並進行簡易道路封閉，自來水公司隨後派員進行搶修，並由災害搶修廠商完成完整雙向封閉</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en-US" altLang="zh-TW" sz="1100" b="0"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b="0"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ts val="1600"/>
                        </a:lnSpc>
                        <a:spcBef>
                          <a:spcPts val="0"/>
                        </a:spcBef>
                        <a:spcAft>
                          <a:spcPts val="0"/>
                        </a:spcAft>
                        <a:buClrTx/>
                        <a:buSzTx/>
                        <a:buFont typeface="+mj-lt"/>
                        <a:buNone/>
                        <a:tabLst/>
                        <a:defRPr/>
                      </a:pPr>
                      <a:r>
                        <a:rPr lang="zh-TW" altLang="en-US"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lang="zh-TW" altLang="zh-TW" sz="1100" b="1" kern="12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406416998"/>
                  </a:ext>
                </a:extLst>
              </a:tr>
            </a:tbl>
          </a:graphicData>
        </a:graphic>
      </p:graphicFrame>
    </p:spTree>
    <p:extLst>
      <p:ext uri="{BB962C8B-B14F-4D97-AF65-F5344CB8AC3E}">
        <p14:creationId xmlns:p14="http://schemas.microsoft.com/office/powerpoint/2010/main" val="29594188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3888" y="1794165"/>
            <a:ext cx="7986712" cy="2852737"/>
          </a:xfrm>
        </p:spPr>
        <p:txBody>
          <a:bodyPr/>
          <a:lstStyle/>
          <a:p>
            <a:r>
              <a:rPr lang="zh-TW" altLang="en-US" sz="4000" dirty="0"/>
              <a:t>防災公園演練各區預計期程</a:t>
            </a:r>
            <a:r>
              <a:rPr lang="zh-TW" altLang="en-US" sz="4000" dirty="0" smtClean="0"/>
              <a:t>規劃</a:t>
            </a:r>
            <a:endParaRPr lang="zh-TW" altLang="en-US" sz="4000" dirty="0"/>
          </a:p>
        </p:txBody>
      </p:sp>
      <p:sp>
        <p:nvSpPr>
          <p:cNvPr id="3" name="文字版面配置區 2"/>
          <p:cNvSpPr>
            <a:spLocks noGrp="1"/>
          </p:cNvSpPr>
          <p:nvPr>
            <p:ph type="body" idx="1"/>
          </p:nvPr>
        </p:nvSpPr>
        <p:spPr>
          <a:xfrm>
            <a:off x="623888" y="4589464"/>
            <a:ext cx="7834312" cy="1500187"/>
          </a:xfrm>
        </p:spPr>
        <p:txBody>
          <a:bodyPr/>
          <a:lstStyle/>
          <a:p>
            <a:endParaRPr lang="zh-TW" altLang="en-US" dirty="0"/>
          </a:p>
        </p:txBody>
      </p:sp>
      <p:sp>
        <p:nvSpPr>
          <p:cNvPr id="5" name="投影片編號版面配置區 4"/>
          <p:cNvSpPr>
            <a:spLocks noGrp="1"/>
          </p:cNvSpPr>
          <p:nvPr>
            <p:ph type="sldNum" sz="quarter" idx="12"/>
          </p:nvPr>
        </p:nvSpPr>
        <p:spPr/>
        <p:txBody>
          <a:bodyPr vert="horz" lIns="91440" tIns="45720" rIns="91440" bIns="45720" rtlCol="0" anchor="ctr"/>
          <a:lstStyle/>
          <a:p>
            <a:fld id="{98F9CC33-4133-468C-B7C7-B67D93663D55}" type="slidenum">
              <a:rPr lang="zh-TW" altLang="en-US"/>
              <a:pPr/>
              <a:t>62</a:t>
            </a:fld>
            <a:endParaRPr lang="zh-TW" altLang="en-US"/>
          </a:p>
        </p:txBody>
      </p:sp>
    </p:spTree>
    <p:extLst>
      <p:ext uri="{BB962C8B-B14F-4D97-AF65-F5344CB8AC3E}">
        <p14:creationId xmlns:p14="http://schemas.microsoft.com/office/powerpoint/2010/main" val="16465348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63</a:t>
            </a:fld>
            <a:endParaRPr lang="zh-TW" altLang="en-US">
              <a:solidFill>
                <a:srgbClr val="44546A">
                  <a:lumMod val="50000"/>
                </a:srgbClr>
              </a:solidFill>
            </a:endParaRPr>
          </a:p>
        </p:txBody>
      </p:sp>
      <p:sp>
        <p:nvSpPr>
          <p:cNvPr id="3" name="標題 2"/>
          <p:cNvSpPr>
            <a:spLocks noGrp="1"/>
          </p:cNvSpPr>
          <p:nvPr>
            <p:ph type="title"/>
          </p:nvPr>
        </p:nvSpPr>
        <p:spPr>
          <a:xfrm>
            <a:off x="361950" y="130857"/>
            <a:ext cx="7715250" cy="716869"/>
          </a:xfrm>
          <a:solidFill>
            <a:schemeClr val="bg1"/>
          </a:solidFill>
        </p:spPr>
        <p:txBody>
          <a:bodyPr/>
          <a:lstStyle/>
          <a:p>
            <a:r>
              <a:rPr lang="zh-TW" altLang="en-US" sz="2800" dirty="0" smtClean="0"/>
              <a:t>防災公園演練</a:t>
            </a:r>
            <a:r>
              <a:rPr lang="zh-TW" altLang="en-US" sz="2800" dirty="0"/>
              <a:t>各</a:t>
            </a:r>
            <a:r>
              <a:rPr lang="zh-TW" altLang="en-US" sz="2800" dirty="0" smtClean="0"/>
              <a:t>區預計期程規劃表</a:t>
            </a:r>
            <a:endParaRPr lang="zh-TW" altLang="en-US" sz="2800" dirty="0"/>
          </a:p>
        </p:txBody>
      </p:sp>
      <p:graphicFrame>
        <p:nvGraphicFramePr>
          <p:cNvPr id="7" name="表格 6"/>
          <p:cNvGraphicFramePr>
            <a:graphicFrameLocks noGrp="1"/>
          </p:cNvGraphicFramePr>
          <p:nvPr>
            <p:extLst/>
          </p:nvPr>
        </p:nvGraphicFramePr>
        <p:xfrm>
          <a:off x="1052422" y="1752600"/>
          <a:ext cx="7010401" cy="3657600"/>
        </p:xfrm>
        <a:graphic>
          <a:graphicData uri="http://schemas.openxmlformats.org/drawingml/2006/table">
            <a:tbl>
              <a:tblPr firstRow="1" bandRow="1">
                <a:tableStyleId>{5C22544A-7EE6-4342-B048-85BDC9FD1C3A}</a:tableStyleId>
              </a:tblPr>
              <a:tblGrid>
                <a:gridCol w="1402081">
                  <a:extLst>
                    <a:ext uri="{9D8B030D-6E8A-4147-A177-3AD203B41FA5}">
                      <a16:colId xmlns:a16="http://schemas.microsoft.com/office/drawing/2014/main" val="1988395240"/>
                    </a:ext>
                  </a:extLst>
                </a:gridCol>
                <a:gridCol w="2556734">
                  <a:extLst>
                    <a:ext uri="{9D8B030D-6E8A-4147-A177-3AD203B41FA5}">
                      <a16:colId xmlns:a16="http://schemas.microsoft.com/office/drawing/2014/main" val="1586013443"/>
                    </a:ext>
                  </a:extLst>
                </a:gridCol>
                <a:gridCol w="1298986">
                  <a:extLst>
                    <a:ext uri="{9D8B030D-6E8A-4147-A177-3AD203B41FA5}">
                      <a16:colId xmlns:a16="http://schemas.microsoft.com/office/drawing/2014/main" val="2541527235"/>
                    </a:ext>
                  </a:extLst>
                </a:gridCol>
                <a:gridCol w="1752600">
                  <a:extLst>
                    <a:ext uri="{9D8B030D-6E8A-4147-A177-3AD203B41FA5}">
                      <a16:colId xmlns:a16="http://schemas.microsoft.com/office/drawing/2014/main" val="821496235"/>
                    </a:ext>
                  </a:extLst>
                </a:gridCol>
              </a:tblGrid>
              <a:tr h="370840">
                <a:tc>
                  <a:txBody>
                    <a:bodyPr/>
                    <a:lstStyle/>
                    <a:p>
                      <a:pPr algn="ctr"/>
                      <a:r>
                        <a:rPr lang="zh-TW" altLang="en-US" sz="2400" b="1" dirty="0" smtClean="0">
                          <a:latin typeface="微軟正黑體" panose="020B0604030504040204" pitchFamily="34" charset="-120"/>
                          <a:ea typeface="微軟正黑體" panose="020B0604030504040204" pitchFamily="34" charset="-120"/>
                        </a:rPr>
                        <a:t>區公所</a:t>
                      </a:r>
                      <a:endParaRPr lang="zh-TW" altLang="en-US" sz="2400" b="1" dirty="0">
                        <a:latin typeface="微軟正黑體" panose="020B0604030504040204" pitchFamily="34" charset="-120"/>
                        <a:ea typeface="微軟正黑體" panose="020B0604030504040204" pitchFamily="34" charset="-120"/>
                      </a:endParaRPr>
                    </a:p>
                  </a:txBody>
                  <a:tcPr/>
                </a:tc>
                <a:tc>
                  <a:txBody>
                    <a:bodyPr/>
                    <a:lstStyle/>
                    <a:p>
                      <a:pPr algn="ctr"/>
                      <a:r>
                        <a:rPr lang="zh-TW" altLang="en-US" sz="2400" b="1" dirty="0" smtClean="0">
                          <a:latin typeface="微軟正黑體" panose="020B0604030504040204" pitchFamily="34" charset="-120"/>
                          <a:ea typeface="微軟正黑體" panose="020B0604030504040204" pitchFamily="34" charset="-120"/>
                        </a:rPr>
                        <a:t>時間</a:t>
                      </a:r>
                      <a:endParaRPr lang="zh-TW" altLang="en-US" sz="2400" b="1" dirty="0">
                        <a:latin typeface="微軟正黑體" panose="020B0604030504040204" pitchFamily="34" charset="-120"/>
                        <a:ea typeface="微軟正黑體" panose="020B0604030504040204" pitchFamily="34" charset="-120"/>
                      </a:endParaRPr>
                    </a:p>
                  </a:txBody>
                  <a:tcPr/>
                </a:tc>
                <a:tc>
                  <a:txBody>
                    <a:bodyPr/>
                    <a:lstStyle/>
                    <a:p>
                      <a:pPr algn="ctr"/>
                      <a:r>
                        <a:rPr lang="zh-TW" altLang="en-US" sz="2400" b="1" dirty="0" smtClean="0">
                          <a:latin typeface="微軟正黑體" panose="020B0604030504040204" pitchFamily="34" charset="-120"/>
                          <a:ea typeface="微軟正黑體" panose="020B0604030504040204" pitchFamily="34" charset="-120"/>
                        </a:rPr>
                        <a:t>區公所</a:t>
                      </a:r>
                      <a:endParaRPr lang="zh-TW" altLang="en-US" sz="2400" b="1" dirty="0">
                        <a:latin typeface="微軟正黑體" panose="020B0604030504040204" pitchFamily="34" charset="-120"/>
                        <a:ea typeface="微軟正黑體" panose="020B0604030504040204" pitchFamily="34" charset="-120"/>
                      </a:endParaRPr>
                    </a:p>
                  </a:txBody>
                  <a:tcPr/>
                </a:tc>
                <a:tc>
                  <a:txBody>
                    <a:bodyPr/>
                    <a:lstStyle/>
                    <a:p>
                      <a:pPr algn="ctr"/>
                      <a:r>
                        <a:rPr lang="zh-TW" altLang="en-US" sz="2400" b="1" dirty="0" smtClean="0">
                          <a:latin typeface="微軟正黑體" panose="020B0604030504040204" pitchFamily="34" charset="-120"/>
                          <a:ea typeface="微軟正黑體" panose="020B0604030504040204" pitchFamily="34" charset="-120"/>
                        </a:rPr>
                        <a:t>時間</a:t>
                      </a:r>
                      <a:endParaRPr lang="zh-TW" altLang="en-US" sz="2400" b="1"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841609676"/>
                  </a:ext>
                </a:extLst>
              </a:tr>
              <a:tr h="370840">
                <a:tc>
                  <a:txBody>
                    <a:bodyPr/>
                    <a:lstStyle/>
                    <a:p>
                      <a:pPr algn="ctr" fontAlgn="ctr"/>
                      <a:r>
                        <a:rPr lang="zh-TW" altLang="en-US" sz="2400" b="1" i="0" u="none" strike="noStrike" dirty="0">
                          <a:solidFill>
                            <a:srgbClr val="FF0000"/>
                          </a:solidFill>
                          <a:effectLst/>
                          <a:latin typeface="微軟正黑體" panose="020B0604030504040204" pitchFamily="34" charset="-120"/>
                          <a:ea typeface="微軟正黑體" panose="020B0604030504040204" pitchFamily="34" charset="-120"/>
                        </a:rPr>
                        <a:t>新莊區</a:t>
                      </a:r>
                    </a:p>
                  </a:txBody>
                  <a:tcPr marL="9525" marR="9525" marT="9525" marB="0" anchor="ctr"/>
                </a:tc>
                <a:tc>
                  <a:txBody>
                    <a:bodyPr/>
                    <a:lstStyle/>
                    <a:p>
                      <a:pPr algn="ctr"/>
                      <a:r>
                        <a:rPr lang="zh-TW" altLang="en-US" sz="2400" b="1" dirty="0" smtClean="0">
                          <a:solidFill>
                            <a:srgbClr val="FF0000"/>
                          </a:solidFill>
                          <a:latin typeface="微軟正黑體" panose="020B0604030504040204" pitchFamily="34" charset="-120"/>
                          <a:ea typeface="微軟正黑體" panose="020B0604030504040204" pitchFamily="34" charset="-120"/>
                        </a:rPr>
                        <a:t>預計於</a:t>
                      </a:r>
                      <a:r>
                        <a:rPr lang="en-US" altLang="zh-TW" sz="2400" b="1" dirty="0" smtClean="0">
                          <a:solidFill>
                            <a:srgbClr val="FF0000"/>
                          </a:solidFill>
                          <a:latin typeface="微軟正黑體" panose="020B0604030504040204" pitchFamily="34" charset="-120"/>
                          <a:ea typeface="微軟正黑體" panose="020B0604030504040204" pitchFamily="34" charset="-120"/>
                        </a:rPr>
                        <a:t>6</a:t>
                      </a:r>
                      <a:r>
                        <a:rPr lang="zh-TW" altLang="en-US" sz="2400" b="1" dirty="0" smtClean="0">
                          <a:solidFill>
                            <a:srgbClr val="FF0000"/>
                          </a:solidFill>
                          <a:latin typeface="微軟正黑體" panose="020B0604030504040204" pitchFamily="34" charset="-120"/>
                          <a:ea typeface="微軟正黑體" panose="020B0604030504040204" pitchFamily="34" charset="-120"/>
                        </a:rPr>
                        <a:t>月辦理</a:t>
                      </a:r>
                      <a:endParaRPr lang="zh-TW" altLang="en-US" sz="2400" b="1" dirty="0">
                        <a:solidFill>
                          <a:srgbClr val="FF0000"/>
                        </a:solidFill>
                        <a:latin typeface="微軟正黑體" panose="020B0604030504040204" pitchFamily="34" charset="-120"/>
                        <a:ea typeface="微軟正黑體" panose="020B0604030504040204" pitchFamily="34" charset="-120"/>
                      </a:endParaRPr>
                    </a:p>
                  </a:txBody>
                  <a:tcPr/>
                </a:tc>
                <a:tc>
                  <a:txBody>
                    <a:bodyPr/>
                    <a:lstStyle/>
                    <a:p>
                      <a:pPr algn="ctr" fontAlgn="ctr"/>
                      <a:r>
                        <a:rPr lang="zh-TW" altLang="en-US" sz="2400" b="1" i="0" u="none" strike="noStrike" dirty="0">
                          <a:solidFill>
                            <a:srgbClr val="000000"/>
                          </a:solidFill>
                          <a:effectLst/>
                          <a:latin typeface="微軟正黑體" panose="020B0604030504040204" pitchFamily="34" charset="-120"/>
                          <a:ea typeface="微軟正黑體" panose="020B0604030504040204" pitchFamily="34" charset="-120"/>
                        </a:rPr>
                        <a:t>樹林區</a:t>
                      </a:r>
                    </a:p>
                  </a:txBody>
                  <a:tcPr marL="9525" marR="9525" marT="9525" marB="0" anchor="ctr"/>
                </a:tc>
                <a:tc>
                  <a:txBody>
                    <a:bodyPr/>
                    <a:lstStyle/>
                    <a:p>
                      <a:pPr algn="ctr"/>
                      <a:r>
                        <a:rPr lang="en-US" altLang="zh-TW" sz="2400" b="1" dirty="0" smtClean="0">
                          <a:latin typeface="微軟正黑體" panose="020B0604030504040204" pitchFamily="34" charset="-120"/>
                          <a:ea typeface="微軟正黑體" panose="020B0604030504040204" pitchFamily="34" charset="-120"/>
                        </a:rPr>
                        <a:t>3</a:t>
                      </a:r>
                      <a:r>
                        <a:rPr lang="zh-TW" altLang="en-US" sz="2400" b="1" dirty="0" smtClean="0">
                          <a:latin typeface="微軟正黑體" panose="020B0604030504040204" pitchFamily="34" charset="-120"/>
                          <a:ea typeface="微軟正黑體" panose="020B0604030504040204" pitchFamily="34" charset="-120"/>
                        </a:rPr>
                        <a:t>月</a:t>
                      </a:r>
                      <a:r>
                        <a:rPr lang="en-US" altLang="zh-TW" sz="2400" b="1" dirty="0" smtClean="0">
                          <a:latin typeface="微軟正黑體" panose="020B0604030504040204" pitchFamily="34" charset="-120"/>
                          <a:ea typeface="微軟正黑體" panose="020B0604030504040204" pitchFamily="34" charset="-120"/>
                        </a:rPr>
                        <a:t>29</a:t>
                      </a:r>
                      <a:r>
                        <a:rPr lang="zh-TW" altLang="en-US" sz="2400" b="1" dirty="0" smtClean="0">
                          <a:latin typeface="微軟正黑體" panose="020B0604030504040204" pitchFamily="34" charset="-120"/>
                          <a:ea typeface="微軟正黑體" panose="020B0604030504040204" pitchFamily="34" charset="-120"/>
                        </a:rPr>
                        <a:t>日</a:t>
                      </a:r>
                      <a:endParaRPr lang="zh-TW" altLang="en-US" sz="2400" b="1"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3861449720"/>
                  </a:ext>
                </a:extLst>
              </a:tr>
              <a:tr h="370840">
                <a:tc>
                  <a:txBody>
                    <a:bodyPr/>
                    <a:lstStyle/>
                    <a:p>
                      <a:pPr algn="ctr" fontAlgn="ctr"/>
                      <a:r>
                        <a:rPr lang="zh-TW" altLang="en-US" sz="2400" b="1" i="0" u="none" strike="noStrike" dirty="0">
                          <a:solidFill>
                            <a:srgbClr val="FF0000"/>
                          </a:solidFill>
                          <a:effectLst/>
                          <a:latin typeface="微軟正黑體" panose="020B0604030504040204" pitchFamily="34" charset="-120"/>
                          <a:ea typeface="微軟正黑體" panose="020B0604030504040204" pitchFamily="34" charset="-120"/>
                        </a:rPr>
                        <a:t>中和區</a:t>
                      </a:r>
                    </a:p>
                  </a:txBody>
                  <a:tcPr marL="9525" marR="9525" marT="9525" marB="0" anchor="ctr"/>
                </a:tc>
                <a:tc>
                  <a:txBody>
                    <a:bodyPr/>
                    <a:lstStyle/>
                    <a:p>
                      <a:pPr algn="ctr"/>
                      <a:r>
                        <a:rPr lang="zh-TW" altLang="en-US" sz="2400" b="1" dirty="0" smtClean="0">
                          <a:solidFill>
                            <a:srgbClr val="FF0000"/>
                          </a:solidFill>
                          <a:latin typeface="微軟正黑體" panose="020B0604030504040204" pitchFamily="34" charset="-120"/>
                          <a:ea typeface="微軟正黑體" panose="020B0604030504040204" pitchFamily="34" charset="-120"/>
                        </a:rPr>
                        <a:t>預計於</a:t>
                      </a:r>
                      <a:r>
                        <a:rPr lang="en-US" altLang="zh-TW" sz="2400" b="1" dirty="0" smtClean="0">
                          <a:solidFill>
                            <a:srgbClr val="FF0000"/>
                          </a:solidFill>
                          <a:latin typeface="微軟正黑體" panose="020B0604030504040204" pitchFamily="34" charset="-120"/>
                          <a:ea typeface="微軟正黑體" panose="020B0604030504040204" pitchFamily="34" charset="-120"/>
                        </a:rPr>
                        <a:t>6</a:t>
                      </a:r>
                      <a:r>
                        <a:rPr lang="zh-TW" altLang="en-US" sz="2400" b="1" dirty="0" smtClean="0">
                          <a:solidFill>
                            <a:srgbClr val="FF0000"/>
                          </a:solidFill>
                          <a:latin typeface="微軟正黑體" panose="020B0604030504040204" pitchFamily="34" charset="-120"/>
                          <a:ea typeface="微軟正黑體" panose="020B0604030504040204" pitchFamily="34" charset="-120"/>
                        </a:rPr>
                        <a:t>月辦理</a:t>
                      </a:r>
                      <a:endParaRPr lang="zh-TW" altLang="en-US" sz="2400" b="1" dirty="0">
                        <a:solidFill>
                          <a:srgbClr val="FF0000"/>
                        </a:solidFill>
                        <a:latin typeface="微軟正黑體" panose="020B0604030504040204" pitchFamily="34" charset="-120"/>
                        <a:ea typeface="微軟正黑體" panose="020B0604030504040204" pitchFamily="34" charset="-120"/>
                      </a:endParaRPr>
                    </a:p>
                  </a:txBody>
                  <a:tcPr/>
                </a:tc>
                <a:tc>
                  <a:txBody>
                    <a:bodyPr/>
                    <a:lstStyle/>
                    <a:p>
                      <a:pPr algn="ctr" fontAlgn="ctr"/>
                      <a:r>
                        <a:rPr lang="zh-TW" altLang="en-US" sz="2400" b="1" i="0" u="none" strike="noStrike" dirty="0">
                          <a:solidFill>
                            <a:srgbClr val="000000"/>
                          </a:solidFill>
                          <a:effectLst/>
                          <a:latin typeface="微軟正黑體" panose="020B0604030504040204" pitchFamily="34" charset="-120"/>
                          <a:ea typeface="微軟正黑體" panose="020B0604030504040204" pitchFamily="34" charset="-120"/>
                        </a:rPr>
                        <a:t>淡水區</a:t>
                      </a:r>
                    </a:p>
                  </a:txBody>
                  <a:tcPr marL="9525" marR="9525" marT="9525" marB="0" anchor="ctr"/>
                </a:tc>
                <a:tc>
                  <a:txBody>
                    <a:bodyPr/>
                    <a:lstStyle/>
                    <a:p>
                      <a:pPr algn="ctr"/>
                      <a:r>
                        <a:rPr lang="en-US" altLang="zh-TW" sz="2400" b="1" dirty="0" smtClean="0">
                          <a:latin typeface="微軟正黑體" panose="020B0604030504040204" pitchFamily="34" charset="-120"/>
                          <a:ea typeface="微軟正黑體" panose="020B0604030504040204" pitchFamily="34" charset="-120"/>
                        </a:rPr>
                        <a:t>4</a:t>
                      </a:r>
                      <a:r>
                        <a:rPr lang="zh-TW" altLang="en-US" sz="2400" b="1" dirty="0" smtClean="0">
                          <a:latin typeface="微軟正黑體" panose="020B0604030504040204" pitchFamily="34" charset="-120"/>
                          <a:ea typeface="微軟正黑體" panose="020B0604030504040204" pitchFamily="34" charset="-120"/>
                        </a:rPr>
                        <a:t>月</a:t>
                      </a:r>
                      <a:r>
                        <a:rPr lang="en-US" altLang="zh-TW" sz="2400" b="1" dirty="0" smtClean="0">
                          <a:latin typeface="微軟正黑體" panose="020B0604030504040204" pitchFamily="34" charset="-120"/>
                          <a:ea typeface="微軟正黑體" panose="020B0604030504040204" pitchFamily="34" charset="-120"/>
                        </a:rPr>
                        <a:t>20</a:t>
                      </a:r>
                      <a:r>
                        <a:rPr lang="zh-TW" altLang="en-US" sz="2400" b="1" dirty="0" smtClean="0">
                          <a:latin typeface="微軟正黑體" panose="020B0604030504040204" pitchFamily="34" charset="-120"/>
                          <a:ea typeface="微軟正黑體" panose="020B0604030504040204" pitchFamily="34" charset="-120"/>
                        </a:rPr>
                        <a:t>日</a:t>
                      </a:r>
                      <a:endParaRPr lang="zh-TW" altLang="en-US" sz="2400" b="1"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497032549"/>
                  </a:ext>
                </a:extLst>
              </a:tr>
              <a:tr h="370840">
                <a:tc>
                  <a:txBody>
                    <a:bodyPr/>
                    <a:lstStyle/>
                    <a:p>
                      <a:pPr algn="ctr" fontAlgn="ctr"/>
                      <a:r>
                        <a:rPr lang="zh-TW" altLang="en-US" sz="2400" b="1" i="0" u="none" strike="noStrike" dirty="0">
                          <a:solidFill>
                            <a:srgbClr val="FF0000"/>
                          </a:solidFill>
                          <a:effectLst/>
                          <a:latin typeface="微軟正黑體" panose="020B0604030504040204" pitchFamily="34" charset="-120"/>
                          <a:ea typeface="微軟正黑體" panose="020B0604030504040204" pitchFamily="34" charset="-120"/>
                        </a:rPr>
                        <a:t>板橋區</a:t>
                      </a:r>
                    </a:p>
                  </a:txBody>
                  <a:tcPr marL="9525" marR="9525" marT="9525" marB="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FF0000"/>
                          </a:solidFill>
                          <a:latin typeface="微軟正黑體" panose="020B0604030504040204" pitchFamily="34" charset="-120"/>
                          <a:ea typeface="微軟正黑體" panose="020B0604030504040204" pitchFamily="34" charset="-120"/>
                        </a:rPr>
                        <a:t>預計於</a:t>
                      </a:r>
                      <a:r>
                        <a:rPr lang="en-US" altLang="zh-TW" sz="2400" b="1" dirty="0" smtClean="0">
                          <a:solidFill>
                            <a:srgbClr val="FF0000"/>
                          </a:solidFill>
                          <a:latin typeface="微軟正黑體" panose="020B0604030504040204" pitchFamily="34" charset="-120"/>
                          <a:ea typeface="微軟正黑體" panose="020B0604030504040204" pitchFamily="34" charset="-120"/>
                        </a:rPr>
                        <a:t>7</a:t>
                      </a:r>
                      <a:r>
                        <a:rPr lang="zh-TW" altLang="en-US" sz="2400" b="1" dirty="0" smtClean="0">
                          <a:solidFill>
                            <a:srgbClr val="FF0000"/>
                          </a:solidFill>
                          <a:latin typeface="微軟正黑體" panose="020B0604030504040204" pitchFamily="34" charset="-120"/>
                          <a:ea typeface="微軟正黑體" panose="020B0604030504040204" pitchFamily="34" charset="-120"/>
                        </a:rPr>
                        <a:t>月辦理</a:t>
                      </a:r>
                    </a:p>
                  </a:txBody>
                  <a:tcPr/>
                </a:tc>
                <a:tc>
                  <a:txBody>
                    <a:bodyPr/>
                    <a:lstStyle/>
                    <a:p>
                      <a:pPr algn="ctr" fontAlgn="ctr"/>
                      <a:r>
                        <a:rPr lang="zh-TW" altLang="en-US" sz="2400" b="1" i="0" u="none" strike="noStrike" dirty="0">
                          <a:solidFill>
                            <a:srgbClr val="000000"/>
                          </a:solidFill>
                          <a:effectLst/>
                          <a:latin typeface="微軟正黑體" panose="020B0604030504040204" pitchFamily="34" charset="-120"/>
                          <a:ea typeface="微軟正黑體" panose="020B0604030504040204" pitchFamily="34" charset="-120"/>
                        </a:rPr>
                        <a:t>三重區</a:t>
                      </a:r>
                    </a:p>
                  </a:txBody>
                  <a:tcPr marL="9525" marR="9525" marT="9525" marB="0" anchor="ctr"/>
                </a:tc>
                <a:tc>
                  <a:txBody>
                    <a:bodyPr/>
                    <a:lstStyle/>
                    <a:p>
                      <a:pPr algn="ctr"/>
                      <a:r>
                        <a:rPr lang="en-US" altLang="zh-TW" sz="2400" b="1" dirty="0" smtClean="0">
                          <a:latin typeface="微軟正黑體" panose="020B0604030504040204" pitchFamily="34" charset="-120"/>
                          <a:ea typeface="微軟正黑體" panose="020B0604030504040204" pitchFamily="34" charset="-120"/>
                        </a:rPr>
                        <a:t>4</a:t>
                      </a:r>
                      <a:r>
                        <a:rPr lang="zh-TW" altLang="en-US" sz="2400" b="1" dirty="0" smtClean="0">
                          <a:latin typeface="微軟正黑體" panose="020B0604030504040204" pitchFamily="34" charset="-120"/>
                          <a:ea typeface="微軟正黑體" panose="020B0604030504040204" pitchFamily="34" charset="-120"/>
                        </a:rPr>
                        <a:t>月</a:t>
                      </a:r>
                      <a:r>
                        <a:rPr lang="en-US" altLang="zh-TW" sz="2400" b="1" dirty="0" smtClean="0">
                          <a:latin typeface="微軟正黑體" panose="020B0604030504040204" pitchFamily="34" charset="-120"/>
                          <a:ea typeface="微軟正黑體" panose="020B0604030504040204" pitchFamily="34" charset="-120"/>
                        </a:rPr>
                        <a:t>21</a:t>
                      </a:r>
                      <a:r>
                        <a:rPr lang="zh-TW" altLang="en-US" sz="2400" b="1" dirty="0" smtClean="0">
                          <a:latin typeface="微軟正黑體" panose="020B0604030504040204" pitchFamily="34" charset="-120"/>
                          <a:ea typeface="微軟正黑體" panose="020B0604030504040204" pitchFamily="34" charset="-120"/>
                        </a:rPr>
                        <a:t>日</a:t>
                      </a:r>
                      <a:endParaRPr lang="zh-TW" altLang="en-US" sz="2400" b="1"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95099898"/>
                  </a:ext>
                </a:extLst>
              </a:tr>
              <a:tr h="370840">
                <a:tc>
                  <a:txBody>
                    <a:bodyPr/>
                    <a:lstStyle/>
                    <a:p>
                      <a:pPr algn="ctr" fontAlgn="ctr"/>
                      <a:r>
                        <a:rPr lang="zh-TW" altLang="en-US" sz="2400" b="1" i="0" u="none" strike="noStrike">
                          <a:solidFill>
                            <a:srgbClr val="FF0000"/>
                          </a:solidFill>
                          <a:effectLst/>
                          <a:latin typeface="微軟正黑體" panose="020B0604030504040204" pitchFamily="34" charset="-120"/>
                          <a:ea typeface="微軟正黑體" panose="020B0604030504040204" pitchFamily="34" charset="-120"/>
                        </a:rPr>
                        <a:t>土城區</a:t>
                      </a:r>
                    </a:p>
                  </a:txBody>
                  <a:tcPr marL="9525" marR="9525" marT="9525" marB="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FF0000"/>
                          </a:solidFill>
                          <a:latin typeface="微軟正黑體" panose="020B0604030504040204" pitchFamily="34" charset="-120"/>
                          <a:ea typeface="微軟正黑體" panose="020B0604030504040204" pitchFamily="34" charset="-120"/>
                        </a:rPr>
                        <a:t>預計於</a:t>
                      </a:r>
                      <a:r>
                        <a:rPr lang="en-US" altLang="zh-TW" sz="2400" b="1" dirty="0" smtClean="0">
                          <a:solidFill>
                            <a:srgbClr val="FF0000"/>
                          </a:solidFill>
                          <a:latin typeface="微軟正黑體" panose="020B0604030504040204" pitchFamily="34" charset="-120"/>
                          <a:ea typeface="微軟正黑體" panose="020B0604030504040204" pitchFamily="34" charset="-120"/>
                        </a:rPr>
                        <a:t>7</a:t>
                      </a:r>
                      <a:r>
                        <a:rPr lang="zh-TW" altLang="en-US" sz="2400" b="1" dirty="0" smtClean="0">
                          <a:solidFill>
                            <a:srgbClr val="FF0000"/>
                          </a:solidFill>
                          <a:latin typeface="微軟正黑體" panose="020B0604030504040204" pitchFamily="34" charset="-120"/>
                          <a:ea typeface="微軟正黑體" panose="020B0604030504040204" pitchFamily="34" charset="-120"/>
                        </a:rPr>
                        <a:t>月辦理</a:t>
                      </a:r>
                    </a:p>
                  </a:txBody>
                  <a:tcPr/>
                </a:tc>
                <a:tc>
                  <a:txBody>
                    <a:bodyPr/>
                    <a:lstStyle/>
                    <a:p>
                      <a:pPr algn="ctr" fontAlgn="ctr"/>
                      <a:r>
                        <a:rPr lang="zh-TW" altLang="en-US" sz="2400" b="1" i="0" u="none" strike="noStrike" dirty="0">
                          <a:solidFill>
                            <a:srgbClr val="000000"/>
                          </a:solidFill>
                          <a:effectLst/>
                          <a:latin typeface="微軟正黑體" panose="020B0604030504040204" pitchFamily="34" charset="-120"/>
                          <a:ea typeface="微軟正黑體" panose="020B0604030504040204" pitchFamily="34" charset="-120"/>
                        </a:rPr>
                        <a:t>五股區</a:t>
                      </a:r>
                    </a:p>
                  </a:txBody>
                  <a:tcPr marL="9525" marR="9525" marT="9525" marB="0" anchor="ctr"/>
                </a:tc>
                <a:tc>
                  <a:txBody>
                    <a:bodyPr/>
                    <a:lstStyle/>
                    <a:p>
                      <a:pPr algn="ctr"/>
                      <a:r>
                        <a:rPr lang="en-US" altLang="zh-TW" sz="2400" b="1" dirty="0" smtClean="0">
                          <a:latin typeface="微軟正黑體" panose="020B0604030504040204" pitchFamily="34" charset="-120"/>
                          <a:ea typeface="微軟正黑體" panose="020B0604030504040204" pitchFamily="34" charset="-120"/>
                        </a:rPr>
                        <a:t>4</a:t>
                      </a:r>
                      <a:r>
                        <a:rPr lang="zh-TW" altLang="en-US" sz="2400" b="1" dirty="0" smtClean="0">
                          <a:latin typeface="微軟正黑體" panose="020B0604030504040204" pitchFamily="34" charset="-120"/>
                          <a:ea typeface="微軟正黑體" panose="020B0604030504040204" pitchFamily="34" charset="-120"/>
                        </a:rPr>
                        <a:t>月</a:t>
                      </a:r>
                      <a:r>
                        <a:rPr lang="en-US" altLang="zh-TW" sz="2400" b="1" dirty="0" smtClean="0">
                          <a:latin typeface="微軟正黑體" panose="020B0604030504040204" pitchFamily="34" charset="-120"/>
                          <a:ea typeface="微軟正黑體" panose="020B0604030504040204" pitchFamily="34" charset="-120"/>
                        </a:rPr>
                        <a:t>25</a:t>
                      </a:r>
                      <a:r>
                        <a:rPr lang="zh-TW" altLang="en-US" sz="2400" b="1" dirty="0" smtClean="0">
                          <a:latin typeface="微軟正黑體" panose="020B0604030504040204" pitchFamily="34" charset="-120"/>
                          <a:ea typeface="微軟正黑體" panose="020B0604030504040204" pitchFamily="34" charset="-120"/>
                        </a:rPr>
                        <a:t>日</a:t>
                      </a:r>
                      <a:endParaRPr lang="zh-TW" altLang="en-US" sz="2400" b="1"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622387240"/>
                  </a:ext>
                </a:extLst>
              </a:tr>
              <a:tr h="370840">
                <a:tc>
                  <a:txBody>
                    <a:bodyPr/>
                    <a:lstStyle/>
                    <a:p>
                      <a:pPr algn="ctr" fontAlgn="ctr"/>
                      <a:r>
                        <a:rPr lang="zh-TW" altLang="en-US" sz="2400" b="1" i="0" u="none" strike="noStrike" dirty="0">
                          <a:solidFill>
                            <a:srgbClr val="FF0000"/>
                          </a:solidFill>
                          <a:effectLst/>
                          <a:latin typeface="微軟正黑體" panose="020B0604030504040204" pitchFamily="34" charset="-120"/>
                          <a:ea typeface="微軟正黑體" panose="020B0604030504040204" pitchFamily="34" charset="-120"/>
                        </a:rPr>
                        <a:t>新店區</a:t>
                      </a:r>
                    </a:p>
                  </a:txBody>
                  <a:tcPr marL="9525" marR="9525" marT="9525" marB="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FF0000"/>
                          </a:solidFill>
                          <a:latin typeface="微軟正黑體" panose="020B0604030504040204" pitchFamily="34" charset="-120"/>
                          <a:ea typeface="微軟正黑體" panose="020B0604030504040204" pitchFamily="34" charset="-120"/>
                        </a:rPr>
                        <a:t>預計於</a:t>
                      </a:r>
                      <a:r>
                        <a:rPr lang="en-US" altLang="zh-TW" sz="2400" b="1" dirty="0" smtClean="0">
                          <a:solidFill>
                            <a:srgbClr val="FF0000"/>
                          </a:solidFill>
                          <a:latin typeface="微軟正黑體" panose="020B0604030504040204" pitchFamily="34" charset="-120"/>
                          <a:ea typeface="微軟正黑體" panose="020B0604030504040204" pitchFamily="34" charset="-120"/>
                        </a:rPr>
                        <a:t>8</a:t>
                      </a:r>
                      <a:r>
                        <a:rPr lang="zh-TW" altLang="en-US" sz="2400" b="1" dirty="0" smtClean="0">
                          <a:solidFill>
                            <a:srgbClr val="FF0000"/>
                          </a:solidFill>
                          <a:latin typeface="微軟正黑體" panose="020B0604030504040204" pitchFamily="34" charset="-120"/>
                          <a:ea typeface="微軟正黑體" panose="020B0604030504040204" pitchFamily="34" charset="-120"/>
                        </a:rPr>
                        <a:t>月辦理</a:t>
                      </a:r>
                    </a:p>
                  </a:txBody>
                  <a:tcPr/>
                </a:tc>
                <a:tc>
                  <a:txBody>
                    <a:bodyPr/>
                    <a:lstStyle/>
                    <a:p>
                      <a:pPr algn="ctr" fontAlgn="ctr"/>
                      <a:r>
                        <a:rPr lang="zh-TW" altLang="en-US" sz="2400" b="1" i="0" u="none" strike="noStrike" dirty="0">
                          <a:solidFill>
                            <a:srgbClr val="000000"/>
                          </a:solidFill>
                          <a:effectLst/>
                          <a:latin typeface="微軟正黑體" panose="020B0604030504040204" pitchFamily="34" charset="-120"/>
                          <a:ea typeface="微軟正黑體" panose="020B0604030504040204" pitchFamily="34" charset="-120"/>
                        </a:rPr>
                        <a:t>汐止區</a:t>
                      </a:r>
                    </a:p>
                  </a:txBody>
                  <a:tcPr marL="9525" marR="9525" marT="9525" marB="0" anchor="ctr"/>
                </a:tc>
                <a:tc>
                  <a:txBody>
                    <a:bodyPr/>
                    <a:lstStyle/>
                    <a:p>
                      <a:pPr algn="ctr"/>
                      <a:r>
                        <a:rPr lang="en-US" altLang="zh-TW" sz="2400" b="1" dirty="0" smtClean="0">
                          <a:latin typeface="微軟正黑體" panose="020B0604030504040204" pitchFamily="34" charset="-120"/>
                          <a:ea typeface="微軟正黑體" panose="020B0604030504040204" pitchFamily="34" charset="-120"/>
                        </a:rPr>
                        <a:t>4</a:t>
                      </a:r>
                      <a:r>
                        <a:rPr lang="zh-TW" altLang="en-US" sz="2400" b="1" dirty="0" smtClean="0">
                          <a:latin typeface="微軟正黑體" panose="020B0604030504040204" pitchFamily="34" charset="-120"/>
                          <a:ea typeface="微軟正黑體" panose="020B0604030504040204" pitchFamily="34" charset="-120"/>
                        </a:rPr>
                        <a:t>月</a:t>
                      </a:r>
                      <a:r>
                        <a:rPr lang="en-US" altLang="zh-TW" sz="2400" b="1" dirty="0" smtClean="0">
                          <a:latin typeface="微軟正黑體" panose="020B0604030504040204" pitchFamily="34" charset="-120"/>
                          <a:ea typeface="微軟正黑體" panose="020B0604030504040204" pitchFamily="34" charset="-120"/>
                        </a:rPr>
                        <a:t>27</a:t>
                      </a:r>
                      <a:r>
                        <a:rPr lang="zh-TW" altLang="en-US" sz="2400" b="1" dirty="0" smtClean="0">
                          <a:latin typeface="微軟正黑體" panose="020B0604030504040204" pitchFamily="34" charset="-120"/>
                          <a:ea typeface="微軟正黑體" panose="020B0604030504040204" pitchFamily="34" charset="-120"/>
                        </a:rPr>
                        <a:t>日</a:t>
                      </a:r>
                      <a:endParaRPr lang="zh-TW" altLang="en-US" sz="2400" b="1"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3575939503"/>
                  </a:ext>
                </a:extLst>
              </a:tr>
              <a:tr h="370840">
                <a:tc>
                  <a:txBody>
                    <a:bodyPr/>
                    <a:lstStyle/>
                    <a:p>
                      <a:pPr algn="ctr" fontAlgn="ctr"/>
                      <a:r>
                        <a:rPr lang="zh-TW" altLang="en-US" sz="2400" b="1" i="0" u="none" strike="noStrike" dirty="0">
                          <a:solidFill>
                            <a:srgbClr val="FF0000"/>
                          </a:solidFill>
                          <a:effectLst/>
                          <a:latin typeface="微軟正黑體" panose="020B0604030504040204" pitchFamily="34" charset="-120"/>
                          <a:ea typeface="微軟正黑體" panose="020B0604030504040204" pitchFamily="34" charset="-120"/>
                        </a:rPr>
                        <a:t>林口區</a:t>
                      </a:r>
                    </a:p>
                  </a:txBody>
                  <a:tcPr marL="9525" marR="9525" marT="9525" marB="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FF0000"/>
                          </a:solidFill>
                          <a:latin typeface="微軟正黑體" panose="020B0604030504040204" pitchFamily="34" charset="-120"/>
                          <a:ea typeface="微軟正黑體" panose="020B0604030504040204" pitchFamily="34" charset="-120"/>
                        </a:rPr>
                        <a:t>預計於</a:t>
                      </a:r>
                      <a:r>
                        <a:rPr lang="en-US" altLang="zh-TW" sz="2400" b="1" dirty="0" smtClean="0">
                          <a:solidFill>
                            <a:srgbClr val="FF0000"/>
                          </a:solidFill>
                          <a:latin typeface="微軟正黑體" panose="020B0604030504040204" pitchFamily="34" charset="-120"/>
                          <a:ea typeface="微軟正黑體" panose="020B0604030504040204" pitchFamily="34" charset="-120"/>
                        </a:rPr>
                        <a:t>8</a:t>
                      </a:r>
                      <a:r>
                        <a:rPr lang="zh-TW" altLang="en-US" sz="2400" b="1" dirty="0" smtClean="0">
                          <a:solidFill>
                            <a:srgbClr val="FF0000"/>
                          </a:solidFill>
                          <a:latin typeface="微軟正黑體" panose="020B0604030504040204" pitchFamily="34" charset="-120"/>
                          <a:ea typeface="微軟正黑體" panose="020B0604030504040204" pitchFamily="34" charset="-120"/>
                        </a:rPr>
                        <a:t>月辦理</a:t>
                      </a:r>
                    </a:p>
                  </a:txBody>
                  <a:tcPr/>
                </a:tc>
                <a:tc>
                  <a:txBody>
                    <a:bodyPr/>
                    <a:lstStyle/>
                    <a:p>
                      <a:pPr algn="ctr" fontAlgn="ctr"/>
                      <a:r>
                        <a:rPr lang="zh-TW" altLang="en-US" sz="2400" b="1" i="0" u="none" strike="noStrike" dirty="0">
                          <a:solidFill>
                            <a:srgbClr val="000000"/>
                          </a:solidFill>
                          <a:effectLst/>
                          <a:latin typeface="微軟正黑體" panose="020B0604030504040204" pitchFamily="34" charset="-120"/>
                          <a:ea typeface="微軟正黑體" panose="020B0604030504040204" pitchFamily="34" charset="-120"/>
                        </a:rPr>
                        <a:t>泰山區</a:t>
                      </a:r>
                    </a:p>
                  </a:txBody>
                  <a:tcPr marL="9525" marR="9525" marT="9525" marB="0" anchor="ctr"/>
                </a:tc>
                <a:tc>
                  <a:txBody>
                    <a:bodyPr/>
                    <a:lstStyle/>
                    <a:p>
                      <a:pPr algn="ctr"/>
                      <a:r>
                        <a:rPr lang="en-US" altLang="zh-TW" sz="2400" b="1" dirty="0" smtClean="0">
                          <a:latin typeface="微軟正黑體" panose="020B0604030504040204" pitchFamily="34" charset="-120"/>
                          <a:ea typeface="微軟正黑體" panose="020B0604030504040204" pitchFamily="34" charset="-120"/>
                        </a:rPr>
                        <a:t>5</a:t>
                      </a:r>
                      <a:r>
                        <a:rPr lang="zh-TW" altLang="en-US" sz="2400" b="1" dirty="0" smtClean="0">
                          <a:latin typeface="微軟正黑體" panose="020B0604030504040204" pitchFamily="34" charset="-120"/>
                          <a:ea typeface="微軟正黑體" panose="020B0604030504040204" pitchFamily="34" charset="-120"/>
                        </a:rPr>
                        <a:t>月</a:t>
                      </a:r>
                      <a:r>
                        <a:rPr lang="en-US" altLang="zh-TW" sz="2400" b="1" dirty="0" smtClean="0">
                          <a:latin typeface="微軟正黑體" panose="020B0604030504040204" pitchFamily="34" charset="-120"/>
                          <a:ea typeface="微軟正黑體" panose="020B0604030504040204" pitchFamily="34" charset="-120"/>
                        </a:rPr>
                        <a:t>3</a:t>
                      </a:r>
                      <a:r>
                        <a:rPr lang="zh-TW" altLang="en-US" sz="2400" b="1" dirty="0" smtClean="0">
                          <a:latin typeface="微軟正黑體" panose="020B0604030504040204" pitchFamily="34" charset="-120"/>
                          <a:ea typeface="微軟正黑體" panose="020B0604030504040204" pitchFamily="34" charset="-120"/>
                        </a:rPr>
                        <a:t>日</a:t>
                      </a:r>
                      <a:endParaRPr lang="zh-TW" altLang="en-US" sz="2400" b="1"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560333103"/>
                  </a:ext>
                </a:extLst>
              </a:tr>
              <a:tr h="370840">
                <a:tc>
                  <a:txBody>
                    <a:bodyPr/>
                    <a:lstStyle/>
                    <a:p>
                      <a:pPr algn="ctr" fontAlgn="ctr"/>
                      <a:r>
                        <a:rPr lang="zh-TW" altLang="en-US" sz="2400" b="1" i="0" u="none" strike="noStrike" dirty="0">
                          <a:solidFill>
                            <a:srgbClr val="000000"/>
                          </a:solidFill>
                          <a:effectLst/>
                          <a:latin typeface="微軟正黑體" panose="020B0604030504040204" pitchFamily="34" charset="-120"/>
                          <a:ea typeface="微軟正黑體" panose="020B0604030504040204" pitchFamily="34" charset="-120"/>
                        </a:rPr>
                        <a:t>蘆洲區</a:t>
                      </a:r>
                    </a:p>
                  </a:txBody>
                  <a:tcPr marL="9525" marR="9525" marT="9525" marB="0" anchor="ctr"/>
                </a:tc>
                <a:tc>
                  <a:txBody>
                    <a:bodyPr/>
                    <a:lstStyle/>
                    <a:p>
                      <a:pPr algn="ctr"/>
                      <a:r>
                        <a:rPr lang="en-US" altLang="zh-TW" sz="2400" b="1" dirty="0" smtClean="0">
                          <a:latin typeface="微軟正黑體" panose="020B0604030504040204" pitchFamily="34" charset="-120"/>
                          <a:ea typeface="微軟正黑體" panose="020B0604030504040204" pitchFamily="34" charset="-120"/>
                        </a:rPr>
                        <a:t>3</a:t>
                      </a:r>
                      <a:r>
                        <a:rPr lang="zh-TW" altLang="en-US" sz="2400" b="1" dirty="0" smtClean="0">
                          <a:latin typeface="微軟正黑體" panose="020B0604030504040204" pitchFamily="34" charset="-120"/>
                          <a:ea typeface="微軟正黑體" panose="020B0604030504040204" pitchFamily="34" charset="-120"/>
                        </a:rPr>
                        <a:t>月</a:t>
                      </a:r>
                      <a:r>
                        <a:rPr lang="en-US" altLang="zh-TW" sz="2400" b="1" dirty="0" smtClean="0">
                          <a:latin typeface="微軟正黑體" panose="020B0604030504040204" pitchFamily="34" charset="-120"/>
                          <a:ea typeface="微軟正黑體" panose="020B0604030504040204" pitchFamily="34" charset="-120"/>
                        </a:rPr>
                        <a:t>28</a:t>
                      </a:r>
                      <a:r>
                        <a:rPr lang="zh-TW" altLang="en-US" sz="2400" b="1" dirty="0" smtClean="0">
                          <a:latin typeface="微軟正黑體" panose="020B0604030504040204" pitchFamily="34" charset="-120"/>
                          <a:ea typeface="微軟正黑體" panose="020B0604030504040204" pitchFamily="34" charset="-120"/>
                        </a:rPr>
                        <a:t>日</a:t>
                      </a:r>
                      <a:endParaRPr lang="zh-TW" altLang="en-US" sz="2400" b="1" dirty="0">
                        <a:latin typeface="微軟正黑體" panose="020B0604030504040204" pitchFamily="34" charset="-120"/>
                        <a:ea typeface="微軟正黑體" panose="020B0604030504040204" pitchFamily="34" charset="-120"/>
                      </a:endParaRPr>
                    </a:p>
                  </a:txBody>
                  <a:tcPr/>
                </a:tc>
                <a:tc>
                  <a:txBody>
                    <a:bodyPr/>
                    <a:lstStyle/>
                    <a:p>
                      <a:pPr algn="ctr" fontAlgn="ctr"/>
                      <a:r>
                        <a:rPr lang="zh-TW" altLang="en-US" sz="2400" b="1" i="0" u="none" strike="noStrike" dirty="0">
                          <a:solidFill>
                            <a:srgbClr val="000000"/>
                          </a:solidFill>
                          <a:effectLst/>
                          <a:latin typeface="微軟正黑體" panose="020B0604030504040204" pitchFamily="34" charset="-120"/>
                          <a:ea typeface="微軟正黑體" panose="020B0604030504040204" pitchFamily="34" charset="-120"/>
                        </a:rPr>
                        <a:t>永和區</a:t>
                      </a:r>
                    </a:p>
                  </a:txBody>
                  <a:tcPr marL="9525" marR="9525" marT="9525" marB="0" anchor="ctr"/>
                </a:tc>
                <a:tc>
                  <a:txBody>
                    <a:bodyPr/>
                    <a:lstStyle/>
                    <a:p>
                      <a:pPr algn="ctr"/>
                      <a:r>
                        <a:rPr lang="en-US" altLang="zh-TW" sz="2400" b="1" dirty="0" smtClean="0">
                          <a:latin typeface="微軟正黑體" panose="020B0604030504040204" pitchFamily="34" charset="-120"/>
                          <a:ea typeface="微軟正黑體" panose="020B0604030504040204" pitchFamily="34" charset="-120"/>
                        </a:rPr>
                        <a:t>5</a:t>
                      </a:r>
                      <a:r>
                        <a:rPr lang="zh-TW" altLang="en-US" sz="2400" b="1" dirty="0" smtClean="0">
                          <a:latin typeface="微軟正黑體" panose="020B0604030504040204" pitchFamily="34" charset="-120"/>
                          <a:ea typeface="微軟正黑體" panose="020B0604030504040204" pitchFamily="34" charset="-120"/>
                        </a:rPr>
                        <a:t>月</a:t>
                      </a:r>
                      <a:r>
                        <a:rPr lang="en-US" altLang="zh-TW" sz="2400" b="1" dirty="0" smtClean="0">
                          <a:latin typeface="微軟正黑體" panose="020B0604030504040204" pitchFamily="34" charset="-120"/>
                          <a:ea typeface="微軟正黑體" panose="020B0604030504040204" pitchFamily="34" charset="-120"/>
                        </a:rPr>
                        <a:t>4</a:t>
                      </a:r>
                      <a:r>
                        <a:rPr lang="zh-TW" altLang="en-US" sz="2400" b="1" dirty="0" smtClean="0">
                          <a:latin typeface="微軟正黑體" panose="020B0604030504040204" pitchFamily="34" charset="-120"/>
                          <a:ea typeface="微軟正黑體" panose="020B0604030504040204" pitchFamily="34" charset="-120"/>
                        </a:rPr>
                        <a:t>日</a:t>
                      </a:r>
                      <a:endParaRPr lang="zh-TW" altLang="en-US" sz="2400" b="1"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759548642"/>
                  </a:ext>
                </a:extLst>
              </a:tr>
            </a:tbl>
          </a:graphicData>
        </a:graphic>
      </p:graphicFrame>
      <p:sp>
        <p:nvSpPr>
          <p:cNvPr id="4" name="矩形 3"/>
          <p:cNvSpPr/>
          <p:nvPr/>
        </p:nvSpPr>
        <p:spPr>
          <a:xfrm>
            <a:off x="457200" y="800334"/>
            <a:ext cx="8077200" cy="461665"/>
          </a:xfrm>
          <a:prstGeom prst="rect">
            <a:avLst/>
          </a:prstGeom>
        </p:spPr>
        <p:txBody>
          <a:bodyPr wrap="square">
            <a:spAutoFit/>
          </a:bodyPr>
          <a:lstStyle/>
          <a:p>
            <a:pPr marL="285750" indent="-285750">
              <a:spcBef>
                <a:spcPts val="600"/>
              </a:spcBef>
              <a:buFont typeface="Wingdings" panose="05000000000000000000" pitchFamily="2" charset="2"/>
              <a:buChar char="u"/>
            </a:pPr>
            <a:r>
              <a:rPr lang="zh-TW" altLang="en-US" sz="2400" kern="100" dirty="0">
                <a:latin typeface="微軟正黑體" panose="020B0604030504040204" pitchFamily="34" charset="-120"/>
                <a:ea typeface="微軟正黑體" panose="020B0604030504040204" pitchFamily="34" charset="-120"/>
                <a:cs typeface="Times New Roman" panose="02020603050405020304" pitchFamily="18" charset="0"/>
              </a:rPr>
              <a:t>本</a:t>
            </a:r>
            <a:r>
              <a:rPr lang="en-US" altLang="zh-TW" sz="2400" kern="100" dirty="0">
                <a:latin typeface="微軟正黑體" panose="020B0604030504040204" pitchFamily="34" charset="-120"/>
                <a:ea typeface="微軟正黑體" panose="020B0604030504040204" pitchFamily="34" charset="-120"/>
                <a:cs typeface="Times New Roman" panose="02020603050405020304" pitchFamily="18" charset="0"/>
              </a:rPr>
              <a:t>(105)</a:t>
            </a:r>
            <a:r>
              <a:rPr lang="zh-TW" altLang="en-US" sz="2400" kern="100" dirty="0" smtClean="0">
                <a:latin typeface="微軟正黑體" panose="020B0604030504040204" pitchFamily="34" charset="-120"/>
                <a:ea typeface="微軟正黑體" panose="020B0604030504040204" pitchFamily="34" charset="-120"/>
                <a:cs typeface="Times New Roman" panose="02020603050405020304" pitchFamily="18" charset="0"/>
              </a:rPr>
              <a:t>年度各區防災公園演練及設備檢點規劃期程如下：</a:t>
            </a:r>
            <a:endParaRPr lang="en-US" altLang="zh-TW" sz="2400" kern="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9456011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3888" y="1794165"/>
            <a:ext cx="7758112" cy="2852737"/>
          </a:xfrm>
        </p:spPr>
        <p:txBody>
          <a:bodyPr/>
          <a:lstStyle/>
          <a:p>
            <a:r>
              <a:rPr lang="zh-TW" altLang="en-US" sz="4000" dirty="0" smtClean="0"/>
              <a:t>新北市政府消防局永</a:t>
            </a:r>
            <a:r>
              <a:rPr lang="zh-TW" altLang="en-US" sz="4000" dirty="0"/>
              <a:t>續推動區級災害防救及防災社區中程</a:t>
            </a:r>
            <a:r>
              <a:rPr lang="zh-TW" altLang="en-US" sz="4000" dirty="0" smtClean="0"/>
              <a:t>計畫</a:t>
            </a:r>
            <a:endParaRPr lang="zh-TW" altLang="en-US" sz="4000" dirty="0"/>
          </a:p>
        </p:txBody>
      </p:sp>
      <p:sp>
        <p:nvSpPr>
          <p:cNvPr id="3" name="文字版面配置區 2"/>
          <p:cNvSpPr>
            <a:spLocks noGrp="1"/>
          </p:cNvSpPr>
          <p:nvPr>
            <p:ph type="body" idx="1"/>
          </p:nvPr>
        </p:nvSpPr>
        <p:spPr>
          <a:xfrm>
            <a:off x="623888" y="4589464"/>
            <a:ext cx="7834312" cy="1500187"/>
          </a:xfrm>
        </p:spPr>
        <p:txBody>
          <a:bodyPr/>
          <a:lstStyle/>
          <a:p>
            <a:endParaRPr lang="zh-TW" altLang="en-US" dirty="0"/>
          </a:p>
        </p:txBody>
      </p:sp>
      <p:sp>
        <p:nvSpPr>
          <p:cNvPr id="5" name="投影片編號版面配置區 4"/>
          <p:cNvSpPr>
            <a:spLocks noGrp="1"/>
          </p:cNvSpPr>
          <p:nvPr>
            <p:ph type="sldNum" sz="quarter" idx="12"/>
          </p:nvPr>
        </p:nvSpPr>
        <p:spPr/>
        <p:txBody>
          <a:bodyPr vert="horz" lIns="91440" tIns="45720" rIns="91440" bIns="45720" rtlCol="0" anchor="ctr"/>
          <a:lstStyle/>
          <a:p>
            <a:fld id="{98F9CC33-4133-468C-B7C7-B67D93663D55}" type="slidenum">
              <a:rPr lang="zh-TW" altLang="en-US"/>
              <a:pPr/>
              <a:t>64</a:t>
            </a:fld>
            <a:endParaRPr lang="zh-TW" altLang="en-US"/>
          </a:p>
        </p:txBody>
      </p:sp>
    </p:spTree>
    <p:extLst>
      <p:ext uri="{BB962C8B-B14F-4D97-AF65-F5344CB8AC3E}">
        <p14:creationId xmlns:p14="http://schemas.microsoft.com/office/powerpoint/2010/main" val="14412944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格 16"/>
          <p:cNvGraphicFramePr>
            <a:graphicFrameLocks noGrp="1"/>
          </p:cNvGraphicFramePr>
          <p:nvPr>
            <p:extLst>
              <p:ext uri="{D42A27DB-BD31-4B8C-83A1-F6EECF244321}">
                <p14:modId xmlns:p14="http://schemas.microsoft.com/office/powerpoint/2010/main" val="1985576445"/>
              </p:ext>
            </p:extLst>
          </p:nvPr>
        </p:nvGraphicFramePr>
        <p:xfrm>
          <a:off x="4145409" y="3825240"/>
          <a:ext cx="4772025" cy="2651760"/>
        </p:xfrm>
        <a:graphic>
          <a:graphicData uri="http://schemas.openxmlformats.org/drawingml/2006/table">
            <a:tbl>
              <a:tblPr firstRow="1" bandRow="1">
                <a:tableStyleId>{5940675A-B579-460E-94D1-54222C63F5DA}</a:tableStyleId>
              </a:tblPr>
              <a:tblGrid>
                <a:gridCol w="411381">
                  <a:extLst>
                    <a:ext uri="{9D8B030D-6E8A-4147-A177-3AD203B41FA5}">
                      <a16:colId xmlns:a16="http://schemas.microsoft.com/office/drawing/2014/main" val="438440846"/>
                    </a:ext>
                  </a:extLst>
                </a:gridCol>
                <a:gridCol w="1563250">
                  <a:extLst>
                    <a:ext uri="{9D8B030D-6E8A-4147-A177-3AD203B41FA5}">
                      <a16:colId xmlns:a16="http://schemas.microsoft.com/office/drawing/2014/main" val="3153005301"/>
                    </a:ext>
                  </a:extLst>
                </a:gridCol>
                <a:gridCol w="2797394">
                  <a:extLst>
                    <a:ext uri="{9D8B030D-6E8A-4147-A177-3AD203B41FA5}">
                      <a16:colId xmlns:a16="http://schemas.microsoft.com/office/drawing/2014/main" val="3435093574"/>
                    </a:ext>
                  </a:extLst>
                </a:gridCol>
              </a:tblGrid>
              <a:tr h="370840">
                <a:tc>
                  <a:txBody>
                    <a:bodyPr/>
                    <a:lstStyle/>
                    <a:p>
                      <a:pPr algn="ctr"/>
                      <a:r>
                        <a:rPr lang="zh-TW" altLang="en-US" sz="1500" b="1" dirty="0" smtClean="0">
                          <a:latin typeface="微軟正黑體" panose="020B0604030504040204" pitchFamily="34" charset="-120"/>
                          <a:ea typeface="微軟正黑體" panose="020B0604030504040204" pitchFamily="34" charset="-120"/>
                        </a:rPr>
                        <a:t>一</a:t>
                      </a:r>
                      <a:endParaRPr lang="zh-TW" altLang="en-US" sz="1500" b="1" dirty="0">
                        <a:latin typeface="微軟正黑體" panose="020B0604030504040204" pitchFamily="34" charset="-120"/>
                        <a:ea typeface="微軟正黑體" panose="020B0604030504040204" pitchFamily="34" charset="-120"/>
                      </a:endParaRPr>
                    </a:p>
                  </a:txBody>
                  <a:tcPr anchor="ctr">
                    <a:lnL w="12700" cmpd="sng">
                      <a:noFill/>
                    </a:lnL>
                    <a:lnR w="12700" cap="flat" cmpd="sng" algn="ctr">
                      <a:solidFill>
                        <a:schemeClr val="accent4">
                          <a:lumMod val="50000"/>
                        </a:schemeClr>
                      </a:solidFill>
                      <a:prstDash val="sysDot"/>
                      <a:round/>
                      <a:headEnd type="none" w="med" len="med"/>
                      <a:tailEnd type="none" w="med" len="med"/>
                    </a:lnR>
                    <a:lnT w="12700" cmpd="sng">
                      <a:noFill/>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r>
                        <a:rPr lang="zh-TW" altLang="zh-TW" sz="1500" b="1" kern="100" dirty="0" smtClean="0">
                          <a:latin typeface="微軟正黑體" panose="020B0604030504040204" pitchFamily="34" charset="-120"/>
                          <a:ea typeface="微軟正黑體" panose="020B0604030504040204" pitchFamily="34" charset="-120"/>
                          <a:cs typeface="Times New Roman" panose="02020603050405020304" pitchFamily="18" charset="0"/>
                        </a:rPr>
                        <a:t>災害潛勢調查</a:t>
                      </a:r>
                      <a:endParaRPr lang="zh-TW" altLang="en-US" sz="1500" dirty="0">
                        <a:latin typeface="微軟正黑體" panose="020B0604030504040204" pitchFamily="34" charset="-120"/>
                        <a:ea typeface="微軟正黑體" panose="020B0604030504040204" pitchFamily="34" charset="-120"/>
                      </a:endParaRPr>
                    </a:p>
                  </a:txBody>
                  <a:tcPr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mpd="sng">
                      <a:noFill/>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1500" kern="100" dirty="0" smtClean="0">
                          <a:latin typeface="微軟正黑體" panose="020B0604030504040204" pitchFamily="34" charset="-120"/>
                          <a:ea typeface="微軟正黑體" panose="020B0604030504040204" pitchFamily="34" charset="-120"/>
                          <a:cs typeface="Times New Roman" panose="02020603050405020304" pitchFamily="18" charset="0"/>
                        </a:rPr>
                        <a:t>配合</a:t>
                      </a:r>
                      <a:r>
                        <a:rPr lang="zh-TW" altLang="zh-TW" sz="1500" kern="100" dirty="0" smtClean="0">
                          <a:latin typeface="微軟正黑體" panose="020B0604030504040204" pitchFamily="34" charset="-120"/>
                          <a:ea typeface="微軟正黑體" panose="020B0604030504040204" pitchFamily="34" charset="-120"/>
                          <a:cs typeface="Times New Roman" panose="02020603050405020304" pitchFamily="18" charset="0"/>
                        </a:rPr>
                        <a:t>提供各災害潛勢地點之相關資料，另依需要，辦理現勘工作。</a:t>
                      </a:r>
                    </a:p>
                  </a:txBody>
                  <a:tcPr>
                    <a:lnL w="12700" cap="flat" cmpd="sng" algn="ctr">
                      <a:solidFill>
                        <a:schemeClr val="accent4">
                          <a:lumMod val="50000"/>
                        </a:schemeClr>
                      </a:solidFill>
                      <a:prstDash val="sysDot"/>
                      <a:round/>
                      <a:headEnd type="none" w="med" len="med"/>
                      <a:tailEnd type="none" w="med" len="med"/>
                    </a:lnL>
                    <a:lnR w="12700" cmpd="sng">
                      <a:noFill/>
                    </a:lnR>
                    <a:lnT w="12700" cmpd="sng">
                      <a:noFill/>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27077787"/>
                  </a:ext>
                </a:extLst>
              </a:tr>
              <a:tr h="370840">
                <a:tc>
                  <a:txBody>
                    <a:bodyPr/>
                    <a:lstStyle/>
                    <a:p>
                      <a:pPr algn="ctr"/>
                      <a:r>
                        <a:rPr lang="zh-TW" altLang="en-US" sz="1500" b="1" dirty="0" smtClean="0">
                          <a:latin typeface="微軟正黑體" panose="020B0604030504040204" pitchFamily="34" charset="-120"/>
                          <a:ea typeface="微軟正黑體" panose="020B0604030504040204" pitchFamily="34" charset="-120"/>
                        </a:rPr>
                        <a:t>二</a:t>
                      </a:r>
                      <a:endParaRPr lang="zh-TW" altLang="en-US" sz="1500" b="1" dirty="0">
                        <a:latin typeface="微軟正黑體" panose="020B0604030504040204" pitchFamily="34" charset="-120"/>
                        <a:ea typeface="微軟正黑體" panose="020B0604030504040204" pitchFamily="34" charset="-120"/>
                      </a:endParaRPr>
                    </a:p>
                  </a:txBody>
                  <a:tcPr anchor="ctr">
                    <a:lnL w="12700" cmpd="sng">
                      <a:noFill/>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r>
                        <a:rPr lang="zh-TW" altLang="zh-TW" sz="1500" b="1" kern="100" dirty="0" smtClean="0">
                          <a:latin typeface="微軟正黑體" panose="020B0604030504040204" pitchFamily="34" charset="-120"/>
                          <a:ea typeface="微軟正黑體" panose="020B0604030504040204" pitchFamily="34" charset="-120"/>
                          <a:cs typeface="Times New Roman" panose="02020603050405020304" pitchFamily="18" charset="0"/>
                        </a:rPr>
                        <a:t>防救災計畫編修</a:t>
                      </a:r>
                      <a:endParaRPr lang="zh-TW" altLang="en-US" sz="1500" dirty="0">
                        <a:latin typeface="微軟正黑體" panose="020B0604030504040204" pitchFamily="34" charset="-120"/>
                        <a:ea typeface="微軟正黑體" panose="020B0604030504040204" pitchFamily="34" charset="-120"/>
                      </a:endParaRPr>
                    </a:p>
                  </a:txBody>
                  <a:tcPr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zh-TW" sz="1500" kern="100" dirty="0" smtClean="0">
                          <a:latin typeface="微軟正黑體" panose="020B0604030504040204" pitchFamily="34" charset="-120"/>
                          <a:ea typeface="微軟正黑體" panose="020B0604030504040204" pitchFamily="34" charset="-120"/>
                          <a:cs typeface="Times New Roman" panose="02020603050405020304" pitchFamily="18" charset="0"/>
                        </a:rPr>
                        <a:t>配合進行區級地區災害防救計畫、市級地區災害防救計畫之修正</a:t>
                      </a:r>
                      <a:r>
                        <a:rPr lang="zh-TW" altLang="en-US" sz="1500" kern="100" dirty="0" smtClean="0">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zh-TW" sz="1500" kern="100" dirty="0" smtClean="0">
                          <a:latin typeface="微軟正黑體" panose="020B0604030504040204" pitchFamily="34" charset="-120"/>
                          <a:ea typeface="微軟正黑體" panose="020B0604030504040204" pitchFamily="34" charset="-120"/>
                          <a:cs typeface="Times New Roman" panose="02020603050405020304" pitchFamily="18" charset="0"/>
                        </a:rPr>
                        <a:t>審查作業。</a:t>
                      </a:r>
                    </a:p>
                  </a:txBody>
                  <a:tcPr>
                    <a:lnL w="12700" cap="flat" cmpd="sng" algn="ctr">
                      <a:solidFill>
                        <a:schemeClr val="accent4">
                          <a:lumMod val="50000"/>
                        </a:schemeClr>
                      </a:solidFill>
                      <a:prstDash val="sysDot"/>
                      <a:round/>
                      <a:headEnd type="none" w="med" len="med"/>
                      <a:tailEnd type="none" w="med" len="med"/>
                    </a:lnL>
                    <a:lnR w="12700" cmpd="sng">
                      <a:noFill/>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3712794364"/>
                  </a:ext>
                </a:extLst>
              </a:tr>
              <a:tr h="370840">
                <a:tc>
                  <a:txBody>
                    <a:bodyPr/>
                    <a:lstStyle/>
                    <a:p>
                      <a:pPr algn="ctr"/>
                      <a:r>
                        <a:rPr lang="zh-TW" altLang="en-US" sz="1500" b="1" dirty="0" smtClean="0">
                          <a:latin typeface="微軟正黑體" panose="020B0604030504040204" pitchFamily="34" charset="-120"/>
                          <a:ea typeface="微軟正黑體" panose="020B0604030504040204" pitchFamily="34" charset="-120"/>
                        </a:rPr>
                        <a:t>三</a:t>
                      </a:r>
                      <a:endParaRPr lang="zh-TW" altLang="en-US" sz="1500" b="1" dirty="0">
                        <a:latin typeface="微軟正黑體" panose="020B0604030504040204" pitchFamily="34" charset="-120"/>
                        <a:ea typeface="微軟正黑體" panose="020B0604030504040204" pitchFamily="34" charset="-120"/>
                      </a:endParaRPr>
                    </a:p>
                  </a:txBody>
                  <a:tcPr anchor="ctr">
                    <a:lnL w="12700" cmpd="sng">
                      <a:noFill/>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r>
                        <a:rPr lang="zh-TW" altLang="zh-TW" sz="1500" b="1" kern="100" dirty="0" smtClean="0">
                          <a:latin typeface="微軟正黑體" panose="020B0604030504040204" pitchFamily="34" charset="-120"/>
                          <a:ea typeface="微軟正黑體" panose="020B0604030504040204" pitchFamily="34" charset="-120"/>
                          <a:cs typeface="Times New Roman" panose="02020603050405020304" pitchFamily="18" charset="0"/>
                        </a:rPr>
                        <a:t>應變演練</a:t>
                      </a:r>
                      <a:endParaRPr lang="zh-TW" altLang="en-US" sz="1500" dirty="0">
                        <a:latin typeface="微軟正黑體" panose="020B0604030504040204" pitchFamily="34" charset="-120"/>
                        <a:ea typeface="微軟正黑體" panose="020B0604030504040204" pitchFamily="34" charset="-120"/>
                      </a:endParaRPr>
                    </a:p>
                  </a:txBody>
                  <a:tcPr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zh-TW" sz="1500" kern="100" dirty="0" smtClean="0">
                          <a:latin typeface="微軟正黑體" panose="020B0604030504040204" pitchFamily="34" charset="-120"/>
                          <a:ea typeface="微軟正黑體" panose="020B0604030504040204" pitchFamily="34" charset="-120"/>
                          <a:cs typeface="Times New Roman" panose="02020603050405020304" pitchFamily="18" charset="0"/>
                        </a:rPr>
                        <a:t>配合規劃參與演練作業，共同檢討演練過程，研擬策進作為。</a:t>
                      </a:r>
                    </a:p>
                  </a:txBody>
                  <a:tcPr>
                    <a:lnL w="12700" cap="flat" cmpd="sng" algn="ctr">
                      <a:solidFill>
                        <a:schemeClr val="accent4">
                          <a:lumMod val="50000"/>
                        </a:schemeClr>
                      </a:solidFill>
                      <a:prstDash val="sysDot"/>
                      <a:round/>
                      <a:headEnd type="none" w="med" len="med"/>
                      <a:tailEnd type="none" w="med" len="med"/>
                    </a:lnL>
                    <a:lnR w="12700" cmpd="sng">
                      <a:noFill/>
                    </a:lnR>
                    <a:lnT w="12700" cap="flat" cmpd="sng" algn="ctr">
                      <a:solidFill>
                        <a:schemeClr val="accent4">
                          <a:lumMod val="50000"/>
                        </a:schemeClr>
                      </a:solidFill>
                      <a:prstDash val="sysDot"/>
                      <a:round/>
                      <a:headEnd type="none" w="med" len="med"/>
                      <a:tailEnd type="none" w="med" len="med"/>
                    </a:lnT>
                    <a:lnB w="12700" cap="flat" cmpd="sng" algn="ctr">
                      <a:solidFill>
                        <a:schemeClr val="accent4">
                          <a:lumMod val="50000"/>
                        </a:schemeClr>
                      </a:solidFill>
                      <a:prstDash val="sysDot"/>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3637999629"/>
                  </a:ext>
                </a:extLst>
              </a:tr>
              <a:tr h="370840">
                <a:tc>
                  <a:txBody>
                    <a:bodyPr/>
                    <a:lstStyle/>
                    <a:p>
                      <a:pPr algn="ctr"/>
                      <a:r>
                        <a:rPr lang="zh-TW" altLang="en-US" sz="1500" b="1" dirty="0" smtClean="0">
                          <a:latin typeface="微軟正黑體" panose="020B0604030504040204" pitchFamily="34" charset="-120"/>
                          <a:ea typeface="微軟正黑體" panose="020B0604030504040204" pitchFamily="34" charset="-120"/>
                        </a:rPr>
                        <a:t>四</a:t>
                      </a:r>
                      <a:endParaRPr lang="zh-TW" altLang="en-US" sz="1500" b="1" dirty="0">
                        <a:latin typeface="微軟正黑體" panose="020B0604030504040204" pitchFamily="34" charset="-120"/>
                        <a:ea typeface="微軟正黑體" panose="020B0604030504040204" pitchFamily="34" charset="-120"/>
                      </a:endParaRPr>
                    </a:p>
                  </a:txBody>
                  <a:tcPr anchor="ctr">
                    <a:lnL w="12700" cmpd="sng">
                      <a:noFill/>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r>
                        <a:rPr lang="zh-TW" altLang="zh-TW" sz="1500" b="1" kern="100" dirty="0" smtClean="0">
                          <a:latin typeface="微軟正黑體" panose="020B0604030504040204" pitchFamily="34" charset="-120"/>
                          <a:ea typeface="微軟正黑體" panose="020B0604030504040204" pitchFamily="34" charset="-120"/>
                          <a:cs typeface="Times New Roman" panose="02020603050405020304" pitchFamily="18" charset="0"/>
                        </a:rPr>
                        <a:t>其他需配合事項</a:t>
                      </a:r>
                      <a:endParaRPr lang="zh-TW" altLang="en-US" sz="1500" dirty="0">
                        <a:latin typeface="微軟正黑體" panose="020B0604030504040204" pitchFamily="34" charset="-120"/>
                        <a:ea typeface="微軟正黑體" panose="020B0604030504040204" pitchFamily="34" charset="-120"/>
                      </a:endParaRPr>
                    </a:p>
                  </a:txBody>
                  <a:tcPr anchor="ctr">
                    <a:lnL w="12700" cap="flat" cmpd="sng" algn="ctr">
                      <a:solidFill>
                        <a:schemeClr val="accent4">
                          <a:lumMod val="50000"/>
                        </a:schemeClr>
                      </a:solidFill>
                      <a:prstDash val="sysDot"/>
                      <a:round/>
                      <a:headEnd type="none" w="med" len="med"/>
                      <a:tailEnd type="none" w="med" len="med"/>
                    </a:lnL>
                    <a:lnR w="12700" cap="flat" cmpd="sng" algn="ctr">
                      <a:solidFill>
                        <a:schemeClr val="accent4">
                          <a:lumMod val="50000"/>
                        </a:schemeClr>
                      </a:solidFill>
                      <a:prstDash val="sysDot"/>
                      <a:round/>
                      <a:headEnd type="none" w="med" len="med"/>
                      <a:tailEnd type="none" w="med" len="med"/>
                    </a:lnR>
                    <a:lnT w="12700" cap="flat" cmpd="sng" algn="ctr">
                      <a:solidFill>
                        <a:schemeClr val="accent4">
                          <a:lumMod val="50000"/>
                        </a:schemeClr>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r>
                        <a:rPr lang="zh-TW" altLang="zh-TW" sz="1500" kern="100" dirty="0" smtClean="0">
                          <a:latin typeface="微軟正黑體" panose="020B0604030504040204" pitchFamily="34" charset="-120"/>
                          <a:ea typeface="微軟正黑體" panose="020B0604030504040204" pitchFamily="34" charset="-120"/>
                          <a:cs typeface="Times New Roman" panose="02020603050405020304" pitchFamily="18" charset="0"/>
                        </a:rPr>
                        <a:t>每月召開工作會議，使本計畫工作成果更加豐富完善。</a:t>
                      </a:r>
                      <a:endParaRPr lang="zh-TW" altLang="en-US" sz="1500" dirty="0">
                        <a:latin typeface="微軟正黑體" panose="020B0604030504040204" pitchFamily="34" charset="-120"/>
                        <a:ea typeface="微軟正黑體" panose="020B0604030504040204" pitchFamily="34" charset="-120"/>
                      </a:endParaRPr>
                    </a:p>
                  </a:txBody>
                  <a:tcPr>
                    <a:lnL w="12700" cap="flat" cmpd="sng" algn="ctr">
                      <a:solidFill>
                        <a:schemeClr val="accent4">
                          <a:lumMod val="50000"/>
                        </a:schemeClr>
                      </a:solidFill>
                      <a:prstDash val="sysDot"/>
                      <a:round/>
                      <a:headEnd type="none" w="med" len="med"/>
                      <a:tailEnd type="none" w="med" len="med"/>
                    </a:lnL>
                    <a:lnR w="12700" cmpd="sng">
                      <a:noFill/>
                    </a:lnR>
                    <a:lnT w="12700" cap="flat" cmpd="sng" algn="ctr">
                      <a:solidFill>
                        <a:schemeClr val="accent4">
                          <a:lumMod val="50000"/>
                        </a:schemeClr>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849529373"/>
                  </a:ext>
                </a:extLst>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65</a:t>
            </a:fld>
            <a:endParaRPr lang="zh-TW" altLang="en-US">
              <a:solidFill>
                <a:srgbClr val="44546A">
                  <a:lumMod val="50000"/>
                </a:srgbClr>
              </a:solidFill>
            </a:endParaRPr>
          </a:p>
        </p:txBody>
      </p:sp>
      <p:sp>
        <p:nvSpPr>
          <p:cNvPr id="3" name="標題 2"/>
          <p:cNvSpPr>
            <a:spLocks noGrp="1"/>
          </p:cNvSpPr>
          <p:nvPr>
            <p:ph type="title"/>
          </p:nvPr>
        </p:nvSpPr>
        <p:spPr>
          <a:xfrm>
            <a:off x="304800" y="85039"/>
            <a:ext cx="7543800" cy="1280220"/>
          </a:xfrm>
          <a:solidFill>
            <a:schemeClr val="bg1"/>
          </a:solidFill>
        </p:spPr>
        <p:txBody>
          <a:bodyPr/>
          <a:lstStyle/>
          <a:p>
            <a:r>
              <a:rPr lang="zh-TW" altLang="en-US" dirty="0"/>
              <a:t>新北市消防局永續推動區級災害防救及防災社區中程</a:t>
            </a:r>
            <a:r>
              <a:rPr lang="zh-TW" altLang="en-US" dirty="0" smtClean="0"/>
              <a:t>計畫</a:t>
            </a:r>
            <a:endParaRPr lang="zh-TW" altLang="en-US" dirty="0"/>
          </a:p>
        </p:txBody>
      </p:sp>
      <p:sp>
        <p:nvSpPr>
          <p:cNvPr id="6" name="五邊形 5"/>
          <p:cNvSpPr/>
          <p:nvPr/>
        </p:nvSpPr>
        <p:spPr>
          <a:xfrm>
            <a:off x="0" y="1315014"/>
            <a:ext cx="1746564" cy="513786"/>
          </a:xfrm>
          <a:prstGeom prst="homePlate">
            <a:avLst/>
          </a:prstGeom>
          <a:gradFill flip="none" rotWithShape="1">
            <a:gsLst>
              <a:gs pos="0">
                <a:schemeClr val="accent2">
                  <a:lumMod val="60000"/>
                  <a:lumOff val="40000"/>
                </a:schemeClr>
              </a:gs>
              <a:gs pos="100000">
                <a:schemeClr val="accent2">
                  <a:lumMod val="20000"/>
                  <a:lumOff val="80000"/>
                </a:schemeClr>
              </a:gs>
            </a:gsLst>
            <a:lin ang="0" scaled="1"/>
            <a:tileRect/>
          </a:gradFill>
          <a:effectLst>
            <a:softEdge rad="12700"/>
          </a:effectLst>
        </p:spPr>
        <p:txBody>
          <a:bodyPr vert="horz" lIns="91440" tIns="45720" rIns="91440" bIns="45720" rtlCol="0" anchor="ctr">
            <a:noAutofit/>
          </a:bodyPr>
          <a:lstStyle/>
          <a:p>
            <a:pPr defTabSz="685800" fontAlgn="auto">
              <a:lnSpc>
                <a:spcPct val="90000"/>
              </a:lnSpc>
              <a:spcBef>
                <a:spcPts val="0"/>
              </a:spcBef>
              <a:spcAft>
                <a:spcPts val="0"/>
              </a:spcAft>
              <a:buClr>
                <a:srgbClr val="002060"/>
              </a:buClr>
            </a:pP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計畫目標</a:t>
            </a:r>
            <a:endParaRPr kumimoji="0" lang="zh-TW" altLang="en-US" sz="2200" b="1" kern="100" dirty="0">
              <a:solidFill>
                <a:srgbClr val="002060"/>
              </a:solidFill>
              <a:latin typeface="微軟正黑體" panose="020B0604030504040204" pitchFamily="34" charset="-120"/>
              <a:ea typeface="微軟正黑體" panose="020B0604030504040204" pitchFamily="34" charset="-120"/>
            </a:endParaRPr>
          </a:p>
        </p:txBody>
      </p:sp>
      <p:sp>
        <p:nvSpPr>
          <p:cNvPr id="8" name="矩形 7"/>
          <p:cNvSpPr/>
          <p:nvPr/>
        </p:nvSpPr>
        <p:spPr>
          <a:xfrm>
            <a:off x="4267200" y="1828800"/>
            <a:ext cx="4667250" cy="1947456"/>
          </a:xfrm>
          <a:prstGeom prst="rect">
            <a:avLst/>
          </a:prstGeom>
        </p:spPr>
        <p:txBody>
          <a:bodyPr wrap="square">
            <a:spAutoFit/>
          </a:bodyPr>
          <a:lstStyle/>
          <a:p>
            <a:pPr marL="285750" indent="-285750">
              <a:lnSpc>
                <a:spcPct val="120000"/>
              </a:lnSpc>
              <a:spcBef>
                <a:spcPts val="0"/>
              </a:spcBef>
              <a:buFont typeface="Wingdings" panose="05000000000000000000" pitchFamily="2" charset="2"/>
              <a:buChar char="u"/>
            </a:pPr>
            <a:r>
              <a:rPr lang="zh-TW" altLang="zh-TW" sz="1700" dirty="0">
                <a:latin typeface="微軟正黑體" panose="020B0604030504040204" pitchFamily="34" charset="-120"/>
                <a:ea typeface="微軟正黑體" panose="020B0604030504040204" pitchFamily="34" charset="-120"/>
              </a:rPr>
              <a:t>本計畫執行之市府相關局處（民政局、工務局、水利局、農業局、社會局、環境保護局、衛生局、交通局、經濟發展局、警察局、教育局及消防局等</a:t>
            </a:r>
            <a:r>
              <a:rPr lang="en-US" altLang="zh-TW" sz="1700" dirty="0">
                <a:latin typeface="微軟正黑體" panose="020B0604030504040204" pitchFamily="34" charset="-120"/>
                <a:ea typeface="微軟正黑體" panose="020B0604030504040204" pitchFamily="34" charset="-120"/>
              </a:rPr>
              <a:t>12</a:t>
            </a:r>
            <a:r>
              <a:rPr lang="zh-TW" altLang="zh-TW" sz="1700" dirty="0">
                <a:latin typeface="微軟正黑體" panose="020B0604030504040204" pitchFamily="34" charset="-120"/>
                <a:ea typeface="微軟正黑體" panose="020B0604030504040204" pitchFamily="34" charset="-120"/>
              </a:rPr>
              <a:t>個局處）、本市</a:t>
            </a:r>
            <a:r>
              <a:rPr lang="en-US" altLang="zh-TW" sz="1700" dirty="0">
                <a:latin typeface="微軟正黑體" panose="020B0604030504040204" pitchFamily="34" charset="-120"/>
                <a:ea typeface="微軟正黑體" panose="020B0604030504040204" pitchFamily="34" charset="-120"/>
              </a:rPr>
              <a:t>29</a:t>
            </a:r>
            <a:r>
              <a:rPr lang="zh-TW" altLang="zh-TW" sz="1700" dirty="0">
                <a:latin typeface="微軟正黑體" panose="020B0604030504040204" pitchFamily="34" charset="-120"/>
                <a:ea typeface="微軟正黑體" panose="020B0604030504040204" pitchFamily="34" charset="-120"/>
              </a:rPr>
              <a:t>區公所、協力機構（廠商）及國軍單位需配合計畫執行之</a:t>
            </a:r>
            <a:r>
              <a:rPr lang="zh-TW" altLang="zh-TW" sz="1700" dirty="0" smtClean="0">
                <a:latin typeface="微軟正黑體" panose="020B0604030504040204" pitchFamily="34" charset="-120"/>
                <a:ea typeface="微軟正黑體" panose="020B0604030504040204" pitchFamily="34" charset="-120"/>
              </a:rPr>
              <a:t>需要</a:t>
            </a:r>
            <a:r>
              <a:rPr lang="zh-TW" altLang="en-US" sz="1700" dirty="0" smtClean="0">
                <a:latin typeface="微軟正黑體" panose="020B0604030504040204" pitchFamily="34" charset="-120"/>
                <a:ea typeface="微軟正黑體" panose="020B0604030504040204" pitchFamily="34" charset="-120"/>
              </a:rPr>
              <a:t>，</a:t>
            </a:r>
            <a:r>
              <a:rPr lang="zh-TW" altLang="en-US" sz="1700" dirty="0">
                <a:latin typeface="微軟正黑體" panose="020B0604030504040204" pitchFamily="34" charset="-120"/>
                <a:ea typeface="微軟正黑體" panose="020B0604030504040204" pitchFamily="34" charset="-120"/>
              </a:rPr>
              <a:t>共同辦理下列工作：</a:t>
            </a:r>
          </a:p>
        </p:txBody>
      </p:sp>
      <p:grpSp>
        <p:nvGrpSpPr>
          <p:cNvPr id="4" name="群組 3"/>
          <p:cNvGrpSpPr/>
          <p:nvPr/>
        </p:nvGrpSpPr>
        <p:grpSpPr>
          <a:xfrm>
            <a:off x="117224" y="1907873"/>
            <a:ext cx="3921376" cy="2511727"/>
            <a:chOff x="117224" y="1758941"/>
            <a:chExt cx="3387976" cy="2511727"/>
          </a:xfrm>
        </p:grpSpPr>
        <p:sp>
          <p:nvSpPr>
            <p:cNvPr id="10" name="矩形 9"/>
            <p:cNvSpPr/>
            <p:nvPr/>
          </p:nvSpPr>
          <p:spPr>
            <a:xfrm>
              <a:off x="117224" y="2110668"/>
              <a:ext cx="3387976" cy="2160000"/>
            </a:xfrm>
            <a:prstGeom prst="rect">
              <a:avLst/>
            </a:prstGeom>
            <a:solidFill>
              <a:schemeClr val="bg1"/>
            </a:solidFill>
            <a:ln>
              <a:solidFill>
                <a:srgbClr val="0070C0"/>
              </a:solidFill>
            </a:ln>
          </p:spPr>
          <p:txBody>
            <a:bodyPr wrap="square">
              <a:spAutoFit/>
            </a:bodyPr>
            <a:lstStyle/>
            <a:p>
              <a:pPr marL="261938" indent="-261938">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持續</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檢討並更新防災計畫，建立完整防災</a:t>
              </a: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機制</a:t>
              </a:r>
              <a:endParaRPr lang="en-US" altLang="zh-TW" sz="15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61938" indent="-261938">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運用</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外部專業技術，推動科技</a:t>
              </a: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防災</a:t>
              </a:r>
              <a:endParaRPr lang="en-US" altLang="zh-TW" sz="15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61938" indent="-261938">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建立</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溝通協調平台，彙整各單位防救災</a:t>
              </a: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資源</a:t>
              </a:r>
              <a:endParaRPr lang="en-US" altLang="zh-TW" sz="15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61938" indent="-261938">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推動</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防災教育，提升相關人員素質與</a:t>
              </a: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能力</a:t>
              </a:r>
              <a:endParaRPr lang="en-US" altLang="zh-TW" sz="15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61938" indent="-261938">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辦理</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各類災害演練，強化市府與區公所災害應變能力</a:t>
              </a:r>
            </a:p>
          </p:txBody>
        </p:sp>
        <p:sp>
          <p:nvSpPr>
            <p:cNvPr id="11" name="文字方塊 10"/>
            <p:cNvSpPr txBox="1"/>
            <p:nvPr/>
          </p:nvSpPr>
          <p:spPr>
            <a:xfrm>
              <a:off x="117224" y="1758941"/>
              <a:ext cx="3387976" cy="323165"/>
            </a:xfrm>
            <a:prstGeom prst="rect">
              <a:avLst/>
            </a:prstGeom>
            <a:solidFill>
              <a:srgbClr val="0070C0"/>
            </a:solidFill>
          </p:spPr>
          <p:txBody>
            <a:bodyPr wrap="square" rtlCol="0">
              <a:spAutoFit/>
            </a:bodyPr>
            <a:lstStyle/>
            <a:p>
              <a:pPr algn="ctr"/>
              <a:r>
                <a:rPr lang="zh-TW" altLang="en-US" sz="1500" b="1" dirty="0" smtClean="0">
                  <a:solidFill>
                    <a:schemeClr val="bg1"/>
                  </a:solidFill>
                  <a:latin typeface="微軟正黑體" panose="020B0604030504040204" pitchFamily="34" charset="-120"/>
                  <a:ea typeface="微軟正黑體" panose="020B0604030504040204" pitchFamily="34" charset="-120"/>
                </a:rPr>
                <a:t>（</a:t>
              </a:r>
              <a:r>
                <a:rPr lang="zh-TW" altLang="en-US" sz="1500" b="1" dirty="0">
                  <a:solidFill>
                    <a:schemeClr val="bg1"/>
                  </a:solidFill>
                  <a:latin typeface="微軟正黑體" panose="020B0604030504040204" pitchFamily="34" charset="-120"/>
                  <a:ea typeface="微軟正黑體" panose="020B0604030504040204" pitchFamily="34" charset="-120"/>
                </a:rPr>
                <a:t>一</a:t>
              </a:r>
              <a:r>
                <a:rPr lang="zh-TW" altLang="en-US" sz="1500" b="1" dirty="0" smtClean="0">
                  <a:solidFill>
                    <a:schemeClr val="bg1"/>
                  </a:solidFill>
                  <a:latin typeface="微軟正黑體" panose="020B0604030504040204" pitchFamily="34" charset="-120"/>
                  <a:ea typeface="微軟正黑體" panose="020B0604030504040204" pitchFamily="34" charset="-120"/>
                </a:rPr>
                <a:t>）強化</a:t>
              </a:r>
              <a:r>
                <a:rPr lang="zh-TW" altLang="en-US" sz="1500" b="1" dirty="0">
                  <a:solidFill>
                    <a:schemeClr val="bg1"/>
                  </a:solidFill>
                  <a:latin typeface="微軟正黑體" panose="020B0604030504040204" pitchFamily="34" charset="-120"/>
                  <a:ea typeface="微軟正黑體" panose="020B0604030504040204" pitchFamily="34" charset="-120"/>
                </a:rPr>
                <a:t>區級災害防救</a:t>
              </a:r>
            </a:p>
          </p:txBody>
        </p:sp>
      </p:grpSp>
      <p:grpSp>
        <p:nvGrpSpPr>
          <p:cNvPr id="12" name="群組 11"/>
          <p:cNvGrpSpPr/>
          <p:nvPr/>
        </p:nvGrpSpPr>
        <p:grpSpPr>
          <a:xfrm>
            <a:off x="117224" y="4495800"/>
            <a:ext cx="3921376" cy="1323727"/>
            <a:chOff x="193424" y="2014031"/>
            <a:chExt cx="4378576" cy="1323727"/>
          </a:xfrm>
        </p:grpSpPr>
        <p:sp>
          <p:nvSpPr>
            <p:cNvPr id="13" name="矩形 12"/>
            <p:cNvSpPr/>
            <p:nvPr/>
          </p:nvSpPr>
          <p:spPr>
            <a:xfrm>
              <a:off x="193424" y="2365758"/>
              <a:ext cx="4378576" cy="972000"/>
            </a:xfrm>
            <a:prstGeom prst="rect">
              <a:avLst/>
            </a:prstGeom>
            <a:solidFill>
              <a:schemeClr val="bg1"/>
            </a:solidFill>
            <a:ln>
              <a:solidFill>
                <a:srgbClr val="0070C0"/>
              </a:solidFill>
            </a:ln>
          </p:spPr>
          <p:txBody>
            <a:bodyPr wrap="square">
              <a:spAutoFit/>
            </a:bodyPr>
            <a:lstStyle/>
            <a:p>
              <a:pPr marL="261938" indent="-261938">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整合</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推動防災社區，整體提升推動</a:t>
              </a: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成效</a:t>
              </a:r>
              <a:endParaRPr lang="en-US" altLang="zh-TW" sz="15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61938" indent="-261938">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培養</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民眾建立正確防災觀念，瞭解避難疏散相關資訊</a:t>
              </a:r>
            </a:p>
          </p:txBody>
        </p:sp>
        <p:sp>
          <p:nvSpPr>
            <p:cNvPr id="14" name="文字方塊 13"/>
            <p:cNvSpPr txBox="1"/>
            <p:nvPr/>
          </p:nvSpPr>
          <p:spPr>
            <a:xfrm>
              <a:off x="193424" y="2014031"/>
              <a:ext cx="4378576" cy="323165"/>
            </a:xfrm>
            <a:prstGeom prst="rect">
              <a:avLst/>
            </a:prstGeom>
            <a:solidFill>
              <a:srgbClr val="0070C0"/>
            </a:solidFill>
          </p:spPr>
          <p:txBody>
            <a:bodyPr wrap="square" rtlCol="0">
              <a:spAutoFit/>
            </a:bodyPr>
            <a:lstStyle/>
            <a:p>
              <a:pPr algn="ctr"/>
              <a:r>
                <a:rPr lang="zh-TW" altLang="en-US" sz="1500" b="1" dirty="0" smtClean="0">
                  <a:solidFill>
                    <a:schemeClr val="bg1"/>
                  </a:solidFill>
                  <a:latin typeface="微軟正黑體" panose="020B0604030504040204" pitchFamily="34" charset="-120"/>
                  <a:ea typeface="微軟正黑體" panose="020B0604030504040204" pitchFamily="34" charset="-120"/>
                </a:rPr>
                <a:t>（</a:t>
              </a:r>
              <a:r>
                <a:rPr lang="zh-TW" altLang="en-US" sz="1500" b="1" dirty="0">
                  <a:solidFill>
                    <a:schemeClr val="bg1"/>
                  </a:solidFill>
                  <a:latin typeface="微軟正黑體" panose="020B0604030504040204" pitchFamily="34" charset="-120"/>
                  <a:ea typeface="微軟正黑體" panose="020B0604030504040204" pitchFamily="34" charset="-120"/>
                </a:rPr>
                <a:t>二</a:t>
              </a:r>
              <a:r>
                <a:rPr lang="zh-TW" altLang="en-US" sz="1500" b="1" dirty="0" smtClean="0">
                  <a:solidFill>
                    <a:schemeClr val="bg1"/>
                  </a:solidFill>
                  <a:latin typeface="微軟正黑體" panose="020B0604030504040204" pitchFamily="34" charset="-120"/>
                  <a:ea typeface="微軟正黑體" panose="020B0604030504040204" pitchFamily="34" charset="-120"/>
                </a:rPr>
                <a:t>）推動</a:t>
              </a:r>
              <a:r>
                <a:rPr lang="zh-TW" altLang="en-US" sz="1500" b="1" dirty="0">
                  <a:solidFill>
                    <a:schemeClr val="bg1"/>
                  </a:solidFill>
                  <a:latin typeface="微軟正黑體" panose="020B0604030504040204" pitchFamily="34" charset="-120"/>
                  <a:ea typeface="微軟正黑體" panose="020B0604030504040204" pitchFamily="34" charset="-120"/>
                </a:rPr>
                <a:t>防災社區</a:t>
              </a:r>
            </a:p>
          </p:txBody>
        </p:sp>
      </p:grpSp>
      <p:sp>
        <p:nvSpPr>
          <p:cNvPr id="15" name="五邊形 14"/>
          <p:cNvSpPr/>
          <p:nvPr/>
        </p:nvSpPr>
        <p:spPr>
          <a:xfrm>
            <a:off x="4267200" y="1287948"/>
            <a:ext cx="2819400" cy="513786"/>
          </a:xfrm>
          <a:prstGeom prst="homePlate">
            <a:avLst/>
          </a:prstGeom>
          <a:gradFill flip="none" rotWithShape="1">
            <a:gsLst>
              <a:gs pos="0">
                <a:schemeClr val="accent2">
                  <a:lumMod val="60000"/>
                  <a:lumOff val="40000"/>
                </a:schemeClr>
              </a:gs>
              <a:gs pos="100000">
                <a:schemeClr val="accent2">
                  <a:lumMod val="20000"/>
                  <a:lumOff val="80000"/>
                </a:schemeClr>
              </a:gs>
            </a:gsLst>
            <a:lin ang="0" scaled="1"/>
            <a:tileRect/>
          </a:gradFill>
          <a:effectLst>
            <a:softEdge rad="12700"/>
          </a:effectLst>
        </p:spPr>
        <p:txBody>
          <a:bodyPr vert="horz" lIns="91440" tIns="45720" rIns="91440" bIns="45720" rtlCol="0" anchor="ctr">
            <a:noAutofit/>
          </a:bodyPr>
          <a:lstStyle/>
          <a:p>
            <a:pPr defTabSz="685800" fontAlgn="auto">
              <a:lnSpc>
                <a:spcPct val="90000"/>
              </a:lnSpc>
              <a:spcBef>
                <a:spcPts val="0"/>
              </a:spcBef>
              <a:spcAft>
                <a:spcPts val="0"/>
              </a:spcAft>
              <a:buClr>
                <a:srgbClr val="002060"/>
              </a:buClr>
            </a:pPr>
            <a:r>
              <a:rPr kumimoji="0" lang="zh-TW" altLang="zh-TW" sz="2200" b="1" kern="100" dirty="0">
                <a:solidFill>
                  <a:srgbClr val="002060"/>
                </a:solidFill>
                <a:latin typeface="微軟正黑體" panose="020B0604030504040204" pitchFamily="34" charset="-120"/>
                <a:ea typeface="微軟正黑體" panose="020B0604030504040204" pitchFamily="34" charset="-120"/>
              </a:rPr>
              <a:t>相關機關配合事項</a:t>
            </a:r>
            <a:endParaRPr kumimoji="0" lang="zh-TW" altLang="en-US" sz="2200" b="1" kern="100" dirty="0">
              <a:solidFill>
                <a:srgbClr val="00206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7202981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群組 14"/>
          <p:cNvGrpSpPr/>
          <p:nvPr/>
        </p:nvGrpSpPr>
        <p:grpSpPr>
          <a:xfrm>
            <a:off x="4555874" y="4288615"/>
            <a:ext cx="4378576" cy="1144132"/>
            <a:chOff x="193424" y="2014031"/>
            <a:chExt cx="4378576" cy="1144132"/>
          </a:xfrm>
        </p:grpSpPr>
        <p:sp>
          <p:nvSpPr>
            <p:cNvPr id="16" name="矩形 15"/>
            <p:cNvSpPr/>
            <p:nvPr/>
          </p:nvSpPr>
          <p:spPr>
            <a:xfrm>
              <a:off x="193424" y="2373333"/>
              <a:ext cx="4378576" cy="784830"/>
            </a:xfrm>
            <a:prstGeom prst="rect">
              <a:avLst/>
            </a:prstGeom>
            <a:solidFill>
              <a:schemeClr val="accent4">
                <a:lumMod val="20000"/>
                <a:lumOff val="80000"/>
              </a:schemeClr>
            </a:solidFill>
            <a:ln>
              <a:solidFill>
                <a:srgbClr val="45B451"/>
              </a:solidFill>
            </a:ln>
          </p:spPr>
          <p:txBody>
            <a:bodyPr wrap="square">
              <a:spAutoFit/>
            </a:bodyPr>
            <a:lstStyle/>
            <a:p>
              <a:pPr marL="342900" indent="-342900">
                <a:buFont typeface="+mj-lt"/>
                <a:buAutoNum type="arabicPeriod"/>
              </a:pP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市級及區級災害應變中心開設時，協力團隊派員進駐，協助研析預判</a:t>
              </a: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災情</a:t>
              </a:r>
              <a:endParaRPr lang="en-US" altLang="zh-TW" sz="15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buFont typeface="+mj-lt"/>
                <a:buAutoNum type="arabicPeriod"/>
              </a:pPr>
              <a:r>
                <a:rPr lang="zh-TW" altLang="en-US" sz="1500" dirty="0">
                  <a:latin typeface="微軟正黑體" panose="020B0604030504040204" pitchFamily="34" charset="-120"/>
                  <a:ea typeface="微軟正黑體" panose="020B0604030504040204" pitchFamily="34" charset="-120"/>
                </a:rPr>
                <a:t>區級災害應變中心相關規劃作業</a:t>
              </a:r>
            </a:p>
          </p:txBody>
        </p:sp>
        <p:sp>
          <p:nvSpPr>
            <p:cNvPr id="17" name="文字方塊 16"/>
            <p:cNvSpPr txBox="1"/>
            <p:nvPr/>
          </p:nvSpPr>
          <p:spPr>
            <a:xfrm>
              <a:off x="193424" y="2014031"/>
              <a:ext cx="4378576" cy="323165"/>
            </a:xfrm>
            <a:prstGeom prst="rect">
              <a:avLst/>
            </a:prstGeom>
            <a:solidFill>
              <a:srgbClr val="45B451"/>
            </a:solidFill>
          </p:spPr>
          <p:txBody>
            <a:bodyPr wrap="square" rtlCol="0">
              <a:spAutoFit/>
            </a:bodyPr>
            <a:lstStyle/>
            <a:p>
              <a:pPr algn="ctr"/>
              <a:r>
                <a:rPr lang="zh-TW" altLang="en-US" sz="1500" b="1" dirty="0" smtClean="0">
                  <a:solidFill>
                    <a:schemeClr val="bg1"/>
                  </a:solidFill>
                  <a:latin typeface="微軟正黑體" panose="020B0604030504040204" pitchFamily="34" charset="-120"/>
                  <a:ea typeface="微軟正黑體" panose="020B0604030504040204" pitchFamily="34" charset="-120"/>
                </a:rPr>
                <a:t>三、應變工作</a:t>
              </a:r>
              <a:endParaRPr lang="zh-TW" altLang="en-US" sz="1500" b="1" dirty="0">
                <a:solidFill>
                  <a:schemeClr val="bg1"/>
                </a:solidFill>
                <a:latin typeface="微軟正黑體" panose="020B0604030504040204" pitchFamily="34" charset="-120"/>
                <a:ea typeface="微軟正黑體" panose="020B0604030504040204" pitchFamily="34" charset="-120"/>
              </a:endParaRPr>
            </a:p>
          </p:txBody>
        </p:sp>
      </p:grpSp>
      <p:grpSp>
        <p:nvGrpSpPr>
          <p:cNvPr id="18" name="群組 17"/>
          <p:cNvGrpSpPr/>
          <p:nvPr/>
        </p:nvGrpSpPr>
        <p:grpSpPr>
          <a:xfrm>
            <a:off x="4566760" y="5561468"/>
            <a:ext cx="4378576" cy="1144132"/>
            <a:chOff x="193424" y="2014031"/>
            <a:chExt cx="4378576" cy="1144132"/>
          </a:xfrm>
        </p:grpSpPr>
        <p:sp>
          <p:nvSpPr>
            <p:cNvPr id="19" name="矩形 18"/>
            <p:cNvSpPr/>
            <p:nvPr/>
          </p:nvSpPr>
          <p:spPr>
            <a:xfrm>
              <a:off x="193424" y="2373333"/>
              <a:ext cx="4378576" cy="784830"/>
            </a:xfrm>
            <a:prstGeom prst="rect">
              <a:avLst/>
            </a:prstGeom>
            <a:solidFill>
              <a:schemeClr val="accent4">
                <a:lumMod val="20000"/>
                <a:lumOff val="80000"/>
              </a:schemeClr>
            </a:solidFill>
            <a:ln>
              <a:solidFill>
                <a:srgbClr val="45B451"/>
              </a:solidFill>
            </a:ln>
          </p:spPr>
          <p:txBody>
            <a:bodyPr wrap="square">
              <a:spAutoFit/>
            </a:bodyPr>
            <a:lstStyle/>
            <a:p>
              <a:pPr marL="342900" indent="-342900">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比對</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實際災例與潛勢模擬圖資</a:t>
              </a:r>
            </a:p>
            <a:p>
              <a:pPr marL="342900" indent="-342900">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每年</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彙整歷史災害資料並繪製歷史災點</a:t>
              </a: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斑點圖</a:t>
              </a:r>
              <a:endPar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調查</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各區災害潛勢並研提改善對策</a:t>
              </a:r>
            </a:p>
          </p:txBody>
        </p:sp>
        <p:sp>
          <p:nvSpPr>
            <p:cNvPr id="20" name="文字方塊 19"/>
            <p:cNvSpPr txBox="1"/>
            <p:nvPr/>
          </p:nvSpPr>
          <p:spPr>
            <a:xfrm>
              <a:off x="193424" y="2014031"/>
              <a:ext cx="4378576" cy="323165"/>
            </a:xfrm>
            <a:prstGeom prst="rect">
              <a:avLst/>
            </a:prstGeom>
            <a:solidFill>
              <a:srgbClr val="45B451"/>
            </a:solidFill>
          </p:spPr>
          <p:txBody>
            <a:bodyPr wrap="square" rtlCol="0">
              <a:spAutoFit/>
            </a:bodyPr>
            <a:lstStyle/>
            <a:p>
              <a:pPr algn="ctr"/>
              <a:r>
                <a:rPr lang="zh-TW" altLang="en-US" sz="1500" b="1" dirty="0" smtClean="0">
                  <a:solidFill>
                    <a:schemeClr val="bg1"/>
                  </a:solidFill>
                  <a:latin typeface="微軟正黑體" panose="020B0604030504040204" pitchFamily="34" charset="-120"/>
                  <a:ea typeface="微軟正黑體" panose="020B0604030504040204" pitchFamily="34" charset="-120"/>
                </a:rPr>
                <a:t>四、復原工作</a:t>
              </a:r>
              <a:endParaRPr lang="zh-TW" altLang="en-US" sz="1500" b="1" dirty="0">
                <a:solidFill>
                  <a:schemeClr val="bg1"/>
                </a:solidFill>
                <a:latin typeface="微軟正黑體" panose="020B0604030504040204" pitchFamily="34" charset="-120"/>
                <a:ea typeface="微軟正黑體" panose="020B0604030504040204" pitchFamily="34" charset="-120"/>
              </a:endParaRPr>
            </a:p>
          </p:txBody>
        </p:sp>
      </p:grpSp>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66</a:t>
            </a:fld>
            <a:endParaRPr lang="zh-TW" altLang="en-US">
              <a:solidFill>
                <a:srgbClr val="44546A">
                  <a:lumMod val="50000"/>
                </a:srgbClr>
              </a:solidFill>
            </a:endParaRPr>
          </a:p>
        </p:txBody>
      </p:sp>
      <p:sp>
        <p:nvSpPr>
          <p:cNvPr id="3" name="標題 2"/>
          <p:cNvSpPr>
            <a:spLocks noGrp="1"/>
          </p:cNvSpPr>
          <p:nvPr>
            <p:ph type="title"/>
          </p:nvPr>
        </p:nvSpPr>
        <p:spPr>
          <a:xfrm>
            <a:off x="304800" y="85039"/>
            <a:ext cx="7543800" cy="1280220"/>
          </a:xfrm>
          <a:solidFill>
            <a:schemeClr val="bg1"/>
          </a:solidFill>
        </p:spPr>
        <p:txBody>
          <a:bodyPr/>
          <a:lstStyle/>
          <a:p>
            <a:r>
              <a:rPr lang="zh-TW" altLang="en-US" dirty="0"/>
              <a:t>新北市消防局永續推動區級災害防救及防災社區中程</a:t>
            </a:r>
            <a:r>
              <a:rPr lang="zh-TW" altLang="en-US" dirty="0" smtClean="0"/>
              <a:t>計畫</a:t>
            </a:r>
            <a:endParaRPr lang="zh-TW" altLang="en-US" dirty="0"/>
          </a:p>
        </p:txBody>
      </p:sp>
      <p:sp>
        <p:nvSpPr>
          <p:cNvPr id="6" name="五邊形 5"/>
          <p:cNvSpPr/>
          <p:nvPr/>
        </p:nvSpPr>
        <p:spPr>
          <a:xfrm>
            <a:off x="0" y="1193800"/>
            <a:ext cx="2441694" cy="513786"/>
          </a:xfrm>
          <a:prstGeom prst="homePlate">
            <a:avLst/>
          </a:prstGeom>
          <a:gradFill flip="none" rotWithShape="1">
            <a:gsLst>
              <a:gs pos="0">
                <a:schemeClr val="accent2">
                  <a:lumMod val="60000"/>
                  <a:lumOff val="40000"/>
                </a:schemeClr>
              </a:gs>
              <a:gs pos="100000">
                <a:schemeClr val="accent2">
                  <a:lumMod val="20000"/>
                  <a:lumOff val="80000"/>
                </a:schemeClr>
              </a:gs>
            </a:gsLst>
            <a:lin ang="0" scaled="1"/>
            <a:tileRect/>
          </a:gradFill>
          <a:effectLst>
            <a:softEdge rad="12700"/>
          </a:effectLst>
        </p:spPr>
        <p:txBody>
          <a:bodyPr vert="horz" lIns="91440" tIns="45720" rIns="91440" bIns="45720" rtlCol="0" anchor="ctr">
            <a:noAutofit/>
          </a:bodyPr>
          <a:lstStyle/>
          <a:p>
            <a:pPr defTabSz="685800" fontAlgn="auto">
              <a:lnSpc>
                <a:spcPct val="90000"/>
              </a:lnSpc>
              <a:spcBef>
                <a:spcPts val="0"/>
              </a:spcBef>
              <a:spcAft>
                <a:spcPts val="0"/>
              </a:spcAft>
              <a:buClr>
                <a:srgbClr val="002060"/>
              </a:buClr>
            </a:pP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本計畫工作項目</a:t>
            </a:r>
            <a:endParaRPr kumimoji="0" lang="zh-TW" altLang="en-US" sz="2200" b="1" kern="100" dirty="0">
              <a:solidFill>
                <a:srgbClr val="002060"/>
              </a:solidFill>
              <a:latin typeface="微軟正黑體" panose="020B0604030504040204" pitchFamily="34" charset="-120"/>
              <a:ea typeface="微軟正黑體" panose="020B0604030504040204" pitchFamily="34" charset="-120"/>
            </a:endParaRPr>
          </a:p>
        </p:txBody>
      </p:sp>
      <p:grpSp>
        <p:nvGrpSpPr>
          <p:cNvPr id="10" name="群組 9"/>
          <p:cNvGrpSpPr/>
          <p:nvPr/>
        </p:nvGrpSpPr>
        <p:grpSpPr>
          <a:xfrm>
            <a:off x="117224" y="1758941"/>
            <a:ext cx="4378576" cy="4157654"/>
            <a:chOff x="193424" y="2014031"/>
            <a:chExt cx="4378576" cy="4157654"/>
          </a:xfrm>
        </p:grpSpPr>
        <p:sp>
          <p:nvSpPr>
            <p:cNvPr id="4" name="矩形 3"/>
            <p:cNvSpPr/>
            <p:nvPr/>
          </p:nvSpPr>
          <p:spPr>
            <a:xfrm>
              <a:off x="193424" y="2386033"/>
              <a:ext cx="4378576" cy="3785652"/>
            </a:xfrm>
            <a:prstGeom prst="rect">
              <a:avLst/>
            </a:prstGeom>
            <a:solidFill>
              <a:schemeClr val="accent4">
                <a:lumMod val="20000"/>
                <a:lumOff val="80000"/>
              </a:schemeClr>
            </a:solidFill>
            <a:ln>
              <a:solidFill>
                <a:srgbClr val="45B451"/>
              </a:solidFill>
            </a:ln>
          </p:spPr>
          <p:txBody>
            <a:bodyPr wrap="square">
              <a:spAutoFit/>
            </a:bodyPr>
            <a:lstStyle/>
            <a:p>
              <a:pPr marL="261938" indent="-261938">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修訂</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市級地區災害防救計畫</a:t>
              </a:r>
            </a:p>
            <a:p>
              <a:pPr marL="261938" indent="-261938">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編訂</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及檢討各類災害標準作業程序</a:t>
              </a:r>
            </a:p>
            <a:p>
              <a:pPr marL="261938" indent="-261938">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建置</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（更新）災害潛勢電子圖資</a:t>
              </a:r>
            </a:p>
            <a:p>
              <a:pPr marL="261938" indent="-261938">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辦理</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本市防災公園規劃與整備驗證相關事宜</a:t>
              </a:r>
            </a:p>
            <a:p>
              <a:pPr marL="261938" indent="-261938">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辦理</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市府、區公所、鄰里班區長班及</a:t>
              </a: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里長班防災</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教育講習</a:t>
              </a:r>
            </a:p>
            <a:p>
              <a:pPr marL="261938" indent="-261938">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蒐集</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國際重大災例並分析處置方式</a:t>
              </a:r>
            </a:p>
            <a:p>
              <a:pPr marL="261938" indent="-261938">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建立</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本計畫成果資訊網並定期更新網站內容，展示計畫推動成效</a:t>
              </a:r>
            </a:p>
            <a:p>
              <a:pPr marL="261938" indent="-261938">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收容</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及物資需求輔助計算系統</a:t>
              </a:r>
            </a:p>
            <a:p>
              <a:pPr marL="261938" indent="-261938">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修訂</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區級地區災害防救計畫</a:t>
              </a:r>
            </a:p>
            <a:p>
              <a:pPr marL="261938" indent="-261938">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了解</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區公所在災害防救分工與運作面臨</a:t>
              </a: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之問題</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，並協助處理</a:t>
              </a:r>
            </a:p>
            <a:p>
              <a:pPr marL="261938" indent="-261938">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每年</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每區至少設置</a:t>
              </a:r>
              <a:r>
                <a:rPr lang="en-US" altLang="zh-TW" sz="15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組防災避難看板 </a:t>
              </a:r>
            </a:p>
            <a:p>
              <a:pPr marL="261938" indent="-261938">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防災</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避難地圖之更新及教育訓練</a:t>
              </a:r>
            </a:p>
            <a:p>
              <a:pPr marL="261938" indent="-261938">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推動</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整合型防災社區</a:t>
              </a:r>
            </a:p>
          </p:txBody>
        </p:sp>
        <p:sp>
          <p:nvSpPr>
            <p:cNvPr id="9" name="文字方塊 8"/>
            <p:cNvSpPr txBox="1"/>
            <p:nvPr/>
          </p:nvSpPr>
          <p:spPr>
            <a:xfrm>
              <a:off x="193424" y="2014031"/>
              <a:ext cx="4378576" cy="323165"/>
            </a:xfrm>
            <a:prstGeom prst="rect">
              <a:avLst/>
            </a:prstGeom>
            <a:solidFill>
              <a:srgbClr val="45B451"/>
            </a:solidFill>
          </p:spPr>
          <p:txBody>
            <a:bodyPr wrap="square" rtlCol="0">
              <a:spAutoFit/>
            </a:bodyPr>
            <a:lstStyle/>
            <a:p>
              <a:pPr algn="ctr"/>
              <a:r>
                <a:rPr lang="zh-TW" altLang="en-US" sz="1500" b="1" dirty="0" smtClean="0">
                  <a:solidFill>
                    <a:schemeClr val="bg1"/>
                  </a:solidFill>
                  <a:latin typeface="微軟正黑體" panose="020B0604030504040204" pitchFamily="34" charset="-120"/>
                  <a:ea typeface="微軟正黑體" panose="020B0604030504040204" pitchFamily="34" charset="-120"/>
                </a:rPr>
                <a:t>一、減災工作</a:t>
              </a:r>
              <a:endParaRPr lang="zh-TW" altLang="en-US" sz="1500" b="1" dirty="0">
                <a:solidFill>
                  <a:schemeClr val="bg1"/>
                </a:solidFill>
                <a:latin typeface="微軟正黑體" panose="020B0604030504040204" pitchFamily="34" charset="-120"/>
                <a:ea typeface="微軟正黑體" panose="020B0604030504040204" pitchFamily="34" charset="-120"/>
              </a:endParaRPr>
            </a:p>
          </p:txBody>
        </p:sp>
      </p:grpSp>
      <p:grpSp>
        <p:nvGrpSpPr>
          <p:cNvPr id="12" name="群組 11"/>
          <p:cNvGrpSpPr/>
          <p:nvPr/>
        </p:nvGrpSpPr>
        <p:grpSpPr>
          <a:xfrm>
            <a:off x="4555874" y="1143000"/>
            <a:ext cx="4378576" cy="3003492"/>
            <a:chOff x="193424" y="2014031"/>
            <a:chExt cx="4378576" cy="3003492"/>
          </a:xfrm>
        </p:grpSpPr>
        <p:sp>
          <p:nvSpPr>
            <p:cNvPr id="13" name="矩形 12"/>
            <p:cNvSpPr/>
            <p:nvPr/>
          </p:nvSpPr>
          <p:spPr>
            <a:xfrm>
              <a:off x="193424" y="2386033"/>
              <a:ext cx="4378576" cy="2631490"/>
            </a:xfrm>
            <a:prstGeom prst="rect">
              <a:avLst/>
            </a:prstGeom>
            <a:solidFill>
              <a:schemeClr val="accent4">
                <a:lumMod val="20000"/>
                <a:lumOff val="80000"/>
              </a:schemeClr>
            </a:solidFill>
            <a:ln>
              <a:solidFill>
                <a:srgbClr val="45B451"/>
              </a:solidFill>
            </a:ln>
          </p:spPr>
          <p:txBody>
            <a:bodyPr wrap="square">
              <a:spAutoFit/>
            </a:bodyPr>
            <a:lstStyle/>
            <a:p>
              <a:pPr marL="342900" indent="-342900">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評估</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本市避難收容能量</a:t>
              </a:r>
            </a:p>
            <a:p>
              <a:pPr marL="342900" indent="-342900">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更新</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避難收容處所及物資儲備處所資訊，並辦理場所安全性評估</a:t>
              </a:r>
            </a:p>
            <a:p>
              <a:pPr marL="342900" indent="-342900">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避難</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收容處所、物資儲備處所及弱勢機構</a:t>
              </a:r>
              <a:r>
                <a:rPr lang="en-US" altLang="zh-TW" sz="15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養護中心、長期照顧中心、託嬰中心等</a:t>
              </a:r>
              <a:r>
                <a:rPr lang="en-US" altLang="zh-TW" sz="15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災害潛勢評估</a:t>
              </a:r>
            </a:p>
            <a:p>
              <a:pPr marL="342900" indent="-342900">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調查</a:t>
              </a:r>
              <a:r>
                <a:rPr lang="en-US" altLang="zh-TW" sz="15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更新</a:t>
              </a:r>
              <a:r>
                <a:rPr lang="en-US" altLang="zh-TW" sz="15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市級及區級防救災資源資料及志工團體防救災能量資料</a:t>
              </a:r>
            </a:p>
            <a:p>
              <a:pPr marL="342900" indent="-342900">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辦理</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核子事故緊急應變宣導</a:t>
              </a:r>
            </a:p>
            <a:p>
              <a:pPr marL="342900" indent="-342900">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持續</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檢討各區公所開口契約</a:t>
              </a:r>
            </a:p>
            <a:p>
              <a:pPr marL="342900" indent="-342900">
                <a:buFont typeface="+mj-lt"/>
                <a:buAutoNum type="arabicPeriod"/>
              </a:pPr>
              <a:r>
                <a:rPr lang="zh-TW" altLang="en-US" sz="1500" dirty="0" smtClean="0">
                  <a:latin typeface="微軟正黑體" panose="020B0604030504040204" pitchFamily="34" charset="-120"/>
                  <a:ea typeface="微軟正黑體" panose="020B0604030504040204" pitchFamily="34" charset="-120"/>
                  <a:cs typeface="Times New Roman" panose="02020603050405020304" pitchFamily="18" charset="0"/>
                </a:rPr>
                <a:t>辦理</a:t>
              </a:r>
              <a:r>
                <a:rPr lang="zh-TW" altLang="en-US" sz="1500" dirty="0">
                  <a:latin typeface="微軟正黑體" panose="020B0604030504040204" pitchFamily="34" charset="-120"/>
                  <a:ea typeface="微軟正黑體" panose="020B0604030504040204" pitchFamily="34" charset="-120"/>
                  <a:cs typeface="Times New Roman" panose="02020603050405020304" pitchFamily="18" charset="0"/>
                </a:rPr>
                <a:t>區級災害防救兵棋推演及應變演練</a:t>
              </a:r>
            </a:p>
          </p:txBody>
        </p:sp>
        <p:sp>
          <p:nvSpPr>
            <p:cNvPr id="14" name="文字方塊 13"/>
            <p:cNvSpPr txBox="1"/>
            <p:nvPr/>
          </p:nvSpPr>
          <p:spPr>
            <a:xfrm>
              <a:off x="193424" y="2014031"/>
              <a:ext cx="4378576" cy="323165"/>
            </a:xfrm>
            <a:prstGeom prst="rect">
              <a:avLst/>
            </a:prstGeom>
            <a:solidFill>
              <a:srgbClr val="45B451"/>
            </a:solidFill>
          </p:spPr>
          <p:txBody>
            <a:bodyPr wrap="square" rtlCol="0">
              <a:spAutoFit/>
            </a:bodyPr>
            <a:lstStyle/>
            <a:p>
              <a:pPr algn="ctr"/>
              <a:r>
                <a:rPr lang="zh-TW" altLang="en-US" sz="1500" b="1" dirty="0" smtClean="0">
                  <a:solidFill>
                    <a:schemeClr val="bg1"/>
                  </a:solidFill>
                  <a:latin typeface="微軟正黑體" panose="020B0604030504040204" pitchFamily="34" charset="-120"/>
                  <a:ea typeface="微軟正黑體" panose="020B0604030504040204" pitchFamily="34" charset="-120"/>
                </a:rPr>
                <a:t>二、整備工作</a:t>
              </a:r>
              <a:endParaRPr lang="zh-TW" altLang="en-US" sz="1500" b="1" dirty="0">
                <a:solidFill>
                  <a:schemeClr val="bg1"/>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5436092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67</a:t>
            </a:fld>
            <a:endParaRPr lang="en-US" altLang="ko-KR" dirty="0">
              <a:solidFill>
                <a:srgbClr val="1F497D">
                  <a:lumMod val="50000"/>
                </a:srgbClr>
              </a:solidFill>
            </a:endParaRPr>
          </a:p>
        </p:txBody>
      </p:sp>
      <p:sp>
        <p:nvSpPr>
          <p:cNvPr id="4" name="Rectangle 8"/>
          <p:cNvSpPr>
            <a:spLocks noChangeArrowheads="1"/>
          </p:cNvSpPr>
          <p:nvPr/>
        </p:nvSpPr>
        <p:spPr bwMode="auto">
          <a:xfrm>
            <a:off x="0" y="29718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TW" altLang="en-US" sz="4000" b="1" dirty="0" smtClean="0">
                <a:solidFill>
                  <a:srgbClr val="CC3300"/>
                </a:solidFill>
              </a:rPr>
              <a:t>五、臨時動議</a:t>
            </a:r>
            <a:endParaRPr lang="zh-TW" altLang="en-US" sz="4000" b="1" dirty="0">
              <a:solidFill>
                <a:srgbClr val="CC3300"/>
              </a:solidFill>
            </a:endParaRPr>
          </a:p>
        </p:txBody>
      </p:sp>
    </p:spTree>
    <p:extLst>
      <p:ext uri="{BB962C8B-B14F-4D97-AF65-F5344CB8AC3E}">
        <p14:creationId xmlns:p14="http://schemas.microsoft.com/office/powerpoint/2010/main" val="3583413751"/>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68</a:t>
            </a:fld>
            <a:endParaRPr lang="en-US" altLang="ko-KR" dirty="0">
              <a:solidFill>
                <a:srgbClr val="1F497D">
                  <a:lumMod val="50000"/>
                </a:srgbClr>
              </a:solidFill>
            </a:endParaRPr>
          </a:p>
        </p:txBody>
      </p:sp>
      <p:sp>
        <p:nvSpPr>
          <p:cNvPr id="6" name="文字方塊 5"/>
          <p:cNvSpPr txBox="1"/>
          <p:nvPr/>
        </p:nvSpPr>
        <p:spPr>
          <a:xfrm>
            <a:off x="76200" y="1088263"/>
            <a:ext cx="8763000" cy="1015663"/>
          </a:xfrm>
          <a:prstGeom prst="rect">
            <a:avLst/>
          </a:prstGeom>
          <a:noFill/>
        </p:spPr>
        <p:txBody>
          <a:bodyPr wrap="square" rtlCol="0">
            <a:spAutoFit/>
          </a:bodyPr>
          <a:lstStyle/>
          <a:p>
            <a:r>
              <a:rPr lang="zh-TW" altLang="en-US" sz="3600" b="1" dirty="0" smtClean="0">
                <a:solidFill>
                  <a:srgbClr val="0000FF"/>
                </a:solidFill>
                <a:latin typeface="標楷體" panose="03000509000000000000" pitchFamily="65" charset="-120"/>
              </a:rPr>
              <a:t>臨時動議一</a:t>
            </a:r>
            <a:r>
              <a:rPr lang="zh-TW" altLang="en-US" sz="3600" b="1" dirty="0" smtClean="0">
                <a:solidFill>
                  <a:srgbClr val="0000FF"/>
                </a:solidFill>
                <a:latin typeface="標楷體" panose="03000509000000000000" pitchFamily="65" charset="-120"/>
                <a:sym typeface="Wingdings" panose="05000000000000000000" pitchFamily="2" charset="2"/>
              </a:rPr>
              <a:t>：</a:t>
            </a:r>
            <a:r>
              <a:rPr lang="zh-TW" altLang="en-US" sz="3200" b="1" dirty="0" smtClean="0">
                <a:solidFill>
                  <a:srgbClr val="0000FF"/>
                </a:solidFill>
                <a:latin typeface="標楷體" panose="03000509000000000000" pitchFamily="65" charset="-120"/>
                <a:sym typeface="Wingdings" panose="05000000000000000000" pitchFamily="2" charset="2"/>
              </a:rPr>
              <a:t> </a:t>
            </a:r>
            <a:r>
              <a:rPr lang="en-US" altLang="zh-TW" sz="2800" b="1" dirty="0" smtClean="0">
                <a:solidFill>
                  <a:srgbClr val="0000FF"/>
                </a:solidFill>
                <a:latin typeface="標楷體" panose="03000509000000000000" pitchFamily="65" charset="-120"/>
                <a:sym typeface="Wingdings" panose="05000000000000000000" pitchFamily="2" charset="2"/>
              </a:rPr>
              <a:t>(</a:t>
            </a:r>
            <a:r>
              <a:rPr lang="zh-TW" altLang="en-US" sz="2800" b="1" dirty="0" smtClean="0">
                <a:solidFill>
                  <a:srgbClr val="0000FF"/>
                </a:solidFill>
                <a:latin typeface="標楷體" panose="03000509000000000000" pitchFamily="65" charset="-120"/>
                <a:sym typeface="Wingdings" panose="05000000000000000000" pitchFamily="2" charset="2"/>
              </a:rPr>
              <a:t>提案單位：消防局</a:t>
            </a:r>
            <a:r>
              <a:rPr lang="en-US" altLang="zh-TW" sz="2800" b="1" dirty="0" smtClean="0">
                <a:solidFill>
                  <a:srgbClr val="0000FF"/>
                </a:solidFill>
                <a:latin typeface="標楷體" panose="03000509000000000000" pitchFamily="65" charset="-120"/>
                <a:sym typeface="Wingdings" panose="05000000000000000000" pitchFamily="2" charset="2"/>
              </a:rPr>
              <a:t>)</a:t>
            </a:r>
          </a:p>
          <a:p>
            <a:r>
              <a:rPr lang="zh-TW" altLang="en-US" sz="2400" b="1" dirty="0" smtClean="0">
                <a:solidFill>
                  <a:srgbClr val="C00000"/>
                </a:solidFill>
                <a:latin typeface="標楷體" panose="03000509000000000000" pitchFamily="65" charset="-120"/>
              </a:rPr>
              <a:t>各區公所防災專區架構說明</a:t>
            </a:r>
            <a:r>
              <a:rPr lang="en-US" altLang="zh-TW" sz="2400" b="1" dirty="0" smtClean="0">
                <a:solidFill>
                  <a:srgbClr val="C00000"/>
                </a:solidFill>
                <a:latin typeface="標楷體" panose="03000509000000000000" pitchFamily="65" charset="-120"/>
              </a:rPr>
              <a:t>(</a:t>
            </a:r>
            <a:r>
              <a:rPr lang="zh-TW" altLang="en-US" sz="2400" b="1" dirty="0" smtClean="0">
                <a:solidFill>
                  <a:srgbClr val="C00000"/>
                </a:solidFill>
                <a:latin typeface="標楷體" panose="03000509000000000000" pitchFamily="65" charset="-120"/>
              </a:rPr>
              <a:t>請區公所於</a:t>
            </a:r>
            <a:r>
              <a:rPr lang="en-US" altLang="zh-TW" sz="2400" b="1" dirty="0" smtClean="0">
                <a:solidFill>
                  <a:srgbClr val="C00000"/>
                </a:solidFill>
                <a:latin typeface="標楷體" panose="03000509000000000000" pitchFamily="65" charset="-120"/>
              </a:rPr>
              <a:t>5</a:t>
            </a:r>
            <a:r>
              <a:rPr lang="zh-TW" altLang="en-US" sz="2400" b="1" dirty="0" smtClean="0">
                <a:solidFill>
                  <a:srgbClr val="C00000"/>
                </a:solidFill>
                <a:latin typeface="標楷體" panose="03000509000000000000" pitchFamily="65" charset="-120"/>
              </a:rPr>
              <a:t>月底前完成網站更新</a:t>
            </a:r>
            <a:r>
              <a:rPr lang="en-US" altLang="zh-TW" sz="2400" b="1" dirty="0" smtClean="0">
                <a:solidFill>
                  <a:srgbClr val="C00000"/>
                </a:solidFill>
                <a:latin typeface="標楷體" panose="03000509000000000000" pitchFamily="65" charset="-120"/>
              </a:rPr>
              <a:t>)</a:t>
            </a:r>
            <a:r>
              <a:rPr lang="zh-TW" altLang="en-US" sz="2400" b="1" dirty="0" smtClean="0">
                <a:solidFill>
                  <a:srgbClr val="C00000"/>
                </a:solidFill>
                <a:latin typeface="標楷體" panose="03000509000000000000" pitchFamily="65" charset="-120"/>
              </a:rPr>
              <a:t>。</a:t>
            </a:r>
            <a:endParaRPr lang="en-US" altLang="zh-TW" sz="2400" b="1" dirty="0">
              <a:solidFill>
                <a:srgbClr val="C00000"/>
              </a:solidFill>
              <a:latin typeface="標楷體" panose="03000509000000000000" pitchFamily="65" charset="-120"/>
            </a:endParaRPr>
          </a:p>
        </p:txBody>
      </p:sp>
      <p:pic>
        <p:nvPicPr>
          <p:cNvPr id="2" name="圖片 1"/>
          <p:cNvPicPr>
            <a:picLocks noChangeAspect="1"/>
          </p:cNvPicPr>
          <p:nvPr/>
        </p:nvPicPr>
        <p:blipFill>
          <a:blip r:embed="rId2"/>
          <a:stretch>
            <a:fillRect/>
          </a:stretch>
        </p:blipFill>
        <p:spPr>
          <a:xfrm>
            <a:off x="304800" y="2492035"/>
            <a:ext cx="6858000" cy="4365965"/>
          </a:xfrm>
          <a:prstGeom prst="rect">
            <a:avLst/>
          </a:prstGeom>
        </p:spPr>
      </p:pic>
      <p:sp>
        <p:nvSpPr>
          <p:cNvPr id="34" name="文字方塊 33"/>
          <p:cNvSpPr txBox="1"/>
          <p:nvPr/>
        </p:nvSpPr>
        <p:spPr>
          <a:xfrm>
            <a:off x="228600" y="2037683"/>
            <a:ext cx="8305800" cy="461665"/>
          </a:xfrm>
          <a:prstGeom prst="rect">
            <a:avLst/>
          </a:prstGeom>
          <a:noFill/>
        </p:spPr>
        <p:txBody>
          <a:bodyPr wrap="square" rtlCol="0">
            <a:spAutoFit/>
          </a:bodyPr>
          <a:lstStyle/>
          <a:p>
            <a:pPr algn="just">
              <a:spcBef>
                <a:spcPts val="600"/>
              </a:spcBef>
            </a:pPr>
            <a:r>
              <a:rPr lang="zh-TW" altLang="en-US" sz="2400" b="1" u="sng" dirty="0">
                <a:solidFill>
                  <a:srgbClr val="244073"/>
                </a:solidFill>
                <a:latin typeface="標楷體" panose="03000509000000000000" pitchFamily="65" charset="-120"/>
              </a:rPr>
              <a:t>說明</a:t>
            </a:r>
            <a:r>
              <a:rPr lang="zh-TW" altLang="en-US" sz="2400" b="1" u="sng" dirty="0" smtClean="0">
                <a:solidFill>
                  <a:srgbClr val="244073"/>
                </a:solidFill>
                <a:latin typeface="標楷體" panose="03000509000000000000" pitchFamily="65" charset="-120"/>
              </a:rPr>
              <a:t>：</a:t>
            </a:r>
            <a:endParaRPr lang="en-US" altLang="zh-TW" sz="2400" b="1" u="sng" dirty="0" smtClean="0">
              <a:solidFill>
                <a:srgbClr val="244073"/>
              </a:solidFill>
              <a:latin typeface="標楷體" panose="03000509000000000000" pitchFamily="65" charset="-120"/>
            </a:endParaRPr>
          </a:p>
        </p:txBody>
      </p:sp>
      <p:sp>
        <p:nvSpPr>
          <p:cNvPr id="4" name="矩形 3"/>
          <p:cNvSpPr/>
          <p:nvPr/>
        </p:nvSpPr>
        <p:spPr>
          <a:xfrm>
            <a:off x="5521356" y="2061389"/>
            <a:ext cx="3546444" cy="3016210"/>
          </a:xfrm>
          <a:prstGeom prst="rect">
            <a:avLst/>
          </a:prstGeom>
        </p:spPr>
        <p:txBody>
          <a:bodyPr wrap="square">
            <a:spAutoFit/>
          </a:bodyPr>
          <a:lstStyle/>
          <a:p>
            <a:pPr marL="449263" indent="-449263" algn="just">
              <a:spcBef>
                <a:spcPts val="600"/>
              </a:spcBef>
            </a:pPr>
            <a:r>
              <a:rPr lang="zh-TW" altLang="en-US" b="1" dirty="0" smtClean="0">
                <a:solidFill>
                  <a:srgbClr val="244073"/>
                </a:solidFill>
                <a:latin typeface="標楷體" panose="03000509000000000000" pitchFamily="65" charset="-120"/>
              </a:rPr>
              <a:t>一、請</a:t>
            </a:r>
            <a:r>
              <a:rPr lang="zh-TW" altLang="en-US" b="1" dirty="0">
                <a:solidFill>
                  <a:srgbClr val="244073"/>
                </a:solidFill>
                <a:latin typeface="標楷體" panose="03000509000000000000" pitchFamily="65" charset="-120"/>
              </a:rPr>
              <a:t>將</a:t>
            </a:r>
            <a:r>
              <a:rPr lang="zh-TW" altLang="en-US" b="1" dirty="0">
                <a:solidFill>
                  <a:srgbClr val="FF0000"/>
                </a:solidFill>
                <a:latin typeface="標楷體" panose="03000509000000000000" pitchFamily="65" charset="-120"/>
              </a:rPr>
              <a:t>區級地區災害防救計畫、水災保全計畫、土石流保全計畫</a:t>
            </a:r>
            <a:r>
              <a:rPr lang="zh-TW" altLang="en-US" b="1" dirty="0">
                <a:solidFill>
                  <a:srgbClr val="244073"/>
                </a:solidFill>
                <a:latin typeface="標楷體" panose="03000509000000000000" pitchFamily="65" charset="-120"/>
              </a:rPr>
              <a:t>，上傳至區公所網站防災專區頁面中。</a:t>
            </a:r>
            <a:endParaRPr lang="en-US" altLang="zh-TW" b="1" dirty="0">
              <a:solidFill>
                <a:srgbClr val="244073"/>
              </a:solidFill>
              <a:latin typeface="標楷體" panose="03000509000000000000" pitchFamily="65" charset="-120"/>
            </a:endParaRPr>
          </a:p>
          <a:p>
            <a:pPr marL="449263" indent="-449263" algn="just">
              <a:spcBef>
                <a:spcPts val="600"/>
              </a:spcBef>
            </a:pPr>
            <a:r>
              <a:rPr lang="zh-TW" altLang="en-US" b="1" dirty="0">
                <a:solidFill>
                  <a:srgbClr val="244073"/>
                </a:solidFill>
                <a:latin typeface="標楷體" panose="03000509000000000000" pitchFamily="65" charset="-120"/>
              </a:rPr>
              <a:t>二、上述計畫內容</a:t>
            </a:r>
            <a:r>
              <a:rPr lang="zh-TW" altLang="en-US" b="1" dirty="0">
                <a:solidFill>
                  <a:srgbClr val="FF0000"/>
                </a:solidFill>
                <a:latin typeface="標楷體" panose="03000509000000000000" pitchFamily="65" charset="-120"/>
              </a:rPr>
              <a:t>倘有涉及個人資料部分，請區公所自行移除後上傳之</a:t>
            </a:r>
            <a:r>
              <a:rPr lang="zh-TW" altLang="en-US" b="1" dirty="0">
                <a:solidFill>
                  <a:srgbClr val="244073"/>
                </a:solidFill>
                <a:latin typeface="標楷體" panose="03000509000000000000" pitchFamily="65" charset="-120"/>
              </a:rPr>
              <a:t>。</a:t>
            </a:r>
            <a:endParaRPr lang="en-US" altLang="zh-TW" b="1" dirty="0">
              <a:solidFill>
                <a:srgbClr val="244073"/>
              </a:solidFill>
              <a:latin typeface="標楷體" panose="03000509000000000000" pitchFamily="65" charset="-120"/>
            </a:endParaRPr>
          </a:p>
          <a:p>
            <a:pPr marL="449263" indent="-449263" algn="just">
              <a:spcBef>
                <a:spcPts val="600"/>
              </a:spcBef>
            </a:pPr>
            <a:r>
              <a:rPr lang="zh-TW" altLang="en-US" b="1" dirty="0">
                <a:solidFill>
                  <a:srgbClr val="244073"/>
                </a:solidFill>
                <a:latin typeface="標楷體" panose="03000509000000000000" pitchFamily="65" charset="-120"/>
              </a:rPr>
              <a:t>三、本次資料上傳與否，將</a:t>
            </a:r>
            <a:r>
              <a:rPr lang="zh-TW" altLang="en-US" b="1" dirty="0">
                <a:solidFill>
                  <a:srgbClr val="FF0000"/>
                </a:solidFill>
                <a:latin typeface="標楷體" panose="03000509000000000000" pitchFamily="65" charset="-120"/>
              </a:rPr>
              <a:t>列入深耕計畫管考評分項目「每月執行進度</a:t>
            </a:r>
            <a:r>
              <a:rPr lang="zh-TW" altLang="en-US" b="1" dirty="0" smtClean="0">
                <a:solidFill>
                  <a:srgbClr val="FF0000"/>
                </a:solidFill>
                <a:latin typeface="標楷體" panose="03000509000000000000" pitchFamily="65" charset="-120"/>
              </a:rPr>
              <a:t>檢核」計分</a:t>
            </a:r>
            <a:r>
              <a:rPr lang="zh-TW" altLang="en-US" b="1" dirty="0" smtClean="0">
                <a:solidFill>
                  <a:srgbClr val="244073"/>
                </a:solidFill>
                <a:latin typeface="標楷體" panose="03000509000000000000" pitchFamily="65" charset="-120"/>
              </a:rPr>
              <a:t>。</a:t>
            </a:r>
            <a:endParaRPr lang="zh-TW" altLang="en-US" b="1" dirty="0">
              <a:solidFill>
                <a:srgbClr val="244073"/>
              </a:solidFill>
              <a:latin typeface="標楷體" panose="03000509000000000000" pitchFamily="65" charset="-120"/>
            </a:endParaRPr>
          </a:p>
        </p:txBody>
      </p:sp>
    </p:spTree>
    <p:extLst>
      <p:ext uri="{BB962C8B-B14F-4D97-AF65-F5344CB8AC3E}">
        <p14:creationId xmlns:p14="http://schemas.microsoft.com/office/powerpoint/2010/main" val="1672889501"/>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69</a:t>
            </a:fld>
            <a:endParaRPr lang="en-US" altLang="ko-KR" dirty="0">
              <a:solidFill>
                <a:srgbClr val="1F497D">
                  <a:lumMod val="50000"/>
                </a:srgbClr>
              </a:solidFill>
            </a:endParaRPr>
          </a:p>
        </p:txBody>
      </p:sp>
      <p:sp>
        <p:nvSpPr>
          <p:cNvPr id="5" name="Rectangle 8"/>
          <p:cNvSpPr>
            <a:spLocks noChangeArrowheads="1"/>
          </p:cNvSpPr>
          <p:nvPr/>
        </p:nvSpPr>
        <p:spPr bwMode="auto">
          <a:xfrm>
            <a:off x="0" y="29718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TW" altLang="en-US" sz="4000" b="1" dirty="0">
                <a:solidFill>
                  <a:srgbClr val="CC3300"/>
                </a:solidFill>
              </a:rPr>
              <a:t>六</a:t>
            </a:r>
            <a:r>
              <a:rPr lang="zh-TW" altLang="en-US" sz="4000" b="1" dirty="0" smtClean="0">
                <a:solidFill>
                  <a:srgbClr val="CC3300"/>
                </a:solidFill>
              </a:rPr>
              <a:t>、國際災</a:t>
            </a:r>
            <a:r>
              <a:rPr lang="zh-TW" altLang="en-US" sz="4000" b="1" dirty="0">
                <a:solidFill>
                  <a:srgbClr val="CC3300"/>
                </a:solidFill>
              </a:rPr>
              <a:t>例</a:t>
            </a:r>
          </a:p>
        </p:txBody>
      </p:sp>
    </p:spTree>
    <p:extLst>
      <p:ext uri="{BB962C8B-B14F-4D97-AF65-F5344CB8AC3E}">
        <p14:creationId xmlns:p14="http://schemas.microsoft.com/office/powerpoint/2010/main" val="143630849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7</a:t>
            </a:fld>
            <a:endParaRPr lang="en-US" altLang="ko-KR" dirty="0">
              <a:solidFill>
                <a:srgbClr val="1F497D">
                  <a:lumMod val="50000"/>
                </a:srgbClr>
              </a:solidFill>
            </a:endParaRPr>
          </a:p>
        </p:txBody>
      </p:sp>
      <p:graphicFrame>
        <p:nvGraphicFramePr>
          <p:cNvPr id="6" name="表格 5"/>
          <p:cNvGraphicFramePr>
            <a:graphicFrameLocks noGrp="1"/>
          </p:cNvGraphicFramePr>
          <p:nvPr>
            <p:extLst/>
          </p:nvPr>
        </p:nvGraphicFramePr>
        <p:xfrm>
          <a:off x="304800" y="1600200"/>
          <a:ext cx="8686800" cy="3881697"/>
        </p:xfrm>
        <a:graphic>
          <a:graphicData uri="http://schemas.openxmlformats.org/drawingml/2006/table">
            <a:tbl>
              <a:tblPr firstRow="1" firstCol="1" bandRow="1">
                <a:tableStyleId>{5C22544A-7EE6-4342-B048-85BDC9FD1C3A}</a:tableStyleId>
              </a:tblPr>
              <a:tblGrid>
                <a:gridCol w="571948">
                  <a:extLst>
                    <a:ext uri="{9D8B030D-6E8A-4147-A177-3AD203B41FA5}">
                      <a16:colId xmlns:a16="http://schemas.microsoft.com/office/drawing/2014/main" val="20000"/>
                    </a:ext>
                  </a:extLst>
                </a:gridCol>
                <a:gridCol w="1104452">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28956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tblGrid>
              <a:tr h="267139">
                <a:tc gridSpan="7">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新北市深耕計畫四方工作會議主席裁</a:t>
                      </a:r>
                      <a:r>
                        <a:rPr lang="en-US" sz="1600" b="1" kern="100" dirty="0">
                          <a:effectLst/>
                          <a:latin typeface="微軟正黑體" panose="020B0604030504040204" pitchFamily="34" charset="-120"/>
                          <a:ea typeface="微軟正黑體" panose="020B0604030504040204" pitchFamily="34" charset="-120"/>
                        </a:rPr>
                        <a:t>(</a:t>
                      </a:r>
                      <a:r>
                        <a:rPr lang="zh-TW" sz="1600" b="1" kern="100" dirty="0">
                          <a:effectLst/>
                          <a:latin typeface="微軟正黑體" panose="020B0604030504040204" pitchFamily="34" charset="-120"/>
                          <a:ea typeface="微軟正黑體" panose="020B0604030504040204" pitchFamily="34" charset="-120"/>
                        </a:rPr>
                        <a:t>指</a:t>
                      </a:r>
                      <a:r>
                        <a:rPr lang="en-US" sz="1600" b="1" kern="100" dirty="0">
                          <a:effectLst/>
                          <a:latin typeface="微軟正黑體" panose="020B0604030504040204" pitchFamily="34" charset="-120"/>
                          <a:ea typeface="微軟正黑體" panose="020B0604030504040204" pitchFamily="34" charset="-120"/>
                        </a:rPr>
                        <a:t>)</a:t>
                      </a:r>
                      <a:r>
                        <a:rPr lang="zh-TW" sz="1600" b="1" kern="100" dirty="0">
                          <a:effectLst/>
                          <a:latin typeface="微軟正黑體" panose="020B0604030504040204" pitchFamily="34" charset="-120"/>
                          <a:ea typeface="微軟正黑體" panose="020B0604030504040204" pitchFamily="34" charset="-120"/>
                        </a:rPr>
                        <a:t>事項辦理情形管制</a:t>
                      </a:r>
                      <a:r>
                        <a:rPr lang="zh-TW" sz="1600" b="1" kern="100" dirty="0" smtClean="0">
                          <a:effectLst/>
                          <a:latin typeface="微軟正黑體" panose="020B0604030504040204" pitchFamily="34" charset="-120"/>
                          <a:ea typeface="微軟正黑體" panose="020B0604030504040204" pitchFamily="34" charset="-120"/>
                        </a:rPr>
                        <a:t>表</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449051">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編號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會議日期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管制事項</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承辦單位</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本次辦理情形</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預計完成日期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管考意見</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extLst>
                  <a:ext uri="{0D108BD9-81ED-4DB2-BD59-A6C34878D82A}">
                    <a16:rowId xmlns:a16="http://schemas.microsoft.com/office/drawing/2014/main" val="10001"/>
                  </a:ext>
                </a:extLst>
              </a:tr>
              <a:tr h="3126878">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044</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12</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28</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just"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修正市級地區災害防救計畫。</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農業局</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工務局</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經發</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局</a:t>
                      </a:r>
                      <a:endPar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水利局</a:t>
                      </a:r>
                      <a:endPar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消防局</a:t>
                      </a:r>
                    </a:p>
                  </a:txBody>
                  <a:tcPr marL="68580" marR="68580" marT="0" marB="0" anchor="ctr"/>
                </a:tc>
                <a:tc>
                  <a:txBody>
                    <a:bodyPr/>
                    <a:lstStyle/>
                    <a:p>
                      <a:pPr marL="180975" marR="0" lvl="0" indent="-180975" algn="just" defTabSz="914400" rtl="0" eaLnBrk="1" fontAlgn="auto" latinLnBrk="0" hangingPunct="1">
                        <a:lnSpc>
                          <a:spcPts val="1800"/>
                        </a:lnSpc>
                        <a:spcBef>
                          <a:spcPts val="0"/>
                        </a:spcBef>
                        <a:spcAft>
                          <a:spcPts val="0"/>
                        </a:spcAft>
                        <a:buClrTx/>
                        <a:buSzTx/>
                        <a:buFont typeface="+mj-lt"/>
                        <a:buNone/>
                        <a:tabLst/>
                        <a:defRPr/>
                      </a:pP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6.</a:t>
                      </a:r>
                      <a:r>
                        <a:rPr lang="zh-TW" altLang="en-US" sz="1600" b="1" kern="1200" dirty="0" smtClean="0">
                          <a:solidFill>
                            <a:schemeClr val="tx1"/>
                          </a:solidFill>
                          <a:effectLst/>
                          <a:latin typeface="微軟正黑體" panose="020B0604030504040204" pitchFamily="34" charset="-120"/>
                          <a:ea typeface="微軟正黑體" panose="020B0604030504040204" pitchFamily="34" charset="-120"/>
                          <a:cs typeface="+mn-cs"/>
                        </a:rPr>
                        <a:t>坡地災害編：已於</a:t>
                      </a:r>
                      <a:r>
                        <a:rPr lang="en-US" altLang="zh-TW" sz="1600" b="1" kern="1200" dirty="0" smtClean="0">
                          <a:solidFill>
                            <a:schemeClr val="tx1"/>
                          </a:solidFill>
                          <a:effectLst/>
                          <a:latin typeface="微軟正黑體" panose="020B0604030504040204" pitchFamily="34" charset="-120"/>
                          <a:ea typeface="微軟正黑體" panose="020B0604030504040204" pitchFamily="34" charset="-120"/>
                          <a:cs typeface="+mn-cs"/>
                        </a:rPr>
                        <a:t>4</a:t>
                      </a:r>
                      <a:r>
                        <a:rPr lang="zh-TW" altLang="en-US" sz="1600" b="1"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b="1" kern="1200" dirty="0" smtClean="0">
                          <a:solidFill>
                            <a:schemeClr val="tx1"/>
                          </a:solidFill>
                          <a:effectLst/>
                          <a:latin typeface="微軟正黑體" panose="020B0604030504040204" pitchFamily="34" charset="-120"/>
                          <a:ea typeface="微軟正黑體" panose="020B0604030504040204" pitchFamily="34" charset="-120"/>
                          <a:cs typeface="+mn-cs"/>
                        </a:rPr>
                        <a:t>15</a:t>
                      </a:r>
                      <a:r>
                        <a:rPr lang="zh-TW" altLang="en-US" sz="1600" b="1" kern="1200" dirty="0" smtClean="0">
                          <a:solidFill>
                            <a:schemeClr val="tx1"/>
                          </a:solidFill>
                          <a:effectLst/>
                          <a:latin typeface="微軟正黑體" panose="020B0604030504040204" pitchFamily="34" charset="-120"/>
                          <a:ea typeface="微軟正黑體" panose="020B0604030504040204" pitchFamily="34" charset="-120"/>
                          <a:cs typeface="+mn-cs"/>
                        </a:rPr>
                        <a:t>日召開審查會議，後續依據審查結果修正計畫。</a:t>
                      </a:r>
                      <a:r>
                        <a:rPr lang="en-US" altLang="zh-TW" sz="1600" b="0"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600" b="0" kern="1200" dirty="0" smtClean="0">
                          <a:solidFill>
                            <a:srgbClr val="FF0000"/>
                          </a:solidFill>
                          <a:effectLst/>
                          <a:latin typeface="微軟正黑體" panose="020B0604030504040204" pitchFamily="34" charset="-120"/>
                          <a:ea typeface="微軟正黑體" panose="020B0604030504040204" pitchFamily="34" charset="-120"/>
                          <a:cs typeface="+mn-cs"/>
                        </a:rPr>
                        <a:t>請負責承辦科室</a:t>
                      </a:r>
                      <a:r>
                        <a:rPr lang="en-US" altLang="zh-TW" sz="1600" b="0" kern="1200" dirty="0" smtClean="0">
                          <a:solidFill>
                            <a:srgbClr val="FF0000"/>
                          </a:solidFill>
                          <a:effectLst/>
                          <a:latin typeface="微軟正黑體" panose="020B0604030504040204" pitchFamily="34" charset="-120"/>
                          <a:ea typeface="微軟正黑體" panose="020B0604030504040204" pitchFamily="34" charset="-120"/>
                          <a:cs typeface="+mn-cs"/>
                        </a:rPr>
                        <a:t>5</a:t>
                      </a:r>
                      <a:r>
                        <a:rPr lang="zh-TW" altLang="en-US" sz="1600" b="0"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600" b="0" kern="1200" dirty="0" smtClean="0">
                          <a:solidFill>
                            <a:srgbClr val="FF0000"/>
                          </a:solidFill>
                          <a:effectLst/>
                          <a:latin typeface="微軟正黑體" panose="020B0604030504040204" pitchFamily="34" charset="-120"/>
                          <a:ea typeface="微軟正黑體" panose="020B0604030504040204" pitchFamily="34" charset="-120"/>
                          <a:cs typeface="+mn-cs"/>
                        </a:rPr>
                        <a:t>15</a:t>
                      </a:r>
                      <a:r>
                        <a:rPr lang="zh-TW" altLang="en-US" sz="1600" b="0" kern="1200" dirty="0" smtClean="0">
                          <a:solidFill>
                            <a:srgbClr val="FF0000"/>
                          </a:solidFill>
                          <a:effectLst/>
                          <a:latin typeface="微軟正黑體" panose="020B0604030504040204" pitchFamily="34" charset="-120"/>
                          <a:ea typeface="微軟正黑體" panose="020B0604030504040204" pitchFamily="34" charset="-120"/>
                          <a:cs typeface="+mn-cs"/>
                        </a:rPr>
                        <a:t>日前繳交修正完成之計畫內容</a:t>
                      </a:r>
                      <a:r>
                        <a:rPr lang="en-US" altLang="zh-TW" sz="1600" b="0" kern="1200" dirty="0" smtClean="0">
                          <a:solidFill>
                            <a:srgbClr val="FF0000"/>
                          </a:solidFill>
                          <a:effectLst/>
                          <a:latin typeface="微軟正黑體" panose="020B0604030504040204" pitchFamily="34" charset="-120"/>
                          <a:ea typeface="微軟正黑體" panose="020B0604030504040204" pitchFamily="34" charset="-120"/>
                          <a:cs typeface="+mn-cs"/>
                        </a:rPr>
                        <a:t>)</a:t>
                      </a:r>
                      <a:endPar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endParaRPr>
                    </a:p>
                    <a:p>
                      <a:pPr marL="180975" marR="0" lvl="0" indent="-180975" algn="just" defTabSz="914400" rtl="0" eaLnBrk="1" fontAlgn="auto" latinLnBrk="0" hangingPunct="1">
                        <a:lnSpc>
                          <a:spcPts val="1800"/>
                        </a:lnSpc>
                        <a:spcBef>
                          <a:spcPts val="0"/>
                        </a:spcBef>
                        <a:spcAft>
                          <a:spcPts val="0"/>
                        </a:spcAft>
                        <a:buClrTx/>
                        <a:buSzTx/>
                        <a:buFont typeface="+mj-lt"/>
                        <a:buNone/>
                        <a:tabLst/>
                        <a:defRPr/>
                      </a:pP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7.</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地震編：本局刻正依據災害防救法新增內容及本府地震減災作為</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土壤液化等</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修入本編。</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4</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30</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日</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zh-TW" altLang="zh-TW" sz="1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持續列管</a:t>
                      </a:r>
                      <a:endParaRPr kumimoji="0" lang="zh-TW" altLang="zh-TW"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92234970"/>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橢圓 9"/>
          <p:cNvSpPr/>
          <p:nvPr/>
        </p:nvSpPr>
        <p:spPr>
          <a:xfrm>
            <a:off x="307975" y="2513013"/>
            <a:ext cx="288925" cy="287337"/>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92B62E"/>
              </a:solidFill>
              <a:effectLst/>
              <a:uLnTx/>
              <a:uFillTx/>
              <a:latin typeface="Trebushet MS"/>
              <a:ea typeface="新細明體" pitchFamily="18" charset="-120"/>
              <a:cs typeface="+mn-cs"/>
            </a:endParaRPr>
          </a:p>
        </p:txBody>
      </p:sp>
      <p:sp>
        <p:nvSpPr>
          <p:cNvPr id="11" name="橢圓 10"/>
          <p:cNvSpPr>
            <a:spLocks noChangeAspect="1"/>
          </p:cNvSpPr>
          <p:nvPr/>
        </p:nvSpPr>
        <p:spPr>
          <a:xfrm>
            <a:off x="576263" y="2889250"/>
            <a:ext cx="179387" cy="179388"/>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92B62E"/>
              </a:solidFill>
              <a:effectLst/>
              <a:uLnTx/>
              <a:uFillTx/>
              <a:latin typeface="Trebushet MS"/>
              <a:ea typeface="新細明體" pitchFamily="18" charset="-120"/>
              <a:cs typeface="+mn-cs"/>
            </a:endParaRPr>
          </a:p>
        </p:txBody>
      </p:sp>
      <p:sp>
        <p:nvSpPr>
          <p:cNvPr id="13" name="文字方塊 12"/>
          <p:cNvSpPr txBox="1"/>
          <p:nvPr/>
        </p:nvSpPr>
        <p:spPr>
          <a:xfrm>
            <a:off x="1" y="2133600"/>
            <a:ext cx="8964488" cy="2123658"/>
          </a:xfrm>
          <a:prstGeom prst="rect">
            <a:avLst/>
          </a:prstGeom>
          <a:noFill/>
        </p:spPr>
        <p:txBody>
          <a:bodyPr wrap="square">
            <a:spAutoFit/>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zh-TW" altLang="en-US" sz="4400" b="1" i="0" u="none" strike="noStrike" kern="1200" cap="all" spc="0" normalizeH="0" baseline="0" noProof="0" dirty="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uLnTx/>
                <a:uFillTx/>
                <a:latin typeface="微軟正黑體" pitchFamily="34" charset="-120"/>
                <a:ea typeface="微軟正黑體" pitchFamily="34" charset="-120"/>
                <a:cs typeface="+mn-cs"/>
              </a:rPr>
              <a:t>國際重大災害應變分析</a:t>
            </a:r>
            <a:endParaRPr kumimoji="0" lang="en-US" altLang="zh-TW" sz="4400" b="1" i="0" u="none" strike="noStrike" kern="1200" cap="all" spc="0" normalizeH="0" baseline="0" noProof="0" dirty="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uLnTx/>
              <a:uFillTx/>
              <a:latin typeface="微軟正黑體" pitchFamily="34" charset="-120"/>
              <a:ea typeface="微軟正黑體" pitchFamily="34" charset="-12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smtClean="0">
                <a:ln>
                  <a:noFill/>
                </a:ln>
                <a:solidFill>
                  <a:srgbClr val="0070C0"/>
                </a:solidFill>
                <a:effectLst/>
                <a:uLnTx/>
                <a:uFillTx/>
                <a:latin typeface="微軟正黑體" pitchFamily="34" charset="-120"/>
                <a:ea typeface="微軟正黑體" pitchFamily="34" charset="-120"/>
                <a:cs typeface="+mn-cs"/>
              </a:rPr>
              <a:t>石門區「德</a:t>
            </a:r>
            <a:r>
              <a:rPr kumimoji="0" lang="zh-TW" altLang="en-US" sz="4400" b="1"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翔</a:t>
            </a:r>
            <a:r>
              <a:rPr kumimoji="0" lang="zh-TW" altLang="en-US" sz="4400" b="1" i="0" u="none" strike="noStrike" kern="1200" cap="none" spc="0" normalizeH="0" baseline="0" noProof="0" dirty="0" smtClean="0">
                <a:ln>
                  <a:noFill/>
                </a:ln>
                <a:solidFill>
                  <a:srgbClr val="0070C0"/>
                </a:solidFill>
                <a:effectLst/>
                <a:uLnTx/>
                <a:uFillTx/>
                <a:latin typeface="微軟正黑體" pitchFamily="34" charset="-120"/>
                <a:ea typeface="微軟正黑體" pitchFamily="34" charset="-120"/>
                <a:cs typeface="+mn-cs"/>
              </a:rPr>
              <a:t>台北」貨輪</a:t>
            </a:r>
            <a:r>
              <a:rPr kumimoji="0" lang="zh-TW" altLang="en-US" sz="4400" b="1"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擱淺事件</a:t>
            </a:r>
            <a:endParaRPr kumimoji="0" lang="en-US" altLang="zh-TW" sz="4400" b="1" i="0" u="none" strike="noStrike" kern="1200" cap="none" spc="0" normalizeH="0" baseline="0" noProof="0" dirty="0" smtClean="0">
              <a:ln>
                <a:noFill/>
              </a:ln>
              <a:solidFill>
                <a:srgbClr val="0070C0"/>
              </a:solidFill>
              <a:effectLst/>
              <a:uLnTx/>
              <a:uFillTx/>
              <a:latin typeface="微軟正黑體" pitchFamily="34" charset="-120"/>
              <a:ea typeface="微軟正黑體" pitchFamily="34" charset="-12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smtClean="0">
                <a:ln>
                  <a:noFill/>
                </a:ln>
                <a:solidFill>
                  <a:srgbClr val="0070C0"/>
                </a:solidFill>
                <a:effectLst/>
                <a:uLnTx/>
                <a:uFillTx/>
                <a:latin typeface="微軟正黑體" pitchFamily="34" charset="-120"/>
                <a:ea typeface="微軟正黑體" pitchFamily="34" charset="-120"/>
                <a:cs typeface="+mn-cs"/>
              </a:rPr>
              <a:t>法國水災演練</a:t>
            </a:r>
            <a:endParaRPr kumimoji="0" lang="zh-TW" altLang="en-US" sz="4400" b="1"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endParaRPr>
          </a:p>
        </p:txBody>
      </p:sp>
      <p:sp>
        <p:nvSpPr>
          <p:cNvPr id="46085"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BEFA6-8384-4352-BF88-14401A5AF1D6}" type="slidenum">
              <a:rPr kumimoji="0" lang="zh-TW" altLang="en-US" sz="1400" b="0" i="0" u="none" strike="noStrike" kern="1200" cap="none" spc="0" normalizeH="0" baseline="0" noProof="0">
                <a:ln>
                  <a:noFill/>
                </a:ln>
                <a:solidFill>
                  <a:srgbClr val="262626"/>
                </a:solidFill>
                <a:effectLst/>
                <a:uLnTx/>
                <a:uFillTx/>
                <a:latin typeface="Arial Unicode MS" pitchFamily="34" charset="-120"/>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zh-TW" altLang="en-US" sz="1400" b="0" i="0" u="none" strike="noStrike" kern="1200" cap="none" spc="0" normalizeH="0" baseline="0" noProof="0">
              <a:ln>
                <a:noFill/>
              </a:ln>
              <a:solidFill>
                <a:srgbClr val="262626"/>
              </a:solidFill>
              <a:effectLst/>
              <a:uLnTx/>
              <a:uFillTx/>
              <a:latin typeface="Arial Unicode MS" pitchFamily="34" charset="-120"/>
              <a:ea typeface="Arial Unicode MS" pitchFamily="34" charset="-120"/>
            </a:endParaRPr>
          </a:p>
        </p:txBody>
      </p:sp>
    </p:spTree>
    <p:extLst>
      <p:ext uri="{BB962C8B-B14F-4D97-AF65-F5344CB8AC3E}">
        <p14:creationId xmlns:p14="http://schemas.microsoft.com/office/powerpoint/2010/main" val="3592533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事</a:t>
            </a:r>
            <a:r>
              <a:rPr kumimoji="0" lang="zh-TW" altLang="en-US" sz="36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件 描 述</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32771"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641CF9-161F-48CB-9E17-ACC7428E6B0E}" type="slidenum">
              <a:rPr kumimoji="0" lang="zh-TW" altLang="en-US" sz="1400" b="0" i="0" u="none" strike="noStrike" kern="1200" cap="none" spc="0" normalizeH="0" baseline="0" noProof="0" smtClean="0">
                <a:ln>
                  <a:noFill/>
                </a:ln>
                <a:solidFill>
                  <a:srgbClr val="262626"/>
                </a:solidFill>
                <a:effectLst/>
                <a:uLnTx/>
                <a:uFillTx/>
                <a:latin typeface="Arial Unicode MS" pitchFamily="34" charset="-120"/>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zh-TW" altLang="en-US" sz="1400" b="0" i="0" u="none" strike="noStrike" kern="1200" cap="none" spc="0" normalizeH="0" baseline="0" noProof="0" smtClean="0">
              <a:ln>
                <a:noFill/>
              </a:ln>
              <a:solidFill>
                <a:srgbClr val="262626"/>
              </a:solidFill>
              <a:effectLst/>
              <a:uLnTx/>
              <a:uFillTx/>
              <a:latin typeface="Arial Unicode MS" pitchFamily="34" charset="-120"/>
              <a:ea typeface="Arial Unicode MS" pitchFamily="34" charset="-120"/>
            </a:endParaRPr>
          </a:p>
        </p:txBody>
      </p:sp>
      <p:sp>
        <p:nvSpPr>
          <p:cNvPr id="32772" name="文字方塊 4"/>
          <p:cNvSpPr txBox="1">
            <a:spLocks noChangeArrowheads="1"/>
          </p:cNvSpPr>
          <p:nvPr/>
        </p:nvSpPr>
        <p:spPr bwMode="auto">
          <a:xfrm>
            <a:off x="82550" y="533400"/>
            <a:ext cx="8832850" cy="290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285750" marR="0" lvl="0" indent="-28575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時間：</a:t>
            </a:r>
            <a:r>
              <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2016</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年</a:t>
            </a:r>
            <a:r>
              <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3</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月</a:t>
            </a:r>
            <a:r>
              <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10</a:t>
            </a: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日本國籍「德翔臺北」</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貨輪</a:t>
            </a:r>
            <a:endPar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    </a:t>
            </a:r>
            <a:r>
              <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09:30</a:t>
            </a: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因失去動力而擱淺</a:t>
            </a:r>
            <a:endPar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285750" marR="0" lvl="0" indent="-28575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地點：擱淺於新北市石門外海</a:t>
            </a:r>
            <a:r>
              <a:rPr kumimoji="0" lang="en-US" altLang="zh-TW"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0.3</a:t>
            </a: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海浬處，距岸約</a:t>
            </a:r>
            <a:r>
              <a:rPr kumimoji="0" lang="en-US" altLang="zh-TW"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250</a:t>
            </a: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公尺</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endPar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285750" marR="0" lvl="0" indent="-28575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事件描述</a:t>
            </a: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：「德翔台北號</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10</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日</a:t>
            </a: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從基隆港出發，</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載滿</a:t>
            </a:r>
            <a:r>
              <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617</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個</a:t>
            </a: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貨櫃前往台中港，行經石門海域</a:t>
            </a: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失去動力擱淺</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。船體於</a:t>
            </a:r>
            <a:r>
              <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24</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日被</a:t>
            </a: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強勁海浪拍擊斷成兩截，</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船上</a:t>
            </a:r>
            <a:r>
              <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5</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個</a:t>
            </a: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空櫃掉進海面。</a:t>
            </a:r>
            <a:r>
              <a:rPr kumimoji="0" lang="zh-TW" altLang="en-US" sz="24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重油</a:t>
            </a: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洩漏汙染</a:t>
            </a:r>
            <a:r>
              <a:rPr kumimoji="0" lang="zh-TW" altLang="en-US" sz="24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逾</a:t>
            </a:r>
            <a:r>
              <a:rPr kumimoji="0" lang="en-US" altLang="zh-TW" sz="24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2</a:t>
            </a:r>
            <a:r>
              <a:rPr kumimoji="0" lang="zh-TW" altLang="en-US" sz="24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公里。</a:t>
            </a:r>
            <a:endPar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endParaRPr>
          </a:p>
        </p:txBody>
      </p:sp>
      <p:sp>
        <p:nvSpPr>
          <p:cNvPr id="32774" name="AutoShape 19" descr="http://gb.cri.cn/mmsource/images/2014/06/28/82/1092094341428137470.jpg"/>
          <p:cNvSpPr>
            <a:spLocks noChangeAspect="1" noChangeArrowheads="1"/>
          </p:cNvSpPr>
          <p:nvPr/>
        </p:nvSpPr>
        <p:spPr bwMode="auto">
          <a:xfrm>
            <a:off x="63500" y="-136525"/>
            <a:ext cx="895350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Arial" pitchFamily="34" charset="0"/>
              <a:ea typeface="標楷體" pitchFamily="65" charset="-120"/>
              <a:cs typeface="+mn-cs"/>
            </a:endParaRPr>
          </a:p>
        </p:txBody>
      </p:sp>
      <p:sp>
        <p:nvSpPr>
          <p:cNvPr id="18" name="矩形 17"/>
          <p:cNvSpPr/>
          <p:nvPr/>
        </p:nvSpPr>
        <p:spPr>
          <a:xfrm>
            <a:off x="5410200" y="5867400"/>
            <a:ext cx="1676400" cy="93662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rebushet MS"/>
              <a:ea typeface="+mn-ea"/>
              <a:cs typeface="+mn-cs"/>
            </a:endParaRPr>
          </a:p>
        </p:txBody>
      </p:sp>
      <p:sp>
        <p:nvSpPr>
          <p:cNvPr id="41" name="矩形 9"/>
          <p:cNvSpPr>
            <a:spLocks noChangeArrowheads="1"/>
          </p:cNvSpPr>
          <p:nvPr/>
        </p:nvSpPr>
        <p:spPr bwMode="auto">
          <a:xfrm>
            <a:off x="-2" y="6400800"/>
            <a:ext cx="8930861" cy="461665"/>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資料</a:t>
            </a: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zh-TW" altLang="en-US"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rPr>
              <a:t>行政院</a:t>
            </a:r>
            <a:r>
              <a:rPr kumimoji="1" lang="zh-TW" altLang="en-US"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環境保護署水保</a:t>
            </a:r>
            <a:r>
              <a:rPr kumimoji="1" lang="zh-TW" altLang="en-US"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rPr>
              <a:t>處、聯合新聞網</a:t>
            </a:r>
            <a:r>
              <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rPr>
              <a:t>http</a:t>
            </a:r>
            <a:r>
              <a:rPr kumimoji="1" lang="en-US" altLang="zh-TW"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://udn.com/news/story/9641/1588792-%E7%94%9F%E6%85%8B%E5%8D%B1%E6%A9%9F%EF%BC%81%E8%B2%A8%E8%BC%AA%E6%96%B7%E5%85%A9%E6%88%AA-%E9%87%8D%E6%B2%B9%E6%B1%99%E6%9F%93%E5%8C%97%E6%B5%B7%E5%B2%B8%E8%BF%912%E5%85%AC%E9%87%8C</a:t>
            </a:r>
            <a:endParaRPr kumimoji="1" lang="en-US" altLang="zh-TW"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pic>
        <p:nvPicPr>
          <p:cNvPr id="1026" name="Picture 2" descr="G:\Sophie\天災中心\105年新北市深耕計畫\04.國際災例\105年國際災例\4月\石門斷船\擱淺石門海域的「德翔台北號」貨輪被強勁海浪拍擊，昨凌晨斷成兩截，船上重油和危險性化學物質正威脅北海岸生態。 記者許正宏／攝影.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3001962"/>
            <a:ext cx="4914900" cy="3272220"/>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a:xfrm>
            <a:off x="4229100" y="5874047"/>
            <a:ext cx="4919955" cy="461665"/>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德翔台北號」</a:t>
            </a:r>
            <a:r>
              <a:rPr kumimoji="1" lang="zh-TW" altLang="en-US"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貨輪斷</a:t>
            </a: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成兩截，船上重油和危險性化學物質正威脅北海岸生態。 記者許正宏／攝影</a:t>
            </a:r>
          </a:p>
        </p:txBody>
      </p:sp>
      <p:pic>
        <p:nvPicPr>
          <p:cNvPr id="1027" name="Picture 3" descr="G:\Sophie\天災中心\105年新北市深耕計畫\04.國際災例\105年國際災例\4月\石門斷船\「德翔台北號」貨輪斷成兩截，船內重油洩漏汙染石門海岸線近兩公里，岸邊已見魚屍。 記者許正宏／攝影.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24091"/>
            <a:ext cx="4229099" cy="281563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0" y="3581400"/>
            <a:ext cx="4229099" cy="461665"/>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「德翔台北號</a:t>
            </a:r>
            <a:r>
              <a:rPr kumimoji="1" lang="zh-TW" altLang="en-US"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船內重油洩漏汙染石門海岸線近兩公里，岸邊已見魚屍。 記者許正宏／攝影</a:t>
            </a:r>
          </a:p>
        </p:txBody>
      </p:sp>
    </p:spTree>
    <p:extLst>
      <p:ext uri="{BB962C8B-B14F-4D97-AF65-F5344CB8AC3E}">
        <p14:creationId xmlns:p14="http://schemas.microsoft.com/office/powerpoint/2010/main" val="326807918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事</a:t>
            </a:r>
            <a:r>
              <a:rPr kumimoji="0" lang="zh-TW" altLang="en-US" sz="36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件 描 述</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32771"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641CF9-161F-48CB-9E17-ACC7428E6B0E}" type="slidenum">
              <a:rPr kumimoji="0" lang="zh-TW" altLang="en-US" sz="1400" b="0" i="0" u="none" strike="noStrike" kern="1200" cap="none" spc="0" normalizeH="0" baseline="0" noProof="0" smtClean="0">
                <a:ln>
                  <a:noFill/>
                </a:ln>
                <a:solidFill>
                  <a:srgbClr val="262626"/>
                </a:solidFill>
                <a:effectLst/>
                <a:uLnTx/>
                <a:uFillTx/>
                <a:latin typeface="Arial Unicode MS" pitchFamily="34" charset="-120"/>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zh-TW" altLang="en-US" sz="1400" b="0" i="0" u="none" strike="noStrike" kern="1200" cap="none" spc="0" normalizeH="0" baseline="0" noProof="0" smtClean="0">
              <a:ln>
                <a:noFill/>
              </a:ln>
              <a:solidFill>
                <a:srgbClr val="262626"/>
              </a:solidFill>
              <a:effectLst/>
              <a:uLnTx/>
              <a:uFillTx/>
              <a:latin typeface="Arial Unicode MS" pitchFamily="34" charset="-120"/>
              <a:ea typeface="Arial Unicode MS" pitchFamily="34" charset="-120"/>
            </a:endParaRPr>
          </a:p>
        </p:txBody>
      </p:sp>
      <p:sp>
        <p:nvSpPr>
          <p:cNvPr id="32774" name="AutoShape 19" descr="http://gb.cri.cn/mmsource/images/2014/06/28/82/1092094341428137470.jpg"/>
          <p:cNvSpPr>
            <a:spLocks noChangeAspect="1" noChangeArrowheads="1"/>
          </p:cNvSpPr>
          <p:nvPr/>
        </p:nvSpPr>
        <p:spPr bwMode="auto">
          <a:xfrm>
            <a:off x="63500" y="-136525"/>
            <a:ext cx="895350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Arial" pitchFamily="34" charset="0"/>
              <a:ea typeface="標楷體" pitchFamily="65" charset="-120"/>
              <a:cs typeface="+mn-cs"/>
            </a:endParaRPr>
          </a:p>
        </p:txBody>
      </p:sp>
      <p:sp>
        <p:nvSpPr>
          <p:cNvPr id="17" name="矩形 9"/>
          <p:cNvSpPr>
            <a:spLocks noChangeArrowheads="1"/>
          </p:cNvSpPr>
          <p:nvPr/>
        </p:nvSpPr>
        <p:spPr bwMode="auto">
          <a:xfrm>
            <a:off x="-1" y="6172200"/>
            <a:ext cx="5114926" cy="707886"/>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rPr>
              <a:t>行政院環境保護署、石門區公所、聯合報</a:t>
            </a:r>
            <a:r>
              <a:rPr kumimoji="1" lang="en-US" altLang="zh-TW"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http://udn.com/news/story/9641/1588792-%E7%94%9F%E6%85%8B%E5%8D%B1%E6%A9%9F%EF%BC%81%E8%B2%A8%E8%BC%AA%E6%96%B7%E5%85%A9%E6%88%AA-%E9%87%8D%E6%B2%B9%E6%B1%99%E6%9F%93%E5%8C%97%E6%B5%B7%E5%B2%B8%E8%BF%912%E5%85%AC%E9%87%8C#prettyPhoto</a:t>
            </a:r>
            <a:endPar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pic>
        <p:nvPicPr>
          <p:cNvPr id="2052" name="Picture 4" descr="G:\Sophie\天災中心\105年新北市深耕計畫\04.國際災例\105年國際災例\4月\石門斷船\photo.jpg"/>
          <p:cNvPicPr>
            <a:picLocks noChangeAspect="1" noChangeArrowheads="1"/>
          </p:cNvPicPr>
          <p:nvPr/>
        </p:nvPicPr>
        <p:blipFill rotWithShape="1">
          <a:blip r:embed="rId2">
            <a:extLst>
              <a:ext uri="{28A0092B-C50C-407E-A947-70E740481C1C}">
                <a14:useLocalDpi xmlns:a14="http://schemas.microsoft.com/office/drawing/2010/main" val="0"/>
              </a:ext>
            </a:extLst>
          </a:blip>
          <a:srcRect r="3395" b="4687"/>
          <a:stretch/>
        </p:blipFill>
        <p:spPr bwMode="auto">
          <a:xfrm>
            <a:off x="19048" y="581025"/>
            <a:ext cx="8911812" cy="40671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G:\Sophie\天災中心\105年新北市深耕計畫\04.國際災例\105年國際災例\4月\石門斷船\photo (1).jpg"/>
          <p:cNvPicPr>
            <a:picLocks noChangeAspect="1" noChangeArrowheads="1"/>
          </p:cNvPicPr>
          <p:nvPr/>
        </p:nvPicPr>
        <p:blipFill rotWithShape="1">
          <a:blip r:embed="rId3">
            <a:extLst>
              <a:ext uri="{28A0092B-C50C-407E-A947-70E740481C1C}">
                <a14:useLocalDpi xmlns:a14="http://schemas.microsoft.com/office/drawing/2010/main" val="0"/>
              </a:ext>
            </a:extLst>
          </a:blip>
          <a:srcRect b="9195"/>
          <a:stretch/>
        </p:blipFill>
        <p:spPr bwMode="auto">
          <a:xfrm>
            <a:off x="5114924" y="4600575"/>
            <a:ext cx="3800476" cy="22574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Sophie\天災中心\105年新北市深耕計畫\04.國際災例\105年國際災例\4月\石門斷船\德翔台北貨輪擱淺照片.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0315"/>
          <a:stretch/>
        </p:blipFill>
        <p:spPr bwMode="auto">
          <a:xfrm>
            <a:off x="533400" y="4434923"/>
            <a:ext cx="2906920" cy="1737277"/>
          </a:xfrm>
          <a:prstGeom prst="rect">
            <a:avLst/>
          </a:prstGeom>
          <a:noFill/>
          <a:extLst>
            <a:ext uri="{909E8E84-426E-40DD-AFC4-6F175D3DCCD1}">
              <a14:hiddenFill xmlns:a14="http://schemas.microsoft.com/office/drawing/2010/main">
                <a:solidFill>
                  <a:srgbClr val="FFFFFF"/>
                </a:solidFill>
              </a14:hiddenFill>
            </a:ext>
          </a:extLst>
        </p:spPr>
      </p:pic>
      <p:sp>
        <p:nvSpPr>
          <p:cNvPr id="5" name="橢圓 4"/>
          <p:cNvSpPr/>
          <p:nvPr/>
        </p:nvSpPr>
        <p:spPr>
          <a:xfrm>
            <a:off x="5638800" y="1371600"/>
            <a:ext cx="2590800" cy="1630362"/>
          </a:xfrm>
          <a:prstGeom prst="ellipse">
            <a:avLst/>
          </a:prstGeom>
          <a:noFill/>
          <a:ln w="698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rebushet MS"/>
              <a:ea typeface="+mn-ea"/>
              <a:cs typeface="+mn-cs"/>
            </a:endParaRPr>
          </a:p>
        </p:txBody>
      </p:sp>
      <p:cxnSp>
        <p:nvCxnSpPr>
          <p:cNvPr id="9" name="直線單箭頭接點 8"/>
          <p:cNvCxnSpPr>
            <a:stCxn id="5" idx="2"/>
          </p:cNvCxnSpPr>
          <p:nvPr/>
        </p:nvCxnSpPr>
        <p:spPr>
          <a:xfrm flipH="1">
            <a:off x="2057400" y="2186781"/>
            <a:ext cx="3581400" cy="241379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7656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事</a:t>
            </a:r>
            <a:r>
              <a:rPr kumimoji="0" lang="zh-TW" altLang="en-US" sz="36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件 描 述</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32771"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641CF9-161F-48CB-9E17-ACC7428E6B0E}" type="slidenum">
              <a:rPr kumimoji="0" lang="zh-TW" altLang="en-US" sz="1400" b="0" i="0" u="none" strike="noStrike" kern="1200" cap="none" spc="0" normalizeH="0" baseline="0" noProof="0" smtClean="0">
                <a:ln>
                  <a:noFill/>
                </a:ln>
                <a:solidFill>
                  <a:srgbClr val="262626"/>
                </a:solidFill>
                <a:effectLst/>
                <a:uLnTx/>
                <a:uFillTx/>
                <a:latin typeface="Arial Unicode MS" pitchFamily="34" charset="-120"/>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zh-TW" altLang="en-US" sz="1400" b="0" i="0" u="none" strike="noStrike" kern="1200" cap="none" spc="0" normalizeH="0" baseline="0" noProof="0" smtClean="0">
              <a:ln>
                <a:noFill/>
              </a:ln>
              <a:solidFill>
                <a:srgbClr val="262626"/>
              </a:solidFill>
              <a:effectLst/>
              <a:uLnTx/>
              <a:uFillTx/>
              <a:latin typeface="Arial Unicode MS" pitchFamily="34" charset="-120"/>
              <a:ea typeface="Arial Unicode MS" pitchFamily="34" charset="-120"/>
            </a:endParaRPr>
          </a:p>
        </p:txBody>
      </p:sp>
      <p:sp>
        <p:nvSpPr>
          <p:cNvPr id="32774" name="AutoShape 19" descr="http://gb.cri.cn/mmsource/images/2014/06/28/82/1092094341428137470.jpg"/>
          <p:cNvSpPr>
            <a:spLocks noChangeAspect="1" noChangeArrowheads="1"/>
          </p:cNvSpPr>
          <p:nvPr/>
        </p:nvSpPr>
        <p:spPr bwMode="auto">
          <a:xfrm>
            <a:off x="63500" y="-136525"/>
            <a:ext cx="895350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Arial" pitchFamily="34" charset="0"/>
              <a:ea typeface="標楷體" pitchFamily="65" charset="-120"/>
              <a:cs typeface="+mn-cs"/>
            </a:endParaRPr>
          </a:p>
        </p:txBody>
      </p:sp>
      <p:pic>
        <p:nvPicPr>
          <p:cNvPr id="2052" name="Picture 4" descr="G:\Sophie\天災中心\105年新北市深耕計畫\04.國際災例\105年國際災例\4月\石門斷船\photo.jpg"/>
          <p:cNvPicPr>
            <a:picLocks noChangeAspect="1" noChangeArrowheads="1"/>
          </p:cNvPicPr>
          <p:nvPr/>
        </p:nvPicPr>
        <p:blipFill rotWithShape="1">
          <a:blip r:embed="rId2">
            <a:extLst>
              <a:ext uri="{28A0092B-C50C-407E-A947-70E740481C1C}">
                <a14:useLocalDpi xmlns:a14="http://schemas.microsoft.com/office/drawing/2010/main" val="0"/>
              </a:ext>
            </a:extLst>
          </a:blip>
          <a:srcRect r="3395" b="4687"/>
          <a:stretch/>
        </p:blipFill>
        <p:spPr bwMode="auto">
          <a:xfrm>
            <a:off x="19048" y="581025"/>
            <a:ext cx="8911812" cy="4067175"/>
          </a:xfrm>
          <a:prstGeom prst="rect">
            <a:avLst/>
          </a:prstGeom>
          <a:noFill/>
          <a:extLst>
            <a:ext uri="{909E8E84-426E-40DD-AFC4-6F175D3DCCD1}">
              <a14:hiddenFill xmlns:a14="http://schemas.microsoft.com/office/drawing/2010/main">
                <a:solidFill>
                  <a:srgbClr val="FFFFFF"/>
                </a:solidFill>
              </a14:hiddenFill>
            </a:ext>
          </a:extLst>
        </p:spPr>
      </p:pic>
      <p:sp>
        <p:nvSpPr>
          <p:cNvPr id="5" name="橢圓 4"/>
          <p:cNvSpPr/>
          <p:nvPr/>
        </p:nvSpPr>
        <p:spPr>
          <a:xfrm>
            <a:off x="6340060" y="3001962"/>
            <a:ext cx="1051340" cy="1036638"/>
          </a:xfrm>
          <a:prstGeom prst="ellipse">
            <a:avLst/>
          </a:prstGeom>
          <a:solidFill>
            <a:srgbClr val="FF0000">
              <a:alpha val="19000"/>
            </a:srgbClr>
          </a:solid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rebushet MS"/>
              <a:ea typeface="+mn-ea"/>
              <a:cs typeface="+mn-cs"/>
            </a:endParaRPr>
          </a:p>
        </p:txBody>
      </p:sp>
      <p:sp>
        <p:nvSpPr>
          <p:cNvPr id="8" name="矩形 7"/>
          <p:cNvSpPr/>
          <p:nvPr/>
        </p:nvSpPr>
        <p:spPr>
          <a:xfrm>
            <a:off x="36302" y="4419600"/>
            <a:ext cx="8997952" cy="2062103"/>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漏油污染是否會影響核電廠進水口的安全</a:t>
            </a:r>
            <a:r>
              <a:rPr kumimoji="1" lang="zh-TW" altLang="en-US" sz="1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？防範</a:t>
            </a:r>
            <a:r>
              <a:rPr kumimoji="1" lang="zh-TW" altLang="en-US"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措施為何</a:t>
            </a:r>
            <a:r>
              <a:rPr kumimoji="1" lang="en-US" altLang="zh-TW"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a:t>
            </a:r>
            <a:r>
              <a:rPr kumimoji="1" lang="zh-TW" altLang="en-US"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a:t>
            </a:r>
            <a:r>
              <a:rPr kumimoji="1" lang="zh-TW" altLang="en-US" sz="1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本事故船舶擱淺地點鄰近核能第一發電廠，為因應油污染擴散可能危及核一廠運作，已於核一廠進水口處完成攔油索布設</a:t>
            </a:r>
            <a:r>
              <a:rPr kumimoji="1" lang="zh-TW" altLang="en-US"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，並於堤防側備妥相關應變資材，同時也備妥一艘小船，如發現油污，可進行除污作業。</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2.</a:t>
            </a:r>
            <a:r>
              <a:rPr kumimoji="1" lang="zh-TW" altLang="en-US"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環保署每日運用油污染擴散模擬工具，模擬船上殘油如洩漏後 </a:t>
            </a:r>
            <a:r>
              <a:rPr kumimoji="1" lang="en-US" altLang="zh-TW"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24 </a:t>
            </a:r>
            <a:r>
              <a:rPr kumimoji="1" lang="zh-TW" altLang="en-US"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小時可能影響區域，並輔以油污染雷達車監測海上油污移動方向；</a:t>
            </a:r>
            <a:r>
              <a:rPr kumimoji="1" lang="zh-TW" altLang="en-US" sz="1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如預測結果顯示</a:t>
            </a:r>
            <a:r>
              <a:rPr kumimoji="1" lang="zh-TW" altLang="en-US" sz="16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油污</a:t>
            </a:r>
            <a:r>
              <a:rPr kumimoji="1" lang="zh-TW" altLang="en-US" sz="1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於海面上擴散可能有影響核一廠進水口之安全時，即通知該廠人員提高警覺。</a:t>
            </a:r>
          </a:p>
        </p:txBody>
      </p:sp>
      <p:cxnSp>
        <p:nvCxnSpPr>
          <p:cNvPr id="16" name="直線單箭頭接點 15"/>
          <p:cNvCxnSpPr/>
          <p:nvPr/>
        </p:nvCxnSpPr>
        <p:spPr>
          <a:xfrm flipH="1">
            <a:off x="6019800" y="3886788"/>
            <a:ext cx="474225" cy="99001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矩形 9"/>
          <p:cNvSpPr>
            <a:spLocks noChangeArrowheads="1"/>
          </p:cNvSpPr>
          <p:nvPr/>
        </p:nvSpPr>
        <p:spPr bwMode="auto">
          <a:xfrm>
            <a:off x="-2" y="6629400"/>
            <a:ext cx="8930861" cy="215444"/>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資料</a:t>
            </a: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zh-TW" altLang="en-US"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行政院環境保護</a:t>
            </a:r>
            <a:r>
              <a:rPr kumimoji="1" lang="zh-TW" altLang="en-US"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rPr>
              <a:t>署</a:t>
            </a:r>
            <a:endPar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42590511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災</a:t>
            </a:r>
            <a:r>
              <a:rPr kumimoji="0" lang="zh-TW" altLang="en-US" sz="3600" b="1" i="0" u="none" strike="noStrike" kern="1200" cap="none" spc="0" normalizeH="0" baseline="0" noProof="0" dirty="0" smtClean="0">
                <a:ln>
                  <a:noFill/>
                </a:ln>
                <a:solidFill>
                  <a:srgbClr val="0070C0"/>
                </a:solidFill>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情 描 述</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33795"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87595D-EFD6-4642-847C-3E739055F49E}" type="slidenum">
              <a:rPr kumimoji="0" lang="zh-TW" altLang="en-US" sz="1400" b="0" i="0" u="none" strike="noStrike" kern="1200" cap="none" spc="0" normalizeH="0" baseline="0" noProof="0" smtClean="0">
                <a:ln>
                  <a:noFill/>
                </a:ln>
                <a:solidFill>
                  <a:srgbClr val="262626"/>
                </a:solidFill>
                <a:effectLst/>
                <a:uLnTx/>
                <a:uFillTx/>
                <a:latin typeface="Arial Unicode MS" pitchFamily="34" charset="-120"/>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zh-TW" altLang="en-US" sz="1400" b="0" i="0" u="none" strike="noStrike" kern="1200" cap="none" spc="0" normalizeH="0" baseline="0" noProof="0" smtClean="0">
              <a:ln>
                <a:noFill/>
              </a:ln>
              <a:solidFill>
                <a:srgbClr val="262626"/>
              </a:solidFill>
              <a:effectLst/>
              <a:uLnTx/>
              <a:uFillTx/>
              <a:latin typeface="Arial Unicode MS" pitchFamily="34" charset="-120"/>
              <a:ea typeface="Arial Unicode MS" pitchFamily="34" charset="-120"/>
            </a:endParaRPr>
          </a:p>
        </p:txBody>
      </p:sp>
      <p:sp>
        <p:nvSpPr>
          <p:cNvPr id="33796" name="矩形 7"/>
          <p:cNvSpPr>
            <a:spLocks noChangeArrowheads="1"/>
          </p:cNvSpPr>
          <p:nvPr/>
        </p:nvSpPr>
        <p:spPr bwMode="auto">
          <a:xfrm>
            <a:off x="0" y="9906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a:ln>
                  <a:noFill/>
                </a:ln>
                <a:solidFill>
                  <a:srgbClr val="000000"/>
                </a:solidFill>
                <a:effectLst/>
                <a:uLnTx/>
                <a:uFillTx/>
                <a:latin typeface="微軟正黑體" pitchFamily="34" charset="-120"/>
                <a:ea typeface="微軟正黑體" pitchFamily="34" charset="-120"/>
                <a:cs typeface="+mn-cs"/>
              </a:rPr>
              <a:t>        </a:t>
            </a:r>
          </a:p>
        </p:txBody>
      </p:sp>
      <p:sp>
        <p:nvSpPr>
          <p:cNvPr id="33797" name="AutoShape 4"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Arial" pitchFamily="34" charset="0"/>
              <a:ea typeface="標楷體" pitchFamily="65" charset="-120"/>
              <a:cs typeface="+mn-cs"/>
            </a:endParaRPr>
          </a:p>
        </p:txBody>
      </p:sp>
      <p:sp>
        <p:nvSpPr>
          <p:cNvPr id="33798" name="AutoShape 6"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179178" y="609599"/>
            <a:ext cx="5078622" cy="590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03/10</a:t>
            </a: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09</a:t>
            </a: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30</a:t>
            </a: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德祥台北擱淺</a:t>
            </a:r>
            <a:endPar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10</a:t>
            </a: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10</a:t>
            </a: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環保署接獲海巡通知、啟動應變機制；下午召開首次緊急會議</a:t>
            </a:r>
            <a:endPar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03/11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r>
              <a:rPr kumimoji="1" lang="zh-TW" altLang="en-US" sz="16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空勤總隊載運船公司技師直升機墜海，</a:t>
            </a:r>
            <a:r>
              <a:rPr kumimoji="1" lang="en-US" altLang="zh-TW" sz="16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2</a:t>
            </a:r>
            <a:r>
              <a:rPr kumimoji="1" lang="zh-TW" altLang="en-US" sz="16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死</a:t>
            </a:r>
            <a:r>
              <a:rPr kumimoji="1" lang="en-US" altLang="zh-TW" sz="16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 </a:t>
            </a:r>
            <a:r>
              <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正</a:t>
            </a:r>
            <a:r>
              <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駕駛、特勤</a:t>
            </a: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組員</a:t>
            </a:r>
            <a:r>
              <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2</a:t>
            </a: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人殉職</a:t>
            </a:r>
            <a:r>
              <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en-US" altLang="zh-TW" sz="1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 3</a:t>
            </a:r>
            <a:r>
              <a:rPr kumimoji="1" lang="zh-TW" altLang="en-US" sz="1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傷。</a:t>
            </a:r>
            <a:endPar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03/12</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啟動</a:t>
            </a:r>
            <a:r>
              <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現場</a:t>
            </a: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作業，進行暗記油汙群茶及汙染清除工作。</a:t>
            </a:r>
            <a:endPar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03/17</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首次進行抽油作業，移除</a:t>
            </a:r>
            <a:r>
              <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35.6</a:t>
            </a: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公噸柴油。</a:t>
            </a:r>
            <a:endPar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03/21</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船東開始使用高壓噴槍清洗機進行案既受汙染礁石清洗作業。</a:t>
            </a:r>
            <a:endPar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03/24</a:t>
            </a: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船身裂開、船上仍有約</a:t>
            </a:r>
            <a:r>
              <a:rPr kumimoji="1" lang="en-US" altLang="zh-TW"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239</a:t>
            </a:r>
            <a:r>
              <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公噸燃油、</a:t>
            </a:r>
            <a:r>
              <a:rPr kumimoji="1" lang="en-US" altLang="zh-TW"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35</a:t>
            </a:r>
            <a:r>
              <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公噸潤滑油及</a:t>
            </a:r>
            <a:r>
              <a:rPr kumimoji="1" lang="en-US" altLang="zh-TW"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35</a:t>
            </a:r>
            <a:r>
              <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公噸廢汙油水及</a:t>
            </a:r>
            <a:r>
              <a:rPr kumimoji="1" lang="en-US" altLang="zh-TW"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614</a:t>
            </a:r>
            <a:r>
              <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個</a:t>
            </a: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貨櫃。</a:t>
            </a:r>
            <a:endPar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1" lang="en-US" altLang="zh-TW" sz="16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17</a:t>
            </a:r>
            <a:r>
              <a:rPr kumimoji="1" lang="zh-TW" altLang="en-US" sz="16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1" lang="en-US" altLang="zh-TW" sz="16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00</a:t>
            </a:r>
            <a:r>
              <a:rPr kumimoji="1" lang="zh-TW" altLang="en-US" sz="16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因應油汙擴散風險增加，行政院首度召開應變會議</a:t>
            </a: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zh-TW" sz="16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03/25</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 </a:t>
            </a:r>
            <a:r>
              <a:rPr kumimoji="1" lang="zh-TW" altLang="en-US" sz="16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   船體斷成兩截，隨時有翻覆危險。</a:t>
            </a:r>
            <a:endParaRPr kumimoji="1" lang="en-US" altLang="zh-TW" sz="16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2" name="矩形 1"/>
          <p:cNvSpPr/>
          <p:nvPr/>
        </p:nvSpPr>
        <p:spPr>
          <a:xfrm>
            <a:off x="-2" y="6260068"/>
            <a:ext cx="3368230" cy="369332"/>
          </a:xfrm>
          <a:prstGeom prst="rect">
            <a:avLst/>
          </a:prstGeom>
          <a:solidFill>
            <a:schemeClr val="accent1">
              <a:lumMod val="60000"/>
              <a:lumOff val="40000"/>
            </a:schemeClr>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截止</a:t>
            </a:r>
            <a:r>
              <a:rPr kumimoji="1" lang="en-US" altLang="zh-TW" sz="18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3</a:t>
            </a:r>
            <a:r>
              <a:rPr kumimoji="1" lang="zh-TW" altLang="en-US" sz="18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月</a:t>
            </a:r>
            <a:r>
              <a:rPr kumimoji="1" lang="en-US" altLang="zh-TW" sz="18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25</a:t>
            </a:r>
            <a:r>
              <a:rPr kumimoji="1" lang="zh-TW" altLang="en-US" sz="18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日</a:t>
            </a:r>
            <a:r>
              <a:rPr kumimoji="1" lang="zh-TW" altLang="en-US" sz="1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新細明體" pitchFamily="18" charset="-120"/>
              </a:rPr>
              <a:t>上午九時統計數據</a:t>
            </a:r>
            <a:endParaRPr kumimoji="1" lang="zh-TW" altLang="en-US" sz="1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endParaRPr>
          </a:p>
        </p:txBody>
      </p:sp>
      <p:sp>
        <p:nvSpPr>
          <p:cNvPr id="16" name="矩形 9"/>
          <p:cNvSpPr>
            <a:spLocks noChangeArrowheads="1"/>
          </p:cNvSpPr>
          <p:nvPr/>
        </p:nvSpPr>
        <p:spPr bwMode="auto">
          <a:xfrm>
            <a:off x="-2" y="6629400"/>
            <a:ext cx="8930861" cy="215444"/>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資料</a:t>
            </a: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zh-TW" altLang="en-US"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行政院環境保護</a:t>
            </a:r>
            <a:r>
              <a:rPr kumimoji="1" lang="zh-TW" altLang="en-US"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rPr>
              <a:t>署、石門區公所</a:t>
            </a:r>
            <a:endPar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pic>
        <p:nvPicPr>
          <p:cNvPr id="3075" name="Picture 3" descr="G:\Sophie\天災中心\105年新北市深耕計畫\04.國際災例\105年國際災例\4月\石門斷船\環保署3月10日召開應變會議.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8300" y="609600"/>
            <a:ext cx="3619500" cy="2714625"/>
          </a:xfrm>
          <a:prstGeom prst="rect">
            <a:avLst/>
          </a:prstGeom>
          <a:noFill/>
          <a:extLst>
            <a:ext uri="{909E8E84-426E-40DD-AFC4-6F175D3DCCD1}">
              <a14:hiddenFill xmlns:a14="http://schemas.microsoft.com/office/drawing/2010/main">
                <a:solidFill>
                  <a:srgbClr val="FFFFFF"/>
                </a:solidFill>
              </a14:hiddenFill>
            </a:ext>
          </a:extLst>
        </p:spPr>
      </p:pic>
      <p:sp>
        <p:nvSpPr>
          <p:cNvPr id="17" name="文字方塊 16"/>
          <p:cNvSpPr txBox="1"/>
          <p:nvPr/>
        </p:nvSpPr>
        <p:spPr>
          <a:xfrm>
            <a:off x="5429249" y="3047226"/>
            <a:ext cx="3619501" cy="276999"/>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環保署</a:t>
            </a:r>
            <a:r>
              <a:rPr kumimoji="1" lang="en-US" altLang="zh-TW"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3</a:t>
            </a: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1" lang="en-US" altLang="zh-TW"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10</a:t>
            </a: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日召開首次緊急會議</a:t>
            </a:r>
          </a:p>
        </p:txBody>
      </p:sp>
      <p:pic>
        <p:nvPicPr>
          <p:cNvPr id="3076" name="Picture 4" descr="G:\Sophie\天災中心\105年新北市深耕計畫\04.國際災例\105年國際災例\4月\石門斷船\1050325船體斷裂行政院長召開緊急會議照片\DSCN97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8822" y="3610200"/>
            <a:ext cx="3619928" cy="2714400"/>
          </a:xfrm>
          <a:prstGeom prst="rect">
            <a:avLst/>
          </a:prstGeom>
          <a:noFill/>
          <a:extLst>
            <a:ext uri="{909E8E84-426E-40DD-AFC4-6F175D3DCCD1}">
              <a14:hiddenFill xmlns:a14="http://schemas.microsoft.com/office/drawing/2010/main">
                <a:solidFill>
                  <a:srgbClr val="FFFFFF"/>
                </a:solidFill>
              </a14:hiddenFill>
            </a:ext>
          </a:extLst>
        </p:spPr>
      </p:pic>
      <p:sp>
        <p:nvSpPr>
          <p:cNvPr id="19" name="文字方塊 18"/>
          <p:cNvSpPr txBox="1"/>
          <p:nvPr/>
        </p:nvSpPr>
        <p:spPr>
          <a:xfrm>
            <a:off x="5428822" y="6047601"/>
            <a:ext cx="3619501" cy="276999"/>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1050325</a:t>
            </a: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船體斷裂行政院長召開緊急</a:t>
            </a:r>
            <a:r>
              <a:rPr kumimoji="1" lang="zh-TW" altLang="en-US"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會議</a:t>
            </a:r>
            <a:endParaRPr kumimoji="1" lang="en-US" altLang="zh-TW"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3617480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G:\Sophie\天災中心\105年新北市深耕計畫\04.國際災例\105年國際災例\4月\石門斷船\新北市環保局於現場進行海域水質採樣作業.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553" y="3174772"/>
            <a:ext cx="4612377" cy="345928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災</a:t>
            </a:r>
            <a:r>
              <a:rPr kumimoji="0" lang="zh-TW" altLang="en-US" sz="3600" b="1" i="0" u="none" strike="noStrike" kern="1200" cap="none" spc="0" normalizeH="0" baseline="0" noProof="0" dirty="0" smtClean="0">
                <a:ln>
                  <a:noFill/>
                </a:ln>
                <a:solidFill>
                  <a:srgbClr val="0070C0"/>
                </a:solidFill>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情 描 述</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33795"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87595D-EFD6-4642-847C-3E739055F49E}" type="slidenum">
              <a:rPr kumimoji="0" lang="zh-TW" altLang="en-US" sz="1400" b="0" i="0" u="none" strike="noStrike" kern="1200" cap="none" spc="0" normalizeH="0" baseline="0" noProof="0" smtClean="0">
                <a:ln>
                  <a:noFill/>
                </a:ln>
                <a:solidFill>
                  <a:srgbClr val="262626"/>
                </a:solidFill>
                <a:effectLst/>
                <a:uLnTx/>
                <a:uFillTx/>
                <a:latin typeface="Arial Unicode MS" pitchFamily="34" charset="-120"/>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zh-TW" altLang="en-US" sz="1400" b="0" i="0" u="none" strike="noStrike" kern="1200" cap="none" spc="0" normalizeH="0" baseline="0" noProof="0" smtClean="0">
              <a:ln>
                <a:noFill/>
              </a:ln>
              <a:solidFill>
                <a:srgbClr val="262626"/>
              </a:solidFill>
              <a:effectLst/>
              <a:uLnTx/>
              <a:uFillTx/>
              <a:latin typeface="Arial Unicode MS" pitchFamily="34" charset="-120"/>
              <a:ea typeface="Arial Unicode MS" pitchFamily="34" charset="-120"/>
            </a:endParaRPr>
          </a:p>
        </p:txBody>
      </p:sp>
      <p:sp>
        <p:nvSpPr>
          <p:cNvPr id="33796" name="矩形 7"/>
          <p:cNvSpPr>
            <a:spLocks noChangeArrowheads="1"/>
          </p:cNvSpPr>
          <p:nvPr/>
        </p:nvSpPr>
        <p:spPr bwMode="auto">
          <a:xfrm>
            <a:off x="0" y="9906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a:ln>
                  <a:noFill/>
                </a:ln>
                <a:solidFill>
                  <a:srgbClr val="000000"/>
                </a:solidFill>
                <a:effectLst/>
                <a:uLnTx/>
                <a:uFillTx/>
                <a:latin typeface="微軟正黑體" pitchFamily="34" charset="-120"/>
                <a:ea typeface="微軟正黑體" pitchFamily="34" charset="-120"/>
                <a:cs typeface="+mn-cs"/>
              </a:rPr>
              <a:t>        </a:t>
            </a:r>
          </a:p>
        </p:txBody>
      </p:sp>
      <p:sp>
        <p:nvSpPr>
          <p:cNvPr id="33797" name="AutoShape 4"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3"/>
          </p:cNvPr>
          <p:cNvSpPr>
            <a:spLocks noChangeAspect="1" noChangeArrowheads="1"/>
          </p:cNvSpPr>
          <p:nvPr/>
        </p:nvSpPr>
        <p:spPr bwMode="auto">
          <a:xfrm>
            <a:off x="53975" y="-1393825"/>
            <a:ext cx="438150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Arial" pitchFamily="34" charset="0"/>
              <a:ea typeface="標楷體" pitchFamily="65" charset="-120"/>
              <a:cs typeface="+mn-cs"/>
            </a:endParaRPr>
          </a:p>
        </p:txBody>
      </p:sp>
      <p:sp>
        <p:nvSpPr>
          <p:cNvPr id="33798" name="AutoShape 6"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3"/>
          </p:cNvPr>
          <p:cNvSpPr>
            <a:spLocks noChangeAspect="1" noChangeArrowheads="1"/>
          </p:cNvSpPr>
          <p:nvPr/>
        </p:nvSpPr>
        <p:spPr bwMode="auto">
          <a:xfrm>
            <a:off x="53975" y="-1393825"/>
            <a:ext cx="438150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Arial" pitchFamily="34" charset="0"/>
              <a:ea typeface="標楷體" pitchFamily="65" charset="-120"/>
              <a:cs typeface="+mn-cs"/>
            </a:endParaRPr>
          </a:p>
        </p:txBody>
      </p:sp>
      <p:pic>
        <p:nvPicPr>
          <p:cNvPr id="4102" name="Picture 6" descr="G:\Sophie\天災中心\105年新北市深耕計畫\04.國際災例\105年國際災例\4月\石門斷船\作業人員昨動用多種工具撈除卡在沙灘、礁石上的油汙。 記者許正宏／攝影.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 y="554038"/>
            <a:ext cx="2079625" cy="3119438"/>
          </a:xfrm>
          <a:prstGeom prst="rect">
            <a:avLst/>
          </a:prstGeom>
          <a:noFill/>
          <a:extLst>
            <a:ext uri="{909E8E84-426E-40DD-AFC4-6F175D3DCCD1}">
              <a14:hiddenFill xmlns:a14="http://schemas.microsoft.com/office/drawing/2010/main">
                <a:solidFill>
                  <a:srgbClr val="FFFFFF"/>
                </a:solidFill>
              </a14:hiddenFill>
            </a:ext>
          </a:extLst>
        </p:spPr>
      </p:pic>
      <p:sp>
        <p:nvSpPr>
          <p:cNvPr id="18" name="文字方塊 17"/>
          <p:cNvSpPr txBox="1"/>
          <p:nvPr/>
        </p:nvSpPr>
        <p:spPr>
          <a:xfrm>
            <a:off x="53975" y="3672702"/>
            <a:ext cx="2079625" cy="46166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作業人員昨動用多種工具撈除卡在沙灘、礁石上的油</a:t>
            </a:r>
            <a:r>
              <a:rPr kumimoji="1" lang="zh-TW" altLang="en-US"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汙</a:t>
            </a:r>
            <a:endPar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4103" name="Picture 7" descr="G:\Sophie\天災中心\105年新北市深耕計畫\04.國際災例\105年國際災例\4月\石門斷船\新北市環保局於老梅石槽布放吸油棉索.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096" r="15275"/>
          <a:stretch/>
        </p:blipFill>
        <p:spPr bwMode="auto">
          <a:xfrm>
            <a:off x="2153116" y="544513"/>
            <a:ext cx="3324226" cy="2617787"/>
          </a:xfrm>
          <a:prstGeom prst="rect">
            <a:avLst/>
          </a:prstGeom>
          <a:noFill/>
          <a:extLst>
            <a:ext uri="{909E8E84-426E-40DD-AFC4-6F175D3DCCD1}">
              <a14:hiddenFill xmlns:a14="http://schemas.microsoft.com/office/drawing/2010/main">
                <a:solidFill>
                  <a:srgbClr val="FFFFFF"/>
                </a:solidFill>
              </a14:hiddenFill>
            </a:ext>
          </a:extLst>
        </p:spPr>
      </p:pic>
      <p:sp>
        <p:nvSpPr>
          <p:cNvPr id="21" name="文字方塊 20"/>
          <p:cNvSpPr txBox="1"/>
          <p:nvPr/>
        </p:nvSpPr>
        <p:spPr>
          <a:xfrm>
            <a:off x="2153116" y="581799"/>
            <a:ext cx="3324227" cy="276999"/>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新北市環保局於老梅石槽布放吸油棉索</a:t>
            </a:r>
          </a:p>
        </p:txBody>
      </p:sp>
      <p:sp>
        <p:nvSpPr>
          <p:cNvPr id="23" name="文字方塊 22"/>
          <p:cNvSpPr txBox="1"/>
          <p:nvPr/>
        </p:nvSpPr>
        <p:spPr>
          <a:xfrm>
            <a:off x="100669" y="6352401"/>
            <a:ext cx="4623731" cy="276999"/>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新北市環保局於現場進行海域水質採樣作業</a:t>
            </a:r>
          </a:p>
        </p:txBody>
      </p:sp>
      <p:pic>
        <p:nvPicPr>
          <p:cNvPr id="4106" name="Picture 10" descr="G:\Sophie\天災中心\105年新北市深耕計畫\04.國際災例\105年國際災例\4月\石門斷船\1050311直升機墜落事件照片\DSCN906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4678" y="554038"/>
            <a:ext cx="3399322" cy="254897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G:\Sophie\天災中心\105年新北市深耕計畫\04.國際災例\105年國際災例\4月\石門斷船\1050311直升機墜落事件照片\DSCN906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72428" y="2947880"/>
            <a:ext cx="4871572" cy="3652945"/>
          </a:xfrm>
          <a:prstGeom prst="rect">
            <a:avLst/>
          </a:prstGeom>
          <a:noFill/>
          <a:extLst>
            <a:ext uri="{909E8E84-426E-40DD-AFC4-6F175D3DCCD1}">
              <a14:hiddenFill xmlns:a14="http://schemas.microsoft.com/office/drawing/2010/main">
                <a:solidFill>
                  <a:srgbClr val="FFFFFF"/>
                </a:solidFill>
              </a14:hiddenFill>
            </a:ext>
          </a:extLst>
        </p:spPr>
      </p:pic>
      <p:sp>
        <p:nvSpPr>
          <p:cNvPr id="27" name="文字方塊 26"/>
          <p:cNvSpPr txBox="1"/>
          <p:nvPr/>
        </p:nvSpPr>
        <p:spPr>
          <a:xfrm>
            <a:off x="5735153" y="2885301"/>
            <a:ext cx="3408847" cy="276999"/>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1050311</a:t>
            </a: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直升機墜落事件照片</a:t>
            </a:r>
          </a:p>
        </p:txBody>
      </p:sp>
      <p:sp>
        <p:nvSpPr>
          <p:cNvPr id="29" name="矩形 9"/>
          <p:cNvSpPr>
            <a:spLocks noChangeArrowheads="1"/>
          </p:cNvSpPr>
          <p:nvPr/>
        </p:nvSpPr>
        <p:spPr bwMode="auto">
          <a:xfrm>
            <a:off x="-2" y="6629400"/>
            <a:ext cx="8930861" cy="215444"/>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資料</a:t>
            </a: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zh-TW" altLang="en-US"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行政院環境保護</a:t>
            </a:r>
            <a:r>
              <a:rPr kumimoji="1" lang="zh-TW" altLang="en-US"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rPr>
              <a:t>署、石門區公所</a:t>
            </a:r>
            <a:endPar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21562641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政 </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府 應 變 作 為</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50182" name="矩形 5"/>
          <p:cNvSpPr>
            <a:spLocks noChangeArrowheads="1"/>
          </p:cNvSpPr>
          <p:nvPr/>
        </p:nvSpPr>
        <p:spPr bwMode="auto">
          <a:xfrm>
            <a:off x="0" y="552271"/>
            <a:ext cx="9144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marR="0" lvl="0" indent="-342900" algn="just" defTabSz="914400" rtl="0" eaLnBrk="0" fontAlgn="base" latinLnBrk="0" hangingPunct="0">
              <a:lnSpc>
                <a:spcPct val="100000"/>
              </a:lnSpc>
              <a:spcBef>
                <a:spcPct val="0"/>
              </a:spcBef>
              <a:spcAft>
                <a:spcPct val="0"/>
              </a:spcAft>
              <a:buClr>
                <a:srgbClr val="000000"/>
              </a:buClr>
              <a:buSzTx/>
              <a:buFont typeface="Arial" pitchFamily="34" charset="0"/>
              <a:buChar char="•"/>
              <a:tabLst/>
              <a:defRPr/>
            </a:pPr>
            <a:r>
              <a:rPr kumimoji="1" lang="zh-TW" altLang="en-US" sz="20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環保署依據「</a:t>
            </a:r>
            <a:r>
              <a:rPr kumimoji="1" lang="zh-TW" altLang="en-US" sz="2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新細明體" pitchFamily="18" charset="-120"/>
              </a:rPr>
              <a:t>重大海洋油污染緊急應變計畫</a:t>
            </a:r>
            <a:r>
              <a:rPr kumimoji="1" lang="zh-TW" altLang="en-US" sz="20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a:t>
            </a:r>
            <a:r>
              <a:rPr kumimoji="1" lang="zh-TW" altLang="en-US" sz="20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權責分工</a:t>
            </a:r>
            <a:r>
              <a:rPr kumimoji="1" lang="zh-TW" altLang="en-US" sz="20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啟動</a:t>
            </a:r>
            <a:r>
              <a:rPr kumimoji="1" lang="zh-TW" altLang="en-US" sz="20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應變</a:t>
            </a:r>
            <a:r>
              <a:rPr kumimoji="1" lang="zh-TW" altLang="en-US" sz="20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機制，</a:t>
            </a:r>
            <a:r>
              <a:rPr kumimoji="1" lang="zh-TW" altLang="en-US" sz="20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包含交通部航港局、交通部航港局北部航務中心、行政院海岸巡防署、海岸巡防總局、海洋巡防總局、行政院農委會、衛生福利部、核一廠、國防部、新北市政府環保局、臺灣港務公司基隆港務分公司、德翔海運公司等相關單位召開緊急應變</a:t>
            </a:r>
            <a:r>
              <a:rPr kumimoji="1" lang="zh-TW" altLang="en-US" sz="20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會議</a:t>
            </a:r>
            <a:r>
              <a:rPr kumimoji="1" lang="zh-TW" altLang="en-US" sz="20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1" lang="en-US" altLang="zh-TW" sz="20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endParaRPr>
          </a:p>
        </p:txBody>
      </p:sp>
      <p:sp>
        <p:nvSpPr>
          <p:cNvPr id="3" name="矩形 2"/>
          <p:cNvSpPr/>
          <p:nvPr/>
        </p:nvSpPr>
        <p:spPr>
          <a:xfrm>
            <a:off x="95250" y="2209800"/>
            <a:ext cx="3151825"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市府環保局調度資源因應：</a:t>
            </a:r>
            <a:endPar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4" name="矩形 3"/>
          <p:cNvSpPr/>
          <p:nvPr/>
        </p:nvSpPr>
        <p:spPr>
          <a:xfrm>
            <a:off x="228600" y="2596653"/>
            <a:ext cx="8839200" cy="923330"/>
          </a:xfrm>
          <a:prstGeom prst="rect">
            <a:avLst/>
          </a:prstGeom>
        </p:spPr>
        <p:txBody>
          <a:bodyPr wrap="square">
            <a:spAutoFit/>
          </a:bodyPr>
          <a:lstStyle/>
          <a:p>
            <a:pPr lvl="0" eaLnBrk="0" hangingPunct="0">
              <a:defRPr/>
            </a:pPr>
            <a:r>
              <a:rPr kumimoji="1" lang="zh-TW" altLang="en-US" sz="1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請</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新北市政府環保局立即</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調度應變資材至附近場所</a:t>
            </a:r>
            <a:r>
              <a:rPr kumimoji="1" lang="zh-TW" altLang="en-US"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因應</a:t>
            </a:r>
            <a:r>
              <a:rPr lang="zh-TW" altLang="en-US" noProof="0" dirty="0" smtClean="0">
                <a:solidFill>
                  <a:srgbClr val="000000"/>
                </a:solidFill>
                <a:latin typeface="微軟正黑體" panose="020B0604030504040204" pitchFamily="34" charset="-120"/>
                <a:ea typeface="微軟正黑體" panose="020B0604030504040204" pitchFamily="34" charset="-120"/>
              </a:rPr>
              <a:t>；</a:t>
            </a:r>
            <a:r>
              <a:rPr lang="zh-TW" altLang="en-US" dirty="0" smtClean="0">
                <a:solidFill>
                  <a:srgbClr val="000000"/>
                </a:solidFill>
                <a:latin typeface="微軟正黑體" panose="020B0604030504040204" pitchFamily="34" charset="-120"/>
                <a:ea typeface="微軟正黑體" panose="020B0604030504040204" pitchFamily="34" charset="-120"/>
              </a:rPr>
              <a:t>進行</a:t>
            </a:r>
            <a:r>
              <a:rPr lang="zh-TW" altLang="en-US" b="1" dirty="0">
                <a:solidFill>
                  <a:srgbClr val="FF0000"/>
                </a:solidFill>
                <a:latin typeface="微軟正黑體" panose="020B0604030504040204" pitchFamily="34" charset="-120"/>
                <a:ea typeface="微軟正黑體" panose="020B0604030504040204" pitchFamily="34" charset="-120"/>
              </a:rPr>
              <a:t>海域水質採樣及化驗作業</a:t>
            </a:r>
            <a:r>
              <a:rPr lang="zh-TW" altLang="en-US" dirty="0">
                <a:solidFill>
                  <a:srgbClr val="000000"/>
                </a:solidFill>
                <a:latin typeface="微軟正黑體" panose="020B0604030504040204" pitchFamily="34" charset="-120"/>
                <a:ea typeface="微軟正黑體" panose="020B0604030504040204" pitchFamily="34" charset="-120"/>
              </a:rPr>
              <a:t>，採樣點計</a:t>
            </a:r>
            <a:r>
              <a:rPr lang="en-US" altLang="zh-TW" b="1" dirty="0">
                <a:solidFill>
                  <a:srgbClr val="FF0000"/>
                </a:solidFill>
                <a:latin typeface="微軟正黑體" panose="020B0604030504040204" pitchFamily="34" charset="-120"/>
                <a:ea typeface="微軟正黑體" panose="020B0604030504040204" pitchFamily="34" charset="-120"/>
              </a:rPr>
              <a:t>9</a:t>
            </a:r>
            <a:r>
              <a:rPr lang="zh-TW" altLang="en-US" b="1" dirty="0">
                <a:solidFill>
                  <a:srgbClr val="FF0000"/>
                </a:solidFill>
                <a:latin typeface="微軟正黑體" panose="020B0604030504040204" pitchFamily="34" charset="-120"/>
                <a:ea typeface="微軟正黑體" panose="020B0604030504040204" pitchFamily="34" charset="-120"/>
              </a:rPr>
              <a:t>處</a:t>
            </a:r>
            <a:r>
              <a:rPr lang="zh-TW" altLang="en-US" dirty="0">
                <a:solidFill>
                  <a:srgbClr val="000000"/>
                </a:solidFill>
                <a:latin typeface="微軟正黑體" panose="020B0604030504040204" pitchFamily="34" charset="-120"/>
                <a:ea typeface="微軟正黑體" panose="020B0604030504040204" pitchFamily="34" charset="-120"/>
              </a:rPr>
              <a:t>，</a:t>
            </a:r>
            <a:r>
              <a:rPr lang="zh-TW" altLang="en-US" b="1" dirty="0" smtClean="0">
                <a:solidFill>
                  <a:srgbClr val="FF0000"/>
                </a:solidFill>
                <a:latin typeface="微軟正黑體" panose="020B0604030504040204" pitchFamily="34" charset="-120"/>
                <a:ea typeface="微軟正黑體" panose="020B0604030504040204" pitchFamily="34" charset="-120"/>
              </a:rPr>
              <a:t>每日進行</a:t>
            </a:r>
            <a:r>
              <a:rPr lang="zh-TW" altLang="en-US" b="1" dirty="0">
                <a:solidFill>
                  <a:srgbClr val="FF0000"/>
                </a:solidFill>
                <a:latin typeface="微軟正黑體" panose="020B0604030504040204" pitchFamily="34" charset="-120"/>
                <a:ea typeface="微軟正黑體" panose="020B0604030504040204" pitchFamily="34" charset="-120"/>
              </a:rPr>
              <a:t>水質採樣及海域水質監控作業</a:t>
            </a:r>
            <a:r>
              <a:rPr lang="zh-TW" altLang="en-US" b="1" dirty="0" smtClean="0">
                <a:solidFill>
                  <a:srgbClr val="FF0000"/>
                </a:solidFill>
                <a:latin typeface="微軟正黑體" panose="020B0604030504040204" pitchFamily="34" charset="-120"/>
                <a:ea typeface="微軟正黑體" panose="020B0604030504040204" pitchFamily="34" charset="-120"/>
              </a:rPr>
              <a:t>；初期每日動員</a:t>
            </a:r>
            <a:r>
              <a:rPr lang="zh-TW" altLang="en-US" b="1" dirty="0">
                <a:solidFill>
                  <a:srgbClr val="FF0000"/>
                </a:solidFill>
                <a:latin typeface="微軟正黑體" panose="020B0604030504040204" pitchFamily="34" charset="-120"/>
                <a:ea typeface="微軟正黑體" panose="020B0604030504040204" pitchFamily="34" charset="-120"/>
              </a:rPr>
              <a:t>約</a:t>
            </a:r>
            <a:r>
              <a:rPr lang="en-US" altLang="zh-TW" b="1" dirty="0">
                <a:solidFill>
                  <a:srgbClr val="FF0000"/>
                </a:solidFill>
                <a:latin typeface="微軟正黑體" panose="020B0604030504040204" pitchFamily="34" charset="-120"/>
                <a:ea typeface="微軟正黑體" panose="020B0604030504040204" pitchFamily="34" charset="-120"/>
              </a:rPr>
              <a:t>60</a:t>
            </a:r>
            <a:r>
              <a:rPr lang="zh-TW" altLang="en-US" b="1" dirty="0">
                <a:solidFill>
                  <a:srgbClr val="FF0000"/>
                </a:solidFill>
                <a:latin typeface="微軟正黑體" panose="020B0604030504040204" pitchFamily="34" charset="-120"/>
                <a:ea typeface="微軟正黑體" panose="020B0604030504040204" pitchFamily="34" charset="-120"/>
              </a:rPr>
              <a:t>名至現場進行岸際油污巡查及污染清除工作</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5" name="矩形 4"/>
          <p:cNvSpPr/>
          <p:nvPr/>
        </p:nvSpPr>
        <p:spPr>
          <a:xfrm>
            <a:off x="281834" y="3905071"/>
            <a:ext cx="8785965" cy="1200329"/>
          </a:xfrm>
          <a:prstGeom prst="rect">
            <a:avLst/>
          </a:prstGeom>
        </p:spPr>
        <p:txBody>
          <a:bodyPr wrap="square">
            <a:spAutoFit/>
          </a:bodyPr>
          <a:lstStyle/>
          <a:p>
            <a:pPr lvl="0" eaLnBrk="0" hangingPunct="0">
              <a:defRPr/>
            </a:pPr>
            <a:r>
              <a:rPr lang="zh-TW" altLang="en-US" dirty="0">
                <a:solidFill>
                  <a:srgbClr val="000000"/>
                </a:solidFill>
                <a:latin typeface="微軟正黑體" panose="020B0604030504040204" pitchFamily="34" charset="-120"/>
                <a:ea typeface="微軟正黑體" panose="020B0604030504040204" pitchFamily="34" charset="-120"/>
              </a:rPr>
              <a:t>環保署</a:t>
            </a:r>
            <a:r>
              <a:rPr lang="zh-TW" altLang="en-US" dirty="0" smtClean="0">
                <a:solidFill>
                  <a:srgbClr val="000000"/>
                </a:solidFill>
                <a:latin typeface="微軟正黑體" panose="020B0604030504040204" pitchFamily="34" charset="-120"/>
                <a:ea typeface="微軟正黑體" panose="020B0604030504040204" pitchFamily="34" charset="-120"/>
              </a:rPr>
              <a:t>運用</a:t>
            </a:r>
            <a:r>
              <a:rPr lang="zh-TW" altLang="en-US" b="1" dirty="0">
                <a:solidFill>
                  <a:srgbClr val="FF0000"/>
                </a:solidFill>
                <a:latin typeface="微軟正黑體" panose="020B0604030504040204" pitchFamily="34" charset="-120"/>
                <a:ea typeface="微軟正黑體" panose="020B0604030504040204" pitchFamily="34" charset="-120"/>
              </a:rPr>
              <a:t>油污染擴散模擬系統</a:t>
            </a:r>
            <a:r>
              <a:rPr lang="zh-TW" altLang="en-US" dirty="0">
                <a:solidFill>
                  <a:srgbClr val="000000"/>
                </a:solidFill>
                <a:latin typeface="微軟正黑體" panose="020B0604030504040204" pitchFamily="34" charset="-120"/>
                <a:ea typeface="微軟正黑體" panose="020B0604030504040204" pitchFamily="34" charset="-120"/>
              </a:rPr>
              <a:t>，依現場海氣象條件</a:t>
            </a:r>
            <a:r>
              <a:rPr lang="zh-TW" altLang="en-US" b="1" dirty="0">
                <a:solidFill>
                  <a:srgbClr val="FF0000"/>
                </a:solidFill>
                <a:latin typeface="微軟正黑體" panose="020B0604030504040204" pitchFamily="34" charset="-120"/>
                <a:ea typeface="微軟正黑體" panose="020B0604030504040204" pitchFamily="34" charset="-120"/>
              </a:rPr>
              <a:t>預測</a:t>
            </a:r>
            <a:r>
              <a:rPr lang="en-US" altLang="zh-TW" b="1" dirty="0">
                <a:solidFill>
                  <a:srgbClr val="FF0000"/>
                </a:solidFill>
                <a:latin typeface="微軟正黑體" panose="020B0604030504040204" pitchFamily="34" charset="-120"/>
                <a:ea typeface="微軟正黑體" panose="020B0604030504040204" pitchFamily="34" charset="-120"/>
              </a:rPr>
              <a:t>24</a:t>
            </a:r>
            <a:r>
              <a:rPr lang="zh-TW" altLang="en-US" b="1" dirty="0">
                <a:solidFill>
                  <a:srgbClr val="FF0000"/>
                </a:solidFill>
                <a:latin typeface="微軟正黑體" panose="020B0604030504040204" pitchFamily="34" charset="-120"/>
                <a:ea typeface="微軟正黑體" panose="020B0604030504040204" pitchFamily="34" charset="-120"/>
              </a:rPr>
              <a:t>小時內如有油污染洩漏時可能影響</a:t>
            </a:r>
            <a:r>
              <a:rPr lang="zh-TW" altLang="en-US" b="1" dirty="0" smtClean="0">
                <a:solidFill>
                  <a:srgbClr val="FF0000"/>
                </a:solidFill>
                <a:latin typeface="微軟正黑體" panose="020B0604030504040204" pitchFamily="34" charset="-120"/>
                <a:ea typeface="微軟正黑體" panose="020B0604030504040204" pitchFamily="34" charset="-120"/>
              </a:rPr>
              <a:t>範圍 ；另</a:t>
            </a:r>
            <a:r>
              <a:rPr kumimoji="1" lang="zh-TW" altLang="en-US" sz="1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申請</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福衛二號衛星執行監控作業</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，期有效</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掌握事故現場附近海域狀況</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，以提供現場污染應變處理</a:t>
            </a:r>
            <a:r>
              <a:rPr kumimoji="1" lang="zh-TW" altLang="en-US" sz="1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參考；並持續</a:t>
            </a:r>
            <a:r>
              <a:rPr kumimoji="1" lang="zh-TW" altLang="en-US"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派員</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巡查岸際油污染</a:t>
            </a:r>
            <a:r>
              <a:rPr kumimoji="1" lang="zh-TW" altLang="en-US"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情形、</a:t>
            </a:r>
            <a:r>
              <a:rPr kumimoji="1" lang="zh-TW" altLang="en-US" sz="1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使用</a:t>
            </a:r>
            <a:r>
              <a:rPr kumimoji="1" lang="zh-TW" altLang="en-US"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無人</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駕駛航空器系統（</a:t>
            </a:r>
            <a:r>
              <a:rPr kumimoji="1" lang="en-US" altLang="zh-TW"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Unmanned Aircraft Systems, UAS</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）及岸際雷達車</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進行海面污染</a:t>
            </a:r>
            <a:r>
              <a:rPr kumimoji="1" lang="zh-TW" altLang="en-US" sz="1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監控</a:t>
            </a:r>
            <a:endParaRPr kumimoji="1"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21" name="矩形 20"/>
          <p:cNvSpPr/>
          <p:nvPr/>
        </p:nvSpPr>
        <p:spPr>
          <a:xfrm>
            <a:off x="95249" y="3516868"/>
            <a:ext cx="2920992"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2</a:t>
            </a:r>
            <a:r>
              <a:rPr kumimoji="1" lang="en-US" altLang="zh-TW"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事故周邊環境監控</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作業：</a:t>
            </a:r>
          </a:p>
        </p:txBody>
      </p:sp>
      <p:sp>
        <p:nvSpPr>
          <p:cNvPr id="14" name="矩形 9"/>
          <p:cNvSpPr>
            <a:spLocks noChangeArrowheads="1"/>
          </p:cNvSpPr>
          <p:nvPr/>
        </p:nvSpPr>
        <p:spPr bwMode="auto">
          <a:xfrm>
            <a:off x="-2" y="6629400"/>
            <a:ext cx="8930861" cy="215444"/>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資料</a:t>
            </a: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zh-TW" altLang="en-US"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行政院環境保護</a:t>
            </a:r>
            <a:r>
              <a:rPr kumimoji="1" lang="zh-TW" altLang="en-US"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rPr>
              <a:t>署、石門區公所</a:t>
            </a:r>
            <a:endPar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sp>
        <p:nvSpPr>
          <p:cNvPr id="26" name="矩形 25"/>
          <p:cNvSpPr/>
          <p:nvPr/>
        </p:nvSpPr>
        <p:spPr>
          <a:xfrm>
            <a:off x="281835" y="5553670"/>
            <a:ext cx="8785965" cy="9233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 </a:t>
            </a:r>
            <a:r>
              <a:rPr kumimoji="1" lang="zh-TW" altLang="en-US" sz="1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環保署</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指出，相關作業包括請</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交通部航港局依商港法第</a:t>
            </a:r>
            <a:r>
              <a:rPr kumimoji="1" lang="en-US" altLang="zh-TW"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53</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條辦理難船殘油及油品移除工作，避免船舶殘油洩漏</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1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另</a:t>
            </a:r>
            <a:r>
              <a:rPr kumimoji="1" lang="en-US" altLang="zh-TW" sz="1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3/10</a:t>
            </a:r>
            <a:r>
              <a:rPr kumimoji="1" lang="zh-TW" altLang="en-US" sz="1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據</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船公司描述船體情形，初步研判重油並未外洩，機艙內有約</a:t>
            </a:r>
            <a:r>
              <a:rPr kumimoji="1"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14</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噸潤滑油，因機艙破裂進水</a:t>
            </a:r>
            <a:r>
              <a:rPr kumimoji="1" lang="zh-TW" altLang="en-US" sz="1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，已</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有部分潤滑油外洩。</a:t>
            </a:r>
          </a:p>
        </p:txBody>
      </p:sp>
      <p:sp>
        <p:nvSpPr>
          <p:cNvPr id="27" name="矩形 26"/>
          <p:cNvSpPr/>
          <p:nvPr/>
        </p:nvSpPr>
        <p:spPr>
          <a:xfrm>
            <a:off x="95250" y="5149410"/>
            <a:ext cx="4075155"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3.</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做好</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事故周邊安全疑慮的排查工作</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79686717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政 </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府 應 變 作 為</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3" name="矩形 2"/>
          <p:cNvSpPr/>
          <p:nvPr/>
        </p:nvSpPr>
        <p:spPr>
          <a:xfrm>
            <a:off x="95250" y="762000"/>
            <a:ext cx="2459328"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4</a:t>
            </a:r>
            <a:r>
              <a:rPr kumimoji="1" lang="en-US" altLang="zh-TW"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國際</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救援團隊支援：</a:t>
            </a:r>
            <a:endPar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4" name="矩形 3"/>
          <p:cNvSpPr/>
          <p:nvPr/>
        </p:nvSpPr>
        <p:spPr>
          <a:xfrm>
            <a:off x="228600" y="1148853"/>
            <a:ext cx="8839200" cy="313932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日本</a:t>
            </a:r>
            <a:endParaRPr kumimoji="1" lang="en-US" altLang="zh-TW"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德</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翔臺北輪船東於該輪擱淺第一時間</a:t>
            </a:r>
            <a:r>
              <a:rPr kumimoji="1"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(3 </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 </a:t>
            </a:r>
            <a:r>
              <a:rPr kumimoji="1"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10 </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r>
              <a:rPr kumimoji="1"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立即</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請求</a:t>
            </a:r>
            <a:r>
              <a:rPr kumimoji="1" lang="en-US" altLang="zh-TW"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Nippon Salvage(</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日本海難救助</a:t>
            </a:r>
            <a:r>
              <a:rPr kumimoji="1" lang="en-US" altLang="zh-TW"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於事故當日派員啟程趕赴臺灣，於當日晚間 </a:t>
            </a:r>
            <a:r>
              <a:rPr kumimoji="1"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22 </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時抵達，並於 </a:t>
            </a:r>
            <a:r>
              <a:rPr kumimoji="1"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11</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日上午即前往現場勘查及提供技術指導，其理由係基於 </a:t>
            </a:r>
            <a:r>
              <a:rPr kumimoji="1" lang="en-US" altLang="zh-TW"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Nippon Salvage(</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日本海難救助</a:t>
            </a:r>
            <a:r>
              <a:rPr kumimoji="1" lang="en-US" altLang="zh-TW"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曾於 </a:t>
            </a:r>
            <a:r>
              <a:rPr kumimoji="1" lang="en-US" altLang="zh-TW"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97 </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年</a:t>
            </a:r>
            <a:r>
              <a:rPr kumimoji="1" lang="en-US" altLang="zh-TW"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11 </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月 </a:t>
            </a:r>
            <a:r>
              <a:rPr kumimoji="1" lang="en-US" altLang="zh-TW"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10 </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日，參與晨曦輪海難擱淺事件之處理經驗</a:t>
            </a:r>
            <a:r>
              <a:rPr kumimoji="1" lang="en-US" altLang="zh-TW"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德翔臺北輪擱淺事故地點附近</a:t>
            </a:r>
            <a:r>
              <a:rPr kumimoji="1" lang="en-US" altLang="zh-TW"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1" lang="zh-TW" altLang="en-US"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endParaRPr kumimoji="1" lang="en-US" altLang="zh-TW"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美國</a:t>
            </a:r>
            <a:endParaRPr kumimoji="1" lang="en-US" altLang="zh-TW"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在</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事件發生第一天，為執行先期救難工作，</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美國</a:t>
            </a:r>
            <a:r>
              <a:rPr kumimoji="1" lang="zh-TW" altLang="en-US"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海事救</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難公司（</a:t>
            </a:r>
            <a:r>
              <a:rPr kumimoji="1" lang="en-US" altLang="zh-TW"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RESOLVE</a:t>
            </a:r>
            <a:r>
              <a:rPr kumimoji="1" lang="zh-TW" altLang="en-US"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1" lang="zh-TW" altLang="en-US" sz="1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已</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派遣專家前來石門事故現場評估後續</a:t>
            </a:r>
            <a:r>
              <a:rPr kumimoji="1" lang="zh-TW" altLang="en-US" sz="1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作業</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，後續</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國際船東除污聯盟（</a:t>
            </a:r>
            <a:r>
              <a:rPr kumimoji="1" lang="en-US" altLang="zh-TW"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International Tanker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Owners Pollution Federation, ITOPF</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的專家亦來</a:t>
            </a:r>
            <a:r>
              <a:rPr kumimoji="1" lang="zh-TW" altLang="en-US" sz="1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參與。</a:t>
            </a:r>
            <a:endParaRPr kumimoji="1" lang="en-US" altLang="zh-TW" sz="1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上述</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專家並持續參與油污染現場應變中心會議</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，共同</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研議後續處置作為。</a:t>
            </a:r>
          </a:p>
        </p:txBody>
      </p:sp>
      <p:sp>
        <p:nvSpPr>
          <p:cNvPr id="14" name="矩形 9"/>
          <p:cNvSpPr>
            <a:spLocks noChangeArrowheads="1"/>
          </p:cNvSpPr>
          <p:nvPr/>
        </p:nvSpPr>
        <p:spPr bwMode="auto">
          <a:xfrm>
            <a:off x="-2" y="6629400"/>
            <a:ext cx="8930861" cy="215444"/>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資料</a:t>
            </a: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zh-TW" altLang="en-US"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行政院環境保護</a:t>
            </a:r>
            <a:r>
              <a:rPr kumimoji="1" lang="zh-TW" altLang="en-US"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rPr>
              <a:t>署、石門區公所</a:t>
            </a:r>
            <a:endPar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sp>
        <p:nvSpPr>
          <p:cNvPr id="11" name="矩形 10"/>
          <p:cNvSpPr/>
          <p:nvPr/>
        </p:nvSpPr>
        <p:spPr>
          <a:xfrm>
            <a:off x="95250" y="4453216"/>
            <a:ext cx="1997663"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5</a:t>
            </a:r>
            <a:r>
              <a:rPr kumimoji="1" lang="en-US" altLang="zh-TW"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學術單位支援：</a:t>
            </a:r>
            <a:endPar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2" name="矩形 11"/>
          <p:cNvSpPr/>
          <p:nvPr/>
        </p:nvSpPr>
        <p:spPr>
          <a:xfrm>
            <a:off x="228600" y="4840069"/>
            <a:ext cx="8839200" cy="1200329"/>
          </a:xfrm>
          <a:prstGeom prst="rect">
            <a:avLst/>
          </a:prstGeom>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1"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3/10</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擱淺當天，本署委託之</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國立高雄海洋科技大學雷達監測車</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於</a:t>
            </a:r>
            <a:r>
              <a:rPr kumimoji="1" lang="zh-TW" altLang="en-US" sz="1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傍晚抵達</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現場開始進行海氣象條件觀測與油污染監控，並持續至今。</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1"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3/25</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現場應變中心第 </a:t>
            </a:r>
            <a:r>
              <a:rPr kumimoji="1"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16 </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次會議，</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農委會已委託國立海洋大學進行海域</a:t>
            </a:r>
            <a:r>
              <a:rPr kumimoji="1" lang="zh-TW" altLang="en-US"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水質監測作業。</a:t>
            </a:r>
            <a:endPar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8814322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1266D5-12BC-4471-AD15-3A7E0D284600}" type="slidenum">
              <a:rPr kumimoji="0" lang="zh-TW" altLang="en-US" sz="1400" b="0" i="0" u="none" strike="noStrike" kern="1200" cap="none" spc="0" normalizeH="0" baseline="0" noProof="0" smtClean="0">
                <a:ln>
                  <a:noFill/>
                </a:ln>
                <a:solidFill>
                  <a:srgbClr val="262626"/>
                </a:solidFill>
                <a:effectLst/>
                <a:uLnTx/>
                <a:uFillTx/>
                <a:latin typeface="Arial Unicode MS" pitchFamily="34" charset="-120"/>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zh-TW" altLang="en-US" sz="1400" b="0" i="0" u="none" strike="noStrike" kern="1200" cap="none" spc="0" normalizeH="0" baseline="0" noProof="0" smtClean="0">
              <a:ln>
                <a:noFill/>
              </a:ln>
              <a:solidFill>
                <a:srgbClr val="262626"/>
              </a:solidFill>
              <a:effectLst/>
              <a:uLnTx/>
              <a:uFillTx/>
              <a:latin typeface="Arial Unicode MS" pitchFamily="34" charset="-120"/>
              <a:ea typeface="Arial Unicode MS" pitchFamily="34" charset="-120"/>
            </a:endParaRPr>
          </a:p>
        </p:txBody>
      </p:sp>
      <p:sp>
        <p:nvSpPr>
          <p:cNvPr id="35844" name="矩形 7"/>
          <p:cNvSpPr>
            <a:spLocks noChangeArrowheads="1"/>
          </p:cNvSpPr>
          <p:nvPr/>
        </p:nvSpPr>
        <p:spPr bwMode="auto">
          <a:xfrm>
            <a:off x="0" y="9906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a:ln>
                  <a:noFill/>
                </a:ln>
                <a:solidFill>
                  <a:srgbClr val="000000"/>
                </a:solidFill>
                <a:effectLst/>
                <a:uLnTx/>
                <a:uFillTx/>
                <a:latin typeface="微軟正黑體" pitchFamily="34" charset="-120"/>
                <a:ea typeface="微軟正黑體" pitchFamily="34" charset="-120"/>
                <a:cs typeface="+mn-cs"/>
              </a:rPr>
              <a:t>        </a:t>
            </a:r>
          </a:p>
        </p:txBody>
      </p:sp>
      <p:sp>
        <p:nvSpPr>
          <p:cNvPr id="33802" name="文字方塊 9"/>
          <p:cNvSpPr txBox="1">
            <a:spLocks noChangeArrowheads="1"/>
          </p:cNvSpPr>
          <p:nvPr/>
        </p:nvSpPr>
        <p:spPr bwMode="auto">
          <a:xfrm>
            <a:off x="0" y="304800"/>
            <a:ext cx="9067800" cy="1938992"/>
          </a:xfrm>
          <a:prstGeom prst="rect">
            <a:avLst/>
          </a:prstGeom>
          <a:noFill/>
          <a:ln>
            <a:noFill/>
          </a:ln>
          <a:extLst/>
        </p:spPr>
        <p:txBody>
          <a:bodyPr>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1" lang="en-US" altLang="zh-TW"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hlinkClick r:id="rId2"/>
              </a:rPr>
              <a:t>行政院環境保護署網站</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新增</a:t>
            </a:r>
            <a:r>
              <a:rPr kumimoji="1"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「德翔台北」貨輪擱淺專區資訊</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提供</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最新應變處置情形、</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政府</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發布、媒體關注問題及回應等</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，讓民眾能迅速</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了解</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貨輪擱淺</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災情</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等</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相關資訊</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a:t>
            </a:r>
            <a:endParaRPr kumimoji="1"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1" lang="en-US" altLang="zh-TW"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endParaRPr>
          </a:p>
        </p:txBody>
      </p:sp>
      <p:sp>
        <p:nvSpPr>
          <p:cNvPr id="11" name="矩形 9"/>
          <p:cNvSpPr>
            <a:spLocks noChangeArrowheads="1"/>
          </p:cNvSpPr>
          <p:nvPr/>
        </p:nvSpPr>
        <p:spPr bwMode="auto">
          <a:xfrm>
            <a:off x="-3" y="6642556"/>
            <a:ext cx="8930861" cy="215444"/>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資料</a:t>
            </a: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en-US" altLang="zh-TW" sz="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http://www.epa.gov.tw/mp.asp?mp=tsline</a:t>
            </a:r>
            <a:endParaRPr kumimoji="1" lang="zh-TW" altLang="en-US"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endParaRPr>
          </a:p>
        </p:txBody>
      </p:sp>
      <p:sp>
        <p:nvSpPr>
          <p:cNvPr id="1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政 </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府 應 變 作 為</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953" t="9305" r="27891" b="7916"/>
          <a:stretch/>
        </p:blipFill>
        <p:spPr bwMode="auto">
          <a:xfrm>
            <a:off x="0" y="1828800"/>
            <a:ext cx="4668374" cy="4813756"/>
          </a:xfrm>
          <a:prstGeom prst="rect">
            <a:avLst/>
          </a:prstGeom>
          <a:solidFill>
            <a:schemeClr val="accent1"/>
          </a:solidFill>
          <a:ln>
            <a:noFill/>
          </a:ln>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6172" t="10001" r="26875" b="23333"/>
          <a:stretch/>
        </p:blipFill>
        <p:spPr bwMode="auto">
          <a:xfrm>
            <a:off x="4648199" y="1918441"/>
            <a:ext cx="4467383" cy="3567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12"/>
          <p:cNvSpPr/>
          <p:nvPr/>
        </p:nvSpPr>
        <p:spPr>
          <a:xfrm>
            <a:off x="4668374" y="2243792"/>
            <a:ext cx="3104026" cy="17948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rebushet MS"/>
              <a:ea typeface="+mn-ea"/>
              <a:cs typeface="+mn-cs"/>
            </a:endParaRPr>
          </a:p>
        </p:txBody>
      </p:sp>
      <p:sp>
        <p:nvSpPr>
          <p:cNvPr id="10" name="矩形 9"/>
          <p:cNvSpPr/>
          <p:nvPr/>
        </p:nvSpPr>
        <p:spPr>
          <a:xfrm>
            <a:off x="69342" y="2478208"/>
            <a:ext cx="857250" cy="1308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rebushet MS"/>
              <a:ea typeface="+mn-ea"/>
              <a:cs typeface="+mn-cs"/>
            </a:endParaRPr>
          </a:p>
        </p:txBody>
      </p:sp>
      <p:sp>
        <p:nvSpPr>
          <p:cNvPr id="14" name="矩形 13"/>
          <p:cNvSpPr/>
          <p:nvPr/>
        </p:nvSpPr>
        <p:spPr>
          <a:xfrm>
            <a:off x="1066800" y="2743200"/>
            <a:ext cx="1552013" cy="76200"/>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rebushet MS"/>
              <a:ea typeface="+mn-ea"/>
              <a:cs typeface="+mn-cs"/>
            </a:endParaRPr>
          </a:p>
        </p:txBody>
      </p:sp>
    </p:spTree>
    <p:extLst>
      <p:ext uri="{BB962C8B-B14F-4D97-AF65-F5344CB8AC3E}">
        <p14:creationId xmlns:p14="http://schemas.microsoft.com/office/powerpoint/2010/main" val="85122005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641CF9-161F-48CB-9E17-ACC7428E6B0E}" type="slidenum">
              <a:rPr kumimoji="0" lang="zh-TW" altLang="en-US" sz="1400" b="0" i="0" u="none" strike="noStrike" kern="1200" cap="none" spc="0" normalizeH="0" baseline="0" noProof="0" smtClean="0">
                <a:ln>
                  <a:noFill/>
                </a:ln>
                <a:solidFill>
                  <a:srgbClr val="262626"/>
                </a:solidFill>
                <a:effectLst/>
                <a:uLnTx/>
                <a:uFillTx/>
                <a:latin typeface="Arial Unicode MS" pitchFamily="34" charset="-120"/>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zh-TW" altLang="en-US" sz="1400" b="0" i="0" u="none" strike="noStrike" kern="1200" cap="none" spc="0" normalizeH="0" baseline="0" noProof="0" smtClean="0">
              <a:ln>
                <a:noFill/>
              </a:ln>
              <a:solidFill>
                <a:srgbClr val="262626"/>
              </a:solidFill>
              <a:effectLst/>
              <a:uLnTx/>
              <a:uFillTx/>
              <a:latin typeface="Arial Unicode MS" pitchFamily="34" charset="-120"/>
              <a:ea typeface="Arial Unicode MS" pitchFamily="34" charset="-120"/>
            </a:endParaRPr>
          </a:p>
        </p:txBody>
      </p:sp>
      <p:sp>
        <p:nvSpPr>
          <p:cNvPr id="32774" name="AutoShape 19" descr="http://gb.cri.cn/mmsource/images/2014/06/28/82/1092094341428137470.jpg"/>
          <p:cNvSpPr>
            <a:spLocks noChangeAspect="1" noChangeArrowheads="1"/>
          </p:cNvSpPr>
          <p:nvPr/>
        </p:nvSpPr>
        <p:spPr bwMode="auto">
          <a:xfrm>
            <a:off x="63500" y="-136525"/>
            <a:ext cx="895350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Arial" pitchFamily="34" charset="0"/>
              <a:ea typeface="標楷體" pitchFamily="65" charset="-120"/>
              <a:cs typeface="+mn-cs"/>
            </a:endParaRPr>
          </a:p>
        </p:txBody>
      </p:sp>
      <p:sp>
        <p:nvSpPr>
          <p:cNvPr id="26" name="文字方塊 4"/>
          <p:cNvSpPr txBox="1">
            <a:spLocks noChangeArrowheads="1"/>
          </p:cNvSpPr>
          <p:nvPr/>
        </p:nvSpPr>
        <p:spPr bwMode="auto">
          <a:xfrm>
            <a:off x="82550" y="533400"/>
            <a:ext cx="88328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285750" marR="0" lvl="0" indent="-28575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由航跡圖顯示在 </a:t>
            </a:r>
            <a:r>
              <a:rPr kumimoji="0" lang="en-US" altLang="zh-TW"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3 </a:t>
            </a: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月 </a:t>
            </a:r>
            <a:r>
              <a:rPr kumimoji="0" lang="en-US" altLang="zh-TW"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10 </a:t>
            </a: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日上午 </a:t>
            </a:r>
            <a:r>
              <a:rPr kumimoji="0" lang="en-US" altLang="zh-TW"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7 </a:t>
            </a: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時 </a:t>
            </a:r>
            <a:r>
              <a:rPr kumimoji="0" lang="en-US" altLang="zh-TW"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35 </a:t>
            </a: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分發生故障前的航線都是正常的，直到 </a:t>
            </a:r>
            <a:r>
              <a:rPr kumimoji="0" lang="en-US" altLang="zh-TW"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7 </a:t>
            </a: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時 </a:t>
            </a:r>
            <a:r>
              <a:rPr kumimoji="0" lang="en-US" altLang="zh-TW"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41 </a:t>
            </a: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分船舶完全失去動力，才被吹往西邊，及於 </a:t>
            </a:r>
            <a:r>
              <a:rPr kumimoji="0" lang="en-US" altLang="zh-TW"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10 </a:t>
            </a: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時發生</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擱淺</a:t>
            </a: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。當時雖然下雙錨，但因水深超過 </a:t>
            </a:r>
            <a:r>
              <a:rPr kumimoji="0" lang="en-US" altLang="zh-TW"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60 </a:t>
            </a: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公尺以上，還是無法有效拉住船體。</a:t>
            </a:r>
          </a:p>
        </p:txBody>
      </p:sp>
      <p:pic>
        <p:nvPicPr>
          <p:cNvPr id="2055"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8907" t="13611" r="8047" b="15555"/>
          <a:stretch/>
        </p:blipFill>
        <p:spPr bwMode="auto">
          <a:xfrm>
            <a:off x="149926" y="2093535"/>
            <a:ext cx="8867074" cy="4254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橢圓 13"/>
          <p:cNvSpPr/>
          <p:nvPr/>
        </p:nvSpPr>
        <p:spPr>
          <a:xfrm rot="20760925">
            <a:off x="5454183" y="3422419"/>
            <a:ext cx="1381154" cy="533400"/>
          </a:xfrm>
          <a:prstGeom prst="ellipse">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rebushet MS"/>
              <a:ea typeface="+mn-ea"/>
              <a:cs typeface="+mn-cs"/>
            </a:endParaRPr>
          </a:p>
        </p:txBody>
      </p:sp>
      <p:sp>
        <p:nvSpPr>
          <p:cNvPr id="15" name="文字方塊 14"/>
          <p:cNvSpPr txBox="1"/>
          <p:nvPr/>
        </p:nvSpPr>
        <p:spPr>
          <a:xfrm>
            <a:off x="6572250" y="3078772"/>
            <a:ext cx="2031325" cy="369332"/>
          </a:xfrm>
          <a:prstGeom prst="rect">
            <a:avLst/>
          </a:prstGeom>
          <a:solidFill>
            <a:srgbClr val="FFFF00"/>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8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船舶完全失去動力</a:t>
            </a:r>
            <a:endParaRPr kumimoji="1" lang="zh-TW" altLang="en-US" sz="1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endParaRPr>
          </a:p>
        </p:txBody>
      </p:sp>
      <p:sp>
        <p:nvSpPr>
          <p:cNvPr id="31" name="橢圓 30"/>
          <p:cNvSpPr/>
          <p:nvPr/>
        </p:nvSpPr>
        <p:spPr>
          <a:xfrm rot="21398233">
            <a:off x="182684" y="3769959"/>
            <a:ext cx="1479430" cy="530507"/>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rebushet MS"/>
              <a:ea typeface="+mn-ea"/>
              <a:cs typeface="+mn-cs"/>
            </a:endParaRPr>
          </a:p>
        </p:txBody>
      </p:sp>
      <p:sp>
        <p:nvSpPr>
          <p:cNvPr id="32" name="文字方塊 31"/>
          <p:cNvSpPr txBox="1"/>
          <p:nvPr/>
        </p:nvSpPr>
        <p:spPr>
          <a:xfrm>
            <a:off x="76200" y="3440668"/>
            <a:ext cx="1107996" cy="369332"/>
          </a:xfrm>
          <a:prstGeom prst="rect">
            <a:avLst/>
          </a:prstGeom>
          <a:solidFill>
            <a:srgbClr val="FF0000">
              <a:alpha val="37000"/>
            </a:srgbClr>
          </a:solid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8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船舶</a:t>
            </a:r>
            <a:r>
              <a:rPr kumimoji="0" lang="zh-TW" altLang="en-US" sz="18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擱淺</a:t>
            </a:r>
            <a:endParaRPr kumimoji="1" lang="zh-TW" altLang="en-US" sz="1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endParaRPr>
          </a:p>
        </p:txBody>
      </p:sp>
      <p:sp>
        <p:nvSpPr>
          <p:cNvPr id="33" name="矩形 9"/>
          <p:cNvSpPr>
            <a:spLocks noChangeArrowheads="1"/>
          </p:cNvSpPr>
          <p:nvPr/>
        </p:nvSpPr>
        <p:spPr bwMode="auto">
          <a:xfrm>
            <a:off x="-2" y="6629400"/>
            <a:ext cx="8930861" cy="215444"/>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資料</a:t>
            </a: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zh-TW" altLang="en-US"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行政院環境保護</a:t>
            </a:r>
            <a:r>
              <a:rPr kumimoji="1" lang="zh-TW" altLang="en-US"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rPr>
              <a:t>署</a:t>
            </a:r>
            <a:endPar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sp>
        <p:nvSpPr>
          <p:cNvPr id="34"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致</a:t>
            </a:r>
            <a:r>
              <a:rPr kumimoji="0" lang="zh-TW"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災原因研判</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1837750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nvPr>
        </p:nvGraphicFramePr>
        <p:xfrm>
          <a:off x="228600" y="1143000"/>
          <a:ext cx="8686800" cy="5169932"/>
        </p:xfrm>
        <a:graphic>
          <a:graphicData uri="http://schemas.openxmlformats.org/drawingml/2006/table">
            <a:tbl>
              <a:tblPr firstRow="1" firstCol="1" bandRow="1">
                <a:tableStyleId>{5C22544A-7EE6-4342-B048-85BDC9FD1C3A}</a:tableStyleId>
              </a:tblPr>
              <a:tblGrid>
                <a:gridCol w="571948">
                  <a:extLst>
                    <a:ext uri="{9D8B030D-6E8A-4147-A177-3AD203B41FA5}">
                      <a16:colId xmlns:a16="http://schemas.microsoft.com/office/drawing/2014/main" val="20000"/>
                    </a:ext>
                  </a:extLst>
                </a:gridCol>
                <a:gridCol w="1104452">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28956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tblGrid>
              <a:tr h="347520">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kern="100" dirty="0" smtClean="0">
                          <a:effectLst/>
                          <a:latin typeface="微軟正黑體" panose="020B0604030504040204" pitchFamily="34" charset="-120"/>
                          <a:ea typeface="微軟正黑體" panose="020B0604030504040204" pitchFamily="34" charset="-120"/>
                        </a:rPr>
                        <a:t>新北市深耕計畫四方工作會議主席裁</a:t>
                      </a:r>
                      <a:r>
                        <a:rPr lang="en-US" altLang="zh-TW" sz="1600" b="1" kern="100" dirty="0" smtClean="0">
                          <a:effectLst/>
                          <a:latin typeface="微軟正黑體" panose="020B0604030504040204" pitchFamily="34" charset="-120"/>
                          <a:ea typeface="微軟正黑體" panose="020B0604030504040204" pitchFamily="34" charset="-120"/>
                        </a:rPr>
                        <a:t>(</a:t>
                      </a:r>
                      <a:r>
                        <a:rPr lang="zh-TW" altLang="zh-TW" sz="1600" b="1" kern="100" dirty="0" smtClean="0">
                          <a:effectLst/>
                          <a:latin typeface="微軟正黑體" panose="020B0604030504040204" pitchFamily="34" charset="-120"/>
                          <a:ea typeface="微軟正黑體" panose="020B0604030504040204" pitchFamily="34" charset="-120"/>
                        </a:rPr>
                        <a:t>指</a:t>
                      </a:r>
                      <a:r>
                        <a:rPr lang="en-US" altLang="zh-TW" sz="1600" b="1" kern="100" dirty="0" smtClean="0">
                          <a:effectLst/>
                          <a:latin typeface="微軟正黑體" panose="020B0604030504040204" pitchFamily="34" charset="-120"/>
                          <a:ea typeface="微軟正黑體" panose="020B0604030504040204" pitchFamily="34" charset="-120"/>
                        </a:rPr>
                        <a:t>)</a:t>
                      </a:r>
                      <a:r>
                        <a:rPr lang="zh-TW" altLang="zh-TW" sz="1600" b="1" kern="100" dirty="0" smtClean="0">
                          <a:effectLst/>
                          <a:latin typeface="微軟正黑體" panose="020B0604030504040204" pitchFamily="34" charset="-120"/>
                          <a:ea typeface="微軟正黑體" panose="020B0604030504040204" pitchFamily="34" charset="-120"/>
                        </a:rPr>
                        <a:t>事項辦理情形管制表</a:t>
                      </a:r>
                      <a:endParaRPr lang="zh-TW" altLang="zh-TW" sz="1600" b="1" kern="100" dirty="0" smtClean="0">
                        <a:effectLst/>
                        <a:latin typeface="微軟正黑體" panose="020B0604030504040204" pitchFamily="34" charset="-120"/>
                        <a:ea typeface="微軟正黑體" panose="020B0604030504040204" pitchFamily="34" charset="-120"/>
                        <a:cs typeface="Times New Roman"/>
                      </a:endParaRPr>
                    </a:p>
                  </a:txBody>
                  <a:tcPr marL="57236" marR="57236"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584169">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編號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會議日期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管制事項</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承辦單位</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本次辦理情形</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預計完成日期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管考意見</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extLst>
                  <a:ext uri="{0D108BD9-81ED-4DB2-BD59-A6C34878D82A}">
                    <a16:rowId xmlns:a16="http://schemas.microsoft.com/office/drawing/2014/main" val="10001"/>
                  </a:ext>
                </a:extLst>
              </a:tr>
              <a:tr h="2627590">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45</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12</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28</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just"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年度區長及里長防救災教育講習。</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消防局</a:t>
                      </a:r>
                    </a:p>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民政局</a:t>
                      </a:r>
                    </a:p>
                  </a:txBody>
                  <a:tcPr marL="68580" marR="68580" marT="0" marB="0" anchor="ctr"/>
                </a:tc>
                <a:tc>
                  <a:txBody>
                    <a:bodyPr/>
                    <a:lstStyle/>
                    <a:p>
                      <a:pPr marL="180975" marR="0" lvl="0" indent="-180975" algn="just" defTabSz="914400" rtl="0" eaLnBrk="1" fontAlgn="auto" latinLnBrk="0" hangingPunct="1">
                        <a:lnSpc>
                          <a:spcPts val="1800"/>
                        </a:lnSpc>
                        <a:spcBef>
                          <a:spcPts val="0"/>
                        </a:spcBef>
                        <a:spcAft>
                          <a:spcPts val="0"/>
                        </a:spcAft>
                        <a:buClrTx/>
                        <a:buSzTx/>
                        <a:buFont typeface="+mj-lt"/>
                        <a:buNone/>
                        <a:tabLst/>
                        <a:defRPr/>
                      </a:pP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1.</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區長講習：已於</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3</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1</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日辦理區長講習課程，</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3</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8</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日完成彙整課程意見調查表。</a:t>
                      </a:r>
                    </a:p>
                    <a:p>
                      <a:pPr marL="180975" marR="0" lvl="0" indent="-180975" algn="just" defTabSz="914400" rtl="0" eaLnBrk="1" fontAlgn="auto" latinLnBrk="0" hangingPunct="1">
                        <a:lnSpc>
                          <a:spcPts val="1800"/>
                        </a:lnSpc>
                        <a:spcBef>
                          <a:spcPts val="0"/>
                        </a:spcBef>
                        <a:spcAft>
                          <a:spcPts val="0"/>
                        </a:spcAft>
                        <a:buClrTx/>
                        <a:buSzTx/>
                        <a:buFont typeface="+mj-lt"/>
                        <a:buNone/>
                        <a:tabLst/>
                        <a:defRPr/>
                      </a:pP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2.</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里長講習：規劃配合里長暨里幹事聯繫會報、災害防救會報或各項里長講習訓練，於</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105</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年</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4</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30</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日前辦理完成，截至</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4/25</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已辦理</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25</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場次，目前出席率皆達</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7</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成以上</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5</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31</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zh-TW" altLang="zh-TW" sz="1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持續列管</a:t>
                      </a:r>
                      <a:endParaRPr kumimoji="0" lang="zh-TW" altLang="zh-TW"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10002"/>
                  </a:ext>
                </a:extLst>
              </a:tr>
              <a:tr h="1610653">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046</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12</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28</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just"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年防災避難看板設置。</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消防局</a:t>
                      </a:r>
                    </a:p>
                  </a:txBody>
                  <a:tcPr marL="68580" marR="68580" marT="0" marB="0" anchor="ctr"/>
                </a:tc>
                <a:tc>
                  <a:txBody>
                    <a:bodyPr/>
                    <a:lstStyle/>
                    <a:p>
                      <a:pPr marL="0" marR="0" lvl="0" indent="0" algn="just" defTabSz="914400" rtl="0" eaLnBrk="1" fontAlgn="auto" latinLnBrk="0" hangingPunct="1">
                        <a:lnSpc>
                          <a:spcPts val="1800"/>
                        </a:lnSpc>
                        <a:spcBef>
                          <a:spcPts val="0"/>
                        </a:spcBef>
                        <a:spcAft>
                          <a:spcPts val="0"/>
                        </a:spcAft>
                        <a:buClrTx/>
                        <a:buSzTx/>
                        <a:buFont typeface="+mj-lt"/>
                        <a:buNone/>
                        <a:tabLst/>
                        <a:defRPr/>
                      </a:pP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本年度裝設特色看板之區公所為中和區</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土地公</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；鶯歌區</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區徽</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；深坑區</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豆腐</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。將於</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5</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月份辦理看板廠商招標作業，</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6</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月份確定廠商後，再請廠商設計特色看板樣式。</a:t>
                      </a:r>
                      <a:endParaRPr lang="zh-TW" sz="1600" b="1" kern="12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9</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30</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zh-TW" altLang="zh-TW" sz="1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持續列管</a:t>
                      </a:r>
                      <a:endParaRPr kumimoji="0" lang="zh-TW" altLang="zh-TW"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2395894206"/>
                  </a:ext>
                </a:extLst>
              </a:tr>
            </a:tbl>
          </a:graphicData>
        </a:graphic>
      </p:graphicFrame>
      <p:sp>
        <p:nvSpPr>
          <p:cNvPr id="5"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8</a:t>
            </a:fld>
            <a:endParaRPr lang="en-US" altLang="ko-KR" dirty="0">
              <a:solidFill>
                <a:srgbClr val="1F497D">
                  <a:lumMod val="50000"/>
                </a:srgbClr>
              </a:solidFill>
            </a:endParaRPr>
          </a:p>
        </p:txBody>
      </p:sp>
    </p:spTree>
    <p:extLst>
      <p:ext uri="{BB962C8B-B14F-4D97-AF65-F5344CB8AC3E}">
        <p14:creationId xmlns:p14="http://schemas.microsoft.com/office/powerpoint/2010/main" val="2133117638"/>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小</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結</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53251"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435E0D-8C40-4050-9AB2-77C4B7F91061}" type="slidenum">
              <a:rPr kumimoji="0" lang="zh-TW" altLang="en-US" sz="1400" b="0" i="0" u="none" strike="noStrike" kern="1200" cap="none" spc="0" normalizeH="0" baseline="0" noProof="0">
                <a:ln>
                  <a:noFill/>
                </a:ln>
                <a:solidFill>
                  <a:srgbClr val="262626"/>
                </a:solidFill>
                <a:effectLst/>
                <a:uLnTx/>
                <a:uFillTx/>
                <a:latin typeface="Arial Unicode MS" pitchFamily="34" charset="-120"/>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zh-TW" altLang="en-US" sz="1400" b="0" i="0" u="none" strike="noStrike" kern="1200" cap="none" spc="0" normalizeH="0" baseline="0" noProof="0">
              <a:ln>
                <a:noFill/>
              </a:ln>
              <a:solidFill>
                <a:srgbClr val="262626"/>
              </a:solidFill>
              <a:effectLst/>
              <a:uLnTx/>
              <a:uFillTx/>
              <a:latin typeface="Arial Unicode MS" pitchFamily="34" charset="-120"/>
              <a:ea typeface="Arial Unicode MS" pitchFamily="34" charset="-120"/>
            </a:endParaRPr>
          </a:p>
        </p:txBody>
      </p:sp>
      <p:grpSp>
        <p:nvGrpSpPr>
          <p:cNvPr id="53252" name="群組 2"/>
          <p:cNvGrpSpPr>
            <a:grpSpLocks/>
          </p:cNvGrpSpPr>
          <p:nvPr/>
        </p:nvGrpSpPr>
        <p:grpSpPr bwMode="auto">
          <a:xfrm>
            <a:off x="228600" y="727073"/>
            <a:ext cx="4639191" cy="535633"/>
            <a:chOff x="112059" y="824622"/>
            <a:chExt cx="4638773" cy="535524"/>
          </a:xfrm>
        </p:grpSpPr>
        <p:sp>
          <p:nvSpPr>
            <p:cNvPr id="11" name="五邊形 10"/>
            <p:cNvSpPr/>
            <p:nvPr/>
          </p:nvSpPr>
          <p:spPr>
            <a:xfrm>
              <a:off x="112059" y="855424"/>
              <a:ext cx="4638773" cy="504722"/>
            </a:xfrm>
            <a:prstGeom prst="homePlate">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4" name="五邊形 3"/>
            <p:cNvSpPr/>
            <p:nvPr/>
          </p:nvSpPr>
          <p:spPr>
            <a:xfrm>
              <a:off x="170792" y="824622"/>
              <a:ext cx="4580040" cy="461571"/>
            </a:xfrm>
            <a:prstGeom prst="homePlate">
              <a:avLst/>
            </a:prstGeom>
          </p:spPr>
          <p:style>
            <a:lnRef idx="1">
              <a:schemeClr val="accent6"/>
            </a:lnRef>
            <a:fillRef idx="3">
              <a:schemeClr val="accent6"/>
            </a:fillRef>
            <a:effectRef idx="2">
              <a:schemeClr val="accent6"/>
            </a:effectRef>
            <a:fontRef idx="minor">
              <a:schemeClr val="lt1"/>
            </a:fontRef>
          </p:style>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聯合模擬船隻事故災害防救演練</a:t>
              </a:r>
              <a:endParaRPr kumimoji="1" lang="zh-TW" altLang="en-US" sz="24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grpSp>
      <p:sp>
        <p:nvSpPr>
          <p:cNvPr id="53253" name="矩形 4"/>
          <p:cNvSpPr>
            <a:spLocks noChangeArrowheads="1"/>
          </p:cNvSpPr>
          <p:nvPr/>
        </p:nvSpPr>
        <p:spPr bwMode="auto">
          <a:xfrm>
            <a:off x="233548" y="1371600"/>
            <a:ext cx="85725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臺北市與新北市淡水河藍色公路共有</a:t>
            </a:r>
            <a:r>
              <a:rPr kumimoji="1" lang="en-US" altLang="zh-TW" sz="20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14</a:t>
            </a:r>
            <a:r>
              <a:rPr kumimoji="1" lang="zh-TW" altLang="en-US" sz="20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條路線</a:t>
            </a:r>
            <a:r>
              <a:rPr kumimoji="1" lang="en-US" altLang="zh-TW" sz="20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7</a:t>
            </a:r>
            <a:r>
              <a:rPr kumimoji="1" lang="zh-TW" altLang="en-US" sz="20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座碼頭，應與台北市</a:t>
            </a:r>
            <a:r>
              <a:rPr kumimoji="1" lang="zh-TW" altLang="en-US" sz="20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聯合</a:t>
            </a:r>
            <a:r>
              <a:rPr kumimoji="1" lang="zh-TW" altLang="en-US" sz="2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災害防救演練</a:t>
            </a:r>
            <a:r>
              <a:rPr kumimoji="1" lang="zh-TW" altLang="en-US"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，模擬載客船舶事故及水域意外空中救援作業，以</a:t>
            </a:r>
            <a:r>
              <a:rPr kumimoji="1" lang="zh-TW" altLang="en-US" sz="2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提昇整體防救災能力及強化單位橫向聯繫通報機制</a:t>
            </a:r>
            <a:r>
              <a:rPr kumimoji="1" lang="zh-TW" altLang="en-US" sz="20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endParaRPr kumimoji="1" lang="zh-TW" altLang="en-US"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grpSp>
        <p:nvGrpSpPr>
          <p:cNvPr id="53254" name="群組 8"/>
          <p:cNvGrpSpPr>
            <a:grpSpLocks/>
          </p:cNvGrpSpPr>
          <p:nvPr/>
        </p:nvGrpSpPr>
        <p:grpSpPr bwMode="auto">
          <a:xfrm>
            <a:off x="287338" y="2573836"/>
            <a:ext cx="3810000" cy="530076"/>
            <a:chOff x="58835" y="2770719"/>
            <a:chExt cx="3006468" cy="529469"/>
          </a:xfrm>
        </p:grpSpPr>
        <p:sp>
          <p:nvSpPr>
            <p:cNvPr id="12" name="五邊形 11"/>
            <p:cNvSpPr/>
            <p:nvPr/>
          </p:nvSpPr>
          <p:spPr>
            <a:xfrm>
              <a:off x="58835" y="2795941"/>
              <a:ext cx="3006468" cy="504247"/>
            </a:xfrm>
            <a:prstGeom prst="homePlate">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6" name="五邊形 5"/>
            <p:cNvSpPr/>
            <p:nvPr/>
          </p:nvSpPr>
          <p:spPr>
            <a:xfrm>
              <a:off x="106437" y="2770719"/>
              <a:ext cx="2958866" cy="461136"/>
            </a:xfrm>
            <a:prstGeom prst="homePlate">
              <a:avLst/>
            </a:prstGeom>
          </p:spPr>
          <p:style>
            <a:lnRef idx="1">
              <a:schemeClr val="accent5"/>
            </a:lnRef>
            <a:fillRef idx="3">
              <a:schemeClr val="accent5"/>
            </a:fillRef>
            <a:effectRef idx="2">
              <a:schemeClr val="accent5"/>
            </a:effectRef>
            <a:fontRef idx="minor">
              <a:schemeClr val="lt1"/>
            </a:fontRef>
          </p:style>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檢討業者航行</a:t>
              </a:r>
              <a:r>
                <a:rPr kumimoji="1" lang="zh-TW" altLang="en-US" sz="24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安全與設施</a:t>
              </a:r>
              <a:endParaRPr kumimoji="1" lang="zh-TW" altLang="en-US" sz="24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grpSp>
      <p:sp>
        <p:nvSpPr>
          <p:cNvPr id="53255" name="矩形 6"/>
          <p:cNvSpPr>
            <a:spLocks noChangeArrowheads="1"/>
          </p:cNvSpPr>
          <p:nvPr/>
        </p:nvSpPr>
        <p:spPr bwMode="auto">
          <a:xfrm>
            <a:off x="228600" y="3151539"/>
            <a:ext cx="8458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專責單位需檢討業者船舶安全措施外，業者應</a:t>
            </a:r>
            <a:r>
              <a:rPr kumimoji="1" lang="zh-TW" altLang="en-US"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實施安全</a:t>
            </a:r>
            <a:r>
              <a:rPr kumimoji="1" lang="zh-TW" altLang="en-US" sz="20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教育，並對乘客告知相關規則或要領。</a:t>
            </a:r>
            <a:endParaRPr kumimoji="1" lang="zh-TW" altLang="en-US"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0582" y="3859426"/>
            <a:ext cx="3672938" cy="244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1"/>
          <p:cNvSpPr>
            <a:spLocks noChangeArrowheads="1"/>
          </p:cNvSpPr>
          <p:nvPr/>
        </p:nvSpPr>
        <p:spPr bwMode="auto">
          <a:xfrm>
            <a:off x="1620838" y="1584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smtClean="0">
                <a:ln>
                  <a:noFill/>
                </a:ln>
                <a:solidFill>
                  <a:srgbClr val="000000"/>
                </a:solidFill>
                <a:effectLst/>
                <a:uLnTx/>
                <a:uFillTx/>
                <a:latin typeface="Arial" pitchFamily="34" charset="0"/>
                <a:ea typeface="新細明體" pitchFamily="18" charset="-120"/>
                <a:cs typeface="新細明體" pitchFamily="18" charset="-120"/>
              </a:rPr>
              <a:t/>
            </a:r>
            <a:br>
              <a:rPr kumimoji="1" lang="zh-TW" altLang="zh-TW" sz="1800" b="0" i="0" u="none" strike="noStrike" kern="1200" cap="none" spc="0" normalizeH="0" baseline="0" noProof="0" smtClean="0">
                <a:ln>
                  <a:noFill/>
                </a:ln>
                <a:solidFill>
                  <a:srgbClr val="000000"/>
                </a:solidFill>
                <a:effectLst/>
                <a:uLnTx/>
                <a:uFillTx/>
                <a:latin typeface="Arial" pitchFamily="34" charset="0"/>
                <a:ea typeface="新細明體" pitchFamily="18" charset="-120"/>
                <a:cs typeface="新細明體" pitchFamily="18" charset="-120"/>
              </a:rPr>
            </a:br>
            <a:endParaRPr kumimoji="1" lang="zh-TW" altLang="zh-TW" sz="1800" b="0" i="0" u="none" strike="noStrike" kern="1200" cap="none" spc="0" normalizeH="0" baseline="0" noProof="0" smtClean="0">
              <a:ln>
                <a:noFill/>
              </a:ln>
              <a:solidFill>
                <a:srgbClr val="000000"/>
              </a:solidFill>
              <a:effectLst/>
              <a:uLnTx/>
              <a:uFillTx/>
              <a:latin typeface="Arial" pitchFamily="34" charset="0"/>
              <a:ea typeface="新細明體" pitchFamily="18" charset="-120"/>
              <a:cs typeface="新細明體" pitchFamily="18" charset="-12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859426"/>
            <a:ext cx="33528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矩形 6"/>
          <p:cNvSpPr>
            <a:spLocks noChangeArrowheads="1"/>
          </p:cNvSpPr>
          <p:nvPr/>
        </p:nvSpPr>
        <p:spPr bwMode="auto">
          <a:xfrm>
            <a:off x="0" y="6642556"/>
            <a:ext cx="7726363" cy="215444"/>
          </a:xfrm>
          <a:prstGeom prst="rect">
            <a:avLst/>
          </a:prstGeom>
          <a:solidFill>
            <a:schemeClr val="bg1">
              <a:alpha val="50000"/>
            </a:schemeClr>
          </a:solidFill>
          <a:ln>
            <a:noFill/>
          </a:ln>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：臺北市公共運輸處</a:t>
            </a:r>
            <a:r>
              <a:rPr kumimoji="1" lang="en-US" altLang="zh-TW"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a:t>
            </a:r>
            <a:r>
              <a:rPr kumimoji="1" lang="en-US" altLang="zh-TW"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hlinkClick r:id="rId4"/>
              </a:rPr>
              <a:t>http://www.pto.taipei.gov.tw/ct.asp?xItem=1631047&amp;ctNode=41397&amp;mp=117041</a:t>
            </a:r>
            <a:r>
              <a:rPr kumimoji="1" lang="en-US" altLang="zh-TW"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endParaRPr kumimoji="1" lang="en-US" altLang="zh-TW"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sp>
        <p:nvSpPr>
          <p:cNvPr id="21" name="文字方塊 12"/>
          <p:cNvSpPr txBox="1">
            <a:spLocks noChangeArrowheads="1"/>
          </p:cNvSpPr>
          <p:nvPr/>
        </p:nvSpPr>
        <p:spPr bwMode="auto">
          <a:xfrm>
            <a:off x="4532210" y="5857875"/>
            <a:ext cx="2440090" cy="461665"/>
          </a:xfrm>
          <a:prstGeom prst="rect">
            <a:avLst/>
          </a:prstGeom>
          <a:solidFill>
            <a:schemeClr val="bg1">
              <a:alpha val="69803"/>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臺北市演練情形</a:t>
            </a:r>
            <a:endPar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22" name="文字方塊 12"/>
          <p:cNvSpPr txBox="1">
            <a:spLocks noChangeArrowheads="1"/>
          </p:cNvSpPr>
          <p:nvPr/>
        </p:nvSpPr>
        <p:spPr bwMode="auto">
          <a:xfrm>
            <a:off x="904875" y="5912361"/>
            <a:ext cx="2066925" cy="461665"/>
          </a:xfrm>
          <a:prstGeom prst="rect">
            <a:avLst/>
          </a:prstGeom>
          <a:solidFill>
            <a:schemeClr val="bg1">
              <a:alpha val="69803"/>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藍色公路渡輪</a:t>
            </a:r>
            <a:endParaRPr kumimoji="1"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06139618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C3CB18-46D9-4CB3-B037-6DB33D6640C9}" type="slidenum">
              <a:rPr kumimoji="0" lang="zh-TW" altLang="en-US" sz="1400" b="0" i="0" u="none" strike="noStrike" kern="1200" cap="none" spc="0" normalizeH="0" baseline="0" noProof="0" smtClean="0">
                <a:ln>
                  <a:noFill/>
                </a:ln>
                <a:solidFill>
                  <a:srgbClr val="262626"/>
                </a:solidFill>
                <a:effectLst/>
                <a:uLnTx/>
                <a:uFillTx/>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zh-TW" altLang="en-US" sz="1400" b="0" i="0" u="none" strike="noStrike" kern="1200" cap="none" spc="0" normalizeH="0" baseline="0" noProof="0">
              <a:ln>
                <a:noFill/>
              </a:ln>
              <a:solidFill>
                <a:srgbClr val="262626"/>
              </a:solidFill>
              <a:effectLst/>
              <a:uLnTx/>
              <a:uFillTx/>
              <a:ea typeface="Arial Unicode MS" pitchFamily="34" charset="-120"/>
            </a:endParaRPr>
          </a:p>
        </p:txBody>
      </p:sp>
      <p:sp>
        <p:nvSpPr>
          <p:cNvPr id="3"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演</a:t>
            </a:r>
            <a:r>
              <a:rPr kumimoji="0" lang="zh-TW" altLang="en-US" sz="36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練</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描 述</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4" name="文字方塊 4"/>
          <p:cNvSpPr txBox="1">
            <a:spLocks noChangeArrowheads="1"/>
          </p:cNvSpPr>
          <p:nvPr/>
        </p:nvSpPr>
        <p:spPr bwMode="auto">
          <a:xfrm>
            <a:off x="82550" y="533400"/>
            <a:ext cx="8832850"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285750" marR="0" lvl="0" indent="-28575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時間：</a:t>
            </a:r>
            <a:r>
              <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2016</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年</a:t>
            </a:r>
            <a:r>
              <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3</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月</a:t>
            </a:r>
            <a:r>
              <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7</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日</a:t>
            </a:r>
            <a:endPar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285750" marR="0" lvl="0" indent="-28575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地點</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：法國 塞納河流域。</a:t>
            </a:r>
            <a:endPar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285750" marR="0" lvl="0" indent="-28575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緣起：</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今年</a:t>
            </a: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法國北部預報有洪水憂慮</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，專家警告塞納河將可能有百年不遇的高水位威脅。大巴黎地區敦促及早做好</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防汛加以應對。</a:t>
            </a:r>
            <a:endParaRPr kumimoji="0"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285750" marR="0" lvl="0" indent="-28575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情境</a:t>
            </a: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設定：</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巴黎塞納河河水水位持續上升。為期兩個星期的防汛演習以</a:t>
            </a: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塞納河河水水位每天上升</a:t>
            </a:r>
            <a:r>
              <a:rPr kumimoji="0" lang="en-US" altLang="zh-TW"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50</a:t>
            </a: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厘米為設定</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，嚴重</a:t>
            </a:r>
            <a:r>
              <a:rPr kumimoji="0" lang="zh-TW" altLang="en-US" sz="24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威脅巴黎城的安危</a:t>
            </a:r>
            <a:r>
              <a:rPr kumimoji="0" lang="zh-TW" altLang="en-US"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endParaRPr kumimoji="0" lang="en-US" altLang="zh-TW" sz="24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429000"/>
            <a:ext cx="5581650" cy="314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6"/>
          <p:cNvSpPr>
            <a:spLocks noChangeArrowheads="1"/>
          </p:cNvSpPr>
          <p:nvPr/>
        </p:nvSpPr>
        <p:spPr bwMode="auto">
          <a:xfrm>
            <a:off x="0" y="6553200"/>
            <a:ext cx="7726363" cy="338554"/>
          </a:xfrm>
          <a:prstGeom prst="rect">
            <a:avLst/>
          </a:prstGeom>
          <a:solidFill>
            <a:schemeClr val="bg1">
              <a:alpha val="50000"/>
            </a:schemeClr>
          </a:solidFill>
          <a:ln>
            <a:noFill/>
          </a:ln>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en-US" altLang="zh-TW"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http://www.news.com.au/technology/environment/city-simulates-its-response-just-in-case-the-floods-of-1910-happen-again/news-story/0daafe0d7ea716e015d9e4cf0f8cda96</a:t>
            </a:r>
          </a:p>
        </p:txBody>
      </p:sp>
      <p:sp>
        <p:nvSpPr>
          <p:cNvPr id="7" name="文字方塊 12"/>
          <p:cNvSpPr txBox="1">
            <a:spLocks noChangeArrowheads="1"/>
          </p:cNvSpPr>
          <p:nvPr/>
        </p:nvSpPr>
        <p:spPr bwMode="auto">
          <a:xfrm>
            <a:off x="2286000" y="6276201"/>
            <a:ext cx="5581650" cy="276999"/>
          </a:xfrm>
          <a:prstGeom prst="rect">
            <a:avLst/>
          </a:prstGeom>
          <a:solidFill>
            <a:schemeClr val="bg1">
              <a:alpha val="69803"/>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塞納河</a:t>
            </a: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決</a:t>
            </a:r>
            <a:r>
              <a:rPr kumimoji="1" lang="zh-TW" altLang="en-US"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堤後模擬圖</a:t>
            </a:r>
            <a:endParaRPr kumimoji="1" lang="en-US" altLang="zh-TW"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5228833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1956" t="25217" r="42337" b="33913"/>
          <a:stretch/>
        </p:blipFill>
        <p:spPr bwMode="auto">
          <a:xfrm>
            <a:off x="2133600" y="2057400"/>
            <a:ext cx="6982838"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投影片編號版面配置區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C3CB18-46D9-4CB3-B037-6DB33D6640C9}" type="slidenum">
              <a:rPr kumimoji="0" lang="zh-TW" altLang="en-US" sz="1400" b="0" i="0" u="none" strike="noStrike" kern="1200" cap="none" spc="0" normalizeH="0" baseline="0" noProof="0" smtClean="0">
                <a:ln>
                  <a:noFill/>
                </a:ln>
                <a:solidFill>
                  <a:srgbClr val="262626"/>
                </a:solidFill>
                <a:effectLst/>
                <a:uLnTx/>
                <a:uFillTx/>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zh-TW" altLang="en-US" sz="1400" b="0" i="0" u="none" strike="noStrike" kern="1200" cap="none" spc="0" normalizeH="0" baseline="0" noProof="0">
              <a:ln>
                <a:noFill/>
              </a:ln>
              <a:solidFill>
                <a:srgbClr val="262626"/>
              </a:solidFill>
              <a:effectLst/>
              <a:uLnTx/>
              <a:uFillTx/>
              <a:ea typeface="Arial Unicode MS" pitchFamily="34" charset="-120"/>
            </a:endParaRPr>
          </a:p>
        </p:txBody>
      </p:sp>
      <p:sp>
        <p:nvSpPr>
          <p:cNvPr id="3"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演</a:t>
            </a:r>
            <a:r>
              <a:rPr kumimoji="0" lang="zh-TW" altLang="en-US" sz="36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練</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內 容</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4" name="文字方塊 4"/>
          <p:cNvSpPr txBox="1">
            <a:spLocks noChangeArrowheads="1"/>
          </p:cNvSpPr>
          <p:nvPr/>
        </p:nvSpPr>
        <p:spPr bwMode="auto">
          <a:xfrm>
            <a:off x="82550" y="533400"/>
            <a:ext cx="8832850" cy="16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285750" marR="0" lvl="0" indent="-28575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演練</a:t>
            </a: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內容</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endPar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塞納河</a:t>
            </a: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首先淹沒</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公路眾多</a:t>
            </a: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樓群住宅陷進水中→供電被斷閘→銀行關門→醫院被嚴重</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影響→大</a:t>
            </a: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鼠逃避地下室被淹的浪潮</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→飲水</a:t>
            </a: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受到污染</a:t>
            </a:r>
            <a:endPar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endParaRPr>
          </a:p>
        </p:txBody>
      </p:sp>
      <p:sp>
        <p:nvSpPr>
          <p:cNvPr id="5" name="矩形 6"/>
          <p:cNvSpPr>
            <a:spLocks noChangeArrowheads="1"/>
          </p:cNvSpPr>
          <p:nvPr/>
        </p:nvSpPr>
        <p:spPr bwMode="auto">
          <a:xfrm>
            <a:off x="0" y="6553200"/>
            <a:ext cx="7726363" cy="215444"/>
          </a:xfrm>
          <a:prstGeom prst="rect">
            <a:avLst/>
          </a:prstGeom>
          <a:solidFill>
            <a:schemeClr val="bg1">
              <a:alpha val="50000"/>
            </a:schemeClr>
          </a:solidFill>
          <a:ln>
            <a:noFill/>
          </a:ln>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en-US" altLang="zh-TW"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hlinkClick r:id="rId4"/>
              </a:rPr>
              <a:t>https://youtu.be/_</a:t>
            </a:r>
            <a:r>
              <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hlinkClick r:id="rId4"/>
              </a:rPr>
              <a:t>tR2R4VqJW0</a:t>
            </a:r>
            <a:r>
              <a:rPr kumimoji="1" lang="zh-TW" altLang="en-US"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rPr>
              <a:t>、</a:t>
            </a:r>
            <a:r>
              <a:rPr kumimoji="1" lang="en-US" altLang="zh-TW"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http://newtalk.tw/news/view/2016-02-25/70536</a:t>
            </a:r>
            <a:endParaRPr kumimoji="1" lang="zh-TW" altLang="en-US"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endParaRPr>
          </a:p>
        </p:txBody>
      </p:sp>
      <p:sp>
        <p:nvSpPr>
          <p:cNvPr id="6" name="矩形 5"/>
          <p:cNvSpPr/>
          <p:nvPr/>
        </p:nvSpPr>
        <p:spPr>
          <a:xfrm>
            <a:off x="2133600" y="6183868"/>
            <a:ext cx="3352200" cy="369332"/>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https://youtu.be/_tR2R4VqJW0</a:t>
            </a:r>
            <a:endParaRPr kumimoji="1" lang="zh-TW" altLang="en-US" sz="1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endParaRPr>
          </a:p>
        </p:txBody>
      </p:sp>
      <p:sp>
        <p:nvSpPr>
          <p:cNvPr id="11" name="文字方塊 4"/>
          <p:cNvSpPr txBox="1">
            <a:spLocks noChangeArrowheads="1"/>
          </p:cNvSpPr>
          <p:nvPr/>
        </p:nvSpPr>
        <p:spPr bwMode="auto">
          <a:xfrm>
            <a:off x="16565" y="2550973"/>
            <a:ext cx="2193235"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zh-TW" altLang="en-US" sz="1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貫穿法國巴黎的塞納河（</a:t>
            </a:r>
            <a:r>
              <a:rPr kumimoji="0" lang="en-US" altLang="zh-TW" sz="1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Seine</a:t>
            </a:r>
            <a:r>
              <a:rPr kumimoji="0" lang="zh-TW" altLang="en-US" sz="1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）大約</a:t>
            </a:r>
            <a:r>
              <a:rPr kumimoji="0" lang="en-US" altLang="zh-TW" sz="1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100</a:t>
            </a:r>
            <a:r>
              <a:rPr kumimoji="0" lang="zh-TW" altLang="en-US" sz="1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年就會發生大水患</a:t>
            </a:r>
            <a:r>
              <a:rPr kumimoji="0" lang="zh-TW" altLang="en-US" sz="1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，近幾年正逢百年一次的水位暴漲期，</a:t>
            </a:r>
            <a:r>
              <a:rPr kumimoji="0" lang="zh-TW" altLang="en-US" sz="18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大巴黎地區的整治及城市規畫研究所（</a:t>
            </a:r>
            <a:r>
              <a:rPr kumimoji="0" lang="en-US" altLang="zh-TW" sz="18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IAU</a:t>
            </a:r>
            <a:r>
              <a:rPr kumimoji="0" lang="zh-TW" altLang="en-US" sz="18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a:t>
            </a:r>
            <a:r>
              <a:rPr kumimoji="0" lang="zh-TW" altLang="en-US" sz="1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製作模擬水患的</a:t>
            </a:r>
            <a:r>
              <a:rPr kumimoji="0" lang="en-US" altLang="zh-TW" sz="1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3D</a:t>
            </a:r>
            <a:r>
              <a:rPr kumimoji="0" lang="zh-TW" altLang="en-US" sz="1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影片，法國政府也未雨綢繆將於</a:t>
            </a:r>
            <a:r>
              <a:rPr kumimoji="0" lang="en-US" altLang="zh-TW" sz="1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3</a:t>
            </a:r>
            <a:r>
              <a:rPr kumimoji="0" lang="zh-TW" altLang="en-US" sz="1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月演習。 </a:t>
            </a:r>
          </a:p>
        </p:txBody>
      </p:sp>
    </p:spTree>
    <p:extLst>
      <p:ext uri="{BB962C8B-B14F-4D97-AF65-F5344CB8AC3E}">
        <p14:creationId xmlns:p14="http://schemas.microsoft.com/office/powerpoint/2010/main" val="11981965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87595D-EFD6-4642-847C-3E739055F49E}" type="slidenum">
              <a:rPr kumimoji="0" lang="zh-TW" altLang="en-US" sz="1400" b="0" i="0" u="none" strike="noStrike" kern="1200" cap="none" spc="0" normalizeH="0" baseline="0" noProof="0" smtClean="0">
                <a:ln>
                  <a:noFill/>
                </a:ln>
                <a:solidFill>
                  <a:srgbClr val="262626"/>
                </a:solidFill>
                <a:effectLst/>
                <a:uLnTx/>
                <a:uFillTx/>
                <a:latin typeface="Arial Unicode MS" pitchFamily="34" charset="-120"/>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zh-TW" altLang="en-US" sz="1400" b="0" i="0" u="none" strike="noStrike" kern="1200" cap="none" spc="0" normalizeH="0" baseline="0" noProof="0" smtClean="0">
              <a:ln>
                <a:noFill/>
              </a:ln>
              <a:solidFill>
                <a:srgbClr val="262626"/>
              </a:solidFill>
              <a:effectLst/>
              <a:uLnTx/>
              <a:uFillTx/>
              <a:latin typeface="Arial Unicode MS" pitchFamily="34" charset="-120"/>
              <a:ea typeface="Arial Unicode MS" pitchFamily="34" charset="-120"/>
            </a:endParaRPr>
          </a:p>
        </p:txBody>
      </p:sp>
      <p:sp>
        <p:nvSpPr>
          <p:cNvPr id="33796" name="矩形 7"/>
          <p:cNvSpPr>
            <a:spLocks noChangeArrowheads="1"/>
          </p:cNvSpPr>
          <p:nvPr/>
        </p:nvSpPr>
        <p:spPr bwMode="auto">
          <a:xfrm>
            <a:off x="0" y="9906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a:ln>
                  <a:noFill/>
                </a:ln>
                <a:solidFill>
                  <a:srgbClr val="000000"/>
                </a:solidFill>
                <a:effectLst/>
                <a:uLnTx/>
                <a:uFillTx/>
                <a:latin typeface="微軟正黑體" pitchFamily="34" charset="-120"/>
                <a:ea typeface="微軟正黑體" pitchFamily="34" charset="-120"/>
                <a:cs typeface="+mn-cs"/>
              </a:rPr>
              <a:t>        </a:t>
            </a:r>
          </a:p>
        </p:txBody>
      </p:sp>
      <p:sp>
        <p:nvSpPr>
          <p:cNvPr id="29" name="矩形 9"/>
          <p:cNvSpPr>
            <a:spLocks noChangeArrowheads="1"/>
          </p:cNvSpPr>
          <p:nvPr/>
        </p:nvSpPr>
        <p:spPr bwMode="auto">
          <a:xfrm>
            <a:off x="-2" y="6553200"/>
            <a:ext cx="8930861" cy="338554"/>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資料</a:t>
            </a: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en-US" altLang="zh-TW"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hlinkClick r:id="rId3"/>
              </a:rPr>
              <a:t>http://</a:t>
            </a:r>
            <a:r>
              <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hlinkClick r:id="rId3"/>
              </a:rPr>
              <a:t>www.news.com.au/technology/environment/city-simulates-its-response-just-in-case-the-floods-of-1910-happen-again/news-story/0daafe0d7ea716e015d9e4cf0f8cda96</a:t>
            </a:r>
            <a:r>
              <a:rPr kumimoji="1" lang="zh-TW" altLang="en-US"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rPr>
              <a:t>、</a:t>
            </a:r>
            <a:r>
              <a:rPr kumimoji="1" lang="zh-TW" altLang="en-US" sz="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城市規劃設計</a:t>
            </a:r>
            <a:r>
              <a:rPr kumimoji="1" lang="zh-TW" altLang="en-US"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rPr>
              <a:t>研究院</a:t>
            </a:r>
            <a:endParaRPr kumimoji="1" lang="en-US" altLang="zh-TW" sz="800" b="0" i="0" u="none" strike="noStrike" kern="1200" cap="none" spc="0" normalizeH="0" baseline="0" noProof="0" dirty="0" smtClean="0">
              <a:ln>
                <a:noFill/>
              </a:ln>
              <a:solidFill>
                <a:srgbClr val="000000"/>
              </a:solidFill>
              <a:effectLst/>
              <a:uLnTx/>
              <a:uFillTx/>
              <a:latin typeface="Arial" pitchFamily="34" charset="0"/>
              <a:ea typeface="新細明體" pitchFamily="18" charset="-120"/>
              <a:cs typeface="+mn-cs"/>
            </a:endParaRPr>
          </a:p>
        </p:txBody>
      </p:sp>
      <p:sp>
        <p:nvSpPr>
          <p:cNvPr id="19"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演</a:t>
            </a:r>
            <a:r>
              <a:rPr kumimoji="0" lang="zh-TW" altLang="en-US" sz="36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練</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內 容</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pic>
        <p:nvPicPr>
          <p:cNvPr id="4098" name="Picture 2" descr="盧浮宮將受到廣泛的破壞，如果洪水襲擊。 圖片說明：截屏/城市規劃學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2391" y="647404"/>
            <a:ext cx="4475409" cy="2520000"/>
          </a:xfrm>
          <a:prstGeom prst="rect">
            <a:avLst/>
          </a:prstGeom>
          <a:noFill/>
          <a:extLst>
            <a:ext uri="{909E8E84-426E-40DD-AFC4-6F175D3DCCD1}">
              <a14:hiddenFill xmlns:a14="http://schemas.microsoft.com/office/drawing/2010/main">
                <a:solidFill>
                  <a:srgbClr val="FFFFFF"/>
                </a:solidFill>
              </a14:hiddenFill>
            </a:ext>
          </a:extLst>
        </p:spPr>
      </p:pic>
      <p:sp>
        <p:nvSpPr>
          <p:cNvPr id="20" name="文字方塊 19"/>
          <p:cNvSpPr txBox="1"/>
          <p:nvPr/>
        </p:nvSpPr>
        <p:spPr>
          <a:xfrm>
            <a:off x="4572000" y="2923401"/>
            <a:ext cx="3041523" cy="276999"/>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如果洪水襲擊，盧浮宮將</a:t>
            </a:r>
            <a:r>
              <a:rPr kumimoji="1" lang="zh-TW" altLang="en-US"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受到嚴重的破壞</a:t>
            </a:r>
            <a:endPar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83" y="642003"/>
            <a:ext cx="4475410"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文字方塊 21"/>
          <p:cNvSpPr txBox="1"/>
          <p:nvPr/>
        </p:nvSpPr>
        <p:spPr>
          <a:xfrm>
            <a:off x="609600" y="2885004"/>
            <a:ext cx="3124200" cy="276999"/>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許多巴黎的標誌性</a:t>
            </a:r>
            <a:r>
              <a:rPr kumimoji="1" lang="zh-TW" altLang="en-US"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建築因洪水</a:t>
            </a: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上漲損壞</a:t>
            </a:r>
            <a:r>
              <a:rPr kumimoji="1" lang="zh-TW" altLang="en-US"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24" name="文字方塊 23"/>
          <p:cNvSpPr txBox="1"/>
          <p:nvPr/>
        </p:nvSpPr>
        <p:spPr>
          <a:xfrm>
            <a:off x="2523093" y="1961792"/>
            <a:ext cx="1768059" cy="307777"/>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巴黎大皇宮</a:t>
            </a:r>
            <a:endParaRPr kumimoji="1" lang="zh-TW" altLang="en-US"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9" y="3540599"/>
            <a:ext cx="4475410"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文字方塊 29"/>
          <p:cNvSpPr txBox="1"/>
          <p:nvPr/>
        </p:nvSpPr>
        <p:spPr>
          <a:xfrm>
            <a:off x="115380" y="6060599"/>
            <a:ext cx="4338264" cy="276999"/>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巴黎的街道將被澇，破壞商店和</a:t>
            </a:r>
            <a:r>
              <a:rPr kumimoji="1" lang="zh-TW" altLang="en-US"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建築物。</a:t>
            </a:r>
            <a:endPar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7"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35618" t="27501" r="23296" b="19176"/>
          <a:stretch/>
        </p:blipFill>
        <p:spPr bwMode="auto">
          <a:xfrm>
            <a:off x="4513116" y="3167404"/>
            <a:ext cx="4554684" cy="3325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2" name="直線單箭頭接點 31"/>
          <p:cNvCxnSpPr/>
          <p:nvPr/>
        </p:nvCxnSpPr>
        <p:spPr>
          <a:xfrm>
            <a:off x="7467600" y="2304134"/>
            <a:ext cx="495300" cy="2267866"/>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a:off x="914400" y="1918355"/>
            <a:ext cx="4038600" cy="1815445"/>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5865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2957" y="2559040"/>
            <a:ext cx="2838450" cy="3810000"/>
          </a:xfrm>
          <a:prstGeom prst="rect">
            <a:avLst/>
          </a:prstGeom>
        </p:spPr>
      </p:pic>
      <p:sp>
        <p:nvSpPr>
          <p:cNvPr id="15" name="矩形 14"/>
          <p:cNvSpPr/>
          <p:nvPr/>
        </p:nvSpPr>
        <p:spPr>
          <a:xfrm>
            <a:off x="6201642" y="6096000"/>
            <a:ext cx="2866158" cy="769441"/>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1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法國巴黎最可能發生的天災就是塞納河水患，近幾年正 好到了每百年一次的水位暴漲期。</a:t>
            </a:r>
            <a:r>
              <a:rPr kumimoji="1" lang="zh-TW" altLang="en-US" sz="11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上次嚴重水患發生</a:t>
            </a:r>
            <a:r>
              <a:rPr kumimoji="1" lang="zh-TW" altLang="en-US" sz="11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於</a:t>
            </a:r>
            <a:r>
              <a:rPr kumimoji="1" lang="en-US" altLang="zh-TW" sz="11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1910</a:t>
            </a:r>
            <a:r>
              <a:rPr kumimoji="1" lang="zh-TW" altLang="en-US" sz="11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年，市內多處建築外牆還留有當時水位標記</a:t>
            </a:r>
            <a:r>
              <a:rPr kumimoji="1" lang="zh-TW" altLang="en-US" sz="11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endParaRPr kumimoji="1" lang="zh-TW" altLang="en-US" sz="11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
        <p:nvSpPr>
          <p:cNvPr id="2" name="投影片編號版面配置區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C3CB18-46D9-4CB3-B037-6DB33D6640C9}" type="slidenum">
              <a:rPr kumimoji="0" lang="zh-TW" altLang="en-US" sz="1400" b="0" i="0" u="none" strike="noStrike" kern="1200" cap="none" spc="0" normalizeH="0" baseline="0" noProof="0" smtClean="0">
                <a:ln>
                  <a:noFill/>
                </a:ln>
                <a:solidFill>
                  <a:srgbClr val="262626"/>
                </a:solidFill>
                <a:effectLst/>
                <a:uLnTx/>
                <a:uFillTx/>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zh-TW" altLang="en-US" sz="1400" b="0" i="0" u="none" strike="noStrike" kern="1200" cap="none" spc="0" normalizeH="0" baseline="0" noProof="0">
              <a:ln>
                <a:noFill/>
              </a:ln>
              <a:solidFill>
                <a:srgbClr val="262626"/>
              </a:solidFill>
              <a:effectLst/>
              <a:uLnTx/>
              <a:uFillTx/>
              <a:ea typeface="Arial Unicode MS" pitchFamily="34" charset="-120"/>
            </a:endParaRPr>
          </a:p>
        </p:txBody>
      </p:sp>
      <p:sp>
        <p:nvSpPr>
          <p:cNvPr id="3"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研</a:t>
            </a:r>
            <a:r>
              <a:rPr kumimoji="0" lang="zh-TW" altLang="en-US" sz="36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究 報 告</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4" name="文字方塊 4"/>
          <p:cNvSpPr txBox="1">
            <a:spLocks noChangeArrowheads="1"/>
          </p:cNvSpPr>
          <p:nvPr/>
        </p:nvSpPr>
        <p:spPr bwMode="auto">
          <a:xfrm>
            <a:off x="82550" y="533400"/>
            <a:ext cx="88328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285750" marR="0" lvl="0" indent="-28575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依據大巴黎地區的整治及城市規畫研究所（</a:t>
            </a:r>
            <a:r>
              <a:rPr kumimoji="0" lang="en-US" altLang="zh-TW"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IAU</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）研究指出：</a:t>
            </a:r>
            <a:endPar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塞納河沿岸居住人口數量逐日</a:t>
            </a: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增加，預測大巴黎地區氾濫的可能情景，屆時</a:t>
            </a: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水患可能數週不退，橋梁及道路禁行，恐影響數十萬人居住及工作</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endParaRPr kumimoji="0" lang="en-US" altLang="zh-TW"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故，</a:t>
            </a:r>
            <a:r>
              <a:rPr kumimoji="0" lang="zh-TW" altLang="en-US" sz="24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提高</a:t>
            </a: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在洪水風險的知識</a:t>
            </a:r>
            <a:r>
              <a:rPr kumimoji="0" lang="zh-TW" altLang="en-US" sz="24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和災時應變處理，</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是此次法國水患演習設定</a:t>
            </a:r>
            <a:r>
              <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的主要目標之</a:t>
            </a:r>
            <a:r>
              <a:rPr kumimoji="0" lang="zh-TW" altLang="en-US" sz="24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一。</a:t>
            </a:r>
            <a:endParaRPr kumimoji="0" lang="zh-TW" altLang="en-US" sz="24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sp>
        <p:nvSpPr>
          <p:cNvPr id="5" name="矩形 6"/>
          <p:cNvSpPr>
            <a:spLocks noChangeArrowheads="1"/>
          </p:cNvSpPr>
          <p:nvPr/>
        </p:nvSpPr>
        <p:spPr bwMode="auto">
          <a:xfrm>
            <a:off x="0" y="6553200"/>
            <a:ext cx="6192957" cy="338554"/>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en-US" altLang="zh-TW"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hlinkClick r:id="rId4"/>
              </a:rPr>
              <a:t>http://</a:t>
            </a:r>
            <a:r>
              <a:rPr kumimoji="1" lang="en-US" altLang="zh-TW"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hlinkClick r:id="rId4"/>
              </a:rPr>
              <a:t>www.news.com.au/technology/environment/city-simulates-its-response-just-in-case-the-floods-of-1910-happen-again/news-story/0daafe0d7ea716e015d9e4cf0f8cda96</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zh-TW" altLang="en-US" sz="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中央社</a:t>
            </a:r>
            <a:endParaRPr kumimoji="1" lang="en-US" altLang="zh-TW" sz="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000" t="35111" r="33083" b="31111"/>
          <a:stretch/>
        </p:blipFill>
        <p:spPr bwMode="auto">
          <a:xfrm>
            <a:off x="79409" y="3474720"/>
            <a:ext cx="6085840" cy="231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79408" y="3440966"/>
            <a:ext cx="4035391" cy="338554"/>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模擬結果：</a:t>
            </a:r>
            <a:r>
              <a:rPr kumimoji="1" lang="en-US" altLang="zh-TW"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15</a:t>
            </a:r>
            <a:r>
              <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個因水患來襲最脆弱</a:t>
            </a: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的地區</a:t>
            </a:r>
            <a:endPar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8" name="矩形 7"/>
          <p:cNvSpPr/>
          <p:nvPr/>
        </p:nvSpPr>
        <p:spPr>
          <a:xfrm>
            <a:off x="3429000" y="4112121"/>
            <a:ext cx="1828799" cy="276999"/>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房屋在洪水</a:t>
            </a:r>
            <a:r>
              <a:rPr kumimoji="1" lang="zh-TW" altLang="en-US" sz="1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區內</a:t>
            </a:r>
            <a:endParaRPr kumimoji="1" lang="zh-TW" altLang="en-US" sz="1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9" name="矩形 8"/>
          <p:cNvSpPr/>
          <p:nvPr/>
        </p:nvSpPr>
        <p:spPr>
          <a:xfrm>
            <a:off x="304801" y="3823960"/>
            <a:ext cx="914400" cy="1708160"/>
          </a:xfrm>
          <a:prstGeom prst="rect">
            <a:avLst/>
          </a:prstGeom>
          <a:solidFill>
            <a:schemeClr val="bg1"/>
          </a:solid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zh-TW" altLang="en-US" sz="7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新城聖喬治</a:t>
            </a: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zh-TW" altLang="en-US" sz="7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阿爾福維爾</a:t>
            </a: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zh-TW" altLang="en-US" sz="7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塞納河畔阿涅勒</a:t>
            </a: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zh-TW" altLang="en-US" sz="7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塞納河畔伊夫裡</a:t>
            </a: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zh-TW" altLang="en-US" sz="7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巴黎第</a:t>
            </a:r>
            <a:r>
              <a:rPr kumimoji="1" lang="en-US" altLang="zh-TW" sz="7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12</a:t>
            </a:r>
            <a:r>
              <a:rPr kumimoji="1" lang="zh-TW" altLang="en-US" sz="7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區</a:t>
            </a: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zh-TW" altLang="en-US" sz="7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巴黎第七區</a:t>
            </a: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zh-TW" altLang="en-US" sz="7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熱訥維耶</a:t>
            </a: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zh-TW" altLang="en-US" sz="7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科倫布</a:t>
            </a: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zh-TW" altLang="en-US" sz="7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克雷泰伊</a:t>
            </a: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zh-TW" altLang="en-US" sz="7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邁松阿爾福</a:t>
            </a: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zh-TW" altLang="en-US" sz="7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謝勒</a:t>
            </a: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zh-TW" altLang="en-US" sz="7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塞納河畔維提</a:t>
            </a: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zh-TW" altLang="en-US" sz="7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聖莫代福塞</a:t>
            </a: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zh-TW" altLang="en-US" sz="7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伊西萊穆利諾</a:t>
            </a: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zh-TW" altLang="en-US" sz="7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巴黎第</a:t>
            </a:r>
            <a:r>
              <a:rPr kumimoji="1" lang="en-US" altLang="zh-TW" sz="7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15</a:t>
            </a:r>
            <a:r>
              <a:rPr kumimoji="1" lang="zh-TW" altLang="en-US" sz="7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區</a:t>
            </a:r>
          </a:p>
        </p:txBody>
      </p:sp>
      <p:sp>
        <p:nvSpPr>
          <p:cNvPr id="11" name="矩形 10"/>
          <p:cNvSpPr/>
          <p:nvPr/>
        </p:nvSpPr>
        <p:spPr>
          <a:xfrm>
            <a:off x="533400" y="5262890"/>
            <a:ext cx="609600" cy="1930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rebushet MS"/>
              <a:ea typeface="+mn-ea"/>
              <a:cs typeface="+mn-cs"/>
            </a:endParaRPr>
          </a:p>
        </p:txBody>
      </p:sp>
      <p:sp>
        <p:nvSpPr>
          <p:cNvPr id="14" name="橢圓 13"/>
          <p:cNvSpPr/>
          <p:nvPr/>
        </p:nvSpPr>
        <p:spPr>
          <a:xfrm>
            <a:off x="7848600" y="3581400"/>
            <a:ext cx="1182807" cy="1066800"/>
          </a:xfrm>
          <a:prstGeom prst="ellipse">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rebushet MS"/>
              <a:ea typeface="+mn-ea"/>
              <a:cs typeface="+mn-cs"/>
            </a:endParaRPr>
          </a:p>
        </p:txBody>
      </p:sp>
    </p:spTree>
    <p:extLst>
      <p:ext uri="{BB962C8B-B14F-4D97-AF65-F5344CB8AC3E}">
        <p14:creationId xmlns:p14="http://schemas.microsoft.com/office/powerpoint/2010/main" val="39352416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C3CB18-46D9-4CB3-B037-6DB33D6640C9}" type="slidenum">
              <a:rPr kumimoji="0" lang="zh-TW" altLang="en-US" sz="1400" b="0" i="0" u="none" strike="noStrike" kern="1200" cap="none" spc="0" normalizeH="0" baseline="0" noProof="0" smtClean="0">
                <a:ln>
                  <a:noFill/>
                </a:ln>
                <a:solidFill>
                  <a:srgbClr val="262626"/>
                </a:solidFill>
                <a:effectLst/>
                <a:uLnTx/>
                <a:uFillTx/>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zh-TW" altLang="en-US" sz="1400" b="0" i="0" u="none" strike="noStrike" kern="1200" cap="none" spc="0" normalizeH="0" baseline="0" noProof="0">
              <a:ln>
                <a:noFill/>
              </a:ln>
              <a:solidFill>
                <a:srgbClr val="262626"/>
              </a:solidFill>
              <a:effectLst/>
              <a:uLnTx/>
              <a:uFillTx/>
              <a:ea typeface="Arial Unicode MS" pitchFamily="34" charset="-120"/>
            </a:endParaRPr>
          </a:p>
        </p:txBody>
      </p:sp>
      <p:sp>
        <p:nvSpPr>
          <p:cNvPr id="3"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研</a:t>
            </a:r>
            <a:r>
              <a:rPr kumimoji="0" lang="zh-TW" altLang="en-US" sz="36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究 報 告</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5" name="矩形 6"/>
          <p:cNvSpPr>
            <a:spLocks noChangeArrowheads="1"/>
          </p:cNvSpPr>
          <p:nvPr/>
        </p:nvSpPr>
        <p:spPr bwMode="auto">
          <a:xfrm>
            <a:off x="0" y="6553200"/>
            <a:ext cx="6192957" cy="215444"/>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en-US" altLang="zh-TW"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google map</a:t>
            </a:r>
            <a:endParaRPr kumimoji="1" lang="en-US" altLang="zh-TW" sz="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079" t="13894" r="612" b="4444"/>
          <a:stretch/>
        </p:blipFill>
        <p:spPr bwMode="auto">
          <a:xfrm>
            <a:off x="-1" y="668338"/>
            <a:ext cx="9144001" cy="5808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矩形 15"/>
          <p:cNvSpPr/>
          <p:nvPr/>
        </p:nvSpPr>
        <p:spPr>
          <a:xfrm>
            <a:off x="3084694" y="533400"/>
            <a:ext cx="6028851" cy="369332"/>
          </a:xfrm>
          <a:prstGeom prst="rect">
            <a:avLst/>
          </a:prstGeom>
          <a:solidFill>
            <a:srgbClr val="FFFF00"/>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水患來襲最脆弱的</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地區：</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巴黎第</a:t>
            </a:r>
            <a:r>
              <a:rPr kumimoji="1"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15</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區</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、伊</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西萊穆利</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諾</a:t>
            </a:r>
            <a:endParaRPr kumimoji="1" lang="en-US" altLang="zh-TW"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0" name="手繪多邊形 9"/>
          <p:cNvSpPr/>
          <p:nvPr/>
        </p:nvSpPr>
        <p:spPr>
          <a:xfrm>
            <a:off x="2819400" y="3806824"/>
            <a:ext cx="845336" cy="542171"/>
          </a:xfrm>
          <a:custGeom>
            <a:avLst/>
            <a:gdLst>
              <a:gd name="connsiteX0" fmla="*/ 0 w 1673225"/>
              <a:gd name="connsiteY0" fmla="*/ 669925 h 1073150"/>
              <a:gd name="connsiteX1" fmla="*/ 365125 w 1673225"/>
              <a:gd name="connsiteY1" fmla="*/ 520700 h 1073150"/>
              <a:gd name="connsiteX2" fmla="*/ 511175 w 1673225"/>
              <a:gd name="connsiteY2" fmla="*/ 431800 h 1073150"/>
              <a:gd name="connsiteX3" fmla="*/ 590550 w 1673225"/>
              <a:gd name="connsiteY3" fmla="*/ 320675 h 1073150"/>
              <a:gd name="connsiteX4" fmla="*/ 692150 w 1673225"/>
              <a:gd name="connsiteY4" fmla="*/ 228600 h 1073150"/>
              <a:gd name="connsiteX5" fmla="*/ 749300 w 1673225"/>
              <a:gd name="connsiteY5" fmla="*/ 177800 h 1073150"/>
              <a:gd name="connsiteX6" fmla="*/ 847725 w 1673225"/>
              <a:gd name="connsiteY6" fmla="*/ 38100 h 1073150"/>
              <a:gd name="connsiteX7" fmla="*/ 962025 w 1673225"/>
              <a:gd name="connsiteY7" fmla="*/ 0 h 1073150"/>
              <a:gd name="connsiteX8" fmla="*/ 1038225 w 1673225"/>
              <a:gd name="connsiteY8" fmla="*/ 88900 h 1073150"/>
              <a:gd name="connsiteX9" fmla="*/ 942975 w 1673225"/>
              <a:gd name="connsiteY9" fmla="*/ 168275 h 1073150"/>
              <a:gd name="connsiteX10" fmla="*/ 958850 w 1673225"/>
              <a:gd name="connsiteY10" fmla="*/ 339725 h 1073150"/>
              <a:gd name="connsiteX11" fmla="*/ 981075 w 1673225"/>
              <a:gd name="connsiteY11" fmla="*/ 358775 h 1073150"/>
              <a:gd name="connsiteX12" fmla="*/ 990600 w 1673225"/>
              <a:gd name="connsiteY12" fmla="*/ 355600 h 1073150"/>
              <a:gd name="connsiteX13" fmla="*/ 1009650 w 1673225"/>
              <a:gd name="connsiteY13" fmla="*/ 346075 h 1073150"/>
              <a:gd name="connsiteX14" fmla="*/ 1028700 w 1673225"/>
              <a:gd name="connsiteY14" fmla="*/ 339725 h 1073150"/>
              <a:gd name="connsiteX15" fmla="*/ 1038225 w 1673225"/>
              <a:gd name="connsiteY15" fmla="*/ 336550 h 1073150"/>
              <a:gd name="connsiteX16" fmla="*/ 1054100 w 1673225"/>
              <a:gd name="connsiteY16" fmla="*/ 333375 h 1073150"/>
              <a:gd name="connsiteX17" fmla="*/ 1079500 w 1673225"/>
              <a:gd name="connsiteY17" fmla="*/ 336550 h 1073150"/>
              <a:gd name="connsiteX18" fmla="*/ 1092200 w 1673225"/>
              <a:gd name="connsiteY18" fmla="*/ 339725 h 1073150"/>
              <a:gd name="connsiteX19" fmla="*/ 1101725 w 1673225"/>
              <a:gd name="connsiteY19" fmla="*/ 342900 h 1073150"/>
              <a:gd name="connsiteX20" fmla="*/ 1155700 w 1673225"/>
              <a:gd name="connsiteY20" fmla="*/ 342900 h 1073150"/>
              <a:gd name="connsiteX21" fmla="*/ 1339850 w 1673225"/>
              <a:gd name="connsiteY21" fmla="*/ 117475 h 1073150"/>
              <a:gd name="connsiteX22" fmla="*/ 1673225 w 1673225"/>
              <a:gd name="connsiteY22" fmla="*/ 314325 h 1073150"/>
              <a:gd name="connsiteX23" fmla="*/ 1663700 w 1673225"/>
              <a:gd name="connsiteY23" fmla="*/ 317500 h 1073150"/>
              <a:gd name="connsiteX24" fmla="*/ 1638300 w 1673225"/>
              <a:gd name="connsiteY24" fmla="*/ 330200 h 1073150"/>
              <a:gd name="connsiteX25" fmla="*/ 1628775 w 1673225"/>
              <a:gd name="connsiteY25" fmla="*/ 336550 h 1073150"/>
              <a:gd name="connsiteX26" fmla="*/ 1600200 w 1673225"/>
              <a:gd name="connsiteY26" fmla="*/ 333375 h 1073150"/>
              <a:gd name="connsiteX27" fmla="*/ 1603375 w 1673225"/>
              <a:gd name="connsiteY27" fmla="*/ 339725 h 1073150"/>
              <a:gd name="connsiteX28" fmla="*/ 1606550 w 1673225"/>
              <a:gd name="connsiteY28" fmla="*/ 352425 h 1073150"/>
              <a:gd name="connsiteX29" fmla="*/ 1600200 w 1673225"/>
              <a:gd name="connsiteY29" fmla="*/ 361950 h 1073150"/>
              <a:gd name="connsiteX30" fmla="*/ 1565275 w 1673225"/>
              <a:gd name="connsiteY30" fmla="*/ 365125 h 1073150"/>
              <a:gd name="connsiteX31" fmla="*/ 1539875 w 1673225"/>
              <a:gd name="connsiteY31" fmla="*/ 371475 h 1073150"/>
              <a:gd name="connsiteX32" fmla="*/ 1530350 w 1673225"/>
              <a:gd name="connsiteY32" fmla="*/ 377825 h 1073150"/>
              <a:gd name="connsiteX33" fmla="*/ 1520825 w 1673225"/>
              <a:gd name="connsiteY33" fmla="*/ 387350 h 1073150"/>
              <a:gd name="connsiteX34" fmla="*/ 1501775 w 1673225"/>
              <a:gd name="connsiteY34" fmla="*/ 393700 h 1073150"/>
              <a:gd name="connsiteX35" fmla="*/ 1476375 w 1673225"/>
              <a:gd name="connsiteY35" fmla="*/ 400050 h 1073150"/>
              <a:gd name="connsiteX36" fmla="*/ 1463675 w 1673225"/>
              <a:gd name="connsiteY36" fmla="*/ 403225 h 1073150"/>
              <a:gd name="connsiteX37" fmla="*/ 1435100 w 1673225"/>
              <a:gd name="connsiteY37" fmla="*/ 419100 h 1073150"/>
              <a:gd name="connsiteX38" fmla="*/ 1425575 w 1673225"/>
              <a:gd name="connsiteY38" fmla="*/ 425450 h 1073150"/>
              <a:gd name="connsiteX39" fmla="*/ 1412875 w 1673225"/>
              <a:gd name="connsiteY39" fmla="*/ 434975 h 1073150"/>
              <a:gd name="connsiteX40" fmla="*/ 1403350 w 1673225"/>
              <a:gd name="connsiteY40" fmla="*/ 438150 h 1073150"/>
              <a:gd name="connsiteX41" fmla="*/ 1377950 w 1673225"/>
              <a:gd name="connsiteY41" fmla="*/ 466725 h 1073150"/>
              <a:gd name="connsiteX42" fmla="*/ 1381125 w 1673225"/>
              <a:gd name="connsiteY42" fmla="*/ 495300 h 1073150"/>
              <a:gd name="connsiteX43" fmla="*/ 1387475 w 1673225"/>
              <a:gd name="connsiteY43" fmla="*/ 504825 h 1073150"/>
              <a:gd name="connsiteX44" fmla="*/ 1397000 w 1673225"/>
              <a:gd name="connsiteY44" fmla="*/ 523875 h 1073150"/>
              <a:gd name="connsiteX45" fmla="*/ 1400175 w 1673225"/>
              <a:gd name="connsiteY45" fmla="*/ 536575 h 1073150"/>
              <a:gd name="connsiteX46" fmla="*/ 1409700 w 1673225"/>
              <a:gd name="connsiteY46" fmla="*/ 565150 h 1073150"/>
              <a:gd name="connsiteX47" fmla="*/ 1412875 w 1673225"/>
              <a:gd name="connsiteY47" fmla="*/ 574675 h 1073150"/>
              <a:gd name="connsiteX48" fmla="*/ 1416050 w 1673225"/>
              <a:gd name="connsiteY48" fmla="*/ 584200 h 1073150"/>
              <a:gd name="connsiteX49" fmla="*/ 1419225 w 1673225"/>
              <a:gd name="connsiteY49" fmla="*/ 622300 h 1073150"/>
              <a:gd name="connsiteX50" fmla="*/ 1419225 w 1673225"/>
              <a:gd name="connsiteY50" fmla="*/ 682625 h 1073150"/>
              <a:gd name="connsiteX51" fmla="*/ 1412875 w 1673225"/>
              <a:gd name="connsiteY51" fmla="*/ 692150 h 1073150"/>
              <a:gd name="connsiteX52" fmla="*/ 1419225 w 1673225"/>
              <a:gd name="connsiteY52" fmla="*/ 736600 h 1073150"/>
              <a:gd name="connsiteX53" fmla="*/ 1409700 w 1673225"/>
              <a:gd name="connsiteY53" fmla="*/ 749300 h 1073150"/>
              <a:gd name="connsiteX54" fmla="*/ 1400175 w 1673225"/>
              <a:gd name="connsiteY54" fmla="*/ 752475 h 1073150"/>
              <a:gd name="connsiteX55" fmla="*/ 1393825 w 1673225"/>
              <a:gd name="connsiteY55" fmla="*/ 762000 h 1073150"/>
              <a:gd name="connsiteX56" fmla="*/ 1374775 w 1673225"/>
              <a:gd name="connsiteY56" fmla="*/ 777875 h 1073150"/>
              <a:gd name="connsiteX57" fmla="*/ 1368425 w 1673225"/>
              <a:gd name="connsiteY57" fmla="*/ 787400 h 1073150"/>
              <a:gd name="connsiteX58" fmla="*/ 1349375 w 1673225"/>
              <a:gd name="connsiteY58" fmla="*/ 800100 h 1073150"/>
              <a:gd name="connsiteX59" fmla="*/ 1346200 w 1673225"/>
              <a:gd name="connsiteY59" fmla="*/ 809625 h 1073150"/>
              <a:gd name="connsiteX60" fmla="*/ 1327150 w 1673225"/>
              <a:gd name="connsiteY60" fmla="*/ 825500 h 1073150"/>
              <a:gd name="connsiteX61" fmla="*/ 1308100 w 1673225"/>
              <a:gd name="connsiteY61" fmla="*/ 844550 h 1073150"/>
              <a:gd name="connsiteX62" fmla="*/ 1298575 w 1673225"/>
              <a:gd name="connsiteY62" fmla="*/ 854075 h 1073150"/>
              <a:gd name="connsiteX63" fmla="*/ 1289050 w 1673225"/>
              <a:gd name="connsiteY63" fmla="*/ 860425 h 1073150"/>
              <a:gd name="connsiteX64" fmla="*/ 1266825 w 1673225"/>
              <a:gd name="connsiteY64" fmla="*/ 879475 h 1073150"/>
              <a:gd name="connsiteX65" fmla="*/ 1257300 w 1673225"/>
              <a:gd name="connsiteY65" fmla="*/ 882650 h 1073150"/>
              <a:gd name="connsiteX66" fmla="*/ 1247775 w 1673225"/>
              <a:gd name="connsiteY66" fmla="*/ 892175 h 1073150"/>
              <a:gd name="connsiteX67" fmla="*/ 1228725 w 1673225"/>
              <a:gd name="connsiteY67" fmla="*/ 898525 h 1073150"/>
              <a:gd name="connsiteX68" fmla="*/ 1206500 w 1673225"/>
              <a:gd name="connsiteY68" fmla="*/ 908050 h 1073150"/>
              <a:gd name="connsiteX69" fmla="*/ 1196975 w 1673225"/>
              <a:gd name="connsiteY69" fmla="*/ 920750 h 1073150"/>
              <a:gd name="connsiteX70" fmla="*/ 1187450 w 1673225"/>
              <a:gd name="connsiteY70" fmla="*/ 923925 h 1073150"/>
              <a:gd name="connsiteX71" fmla="*/ 1168400 w 1673225"/>
              <a:gd name="connsiteY71" fmla="*/ 942975 h 1073150"/>
              <a:gd name="connsiteX72" fmla="*/ 1149350 w 1673225"/>
              <a:gd name="connsiteY72" fmla="*/ 962025 h 1073150"/>
              <a:gd name="connsiteX73" fmla="*/ 1139825 w 1673225"/>
              <a:gd name="connsiteY73" fmla="*/ 968375 h 1073150"/>
              <a:gd name="connsiteX74" fmla="*/ 1123950 w 1673225"/>
              <a:gd name="connsiteY74" fmla="*/ 987425 h 1073150"/>
              <a:gd name="connsiteX75" fmla="*/ 1117600 w 1673225"/>
              <a:gd name="connsiteY75" fmla="*/ 996950 h 1073150"/>
              <a:gd name="connsiteX76" fmla="*/ 1108075 w 1673225"/>
              <a:gd name="connsiteY76" fmla="*/ 1006475 h 1073150"/>
              <a:gd name="connsiteX77" fmla="*/ 1092200 w 1673225"/>
              <a:gd name="connsiteY77" fmla="*/ 1022350 h 1073150"/>
              <a:gd name="connsiteX78" fmla="*/ 1082675 w 1673225"/>
              <a:gd name="connsiteY78" fmla="*/ 1031875 h 1073150"/>
              <a:gd name="connsiteX79" fmla="*/ 1050925 w 1673225"/>
              <a:gd name="connsiteY79" fmla="*/ 1041400 h 1073150"/>
              <a:gd name="connsiteX80" fmla="*/ 996950 w 1673225"/>
              <a:gd name="connsiteY80" fmla="*/ 1050925 h 1073150"/>
              <a:gd name="connsiteX81" fmla="*/ 977900 w 1673225"/>
              <a:gd name="connsiteY81" fmla="*/ 1057275 h 1073150"/>
              <a:gd name="connsiteX82" fmla="*/ 952500 w 1673225"/>
              <a:gd name="connsiteY82" fmla="*/ 1063625 h 1073150"/>
              <a:gd name="connsiteX83" fmla="*/ 917575 w 1673225"/>
              <a:gd name="connsiteY83" fmla="*/ 1060450 h 1073150"/>
              <a:gd name="connsiteX84" fmla="*/ 904875 w 1673225"/>
              <a:gd name="connsiteY84" fmla="*/ 1054100 h 1073150"/>
              <a:gd name="connsiteX85" fmla="*/ 892175 w 1673225"/>
              <a:gd name="connsiteY85" fmla="*/ 1050925 h 1073150"/>
              <a:gd name="connsiteX86" fmla="*/ 876300 w 1673225"/>
              <a:gd name="connsiteY86" fmla="*/ 1054100 h 1073150"/>
              <a:gd name="connsiteX87" fmla="*/ 854075 w 1673225"/>
              <a:gd name="connsiteY87" fmla="*/ 1044575 h 1073150"/>
              <a:gd name="connsiteX88" fmla="*/ 844550 w 1673225"/>
              <a:gd name="connsiteY88" fmla="*/ 1041400 h 1073150"/>
              <a:gd name="connsiteX89" fmla="*/ 835025 w 1673225"/>
              <a:gd name="connsiteY89" fmla="*/ 1022350 h 1073150"/>
              <a:gd name="connsiteX90" fmla="*/ 825500 w 1673225"/>
              <a:gd name="connsiteY90" fmla="*/ 1025525 h 1073150"/>
              <a:gd name="connsiteX91" fmla="*/ 815975 w 1673225"/>
              <a:gd name="connsiteY91" fmla="*/ 1031875 h 1073150"/>
              <a:gd name="connsiteX92" fmla="*/ 809625 w 1673225"/>
              <a:gd name="connsiteY92" fmla="*/ 1041400 h 1073150"/>
              <a:gd name="connsiteX93" fmla="*/ 790575 w 1673225"/>
              <a:gd name="connsiteY93" fmla="*/ 1054100 h 1073150"/>
              <a:gd name="connsiteX94" fmla="*/ 784225 w 1673225"/>
              <a:gd name="connsiteY94" fmla="*/ 1063625 h 1073150"/>
              <a:gd name="connsiteX95" fmla="*/ 762000 w 1673225"/>
              <a:gd name="connsiteY95" fmla="*/ 1073150 h 1073150"/>
              <a:gd name="connsiteX96" fmla="*/ 730250 w 1673225"/>
              <a:gd name="connsiteY96" fmla="*/ 1063625 h 1073150"/>
              <a:gd name="connsiteX97" fmla="*/ 720725 w 1673225"/>
              <a:gd name="connsiteY97" fmla="*/ 1054100 h 1073150"/>
              <a:gd name="connsiteX98" fmla="*/ 692150 w 1673225"/>
              <a:gd name="connsiteY98" fmla="*/ 1022350 h 1073150"/>
              <a:gd name="connsiteX99" fmla="*/ 679450 w 1673225"/>
              <a:gd name="connsiteY99" fmla="*/ 1000125 h 1073150"/>
              <a:gd name="connsiteX100" fmla="*/ 673100 w 1673225"/>
              <a:gd name="connsiteY100" fmla="*/ 971550 h 1073150"/>
              <a:gd name="connsiteX101" fmla="*/ 660400 w 1673225"/>
              <a:gd name="connsiteY101" fmla="*/ 952500 h 1073150"/>
              <a:gd name="connsiteX102" fmla="*/ 650875 w 1673225"/>
              <a:gd name="connsiteY102" fmla="*/ 946150 h 1073150"/>
              <a:gd name="connsiteX103" fmla="*/ 638175 w 1673225"/>
              <a:gd name="connsiteY103" fmla="*/ 936625 h 1073150"/>
              <a:gd name="connsiteX104" fmla="*/ 631825 w 1673225"/>
              <a:gd name="connsiteY104" fmla="*/ 927100 h 1073150"/>
              <a:gd name="connsiteX105" fmla="*/ 622300 w 1673225"/>
              <a:gd name="connsiteY105" fmla="*/ 914400 h 1073150"/>
              <a:gd name="connsiteX106" fmla="*/ 619125 w 1673225"/>
              <a:gd name="connsiteY106" fmla="*/ 904875 h 1073150"/>
              <a:gd name="connsiteX107" fmla="*/ 603250 w 1673225"/>
              <a:gd name="connsiteY107" fmla="*/ 901700 h 1073150"/>
              <a:gd name="connsiteX108" fmla="*/ 593725 w 1673225"/>
              <a:gd name="connsiteY108" fmla="*/ 898525 h 1073150"/>
              <a:gd name="connsiteX109" fmla="*/ 587375 w 1673225"/>
              <a:gd name="connsiteY109" fmla="*/ 908050 h 1073150"/>
              <a:gd name="connsiteX110" fmla="*/ 577850 w 1673225"/>
              <a:gd name="connsiteY110" fmla="*/ 911225 h 1073150"/>
              <a:gd name="connsiteX111" fmla="*/ 555625 w 1673225"/>
              <a:gd name="connsiteY111" fmla="*/ 914400 h 1073150"/>
              <a:gd name="connsiteX112" fmla="*/ 539750 w 1673225"/>
              <a:gd name="connsiteY112" fmla="*/ 920750 h 1073150"/>
              <a:gd name="connsiteX113" fmla="*/ 415925 w 1673225"/>
              <a:gd name="connsiteY113" fmla="*/ 908050 h 1073150"/>
              <a:gd name="connsiteX114" fmla="*/ 368300 w 1673225"/>
              <a:gd name="connsiteY114" fmla="*/ 863600 h 1073150"/>
              <a:gd name="connsiteX115" fmla="*/ 358775 w 1673225"/>
              <a:gd name="connsiteY115" fmla="*/ 847725 h 1073150"/>
              <a:gd name="connsiteX116" fmla="*/ 349250 w 1673225"/>
              <a:gd name="connsiteY116" fmla="*/ 838200 h 1073150"/>
              <a:gd name="connsiteX117" fmla="*/ 330200 w 1673225"/>
              <a:gd name="connsiteY117" fmla="*/ 844550 h 1073150"/>
              <a:gd name="connsiteX118" fmla="*/ 320675 w 1673225"/>
              <a:gd name="connsiteY118" fmla="*/ 850900 h 1073150"/>
              <a:gd name="connsiteX119" fmla="*/ 250825 w 1673225"/>
              <a:gd name="connsiteY119" fmla="*/ 796925 h 1073150"/>
              <a:gd name="connsiteX120" fmla="*/ 234950 w 1673225"/>
              <a:gd name="connsiteY120" fmla="*/ 784225 h 1073150"/>
              <a:gd name="connsiteX121" fmla="*/ 215900 w 1673225"/>
              <a:gd name="connsiteY121" fmla="*/ 771525 h 1073150"/>
              <a:gd name="connsiteX122" fmla="*/ 196850 w 1673225"/>
              <a:gd name="connsiteY122" fmla="*/ 781050 h 1073150"/>
              <a:gd name="connsiteX123" fmla="*/ 187325 w 1673225"/>
              <a:gd name="connsiteY123" fmla="*/ 784225 h 1073150"/>
              <a:gd name="connsiteX124" fmla="*/ 158750 w 1673225"/>
              <a:gd name="connsiteY124" fmla="*/ 768350 h 1073150"/>
              <a:gd name="connsiteX125" fmla="*/ 142875 w 1673225"/>
              <a:gd name="connsiteY125" fmla="*/ 752475 h 1073150"/>
              <a:gd name="connsiteX126" fmla="*/ 130175 w 1673225"/>
              <a:gd name="connsiteY126" fmla="*/ 742950 h 1073150"/>
              <a:gd name="connsiteX127" fmla="*/ 133350 w 1673225"/>
              <a:gd name="connsiteY127" fmla="*/ 730250 h 1073150"/>
              <a:gd name="connsiteX128" fmla="*/ 117475 w 1673225"/>
              <a:gd name="connsiteY128" fmla="*/ 720725 h 1073150"/>
              <a:gd name="connsiteX129" fmla="*/ 79375 w 1673225"/>
              <a:gd name="connsiteY129" fmla="*/ 708025 h 1073150"/>
              <a:gd name="connsiteX130" fmla="*/ 69850 w 1673225"/>
              <a:gd name="connsiteY130" fmla="*/ 701675 h 1073150"/>
              <a:gd name="connsiteX131" fmla="*/ 57150 w 1673225"/>
              <a:gd name="connsiteY131" fmla="*/ 698500 h 1073150"/>
              <a:gd name="connsiteX132" fmla="*/ 0 w 1673225"/>
              <a:gd name="connsiteY132" fmla="*/ 669925 h 107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1673225" h="1073150">
                <a:moveTo>
                  <a:pt x="0" y="669925"/>
                </a:moveTo>
                <a:lnTo>
                  <a:pt x="365125" y="520700"/>
                </a:lnTo>
                <a:lnTo>
                  <a:pt x="511175" y="431800"/>
                </a:lnTo>
                <a:lnTo>
                  <a:pt x="590550" y="320675"/>
                </a:lnTo>
                <a:lnTo>
                  <a:pt x="692150" y="228600"/>
                </a:lnTo>
                <a:lnTo>
                  <a:pt x="749300" y="177800"/>
                </a:lnTo>
                <a:lnTo>
                  <a:pt x="847725" y="38100"/>
                </a:lnTo>
                <a:lnTo>
                  <a:pt x="962025" y="0"/>
                </a:lnTo>
                <a:lnTo>
                  <a:pt x="1038225" y="88900"/>
                </a:lnTo>
                <a:lnTo>
                  <a:pt x="942975" y="168275"/>
                </a:lnTo>
                <a:lnTo>
                  <a:pt x="958850" y="339725"/>
                </a:lnTo>
                <a:cubicBezTo>
                  <a:pt x="966258" y="346075"/>
                  <a:pt x="972348" y="354411"/>
                  <a:pt x="981075" y="358775"/>
                </a:cubicBezTo>
                <a:cubicBezTo>
                  <a:pt x="984068" y="360272"/>
                  <a:pt x="987542" y="356959"/>
                  <a:pt x="990600" y="355600"/>
                </a:cubicBezTo>
                <a:cubicBezTo>
                  <a:pt x="997088" y="352717"/>
                  <a:pt x="1003097" y="348806"/>
                  <a:pt x="1009650" y="346075"/>
                </a:cubicBezTo>
                <a:cubicBezTo>
                  <a:pt x="1015829" y="343501"/>
                  <a:pt x="1022350" y="341842"/>
                  <a:pt x="1028700" y="339725"/>
                </a:cubicBezTo>
                <a:cubicBezTo>
                  <a:pt x="1031875" y="338667"/>
                  <a:pt x="1034943" y="337206"/>
                  <a:pt x="1038225" y="336550"/>
                </a:cubicBezTo>
                <a:lnTo>
                  <a:pt x="1054100" y="333375"/>
                </a:lnTo>
                <a:cubicBezTo>
                  <a:pt x="1062567" y="334433"/>
                  <a:pt x="1071084" y="335147"/>
                  <a:pt x="1079500" y="336550"/>
                </a:cubicBezTo>
                <a:cubicBezTo>
                  <a:pt x="1083804" y="337267"/>
                  <a:pt x="1088004" y="338526"/>
                  <a:pt x="1092200" y="339725"/>
                </a:cubicBezTo>
                <a:cubicBezTo>
                  <a:pt x="1095418" y="340644"/>
                  <a:pt x="1098382" y="342733"/>
                  <a:pt x="1101725" y="342900"/>
                </a:cubicBezTo>
                <a:cubicBezTo>
                  <a:pt x="1119694" y="343798"/>
                  <a:pt x="1137708" y="342900"/>
                  <a:pt x="1155700" y="342900"/>
                </a:cubicBezTo>
                <a:lnTo>
                  <a:pt x="1339850" y="117475"/>
                </a:lnTo>
                <a:lnTo>
                  <a:pt x="1673225" y="314325"/>
                </a:lnTo>
                <a:lnTo>
                  <a:pt x="1663700" y="317500"/>
                </a:lnTo>
                <a:cubicBezTo>
                  <a:pt x="1655233" y="321733"/>
                  <a:pt x="1646610" y="325667"/>
                  <a:pt x="1638300" y="330200"/>
                </a:cubicBezTo>
                <a:cubicBezTo>
                  <a:pt x="1634950" y="332027"/>
                  <a:pt x="1632578" y="336233"/>
                  <a:pt x="1628775" y="336550"/>
                </a:cubicBezTo>
                <a:cubicBezTo>
                  <a:pt x="1619224" y="337346"/>
                  <a:pt x="1609725" y="334433"/>
                  <a:pt x="1600200" y="333375"/>
                </a:cubicBezTo>
                <a:cubicBezTo>
                  <a:pt x="1578820" y="311995"/>
                  <a:pt x="1598530" y="331003"/>
                  <a:pt x="1603375" y="339725"/>
                </a:cubicBezTo>
                <a:cubicBezTo>
                  <a:pt x="1605494" y="343539"/>
                  <a:pt x="1605492" y="348192"/>
                  <a:pt x="1606550" y="352425"/>
                </a:cubicBezTo>
                <a:cubicBezTo>
                  <a:pt x="1604433" y="355600"/>
                  <a:pt x="1602898" y="359252"/>
                  <a:pt x="1600200" y="361950"/>
                </a:cubicBezTo>
                <a:cubicBezTo>
                  <a:pt x="1588501" y="373649"/>
                  <a:pt x="1583447" y="367397"/>
                  <a:pt x="1565275" y="365125"/>
                </a:cubicBezTo>
                <a:cubicBezTo>
                  <a:pt x="1559237" y="366333"/>
                  <a:pt x="1546384" y="368221"/>
                  <a:pt x="1539875" y="371475"/>
                </a:cubicBezTo>
                <a:cubicBezTo>
                  <a:pt x="1536462" y="373182"/>
                  <a:pt x="1533281" y="375382"/>
                  <a:pt x="1530350" y="377825"/>
                </a:cubicBezTo>
                <a:cubicBezTo>
                  <a:pt x="1526901" y="380700"/>
                  <a:pt x="1524750" y="385169"/>
                  <a:pt x="1520825" y="387350"/>
                </a:cubicBezTo>
                <a:cubicBezTo>
                  <a:pt x="1514974" y="390601"/>
                  <a:pt x="1508269" y="392077"/>
                  <a:pt x="1501775" y="393700"/>
                </a:cubicBezTo>
                <a:lnTo>
                  <a:pt x="1476375" y="400050"/>
                </a:lnTo>
                <a:lnTo>
                  <a:pt x="1463675" y="403225"/>
                </a:lnTo>
                <a:cubicBezTo>
                  <a:pt x="1441840" y="417781"/>
                  <a:pt x="1451865" y="413512"/>
                  <a:pt x="1435100" y="419100"/>
                </a:cubicBezTo>
                <a:cubicBezTo>
                  <a:pt x="1431925" y="421217"/>
                  <a:pt x="1428680" y="423232"/>
                  <a:pt x="1425575" y="425450"/>
                </a:cubicBezTo>
                <a:cubicBezTo>
                  <a:pt x="1421269" y="428526"/>
                  <a:pt x="1417469" y="432350"/>
                  <a:pt x="1412875" y="434975"/>
                </a:cubicBezTo>
                <a:cubicBezTo>
                  <a:pt x="1409969" y="436635"/>
                  <a:pt x="1406525" y="437092"/>
                  <a:pt x="1403350" y="438150"/>
                </a:cubicBezTo>
                <a:cubicBezTo>
                  <a:pt x="1381602" y="459898"/>
                  <a:pt x="1389281" y="449728"/>
                  <a:pt x="1377950" y="466725"/>
                </a:cubicBezTo>
                <a:cubicBezTo>
                  <a:pt x="1379008" y="476250"/>
                  <a:pt x="1378801" y="486003"/>
                  <a:pt x="1381125" y="495300"/>
                </a:cubicBezTo>
                <a:cubicBezTo>
                  <a:pt x="1382050" y="499002"/>
                  <a:pt x="1385768" y="501412"/>
                  <a:pt x="1387475" y="504825"/>
                </a:cubicBezTo>
                <a:cubicBezTo>
                  <a:pt x="1400620" y="531115"/>
                  <a:pt x="1378802" y="496578"/>
                  <a:pt x="1397000" y="523875"/>
                </a:cubicBezTo>
                <a:cubicBezTo>
                  <a:pt x="1398058" y="528108"/>
                  <a:pt x="1398921" y="532395"/>
                  <a:pt x="1400175" y="536575"/>
                </a:cubicBezTo>
                <a:cubicBezTo>
                  <a:pt x="1403060" y="546192"/>
                  <a:pt x="1406525" y="555625"/>
                  <a:pt x="1409700" y="565150"/>
                </a:cubicBezTo>
                <a:lnTo>
                  <a:pt x="1412875" y="574675"/>
                </a:lnTo>
                <a:lnTo>
                  <a:pt x="1416050" y="584200"/>
                </a:lnTo>
                <a:cubicBezTo>
                  <a:pt x="1417108" y="596900"/>
                  <a:pt x="1417818" y="609634"/>
                  <a:pt x="1419225" y="622300"/>
                </a:cubicBezTo>
                <a:cubicBezTo>
                  <a:pt x="1422614" y="652798"/>
                  <a:pt x="1427298" y="639568"/>
                  <a:pt x="1419225" y="682625"/>
                </a:cubicBezTo>
                <a:cubicBezTo>
                  <a:pt x="1418522" y="686376"/>
                  <a:pt x="1414992" y="688975"/>
                  <a:pt x="1412875" y="692150"/>
                </a:cubicBezTo>
                <a:cubicBezTo>
                  <a:pt x="1419093" y="710805"/>
                  <a:pt x="1427064" y="718963"/>
                  <a:pt x="1419225" y="736600"/>
                </a:cubicBezTo>
                <a:cubicBezTo>
                  <a:pt x="1417076" y="741436"/>
                  <a:pt x="1413765" y="745912"/>
                  <a:pt x="1409700" y="749300"/>
                </a:cubicBezTo>
                <a:cubicBezTo>
                  <a:pt x="1407129" y="751443"/>
                  <a:pt x="1403350" y="751417"/>
                  <a:pt x="1400175" y="752475"/>
                </a:cubicBezTo>
                <a:cubicBezTo>
                  <a:pt x="1398058" y="755650"/>
                  <a:pt x="1396523" y="759302"/>
                  <a:pt x="1393825" y="762000"/>
                </a:cubicBezTo>
                <a:cubicBezTo>
                  <a:pt x="1368850" y="786975"/>
                  <a:pt x="1400782" y="746667"/>
                  <a:pt x="1374775" y="777875"/>
                </a:cubicBezTo>
                <a:cubicBezTo>
                  <a:pt x="1372332" y="780806"/>
                  <a:pt x="1371297" y="784887"/>
                  <a:pt x="1368425" y="787400"/>
                </a:cubicBezTo>
                <a:cubicBezTo>
                  <a:pt x="1362682" y="792426"/>
                  <a:pt x="1349375" y="800100"/>
                  <a:pt x="1349375" y="800100"/>
                </a:cubicBezTo>
                <a:cubicBezTo>
                  <a:pt x="1348317" y="803275"/>
                  <a:pt x="1348056" y="806840"/>
                  <a:pt x="1346200" y="809625"/>
                </a:cubicBezTo>
                <a:cubicBezTo>
                  <a:pt x="1338303" y="821470"/>
                  <a:pt x="1336734" y="816981"/>
                  <a:pt x="1327150" y="825500"/>
                </a:cubicBezTo>
                <a:cubicBezTo>
                  <a:pt x="1320438" y="831466"/>
                  <a:pt x="1314450" y="838200"/>
                  <a:pt x="1308100" y="844550"/>
                </a:cubicBezTo>
                <a:lnTo>
                  <a:pt x="1298575" y="854075"/>
                </a:lnTo>
                <a:cubicBezTo>
                  <a:pt x="1295877" y="856773"/>
                  <a:pt x="1291981" y="857982"/>
                  <a:pt x="1289050" y="860425"/>
                </a:cubicBezTo>
                <a:cubicBezTo>
                  <a:pt x="1276766" y="870661"/>
                  <a:pt x="1281958" y="870827"/>
                  <a:pt x="1266825" y="879475"/>
                </a:cubicBezTo>
                <a:cubicBezTo>
                  <a:pt x="1263919" y="881135"/>
                  <a:pt x="1260475" y="881592"/>
                  <a:pt x="1257300" y="882650"/>
                </a:cubicBezTo>
                <a:cubicBezTo>
                  <a:pt x="1254125" y="885825"/>
                  <a:pt x="1251700" y="889994"/>
                  <a:pt x="1247775" y="892175"/>
                </a:cubicBezTo>
                <a:cubicBezTo>
                  <a:pt x="1241924" y="895426"/>
                  <a:pt x="1235075" y="896408"/>
                  <a:pt x="1228725" y="898525"/>
                </a:cubicBezTo>
                <a:cubicBezTo>
                  <a:pt x="1214710" y="903197"/>
                  <a:pt x="1222193" y="900203"/>
                  <a:pt x="1206500" y="908050"/>
                </a:cubicBezTo>
                <a:cubicBezTo>
                  <a:pt x="1203325" y="912283"/>
                  <a:pt x="1201040" y="917362"/>
                  <a:pt x="1196975" y="920750"/>
                </a:cubicBezTo>
                <a:cubicBezTo>
                  <a:pt x="1194404" y="922893"/>
                  <a:pt x="1190092" y="921870"/>
                  <a:pt x="1187450" y="923925"/>
                </a:cubicBezTo>
                <a:cubicBezTo>
                  <a:pt x="1180361" y="929438"/>
                  <a:pt x="1174750" y="936625"/>
                  <a:pt x="1168400" y="942975"/>
                </a:cubicBezTo>
                <a:lnTo>
                  <a:pt x="1149350" y="962025"/>
                </a:lnTo>
                <a:cubicBezTo>
                  <a:pt x="1146652" y="964723"/>
                  <a:pt x="1143000" y="966258"/>
                  <a:pt x="1139825" y="968375"/>
                </a:cubicBezTo>
                <a:cubicBezTo>
                  <a:pt x="1124059" y="992024"/>
                  <a:pt x="1144322" y="962979"/>
                  <a:pt x="1123950" y="987425"/>
                </a:cubicBezTo>
                <a:cubicBezTo>
                  <a:pt x="1121507" y="990356"/>
                  <a:pt x="1120043" y="994019"/>
                  <a:pt x="1117600" y="996950"/>
                </a:cubicBezTo>
                <a:cubicBezTo>
                  <a:pt x="1114725" y="1000399"/>
                  <a:pt x="1110950" y="1003026"/>
                  <a:pt x="1108075" y="1006475"/>
                </a:cubicBezTo>
                <a:cubicBezTo>
                  <a:pt x="1086908" y="1031875"/>
                  <a:pt x="1117600" y="1001183"/>
                  <a:pt x="1092200" y="1022350"/>
                </a:cubicBezTo>
                <a:cubicBezTo>
                  <a:pt x="1088751" y="1025225"/>
                  <a:pt x="1086600" y="1029694"/>
                  <a:pt x="1082675" y="1031875"/>
                </a:cubicBezTo>
                <a:cubicBezTo>
                  <a:pt x="1076351" y="1035389"/>
                  <a:pt x="1059124" y="1039350"/>
                  <a:pt x="1050925" y="1041400"/>
                </a:cubicBezTo>
                <a:cubicBezTo>
                  <a:pt x="1027155" y="1057247"/>
                  <a:pt x="1052545" y="1042586"/>
                  <a:pt x="996950" y="1050925"/>
                </a:cubicBezTo>
                <a:cubicBezTo>
                  <a:pt x="990331" y="1051918"/>
                  <a:pt x="984464" y="1055962"/>
                  <a:pt x="977900" y="1057275"/>
                </a:cubicBezTo>
                <a:cubicBezTo>
                  <a:pt x="958743" y="1061106"/>
                  <a:pt x="967145" y="1058743"/>
                  <a:pt x="952500" y="1063625"/>
                </a:cubicBezTo>
                <a:cubicBezTo>
                  <a:pt x="940858" y="1062567"/>
                  <a:pt x="929038" y="1062743"/>
                  <a:pt x="917575" y="1060450"/>
                </a:cubicBezTo>
                <a:cubicBezTo>
                  <a:pt x="912934" y="1059522"/>
                  <a:pt x="909307" y="1055762"/>
                  <a:pt x="904875" y="1054100"/>
                </a:cubicBezTo>
                <a:cubicBezTo>
                  <a:pt x="900789" y="1052568"/>
                  <a:pt x="896408" y="1051983"/>
                  <a:pt x="892175" y="1050925"/>
                </a:cubicBezTo>
                <a:cubicBezTo>
                  <a:pt x="886883" y="1051983"/>
                  <a:pt x="881623" y="1054987"/>
                  <a:pt x="876300" y="1054100"/>
                </a:cubicBezTo>
                <a:cubicBezTo>
                  <a:pt x="868350" y="1052775"/>
                  <a:pt x="861559" y="1047568"/>
                  <a:pt x="854075" y="1044575"/>
                </a:cubicBezTo>
                <a:cubicBezTo>
                  <a:pt x="850968" y="1043332"/>
                  <a:pt x="847725" y="1042458"/>
                  <a:pt x="844550" y="1041400"/>
                </a:cubicBezTo>
                <a:cubicBezTo>
                  <a:pt x="843213" y="1037390"/>
                  <a:pt x="839759" y="1024244"/>
                  <a:pt x="835025" y="1022350"/>
                </a:cubicBezTo>
                <a:cubicBezTo>
                  <a:pt x="831918" y="1021107"/>
                  <a:pt x="828675" y="1024467"/>
                  <a:pt x="825500" y="1025525"/>
                </a:cubicBezTo>
                <a:cubicBezTo>
                  <a:pt x="822325" y="1027642"/>
                  <a:pt x="818673" y="1029177"/>
                  <a:pt x="815975" y="1031875"/>
                </a:cubicBezTo>
                <a:cubicBezTo>
                  <a:pt x="813277" y="1034573"/>
                  <a:pt x="812497" y="1038887"/>
                  <a:pt x="809625" y="1041400"/>
                </a:cubicBezTo>
                <a:cubicBezTo>
                  <a:pt x="803882" y="1046426"/>
                  <a:pt x="790575" y="1054100"/>
                  <a:pt x="790575" y="1054100"/>
                </a:cubicBezTo>
                <a:cubicBezTo>
                  <a:pt x="788458" y="1057275"/>
                  <a:pt x="786923" y="1060927"/>
                  <a:pt x="784225" y="1063625"/>
                </a:cubicBezTo>
                <a:cubicBezTo>
                  <a:pt x="776916" y="1070934"/>
                  <a:pt x="771716" y="1070721"/>
                  <a:pt x="762000" y="1073150"/>
                </a:cubicBezTo>
                <a:cubicBezTo>
                  <a:pt x="751417" y="1069975"/>
                  <a:pt x="740282" y="1068255"/>
                  <a:pt x="730250" y="1063625"/>
                </a:cubicBezTo>
                <a:cubicBezTo>
                  <a:pt x="726173" y="1061743"/>
                  <a:pt x="723708" y="1057456"/>
                  <a:pt x="720725" y="1054100"/>
                </a:cubicBezTo>
                <a:cubicBezTo>
                  <a:pt x="689193" y="1018626"/>
                  <a:pt x="719259" y="1049459"/>
                  <a:pt x="692150" y="1022350"/>
                </a:cubicBezTo>
                <a:cubicBezTo>
                  <a:pt x="682439" y="993217"/>
                  <a:pt x="698672" y="1038568"/>
                  <a:pt x="679450" y="1000125"/>
                </a:cubicBezTo>
                <a:cubicBezTo>
                  <a:pt x="674174" y="989573"/>
                  <a:pt x="678110" y="982573"/>
                  <a:pt x="673100" y="971550"/>
                </a:cubicBezTo>
                <a:cubicBezTo>
                  <a:pt x="669942" y="964602"/>
                  <a:pt x="665426" y="958243"/>
                  <a:pt x="660400" y="952500"/>
                </a:cubicBezTo>
                <a:cubicBezTo>
                  <a:pt x="657887" y="949628"/>
                  <a:pt x="653980" y="948368"/>
                  <a:pt x="650875" y="946150"/>
                </a:cubicBezTo>
                <a:cubicBezTo>
                  <a:pt x="646569" y="943074"/>
                  <a:pt x="641917" y="940367"/>
                  <a:pt x="638175" y="936625"/>
                </a:cubicBezTo>
                <a:cubicBezTo>
                  <a:pt x="635477" y="933927"/>
                  <a:pt x="634043" y="930205"/>
                  <a:pt x="631825" y="927100"/>
                </a:cubicBezTo>
                <a:cubicBezTo>
                  <a:pt x="628749" y="922794"/>
                  <a:pt x="625475" y="918633"/>
                  <a:pt x="622300" y="914400"/>
                </a:cubicBezTo>
                <a:cubicBezTo>
                  <a:pt x="621242" y="911225"/>
                  <a:pt x="621910" y="906731"/>
                  <a:pt x="619125" y="904875"/>
                </a:cubicBezTo>
                <a:cubicBezTo>
                  <a:pt x="614635" y="901882"/>
                  <a:pt x="608485" y="903009"/>
                  <a:pt x="603250" y="901700"/>
                </a:cubicBezTo>
                <a:cubicBezTo>
                  <a:pt x="600003" y="900888"/>
                  <a:pt x="596900" y="899583"/>
                  <a:pt x="593725" y="898525"/>
                </a:cubicBezTo>
                <a:cubicBezTo>
                  <a:pt x="591608" y="901700"/>
                  <a:pt x="590355" y="905666"/>
                  <a:pt x="587375" y="908050"/>
                </a:cubicBezTo>
                <a:cubicBezTo>
                  <a:pt x="584762" y="910141"/>
                  <a:pt x="581132" y="910569"/>
                  <a:pt x="577850" y="911225"/>
                </a:cubicBezTo>
                <a:cubicBezTo>
                  <a:pt x="570512" y="912693"/>
                  <a:pt x="563033" y="913342"/>
                  <a:pt x="555625" y="914400"/>
                </a:cubicBezTo>
                <a:cubicBezTo>
                  <a:pt x="550333" y="916517"/>
                  <a:pt x="545449" y="920750"/>
                  <a:pt x="539750" y="920750"/>
                </a:cubicBezTo>
                <a:cubicBezTo>
                  <a:pt x="448559" y="920750"/>
                  <a:pt x="464292" y="924172"/>
                  <a:pt x="415925" y="908050"/>
                </a:cubicBezTo>
                <a:cubicBezTo>
                  <a:pt x="391456" y="891737"/>
                  <a:pt x="409098" y="904398"/>
                  <a:pt x="368300" y="863600"/>
                </a:cubicBezTo>
                <a:cubicBezTo>
                  <a:pt x="363936" y="859236"/>
                  <a:pt x="362478" y="852662"/>
                  <a:pt x="358775" y="847725"/>
                </a:cubicBezTo>
                <a:cubicBezTo>
                  <a:pt x="356081" y="844133"/>
                  <a:pt x="352425" y="841375"/>
                  <a:pt x="349250" y="838200"/>
                </a:cubicBezTo>
                <a:cubicBezTo>
                  <a:pt x="342900" y="840317"/>
                  <a:pt x="336317" y="841832"/>
                  <a:pt x="330200" y="844550"/>
                </a:cubicBezTo>
                <a:cubicBezTo>
                  <a:pt x="326713" y="846100"/>
                  <a:pt x="324203" y="852353"/>
                  <a:pt x="320675" y="850900"/>
                </a:cubicBezTo>
                <a:cubicBezTo>
                  <a:pt x="282417" y="835147"/>
                  <a:pt x="277624" y="821663"/>
                  <a:pt x="250825" y="796925"/>
                </a:cubicBezTo>
                <a:cubicBezTo>
                  <a:pt x="245846" y="792329"/>
                  <a:pt x="240431" y="788211"/>
                  <a:pt x="234950" y="784225"/>
                </a:cubicBezTo>
                <a:cubicBezTo>
                  <a:pt x="228778" y="779736"/>
                  <a:pt x="215900" y="771525"/>
                  <a:pt x="215900" y="771525"/>
                </a:cubicBezTo>
                <a:cubicBezTo>
                  <a:pt x="191959" y="779505"/>
                  <a:pt x="221469" y="768740"/>
                  <a:pt x="196850" y="781050"/>
                </a:cubicBezTo>
                <a:cubicBezTo>
                  <a:pt x="193857" y="782547"/>
                  <a:pt x="190500" y="783167"/>
                  <a:pt x="187325" y="784225"/>
                </a:cubicBezTo>
                <a:cubicBezTo>
                  <a:pt x="177800" y="778933"/>
                  <a:pt x="167617" y="774683"/>
                  <a:pt x="158750" y="768350"/>
                </a:cubicBezTo>
                <a:cubicBezTo>
                  <a:pt x="152660" y="764000"/>
                  <a:pt x="148468" y="757447"/>
                  <a:pt x="142875" y="752475"/>
                </a:cubicBezTo>
                <a:cubicBezTo>
                  <a:pt x="138920" y="748959"/>
                  <a:pt x="134408" y="746125"/>
                  <a:pt x="130175" y="742950"/>
                </a:cubicBezTo>
                <a:cubicBezTo>
                  <a:pt x="131233" y="738717"/>
                  <a:pt x="130929" y="733881"/>
                  <a:pt x="133350" y="730250"/>
                </a:cubicBezTo>
                <a:cubicBezTo>
                  <a:pt x="141449" y="718101"/>
                  <a:pt x="165725" y="726756"/>
                  <a:pt x="117475" y="720725"/>
                </a:cubicBezTo>
                <a:lnTo>
                  <a:pt x="79375" y="708025"/>
                </a:lnTo>
                <a:cubicBezTo>
                  <a:pt x="75755" y="706818"/>
                  <a:pt x="73357" y="703178"/>
                  <a:pt x="69850" y="701675"/>
                </a:cubicBezTo>
                <a:cubicBezTo>
                  <a:pt x="65839" y="699956"/>
                  <a:pt x="61321" y="699783"/>
                  <a:pt x="57150" y="698500"/>
                </a:cubicBezTo>
                <a:cubicBezTo>
                  <a:pt x="25106" y="688640"/>
                  <a:pt x="38875" y="688975"/>
                  <a:pt x="0" y="669925"/>
                </a:cubicBezTo>
                <a:close/>
              </a:path>
            </a:pathLst>
          </a:custGeom>
          <a:solidFill>
            <a:srgbClr val="FF0000">
              <a:alpha val="8000"/>
            </a:srgbClr>
          </a:solidFill>
          <a:ln w="9525">
            <a:solidFill>
              <a:srgbClr val="E484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rebushet MS"/>
              <a:ea typeface="+mn-ea"/>
              <a:cs typeface="+mn-cs"/>
            </a:endParaRPr>
          </a:p>
        </p:txBody>
      </p:sp>
      <p:sp>
        <p:nvSpPr>
          <p:cNvPr id="12" name="橢圓 11"/>
          <p:cNvSpPr/>
          <p:nvPr/>
        </p:nvSpPr>
        <p:spPr>
          <a:xfrm>
            <a:off x="2743201" y="3048000"/>
            <a:ext cx="1828798" cy="1524000"/>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rebushet MS"/>
              <a:ea typeface="+mn-ea"/>
              <a:cs typeface="+mn-cs"/>
            </a:endParaRPr>
          </a:p>
        </p:txBody>
      </p:sp>
      <p:sp>
        <p:nvSpPr>
          <p:cNvPr id="19" name="矩形 18"/>
          <p:cNvSpPr/>
          <p:nvPr/>
        </p:nvSpPr>
        <p:spPr>
          <a:xfrm>
            <a:off x="3701796" y="3388003"/>
            <a:ext cx="1708404"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1.</a:t>
            </a:r>
            <a:r>
              <a:rPr kumimoji="1" lang="zh-TW" altLang="en-US"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 巴黎</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第</a:t>
            </a:r>
            <a:r>
              <a:rPr kumimoji="1" lang="en-US" altLang="zh-TW"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15</a:t>
            </a:r>
            <a:r>
              <a:rPr kumimoji="1" lang="zh-TW" altLang="en-US"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區</a:t>
            </a:r>
            <a:endParaRPr kumimoji="1" lang="en-US" altLang="zh-TW"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
        <p:nvSpPr>
          <p:cNvPr id="20" name="矩形 19"/>
          <p:cNvSpPr/>
          <p:nvPr/>
        </p:nvSpPr>
        <p:spPr>
          <a:xfrm>
            <a:off x="1676400" y="4126468"/>
            <a:ext cx="182880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2.</a:t>
            </a:r>
            <a:r>
              <a:rPr kumimoji="1" lang="zh-TW" altLang="en-US"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伊</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西萊穆利</a:t>
            </a:r>
            <a:r>
              <a:rPr kumimoji="1" lang="zh-TW" altLang="en-US"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諾</a:t>
            </a:r>
            <a:endParaRPr kumimoji="1" lang="en-US" altLang="zh-TW"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4576313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政 </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府 應 變 演 練</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50182" name="矩形 5"/>
          <p:cNvSpPr>
            <a:spLocks noChangeArrowheads="1"/>
          </p:cNvSpPr>
          <p:nvPr/>
        </p:nvSpPr>
        <p:spPr bwMode="auto">
          <a:xfrm>
            <a:off x="0" y="552271"/>
            <a:ext cx="9144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marR="0" lvl="0" indent="-342900" algn="just" defTabSz="914400" rtl="0" eaLnBrk="0" fontAlgn="base" latinLnBrk="0" hangingPunct="0">
              <a:lnSpc>
                <a:spcPct val="100000"/>
              </a:lnSpc>
              <a:spcBef>
                <a:spcPct val="0"/>
              </a:spcBef>
              <a:spcAft>
                <a:spcPct val="0"/>
              </a:spcAft>
              <a:buClr>
                <a:srgbClr val="000000"/>
              </a:buClr>
              <a:buSzTx/>
              <a:buFont typeface="Arial" pitchFamily="34" charset="0"/>
              <a:buChar char="•"/>
              <a:tabLst/>
              <a:defRPr/>
            </a:pPr>
            <a:r>
              <a:rPr kumimoji="1" lang="zh-TW" altLang="en-US" sz="20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巴黎</a:t>
            </a:r>
            <a:r>
              <a:rPr kumimoji="1" lang="zh-TW" altLang="en-US" sz="20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當局本次舉行</a:t>
            </a:r>
            <a:r>
              <a:rPr kumimoji="1" lang="zh-TW" altLang="en-US" sz="20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特別演習（</a:t>
            </a:r>
            <a:r>
              <a:rPr kumimoji="1" lang="en-US" altLang="zh-TW" sz="20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EU </a:t>
            </a:r>
            <a:r>
              <a:rPr kumimoji="1" lang="en-US" altLang="zh-TW" sz="2000" b="1" i="0" u="none" strike="noStrike" kern="1200" cap="none" spc="0" normalizeH="0" baseline="0" noProof="0" dirty="0" err="1">
                <a:ln>
                  <a:noFill/>
                </a:ln>
                <a:solidFill>
                  <a:srgbClr val="000000"/>
                </a:solidFill>
                <a:effectLst/>
                <a:uLnTx/>
                <a:uFillTx/>
                <a:latin typeface="微軟正黑體" pitchFamily="34" charset="-120"/>
                <a:ea typeface="微軟正黑體" pitchFamily="34" charset="-120"/>
                <a:cs typeface="新細明體" pitchFamily="18" charset="-120"/>
              </a:rPr>
              <a:t>Sequana</a:t>
            </a:r>
            <a:r>
              <a:rPr kumimoji="1" lang="en-US" altLang="zh-TW" sz="20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 2016</a:t>
            </a:r>
            <a:r>
              <a:rPr kumimoji="1" lang="zh-TW" altLang="en-US" sz="20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），模擬塞納河和馬恩河（</a:t>
            </a:r>
            <a:r>
              <a:rPr kumimoji="1" lang="en-US" altLang="zh-TW" sz="20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Marne</a:t>
            </a:r>
            <a:r>
              <a:rPr kumimoji="1" lang="zh-TW" altLang="en-US" sz="20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）水位上升的應變措施、測試各單位的協調防災效能。</a:t>
            </a:r>
          </a:p>
          <a:p>
            <a:pPr marL="342900" marR="0" lvl="0" indent="-342900" algn="just" defTabSz="914400" rtl="0" eaLnBrk="0" fontAlgn="base" latinLnBrk="0" hangingPunct="0">
              <a:lnSpc>
                <a:spcPct val="100000"/>
              </a:lnSpc>
              <a:spcBef>
                <a:spcPct val="0"/>
              </a:spcBef>
              <a:spcAft>
                <a:spcPct val="0"/>
              </a:spcAft>
              <a:buClr>
                <a:srgbClr val="000000"/>
              </a:buClr>
              <a:buSzTx/>
              <a:buFont typeface="Arial" pitchFamily="34" charset="0"/>
              <a:buChar char="•"/>
              <a:tabLst/>
              <a:defRPr/>
            </a:pPr>
            <a:r>
              <a:rPr kumimoji="1" lang="zh-TW" altLang="en-US" sz="20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巴黎動員</a:t>
            </a:r>
            <a:r>
              <a:rPr kumimoji="1" lang="en-US" altLang="zh-TW" sz="20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900</a:t>
            </a:r>
            <a:r>
              <a:rPr kumimoji="1" lang="zh-TW" altLang="en-US" sz="20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名急救人員、</a:t>
            </a:r>
            <a:r>
              <a:rPr kumimoji="1" lang="en-US" altLang="zh-TW" sz="20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150</a:t>
            </a:r>
            <a:r>
              <a:rPr kumimoji="1" lang="zh-TW" altLang="en-US" sz="2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新細明體" pitchFamily="18" charset="-120"/>
              </a:rPr>
              <a:t>名</a:t>
            </a:r>
            <a:r>
              <a:rPr kumimoji="1" lang="zh-TW" altLang="en-US" sz="20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警察、</a:t>
            </a:r>
            <a:r>
              <a:rPr kumimoji="1" lang="en-US" altLang="zh-TW" sz="20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40</a:t>
            </a:r>
            <a:r>
              <a:rPr kumimoji="1" lang="zh-TW" altLang="en-US" sz="2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新細明體" pitchFamily="18" charset="-120"/>
              </a:rPr>
              <a:t>輛</a:t>
            </a:r>
            <a:r>
              <a:rPr kumimoji="1" lang="zh-TW" altLang="en-US" sz="20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急救車和</a:t>
            </a:r>
            <a:r>
              <a:rPr kumimoji="1" lang="en-US" altLang="zh-TW" sz="20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4</a:t>
            </a:r>
            <a:r>
              <a:rPr kumimoji="1" lang="zh-TW" altLang="en-US" sz="20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架直升機。並推動</a:t>
            </a:r>
            <a:r>
              <a:rPr kumimoji="1" lang="en-US" altLang="zh-TW" sz="20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87</a:t>
            </a:r>
            <a:r>
              <a:rPr kumimoji="1" lang="zh-TW" altLang="en-US" sz="20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個公共或私營</a:t>
            </a:r>
            <a:r>
              <a:rPr kumimoji="1" lang="zh-TW" altLang="en-US" sz="2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新細明體" pitchFamily="18" charset="-120"/>
              </a:rPr>
              <a:t>機構的參與，其中包括巴黎的醫院，全國鐵路</a:t>
            </a:r>
            <a:r>
              <a:rPr kumimoji="1" lang="en-US" altLang="zh-TW" sz="2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新細明體" pitchFamily="18" charset="-120"/>
              </a:rPr>
              <a:t>SNCF</a:t>
            </a:r>
            <a:r>
              <a:rPr kumimoji="1" lang="zh-TW" altLang="en-US" sz="2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新細明體" pitchFamily="18" charset="-120"/>
              </a:rPr>
              <a:t>網，</a:t>
            </a:r>
            <a:r>
              <a:rPr kumimoji="1" lang="en-US" altLang="zh-TW" sz="2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新細明體" pitchFamily="18" charset="-120"/>
              </a:rPr>
              <a:t>EDF</a:t>
            </a:r>
            <a:r>
              <a:rPr kumimoji="1" lang="zh-TW" altLang="en-US" sz="2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新細明體" pitchFamily="18" charset="-120"/>
              </a:rPr>
              <a:t>能源公司，</a:t>
            </a:r>
            <a:r>
              <a:rPr kumimoji="1" lang="zh-TW" altLang="en-US" sz="20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以及建構電信</a:t>
            </a:r>
            <a:r>
              <a:rPr kumimoji="1" lang="zh-TW" altLang="en-US" sz="2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新細明體" pitchFamily="18" charset="-120"/>
              </a:rPr>
              <a:t>和廢物處理</a:t>
            </a:r>
            <a:r>
              <a:rPr kumimoji="1" lang="zh-TW" altLang="en-US" sz="20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公司網</a:t>
            </a:r>
            <a:r>
              <a:rPr kumimoji="1" lang="zh-TW" altLang="en-US" sz="2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新細明體" pitchFamily="18" charset="-120"/>
              </a:rPr>
              <a:t>絡</a:t>
            </a:r>
            <a:r>
              <a:rPr kumimoji="1" lang="zh-TW" altLang="en-US" sz="20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a:t>
            </a:r>
            <a:endParaRPr kumimoji="1" lang="zh-TW" altLang="en-US" sz="2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新細明體" pitchFamily="18" charset="-120"/>
            </a:endParaRPr>
          </a:p>
        </p:txBody>
      </p:sp>
      <p:sp>
        <p:nvSpPr>
          <p:cNvPr id="3" name="矩形 2"/>
          <p:cNvSpPr/>
          <p:nvPr/>
        </p:nvSpPr>
        <p:spPr>
          <a:xfrm>
            <a:off x="95250" y="2362200"/>
            <a:ext cx="2459328"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成立防洪指揮中心：</a:t>
            </a:r>
          </a:p>
        </p:txBody>
      </p:sp>
      <p:sp>
        <p:nvSpPr>
          <p:cNvPr id="4" name="矩形 3"/>
          <p:cNvSpPr/>
          <p:nvPr/>
        </p:nvSpPr>
        <p:spPr>
          <a:xfrm>
            <a:off x="228600" y="2749053"/>
            <a:ext cx="8839200"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巴黎警署專門成立</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防洪指揮中心</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，協調指揮巴黎防澇運作</a:t>
            </a:r>
            <a:r>
              <a:rPr kumimoji="1" lang="zh-TW" altLang="en-US" sz="1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指揮行政機構、公營</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部門以及私人企業的防汛工作。</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除了避免發生恐慌</a:t>
            </a:r>
            <a:r>
              <a:rPr kumimoji="1" lang="zh-TW" altLang="en-US" sz="1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，肩負</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將災害限制在最低範圍的使命。</a:t>
            </a:r>
            <a:endPar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5" name="矩形 4"/>
          <p:cNvSpPr/>
          <p:nvPr/>
        </p:nvSpPr>
        <p:spPr>
          <a:xfrm>
            <a:off x="281834" y="4136917"/>
            <a:ext cx="8785965" cy="646331"/>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
                <a:srgbClr val="000000"/>
              </a:buClr>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除</a:t>
            </a:r>
            <a:r>
              <a:rPr kumimoji="1" lang="zh-TW" altLang="en-US" sz="1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新細明體" pitchFamily="18" charset="-120"/>
              </a:rPr>
              <a:t>大巴黎地區官方單位</a:t>
            </a:r>
            <a:r>
              <a:rPr kumimoji="1" lang="zh-TW" altLang="en-US" sz="1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外</a:t>
            </a:r>
            <a:r>
              <a:rPr kumimoji="1" lang="zh-TW" altLang="en-US" sz="1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新細明體" pitchFamily="18" charset="-120"/>
              </a:rPr>
              <a:t>，</a:t>
            </a:r>
            <a:r>
              <a:rPr kumimoji="1" lang="zh-TW" altLang="en-US" sz="18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新細明體" pitchFamily="18" charset="-120"/>
              </a:rPr>
              <a:t>歐盟</a:t>
            </a:r>
            <a:r>
              <a:rPr kumimoji="1" lang="zh-TW" altLang="en-US" sz="1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新細明體" pitchFamily="18" charset="-120"/>
              </a:rPr>
              <a:t>公民保護機制（</a:t>
            </a:r>
            <a:r>
              <a:rPr kumimoji="1" lang="en-US" altLang="zh-TW" sz="1800" b="1" i="0" u="none" strike="noStrike" kern="1200" cap="none" spc="0" normalizeH="0" baseline="0" noProof="0" dirty="0" err="1">
                <a:ln>
                  <a:noFill/>
                </a:ln>
                <a:solidFill>
                  <a:srgbClr val="FF0000"/>
                </a:solidFill>
                <a:effectLst/>
                <a:uLnTx/>
                <a:uFillTx/>
                <a:latin typeface="微軟正黑體" pitchFamily="34" charset="-120"/>
                <a:ea typeface="微軟正黑體" pitchFamily="34" charset="-120"/>
                <a:cs typeface="新細明體" pitchFamily="18" charset="-120"/>
              </a:rPr>
              <a:t>Mecanisme</a:t>
            </a:r>
            <a:r>
              <a:rPr kumimoji="1" lang="en-US" altLang="zh-TW" sz="1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新細明體" pitchFamily="18" charset="-120"/>
              </a:rPr>
              <a:t> </a:t>
            </a:r>
            <a:r>
              <a:rPr kumimoji="1" lang="en-US" altLang="zh-TW" sz="1800" b="1" i="0" u="none" strike="noStrike" kern="1200" cap="none" spc="0" normalizeH="0" baseline="0" noProof="0" dirty="0" err="1">
                <a:ln>
                  <a:noFill/>
                </a:ln>
                <a:solidFill>
                  <a:srgbClr val="FF0000"/>
                </a:solidFill>
                <a:effectLst/>
                <a:uLnTx/>
                <a:uFillTx/>
                <a:latin typeface="微軟正黑體" pitchFamily="34" charset="-120"/>
                <a:ea typeface="微軟正黑體" pitchFamily="34" charset="-120"/>
                <a:cs typeface="新細明體" pitchFamily="18" charset="-120"/>
              </a:rPr>
              <a:t>Europeen</a:t>
            </a:r>
            <a:r>
              <a:rPr kumimoji="1" lang="en-US" altLang="zh-TW" sz="1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新細明體" pitchFamily="18" charset="-120"/>
              </a:rPr>
              <a:t> de Protection </a:t>
            </a:r>
            <a:r>
              <a:rPr kumimoji="1" lang="en-US" altLang="zh-TW" sz="1800" b="1" i="0" u="none" strike="noStrike" kern="1200" cap="none" spc="0" normalizeH="0" baseline="0" noProof="0" dirty="0" err="1">
                <a:ln>
                  <a:noFill/>
                </a:ln>
                <a:solidFill>
                  <a:srgbClr val="FF0000"/>
                </a:solidFill>
                <a:effectLst/>
                <a:uLnTx/>
                <a:uFillTx/>
                <a:latin typeface="微軟正黑體" pitchFamily="34" charset="-120"/>
                <a:ea typeface="微軟正黑體" pitchFamily="34" charset="-120"/>
                <a:cs typeface="新細明體" pitchFamily="18" charset="-120"/>
              </a:rPr>
              <a:t>Civile</a:t>
            </a:r>
            <a:r>
              <a:rPr kumimoji="1" lang="zh-TW" altLang="en-US" sz="1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新細明體" pitchFamily="18" charset="-120"/>
              </a:rPr>
              <a:t>）、法國內政部的部會間災害中心（</a:t>
            </a:r>
            <a:r>
              <a:rPr kumimoji="1" lang="en-US" altLang="zh-TW" sz="1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新細明體" pitchFamily="18" charset="-120"/>
              </a:rPr>
              <a:t>CIC</a:t>
            </a:r>
            <a:r>
              <a:rPr kumimoji="1" lang="zh-TW" altLang="en-US" sz="1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新細明體" pitchFamily="18" charset="-120"/>
              </a:rPr>
              <a:t>）等單位</a:t>
            </a:r>
            <a:r>
              <a:rPr kumimoji="1" lang="zh-TW" altLang="en-US" sz="1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rPr>
              <a:t>都有參與。</a:t>
            </a:r>
            <a:endParaRPr kumimoji="1" lang="en-US" altLang="zh-TW" sz="1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新細明體" pitchFamily="18" charset="-120"/>
            </a:endParaRPr>
          </a:p>
        </p:txBody>
      </p:sp>
      <p:sp>
        <p:nvSpPr>
          <p:cNvPr id="21" name="矩形 20"/>
          <p:cNvSpPr/>
          <p:nvPr/>
        </p:nvSpPr>
        <p:spPr>
          <a:xfrm>
            <a:off x="95249" y="3657600"/>
            <a:ext cx="3209533"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2</a:t>
            </a:r>
            <a:r>
              <a:rPr kumimoji="1" lang="en-US" altLang="zh-TW"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歐盟等國際組織動員參與：</a:t>
            </a:r>
            <a:endPar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26" name="矩形 25"/>
          <p:cNvSpPr/>
          <p:nvPr/>
        </p:nvSpPr>
        <p:spPr>
          <a:xfrm>
            <a:off x="281835" y="5574268"/>
            <a:ext cx="8785965"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西班牙，捷克，意大利</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和</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比利時</a:t>
            </a:r>
            <a:r>
              <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都派遣了觀察員和技術增援觀摩巴黎塞納河防汛演習</a:t>
            </a:r>
            <a:r>
              <a:rPr kumimoji="1" lang="zh-TW" altLang="en-US" sz="1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1"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27" name="矩形 26"/>
          <p:cNvSpPr/>
          <p:nvPr/>
        </p:nvSpPr>
        <p:spPr>
          <a:xfrm>
            <a:off x="95250" y="5170008"/>
            <a:ext cx="2517036"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3.</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周邊國家觀摩演練：</a:t>
            </a:r>
            <a:endPar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1" name="矩形 6"/>
          <p:cNvSpPr>
            <a:spLocks noChangeArrowheads="1"/>
          </p:cNvSpPr>
          <p:nvPr/>
        </p:nvSpPr>
        <p:spPr bwMode="auto">
          <a:xfrm>
            <a:off x="0" y="6553200"/>
            <a:ext cx="7726363" cy="338554"/>
          </a:xfrm>
          <a:prstGeom prst="rect">
            <a:avLst/>
          </a:prstGeom>
          <a:solidFill>
            <a:schemeClr val="bg1">
              <a:alpha val="50000"/>
            </a:schemeClr>
          </a:solidFill>
          <a:ln>
            <a:noFill/>
          </a:ln>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en-US" altLang="zh-TW" sz="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http://www.news.com.au/technology/environment/city-simulates-its-response-just-in-case-the-floods-of-1910-happen-again/news-story/0daafe0d7ea716e015d9e4cf0f8cda96</a:t>
            </a:r>
          </a:p>
        </p:txBody>
      </p:sp>
    </p:spTree>
    <p:extLst>
      <p:ext uri="{BB962C8B-B14F-4D97-AF65-F5344CB8AC3E}">
        <p14:creationId xmlns:p14="http://schemas.microsoft.com/office/powerpoint/2010/main" val="136992160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小</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結</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53251" name="投影片編號版面配置區 3"/>
          <p:cNvSpPr>
            <a:spLocks noGrp="1"/>
          </p:cNvSpPr>
          <p:nvPr>
            <p:ph type="sldNum" sz="quarter" idx="10"/>
          </p:nvPr>
        </p:nvSpPr>
        <p:spPr bwMode="auto">
          <a:xfrm>
            <a:off x="6950076" y="57086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435E0D-8C40-4050-9AB2-77C4B7F91061}" type="slidenum">
              <a:rPr kumimoji="0" lang="zh-TW" altLang="en-US" sz="1400" b="0" i="0" u="none" strike="noStrike" kern="1200" cap="none" spc="0" normalizeH="0" baseline="0" noProof="0">
                <a:ln>
                  <a:noFill/>
                </a:ln>
                <a:solidFill>
                  <a:srgbClr val="262626"/>
                </a:solidFill>
                <a:effectLst/>
                <a:uLnTx/>
                <a:uFillTx/>
                <a:latin typeface="Arial Unicode MS" pitchFamily="34" charset="-120"/>
                <a:ea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zh-TW" altLang="en-US" sz="1400" b="0" i="0" u="none" strike="noStrike" kern="1200" cap="none" spc="0" normalizeH="0" baseline="0" noProof="0">
              <a:ln>
                <a:noFill/>
              </a:ln>
              <a:solidFill>
                <a:srgbClr val="262626"/>
              </a:solidFill>
              <a:effectLst/>
              <a:uLnTx/>
              <a:uFillTx/>
              <a:latin typeface="Arial Unicode MS" pitchFamily="34" charset="-120"/>
              <a:ea typeface="Arial Unicode MS" pitchFamily="34" charset="-120"/>
            </a:endParaRPr>
          </a:p>
        </p:txBody>
      </p:sp>
      <p:grpSp>
        <p:nvGrpSpPr>
          <p:cNvPr id="13" name="群組 6"/>
          <p:cNvGrpSpPr>
            <a:grpSpLocks/>
          </p:cNvGrpSpPr>
          <p:nvPr/>
        </p:nvGrpSpPr>
        <p:grpSpPr bwMode="auto">
          <a:xfrm>
            <a:off x="152400" y="2286000"/>
            <a:ext cx="4576763" cy="584200"/>
            <a:chOff x="147919" y="4230165"/>
            <a:chExt cx="4576481" cy="583882"/>
          </a:xfrm>
        </p:grpSpPr>
        <p:sp>
          <p:nvSpPr>
            <p:cNvPr id="14" name="五邊形 13"/>
            <p:cNvSpPr/>
            <p:nvPr/>
          </p:nvSpPr>
          <p:spPr>
            <a:xfrm>
              <a:off x="147919" y="4309497"/>
              <a:ext cx="4500286" cy="504550"/>
            </a:xfrm>
            <a:prstGeom prst="homePlate">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5" name="五邊形 14"/>
            <p:cNvSpPr/>
            <p:nvPr/>
          </p:nvSpPr>
          <p:spPr>
            <a:xfrm>
              <a:off x="228877" y="4230165"/>
              <a:ext cx="4495523" cy="539456"/>
            </a:xfrm>
            <a:prstGeom prst="homePlate">
              <a:avLst/>
            </a:prstGeom>
          </p:spPr>
          <p:style>
            <a:lnRef idx="1">
              <a:schemeClr val="accent1"/>
            </a:lnRef>
            <a:fillRef idx="3">
              <a:schemeClr val="accent1"/>
            </a:fillRef>
            <a:effectRef idx="2">
              <a:schemeClr val="accent1"/>
            </a:effectRef>
            <a:fontRef idx="minor">
              <a:schemeClr val="lt1"/>
            </a:fontRef>
          </p:style>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落實防災教育，宣導防災社區</a:t>
              </a:r>
            </a:p>
          </p:txBody>
        </p:sp>
      </p:grpSp>
      <p:sp>
        <p:nvSpPr>
          <p:cNvPr id="16" name="矩形 8"/>
          <p:cNvSpPr>
            <a:spLocks noChangeArrowheads="1"/>
          </p:cNvSpPr>
          <p:nvPr/>
        </p:nvSpPr>
        <p:spPr bwMode="auto">
          <a:xfrm>
            <a:off x="201613" y="2894013"/>
            <a:ext cx="86375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zh-TW" altLang="en-US" sz="2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落實防災教育</a:t>
            </a:r>
            <a:r>
              <a:rPr kumimoji="1" lang="zh-TW" altLang="en-US"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，平時應</a:t>
            </a:r>
            <a:r>
              <a:rPr kumimoji="1" lang="zh-TW" altLang="en-US" sz="2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加強宣導社區防災</a:t>
            </a:r>
            <a:r>
              <a:rPr kumimoji="1" lang="zh-TW" altLang="en-US"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之重要性，培養民眾防救災意識，以利災時應變及減少人員傷亡及經濟損失。</a:t>
            </a:r>
          </a:p>
        </p:txBody>
      </p:sp>
      <p:grpSp>
        <p:nvGrpSpPr>
          <p:cNvPr id="17" name="群組 8"/>
          <p:cNvGrpSpPr>
            <a:grpSpLocks/>
          </p:cNvGrpSpPr>
          <p:nvPr/>
        </p:nvGrpSpPr>
        <p:grpSpPr bwMode="auto">
          <a:xfrm>
            <a:off x="152400" y="609600"/>
            <a:ext cx="5410200" cy="569912"/>
            <a:chOff x="58835" y="2730929"/>
            <a:chExt cx="4269184" cy="569259"/>
          </a:xfrm>
        </p:grpSpPr>
        <p:sp>
          <p:nvSpPr>
            <p:cNvPr id="18" name="五邊形 17"/>
            <p:cNvSpPr/>
            <p:nvPr/>
          </p:nvSpPr>
          <p:spPr>
            <a:xfrm>
              <a:off x="58835" y="2795941"/>
              <a:ext cx="4209055" cy="504247"/>
            </a:xfrm>
            <a:prstGeom prst="homePlate">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9" name="五邊形 18"/>
            <p:cNvSpPr/>
            <p:nvPr/>
          </p:nvSpPr>
          <p:spPr>
            <a:xfrm>
              <a:off x="106437" y="2730929"/>
              <a:ext cx="4221582" cy="540717"/>
            </a:xfrm>
            <a:prstGeom prst="homePlate">
              <a:avLst/>
            </a:prstGeom>
          </p:spPr>
          <p:style>
            <a:lnRef idx="1">
              <a:schemeClr val="accent5"/>
            </a:lnRef>
            <a:fillRef idx="3">
              <a:schemeClr val="accent5"/>
            </a:fillRef>
            <a:effectRef idx="2">
              <a:schemeClr val="accent5"/>
            </a:effectRef>
            <a:fontRef idx="minor">
              <a:schemeClr val="lt1"/>
            </a:fontRef>
          </p:style>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災前預報及預防性疏散避難引導機制</a:t>
              </a:r>
            </a:p>
          </p:txBody>
        </p:sp>
      </p:grpSp>
      <p:sp>
        <p:nvSpPr>
          <p:cNvPr id="20" name="矩形 6"/>
          <p:cNvSpPr>
            <a:spLocks noChangeArrowheads="1"/>
          </p:cNvSpPr>
          <p:nvPr/>
        </p:nvSpPr>
        <p:spPr bwMode="auto">
          <a:xfrm>
            <a:off x="201613" y="1227137"/>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在</a:t>
            </a:r>
            <a:r>
              <a:rPr kumimoji="1" lang="zh-TW" altLang="en-US"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執行預報及預防性疏散避難作業時，</a:t>
            </a:r>
            <a:r>
              <a:rPr kumimoji="1" lang="zh-TW" altLang="en-US" sz="2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建立預先傳達民眾警訊之通報體系</a:t>
            </a:r>
            <a:r>
              <a:rPr kumimoji="1" lang="zh-TW" altLang="en-US"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，並規劃實施災前之警戒避難引導機制，</a:t>
            </a:r>
            <a:r>
              <a:rPr kumimoji="1" lang="zh-TW" altLang="zh-TW"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俾利災時能迅速提供受災</a:t>
            </a:r>
            <a:r>
              <a:rPr kumimoji="1" lang="zh-TW" altLang="en-US"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民眾</a:t>
            </a:r>
            <a:r>
              <a:rPr kumimoji="1" lang="zh-TW" altLang="zh-TW"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一安全臨時</a:t>
            </a:r>
            <a:r>
              <a:rPr kumimoji="1" lang="zh-TW" altLang="en-US"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避難</a:t>
            </a:r>
            <a:r>
              <a:rPr kumimoji="1" lang="zh-TW" altLang="zh-TW"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處所。</a:t>
            </a:r>
            <a:endParaRPr kumimoji="1" lang="zh-TW" altLang="en-US"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grpSp>
        <p:nvGrpSpPr>
          <p:cNvPr id="21" name="群組 6"/>
          <p:cNvGrpSpPr>
            <a:grpSpLocks/>
          </p:cNvGrpSpPr>
          <p:nvPr/>
        </p:nvGrpSpPr>
        <p:grpSpPr bwMode="auto">
          <a:xfrm>
            <a:off x="152400" y="3657600"/>
            <a:ext cx="4576763" cy="545157"/>
            <a:chOff x="147919" y="4269187"/>
            <a:chExt cx="4576481" cy="544860"/>
          </a:xfrm>
        </p:grpSpPr>
        <p:sp>
          <p:nvSpPr>
            <p:cNvPr id="22" name="五邊形 21"/>
            <p:cNvSpPr/>
            <p:nvPr/>
          </p:nvSpPr>
          <p:spPr>
            <a:xfrm>
              <a:off x="147919" y="4309497"/>
              <a:ext cx="4500286" cy="504550"/>
            </a:xfrm>
            <a:prstGeom prst="homePlate">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23" name="五邊形 22"/>
            <p:cNvSpPr/>
            <p:nvPr/>
          </p:nvSpPr>
          <p:spPr>
            <a:xfrm>
              <a:off x="228877" y="4269187"/>
              <a:ext cx="4495523" cy="461413"/>
            </a:xfrm>
            <a:prstGeom prst="homePlate">
              <a:avLst/>
            </a:prstGeom>
          </p:spPr>
          <p:style>
            <a:lnRef idx="1">
              <a:schemeClr val="accent2"/>
            </a:lnRef>
            <a:fillRef idx="3">
              <a:schemeClr val="accent2"/>
            </a:fillRef>
            <a:effectRef idx="2">
              <a:schemeClr val="accent2"/>
            </a:effectRef>
            <a:fontRef idx="minor">
              <a:schemeClr val="lt1"/>
            </a:fontRef>
          </p:style>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脆弱度</a:t>
              </a:r>
              <a:r>
                <a:rPr kumimoji="1" lang="zh-TW" altLang="en-US" sz="24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人口面對環境風險對策</a:t>
              </a:r>
              <a:endParaRPr kumimoji="1" lang="zh-TW" altLang="en-US" sz="24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grpSp>
      <p:sp>
        <p:nvSpPr>
          <p:cNvPr id="24" name="矩形 8"/>
          <p:cNvSpPr>
            <a:spLocks noChangeArrowheads="1"/>
          </p:cNvSpPr>
          <p:nvPr/>
        </p:nvSpPr>
        <p:spPr bwMode="auto">
          <a:xfrm>
            <a:off x="194525" y="4278955"/>
            <a:ext cx="8492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必須思考如何讓弱勢</a:t>
            </a:r>
            <a:r>
              <a:rPr kumimoji="1" lang="zh-TW" altLang="en-US"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、窮困的居民了解所處環境的風險，協助搬離</a:t>
            </a:r>
            <a:r>
              <a:rPr kumimoji="1" lang="zh-TW" altLang="en-US" sz="20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或提早</a:t>
            </a:r>
            <a:r>
              <a:rPr kumimoji="1" lang="zh-TW" altLang="en-US"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撤離，以及其他的配套</a:t>
            </a:r>
            <a:r>
              <a:rPr kumimoji="1" lang="zh-TW" altLang="en-US" sz="20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措施，以減少傷亡與損失。</a:t>
            </a:r>
            <a:endParaRPr kumimoji="1" lang="zh-TW" altLang="en-US"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sp>
        <p:nvSpPr>
          <p:cNvPr id="28" name="矩形 6"/>
          <p:cNvSpPr>
            <a:spLocks noChangeArrowheads="1"/>
          </p:cNvSpPr>
          <p:nvPr/>
        </p:nvSpPr>
        <p:spPr bwMode="auto">
          <a:xfrm>
            <a:off x="212724" y="5613739"/>
            <a:ext cx="8610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zh-TW" altLang="en-US" sz="20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強化</a:t>
            </a:r>
            <a:r>
              <a:rPr kumimoji="1" lang="zh-TW" altLang="en-US" sz="2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各級政府</a:t>
            </a:r>
            <a:r>
              <a:rPr kumimoji="1" lang="zh-TW" altLang="en-US" sz="20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間</a:t>
            </a:r>
            <a:r>
              <a:rPr kumimoji="1" lang="en-US" altLang="zh-TW" sz="20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a:t>
            </a:r>
            <a:r>
              <a:rPr kumimoji="1" lang="zh-TW" altLang="en-US" sz="20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垂直</a:t>
            </a:r>
            <a:r>
              <a:rPr kumimoji="1" lang="en-US" altLang="zh-TW" sz="20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a:t>
            </a:r>
            <a:r>
              <a:rPr kumimoji="1" lang="zh-TW" altLang="en-US" sz="20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以及</a:t>
            </a:r>
            <a:r>
              <a:rPr kumimoji="1" lang="zh-TW" altLang="en-US" sz="2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社會</a:t>
            </a:r>
            <a:r>
              <a:rPr kumimoji="1" lang="zh-TW" altLang="en-US"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a:t>
            </a:r>
            <a:r>
              <a:rPr kumimoji="1" lang="zh-TW" altLang="en-US" sz="2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企業體</a:t>
            </a:r>
            <a:r>
              <a:rPr kumimoji="1" lang="zh-TW" altLang="en-US"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與</a:t>
            </a:r>
            <a:r>
              <a:rPr kumimoji="1" lang="zh-TW" altLang="en-US" sz="2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政府</a:t>
            </a:r>
            <a:r>
              <a:rPr kumimoji="1" lang="zh-TW" altLang="en-US" sz="20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間</a:t>
            </a:r>
            <a:r>
              <a:rPr kumimoji="1" lang="en-US" altLang="zh-TW" sz="20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a:t>
            </a:r>
            <a:r>
              <a:rPr kumimoji="1" lang="zh-TW" altLang="en-US" sz="20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橫向</a:t>
            </a:r>
            <a:r>
              <a:rPr kumimoji="1" lang="en-US" altLang="zh-TW" sz="20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a:t>
            </a:r>
            <a:r>
              <a:rPr kumimoji="1" lang="zh-TW" altLang="en-US" sz="20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之</a:t>
            </a:r>
            <a:r>
              <a:rPr kumimoji="1" lang="zh-TW" altLang="en-US"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合作，以「近水救火」爭取災害搶救之</a:t>
            </a:r>
            <a:r>
              <a:rPr kumimoji="1" lang="zh-TW" altLang="en-US" sz="20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時效性與弭補物資不足等情況，</a:t>
            </a:r>
            <a:r>
              <a:rPr kumimoji="1" lang="zh-TW" altLang="en-US" sz="20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俾能有效降低災損。</a:t>
            </a:r>
            <a:endParaRPr kumimoji="1" lang="en-US" altLang="zh-TW" sz="2000" b="0"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p:txBody>
      </p:sp>
      <p:grpSp>
        <p:nvGrpSpPr>
          <p:cNvPr id="32" name="群組 2"/>
          <p:cNvGrpSpPr>
            <a:grpSpLocks/>
          </p:cNvGrpSpPr>
          <p:nvPr/>
        </p:nvGrpSpPr>
        <p:grpSpPr bwMode="auto">
          <a:xfrm>
            <a:off x="191454" y="5026967"/>
            <a:ext cx="3152720" cy="535633"/>
            <a:chOff x="112060" y="824622"/>
            <a:chExt cx="2807757" cy="535524"/>
          </a:xfrm>
        </p:grpSpPr>
        <p:sp>
          <p:nvSpPr>
            <p:cNvPr id="33" name="五邊形 32"/>
            <p:cNvSpPr/>
            <p:nvPr/>
          </p:nvSpPr>
          <p:spPr>
            <a:xfrm>
              <a:off x="112060" y="855424"/>
              <a:ext cx="2807757" cy="504722"/>
            </a:xfrm>
            <a:prstGeom prst="homePlate">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34" name="五邊形 33"/>
            <p:cNvSpPr/>
            <p:nvPr/>
          </p:nvSpPr>
          <p:spPr>
            <a:xfrm>
              <a:off x="170792" y="824622"/>
              <a:ext cx="2749024" cy="461571"/>
            </a:xfrm>
            <a:prstGeom prst="homePlate">
              <a:avLst/>
            </a:prstGeom>
          </p:spPr>
          <p:style>
            <a:lnRef idx="1">
              <a:schemeClr val="accent6"/>
            </a:lnRef>
            <a:fillRef idx="3">
              <a:schemeClr val="accent6"/>
            </a:fillRef>
            <a:effectRef idx="2">
              <a:schemeClr val="accent6"/>
            </a:effectRef>
            <a:fontRef idx="minor">
              <a:schemeClr val="lt1"/>
            </a:fontRef>
          </p:style>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區域聯防的重要性</a:t>
              </a:r>
            </a:p>
          </p:txBody>
        </p:sp>
      </p:grpSp>
    </p:spTree>
    <p:extLst>
      <p:ext uri="{BB962C8B-B14F-4D97-AF65-F5344CB8AC3E}">
        <p14:creationId xmlns:p14="http://schemas.microsoft.com/office/powerpoint/2010/main" val="104416685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88</a:t>
            </a:fld>
            <a:endParaRPr lang="en-US" altLang="ko-KR" dirty="0">
              <a:solidFill>
                <a:srgbClr val="1F497D">
                  <a:lumMod val="50000"/>
                </a:srgbClr>
              </a:solidFill>
            </a:endParaRPr>
          </a:p>
        </p:txBody>
      </p:sp>
      <p:sp>
        <p:nvSpPr>
          <p:cNvPr id="4" name="Rectangle 8"/>
          <p:cNvSpPr>
            <a:spLocks noChangeArrowheads="1"/>
          </p:cNvSpPr>
          <p:nvPr/>
        </p:nvSpPr>
        <p:spPr bwMode="auto">
          <a:xfrm>
            <a:off x="0" y="29718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TW" altLang="en-US" sz="4000" b="1" dirty="0">
                <a:solidFill>
                  <a:srgbClr val="CC3300"/>
                </a:solidFill>
              </a:rPr>
              <a:t>七</a:t>
            </a:r>
            <a:r>
              <a:rPr lang="zh-TW" altLang="en-US" sz="4000" b="1" dirty="0" smtClean="0">
                <a:solidFill>
                  <a:srgbClr val="CC3300"/>
                </a:solidFill>
              </a:rPr>
              <a:t>、主席結論</a:t>
            </a:r>
            <a:endParaRPr lang="zh-TW" altLang="en-US" sz="4000" b="1" dirty="0">
              <a:solidFill>
                <a:srgbClr val="CC3300"/>
              </a:solidFill>
            </a:endParaRPr>
          </a:p>
        </p:txBody>
      </p:sp>
    </p:spTree>
    <p:extLst>
      <p:ext uri="{BB962C8B-B14F-4D97-AF65-F5344CB8AC3E}">
        <p14:creationId xmlns:p14="http://schemas.microsoft.com/office/powerpoint/2010/main" val="88750103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nvPr>
        </p:nvGraphicFramePr>
        <p:xfrm>
          <a:off x="97658" y="853669"/>
          <a:ext cx="8991600" cy="5916463"/>
        </p:xfrm>
        <a:graphic>
          <a:graphicData uri="http://schemas.openxmlformats.org/drawingml/2006/table">
            <a:tbl>
              <a:tblPr firstRow="1" firstCol="1" bandRow="1">
                <a:tableStyleId>{5C22544A-7EE6-4342-B048-85BDC9FD1C3A}</a:tableStyleId>
              </a:tblPr>
              <a:tblGrid>
                <a:gridCol w="592016">
                  <a:extLst>
                    <a:ext uri="{9D8B030D-6E8A-4147-A177-3AD203B41FA5}">
                      <a16:colId xmlns:a16="http://schemas.microsoft.com/office/drawing/2014/main" val="20000"/>
                    </a:ext>
                  </a:extLst>
                </a:gridCol>
                <a:gridCol w="1143205">
                  <a:extLst>
                    <a:ext uri="{9D8B030D-6E8A-4147-A177-3AD203B41FA5}">
                      <a16:colId xmlns:a16="http://schemas.microsoft.com/office/drawing/2014/main" val="20001"/>
                    </a:ext>
                  </a:extLst>
                </a:gridCol>
                <a:gridCol w="1183105">
                  <a:extLst>
                    <a:ext uri="{9D8B030D-6E8A-4147-A177-3AD203B41FA5}">
                      <a16:colId xmlns:a16="http://schemas.microsoft.com/office/drawing/2014/main" val="20002"/>
                    </a:ext>
                  </a:extLst>
                </a:gridCol>
                <a:gridCol w="1025358">
                  <a:extLst>
                    <a:ext uri="{9D8B030D-6E8A-4147-A177-3AD203B41FA5}">
                      <a16:colId xmlns:a16="http://schemas.microsoft.com/office/drawing/2014/main" val="20003"/>
                    </a:ext>
                  </a:extLst>
                </a:gridCol>
                <a:gridCol w="2997200">
                  <a:extLst>
                    <a:ext uri="{9D8B030D-6E8A-4147-A177-3AD203B41FA5}">
                      <a16:colId xmlns:a16="http://schemas.microsoft.com/office/drawing/2014/main" val="20004"/>
                    </a:ext>
                  </a:extLst>
                </a:gridCol>
                <a:gridCol w="1025358">
                  <a:extLst>
                    <a:ext uri="{9D8B030D-6E8A-4147-A177-3AD203B41FA5}">
                      <a16:colId xmlns:a16="http://schemas.microsoft.com/office/drawing/2014/main" val="20005"/>
                    </a:ext>
                  </a:extLst>
                </a:gridCol>
                <a:gridCol w="1025358">
                  <a:extLst>
                    <a:ext uri="{9D8B030D-6E8A-4147-A177-3AD203B41FA5}">
                      <a16:colId xmlns:a16="http://schemas.microsoft.com/office/drawing/2014/main" val="20006"/>
                    </a:ext>
                  </a:extLst>
                </a:gridCol>
              </a:tblGrid>
              <a:tr h="359372">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kern="100" dirty="0" smtClean="0">
                          <a:effectLst/>
                          <a:latin typeface="微軟正黑體" panose="020B0604030504040204" pitchFamily="34" charset="-120"/>
                          <a:ea typeface="微軟正黑體" panose="020B0604030504040204" pitchFamily="34" charset="-120"/>
                        </a:rPr>
                        <a:t>新北市深耕計畫四方工作會議主席裁</a:t>
                      </a:r>
                      <a:r>
                        <a:rPr lang="en-US" altLang="zh-TW" sz="1600" b="1" kern="100" dirty="0" smtClean="0">
                          <a:effectLst/>
                          <a:latin typeface="微軟正黑體" panose="020B0604030504040204" pitchFamily="34" charset="-120"/>
                          <a:ea typeface="微軟正黑體" panose="020B0604030504040204" pitchFamily="34" charset="-120"/>
                        </a:rPr>
                        <a:t>(</a:t>
                      </a:r>
                      <a:r>
                        <a:rPr lang="zh-TW" altLang="zh-TW" sz="1600" b="1" kern="100" dirty="0" smtClean="0">
                          <a:effectLst/>
                          <a:latin typeface="微軟正黑體" panose="020B0604030504040204" pitchFamily="34" charset="-120"/>
                          <a:ea typeface="微軟正黑體" panose="020B0604030504040204" pitchFamily="34" charset="-120"/>
                        </a:rPr>
                        <a:t>指</a:t>
                      </a:r>
                      <a:r>
                        <a:rPr lang="en-US" altLang="zh-TW" sz="1600" b="1" kern="100" dirty="0" smtClean="0">
                          <a:effectLst/>
                          <a:latin typeface="微軟正黑體" panose="020B0604030504040204" pitchFamily="34" charset="-120"/>
                          <a:ea typeface="微軟正黑體" panose="020B0604030504040204" pitchFamily="34" charset="-120"/>
                        </a:rPr>
                        <a:t>)</a:t>
                      </a:r>
                      <a:r>
                        <a:rPr lang="zh-TW" altLang="zh-TW" sz="1600" b="1" kern="100" dirty="0" smtClean="0">
                          <a:effectLst/>
                          <a:latin typeface="微軟正黑體" panose="020B0604030504040204" pitchFamily="34" charset="-120"/>
                          <a:ea typeface="微軟正黑體" panose="020B0604030504040204" pitchFamily="34" charset="-120"/>
                        </a:rPr>
                        <a:t>事項辦理情形管制表</a:t>
                      </a:r>
                      <a:endParaRPr lang="zh-TW" altLang="zh-TW" sz="1600" b="1" kern="100" dirty="0" smtClean="0">
                        <a:effectLst/>
                        <a:latin typeface="微軟正黑體" panose="020B0604030504040204" pitchFamily="34" charset="-120"/>
                        <a:ea typeface="微軟正黑體" panose="020B0604030504040204" pitchFamily="34" charset="-120"/>
                        <a:cs typeface="Times New Roman"/>
                      </a:endParaRPr>
                    </a:p>
                  </a:txBody>
                  <a:tcPr marL="57236" marR="57236"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04091">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編號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會議日期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管制事項</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承辦單位</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本次辦理情形</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預計完成日期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管考意見</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extLst>
                  <a:ext uri="{0D108BD9-81ED-4DB2-BD59-A6C34878D82A}">
                    <a16:rowId xmlns:a16="http://schemas.microsoft.com/office/drawing/2014/main" val="10001"/>
                  </a:ext>
                </a:extLst>
              </a:tr>
              <a:tr h="4206469">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047</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12</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28</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just"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年區級防救災兵棋推演。</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消防局</a:t>
                      </a:r>
                    </a:p>
                  </a:txBody>
                  <a:tcPr marL="68580" marR="68580" marT="0" marB="0" anchor="ctr"/>
                </a:tc>
                <a:tc>
                  <a:txBody>
                    <a:bodyPr/>
                    <a:lstStyle/>
                    <a:p>
                      <a:pPr marL="180975" marR="0" indent="-180975" algn="just" defTabSz="914400" rtl="0" eaLnBrk="1" fontAlgn="auto" latinLnBrk="0" hangingPunct="1">
                        <a:lnSpc>
                          <a:spcPts val="1800"/>
                        </a:lnSpc>
                        <a:spcBef>
                          <a:spcPts val="0"/>
                        </a:spcBef>
                        <a:spcAft>
                          <a:spcPts val="0"/>
                        </a:spcAft>
                        <a:buClrTx/>
                        <a:buSzTx/>
                        <a:buFont typeface="+mj-lt"/>
                        <a:buNone/>
                        <a:tabLst/>
                        <a:defRPr/>
                      </a:pP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1</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本年度預定辦理兵棋推演之</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10</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區公所災害類別及期程如下：</a:t>
                      </a:r>
                      <a:endPar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447675" marR="0" indent="-266700" algn="just" defTabSz="914400" rtl="0" eaLnBrk="1" fontAlgn="auto" latinLnBrk="0" hangingPunct="1">
                        <a:lnSpc>
                          <a:spcPts val="1800"/>
                        </a:lnSpc>
                        <a:spcBef>
                          <a:spcPts val="0"/>
                        </a:spcBef>
                        <a:spcAft>
                          <a:spcPts val="0"/>
                        </a:spcAft>
                        <a:buClrTx/>
                        <a:buSzTx/>
                        <a:buFont typeface="+mj-lt"/>
                        <a:buNone/>
                        <a:tabLst/>
                        <a:defRPr/>
                      </a:pP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(1)</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汐止：已於</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3/18</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辦理完成。</a:t>
                      </a:r>
                    </a:p>
                    <a:p>
                      <a:pPr marL="177800" lvl="0" indent="0" defTabSz="914400" rtl="0" eaLnBrk="1" latinLnBrk="0" hangingPunct="1"/>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(2)</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永和：</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已於</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4/13</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進行地震實兵演練；</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5/4</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辦理地震兵棋推演</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(4/27</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進行兵推預演</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p>
                    <a:p>
                      <a:pPr marL="177800" lvl="0" indent="0" defTabSz="914400" rtl="0" eaLnBrk="1" latinLnBrk="0" hangingPunct="1"/>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(3)</a:t>
                      </a:r>
                      <a:r>
                        <a:rPr lang="zh-TW"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石碇：</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已於</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4/14</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提供土石流</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災害</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境況模擬資料予公所進行腳本撰寫</a:t>
                      </a:r>
                      <a:r>
                        <a:rPr lang="zh-TW"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p>
                    <a:p>
                      <a:pPr marL="177800" indent="0" defTabSz="914400" rtl="0" eaLnBrk="1" latinLnBrk="0" hangingPunct="1"/>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(4)</a:t>
                      </a:r>
                      <a:r>
                        <a:rPr lang="zh-TW"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烏來：</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已於</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4/14</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提供坡地</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災害</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境況模擬資料予公所進行腳本撰寫</a:t>
                      </a:r>
                      <a:r>
                        <a:rPr lang="zh-TW"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 </a:t>
                      </a:r>
                      <a:endPar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177800" indent="0" defTabSz="914400" rtl="0" eaLnBrk="1" latinLnBrk="0" hangingPunct="1"/>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(5)</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坪林</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土石流</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6</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p>
                    <a:p>
                      <a:pPr marL="447675" marR="0" indent="-266700" algn="just" defTabSz="914400" rtl="0" eaLnBrk="1" fontAlgn="auto" latinLnBrk="0" hangingPunct="1">
                        <a:lnSpc>
                          <a:spcPts val="1800"/>
                        </a:lnSpc>
                        <a:spcBef>
                          <a:spcPts val="0"/>
                        </a:spcBef>
                        <a:spcAft>
                          <a:spcPts val="0"/>
                        </a:spcAft>
                        <a:buClrTx/>
                        <a:buSzTx/>
                        <a:buFont typeface="+mj-lt"/>
                        <a:buNone/>
                        <a:tabLst/>
                        <a:defRPr/>
                      </a:pP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(6)	</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三重</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地震</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6</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p>
                    <a:p>
                      <a:pPr marL="444500" marR="0" indent="-263525" algn="just" defTabSz="914400" rtl="0" eaLnBrk="1" fontAlgn="auto" latinLnBrk="0" hangingPunct="1">
                        <a:lnSpc>
                          <a:spcPts val="1800"/>
                        </a:lnSpc>
                        <a:spcBef>
                          <a:spcPts val="0"/>
                        </a:spcBef>
                        <a:spcAft>
                          <a:spcPts val="0"/>
                        </a:spcAft>
                        <a:buClrTx/>
                        <a:buSzTx/>
                        <a:buFont typeface="+mj-lt"/>
                        <a:buAutoNum type="arabicParenBoth" startAt="7"/>
                        <a:tabLst/>
                        <a:defRPr/>
                      </a:pP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土城</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地震</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7</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p>
                    <a:p>
                      <a:pPr marL="444500" marR="0" indent="-263525" algn="just" defTabSz="914400" rtl="0" eaLnBrk="1" fontAlgn="auto" latinLnBrk="0" hangingPunct="1">
                        <a:lnSpc>
                          <a:spcPts val="1800"/>
                        </a:lnSpc>
                        <a:spcBef>
                          <a:spcPts val="0"/>
                        </a:spcBef>
                        <a:spcAft>
                          <a:spcPts val="0"/>
                        </a:spcAft>
                        <a:buClrTx/>
                        <a:buSzTx/>
                        <a:buFont typeface="+mj-lt"/>
                        <a:buAutoNum type="arabicParenBoth" startAt="7"/>
                        <a:tabLst/>
                        <a:defRPr/>
                      </a:pP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貢寮</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爆炸</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7</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p>
                    <a:p>
                      <a:pPr marL="444500" marR="0" indent="-263525" algn="just" defTabSz="914400" rtl="0" eaLnBrk="1" fontAlgn="auto" latinLnBrk="0" hangingPunct="1">
                        <a:lnSpc>
                          <a:spcPts val="1800"/>
                        </a:lnSpc>
                        <a:spcBef>
                          <a:spcPts val="0"/>
                        </a:spcBef>
                        <a:spcAft>
                          <a:spcPts val="0"/>
                        </a:spcAft>
                        <a:buClrTx/>
                        <a:buSzTx/>
                        <a:buFont typeface="+mj-lt"/>
                        <a:buAutoNum type="arabicParenBoth" startAt="9"/>
                        <a:tabLst/>
                        <a:defRPr/>
                      </a:pP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中和</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地震</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8</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p>
                    <a:p>
                      <a:pPr marL="542925" marR="0" indent="-361950" algn="just" defTabSz="914400" rtl="0" eaLnBrk="1" fontAlgn="auto" latinLnBrk="0" hangingPunct="1">
                        <a:lnSpc>
                          <a:spcPts val="1800"/>
                        </a:lnSpc>
                        <a:spcBef>
                          <a:spcPts val="0"/>
                        </a:spcBef>
                        <a:spcAft>
                          <a:spcPts val="0"/>
                        </a:spcAft>
                        <a:buClrTx/>
                        <a:buSzTx/>
                        <a:buFont typeface="+mj-lt"/>
                        <a:buNone/>
                        <a:tabLst/>
                        <a:defRPr/>
                      </a:pP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(10)</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平溪</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坡地</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8</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p>
                    <a:p>
                      <a:pPr marL="180975" marR="0" indent="-180975" algn="just" defTabSz="914400" rtl="0" eaLnBrk="1" fontAlgn="auto" latinLnBrk="0" hangingPunct="1">
                        <a:lnSpc>
                          <a:spcPts val="1800"/>
                        </a:lnSpc>
                        <a:spcBef>
                          <a:spcPts val="0"/>
                        </a:spcBef>
                        <a:spcAft>
                          <a:spcPts val="0"/>
                        </a:spcAft>
                        <a:buClrTx/>
                        <a:buSzTx/>
                        <a:buFont typeface="+mj-lt"/>
                        <a:buNone/>
                        <a:tabLst/>
                        <a:defRPr/>
                      </a:pP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2.	</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年區公所兵棋推演演練執行計畫」已於</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3/4</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函頒</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新北府消整字第</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105035198</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號</a:t>
                      </a:r>
                      <a:r>
                        <a:rPr lang="en-US" altLang="zh-TW"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600" b="0" kern="1200" dirty="0" smtClean="0">
                          <a:solidFill>
                            <a:schemeClr val="tx1"/>
                          </a:solidFill>
                          <a:effectLst/>
                          <a:latin typeface="微軟正黑體" panose="020B0604030504040204" pitchFamily="34" charset="-120"/>
                          <a:ea typeface="微軟正黑體" panose="020B0604030504040204" pitchFamily="34" charset="-120"/>
                          <a:cs typeface="+mn-cs"/>
                        </a:rPr>
                        <a:t>。</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105</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9</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30</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zh-TW" altLang="zh-TW" sz="1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持續列管</a:t>
                      </a:r>
                      <a:endParaRPr kumimoji="0" lang="zh-TW" altLang="zh-TW"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10002"/>
                  </a:ext>
                </a:extLst>
              </a:tr>
            </a:tbl>
          </a:graphicData>
        </a:graphic>
      </p:graphicFrame>
      <p:sp>
        <p:nvSpPr>
          <p:cNvPr id="5"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9</a:t>
            </a:fld>
            <a:endParaRPr lang="en-US" altLang="ko-KR" dirty="0">
              <a:solidFill>
                <a:srgbClr val="1F497D">
                  <a:lumMod val="50000"/>
                </a:srgbClr>
              </a:solidFill>
            </a:endParaRPr>
          </a:p>
        </p:txBody>
      </p:sp>
    </p:spTree>
    <p:extLst>
      <p:ext uri="{BB962C8B-B14F-4D97-AF65-F5344CB8AC3E}">
        <p14:creationId xmlns:p14="http://schemas.microsoft.com/office/powerpoint/2010/main" val="3160179347"/>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TS101915334">
  <a:themeElements>
    <a:clrScheme name="lharris_healthcare_presentation">
      <a:dk1>
        <a:srgbClr val="000000"/>
      </a:dk1>
      <a:lt1>
        <a:srgbClr val="FFFFFF"/>
      </a:lt1>
      <a:dk2>
        <a:srgbClr val="262626"/>
      </a:dk2>
      <a:lt2>
        <a:srgbClr val="FFFFFF"/>
      </a:lt2>
      <a:accent1>
        <a:srgbClr val="FFC20E"/>
      </a:accent1>
      <a:accent2>
        <a:srgbClr val="FAAEE3"/>
      </a:accent2>
      <a:accent3>
        <a:srgbClr val="CEE39F"/>
      </a:accent3>
      <a:accent4>
        <a:srgbClr val="36363E"/>
      </a:accent4>
      <a:accent5>
        <a:srgbClr val="3FAEDE"/>
      </a:accent5>
      <a:accent6>
        <a:srgbClr val="B5D55B"/>
      </a:accent6>
      <a:hlink>
        <a:srgbClr val="3FAEDE"/>
      </a:hlink>
      <a:folHlink>
        <a:srgbClr val="B5D55B"/>
      </a:folHlink>
    </a:clrScheme>
    <a:fontScheme name="lharris_travel">
      <a:majorFont>
        <a:latin typeface="times new roman"/>
        <a:ea typeface=""/>
        <a:cs typeface=""/>
      </a:majorFont>
      <a:minorFont>
        <a:latin typeface="Trebus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佈景主題">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佈景主題">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簡報投影片範例 [1]">
  <a:themeElements>
    <a:clrScheme name="簡報投影片範例 [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fontScheme name="簡報投影片範例 [1]">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簡報投影片範例 [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clrMap bg1="lt1" tx1="dk1" bg2="lt2" tx2="dk2" accent1="accent1" accent2="accent2" accent3="accent3" accent4="accent4" accent5="accent5" accent6="accent6" hlink="hlink" folHlink="folHlink"/>
    </a:extraClrScheme>
    <a:extraClrScheme>
      <a:clrScheme name="簡報投影片範例 [1] 2">
        <a:dk1>
          <a:srgbClr val="4E40A4"/>
        </a:dk1>
        <a:lt1>
          <a:srgbClr val="FFFFFF"/>
        </a:lt1>
        <a:dk2>
          <a:srgbClr val="000000"/>
        </a:dk2>
        <a:lt2>
          <a:srgbClr val="CACACA"/>
        </a:lt2>
        <a:accent1>
          <a:srgbClr val="8B65E9"/>
        </a:accent1>
        <a:accent2>
          <a:srgbClr val="008080"/>
        </a:accent2>
        <a:accent3>
          <a:srgbClr val="FFFFFF"/>
        </a:accent3>
        <a:accent4>
          <a:srgbClr val="41358B"/>
        </a:accent4>
        <a:accent5>
          <a:srgbClr val="C4B8F2"/>
        </a:accent5>
        <a:accent6>
          <a:srgbClr val="007373"/>
        </a:accent6>
        <a:hlink>
          <a:srgbClr val="0066CC"/>
        </a:hlink>
        <a:folHlink>
          <a:srgbClr val="8AB151"/>
        </a:folHlink>
      </a:clrScheme>
      <a:clrMap bg1="lt1" tx1="dk1" bg2="lt2" tx2="dk2" accent1="accent1" accent2="accent2" accent3="accent3" accent4="accent4" accent5="accent5" accent6="accent6" hlink="hlink" folHlink="folHlink"/>
    </a:extraClrScheme>
    <a:extraClrScheme>
      <a:clrScheme name="簡報投影片範例 [1] 3">
        <a:dk1>
          <a:srgbClr val="666699"/>
        </a:dk1>
        <a:lt1>
          <a:srgbClr val="FFFFFF"/>
        </a:lt1>
        <a:dk2>
          <a:srgbClr val="000000"/>
        </a:dk2>
        <a:lt2>
          <a:srgbClr val="CACACA"/>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簡報投影片範例 [1]">
  <a:themeElements>
    <a:clrScheme name="簡報投影片範例 [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fontScheme name="簡報投影片範例 [1]">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簡報投影片範例 [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clrMap bg1="lt1" tx1="dk1" bg2="lt2" tx2="dk2" accent1="accent1" accent2="accent2" accent3="accent3" accent4="accent4" accent5="accent5" accent6="accent6" hlink="hlink" folHlink="folHlink"/>
    </a:extraClrScheme>
    <a:extraClrScheme>
      <a:clrScheme name="簡報投影片範例 [1] 2">
        <a:dk1>
          <a:srgbClr val="4E40A4"/>
        </a:dk1>
        <a:lt1>
          <a:srgbClr val="FFFFFF"/>
        </a:lt1>
        <a:dk2>
          <a:srgbClr val="000000"/>
        </a:dk2>
        <a:lt2>
          <a:srgbClr val="CACACA"/>
        </a:lt2>
        <a:accent1>
          <a:srgbClr val="8B65E9"/>
        </a:accent1>
        <a:accent2>
          <a:srgbClr val="008080"/>
        </a:accent2>
        <a:accent3>
          <a:srgbClr val="FFFFFF"/>
        </a:accent3>
        <a:accent4>
          <a:srgbClr val="41358B"/>
        </a:accent4>
        <a:accent5>
          <a:srgbClr val="C4B8F2"/>
        </a:accent5>
        <a:accent6>
          <a:srgbClr val="007373"/>
        </a:accent6>
        <a:hlink>
          <a:srgbClr val="0066CC"/>
        </a:hlink>
        <a:folHlink>
          <a:srgbClr val="8AB151"/>
        </a:folHlink>
      </a:clrScheme>
      <a:clrMap bg1="lt1" tx1="dk1" bg2="lt2" tx2="dk2" accent1="accent1" accent2="accent2" accent3="accent3" accent4="accent4" accent5="accent5" accent6="accent6" hlink="hlink" folHlink="folHlink"/>
    </a:extraClrScheme>
    <a:extraClrScheme>
      <a:clrScheme name="簡報投影片範例 [1] 3">
        <a:dk1>
          <a:srgbClr val="666699"/>
        </a:dk1>
        <a:lt1>
          <a:srgbClr val="FFFFFF"/>
        </a:lt1>
        <a:dk2>
          <a:srgbClr val="000000"/>
        </a:dk2>
        <a:lt2>
          <a:srgbClr val="CACACA"/>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36990</TotalTime>
  <Pages>21</Pages>
  <Words>16796</Words>
  <Characters>0</Characters>
  <Application>Microsoft Office PowerPoint</Application>
  <DocSecurity>0</DocSecurity>
  <PresentationFormat>如螢幕大小 (4:3)</PresentationFormat>
  <Lines>0</Lines>
  <Paragraphs>2636</Paragraphs>
  <Slides>88</Slides>
  <Notes>17</Notes>
  <HiddenSlides>0</HiddenSlides>
  <MMClips>0</MMClips>
  <ScaleCrop>false</ScaleCrop>
  <HeadingPairs>
    <vt:vector size="6" baseType="variant">
      <vt:variant>
        <vt:lpstr>使用字型</vt:lpstr>
      </vt:variant>
      <vt:variant>
        <vt:i4>14</vt:i4>
      </vt:variant>
      <vt:variant>
        <vt:lpstr>佈景主題</vt:lpstr>
      </vt:variant>
      <vt:variant>
        <vt:i4>13</vt:i4>
      </vt:variant>
      <vt:variant>
        <vt:lpstr>投影片標題</vt:lpstr>
      </vt:variant>
      <vt:variant>
        <vt:i4>88</vt:i4>
      </vt:variant>
    </vt:vector>
  </HeadingPairs>
  <TitlesOfParts>
    <vt:vector size="115" baseType="lpstr">
      <vt:lpstr>Arial Unicode MS</vt:lpstr>
      <vt:lpstr>宋体</vt:lpstr>
      <vt:lpstr>Trebushet MS</vt:lpstr>
      <vt:lpstr>華康勘亭流</vt:lpstr>
      <vt:lpstr>微軟正黑體</vt:lpstr>
      <vt:lpstr>新細明體</vt:lpstr>
      <vt:lpstr>新細明體</vt:lpstr>
      <vt:lpstr>標楷體</vt:lpstr>
      <vt:lpstr>Arial</vt:lpstr>
      <vt:lpstr>Calibri</vt:lpstr>
      <vt:lpstr>Corbel</vt:lpstr>
      <vt:lpstr>Impact</vt:lpstr>
      <vt:lpstr>Times New Roman</vt:lpstr>
      <vt:lpstr>Wingdings</vt:lpstr>
      <vt:lpstr>簡報投影片範例 [1]</vt:lpstr>
      <vt:lpstr>1_簡報投影片範例 [1]</vt:lpstr>
      <vt:lpstr>2_簡報投影片範例 [1]</vt:lpstr>
      <vt:lpstr>3_簡報投影片範例 [1]</vt:lpstr>
      <vt:lpstr>4_簡報投影片範例 [1]</vt:lpstr>
      <vt:lpstr>5_簡報投影片範例 [1]</vt:lpstr>
      <vt:lpstr>6_簡報投影片範例 [1]</vt:lpstr>
      <vt:lpstr>7_簡報投影片範例 [1]</vt:lpstr>
      <vt:lpstr>1_Office 佈景主題</vt:lpstr>
      <vt:lpstr>8_簡報投影片範例 [1]</vt:lpstr>
      <vt:lpstr>9_簡報投影片範例 [1]</vt:lpstr>
      <vt:lpstr>10_簡報投影片範例 [1]</vt:lpstr>
      <vt:lpstr>2_TS101915334</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4月份工作進度</vt:lpstr>
      <vt:lpstr>105年度第1次實地輔導</vt:lpstr>
      <vt:lpstr>105年度第1次實地輔導</vt:lpstr>
      <vt:lpstr>105年度第1次實地輔導</vt:lpstr>
      <vt:lpstr>105年度第1次實地輔導</vt:lpstr>
      <vt:lpstr>105年度第1次實地輔導</vt:lpstr>
      <vt:lpstr>105年度第1次實地輔導</vt:lpstr>
      <vt:lpstr>105年度第1次實地輔導</vt:lpstr>
      <vt:lpstr>105年度第1次實地輔導</vt:lpstr>
      <vt:lpstr>防災電子圖資進度說明</vt:lpstr>
      <vt:lpstr>防災電子圖資進度說明</vt:lpstr>
      <vt:lpstr>辦理市府班教育訓練</vt:lpstr>
      <vt:lpstr>辦理里長班教育訓練</vt:lpstr>
      <vt:lpstr>105年度區公所開口合約簽訂情形</vt:lpstr>
      <vt:lpstr>105年度區公所開口合約簽訂情形</vt:lpstr>
      <vt:lpstr>推動防災社區工作辦理進度</vt:lpstr>
      <vt:lpstr>推動防災區工作辦理進度</vt:lpstr>
      <vt:lpstr>防災公園物資點檢及整​備驗證作業示範演練講習</vt:lpstr>
      <vt:lpstr>5月預定工作報告</vt:lpstr>
      <vt:lpstr>5月預定工作報告</vt:lpstr>
      <vt:lpstr>PowerPoint 簡報</vt:lpstr>
      <vt:lpstr>105年期初訪視作業說明</vt:lpstr>
      <vt:lpstr>105年期初訪視作業說明</vt:lpstr>
      <vt:lpstr>105年區公所班防救災教育講習</vt:lpstr>
      <vt:lpstr>105年區公所班防救災教育講習</vt:lpstr>
      <vt:lpstr>105年區公所班防救災教育講習</vt:lpstr>
      <vt:lpstr>105年區公所班防救災教育講習</vt:lpstr>
      <vt:lpstr>105年區公所班防救災教育講習</vt:lpstr>
      <vt:lpstr>105年區公所班防救災教育講習</vt:lpstr>
      <vt:lpstr>各區災害潛勢資料調查結果說明</vt:lpstr>
      <vt:lpstr>各區災害潛勢資料調查結果說明</vt:lpstr>
      <vt:lpstr>各區災害潛勢資料調查結果說明</vt:lpstr>
      <vt:lpstr>各區災害潛勢資料調查結果說明</vt:lpstr>
      <vt:lpstr>各區災害潛勢資料調查結果說明</vt:lpstr>
      <vt:lpstr>各區災害潛勢資料調查結果說明</vt:lpstr>
      <vt:lpstr>各區災害潛勢資料調查結果說明</vt:lpstr>
      <vt:lpstr>各區災害潛勢資料調查結果說明</vt:lpstr>
      <vt:lpstr>各區災害潛勢資料調查結果說明</vt:lpstr>
      <vt:lpstr>各區災害潛勢資料調查結果說明</vt:lpstr>
      <vt:lpstr>各區災害潛勢資料調查結果說明</vt:lpstr>
      <vt:lpstr>各區災害潛勢資料調查結果說明</vt:lpstr>
      <vt:lpstr>各區災害潛勢資料調查結果說明</vt:lpstr>
      <vt:lpstr>各區災害潛勢資料調查結果說明</vt:lpstr>
      <vt:lpstr>各區災害潛勢資料調查結果說明</vt:lpstr>
      <vt:lpstr>各區災害潛勢資料調查結果說明</vt:lpstr>
      <vt:lpstr>各區災害潛勢資料調查結果說明</vt:lpstr>
      <vt:lpstr>防災公園演練各區預計期程規劃</vt:lpstr>
      <vt:lpstr>防災公園演練各區預計期程規劃表</vt:lpstr>
      <vt:lpstr>新北市政府消防局永續推動區級災害防救及防災社區中程計畫</vt:lpstr>
      <vt:lpstr>新北市消防局永續推動區級災害防救及防災社區中程計畫</vt:lpstr>
      <vt:lpstr>新北市消防局永續推動區級災害防救及防災社區中程計畫</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wcdr</dc:creator>
  <cp:lastModifiedBy>emily</cp:lastModifiedBy>
  <cp:revision>1856</cp:revision>
  <cp:lastPrinted>2016-04-19T05:37:08Z</cp:lastPrinted>
  <dcterms:modified xsi:type="dcterms:W3CDTF">2016-04-26T05:12:53Z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

<file path=docProps/infrawarePen.xml><?xml version="1.0" encoding="utf-8"?>
<InfrawarePenDraw xmlns="http://www.infraware.co.kr/2012/penmode"/>
</file>