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10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www.infraware.co.kr/2012/infrawarePen" Target="docProps/infrawarePe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1" r:id="rId2"/>
    <p:sldMasterId id="2147493321" r:id="rId3"/>
    <p:sldMasterId id="2147493333" r:id="rId4"/>
    <p:sldMasterId id="2147493402" r:id="rId5"/>
    <p:sldMasterId id="2147493440" r:id="rId6"/>
    <p:sldMasterId id="2147493525" r:id="rId7"/>
    <p:sldMasterId id="2147493538" r:id="rId8"/>
    <p:sldMasterId id="2147493551" r:id="rId9"/>
    <p:sldMasterId id="2147493579" r:id="rId10"/>
    <p:sldMasterId id="2147493592" r:id="rId11"/>
    <p:sldMasterId id="2147493595" r:id="rId12"/>
    <p:sldMasterId id="2147493600" r:id="rId13"/>
    <p:sldMasterId id="2147493601" r:id="rId14"/>
  </p:sldMasterIdLst>
  <p:notesMasterIdLst>
    <p:notesMasterId r:id="rId80"/>
  </p:notesMasterIdLst>
  <p:handoutMasterIdLst>
    <p:handoutMasterId r:id="rId81"/>
  </p:handoutMasterIdLst>
  <p:sldIdLst>
    <p:sldId id="278" r:id="rId15"/>
    <p:sldId id="673" r:id="rId16"/>
    <p:sldId id="280" r:id="rId17"/>
    <p:sldId id="281" r:id="rId18"/>
    <p:sldId id="1802" r:id="rId19"/>
    <p:sldId id="1780" r:id="rId20"/>
    <p:sldId id="1781" r:id="rId21"/>
    <p:sldId id="1783" r:id="rId22"/>
    <p:sldId id="1832" r:id="rId23"/>
    <p:sldId id="1859" r:id="rId24"/>
    <p:sldId id="1896" r:id="rId25"/>
    <p:sldId id="257" r:id="rId26"/>
    <p:sldId id="330" r:id="rId27"/>
    <p:sldId id="1894" r:id="rId28"/>
    <p:sldId id="1893" r:id="rId29"/>
    <p:sldId id="1895" r:id="rId30"/>
    <p:sldId id="1838" r:id="rId31"/>
    <p:sldId id="1771" r:id="rId32"/>
    <p:sldId id="1863" r:id="rId33"/>
    <p:sldId id="1710" r:id="rId34"/>
    <p:sldId id="1857" r:id="rId35"/>
    <p:sldId id="1827" r:id="rId36"/>
    <p:sldId id="1862" r:id="rId37"/>
    <p:sldId id="1911" r:id="rId38"/>
    <p:sldId id="1912" r:id="rId39"/>
    <p:sldId id="1913" r:id="rId40"/>
    <p:sldId id="1839" r:id="rId41"/>
    <p:sldId id="1898" r:id="rId42"/>
    <p:sldId id="1899" r:id="rId43"/>
    <p:sldId id="762" r:id="rId44"/>
    <p:sldId id="788" r:id="rId45"/>
    <p:sldId id="396" r:id="rId46"/>
    <p:sldId id="1759" r:id="rId47"/>
    <p:sldId id="1830" r:id="rId48"/>
    <p:sldId id="1900" r:id="rId49"/>
    <p:sldId id="1901" r:id="rId50"/>
    <p:sldId id="1902" r:id="rId51"/>
    <p:sldId id="1903" r:id="rId52"/>
    <p:sldId id="1904" r:id="rId53"/>
    <p:sldId id="1905" r:id="rId54"/>
    <p:sldId id="1906" r:id="rId55"/>
    <p:sldId id="1907" r:id="rId56"/>
    <p:sldId id="1908" r:id="rId57"/>
    <p:sldId id="1909" r:id="rId58"/>
    <p:sldId id="1910" r:id="rId59"/>
    <p:sldId id="1878" r:id="rId60"/>
    <p:sldId id="1860" r:id="rId61"/>
    <p:sldId id="1861" r:id="rId62"/>
    <p:sldId id="1876" r:id="rId63"/>
    <p:sldId id="1618" r:id="rId64"/>
    <p:sldId id="1879" r:id="rId65"/>
    <p:sldId id="1880" r:id="rId66"/>
    <p:sldId id="1881" r:id="rId67"/>
    <p:sldId id="1882" r:id="rId68"/>
    <p:sldId id="1883" r:id="rId69"/>
    <p:sldId id="1884" r:id="rId70"/>
    <p:sldId id="1885" r:id="rId71"/>
    <p:sldId id="1886" r:id="rId72"/>
    <p:sldId id="1887" r:id="rId73"/>
    <p:sldId id="1888" r:id="rId74"/>
    <p:sldId id="1889" r:id="rId75"/>
    <p:sldId id="1890" r:id="rId76"/>
    <p:sldId id="1891" r:id="rId77"/>
    <p:sldId id="1892" r:id="rId78"/>
    <p:sldId id="1216" r:id="rId79"/>
  </p:sldIdLst>
  <p:sldSz cx="9144000" cy="6858000" type="screen4x3"/>
  <p:notesSz cx="9928225" cy="6797675"/>
  <p:defaultTextStyle>
    <a:defPPr>
      <a:defRPr lang="zh-TW"/>
    </a:defPPr>
    <a:lvl1pPr algn="l" rtl="0" fontAlgn="base">
      <a:spcBef>
        <a:spcPct val="0"/>
      </a:spcBef>
      <a:spcAft>
        <a:spcPct val="0"/>
      </a:spcAft>
      <a:defRPr kumimoji="1" kern="1200">
        <a:solidFill>
          <a:schemeClr val="tx1"/>
        </a:solidFill>
        <a:latin typeface="Arial" pitchFamily="34" charset="0"/>
        <a:ea typeface="標楷體" pitchFamily="65" charset="-120"/>
        <a:cs typeface="+mn-cs"/>
      </a:defRPr>
    </a:lvl1pPr>
    <a:lvl2pPr marL="457200" algn="l" rtl="0" fontAlgn="base">
      <a:spcBef>
        <a:spcPct val="0"/>
      </a:spcBef>
      <a:spcAft>
        <a:spcPct val="0"/>
      </a:spcAft>
      <a:defRPr kumimoji="1" kern="1200">
        <a:solidFill>
          <a:schemeClr val="tx1"/>
        </a:solidFill>
        <a:latin typeface="Arial" pitchFamily="34" charset="0"/>
        <a:ea typeface="標楷體" pitchFamily="65" charset="-120"/>
        <a:cs typeface="+mn-cs"/>
      </a:defRPr>
    </a:lvl2pPr>
    <a:lvl3pPr marL="914400" algn="l" rtl="0" fontAlgn="base">
      <a:spcBef>
        <a:spcPct val="0"/>
      </a:spcBef>
      <a:spcAft>
        <a:spcPct val="0"/>
      </a:spcAft>
      <a:defRPr kumimoji="1" kern="1200">
        <a:solidFill>
          <a:schemeClr val="tx1"/>
        </a:solidFill>
        <a:latin typeface="Arial" pitchFamily="34" charset="0"/>
        <a:ea typeface="標楷體" pitchFamily="65" charset="-120"/>
        <a:cs typeface="+mn-cs"/>
      </a:defRPr>
    </a:lvl3pPr>
    <a:lvl4pPr marL="1371600" algn="l" rtl="0" fontAlgn="base">
      <a:spcBef>
        <a:spcPct val="0"/>
      </a:spcBef>
      <a:spcAft>
        <a:spcPct val="0"/>
      </a:spcAft>
      <a:defRPr kumimoji="1" kern="1200">
        <a:solidFill>
          <a:schemeClr val="tx1"/>
        </a:solidFill>
        <a:latin typeface="Arial" pitchFamily="34" charset="0"/>
        <a:ea typeface="標楷體" pitchFamily="65" charset="-120"/>
        <a:cs typeface="+mn-cs"/>
      </a:defRPr>
    </a:lvl4pPr>
    <a:lvl5pPr marL="1828800" algn="l" rtl="0" fontAlgn="base">
      <a:spcBef>
        <a:spcPct val="0"/>
      </a:spcBef>
      <a:spcAft>
        <a:spcPct val="0"/>
      </a:spcAft>
      <a:defRPr kumimoji="1" kern="1200">
        <a:solidFill>
          <a:schemeClr val="tx1"/>
        </a:solidFill>
        <a:latin typeface="Arial" pitchFamily="34" charset="0"/>
        <a:ea typeface="標楷體" pitchFamily="65" charset="-120"/>
        <a:cs typeface="+mn-cs"/>
      </a:defRPr>
    </a:lvl5pPr>
    <a:lvl6pPr marL="2286000" algn="l" defTabSz="914400" rtl="0" eaLnBrk="1" latinLnBrk="0" hangingPunct="1">
      <a:defRPr kumimoji="1" kern="1200">
        <a:solidFill>
          <a:schemeClr val="tx1"/>
        </a:solidFill>
        <a:latin typeface="Arial" pitchFamily="34" charset="0"/>
        <a:ea typeface="標楷體" pitchFamily="65" charset="-120"/>
        <a:cs typeface="+mn-cs"/>
      </a:defRPr>
    </a:lvl6pPr>
    <a:lvl7pPr marL="2743200" algn="l" defTabSz="914400" rtl="0" eaLnBrk="1" latinLnBrk="0" hangingPunct="1">
      <a:defRPr kumimoji="1" kern="1200">
        <a:solidFill>
          <a:schemeClr val="tx1"/>
        </a:solidFill>
        <a:latin typeface="Arial" pitchFamily="34" charset="0"/>
        <a:ea typeface="標楷體" pitchFamily="65" charset="-120"/>
        <a:cs typeface="+mn-cs"/>
      </a:defRPr>
    </a:lvl7pPr>
    <a:lvl8pPr marL="3200400" algn="l" defTabSz="914400" rtl="0" eaLnBrk="1" latinLnBrk="0" hangingPunct="1">
      <a:defRPr kumimoji="1" kern="1200">
        <a:solidFill>
          <a:schemeClr val="tx1"/>
        </a:solidFill>
        <a:latin typeface="Arial" pitchFamily="34" charset="0"/>
        <a:ea typeface="標楷體" pitchFamily="65" charset="-120"/>
        <a:cs typeface="+mn-cs"/>
      </a:defRPr>
    </a:lvl8pPr>
    <a:lvl9pPr marL="3657600" algn="l" defTabSz="914400" rtl="0" eaLnBrk="1" latinLnBrk="0" hangingPunct="1">
      <a:defRPr kumimoji="1" kern="1200">
        <a:solidFill>
          <a:schemeClr val="tx1"/>
        </a:solidFill>
        <a:latin typeface="Arial" pitchFamily="34" charset="0"/>
        <a:ea typeface="標楷體" pitchFamily="65"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D31"/>
    <a:srgbClr val="FCCE45"/>
    <a:srgbClr val="6EA0B0"/>
    <a:srgbClr val="E2F0D9"/>
    <a:srgbClr val="87BB3C"/>
    <a:srgbClr val="FFFFFF"/>
    <a:srgbClr val="A6A6A6"/>
    <a:srgbClr val="FFF2CC"/>
    <a:srgbClr val="262626"/>
    <a:srgbClr val="118F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3" autoAdjust="0"/>
    <p:restoredTop sz="94432" autoAdjust="0"/>
  </p:normalViewPr>
  <p:slideViewPr>
    <p:cSldViewPr>
      <p:cViewPr varScale="1">
        <p:scale>
          <a:sx n="105" d="100"/>
          <a:sy n="105" d="100"/>
        </p:scale>
        <p:origin x="175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1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theme" Target="theme/theme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61" Type="http://schemas.openxmlformats.org/officeDocument/2006/relationships/slide" Target="slides/slide47.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23AB2-F6A0-4230-B17D-964EFB75D7A7}" type="doc">
      <dgm:prSet loTypeId="urn:microsoft.com/office/officeart/2005/8/layout/process1" loCatId="process" qsTypeId="urn:microsoft.com/office/officeart/2005/8/quickstyle/simple3" qsCatId="simple" csTypeId="urn:microsoft.com/office/officeart/2005/8/colors/colorful3" csCatId="colorful" phldr="1"/>
      <dgm:spPr/>
    </dgm:pt>
    <dgm:pt modelId="{BC1001E6-F782-4516-91AF-1343167D1614}">
      <dgm:prSet phldrT="[文字]" custT="1"/>
      <dgm:spPr>
        <a:xfrm>
          <a:off x="7190" y="0"/>
          <a:ext cx="1955023" cy="1175284"/>
        </a:xfrm>
        <a:prstGeom prst="roundRect">
          <a:avLst>
            <a:gd name="adj" fmla="val 10000"/>
          </a:avLst>
        </a:prstGeo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lgn="l"/>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各區公所須於</a:t>
          </a:r>
          <a:r>
            <a:rPr lang="zh-TW" altLang="en-US" sz="16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６月底前</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，依據新架構完成網站內容調整。</a:t>
          </a:r>
        </a:p>
      </dgm:t>
    </dgm:pt>
    <dgm:pt modelId="{9459D704-ED11-41A7-8422-8B99293576A3}" type="parTrans" cxnId="{6A45529A-EA84-4B55-A0C5-9C7B1A848481}">
      <dgm:prSet/>
      <dgm:spPr/>
      <dgm:t>
        <a:bodyPr/>
        <a:lstStyle/>
        <a:p>
          <a:pPr algn="l"/>
          <a:endParaRPr lang="zh-TW" altLang="en-US"/>
        </a:p>
      </dgm:t>
    </dgm:pt>
    <dgm:pt modelId="{EBE7555D-AA05-4D43-BAED-8ED51E3941EE}" type="sibTrans" cxnId="{6A45529A-EA84-4B55-A0C5-9C7B1A848481}">
      <dgm:prSet/>
      <dgm:spPr>
        <a:xfrm>
          <a:off x="2096700" y="410198"/>
          <a:ext cx="285110" cy="354886"/>
        </a:xfrm>
        <a:prstGeom prst="rightArrow">
          <a:avLst>
            <a:gd name="adj1" fmla="val 60000"/>
            <a:gd name="adj2" fmla="val 50000"/>
          </a:avLst>
        </a:prstGeo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dgm:spPr>
      <dgm:t>
        <a:bodyPr/>
        <a:lstStyle/>
        <a:p>
          <a:pPr algn="l"/>
          <a:endParaRPr lang="zh-TW" altLang="en-US">
            <a:solidFill>
              <a:sysClr val="windowText" lastClr="000000"/>
            </a:solidFill>
            <a:latin typeface="Calibri" panose="020F0502020204030204"/>
            <a:ea typeface="新細明體" panose="02020500000000000000" pitchFamily="18" charset="-120"/>
            <a:cs typeface="+mn-cs"/>
          </a:endParaRPr>
        </a:p>
      </dgm:t>
    </dgm:pt>
    <dgm:pt modelId="{4D969F26-AD2E-4480-BB83-E2BB31BA9B24}">
      <dgm:prSet phldrT="[文字]" custT="1"/>
      <dgm:spPr>
        <a:xfrm>
          <a:off x="2500159" y="0"/>
          <a:ext cx="2429541" cy="1175284"/>
        </a:xfrm>
        <a:prstGeom prst="roundRect">
          <a:avLst>
            <a:gd name="adj" fmla="val 10000"/>
          </a:avLst>
        </a:prstGeom>
        <a:gradFill rotWithShape="0">
          <a:gsLst>
            <a:gs pos="0">
              <a:srgbClr val="A5A5A5">
                <a:hueOff val="1355300"/>
                <a:satOff val="50000"/>
                <a:lumOff val="-7353"/>
                <a:alphaOff val="0"/>
                <a:lumMod val="110000"/>
                <a:satMod val="105000"/>
                <a:tint val="67000"/>
              </a:srgbClr>
            </a:gs>
            <a:gs pos="50000">
              <a:srgbClr val="A5A5A5">
                <a:hueOff val="1355300"/>
                <a:satOff val="50000"/>
                <a:lumOff val="-7353"/>
                <a:alphaOff val="0"/>
                <a:lumMod val="105000"/>
                <a:satMod val="103000"/>
                <a:tint val="73000"/>
              </a:srgbClr>
            </a:gs>
            <a:gs pos="100000">
              <a:srgbClr val="A5A5A5">
                <a:hueOff val="1355300"/>
                <a:satOff val="50000"/>
                <a:lumOff val="-7353"/>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lgn="l"/>
          <a:r>
            <a:rPr lang="en-US" altLang="zh-TW"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日檢視</a:t>
          </a:r>
          <a:r>
            <a:rPr lang="en-US" altLang="zh-TW"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29</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區公所防災專區內容，僅剩</a:t>
          </a:r>
          <a:r>
            <a:rPr lang="zh-TW" altLang="en-US" sz="1600" b="1" u="sng"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永和區</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及</a:t>
          </a:r>
          <a:r>
            <a:rPr lang="zh-TW" altLang="en-US" sz="1600" b="1" u="sng"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尚未完成建置。</a:t>
          </a:r>
          <a:endParaRPr lang="zh-TW" altLang="en-US" sz="1600" b="1"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dgm:t>
    </dgm:pt>
    <dgm:pt modelId="{8245E8CB-A210-4C3D-80F8-BDD4FE172ECE}" type="parTrans" cxnId="{80F53191-D796-4A33-85DD-5C4390C2A3E9}">
      <dgm:prSet/>
      <dgm:spPr/>
      <dgm:t>
        <a:bodyPr/>
        <a:lstStyle/>
        <a:p>
          <a:pPr algn="l"/>
          <a:endParaRPr lang="zh-TW" altLang="en-US"/>
        </a:p>
      </dgm:t>
    </dgm:pt>
    <dgm:pt modelId="{512D9716-7795-4BD7-8728-C1A43177F32F}" type="sibTrans" cxnId="{80F53191-D796-4A33-85DD-5C4390C2A3E9}">
      <dgm:prSet/>
      <dgm:spPr>
        <a:xfrm>
          <a:off x="5073401" y="410198"/>
          <a:ext cx="321630" cy="354886"/>
        </a:xfrm>
        <a:prstGeom prst="rightArrow">
          <a:avLst>
            <a:gd name="adj1" fmla="val 60000"/>
            <a:gd name="adj2" fmla="val 50000"/>
          </a:avLst>
        </a:prstGeom>
        <a:gradFill rotWithShape="0">
          <a:gsLst>
            <a:gs pos="0">
              <a:srgbClr val="A5A5A5">
                <a:hueOff val="2710599"/>
                <a:satOff val="100000"/>
                <a:lumOff val="-14706"/>
                <a:alphaOff val="0"/>
                <a:lumMod val="110000"/>
                <a:satMod val="105000"/>
                <a:tint val="67000"/>
              </a:srgbClr>
            </a:gs>
            <a:gs pos="50000">
              <a:srgbClr val="A5A5A5">
                <a:hueOff val="2710599"/>
                <a:satOff val="100000"/>
                <a:lumOff val="-14706"/>
                <a:alphaOff val="0"/>
                <a:lumMod val="105000"/>
                <a:satMod val="103000"/>
                <a:tint val="73000"/>
              </a:srgbClr>
            </a:gs>
            <a:gs pos="100000">
              <a:srgbClr val="A5A5A5">
                <a:hueOff val="2710599"/>
                <a:satOff val="100000"/>
                <a:lumOff val="-14706"/>
                <a:alphaOff val="0"/>
                <a:lumMod val="105000"/>
                <a:satMod val="109000"/>
                <a:tint val="81000"/>
              </a:srgbClr>
            </a:gs>
          </a:gsLst>
          <a:lin ang="5400000" scaled="0"/>
        </a:gradFill>
        <a:ln>
          <a:noFill/>
        </a:ln>
        <a:effectLst/>
      </dgm:spPr>
      <dgm:t>
        <a:bodyPr/>
        <a:lstStyle/>
        <a:p>
          <a:pPr algn="l"/>
          <a:endParaRPr lang="zh-TW" altLang="en-US">
            <a:solidFill>
              <a:sysClr val="windowText" lastClr="000000"/>
            </a:solidFill>
            <a:latin typeface="Calibri" panose="020F0502020204030204"/>
            <a:ea typeface="新細明體" panose="02020500000000000000" pitchFamily="18" charset="-120"/>
            <a:cs typeface="+mn-cs"/>
          </a:endParaRPr>
        </a:p>
      </dgm:t>
    </dgm:pt>
    <dgm:pt modelId="{5A84ECF4-0E32-49B6-8C3D-6245DF77D446}">
      <dgm:prSet phldrT="[文字]" custT="1"/>
      <dgm:spPr>
        <a:xfrm>
          <a:off x="5536551" y="0"/>
          <a:ext cx="2885971" cy="1175284"/>
        </a:xfrm>
        <a:prstGeom prst="roundRect">
          <a:avLst>
            <a:gd name="adj" fmla="val 10000"/>
          </a:avLst>
        </a:prstGeom>
        <a:gradFill rotWithShape="0">
          <a:gsLst>
            <a:gs pos="0">
              <a:srgbClr val="A5A5A5">
                <a:hueOff val="2710599"/>
                <a:satOff val="100000"/>
                <a:lumOff val="-14706"/>
                <a:alphaOff val="0"/>
                <a:lumMod val="110000"/>
                <a:satMod val="105000"/>
                <a:tint val="67000"/>
              </a:srgbClr>
            </a:gs>
            <a:gs pos="50000">
              <a:srgbClr val="A5A5A5">
                <a:hueOff val="2710599"/>
                <a:satOff val="100000"/>
                <a:lumOff val="-14706"/>
                <a:alphaOff val="0"/>
                <a:lumMod val="105000"/>
                <a:satMod val="103000"/>
                <a:tint val="73000"/>
              </a:srgbClr>
            </a:gs>
            <a:gs pos="100000">
              <a:srgbClr val="A5A5A5">
                <a:hueOff val="2710599"/>
                <a:satOff val="100000"/>
                <a:lumOff val="-14706"/>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lgn="l"/>
          <a:r>
            <a:rPr lang="en-US" altLang="zh-TW"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日檢視</a:t>
          </a:r>
          <a:r>
            <a:rPr lang="en-US" altLang="zh-TW"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 29</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 個區公所皆依據建議架構調整網站建置情形，目前僅剩</a:t>
          </a:r>
          <a:r>
            <a:rPr lang="zh-TW" altLang="en-US" sz="1600" b="1" u="sng"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zh-TW" altLang="en-US" sz="1600" b="1"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部分內容僅有標題，尚未完全更新內容。</a:t>
          </a:r>
          <a:endParaRPr lang="zh-TW" altLang="en-US" sz="1600" b="1"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dgm:t>
    </dgm:pt>
    <dgm:pt modelId="{6F15244F-E83C-42BB-A0DD-1C8064CA73C9}" type="parTrans" cxnId="{3CCC4B1B-73E8-470D-B9D0-E293C2EDD5B3}">
      <dgm:prSet/>
      <dgm:spPr/>
      <dgm:t>
        <a:bodyPr/>
        <a:lstStyle/>
        <a:p>
          <a:pPr algn="l"/>
          <a:endParaRPr lang="zh-TW" altLang="en-US"/>
        </a:p>
      </dgm:t>
    </dgm:pt>
    <dgm:pt modelId="{E56F651C-F05B-427E-B672-7EFB1ECB239F}" type="sibTrans" cxnId="{3CCC4B1B-73E8-470D-B9D0-E293C2EDD5B3}">
      <dgm:prSet/>
      <dgm:spPr/>
      <dgm:t>
        <a:bodyPr/>
        <a:lstStyle/>
        <a:p>
          <a:pPr algn="l"/>
          <a:endParaRPr lang="zh-TW" altLang="en-US"/>
        </a:p>
      </dgm:t>
    </dgm:pt>
    <dgm:pt modelId="{159BE7E0-B53B-421F-B254-93C492097C0A}" type="pres">
      <dgm:prSet presAssocID="{B4423AB2-F6A0-4230-B17D-964EFB75D7A7}" presName="Name0" presStyleCnt="0">
        <dgm:presLayoutVars>
          <dgm:dir/>
          <dgm:resizeHandles val="exact"/>
        </dgm:presLayoutVars>
      </dgm:prSet>
      <dgm:spPr/>
    </dgm:pt>
    <dgm:pt modelId="{BD4E5A34-DE2D-4316-AC0C-86704FB45DBC}" type="pres">
      <dgm:prSet presAssocID="{BC1001E6-F782-4516-91AF-1343167D1614}" presName="node" presStyleLbl="node1" presStyleIdx="0" presStyleCnt="3" custScaleX="136620">
        <dgm:presLayoutVars>
          <dgm:bulletEnabled val="1"/>
        </dgm:presLayoutVars>
      </dgm:prSet>
      <dgm:spPr/>
      <dgm:t>
        <a:bodyPr/>
        <a:lstStyle/>
        <a:p>
          <a:endParaRPr lang="zh-TW" altLang="en-US"/>
        </a:p>
      </dgm:t>
    </dgm:pt>
    <dgm:pt modelId="{8A745FFE-475F-46D8-AD90-090A2A0420DA}" type="pres">
      <dgm:prSet presAssocID="{EBE7555D-AA05-4D43-BAED-8ED51E3941EE}" presName="sibTrans" presStyleLbl="sibTrans2D1" presStyleIdx="0" presStyleCnt="2"/>
      <dgm:spPr/>
      <dgm:t>
        <a:bodyPr/>
        <a:lstStyle/>
        <a:p>
          <a:endParaRPr lang="zh-TW" altLang="en-US"/>
        </a:p>
      </dgm:t>
    </dgm:pt>
    <dgm:pt modelId="{B566D53C-DA19-4179-AB0E-9B0DF52C388D}" type="pres">
      <dgm:prSet presAssocID="{EBE7555D-AA05-4D43-BAED-8ED51E3941EE}" presName="connectorText" presStyleLbl="sibTrans2D1" presStyleIdx="0" presStyleCnt="2"/>
      <dgm:spPr/>
      <dgm:t>
        <a:bodyPr/>
        <a:lstStyle/>
        <a:p>
          <a:endParaRPr lang="zh-TW" altLang="en-US"/>
        </a:p>
      </dgm:t>
    </dgm:pt>
    <dgm:pt modelId="{DBD31B05-2BC6-49C2-882D-9DFD893FBE5D}" type="pres">
      <dgm:prSet presAssocID="{4D969F26-AD2E-4480-BB83-E2BB31BA9B24}" presName="node" presStyleLbl="node1" presStyleIdx="1" presStyleCnt="3" custScaleX="169780" custLinFactNeighborX="-6019">
        <dgm:presLayoutVars>
          <dgm:bulletEnabled val="1"/>
        </dgm:presLayoutVars>
      </dgm:prSet>
      <dgm:spPr/>
      <dgm:t>
        <a:bodyPr/>
        <a:lstStyle/>
        <a:p>
          <a:endParaRPr lang="zh-TW" altLang="en-US"/>
        </a:p>
      </dgm:t>
    </dgm:pt>
    <dgm:pt modelId="{4435643A-A817-48D6-B649-13F68427A069}" type="pres">
      <dgm:prSet presAssocID="{512D9716-7795-4BD7-8728-C1A43177F32F}" presName="sibTrans" presStyleLbl="sibTrans2D1" presStyleIdx="1" presStyleCnt="2" custLinFactNeighborX="-2491"/>
      <dgm:spPr/>
      <dgm:t>
        <a:bodyPr/>
        <a:lstStyle/>
        <a:p>
          <a:endParaRPr lang="zh-TW" altLang="en-US"/>
        </a:p>
      </dgm:t>
    </dgm:pt>
    <dgm:pt modelId="{B4541975-363E-4209-9886-7CC4A73C681A}" type="pres">
      <dgm:prSet presAssocID="{512D9716-7795-4BD7-8728-C1A43177F32F}" presName="connectorText" presStyleLbl="sibTrans2D1" presStyleIdx="1" presStyleCnt="2"/>
      <dgm:spPr/>
      <dgm:t>
        <a:bodyPr/>
        <a:lstStyle/>
        <a:p>
          <a:endParaRPr lang="zh-TW" altLang="en-US"/>
        </a:p>
      </dgm:t>
    </dgm:pt>
    <dgm:pt modelId="{E5DE107C-3EA8-4205-80FA-1CA65B5C104B}" type="pres">
      <dgm:prSet presAssocID="{5A84ECF4-0E32-49B6-8C3D-6245DF77D446}" presName="node" presStyleLbl="node1" presStyleIdx="2" presStyleCnt="3" custScaleX="201676">
        <dgm:presLayoutVars>
          <dgm:bulletEnabled val="1"/>
        </dgm:presLayoutVars>
      </dgm:prSet>
      <dgm:spPr/>
      <dgm:t>
        <a:bodyPr/>
        <a:lstStyle/>
        <a:p>
          <a:endParaRPr lang="zh-TW" altLang="en-US"/>
        </a:p>
      </dgm:t>
    </dgm:pt>
  </dgm:ptLst>
  <dgm:cxnLst>
    <dgm:cxn modelId="{1920B114-86EB-44F9-B040-353F0516860C}" type="presOf" srcId="{5A84ECF4-0E32-49B6-8C3D-6245DF77D446}" destId="{E5DE107C-3EA8-4205-80FA-1CA65B5C104B}" srcOrd="0" destOrd="0" presId="urn:microsoft.com/office/officeart/2005/8/layout/process1"/>
    <dgm:cxn modelId="{80F53191-D796-4A33-85DD-5C4390C2A3E9}" srcId="{B4423AB2-F6A0-4230-B17D-964EFB75D7A7}" destId="{4D969F26-AD2E-4480-BB83-E2BB31BA9B24}" srcOrd="1" destOrd="0" parTransId="{8245E8CB-A210-4C3D-80F8-BDD4FE172ECE}" sibTransId="{512D9716-7795-4BD7-8728-C1A43177F32F}"/>
    <dgm:cxn modelId="{209F6957-2547-45E6-9EA4-3D90126B26F3}" type="presOf" srcId="{BC1001E6-F782-4516-91AF-1343167D1614}" destId="{BD4E5A34-DE2D-4316-AC0C-86704FB45DBC}" srcOrd="0" destOrd="0" presId="urn:microsoft.com/office/officeart/2005/8/layout/process1"/>
    <dgm:cxn modelId="{58394269-50E1-422E-A142-63C9D6EA250A}" type="presOf" srcId="{4D969F26-AD2E-4480-BB83-E2BB31BA9B24}" destId="{DBD31B05-2BC6-49C2-882D-9DFD893FBE5D}" srcOrd="0" destOrd="0" presId="urn:microsoft.com/office/officeart/2005/8/layout/process1"/>
    <dgm:cxn modelId="{116E8377-BCE4-4AA8-B6CA-18A737C17179}" type="presOf" srcId="{512D9716-7795-4BD7-8728-C1A43177F32F}" destId="{B4541975-363E-4209-9886-7CC4A73C681A}" srcOrd="1" destOrd="0" presId="urn:microsoft.com/office/officeart/2005/8/layout/process1"/>
    <dgm:cxn modelId="{3CCC4B1B-73E8-470D-B9D0-E293C2EDD5B3}" srcId="{B4423AB2-F6A0-4230-B17D-964EFB75D7A7}" destId="{5A84ECF4-0E32-49B6-8C3D-6245DF77D446}" srcOrd="2" destOrd="0" parTransId="{6F15244F-E83C-42BB-A0DD-1C8064CA73C9}" sibTransId="{E56F651C-F05B-427E-B672-7EFB1ECB239F}"/>
    <dgm:cxn modelId="{93F6C4C6-2414-4918-AF29-FBE46289BE29}" type="presOf" srcId="{B4423AB2-F6A0-4230-B17D-964EFB75D7A7}" destId="{159BE7E0-B53B-421F-B254-93C492097C0A}" srcOrd="0" destOrd="0" presId="urn:microsoft.com/office/officeart/2005/8/layout/process1"/>
    <dgm:cxn modelId="{6A45529A-EA84-4B55-A0C5-9C7B1A848481}" srcId="{B4423AB2-F6A0-4230-B17D-964EFB75D7A7}" destId="{BC1001E6-F782-4516-91AF-1343167D1614}" srcOrd="0" destOrd="0" parTransId="{9459D704-ED11-41A7-8422-8B99293576A3}" sibTransId="{EBE7555D-AA05-4D43-BAED-8ED51E3941EE}"/>
    <dgm:cxn modelId="{DDBF61A1-4250-483C-90DF-1FC0A7F8AC14}" type="presOf" srcId="{EBE7555D-AA05-4D43-BAED-8ED51E3941EE}" destId="{8A745FFE-475F-46D8-AD90-090A2A0420DA}" srcOrd="0" destOrd="0" presId="urn:microsoft.com/office/officeart/2005/8/layout/process1"/>
    <dgm:cxn modelId="{FABBDDF4-AF5B-49A5-9144-EDF9E375674B}" type="presOf" srcId="{EBE7555D-AA05-4D43-BAED-8ED51E3941EE}" destId="{B566D53C-DA19-4179-AB0E-9B0DF52C388D}" srcOrd="1" destOrd="0" presId="urn:microsoft.com/office/officeart/2005/8/layout/process1"/>
    <dgm:cxn modelId="{89833C19-8653-4CC1-AC93-0D2542213934}" type="presOf" srcId="{512D9716-7795-4BD7-8728-C1A43177F32F}" destId="{4435643A-A817-48D6-B649-13F68427A069}" srcOrd="0" destOrd="0" presId="urn:microsoft.com/office/officeart/2005/8/layout/process1"/>
    <dgm:cxn modelId="{2AC5ED8C-D2FB-4419-88C4-BC1484A65AC2}" type="presParOf" srcId="{159BE7E0-B53B-421F-B254-93C492097C0A}" destId="{BD4E5A34-DE2D-4316-AC0C-86704FB45DBC}" srcOrd="0" destOrd="0" presId="urn:microsoft.com/office/officeart/2005/8/layout/process1"/>
    <dgm:cxn modelId="{3D384F52-97B0-47CA-AF38-6FDC0024B7B0}" type="presParOf" srcId="{159BE7E0-B53B-421F-B254-93C492097C0A}" destId="{8A745FFE-475F-46D8-AD90-090A2A0420DA}" srcOrd="1" destOrd="0" presId="urn:microsoft.com/office/officeart/2005/8/layout/process1"/>
    <dgm:cxn modelId="{B860B57D-DAA5-4F8C-88A0-609FE705F36F}" type="presParOf" srcId="{8A745FFE-475F-46D8-AD90-090A2A0420DA}" destId="{B566D53C-DA19-4179-AB0E-9B0DF52C388D}" srcOrd="0" destOrd="0" presId="urn:microsoft.com/office/officeart/2005/8/layout/process1"/>
    <dgm:cxn modelId="{C8A5F2E3-ED54-4182-87BC-14B452E362E2}" type="presParOf" srcId="{159BE7E0-B53B-421F-B254-93C492097C0A}" destId="{DBD31B05-2BC6-49C2-882D-9DFD893FBE5D}" srcOrd="2" destOrd="0" presId="urn:microsoft.com/office/officeart/2005/8/layout/process1"/>
    <dgm:cxn modelId="{70EFD305-0EB0-486E-A987-8C0319FFAA3F}" type="presParOf" srcId="{159BE7E0-B53B-421F-B254-93C492097C0A}" destId="{4435643A-A817-48D6-B649-13F68427A069}" srcOrd="3" destOrd="0" presId="urn:microsoft.com/office/officeart/2005/8/layout/process1"/>
    <dgm:cxn modelId="{88A2DA30-54D5-46E2-BDDD-F0F7DF727665}" type="presParOf" srcId="{4435643A-A817-48D6-B649-13F68427A069}" destId="{B4541975-363E-4209-9886-7CC4A73C681A}" srcOrd="0" destOrd="0" presId="urn:microsoft.com/office/officeart/2005/8/layout/process1"/>
    <dgm:cxn modelId="{3F4B4CE8-35E9-4818-9537-A7C6954DBB18}" type="presParOf" srcId="{159BE7E0-B53B-421F-B254-93C492097C0A}" destId="{E5DE107C-3EA8-4205-80FA-1CA65B5C104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E5A34-DE2D-4316-AC0C-86704FB45DBC}">
      <dsp:nvSpPr>
        <dsp:cNvPr id="0" name=""/>
        <dsp:cNvSpPr/>
      </dsp:nvSpPr>
      <dsp:spPr>
        <a:xfrm>
          <a:off x="7190" y="0"/>
          <a:ext cx="1955023" cy="1394650"/>
        </a:xfrm>
        <a:prstGeom prst="roundRect">
          <a:avLst>
            <a:gd name="adj" fmla="val 10000"/>
          </a:avLst>
        </a:prstGeo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各區公所須於</a:t>
          </a:r>
          <a:r>
            <a:rPr lang="zh-TW" altLang="en-US" sz="1600" b="1" u="sng"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６月底前</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，依據新架構完成網站內容調整。</a:t>
          </a:r>
        </a:p>
      </dsp:txBody>
      <dsp:txXfrm>
        <a:off x="48038" y="40848"/>
        <a:ext cx="1873327" cy="1312954"/>
      </dsp:txXfrm>
    </dsp:sp>
    <dsp:sp modelId="{8A745FFE-475F-46D8-AD90-090A2A0420DA}">
      <dsp:nvSpPr>
        <dsp:cNvPr id="0" name=""/>
        <dsp:cNvSpPr/>
      </dsp:nvSpPr>
      <dsp:spPr>
        <a:xfrm>
          <a:off x="2096700" y="519881"/>
          <a:ext cx="285110" cy="354886"/>
        </a:xfrm>
        <a:prstGeom prst="rightArrow">
          <a:avLst>
            <a:gd name="adj1" fmla="val 60000"/>
            <a:gd name="adj2" fmla="val 50000"/>
          </a:avLst>
        </a:prstGeo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l" defTabSz="666750">
            <a:lnSpc>
              <a:spcPct val="90000"/>
            </a:lnSpc>
            <a:spcBef>
              <a:spcPct val="0"/>
            </a:spcBef>
            <a:spcAft>
              <a:spcPct val="35000"/>
            </a:spcAft>
          </a:pPr>
          <a:endParaRPr lang="zh-TW" altLang="en-US" sz="1500" kern="1200">
            <a:solidFill>
              <a:sysClr val="windowText" lastClr="000000"/>
            </a:solidFill>
            <a:latin typeface="Calibri" panose="020F0502020204030204"/>
            <a:ea typeface="新細明體" panose="02020500000000000000" pitchFamily="18" charset="-120"/>
            <a:cs typeface="+mn-cs"/>
          </a:endParaRPr>
        </a:p>
      </dsp:txBody>
      <dsp:txXfrm>
        <a:off x="2096700" y="590858"/>
        <a:ext cx="199577" cy="212932"/>
      </dsp:txXfrm>
    </dsp:sp>
    <dsp:sp modelId="{DBD31B05-2BC6-49C2-882D-9DFD893FBE5D}">
      <dsp:nvSpPr>
        <dsp:cNvPr id="0" name=""/>
        <dsp:cNvSpPr/>
      </dsp:nvSpPr>
      <dsp:spPr>
        <a:xfrm>
          <a:off x="2500159" y="0"/>
          <a:ext cx="2429541" cy="1394650"/>
        </a:xfrm>
        <a:prstGeom prst="roundRect">
          <a:avLst>
            <a:gd name="adj" fmla="val 10000"/>
          </a:avLst>
        </a:prstGeom>
        <a:gradFill rotWithShape="0">
          <a:gsLst>
            <a:gs pos="0">
              <a:srgbClr val="A5A5A5">
                <a:hueOff val="1355300"/>
                <a:satOff val="50000"/>
                <a:lumOff val="-7353"/>
                <a:alphaOff val="0"/>
                <a:lumMod val="110000"/>
                <a:satMod val="105000"/>
                <a:tint val="67000"/>
              </a:srgbClr>
            </a:gs>
            <a:gs pos="50000">
              <a:srgbClr val="A5A5A5">
                <a:hueOff val="1355300"/>
                <a:satOff val="50000"/>
                <a:lumOff val="-7353"/>
                <a:alphaOff val="0"/>
                <a:lumMod val="105000"/>
                <a:satMod val="103000"/>
                <a:tint val="73000"/>
              </a:srgbClr>
            </a:gs>
            <a:gs pos="100000">
              <a:srgbClr val="A5A5A5">
                <a:hueOff val="1355300"/>
                <a:satOff val="50000"/>
                <a:lumOff val="-7353"/>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altLang="zh-TW"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日檢視</a:t>
          </a:r>
          <a:r>
            <a:rPr lang="en-US" altLang="zh-TW"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29</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區公所防災專區內容，僅剩</a:t>
          </a:r>
          <a:r>
            <a:rPr lang="zh-TW" altLang="en-US" sz="1600" b="1" u="sng" kern="1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永和區</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及</a:t>
          </a:r>
          <a:r>
            <a:rPr lang="zh-TW" altLang="en-US" sz="1600" b="1" u="sng" kern="1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尚未完成建置。</a:t>
          </a:r>
          <a:endParaRPr lang="zh-TW" altLang="en-US" sz="1600" b="1" kern="120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dsp:txBody>
      <dsp:txXfrm>
        <a:off x="2541007" y="40848"/>
        <a:ext cx="2347845" cy="1312954"/>
      </dsp:txXfrm>
    </dsp:sp>
    <dsp:sp modelId="{4435643A-A817-48D6-B649-13F68427A069}">
      <dsp:nvSpPr>
        <dsp:cNvPr id="0" name=""/>
        <dsp:cNvSpPr/>
      </dsp:nvSpPr>
      <dsp:spPr>
        <a:xfrm>
          <a:off x="5073401" y="519881"/>
          <a:ext cx="321630" cy="354886"/>
        </a:xfrm>
        <a:prstGeom prst="rightArrow">
          <a:avLst>
            <a:gd name="adj1" fmla="val 60000"/>
            <a:gd name="adj2" fmla="val 50000"/>
          </a:avLst>
        </a:prstGeom>
        <a:gradFill rotWithShape="0">
          <a:gsLst>
            <a:gs pos="0">
              <a:srgbClr val="A5A5A5">
                <a:hueOff val="2710599"/>
                <a:satOff val="100000"/>
                <a:lumOff val="-14706"/>
                <a:alphaOff val="0"/>
                <a:lumMod val="110000"/>
                <a:satMod val="105000"/>
                <a:tint val="67000"/>
              </a:srgbClr>
            </a:gs>
            <a:gs pos="50000">
              <a:srgbClr val="A5A5A5">
                <a:hueOff val="2710599"/>
                <a:satOff val="100000"/>
                <a:lumOff val="-14706"/>
                <a:alphaOff val="0"/>
                <a:lumMod val="105000"/>
                <a:satMod val="103000"/>
                <a:tint val="73000"/>
              </a:srgbClr>
            </a:gs>
            <a:gs pos="100000">
              <a:srgbClr val="A5A5A5">
                <a:hueOff val="2710599"/>
                <a:satOff val="100000"/>
                <a:lumOff val="-14706"/>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l" defTabSz="666750">
            <a:lnSpc>
              <a:spcPct val="90000"/>
            </a:lnSpc>
            <a:spcBef>
              <a:spcPct val="0"/>
            </a:spcBef>
            <a:spcAft>
              <a:spcPct val="35000"/>
            </a:spcAft>
          </a:pPr>
          <a:endParaRPr lang="zh-TW" altLang="en-US" sz="1500" kern="1200">
            <a:solidFill>
              <a:sysClr val="windowText" lastClr="000000"/>
            </a:solidFill>
            <a:latin typeface="Calibri" panose="020F0502020204030204"/>
            <a:ea typeface="新細明體" panose="02020500000000000000" pitchFamily="18" charset="-120"/>
            <a:cs typeface="+mn-cs"/>
          </a:endParaRPr>
        </a:p>
      </dsp:txBody>
      <dsp:txXfrm>
        <a:off x="5073401" y="590858"/>
        <a:ext cx="225141" cy="212932"/>
      </dsp:txXfrm>
    </dsp:sp>
    <dsp:sp modelId="{E5DE107C-3EA8-4205-80FA-1CA65B5C104B}">
      <dsp:nvSpPr>
        <dsp:cNvPr id="0" name=""/>
        <dsp:cNvSpPr/>
      </dsp:nvSpPr>
      <dsp:spPr>
        <a:xfrm>
          <a:off x="5536551" y="0"/>
          <a:ext cx="2885971" cy="1394650"/>
        </a:xfrm>
        <a:prstGeom prst="roundRect">
          <a:avLst>
            <a:gd name="adj" fmla="val 10000"/>
          </a:avLst>
        </a:prstGeom>
        <a:gradFill rotWithShape="0">
          <a:gsLst>
            <a:gs pos="0">
              <a:srgbClr val="A5A5A5">
                <a:hueOff val="2710599"/>
                <a:satOff val="100000"/>
                <a:lumOff val="-14706"/>
                <a:alphaOff val="0"/>
                <a:lumMod val="110000"/>
                <a:satMod val="105000"/>
                <a:tint val="67000"/>
              </a:srgbClr>
            </a:gs>
            <a:gs pos="50000">
              <a:srgbClr val="A5A5A5">
                <a:hueOff val="2710599"/>
                <a:satOff val="100000"/>
                <a:lumOff val="-14706"/>
                <a:alphaOff val="0"/>
                <a:lumMod val="105000"/>
                <a:satMod val="103000"/>
                <a:tint val="73000"/>
              </a:srgbClr>
            </a:gs>
            <a:gs pos="100000">
              <a:srgbClr val="A5A5A5">
                <a:hueOff val="2710599"/>
                <a:satOff val="100000"/>
                <a:lumOff val="-14706"/>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altLang="zh-TW"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日檢視</a:t>
          </a:r>
          <a:r>
            <a:rPr lang="en-US" altLang="zh-TW"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 29</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 個區公所皆依據建議架構調整網站建置情形，目前僅剩</a:t>
          </a:r>
          <a:r>
            <a:rPr lang="zh-TW" altLang="en-US" sz="1600" b="1" u="sng" kern="1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zh-TW" altLang="en-US" sz="1600" b="1" kern="1200" dirty="0" smtClean="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部分內容僅有標題，尚未完全更新內容。</a:t>
          </a:r>
          <a:endParaRPr lang="zh-TW" altLang="en-US" sz="1600" b="1" kern="120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dsp:txBody>
      <dsp:txXfrm>
        <a:off x="5577399" y="40848"/>
        <a:ext cx="2804275" cy="13129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1" y="8"/>
            <a:ext cx="4300309" cy="340567"/>
          </a:xfrm>
          <a:prstGeom prst="rect">
            <a:avLst/>
          </a:prstGeom>
          <a:noFill/>
          <a:ln w="9525">
            <a:noFill/>
            <a:miter lim="800000"/>
            <a:headEnd/>
            <a:tailEnd/>
          </a:ln>
        </p:spPr>
        <p:txBody>
          <a:bodyPr vert="horz" wrap="square" lIns="91866" tIns="45929" rIns="91866" bIns="45929" numCol="1" anchor="t"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1" name="Rectangle 3"/>
          <p:cNvSpPr>
            <a:spLocks noGrp="1" noChangeArrowheads="1"/>
          </p:cNvSpPr>
          <p:nvPr>
            <p:ph type="dt" sz="quarter" idx="1"/>
          </p:nvPr>
        </p:nvSpPr>
        <p:spPr bwMode="auto">
          <a:xfrm>
            <a:off x="5625701" y="8"/>
            <a:ext cx="4300309" cy="340567"/>
          </a:xfrm>
          <a:prstGeom prst="rect">
            <a:avLst/>
          </a:prstGeom>
          <a:noFill/>
          <a:ln w="9525">
            <a:noFill/>
            <a:miter lim="800000"/>
            <a:headEnd/>
            <a:tailEnd/>
          </a:ln>
        </p:spPr>
        <p:txBody>
          <a:bodyPr vert="horz" wrap="square" lIns="91866" tIns="45929" rIns="91866" bIns="45929" numCol="1" anchor="t" anchorCtr="0" compatLnSpc="1">
            <a:prstTxWarp prst="textNoShape">
              <a:avLst/>
            </a:prstTxWarp>
          </a:bodyPr>
          <a:lstStyle>
            <a:lvl1pPr algn="r">
              <a:defRPr sz="1100">
                <a:latin typeface="Arial" charset="0"/>
                <a:ea typeface="新細明體" pitchFamily="18" charset="-120"/>
              </a:defRPr>
            </a:lvl1pPr>
          </a:lstStyle>
          <a:p>
            <a:pPr>
              <a:defRPr/>
            </a:pPr>
            <a:endParaRPr lang="en-US" altLang="zh-TW"/>
          </a:p>
        </p:txBody>
      </p:sp>
      <p:sp>
        <p:nvSpPr>
          <p:cNvPr id="78852" name="Rectangle 4"/>
          <p:cNvSpPr>
            <a:spLocks noGrp="1" noChangeArrowheads="1"/>
          </p:cNvSpPr>
          <p:nvPr>
            <p:ph type="ftr" sz="quarter" idx="2"/>
          </p:nvPr>
        </p:nvSpPr>
        <p:spPr bwMode="auto">
          <a:xfrm>
            <a:off x="1" y="6456063"/>
            <a:ext cx="4300309" cy="340566"/>
          </a:xfrm>
          <a:prstGeom prst="rect">
            <a:avLst/>
          </a:prstGeom>
          <a:noFill/>
          <a:ln w="9525">
            <a:noFill/>
            <a:miter lim="800000"/>
            <a:headEnd/>
            <a:tailEnd/>
          </a:ln>
        </p:spPr>
        <p:txBody>
          <a:bodyPr vert="horz" wrap="square" lIns="91866" tIns="45929" rIns="91866" bIns="45929" numCol="1" anchor="b"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3" name="Rectangle 5"/>
          <p:cNvSpPr>
            <a:spLocks noGrp="1" noChangeArrowheads="1"/>
          </p:cNvSpPr>
          <p:nvPr>
            <p:ph type="sldNum" sz="quarter" idx="3"/>
          </p:nvPr>
        </p:nvSpPr>
        <p:spPr bwMode="auto">
          <a:xfrm>
            <a:off x="5625701" y="6456063"/>
            <a:ext cx="4300309" cy="340566"/>
          </a:xfrm>
          <a:prstGeom prst="rect">
            <a:avLst/>
          </a:prstGeom>
          <a:noFill/>
          <a:ln w="9525">
            <a:noFill/>
            <a:miter lim="800000"/>
            <a:headEnd/>
            <a:tailEnd/>
          </a:ln>
        </p:spPr>
        <p:txBody>
          <a:bodyPr vert="horz" wrap="square" lIns="91866" tIns="45929" rIns="91866" bIns="45929" numCol="1" anchor="b" anchorCtr="0" compatLnSpc="1">
            <a:prstTxWarp prst="textNoShape">
              <a:avLst/>
            </a:prstTxWarp>
          </a:bodyPr>
          <a:lstStyle>
            <a:lvl1pPr algn="r">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712022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10" y="8"/>
            <a:ext cx="4302528" cy="340567"/>
          </a:xfrm>
          <a:prstGeom prst="rect">
            <a:avLst/>
          </a:prstGeom>
          <a:noFill/>
          <a:ln w="9525">
            <a:noFill/>
            <a:miter lim="800000"/>
            <a:headEnd/>
            <a:tailEnd/>
          </a:ln>
        </p:spPr>
        <p:txBody>
          <a:bodyPr vert="horz" wrap="square" lIns="91484" tIns="45739" rIns="91484" bIns="45739" numCol="1" anchor="t" anchorCtr="0" compatLnSpc="1">
            <a:prstTxWarp prst="textNoShape">
              <a:avLst/>
            </a:prstTxWarp>
          </a:bodyPr>
          <a:lstStyle>
            <a:lvl1pPr defTabSz="912650">
              <a:defRPr sz="1100">
                <a:latin typeface="Arial" charset="0"/>
                <a:ea typeface="新細明體" pitchFamily="18" charset="-120"/>
              </a:defRPr>
            </a:lvl1pPr>
          </a:lstStyle>
          <a:p>
            <a:pPr>
              <a:defRPr/>
            </a:pPr>
            <a:endParaRPr lang="en-US" altLang="zh-TW"/>
          </a:p>
        </p:txBody>
      </p:sp>
      <p:sp>
        <p:nvSpPr>
          <p:cNvPr id="68611" name="Rectangle 3"/>
          <p:cNvSpPr>
            <a:spLocks noGrp="1" noChangeArrowheads="1"/>
          </p:cNvSpPr>
          <p:nvPr>
            <p:ph type="dt" idx="1"/>
          </p:nvPr>
        </p:nvSpPr>
        <p:spPr bwMode="auto">
          <a:xfrm>
            <a:off x="5623488" y="8"/>
            <a:ext cx="4302528" cy="340567"/>
          </a:xfrm>
          <a:prstGeom prst="rect">
            <a:avLst/>
          </a:prstGeom>
          <a:noFill/>
          <a:ln w="9525">
            <a:noFill/>
            <a:miter lim="800000"/>
            <a:headEnd/>
            <a:tailEnd/>
          </a:ln>
        </p:spPr>
        <p:txBody>
          <a:bodyPr vert="horz" wrap="square" lIns="91484" tIns="45739" rIns="91484" bIns="45739" numCol="1" anchor="t" anchorCtr="0" compatLnSpc="1">
            <a:prstTxWarp prst="textNoShape">
              <a:avLst/>
            </a:prstTxWarp>
          </a:bodyPr>
          <a:lstStyle>
            <a:lvl1pPr algn="r" defTabSz="912650">
              <a:defRPr sz="1100">
                <a:latin typeface="Arial" charset="0"/>
                <a:ea typeface="新細明體" pitchFamily="18" charset="-120"/>
              </a:defRPr>
            </a:lvl1pPr>
          </a:lstStyle>
          <a:p>
            <a:pPr>
              <a:defRPr/>
            </a:pPr>
            <a:endParaRPr lang="en-US" altLang="zh-TW"/>
          </a:p>
        </p:txBody>
      </p:sp>
      <p:sp>
        <p:nvSpPr>
          <p:cNvPr id="176132" name="Rectangle 4"/>
          <p:cNvSpPr>
            <a:spLocks noGrp="1" noRot="1" noChangeAspect="1" noChangeArrowheads="1" noTextEdit="1"/>
          </p:cNvSpPr>
          <p:nvPr>
            <p:ph type="sldImg" idx="2"/>
          </p:nvPr>
        </p:nvSpPr>
        <p:spPr bwMode="auto">
          <a:xfrm>
            <a:off x="3265488" y="511175"/>
            <a:ext cx="3398837"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92388" y="3229622"/>
            <a:ext cx="7943465" cy="3058795"/>
          </a:xfrm>
          <a:prstGeom prst="rect">
            <a:avLst/>
          </a:prstGeom>
          <a:noFill/>
          <a:ln w="9525">
            <a:noFill/>
            <a:miter lim="800000"/>
            <a:headEnd/>
            <a:tailEnd/>
          </a:ln>
        </p:spPr>
        <p:txBody>
          <a:bodyPr vert="horz" wrap="square" lIns="91484" tIns="45739" rIns="91484" bIns="45739"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8614" name="Rectangle 6"/>
          <p:cNvSpPr>
            <a:spLocks noGrp="1" noChangeArrowheads="1"/>
          </p:cNvSpPr>
          <p:nvPr>
            <p:ph type="ftr" sz="quarter" idx="4"/>
          </p:nvPr>
        </p:nvSpPr>
        <p:spPr bwMode="auto">
          <a:xfrm>
            <a:off x="10" y="6456063"/>
            <a:ext cx="4302528" cy="340566"/>
          </a:xfrm>
          <a:prstGeom prst="rect">
            <a:avLst/>
          </a:prstGeom>
          <a:noFill/>
          <a:ln w="9525">
            <a:noFill/>
            <a:miter lim="800000"/>
            <a:headEnd/>
            <a:tailEnd/>
          </a:ln>
        </p:spPr>
        <p:txBody>
          <a:bodyPr vert="horz" wrap="square" lIns="91484" tIns="45739" rIns="91484" bIns="45739" numCol="1" anchor="b" anchorCtr="0" compatLnSpc="1">
            <a:prstTxWarp prst="textNoShape">
              <a:avLst/>
            </a:prstTxWarp>
          </a:bodyPr>
          <a:lstStyle>
            <a:lvl1pPr defTabSz="912650">
              <a:defRPr sz="1100">
                <a:latin typeface="Arial" charset="0"/>
                <a:ea typeface="新細明體" pitchFamily="18" charset="-120"/>
              </a:defRPr>
            </a:lvl1pPr>
          </a:lstStyle>
          <a:p>
            <a:pPr>
              <a:defRPr/>
            </a:pPr>
            <a:endParaRPr lang="en-US" altLang="zh-TW"/>
          </a:p>
        </p:txBody>
      </p:sp>
      <p:sp>
        <p:nvSpPr>
          <p:cNvPr id="68615" name="Rectangle 7"/>
          <p:cNvSpPr>
            <a:spLocks noGrp="1" noChangeArrowheads="1"/>
          </p:cNvSpPr>
          <p:nvPr>
            <p:ph type="sldNum" sz="quarter" idx="5"/>
          </p:nvPr>
        </p:nvSpPr>
        <p:spPr bwMode="auto">
          <a:xfrm>
            <a:off x="5623488" y="6456063"/>
            <a:ext cx="4302528" cy="340566"/>
          </a:xfrm>
          <a:prstGeom prst="rect">
            <a:avLst/>
          </a:prstGeom>
          <a:noFill/>
          <a:ln w="9525">
            <a:noFill/>
            <a:miter lim="800000"/>
            <a:headEnd/>
            <a:tailEnd/>
          </a:ln>
        </p:spPr>
        <p:txBody>
          <a:bodyPr vert="horz" wrap="square" lIns="91484" tIns="45739" rIns="91484" bIns="45739" numCol="1" anchor="b" anchorCtr="0" compatLnSpc="1">
            <a:prstTxWarp prst="textNoShape">
              <a:avLst/>
            </a:prstTxWarp>
          </a:bodyPr>
          <a:lstStyle>
            <a:lvl1pPr algn="r" defTabSz="912650">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3343817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97218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新城聖喬治</a:t>
            </a:r>
          </a:p>
          <a:p>
            <a:r>
              <a:rPr lang="zh-TW" altLang="en-US" dirty="0" smtClean="0"/>
              <a:t>阿爾福維爾</a:t>
            </a:r>
          </a:p>
          <a:p>
            <a:r>
              <a:rPr lang="zh-TW" altLang="en-US" dirty="0" smtClean="0"/>
              <a:t>塞納河畔阿涅勒</a:t>
            </a:r>
          </a:p>
          <a:p>
            <a:r>
              <a:rPr lang="zh-TW" altLang="en-US" dirty="0" smtClean="0"/>
              <a:t>塞納河畔伊夫裡</a:t>
            </a:r>
          </a:p>
          <a:p>
            <a:r>
              <a:rPr lang="zh-TW" altLang="en-US" dirty="0" smtClean="0"/>
              <a:t>巴黎第</a:t>
            </a:r>
            <a:r>
              <a:rPr lang="en-US" altLang="zh-TW" dirty="0" smtClean="0"/>
              <a:t>12</a:t>
            </a:r>
            <a:r>
              <a:rPr lang="zh-TW" altLang="en-US" dirty="0" smtClean="0"/>
              <a:t>區</a:t>
            </a:r>
          </a:p>
          <a:p>
            <a:r>
              <a:rPr lang="zh-TW" altLang="en-US" dirty="0" smtClean="0"/>
              <a:t>巴黎第七區</a:t>
            </a:r>
          </a:p>
          <a:p>
            <a:r>
              <a:rPr lang="zh-TW" altLang="en-US" dirty="0" smtClean="0"/>
              <a:t>熱訥維耶</a:t>
            </a:r>
          </a:p>
          <a:p>
            <a:r>
              <a:rPr lang="zh-TW" altLang="en-US" dirty="0" smtClean="0"/>
              <a:t>科倫布</a:t>
            </a:r>
          </a:p>
          <a:p>
            <a:r>
              <a:rPr lang="zh-TW" altLang="en-US" dirty="0" smtClean="0"/>
              <a:t>克雷泰伊</a:t>
            </a:r>
          </a:p>
          <a:p>
            <a:r>
              <a:rPr lang="zh-TW" altLang="en-US" dirty="0" smtClean="0"/>
              <a:t>邁松阿爾福</a:t>
            </a:r>
          </a:p>
          <a:p>
            <a:r>
              <a:rPr lang="zh-TW" altLang="en-US" dirty="0" smtClean="0"/>
              <a:t>謝勒</a:t>
            </a:r>
          </a:p>
          <a:p>
            <a:r>
              <a:rPr lang="zh-TW" altLang="en-US" dirty="0" smtClean="0"/>
              <a:t>塞納河畔維提</a:t>
            </a:r>
          </a:p>
          <a:p>
            <a:r>
              <a:rPr lang="zh-TW" altLang="en-US" dirty="0" smtClean="0"/>
              <a:t>聖莫代福塞</a:t>
            </a:r>
          </a:p>
          <a:p>
            <a:r>
              <a:rPr lang="zh-TW" altLang="en-US" dirty="0" smtClean="0"/>
              <a:t>伊西萊穆利諾</a:t>
            </a:r>
          </a:p>
          <a:p>
            <a:r>
              <a:rPr lang="zh-TW" altLang="en-US" dirty="0" smtClean="0"/>
              <a:t>巴黎第</a:t>
            </a:r>
            <a:r>
              <a:rPr lang="en-US" altLang="zh-TW" dirty="0" smtClean="0"/>
              <a:t>15</a:t>
            </a:r>
            <a:r>
              <a:rPr lang="zh-TW" altLang="en-US" dirty="0" smtClean="0"/>
              <a:t>區</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8741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0" i="0" kern="1200" dirty="0" smtClean="0">
                <a:solidFill>
                  <a:schemeClr val="tx1"/>
                </a:solidFill>
                <a:effectLst/>
                <a:latin typeface="Arial" charset="0"/>
                <a:ea typeface="新細明體" pitchFamily="18" charset="-120"/>
                <a:cs typeface="+mn-cs"/>
              </a:rPr>
              <a:t>http://queening.pixnet.net/blog/post/21744255-%E6%97%A5%E6%9C%AC%E8%B6%B4%E8%B6%B4%E8%B5%B0%E5%AF%A6%E7%94%A8%E7%B3%BB%E5%88%97%EF%BD%9E%E6%97%A5%E6%9C%AC%E5%9C%B0%E5%9C%96%E7%AF%87</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704488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71800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新城聖喬治</a:t>
            </a:r>
          </a:p>
          <a:p>
            <a:r>
              <a:rPr lang="zh-TW" altLang="en-US" dirty="0" smtClean="0"/>
              <a:t>阿爾福維爾</a:t>
            </a:r>
          </a:p>
          <a:p>
            <a:r>
              <a:rPr lang="zh-TW" altLang="en-US" dirty="0" smtClean="0"/>
              <a:t>塞納河畔阿涅勒</a:t>
            </a:r>
          </a:p>
          <a:p>
            <a:r>
              <a:rPr lang="zh-TW" altLang="en-US" dirty="0" smtClean="0"/>
              <a:t>塞納河畔伊夫裡</a:t>
            </a:r>
          </a:p>
          <a:p>
            <a:r>
              <a:rPr lang="zh-TW" altLang="en-US" dirty="0" smtClean="0"/>
              <a:t>巴黎第</a:t>
            </a:r>
            <a:r>
              <a:rPr lang="en-US" altLang="zh-TW" dirty="0" smtClean="0"/>
              <a:t>12</a:t>
            </a:r>
            <a:r>
              <a:rPr lang="zh-TW" altLang="en-US" dirty="0" smtClean="0"/>
              <a:t>區</a:t>
            </a:r>
          </a:p>
          <a:p>
            <a:r>
              <a:rPr lang="zh-TW" altLang="en-US" dirty="0" smtClean="0"/>
              <a:t>巴黎第七區</a:t>
            </a:r>
          </a:p>
          <a:p>
            <a:r>
              <a:rPr lang="zh-TW" altLang="en-US" dirty="0" smtClean="0"/>
              <a:t>熱訥維耶</a:t>
            </a:r>
          </a:p>
          <a:p>
            <a:r>
              <a:rPr lang="zh-TW" altLang="en-US" dirty="0" smtClean="0"/>
              <a:t>科倫布</a:t>
            </a:r>
          </a:p>
          <a:p>
            <a:r>
              <a:rPr lang="zh-TW" altLang="en-US" dirty="0" smtClean="0"/>
              <a:t>克雷泰伊</a:t>
            </a:r>
          </a:p>
          <a:p>
            <a:r>
              <a:rPr lang="zh-TW" altLang="en-US" dirty="0" smtClean="0"/>
              <a:t>邁松阿爾福</a:t>
            </a:r>
          </a:p>
          <a:p>
            <a:r>
              <a:rPr lang="zh-TW" altLang="en-US" dirty="0" smtClean="0"/>
              <a:t>謝勒</a:t>
            </a:r>
          </a:p>
          <a:p>
            <a:r>
              <a:rPr lang="zh-TW" altLang="en-US" dirty="0" smtClean="0"/>
              <a:t>塞納河畔維提</a:t>
            </a:r>
          </a:p>
          <a:p>
            <a:r>
              <a:rPr lang="zh-TW" altLang="en-US" dirty="0" smtClean="0"/>
              <a:t>聖莫代福塞</a:t>
            </a:r>
          </a:p>
          <a:p>
            <a:r>
              <a:rPr lang="zh-TW" altLang="en-US" dirty="0" smtClean="0"/>
              <a:t>伊西萊穆利諾</a:t>
            </a:r>
          </a:p>
          <a:p>
            <a:r>
              <a:rPr lang="zh-TW" altLang="en-US" dirty="0" smtClean="0"/>
              <a:t>巴黎第</a:t>
            </a:r>
            <a:r>
              <a:rPr lang="en-US" altLang="zh-TW" dirty="0" smtClean="0"/>
              <a:t>15</a:t>
            </a:r>
            <a:r>
              <a:rPr lang="zh-TW" altLang="en-US" dirty="0" smtClean="0"/>
              <a:t>區</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0200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153620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新城聖喬治</a:t>
            </a:r>
          </a:p>
          <a:p>
            <a:r>
              <a:rPr lang="zh-TW" altLang="en-US" dirty="0" smtClean="0"/>
              <a:t>阿爾福維爾</a:t>
            </a:r>
          </a:p>
          <a:p>
            <a:r>
              <a:rPr lang="zh-TW" altLang="en-US" dirty="0" smtClean="0"/>
              <a:t>塞納河畔阿涅勒</a:t>
            </a:r>
          </a:p>
          <a:p>
            <a:r>
              <a:rPr lang="zh-TW" altLang="en-US" dirty="0" smtClean="0"/>
              <a:t>塞納河畔伊夫裡</a:t>
            </a:r>
          </a:p>
          <a:p>
            <a:r>
              <a:rPr lang="zh-TW" altLang="en-US" dirty="0" smtClean="0"/>
              <a:t>巴黎第</a:t>
            </a:r>
            <a:r>
              <a:rPr lang="en-US" altLang="zh-TW" dirty="0" smtClean="0"/>
              <a:t>12</a:t>
            </a:r>
            <a:r>
              <a:rPr lang="zh-TW" altLang="en-US" dirty="0" smtClean="0"/>
              <a:t>區</a:t>
            </a:r>
          </a:p>
          <a:p>
            <a:r>
              <a:rPr lang="zh-TW" altLang="en-US" dirty="0" smtClean="0"/>
              <a:t>巴黎第七區</a:t>
            </a:r>
          </a:p>
          <a:p>
            <a:r>
              <a:rPr lang="zh-TW" altLang="en-US" dirty="0" smtClean="0"/>
              <a:t>熱訥維耶</a:t>
            </a:r>
          </a:p>
          <a:p>
            <a:r>
              <a:rPr lang="zh-TW" altLang="en-US" dirty="0" smtClean="0"/>
              <a:t>科倫布</a:t>
            </a:r>
          </a:p>
          <a:p>
            <a:r>
              <a:rPr lang="zh-TW" altLang="en-US" dirty="0" smtClean="0"/>
              <a:t>克雷泰伊</a:t>
            </a:r>
          </a:p>
          <a:p>
            <a:r>
              <a:rPr lang="zh-TW" altLang="en-US" dirty="0" smtClean="0"/>
              <a:t>邁松阿爾福</a:t>
            </a:r>
          </a:p>
          <a:p>
            <a:r>
              <a:rPr lang="zh-TW" altLang="en-US" dirty="0" smtClean="0"/>
              <a:t>謝勒</a:t>
            </a:r>
          </a:p>
          <a:p>
            <a:r>
              <a:rPr lang="zh-TW" altLang="en-US" dirty="0" smtClean="0"/>
              <a:t>塞納河畔維提</a:t>
            </a:r>
          </a:p>
          <a:p>
            <a:r>
              <a:rPr lang="zh-TW" altLang="en-US" dirty="0" smtClean="0"/>
              <a:t>聖莫代福塞</a:t>
            </a:r>
          </a:p>
          <a:p>
            <a:r>
              <a:rPr lang="zh-TW" altLang="en-US" dirty="0" smtClean="0"/>
              <a:t>伊西萊穆利諾</a:t>
            </a:r>
          </a:p>
          <a:p>
            <a:r>
              <a:rPr lang="zh-TW" altLang="en-US" dirty="0" smtClean="0"/>
              <a:t>巴黎第</a:t>
            </a:r>
            <a:r>
              <a:rPr lang="en-US" altLang="zh-TW" dirty="0" smtClean="0"/>
              <a:t>15</a:t>
            </a:r>
            <a:r>
              <a:rPr lang="zh-TW" altLang="en-US" dirty="0" smtClean="0"/>
              <a:t>區</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048464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146173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59857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188620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60570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50" eaLnBrk="0" hangingPunct="0">
              <a:defRPr kumimoji="1">
                <a:solidFill>
                  <a:schemeClr val="tx1"/>
                </a:solidFill>
                <a:latin typeface="Arial" pitchFamily="34" charset="0"/>
                <a:ea typeface="標楷體" pitchFamily="65" charset="-120"/>
              </a:defRPr>
            </a:lvl1pPr>
            <a:lvl2pPr marL="715444" indent="-275170" defTabSz="912650" eaLnBrk="0" hangingPunct="0">
              <a:defRPr kumimoji="1">
                <a:solidFill>
                  <a:schemeClr val="tx1"/>
                </a:solidFill>
                <a:latin typeface="Arial" pitchFamily="34" charset="0"/>
                <a:ea typeface="標楷體" pitchFamily="65" charset="-120"/>
              </a:defRPr>
            </a:lvl2pPr>
            <a:lvl3pPr marL="1100678" indent="-220136" defTabSz="912650" eaLnBrk="0" hangingPunct="0">
              <a:defRPr kumimoji="1">
                <a:solidFill>
                  <a:schemeClr val="tx1"/>
                </a:solidFill>
                <a:latin typeface="Arial" pitchFamily="34" charset="0"/>
                <a:ea typeface="標楷體" pitchFamily="65" charset="-120"/>
              </a:defRPr>
            </a:lvl3pPr>
            <a:lvl4pPr marL="1540952" indent="-220136" defTabSz="912650" eaLnBrk="0" hangingPunct="0">
              <a:defRPr kumimoji="1">
                <a:solidFill>
                  <a:schemeClr val="tx1"/>
                </a:solidFill>
                <a:latin typeface="Arial" pitchFamily="34" charset="0"/>
                <a:ea typeface="標楷體" pitchFamily="65" charset="-120"/>
              </a:defRPr>
            </a:lvl4pPr>
            <a:lvl5pPr marL="1981226" indent="-220136" defTabSz="912650" eaLnBrk="0" hangingPunct="0">
              <a:defRPr kumimoji="1">
                <a:solidFill>
                  <a:schemeClr val="tx1"/>
                </a:solidFill>
                <a:latin typeface="Arial" pitchFamily="34" charset="0"/>
                <a:ea typeface="標楷體" pitchFamily="65" charset="-120"/>
              </a:defRPr>
            </a:lvl5pPr>
            <a:lvl6pPr marL="2421498" indent="-220136" defTabSz="912650" eaLnBrk="0" fontAlgn="base" hangingPunct="0">
              <a:spcBef>
                <a:spcPct val="0"/>
              </a:spcBef>
              <a:spcAft>
                <a:spcPct val="0"/>
              </a:spcAft>
              <a:defRPr kumimoji="1">
                <a:solidFill>
                  <a:schemeClr val="tx1"/>
                </a:solidFill>
                <a:latin typeface="Arial" pitchFamily="34" charset="0"/>
                <a:ea typeface="標楷體" pitchFamily="65" charset="-120"/>
              </a:defRPr>
            </a:lvl6pPr>
            <a:lvl7pPr marL="2861768" indent="-220136" defTabSz="912650" eaLnBrk="0" fontAlgn="base" hangingPunct="0">
              <a:spcBef>
                <a:spcPct val="0"/>
              </a:spcBef>
              <a:spcAft>
                <a:spcPct val="0"/>
              </a:spcAft>
              <a:defRPr kumimoji="1">
                <a:solidFill>
                  <a:schemeClr val="tx1"/>
                </a:solidFill>
                <a:latin typeface="Arial" pitchFamily="34" charset="0"/>
                <a:ea typeface="標楷體" pitchFamily="65" charset="-120"/>
              </a:defRPr>
            </a:lvl7pPr>
            <a:lvl8pPr marL="3302041" indent="-220136" defTabSz="912650" eaLnBrk="0" fontAlgn="base" hangingPunct="0">
              <a:spcBef>
                <a:spcPct val="0"/>
              </a:spcBef>
              <a:spcAft>
                <a:spcPct val="0"/>
              </a:spcAft>
              <a:defRPr kumimoji="1">
                <a:solidFill>
                  <a:schemeClr val="tx1"/>
                </a:solidFill>
                <a:latin typeface="Arial" pitchFamily="34" charset="0"/>
                <a:ea typeface="標楷體" pitchFamily="65" charset="-120"/>
              </a:defRPr>
            </a:lvl8pPr>
            <a:lvl9pPr marL="3742316" indent="-220136" defTabSz="91265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r>
              <a:rPr lang="en-US" altLang="zh-TW" smtClean="0">
                <a:ea typeface="新細明體" pitchFamily="18" charset="-120"/>
              </a:rPr>
              <a:t>‹#›</a:t>
            </a:r>
          </a:p>
        </p:txBody>
      </p:sp>
      <p:sp>
        <p:nvSpPr>
          <p:cNvPr id="184323" name="Text Box 2"/>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4" name="Text Box 3"/>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5" name="Text Box 4"/>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6" name="Text Box 5"/>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7" name="Text Box 6"/>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8" name="Text Box 7"/>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16</a:t>
            </a:r>
          </a:p>
        </p:txBody>
      </p:sp>
      <p:sp>
        <p:nvSpPr>
          <p:cNvPr id="184329" name="Rectangle 8"/>
          <p:cNvSpPr>
            <a:spLocks noGrp="1" noRot="1" noChangeAspect="1" noChangeArrowheads="1" noTextEdit="1"/>
          </p:cNvSpPr>
          <p:nvPr>
            <p:ph type="sldImg"/>
          </p:nvPr>
        </p:nvSpPr>
        <p:spPr>
          <a:xfrm>
            <a:off x="3265488" y="511175"/>
            <a:ext cx="3398837" cy="2549525"/>
          </a:xfrm>
          <a:ln/>
        </p:spPr>
      </p:sp>
      <p:sp>
        <p:nvSpPr>
          <p:cNvPr id="184330" name="Rectangle 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latin typeface="Arial" pitchFamily="34" charset="0"/>
            </a:endParaRPr>
          </a:p>
        </p:txBody>
      </p:sp>
    </p:spTree>
    <p:extLst>
      <p:ext uri="{BB962C8B-B14F-4D97-AF65-F5344CB8AC3E}">
        <p14:creationId xmlns:p14="http://schemas.microsoft.com/office/powerpoint/2010/main" val="3655825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2866678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2104577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Arial" charset="0"/>
                <a:ea typeface="新細明體" pitchFamily="18" charset="-120"/>
                <a:cs typeface="+mn-cs"/>
              </a:rPr>
              <a:t>塞納河是法國第二大河，全長</a:t>
            </a:r>
            <a:r>
              <a:rPr kumimoji="1" lang="en-US" altLang="zh-TW" sz="1200" b="0" i="0" kern="1200" dirty="0" smtClean="0">
                <a:solidFill>
                  <a:schemeClr val="tx1"/>
                </a:solidFill>
                <a:effectLst/>
                <a:latin typeface="Arial" charset="0"/>
                <a:ea typeface="新細明體" pitchFamily="18" charset="-120"/>
                <a:cs typeface="+mn-cs"/>
              </a:rPr>
              <a:t>780</a:t>
            </a:r>
            <a:r>
              <a:rPr kumimoji="1" lang="zh-TW" altLang="en-US" sz="1200" b="0" i="0" kern="1200" dirty="0" smtClean="0">
                <a:solidFill>
                  <a:schemeClr val="tx1"/>
                </a:solidFill>
                <a:effectLst/>
                <a:latin typeface="Arial" charset="0"/>
                <a:ea typeface="新細明體" pitchFamily="18" charset="-120"/>
                <a:cs typeface="+mn-cs"/>
              </a:rPr>
              <a:t>公里，水位一般在</a:t>
            </a:r>
            <a:r>
              <a:rPr kumimoji="1" lang="en-US" altLang="zh-TW" sz="1200" b="0" i="0" kern="1200" dirty="0" smtClean="0">
                <a:solidFill>
                  <a:schemeClr val="tx1"/>
                </a:solidFill>
                <a:effectLst/>
                <a:latin typeface="Arial" charset="0"/>
                <a:ea typeface="新細明體" pitchFamily="18" charset="-120"/>
                <a:cs typeface="+mn-cs"/>
              </a:rPr>
              <a:t>2</a:t>
            </a:r>
            <a:r>
              <a:rPr kumimoji="1" lang="zh-TW" altLang="en-US" sz="1200" b="0" i="0" kern="1200" dirty="0" smtClean="0">
                <a:solidFill>
                  <a:schemeClr val="tx1"/>
                </a:solidFill>
                <a:effectLst/>
                <a:latin typeface="Arial" charset="0"/>
                <a:ea typeface="新細明體" pitchFamily="18" charset="-120"/>
                <a:cs typeface="+mn-cs"/>
              </a:rPr>
              <a:t>公尺，</a:t>
            </a:r>
            <a:r>
              <a:rPr kumimoji="1" lang="en-US" altLang="zh-TW" sz="1200" b="0" i="0" kern="1200" dirty="0" smtClean="0">
                <a:solidFill>
                  <a:schemeClr val="tx1"/>
                </a:solidFill>
                <a:effectLst/>
                <a:latin typeface="Arial" charset="0"/>
                <a:ea typeface="新細明體" pitchFamily="18" charset="-120"/>
                <a:cs typeface="+mn-cs"/>
              </a:rPr>
              <a:t>1910</a:t>
            </a:r>
            <a:r>
              <a:rPr kumimoji="1" lang="zh-TW" altLang="en-US" sz="1200" b="0" i="0" kern="1200" dirty="0" smtClean="0">
                <a:solidFill>
                  <a:schemeClr val="tx1"/>
                </a:solidFill>
                <a:effectLst/>
                <a:latin typeface="Arial" charset="0"/>
                <a:ea typeface="新細明體" pitchFamily="18" charset="-120"/>
                <a:cs typeface="+mn-cs"/>
              </a:rPr>
              <a:t>年的暴漲水位一度高達</a:t>
            </a:r>
            <a:r>
              <a:rPr kumimoji="1" lang="en-US" altLang="zh-TW" sz="1200" b="0" i="0" kern="1200" dirty="0" smtClean="0">
                <a:solidFill>
                  <a:schemeClr val="tx1"/>
                </a:solidFill>
                <a:effectLst/>
                <a:latin typeface="Arial" charset="0"/>
                <a:ea typeface="新細明體" pitchFamily="18" charset="-120"/>
                <a:cs typeface="+mn-cs"/>
              </a:rPr>
              <a:t>8.62</a:t>
            </a:r>
            <a:r>
              <a:rPr kumimoji="1" lang="zh-TW" altLang="en-US" sz="1200" b="0" i="0" kern="1200" dirty="0" smtClean="0">
                <a:solidFill>
                  <a:schemeClr val="tx1"/>
                </a:solidFill>
                <a:effectLst/>
                <a:latin typeface="Arial" charset="0"/>
                <a:ea typeface="新細明體" pitchFamily="18" charset="-120"/>
                <a:cs typeface="+mn-cs"/>
              </a:rPr>
              <a:t>公尺，市內許多建築外牆還留有當時的水位標記，有些高度將近一層樓，當時全市有</a:t>
            </a:r>
            <a:r>
              <a:rPr kumimoji="1" lang="en-US" altLang="zh-TW" sz="1200" b="0" i="0" kern="1200" dirty="0" smtClean="0">
                <a:solidFill>
                  <a:schemeClr val="tx1"/>
                </a:solidFill>
                <a:effectLst/>
                <a:latin typeface="Arial" charset="0"/>
                <a:ea typeface="新細明體" pitchFamily="18" charset="-120"/>
                <a:cs typeface="+mn-cs"/>
              </a:rPr>
              <a:t>1/5</a:t>
            </a:r>
            <a:r>
              <a:rPr kumimoji="1" lang="zh-TW" altLang="en-US" sz="1200" b="0" i="0" kern="1200" dirty="0" smtClean="0">
                <a:solidFill>
                  <a:schemeClr val="tx1"/>
                </a:solidFill>
                <a:effectLst/>
                <a:latin typeface="Arial" charset="0"/>
                <a:ea typeface="新細明體" pitchFamily="18" charset="-120"/>
                <a:cs typeface="+mn-cs"/>
              </a:rPr>
              <a:t>的住宅區被淹沒，地鐵也失去功能。 </a:t>
            </a:r>
            <a:endParaRPr kumimoji="1" lang="en-US" altLang="zh-TW" sz="1200" b="0" i="0" kern="1200" dirty="0" smtClean="0">
              <a:solidFill>
                <a:schemeClr val="tx1"/>
              </a:solidFill>
              <a:effectLst/>
              <a:latin typeface="Arial" charset="0"/>
              <a:ea typeface="新細明體" pitchFamily="18" charset="-120"/>
              <a:cs typeface="+mn-cs"/>
            </a:endParaRPr>
          </a:p>
          <a:p>
            <a:r>
              <a:rPr kumimoji="1" lang="zh-TW" altLang="en-US" sz="1200" b="0" i="0" kern="1200" dirty="0" smtClean="0">
                <a:solidFill>
                  <a:schemeClr val="tx1"/>
                </a:solidFill>
                <a:effectLst/>
                <a:latin typeface="Arial" charset="0"/>
                <a:ea typeface="新細明體" pitchFamily="18" charset="-120"/>
                <a:cs typeface="+mn-cs"/>
              </a:rPr>
              <a:t>巴黎的嚴重淹澇可上溯到</a:t>
            </a:r>
            <a:r>
              <a:rPr kumimoji="1" lang="en-US" altLang="zh-TW" sz="1200" b="0" i="0" kern="1200" dirty="0" smtClean="0">
                <a:solidFill>
                  <a:schemeClr val="tx1"/>
                </a:solidFill>
                <a:effectLst/>
                <a:latin typeface="Arial" charset="0"/>
                <a:ea typeface="新細明體" pitchFamily="18" charset="-120"/>
                <a:cs typeface="+mn-cs"/>
              </a:rPr>
              <a:t>1910</a:t>
            </a:r>
            <a:r>
              <a:rPr kumimoji="1" lang="zh-TW" altLang="en-US" sz="1200" b="0" i="0" kern="1200" dirty="0" smtClean="0">
                <a:solidFill>
                  <a:schemeClr val="tx1"/>
                </a:solidFill>
                <a:effectLst/>
                <a:latin typeface="Arial" charset="0"/>
                <a:ea typeface="新細明體" pitchFamily="18" charset="-120"/>
                <a:cs typeface="+mn-cs"/>
              </a:rPr>
              <a:t>年。但今年的塞納河水位漲潮，如果出現威脅將盧浮宮，愛麗舍宮</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575274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Arial" charset="0"/>
                <a:ea typeface="新細明體" pitchFamily="18" charset="-120"/>
                <a:cs typeface="+mn-cs"/>
              </a:rPr>
              <a:t>貫穿法國巴黎的塞納河（</a:t>
            </a:r>
            <a:r>
              <a:rPr kumimoji="1" lang="en-US" altLang="zh-TW" sz="1200" b="0" i="0" kern="1200" dirty="0" smtClean="0">
                <a:solidFill>
                  <a:schemeClr val="tx1"/>
                </a:solidFill>
                <a:effectLst/>
                <a:latin typeface="Arial" charset="0"/>
                <a:ea typeface="新細明體" pitchFamily="18" charset="-120"/>
                <a:cs typeface="+mn-cs"/>
              </a:rPr>
              <a:t>Seine</a:t>
            </a:r>
            <a:r>
              <a:rPr kumimoji="1" lang="zh-TW" altLang="en-US" sz="1200" b="0" i="0" kern="1200" dirty="0" smtClean="0">
                <a:solidFill>
                  <a:schemeClr val="tx1"/>
                </a:solidFill>
                <a:effectLst/>
                <a:latin typeface="Arial" charset="0"/>
                <a:ea typeface="新細明體" pitchFamily="18" charset="-120"/>
                <a:cs typeface="+mn-cs"/>
              </a:rPr>
              <a:t>）大約</a:t>
            </a:r>
            <a:r>
              <a:rPr kumimoji="1" lang="en-US" altLang="zh-TW" sz="1200" b="0" i="0" kern="1200" dirty="0" smtClean="0">
                <a:solidFill>
                  <a:schemeClr val="tx1"/>
                </a:solidFill>
                <a:effectLst/>
                <a:latin typeface="Arial" charset="0"/>
                <a:ea typeface="新細明體" pitchFamily="18" charset="-120"/>
                <a:cs typeface="+mn-cs"/>
              </a:rPr>
              <a:t>100</a:t>
            </a:r>
            <a:r>
              <a:rPr kumimoji="1" lang="zh-TW" altLang="en-US" sz="1200" b="0" i="0" kern="1200" dirty="0" smtClean="0">
                <a:solidFill>
                  <a:schemeClr val="tx1"/>
                </a:solidFill>
                <a:effectLst/>
                <a:latin typeface="Arial" charset="0"/>
                <a:ea typeface="新細明體" pitchFamily="18" charset="-120"/>
                <a:cs typeface="+mn-cs"/>
              </a:rPr>
              <a:t>年就會發生大水患，近幾年正逢百年一次的水位暴漲期，大巴黎地區的整治及城市規畫研究所（</a:t>
            </a:r>
            <a:r>
              <a:rPr kumimoji="1" lang="en-US" altLang="zh-TW" sz="1200" b="0" i="0" kern="1200" dirty="0" smtClean="0">
                <a:solidFill>
                  <a:schemeClr val="tx1"/>
                </a:solidFill>
                <a:effectLst/>
                <a:latin typeface="Arial" charset="0"/>
                <a:ea typeface="新細明體" pitchFamily="18" charset="-120"/>
                <a:cs typeface="+mn-cs"/>
              </a:rPr>
              <a:t>IAU</a:t>
            </a:r>
            <a:r>
              <a:rPr kumimoji="1" lang="zh-TW" altLang="en-US" sz="1200" b="0" i="0" kern="1200" dirty="0" smtClean="0">
                <a:solidFill>
                  <a:schemeClr val="tx1"/>
                </a:solidFill>
                <a:effectLst/>
                <a:latin typeface="Arial" charset="0"/>
                <a:ea typeface="新細明體" pitchFamily="18" charset="-120"/>
                <a:cs typeface="+mn-cs"/>
              </a:rPr>
              <a:t>）製作模擬水患的</a:t>
            </a:r>
            <a:r>
              <a:rPr kumimoji="1" lang="en-US" altLang="zh-TW" sz="1200" b="0" i="0" kern="1200" dirty="0" smtClean="0">
                <a:solidFill>
                  <a:schemeClr val="tx1"/>
                </a:solidFill>
                <a:effectLst/>
                <a:latin typeface="Arial" charset="0"/>
                <a:ea typeface="新細明體" pitchFamily="18" charset="-120"/>
                <a:cs typeface="+mn-cs"/>
              </a:rPr>
              <a:t>3D</a:t>
            </a:r>
            <a:r>
              <a:rPr kumimoji="1" lang="zh-TW" altLang="en-US" sz="1200" b="0" i="0" kern="1200" dirty="0" smtClean="0">
                <a:solidFill>
                  <a:schemeClr val="tx1"/>
                </a:solidFill>
                <a:effectLst/>
                <a:latin typeface="Arial" charset="0"/>
                <a:ea typeface="新細明體" pitchFamily="18" charset="-120"/>
                <a:cs typeface="+mn-cs"/>
              </a:rPr>
              <a:t>影片，法國政府也未雨綢繆將於</a:t>
            </a:r>
            <a:r>
              <a:rPr kumimoji="1" lang="en-US" altLang="zh-TW" sz="1200" b="0" i="0" kern="1200" dirty="0" smtClean="0">
                <a:solidFill>
                  <a:schemeClr val="tx1"/>
                </a:solidFill>
                <a:effectLst/>
                <a:latin typeface="Arial" charset="0"/>
                <a:ea typeface="新細明體" pitchFamily="18" charset="-120"/>
                <a:cs typeface="+mn-cs"/>
              </a:rPr>
              <a:t>3</a:t>
            </a:r>
            <a:r>
              <a:rPr kumimoji="1" lang="zh-TW" altLang="en-US" sz="1200" b="0" i="0" kern="1200" dirty="0" smtClean="0">
                <a:solidFill>
                  <a:schemeClr val="tx1"/>
                </a:solidFill>
                <a:effectLst/>
                <a:latin typeface="Arial" charset="0"/>
                <a:ea typeface="新細明體" pitchFamily="18" charset="-120"/>
                <a:cs typeface="+mn-cs"/>
              </a:rPr>
              <a:t>月演習。 </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049380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新城聖喬治</a:t>
            </a:r>
          </a:p>
          <a:p>
            <a:r>
              <a:rPr lang="zh-TW" altLang="en-US" dirty="0" smtClean="0"/>
              <a:t>阿爾福維爾</a:t>
            </a:r>
          </a:p>
          <a:p>
            <a:r>
              <a:rPr lang="zh-TW" altLang="en-US" dirty="0" smtClean="0"/>
              <a:t>塞納河畔阿涅勒</a:t>
            </a:r>
          </a:p>
          <a:p>
            <a:r>
              <a:rPr lang="zh-TW" altLang="en-US" dirty="0" smtClean="0"/>
              <a:t>塞納河畔伊夫裡</a:t>
            </a:r>
          </a:p>
          <a:p>
            <a:r>
              <a:rPr lang="zh-TW" altLang="en-US" dirty="0" smtClean="0"/>
              <a:t>巴黎第</a:t>
            </a:r>
            <a:r>
              <a:rPr lang="en-US" altLang="zh-TW" dirty="0" smtClean="0"/>
              <a:t>12</a:t>
            </a:r>
            <a:r>
              <a:rPr lang="zh-TW" altLang="en-US" dirty="0" smtClean="0"/>
              <a:t>區</a:t>
            </a:r>
          </a:p>
          <a:p>
            <a:r>
              <a:rPr lang="zh-TW" altLang="en-US" dirty="0" smtClean="0"/>
              <a:t>巴黎第七區</a:t>
            </a:r>
          </a:p>
          <a:p>
            <a:r>
              <a:rPr lang="zh-TW" altLang="en-US" dirty="0" smtClean="0"/>
              <a:t>熱訥維耶</a:t>
            </a:r>
          </a:p>
          <a:p>
            <a:r>
              <a:rPr lang="zh-TW" altLang="en-US" dirty="0" smtClean="0"/>
              <a:t>科倫布</a:t>
            </a:r>
          </a:p>
          <a:p>
            <a:r>
              <a:rPr lang="zh-TW" altLang="en-US" dirty="0" smtClean="0"/>
              <a:t>克雷泰伊</a:t>
            </a:r>
          </a:p>
          <a:p>
            <a:r>
              <a:rPr lang="zh-TW" altLang="en-US" dirty="0" smtClean="0"/>
              <a:t>邁松阿爾福</a:t>
            </a:r>
          </a:p>
          <a:p>
            <a:r>
              <a:rPr lang="zh-TW" altLang="en-US" dirty="0" smtClean="0"/>
              <a:t>謝勒</a:t>
            </a:r>
          </a:p>
          <a:p>
            <a:r>
              <a:rPr lang="zh-TW" altLang="en-US" dirty="0" smtClean="0"/>
              <a:t>塞納河畔維提</a:t>
            </a:r>
          </a:p>
          <a:p>
            <a:r>
              <a:rPr lang="zh-TW" altLang="en-US" dirty="0" smtClean="0"/>
              <a:t>聖莫代福塞</a:t>
            </a:r>
          </a:p>
          <a:p>
            <a:r>
              <a:rPr lang="zh-TW" altLang="en-US" dirty="0" smtClean="0"/>
              <a:t>伊西萊穆利諾</a:t>
            </a:r>
          </a:p>
          <a:p>
            <a:r>
              <a:rPr lang="zh-TW" altLang="en-US" dirty="0" smtClean="0"/>
              <a:t>巴黎第</a:t>
            </a:r>
            <a:r>
              <a:rPr lang="en-US" altLang="zh-TW" dirty="0" smtClean="0"/>
              <a:t>15</a:t>
            </a:r>
            <a:r>
              <a:rPr lang="zh-TW" altLang="en-US" dirty="0" smtClean="0"/>
              <a:t>區</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09545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11669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8312546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92247770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75887504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57724482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D71D39C-1AAB-457E-96B8-4E6ABBFEE497}"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7616197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26636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able of Contents Slide">
    <p:spTree>
      <p:nvGrpSpPr>
        <p:cNvPr id="1" name=""/>
        <p:cNvGrpSpPr/>
        <p:nvPr/>
      </p:nvGrpSpPr>
      <p:grpSpPr>
        <a:xfrm>
          <a:off x="0" y="0"/>
          <a:ext cx="0" cy="0"/>
          <a:chOff x="0" y="0"/>
          <a:chExt cx="0" cy="0"/>
        </a:xfrm>
      </p:grpSpPr>
      <p:pic>
        <p:nvPicPr>
          <p:cNvPr id="2" name="圖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8" y="160338"/>
            <a:ext cx="87979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userDrawn="1"/>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sp>
        <p:nvSpPr>
          <p:cNvPr id="4" name="橢圓 3"/>
          <p:cNvSpPr>
            <a:spLocks noChangeAspect="1"/>
          </p:cNvSpPr>
          <p:nvPr userDrawn="1"/>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pic>
        <p:nvPicPr>
          <p:cNvPr id="5" name="圖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4076700"/>
            <a:ext cx="879633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55A85F-5298-45AB-9E9C-20A9B65E826D}" type="slidenum">
              <a:rPr kumimoji="0" lang="zh-TW" altLang="en-US" sz="1400" b="0" i="0" u="none" strike="noStrike" kern="1200" cap="none" spc="0" normalizeH="0" baseline="0" noProof="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Tree>
    <p:extLst>
      <p:ext uri="{BB962C8B-B14F-4D97-AF65-F5344CB8AC3E}">
        <p14:creationId xmlns:p14="http://schemas.microsoft.com/office/powerpoint/2010/main" val="1143344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Trebushet MS"/>
              <a:ea typeface="新細明體" pitchFamily="18" charset="-120"/>
              <a:cs typeface="+mn-cs"/>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Trebushet MS"/>
              <a:ea typeface="新細明體" pitchFamily="18" charset="-120"/>
              <a:cs typeface="+mn-cs"/>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rPr>
              <a:t>NTU</a:t>
            </a:r>
            <a:r>
              <a:rPr kumimoji="0" lang="zh-TW" altLang="en-US"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rPr>
              <a:t> ● </a:t>
            </a:r>
            <a:r>
              <a:rPr kumimoji="0" lang="en-US" altLang="zh-TW"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rPr>
              <a:t>WCDR</a:t>
            </a:r>
            <a:endParaRPr kumimoji="0" lang="zh-TW" altLang="en-US"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endParaRPr>
          </a:p>
        </p:txBody>
      </p:sp>
      <p:sp>
        <p:nvSpPr>
          <p:cNvPr id="10" name="投影片編號版面配置區 1"/>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Tree>
    <p:extLst>
      <p:ext uri="{BB962C8B-B14F-4D97-AF65-F5344CB8AC3E}">
        <p14:creationId xmlns:p14="http://schemas.microsoft.com/office/powerpoint/2010/main" val="3971853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940139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75534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6864585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7733974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563653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198578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482732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36502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67610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12822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1217340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1901527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939830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chemeClr val="bg1"/>
                </a:solidFill>
                <a:latin typeface="Corbel" pitchFamily="34" charset="0"/>
                <a:cs typeface="Calibri" pitchFamily="34" charset="0"/>
              </a:rPr>
              <a:t>NTU</a:t>
            </a:r>
            <a:r>
              <a:rPr kumimoji="0" lang="zh-TW" altLang="en-US" sz="1000" b="1" smtClean="0">
                <a:solidFill>
                  <a:schemeClr val="bg1"/>
                </a:solidFill>
                <a:latin typeface="Corbel" pitchFamily="34" charset="0"/>
                <a:cs typeface="Calibri" pitchFamily="34" charset="0"/>
              </a:rPr>
              <a:t> ● </a:t>
            </a:r>
            <a:r>
              <a:rPr kumimoji="0" lang="en-US" altLang="zh-TW" sz="1000" b="1" smtClean="0">
                <a:solidFill>
                  <a:schemeClr val="bg1"/>
                </a:solidFill>
                <a:latin typeface="Corbel" pitchFamily="34" charset="0"/>
                <a:cs typeface="Calibri" pitchFamily="34" charset="0"/>
              </a:rPr>
              <a:t>WCDR</a:t>
            </a:r>
            <a:endParaRPr kumimoji="0" lang="zh-TW" altLang="en-US" sz="1000" b="1" smtClean="0">
              <a:solidFill>
                <a:schemeClr val="bg1"/>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pPr>
                <a:defRPr/>
              </a:pPr>
              <a:t>‹#›</a:t>
            </a:fld>
            <a:endParaRPr lang="zh-TW" altLang="en-US"/>
          </a:p>
        </p:txBody>
      </p:sp>
    </p:spTree>
    <p:extLst>
      <p:ext uri="{BB962C8B-B14F-4D97-AF65-F5344CB8AC3E}">
        <p14:creationId xmlns:p14="http://schemas.microsoft.com/office/powerpoint/2010/main" val="218893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1401031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769578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855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51800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186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6493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3590252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417366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004220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6759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603256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773106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400365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3410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8451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893541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365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650216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801970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28599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4218869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15439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21457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296584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7"/>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5791086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1634064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204705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423007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886867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988825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08763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013525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37787914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0184069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81027236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5278060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2F76C938-262B-49B3-B73F-649725CDDCB3}"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373174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646035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286462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6587457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0360984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0705893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2039513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9463886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01717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94098043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32547186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0031084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362083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41118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1793401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9117169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5397210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0505241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727067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5505788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3302637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3695491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152978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464897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565369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537615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193418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1">
        <a:schemeClr val="bg1"/>
      </p:bgRef>
    </p:bg>
    <p:spTree>
      <p:nvGrpSpPr>
        <p:cNvPr id="1" name=""/>
        <p:cNvGrpSpPr/>
        <p:nvPr/>
      </p:nvGrpSpPr>
      <p:grpSpPr>
        <a:xfrm>
          <a:off x="0" y="0"/>
          <a:ext cx="0" cy="0"/>
          <a:chOff x="0" y="0"/>
          <a:chExt cx="0" cy="0"/>
        </a:xfrm>
      </p:grpSpPr>
      <p:sp>
        <p:nvSpPr>
          <p:cNvPr id="13" name="Rectangle 66"/>
          <p:cNvSpPr>
            <a:spLocks noChangeArrowheads="1"/>
          </p:cNvSpPr>
          <p:nvPr userDrawn="1"/>
        </p:nvSpPr>
        <p:spPr bwMode="ltGray">
          <a:xfrm>
            <a:off x="0" y="1"/>
            <a:ext cx="9144000" cy="3721394"/>
          </a:xfrm>
          <a:prstGeom prst="rect">
            <a:avLst/>
          </a:prstGeom>
          <a:gradFill rotWithShape="1">
            <a:gsLst>
              <a:gs pos="0">
                <a:schemeClr val="bg1"/>
              </a:gs>
              <a:gs pos="100000">
                <a:schemeClr val="accent6"/>
              </a:gs>
            </a:gsLst>
            <a:lin ang="5400000" scaled="1"/>
          </a:gradFill>
          <a:ln w="0" algn="ctr">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pic>
        <p:nvPicPr>
          <p:cNvPr id="51" name="圖片 5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15200" y="1861355"/>
            <a:ext cx="1828800" cy="1850856"/>
          </a:xfrm>
          <a:prstGeom prst="rect">
            <a:avLst/>
          </a:prstGeom>
          <a:noFill/>
          <a:ln>
            <a:noFill/>
          </a:ln>
        </p:spPr>
      </p:pic>
      <p:pic>
        <p:nvPicPr>
          <p:cNvPr id="50" name="Picture 2" descr="D:\D磁碟區\【深耕計畫】\101年深耕\圖資\三重\潛勢圖\核災\70\核能發電廠影響範圍.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943029"/>
            <a:ext cx="1828800" cy="1843754"/>
          </a:xfrm>
          <a:prstGeom prst="rect">
            <a:avLst/>
          </a:prstGeom>
          <a:noFill/>
          <a:ln>
            <a:noFill/>
          </a:ln>
          <a:extLst/>
        </p:spPr>
      </p:pic>
      <p:sp>
        <p:nvSpPr>
          <p:cNvPr id="14" name="Rectangle 80"/>
          <p:cNvSpPr>
            <a:spLocks noChangeArrowheads="1"/>
          </p:cNvSpPr>
          <p:nvPr userDrawn="1"/>
        </p:nvSpPr>
        <p:spPr bwMode="ltGray">
          <a:xfrm>
            <a:off x="182881" y="3804096"/>
            <a:ext cx="8637270" cy="1584325"/>
          </a:xfrm>
          <a:prstGeom prst="rect">
            <a:avLst/>
          </a:prstGeom>
          <a:solidFill>
            <a:schemeClr val="bg1"/>
          </a:solidFill>
          <a:ln w="9525">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2" name="標題 1"/>
          <p:cNvSpPr>
            <a:spLocks noGrp="1"/>
          </p:cNvSpPr>
          <p:nvPr>
            <p:ph type="ctrTitle"/>
          </p:nvPr>
        </p:nvSpPr>
        <p:spPr>
          <a:xfrm>
            <a:off x="2111078" y="3877636"/>
            <a:ext cx="6709073" cy="1286490"/>
          </a:xfrm>
          <a:noFill/>
        </p:spPr>
        <p:txBody>
          <a:bodyPr anchor="b"/>
          <a:lstStyle>
            <a:lvl1pPr algn="ctr">
              <a:defRPr sz="4500"/>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266825" y="4850780"/>
            <a:ext cx="6858000" cy="108989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dirty="0" smtClean="0"/>
              <a:t>按一下以編輯母片副標題樣式</a:t>
            </a:r>
            <a:endParaRPr lang="zh-TW" altLang="en-US" dirty="0"/>
          </a:p>
        </p:txBody>
      </p:sp>
      <p:sp>
        <p:nvSpPr>
          <p:cNvPr id="55" name="Rectangle 53"/>
          <p:cNvSpPr>
            <a:spLocks noChangeArrowheads="1"/>
          </p:cNvSpPr>
          <p:nvPr userDrawn="1"/>
        </p:nvSpPr>
        <p:spPr bwMode="auto">
          <a:xfrm>
            <a:off x="22334" y="3721394"/>
            <a:ext cx="8972810" cy="30000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pic>
        <p:nvPicPr>
          <p:cNvPr id="57" name="Picture 2" descr="H:\會議資料\座談會\三芝區\no1\G2479.JPG"/>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270"/>
          <a:stretch/>
        </p:blipFill>
        <p:spPr bwMode="auto">
          <a:xfrm>
            <a:off x="3657601" y="14518"/>
            <a:ext cx="1828800" cy="1857022"/>
          </a:xfrm>
          <a:prstGeom prst="rect">
            <a:avLst/>
          </a:prstGeom>
          <a:noFill/>
          <a:ln>
            <a:noFill/>
          </a:ln>
        </p:spPr>
      </p:pic>
      <p:graphicFrame>
        <p:nvGraphicFramePr>
          <p:cNvPr id="49" name="表格 48"/>
          <p:cNvGraphicFramePr>
            <a:graphicFrameLocks noGrp="1"/>
          </p:cNvGraphicFramePr>
          <p:nvPr userDrawn="1">
            <p:extLst>
              <p:ext uri="{D42A27DB-BD31-4B8C-83A1-F6EECF244321}">
                <p14:modId xmlns:p14="http://schemas.microsoft.com/office/powerpoint/2010/main" val="38752892"/>
              </p:ext>
            </p:extLst>
          </p:nvPr>
        </p:nvGraphicFramePr>
        <p:xfrm>
          <a:off x="1" y="11715"/>
          <a:ext cx="9143999" cy="3704456"/>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0917">
                  <a:extLst>
                    <a:ext uri="{9D8B030D-6E8A-4147-A177-3AD203B41FA5}">
                      <a16:colId xmlns:a16="http://schemas.microsoft.com/office/drawing/2014/main" val="20004"/>
                    </a:ext>
                  </a:extLst>
                </a:gridCol>
                <a:gridCol w="917882">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tblGrid>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699">
                        <a:alpha val="60000"/>
                      </a:srgbClr>
                    </a:solid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zh-CN" altLang="en-US" sz="2400" kern="1200" dirty="0" smtClean="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algn="l" defTabSz="685800" rtl="0" eaLnBrk="1" latinLnBrk="0" hangingPunct="1"/>
                      <a:endParaRPr lang="zh-CN" altLang="en-US" sz="2400" kern="1200" dirty="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solidFill>
                          <a:schemeClr val="bg1"/>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5655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userDrawn="1">
            <p:ph idx="1"/>
          </p:nvPr>
        </p:nvSpPr>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userDrawn="1">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userDrawn="1">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15" name="矩形 14"/>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userDrawn="1">
            <p:ph type="title"/>
          </p:nvPr>
        </p:nvSpPr>
        <p:spPr>
          <a:xfrm>
            <a:off x="280854" y="134938"/>
            <a:ext cx="5676900" cy="712790"/>
          </a:xfrm>
        </p:spPr>
        <p:txBody>
          <a:bodyPr/>
          <a:lstStyle>
            <a:lvl1pPr>
              <a:defRPr>
                <a:solidFill>
                  <a:schemeClr val="accent5">
                    <a:lumMod val="50000"/>
                  </a:schemeClr>
                </a:solidFill>
              </a:defRPr>
            </a:lvl1pPr>
          </a:lstStyle>
          <a:p>
            <a:r>
              <a:rPr lang="zh-TW" altLang="en-US" dirty="0" smtClean="0"/>
              <a:t>按一下以編輯母片標題樣式</a:t>
            </a:r>
            <a:endParaRPr lang="zh-TW" altLang="en-US" dirty="0"/>
          </a:p>
        </p:txBody>
      </p:sp>
      <p:sp>
        <p:nvSpPr>
          <p:cNvPr id="23" name="等腰三角形 22"/>
          <p:cNvSpPr/>
          <p:nvPr userDrawn="1"/>
        </p:nvSpPr>
        <p:spPr>
          <a:xfrm rot="5400000">
            <a:off x="-92576" y="327704"/>
            <a:ext cx="455117" cy="269966"/>
          </a:xfrm>
          <a:prstGeom prst="triangle">
            <a:avLst>
              <a:gd name="adj" fmla="val 47288"/>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53076108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矩形 6"/>
          <p:cNvSpPr/>
          <p:nvPr userDrawn="1"/>
        </p:nvSpPr>
        <p:spPr>
          <a:xfrm>
            <a:off x="-32274" y="3431689"/>
            <a:ext cx="8510588" cy="115777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cxnSp>
        <p:nvCxnSpPr>
          <p:cNvPr id="9" name="直線接點 8"/>
          <p:cNvCxnSpPr/>
          <p:nvPr userDrawn="1"/>
        </p:nvCxnSpPr>
        <p:spPr>
          <a:xfrm flipH="1">
            <a:off x="591558" y="3431689"/>
            <a:ext cx="56" cy="115920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67627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9" name="矩形 8"/>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等腰三角形 9"/>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47209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80460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6" name="矩形 5"/>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等腰三角形 6"/>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228600" y="130857"/>
            <a:ext cx="5810250" cy="716869"/>
          </a:xfrm>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5594930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219494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43915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9990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1159690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149164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849177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5840018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49065315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9214593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228640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1910413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2400122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8088836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798408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1.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5.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11.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104.xml"/><Relationship Id="rId5" Type="http://schemas.openxmlformats.org/officeDocument/2006/relationships/image" Target="../media/image1.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13.xml"/><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8.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6.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5.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4926" y="6381750"/>
            <a:ext cx="9074150" cy="431800"/>
            <a:chOff x="0" y="2640"/>
            <a:chExt cx="5760" cy="1680"/>
          </a:xfrm>
        </p:grpSpPr>
        <p:sp>
          <p:nvSpPr>
            <p:cNvPr id="1040" name="Rectangle 16"/>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1041" name="Rectangle 17"/>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1027" name="Group 3"/>
          <p:cNvGrpSpPr>
            <a:grpSpLocks/>
          </p:cNvGrpSpPr>
          <p:nvPr/>
        </p:nvGrpSpPr>
        <p:grpSpPr bwMode="auto">
          <a:xfrm>
            <a:off x="-4762" y="981075"/>
            <a:ext cx="9148763" cy="5875338"/>
            <a:chOff x="-3" y="0"/>
            <a:chExt cx="5763" cy="4319"/>
          </a:xfrm>
        </p:grpSpPr>
        <p:sp>
          <p:nvSpPr>
            <p:cNvPr id="1035" name="AutoShape 11"/>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1036" name="AutoShape 12"/>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7" name="AutoShape 13"/>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8" name="AutoShape 14"/>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9" name="AutoShape 15"/>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1028"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9"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1030" name="Picture 16" descr="花"/>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7" descr="fast_3"/>
          <p:cNvPicPr>
            <a:picLocks noChangeAspect="1" noChangeArrowheads="1"/>
          </p:cNvPicPr>
          <p:nvPr/>
        </p:nvPicPr>
        <p:blipFill>
          <a:blip r:embed="rId14" cstate="screen">
            <a:extLst>
              <a:ext uri="{28A0092B-C50C-407E-A947-70E740481C1C}">
                <a14:useLocalDpi xmlns:a14="http://schemas.microsoft.com/office/drawing/2010/main"/>
              </a:ext>
            </a:extLst>
          </a:blip>
          <a:srcRect t="4849"/>
          <a:stretch>
            <a:fillRect/>
          </a:stretch>
        </p:blipFill>
        <p:spPr bwMode="auto">
          <a:xfrm>
            <a:off x="3895726" y="0"/>
            <a:ext cx="52482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8" descr="fast_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403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9"/>
          <p:cNvSpPr txBox="1">
            <a:spLocks noChangeArrowheads="1"/>
          </p:cNvSpPr>
          <p:nvPr/>
        </p:nvSpPr>
        <p:spPr bwMode="auto">
          <a:xfrm>
            <a:off x="381000" y="304802"/>
            <a:ext cx="8229600" cy="366713"/>
          </a:xfrm>
          <a:prstGeom prst="rect">
            <a:avLst/>
          </a:prstGeom>
          <a:noFill/>
          <a:ln w="9525">
            <a:noFill/>
            <a:miter lim="800000"/>
            <a:headEnd/>
            <a:tailEnd/>
          </a:ln>
        </p:spPr>
        <p:txBody>
          <a:bodyPr>
            <a:spAutoFit/>
          </a:bodyPr>
          <a:lstStyle/>
          <a:p>
            <a:pPr>
              <a:spcBef>
                <a:spcPct val="50000"/>
              </a:spcBef>
              <a:defRPr/>
            </a:pPr>
            <a:endParaRPr lang="en-US" altLang="zh-TW">
              <a:latin typeface="Arial" charset="0"/>
              <a:ea typeface="新細明體" pitchFamily="18" charset="-120"/>
            </a:endParaRPr>
          </a:p>
        </p:txBody>
      </p:sp>
      <p:sp>
        <p:nvSpPr>
          <p:cNvPr id="19"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3B36C127-386A-4173-8BEE-D9EBFCF5F8A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84" r:id="rId1"/>
    <p:sldLayoutId id="2147493285" r:id="rId2"/>
    <p:sldLayoutId id="2147493286" r:id="rId3"/>
    <p:sldLayoutId id="2147493287" r:id="rId4"/>
    <p:sldLayoutId id="2147493288" r:id="rId5"/>
    <p:sldLayoutId id="2147493289" r:id="rId6"/>
    <p:sldLayoutId id="2147493290" r:id="rId7"/>
    <p:sldLayoutId id="2147493291" r:id="rId8"/>
    <p:sldLayoutId id="2147493292" r:id="rId9"/>
    <p:sldLayoutId id="2147493293" r:id="rId10"/>
    <p:sldLayoutId id="2147493294"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0" name="AutoShape 12"/>
            <p:cNvSpPr>
              <a:spLocks/>
            </p:cNvSpPr>
            <p:nvPr userDrawn="1"/>
          </p:nvSpPr>
          <p:spPr bwMode="gray">
            <a:xfrm rot="-5408600">
              <a:off x="-50" y="4030"/>
              <a:ext cx="336" cy="242"/>
            </a:xfrm>
            <a:custGeom>
              <a:avLst/>
              <a:gdLst>
                <a:gd name="T0" fmla="*/ 0 w 336"/>
                <a:gd name="T1" fmla="*/ 1 h 384"/>
                <a:gd name="T2" fmla="*/ 0 w 336"/>
                <a:gd name="T3" fmla="*/ 9 h 384"/>
                <a:gd name="T4" fmla="*/ 96 w 336"/>
                <a:gd name="T5" fmla="*/ 5 h 384"/>
                <a:gd name="T6" fmla="*/ 192 w 336"/>
                <a:gd name="T7" fmla="*/ 1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1" name="AutoShape 13"/>
            <p:cNvSpPr>
              <a:spLocks/>
            </p:cNvSpPr>
            <p:nvPr userDrawn="1"/>
          </p:nvSpPr>
          <p:spPr bwMode="gray">
            <a:xfrm rot="10769190">
              <a:off x="5519" y="4031"/>
              <a:ext cx="232" cy="287"/>
            </a:xfrm>
            <a:custGeom>
              <a:avLst/>
              <a:gdLst>
                <a:gd name="T0" fmla="*/ 0 w 336"/>
                <a:gd name="T1" fmla="*/ 4 h 384"/>
                <a:gd name="T2" fmla="*/ 0 w 336"/>
                <a:gd name="T3" fmla="*/ 37 h 384"/>
                <a:gd name="T4" fmla="*/ 5 w 336"/>
                <a:gd name="T5" fmla="*/ 19 h 384"/>
                <a:gd name="T6" fmla="*/ 10 w 336"/>
                <a:gd name="T7" fmla="*/ 4 h 384"/>
                <a:gd name="T8" fmla="*/ 17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2" name="AutoShape 14"/>
            <p:cNvSpPr>
              <a:spLocks/>
            </p:cNvSpPr>
            <p:nvPr userDrawn="1"/>
          </p:nvSpPr>
          <p:spPr bwMode="gray">
            <a:xfrm rot="5400000">
              <a:off x="5472"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r>
              <a:rPr lang="zh-TW" altLang="en-US" sz="4400" smtClean="0">
                <a:solidFill>
                  <a:srgbClr val="FFFFFF"/>
                </a:solidFill>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79D54764-F58D-4379-B1AC-4E11AD5C951E}" type="slidenum">
              <a:rPr lang="en-US" altLang="zh-TW"/>
              <a:pPr>
                <a:defRPr/>
              </a:pPr>
              <a:t>‹#›</a:t>
            </a:fld>
            <a:endParaRPr lang="en-US" altLang="zh-TW"/>
          </a:p>
        </p:txBody>
      </p:sp>
    </p:spTree>
    <p:extLst>
      <p:ext uri="{BB962C8B-B14F-4D97-AF65-F5344CB8AC3E}">
        <p14:creationId xmlns:p14="http://schemas.microsoft.com/office/powerpoint/2010/main" val="3768272297"/>
      </p:ext>
    </p:extLst>
  </p:cSld>
  <p:clrMap bg1="lt1" tx1="dk1" bg2="lt2" tx2="dk2" accent1="accent1" accent2="accent2" accent3="accent3" accent4="accent4" accent5="accent5" accent6="accent6" hlink="hlink" folHlink="folHlink"/>
  <p:sldLayoutIdLst>
    <p:sldLayoutId id="2147493580" r:id="rId1"/>
    <p:sldLayoutId id="2147493581" r:id="rId2"/>
    <p:sldLayoutId id="2147493582" r:id="rId3"/>
    <p:sldLayoutId id="2147493583" r:id="rId4"/>
    <p:sldLayoutId id="2147493584" r:id="rId5"/>
    <p:sldLayoutId id="2147493585" r:id="rId6"/>
    <p:sldLayoutId id="2147493586" r:id="rId7"/>
    <p:sldLayoutId id="2147493587" r:id="rId8"/>
    <p:sldLayoutId id="2147493588" r:id="rId9"/>
    <p:sldLayoutId id="2147493589" r:id="rId10"/>
    <p:sldLayoutId id="2147493590" r:id="rId11"/>
    <p:sldLayoutId id="2147493591"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788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78852"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78854" name="圖片 17" descr="p2.jpg"/>
          <p:cNvPicPr>
            <a:picLocks noChangeAspect="1"/>
          </p:cNvPicPr>
          <p:nvPr/>
        </p:nvPicPr>
        <p:blipFill>
          <a:blip r:embed="rId2"/>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78855" name="Picture 2" descr="新北拷貝"/>
          <p:cNvPicPr>
            <a:picLocks noChangeAspect="1" noChangeArrowheads="1"/>
          </p:cNvPicPr>
          <p:nvPr userDrawn="1"/>
        </p:nvPicPr>
        <p:blipFill>
          <a:blip r:embed="rId3"/>
          <a:srcRect/>
          <a:stretch>
            <a:fillRect/>
          </a:stretch>
        </p:blipFill>
        <p:spPr bwMode="auto">
          <a:xfrm>
            <a:off x="8153400" y="152400"/>
            <a:ext cx="990600" cy="990600"/>
          </a:xfrm>
          <a:prstGeom prst="rect">
            <a:avLst/>
          </a:prstGeom>
          <a:noFill/>
          <a:ln w="9525">
            <a:noFill/>
            <a:miter lim="800000"/>
            <a:headEnd/>
            <a:tailEnd/>
          </a:ln>
        </p:spPr>
      </p:pic>
      <p:pic>
        <p:nvPicPr>
          <p:cNvPr id="78856" name="Picture 16" descr="花"/>
          <p:cNvPicPr>
            <a:picLocks noChangeAspect="1" noChangeArrowheads="1"/>
          </p:cNvPicPr>
          <p:nvPr userDrawn="1"/>
        </p:nvPicPr>
        <p:blipFill>
          <a:blip r:embed="rId4"/>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B33F4974-AF57-497A-8FEF-DD91805CADF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2974515349"/>
      </p:ext>
    </p:extLst>
  </p:cSld>
  <p:clrMap bg1="lt1" tx1="dk1" bg2="lt2" tx2="dk2" accent1="accent1" accent2="accent2" accent3="accent3" accent4="accent4" accent5="accent5" accent6="accent6" hlink="hlink" folHlink="folHlink"/>
  <p:sldLayoutIdLst>
    <p:sldLayoutId id="2147493596" r:id="rId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34925" y="6381750"/>
            <a:ext cx="9074150" cy="431800"/>
            <a:chOff x="0" y="2640"/>
            <a:chExt cx="5760" cy="1680"/>
          </a:xfrm>
        </p:grpSpPr>
        <p:sp>
          <p:nvSpPr>
            <p:cNvPr id="3087" name="Rectangle 15"/>
            <p:cNvSpPr>
              <a:spLocks noChangeArrowheads="1"/>
            </p:cNvSpPr>
            <p:nvPr userDrawn="1"/>
          </p:nvSpPr>
          <p:spPr bwMode="gray">
            <a:xfrm>
              <a:off x="0" y="2640"/>
              <a:ext cx="5760" cy="1680"/>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8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3088"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8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grpSp>
      <p:grpSp>
        <p:nvGrpSpPr>
          <p:cNvPr id="3075" name="Group 3"/>
          <p:cNvGrpSpPr>
            <a:grpSpLocks/>
          </p:cNvGrpSpPr>
          <p:nvPr/>
        </p:nvGrpSpPr>
        <p:grpSpPr bwMode="auto">
          <a:xfrm>
            <a:off x="-4763" y="981075"/>
            <a:ext cx="9148763" cy="5875338"/>
            <a:chOff x="-3" y="0"/>
            <a:chExt cx="5763" cy="4319"/>
          </a:xfrm>
        </p:grpSpPr>
        <p:sp>
          <p:nvSpPr>
            <p:cNvPr id="3082"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8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3083" name="AutoShape 11"/>
            <p:cNvSpPr>
              <a:spLocks/>
            </p:cNvSpPr>
            <p:nvPr userDrawn="1"/>
          </p:nvSpPr>
          <p:spPr bwMode="gray">
            <a:xfrm>
              <a:off x="0"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3084" name="AutoShape 12"/>
            <p:cNvSpPr>
              <a:spLocks/>
            </p:cNvSpPr>
            <p:nvPr userDrawn="1"/>
          </p:nvSpPr>
          <p:spPr bwMode="gray">
            <a:xfrm rot="-5408600">
              <a:off x="-50" y="4030"/>
              <a:ext cx="336" cy="242"/>
            </a:xfrm>
            <a:custGeom>
              <a:avLst/>
              <a:gdLst>
                <a:gd name="T0" fmla="*/ 0 w 336"/>
                <a:gd name="T1" fmla="*/ 1 h 384"/>
                <a:gd name="T2" fmla="*/ 0 w 336"/>
                <a:gd name="T3" fmla="*/ 9 h 384"/>
                <a:gd name="T4" fmla="*/ 96 w 336"/>
                <a:gd name="T5" fmla="*/ 5 h 384"/>
                <a:gd name="T6" fmla="*/ 192 w 336"/>
                <a:gd name="T7" fmla="*/ 1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3085" name="AutoShape 13"/>
            <p:cNvSpPr>
              <a:spLocks/>
            </p:cNvSpPr>
            <p:nvPr userDrawn="1"/>
          </p:nvSpPr>
          <p:spPr bwMode="gray">
            <a:xfrm rot="10769190">
              <a:off x="5519" y="4031"/>
              <a:ext cx="232" cy="287"/>
            </a:xfrm>
            <a:custGeom>
              <a:avLst/>
              <a:gdLst>
                <a:gd name="T0" fmla="*/ 0 w 336"/>
                <a:gd name="T1" fmla="*/ 4 h 384"/>
                <a:gd name="T2" fmla="*/ 0 w 336"/>
                <a:gd name="T3" fmla="*/ 37 h 384"/>
                <a:gd name="T4" fmla="*/ 5 w 336"/>
                <a:gd name="T5" fmla="*/ 19 h 384"/>
                <a:gd name="T6" fmla="*/ 10 w 336"/>
                <a:gd name="T7" fmla="*/ 4 h 384"/>
                <a:gd name="T8" fmla="*/ 17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3086" name="AutoShape 14"/>
            <p:cNvSpPr>
              <a:spLocks/>
            </p:cNvSpPr>
            <p:nvPr userDrawn="1"/>
          </p:nvSpPr>
          <p:spPr bwMode="gray">
            <a:xfrm rot="5400000">
              <a:off x="5472"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grpSp>
      <p:sp>
        <p:nvSpPr>
          <p:cNvPr id="3076"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077" name="Rectangle 5"/>
          <p:cNvSpPr>
            <a:spLocks noChangeArrowheads="1"/>
          </p:cNvSpPr>
          <p:nvPr/>
        </p:nvSpPr>
        <p:spPr bwMode="ltGray">
          <a:xfrm>
            <a:off x="250825" y="1054100"/>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400" b="0" i="0" u="none" strike="noStrike" kern="1200" cap="none" spc="0" normalizeH="0" baseline="0" noProof="0" smtClean="0">
                <a:ln>
                  <a:noFill/>
                </a:ln>
                <a:solidFill>
                  <a:srgbClr val="FFFFFF"/>
                </a:solidFill>
                <a:effectLst/>
                <a:uLnTx/>
                <a:uFillTx/>
                <a:latin typeface="Arial" panose="020B0604020202020204" pitchFamily="34" charset="0"/>
                <a:ea typeface="新細明體" panose="02020500000000000000" pitchFamily="18" charset="-120"/>
                <a:cs typeface="+mn-cs"/>
              </a:rPr>
              <a:t>按一下以編輯母片標題樣式</a:t>
            </a:r>
          </a:p>
        </p:txBody>
      </p:sp>
      <p:pic>
        <p:nvPicPr>
          <p:cNvPr id="3078" name="圖片 17" descr="p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3079" name="Picture 2" descr="新北拷貝"/>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6" descr="花"/>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CE4A5F-09F4-43A9-BB68-14E40085F9C5}" type="slidenum">
              <a:rPr kumimoji="0" lang="en-US" altLang="zh-TW" sz="2000" b="0" i="0" u="none" strike="noStrike" kern="1200" cap="none" spc="0" normalizeH="0" baseline="0" noProof="0" smtClean="0">
                <a:ln>
                  <a:noFill/>
                </a:ln>
                <a:solidFill>
                  <a:srgbClr val="0C06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2000" b="0" i="0" u="none" strike="noStrike" kern="1200" cap="none" spc="0" normalizeH="0" baseline="0" noProof="0" smtClean="0">
              <a:ln>
                <a:noFill/>
              </a:ln>
              <a:solidFill>
                <a:srgbClr val="0C0600"/>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82802643"/>
      </p:ext>
    </p:extLst>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400">
                <a:solidFill>
                  <a:srgbClr val="262626"/>
                </a:solidFill>
                <a:latin typeface="Arial Unicode MS" pitchFamily="34" charset="-120"/>
                <a:ea typeface="Arial Unicode MS" pitchFamily="34" charset="-120"/>
                <a:cs typeface="Arial Unicode MS"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656390-AFFF-420A-8EA4-9B1B2A615159}" type="slidenum">
              <a:rPr kumimoji="0" lang="zh-TW" altLang="en-US" sz="1400" b="0" i="0" u="none" strike="noStrike" kern="1200" cap="none" spc="0" normalizeH="0" baseline="0" noProof="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Tree>
    <p:extLst>
      <p:ext uri="{BB962C8B-B14F-4D97-AF65-F5344CB8AC3E}">
        <p14:creationId xmlns:p14="http://schemas.microsoft.com/office/powerpoint/2010/main" val="2728710789"/>
      </p:ext>
    </p:extLst>
  </p:cSld>
  <p:clrMap bg1="lt1" tx1="dk1" bg2="lt2" tx2="dk2" accent1="accent1" accent2="accent2" accent3="accent3" accent4="accent4" accent5="accent5" accent6="accent6" hlink="hlink" folHlink="folHlink"/>
  <p:sldLayoutIdLst>
    <p:sldLayoutId id="2147493602" r:id="rId1"/>
    <p:sldLayoutId id="2147493603" r:id="rId2"/>
  </p:sldLayoutIdLst>
  <p:hf hdr="0" ftr="0" dt="0"/>
  <p:txStyles>
    <p:titleStyle>
      <a:lvl1pPr algn="l" rtl="0" eaLnBrk="0" fontAlgn="base" hangingPunct="0">
        <a:spcBef>
          <a:spcPct val="0"/>
        </a:spcBef>
        <a:spcAft>
          <a:spcPct val="0"/>
        </a:spcAft>
        <a:defRPr sz="2700" b="1" i="1" kern="1200">
          <a:solidFill>
            <a:schemeClr val="tx1"/>
          </a:solidFill>
          <a:latin typeface="Times New Roman" pitchFamily="18" charset="0"/>
          <a:ea typeface="+mj-ea"/>
          <a:cs typeface="+mj-cs"/>
        </a:defRPr>
      </a:lvl1pPr>
      <a:lvl2pPr algn="l" rtl="0" eaLnBrk="0" fontAlgn="base" hangingPunct="0">
        <a:spcBef>
          <a:spcPct val="0"/>
        </a:spcBef>
        <a:spcAft>
          <a:spcPct val="0"/>
        </a:spcAft>
        <a:defRPr sz="2700" b="1" i="1">
          <a:solidFill>
            <a:schemeClr val="tx1"/>
          </a:solidFill>
          <a:latin typeface="Times New Roman" pitchFamily="18" charset="0"/>
        </a:defRPr>
      </a:lvl2pPr>
      <a:lvl3pPr algn="l" rtl="0" eaLnBrk="0" fontAlgn="base" hangingPunct="0">
        <a:spcBef>
          <a:spcPct val="0"/>
        </a:spcBef>
        <a:spcAft>
          <a:spcPct val="0"/>
        </a:spcAft>
        <a:defRPr sz="2700" b="1" i="1">
          <a:solidFill>
            <a:schemeClr val="tx1"/>
          </a:solidFill>
          <a:latin typeface="Times New Roman" pitchFamily="18" charset="0"/>
        </a:defRPr>
      </a:lvl3pPr>
      <a:lvl4pPr algn="l" rtl="0" eaLnBrk="0" fontAlgn="base" hangingPunct="0">
        <a:spcBef>
          <a:spcPct val="0"/>
        </a:spcBef>
        <a:spcAft>
          <a:spcPct val="0"/>
        </a:spcAft>
        <a:defRPr sz="2700" b="1" i="1">
          <a:solidFill>
            <a:schemeClr val="tx1"/>
          </a:solidFill>
          <a:latin typeface="Times New Roman" pitchFamily="18" charset="0"/>
        </a:defRPr>
      </a:lvl4pPr>
      <a:lvl5pPr algn="l" rtl="0" eaLnBrk="0" fontAlgn="base" hangingPunct="0">
        <a:spcBef>
          <a:spcPct val="0"/>
        </a:spcBef>
        <a:spcAft>
          <a:spcPct val="0"/>
        </a:spcAft>
        <a:defRPr sz="2700" b="1" i="1">
          <a:solidFill>
            <a:schemeClr val="tx1"/>
          </a:solidFill>
          <a:latin typeface="Times New Roman" pitchFamily="18" charset="0"/>
        </a:defRPr>
      </a:lvl5pPr>
      <a:lvl6pPr marL="457200" algn="l" rtl="0" fontAlgn="base">
        <a:spcBef>
          <a:spcPct val="0"/>
        </a:spcBef>
        <a:spcAft>
          <a:spcPct val="0"/>
        </a:spcAft>
        <a:defRPr sz="2700" b="1" i="1">
          <a:solidFill>
            <a:schemeClr val="tx1"/>
          </a:solidFill>
          <a:latin typeface="Times New Roman" pitchFamily="18" charset="0"/>
        </a:defRPr>
      </a:lvl6pPr>
      <a:lvl7pPr marL="914400" algn="l" rtl="0" fontAlgn="base">
        <a:spcBef>
          <a:spcPct val="0"/>
        </a:spcBef>
        <a:spcAft>
          <a:spcPct val="0"/>
        </a:spcAft>
        <a:defRPr sz="2700" b="1" i="1">
          <a:solidFill>
            <a:schemeClr val="tx1"/>
          </a:solidFill>
          <a:latin typeface="Times New Roman" pitchFamily="18" charset="0"/>
        </a:defRPr>
      </a:lvl7pPr>
      <a:lvl8pPr marL="1371600" algn="l" rtl="0" fontAlgn="base">
        <a:spcBef>
          <a:spcPct val="0"/>
        </a:spcBef>
        <a:spcAft>
          <a:spcPct val="0"/>
        </a:spcAft>
        <a:defRPr sz="2700" b="1" i="1">
          <a:solidFill>
            <a:schemeClr val="tx1"/>
          </a:solidFill>
          <a:latin typeface="Times New Roman" pitchFamily="18" charset="0"/>
        </a:defRPr>
      </a:lvl8pPr>
      <a:lvl9pPr marL="1828800" algn="l" rtl="0" fontAlgn="base">
        <a:spcBef>
          <a:spcPct val="0"/>
        </a:spcBef>
        <a:spcAft>
          <a:spcPct val="0"/>
        </a:spcAft>
        <a:defRPr sz="2700" b="1" i="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95" r:id="rId1"/>
    <p:sldLayoutId id="2147493296" r:id="rId2"/>
    <p:sldLayoutId id="2147493297" r:id="rId3"/>
    <p:sldLayoutId id="2147493298" r:id="rId4"/>
    <p:sldLayoutId id="2147493299" r:id="rId5"/>
    <p:sldLayoutId id="2147493300" r:id="rId6"/>
    <p:sldLayoutId id="2147493301" r:id="rId7"/>
    <p:sldLayoutId id="2147493302" r:id="rId8"/>
    <p:sldLayoutId id="2147493303" r:id="rId9"/>
    <p:sldLayoutId id="2147493304" r:id="rId10"/>
    <p:sldLayoutId id="2147493305" r:id="rId11"/>
    <p:sldLayoutId id="2147493306"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422755629"/>
      </p:ext>
    </p:extLst>
  </p:cSld>
  <p:clrMap bg1="lt1" tx1="dk1" bg2="lt2" tx2="dk2" accent1="accent1" accent2="accent2" accent3="accent3" accent4="accent4" accent5="accent5" accent6="accent6" hlink="hlink" folHlink="folHlink"/>
  <p:sldLayoutIdLst>
    <p:sldLayoutId id="2147493322" r:id="rId1"/>
    <p:sldLayoutId id="2147493323" r:id="rId2"/>
    <p:sldLayoutId id="2147493324" r:id="rId3"/>
    <p:sldLayoutId id="2147493325" r:id="rId4"/>
    <p:sldLayoutId id="2147493326" r:id="rId5"/>
    <p:sldLayoutId id="2147493327" r:id="rId6"/>
    <p:sldLayoutId id="2147493328" r:id="rId7"/>
    <p:sldLayoutId id="2147493329" r:id="rId8"/>
    <p:sldLayoutId id="2147493330" r:id="rId9"/>
    <p:sldLayoutId id="2147493331" r:id="rId10"/>
    <p:sldLayoutId id="214749333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954887323"/>
      </p:ext>
    </p:extLst>
  </p:cSld>
  <p:clrMap bg1="lt1" tx1="dk1" bg2="lt2" tx2="dk2" accent1="accent1" accent2="accent2" accent3="accent3" accent4="accent4" accent5="accent5" accent6="accent6" hlink="hlink" folHlink="folHlink"/>
  <p:sldLayoutIdLst>
    <p:sldLayoutId id="2147493334" r:id="rId1"/>
    <p:sldLayoutId id="2147493335" r:id="rId2"/>
    <p:sldLayoutId id="2147493336" r:id="rId3"/>
    <p:sldLayoutId id="2147493337" r:id="rId4"/>
    <p:sldLayoutId id="2147493338" r:id="rId5"/>
    <p:sldLayoutId id="2147493339" r:id="rId6"/>
    <p:sldLayoutId id="2147493340" r:id="rId7"/>
    <p:sldLayoutId id="2147493341" r:id="rId8"/>
    <p:sldLayoutId id="2147493342" r:id="rId9"/>
    <p:sldLayoutId id="2147493343" r:id="rId10"/>
    <p:sldLayoutId id="214749334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13315"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13316"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13318" name="圖片 17" descr="p2.jpg"/>
          <p:cNvPicPr>
            <a:picLocks noChangeAspect="1"/>
          </p:cNvPicPr>
          <p:nvPr/>
        </p:nvPicPr>
        <p:blipFill>
          <a:blip r:embed="rId14"/>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13319" name="Picture 2" descr="新北拷貝"/>
          <p:cNvPicPr>
            <a:picLocks noChangeAspect="1" noChangeArrowheads="1"/>
          </p:cNvPicPr>
          <p:nvPr/>
        </p:nvPicPr>
        <p:blipFill>
          <a:blip r:embed="rId15"/>
          <a:srcRect/>
          <a:stretch>
            <a:fillRect/>
          </a:stretch>
        </p:blipFill>
        <p:spPr bwMode="auto">
          <a:xfrm>
            <a:off x="8153400" y="152400"/>
            <a:ext cx="990600" cy="990600"/>
          </a:xfrm>
          <a:prstGeom prst="rect">
            <a:avLst/>
          </a:prstGeom>
          <a:noFill/>
          <a:ln w="9525">
            <a:noFill/>
            <a:miter lim="800000"/>
            <a:headEnd/>
            <a:tailEnd/>
          </a:ln>
        </p:spPr>
      </p:pic>
      <p:pic>
        <p:nvPicPr>
          <p:cNvPr id="13320" name="Picture 16" descr="花"/>
          <p:cNvPicPr>
            <a:picLocks noChangeAspect="1" noChangeArrowheads="1"/>
          </p:cNvPicPr>
          <p:nvPr/>
        </p:nvPicPr>
        <p:blipFill>
          <a:blip r:embed="rId16"/>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6D1BB148-3D21-4BDD-9A35-D4A44B28983B}" type="slidenum">
              <a:rPr lang="en-US" altLang="zh-TW"/>
              <a:pPr>
                <a:defRPr/>
              </a:pPr>
              <a:t>‹#›</a:t>
            </a:fld>
            <a:endParaRPr lang="en-US" altLang="zh-TW"/>
          </a:p>
        </p:txBody>
      </p:sp>
    </p:spTree>
    <p:extLst>
      <p:ext uri="{BB962C8B-B14F-4D97-AF65-F5344CB8AC3E}">
        <p14:creationId xmlns:p14="http://schemas.microsoft.com/office/powerpoint/2010/main" val="2272056432"/>
      </p:ext>
    </p:extLst>
  </p:cSld>
  <p:clrMap bg1="lt1" tx1="dk1" bg2="lt2" tx2="dk2" accent1="accent1" accent2="accent2" accent3="accent3" accent4="accent4" accent5="accent5" accent6="accent6" hlink="hlink" folHlink="folHlink"/>
  <p:sldLayoutIdLst>
    <p:sldLayoutId id="2147493403" r:id="rId1"/>
    <p:sldLayoutId id="2147493404" r:id="rId2"/>
    <p:sldLayoutId id="2147493405" r:id="rId3"/>
    <p:sldLayoutId id="2147493406" r:id="rId4"/>
    <p:sldLayoutId id="2147493407" r:id="rId5"/>
    <p:sldLayoutId id="2147493408" r:id="rId6"/>
    <p:sldLayoutId id="2147493409" r:id="rId7"/>
    <p:sldLayoutId id="2147493410" r:id="rId8"/>
    <p:sldLayoutId id="2147493411" r:id="rId9"/>
    <p:sldLayoutId id="2147493412" r:id="rId10"/>
    <p:sldLayoutId id="2147493413" r:id="rId11"/>
    <p:sldLayoutId id="2147493414"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1825263917"/>
      </p:ext>
    </p:extLst>
  </p:cSld>
  <p:clrMap bg1="lt1" tx1="dk1" bg2="lt2" tx2="dk2" accent1="accent1" accent2="accent2" accent3="accent3" accent4="accent4" accent5="accent5" accent6="accent6" hlink="hlink" folHlink="folHlink"/>
  <p:sldLayoutIdLst>
    <p:sldLayoutId id="2147493526" r:id="rId1"/>
    <p:sldLayoutId id="2147493527" r:id="rId2"/>
    <p:sldLayoutId id="2147493528" r:id="rId3"/>
    <p:sldLayoutId id="2147493529" r:id="rId4"/>
    <p:sldLayoutId id="2147493530" r:id="rId5"/>
    <p:sldLayoutId id="2147493531" r:id="rId6"/>
    <p:sldLayoutId id="2147493532" r:id="rId7"/>
    <p:sldLayoutId id="2147493533" r:id="rId8"/>
    <p:sldLayoutId id="2147493534" r:id="rId9"/>
    <p:sldLayoutId id="2147493535" r:id="rId10"/>
    <p:sldLayoutId id="2147493536"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3736551047"/>
      </p:ext>
    </p:extLst>
  </p:cSld>
  <p:clrMap bg1="lt1" tx1="dk1" bg2="lt2" tx2="dk2" accent1="accent1" accent2="accent2" accent3="accent3" accent4="accent4" accent5="accent5" accent6="accent6" hlink="hlink" folHlink="folHlink"/>
  <p:sldLayoutIdLst>
    <p:sldLayoutId id="2147493539" r:id="rId1"/>
    <p:sldLayoutId id="2147493540" r:id="rId2"/>
    <p:sldLayoutId id="2147493541" r:id="rId3"/>
    <p:sldLayoutId id="2147493542" r:id="rId4"/>
    <p:sldLayoutId id="2147493543" r:id="rId5"/>
    <p:sldLayoutId id="2147493544" r:id="rId6"/>
    <p:sldLayoutId id="2147493545" r:id="rId7"/>
    <p:sldLayoutId id="2147493546" r:id="rId8"/>
    <p:sldLayoutId id="2147493547" r:id="rId9"/>
    <p:sldLayoutId id="2147493548" r:id="rId10"/>
    <p:sldLayoutId id="2147493549" r:id="rId11"/>
    <p:sldLayoutId id="2147493550"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3"/>
          <p:cNvSpPr>
            <a:spLocks noChangeArrowheads="1"/>
          </p:cNvSpPr>
          <p:nvPr/>
        </p:nvSpPr>
        <p:spPr bwMode="auto">
          <a:xfrm>
            <a:off x="22334" y="365126"/>
            <a:ext cx="8972810" cy="635635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sp>
        <p:nvSpPr>
          <p:cNvPr id="8" name="矩形 7"/>
          <p:cNvSpPr/>
          <p:nvPr/>
        </p:nvSpPr>
        <p:spPr>
          <a:xfrm>
            <a:off x="-1" y="383545"/>
            <a:ext cx="172267" cy="63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877050" y="6356351"/>
            <a:ext cx="2057400" cy="365125"/>
          </a:xfrm>
          <a:prstGeom prst="rect">
            <a:avLst/>
          </a:prstGeom>
        </p:spPr>
        <p:txBody>
          <a:bodyPr vert="horz" lIns="91440" tIns="45720" rIns="91440" bIns="45720" rtlCol="0" anchor="ctr"/>
          <a:lstStyle>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fontAlgn="auto">
              <a:spcBef>
                <a:spcPts val="0"/>
              </a:spcBef>
              <a:spcAft>
                <a:spcPts val="0"/>
              </a:spcAft>
            </a:pPr>
            <a:fld id="{98F9CC33-4133-468C-B7C7-B67D93663D55}" type="slidenum">
              <a:rPr kumimoji="0" lang="zh-TW" altLang="en-US" smtClean="0">
                <a:solidFill>
                  <a:srgbClr val="44546A">
                    <a:lumMod val="50000"/>
                  </a:srgbClr>
                </a:solidFill>
              </a:rPr>
              <a:pPr fontAlgn="auto">
                <a:spcBef>
                  <a:spcPts val="0"/>
                </a:spcBef>
                <a:spcAft>
                  <a:spcPts val="0"/>
                </a:spcAft>
              </a:pPr>
              <a:t>‹#›</a:t>
            </a:fld>
            <a:endParaRPr kumimoji="0" lang="zh-TW" altLang="en-US">
              <a:solidFill>
                <a:srgbClr val="44546A">
                  <a:lumMod val="50000"/>
                </a:srgbClr>
              </a:solidFill>
            </a:endParaRPr>
          </a:p>
        </p:txBody>
      </p:sp>
      <p:sp>
        <p:nvSpPr>
          <p:cNvPr id="3" name="文字版面配置區 2"/>
          <p:cNvSpPr>
            <a:spLocks noGrp="1"/>
          </p:cNvSpPr>
          <p:nvPr>
            <p:ph type="body" idx="1"/>
          </p:nvPr>
        </p:nvSpPr>
        <p:spPr>
          <a:xfrm>
            <a:off x="228600" y="927102"/>
            <a:ext cx="8401050" cy="480694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TextBox 7"/>
          <p:cNvSpPr txBox="1">
            <a:spLocks noChangeArrowheads="1"/>
          </p:cNvSpPr>
          <p:nvPr/>
        </p:nvSpPr>
        <p:spPr bwMode="auto">
          <a:xfrm>
            <a:off x="8196883" y="92528"/>
            <a:ext cx="966167" cy="319318"/>
          </a:xfrm>
          <a:prstGeom prst="rect">
            <a:avLst/>
          </a:prstGeom>
          <a:noFill/>
          <a:ln>
            <a:noFill/>
          </a:ln>
          <a:extLst/>
        </p:spPr>
        <p:txBody>
          <a:bodyPr wrap="squar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algn="ctr" fontAlgn="auto">
              <a:spcBef>
                <a:spcPts val="0"/>
              </a:spcBef>
              <a:spcAft>
                <a:spcPts val="0"/>
              </a:spcAft>
              <a:defRPr/>
            </a:pPr>
            <a:r>
              <a:rPr kumimoji="0" lang="en-US" altLang="zh-CN" sz="1400" dirty="0" smtClean="0">
                <a:solidFill>
                  <a:prstClr val="white">
                    <a:lumMod val="65000"/>
                  </a:prstClr>
                </a:solidFill>
                <a:latin typeface="Impact" pitchFamily="34" charset="0"/>
              </a:rPr>
              <a:t>WCDR</a:t>
            </a:r>
            <a:endParaRPr kumimoji="0" lang="zh-CN" altLang="en-US" sz="1400" dirty="0" smtClean="0">
              <a:solidFill>
                <a:prstClr val="white">
                  <a:lumMod val="65000"/>
                </a:prstClr>
              </a:solidFill>
              <a:latin typeface="Impact" pitchFamily="34" charset="0"/>
            </a:endParaRPr>
          </a:p>
        </p:txBody>
      </p:sp>
      <p:pic>
        <p:nvPicPr>
          <p:cNvPr id="10" name="圖片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65964" y="-22188"/>
            <a:ext cx="359519" cy="388474"/>
          </a:xfrm>
          <a:prstGeom prst="rect">
            <a:avLst/>
          </a:prstGeom>
        </p:spPr>
      </p:pic>
      <p:sp>
        <p:nvSpPr>
          <p:cNvPr id="2" name="標題版面配置區 1"/>
          <p:cNvSpPr>
            <a:spLocks noGrp="1"/>
          </p:cNvSpPr>
          <p:nvPr>
            <p:ph type="title"/>
          </p:nvPr>
        </p:nvSpPr>
        <p:spPr>
          <a:xfrm>
            <a:off x="228600" y="130858"/>
            <a:ext cx="5810250" cy="561976"/>
          </a:xfrm>
          <a:prstGeom prst="rect">
            <a:avLst/>
          </a:prstGeom>
          <a:noFill/>
        </p:spPr>
        <p:txBody>
          <a:bodyPr vert="horz" lIns="91440" tIns="45720" rIns="91440" bIns="45720" rtlCol="0" anchor="ctr">
            <a:noAutofit/>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30870416"/>
      </p:ext>
    </p:extLst>
  </p:cSld>
  <p:clrMap bg1="lt1" tx1="dk1" bg2="lt2" tx2="dk2" accent1="accent1" accent2="accent2" accent3="accent3" accent4="accent4" accent5="accent5" accent6="accent6" hlink="hlink" folHlink="folHlink"/>
  <p:sldLayoutIdLst>
    <p:sldLayoutId id="2147493552" r:id="rId1"/>
    <p:sldLayoutId id="2147493553" r:id="rId2"/>
    <p:sldLayoutId id="2147493554" r:id="rId3"/>
    <p:sldLayoutId id="2147493555" r:id="rId4"/>
    <p:sldLayoutId id="2147493556" r:id="rId5"/>
    <p:sldLayoutId id="2147493557" r:id="rId6"/>
    <p:sldLayoutId id="2147493558" r:id="rId7"/>
    <p:sldLayoutId id="2147493559" r:id="rId8"/>
    <p:sldLayoutId id="2147493560" r:id="rId9"/>
    <p:sldLayoutId id="2147493561" r:id="rId10"/>
    <p:sldLayoutId id="2147493562"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6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6.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8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8.jpeg"/><Relationship Id="rId1" Type="http://schemas.openxmlformats.org/officeDocument/2006/relationships/slideLayout" Target="../slideLayouts/slideLayout86.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6.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PNG"/><Relationship Id="rId1" Type="http://schemas.openxmlformats.org/officeDocument/2006/relationships/slideLayout" Target="../slideLayouts/slideLayout8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0.PNG"/><Relationship Id="rId4" Type="http://schemas.openxmlformats.org/officeDocument/2006/relationships/diagramLayout" Target="../diagrams/layout1.xm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6.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6.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6.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s://software.ecmwf.int/wiki/display/FCST/201606+-+Flooding+-+France" TargetMode="External"/><Relationship Id="rId7"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06.xml"/><Relationship Id="rId6" Type="http://schemas.openxmlformats.org/officeDocument/2006/relationships/image" Target="../media/image50.png"/><Relationship Id="rId5" Type="http://schemas.openxmlformats.org/officeDocument/2006/relationships/hyperlink" Target="http://www.financialexpress.com/photos/business-gallery/273388/flood-in-paris-2016-seine-still-rising-louvre-scrambles-to-protect-art/9/" TargetMode="External"/><Relationship Id="rId4" Type="http://schemas.openxmlformats.org/officeDocument/2006/relationships/hyperlink" Target="http://www.nbcnews.com/news/world/france-flooding-death-toll-rises-four-river-peaks-paris-n585846"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udn.com/news/story/6809/1738707-%E5%A1%9E%E7%B4%8D%E6%B2%B3%E6%B7%B9%E4%B8%8A%E8%B7%AF-%E7%BE%85%E6%B5%AE%E5%AE%AE%E6%80%A5%E6%8C%AA%E8%97%9D%E8%A1%93%E5%93%81" TargetMode="External"/><Relationship Id="rId2" Type="http://schemas.openxmlformats.org/officeDocument/2006/relationships/notesSlide" Target="../notesSlides/notesSlide8.xml"/><Relationship Id="rId1" Type="http://schemas.openxmlformats.org/officeDocument/2006/relationships/slideLayout" Target="../slideLayouts/slideLayout10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hyperlink" Target="http://www.bbc.com/zhongwen/trad/world/2016/06/160602_france_germany_flood"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notesSlide" Target="../notesSlides/notesSlide9.xml"/><Relationship Id="rId7" Type="http://schemas.openxmlformats.org/officeDocument/2006/relationships/oleObject" Target="../embeddings/oleObject2.bin"/><Relationship Id="rId2" Type="http://schemas.openxmlformats.org/officeDocument/2006/relationships/slideLayout" Target="../slideLayouts/slideLayout106.xml"/><Relationship Id="rId1" Type="http://schemas.openxmlformats.org/officeDocument/2006/relationships/vmlDrawing" Target="../drawings/vmlDrawing1.vml"/><Relationship Id="rId6" Type="http://schemas.openxmlformats.org/officeDocument/2006/relationships/image" Target="../media/image55.wmf"/><Relationship Id="rId5" Type="http://schemas.openxmlformats.org/officeDocument/2006/relationships/oleObject" Target="../embeddings/oleObject1.bin"/><Relationship Id="rId4" Type="http://schemas.openxmlformats.org/officeDocument/2006/relationships/image" Target="../media/image57.jpeg"/><Relationship Id="rId9" Type="http://schemas.openxmlformats.org/officeDocument/2006/relationships/image" Target="../media/image58.png"/></Relationships>
</file>

<file path=ppt/slides/_rels/slide5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http/www.interieur.gouv.fr/Actualites/Communiques/Engagement-de-la-securite-civile-et-de-l-ensemble-des-agents-de-l-Etat-face-aux-intemperies&#12289;http:/www.bbc.com/news/world-europe-36451009&#12289;http:/www.ettoday.net/news/20160603/710094.htm" TargetMode="External"/><Relationship Id="rId7"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106.xml"/><Relationship Id="rId6" Type="http://schemas.openxmlformats.org/officeDocument/2006/relationships/hyperlink" Target="http://news.ltn.com.tw/news/world/breakingnews/1717324" TargetMode="External"/><Relationship Id="rId5" Type="http://schemas.openxmlformats.org/officeDocument/2006/relationships/hyperlink" Target="http://www.epochtimes.com/b5/16/6/2/n7956774.htm" TargetMode="External"/><Relationship Id="rId4" Type="http://schemas.openxmlformats.org/officeDocument/2006/relationships/hyperlink" Target="http://www.ettoday.net/news/20160603/710094.htm"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4.gif"/><Relationship Id="rId2" Type="http://schemas.openxmlformats.org/officeDocument/2006/relationships/notesSlide" Target="../notesSlides/notesSlide11.xml"/><Relationship Id="rId1" Type="http://schemas.openxmlformats.org/officeDocument/2006/relationships/slideLayout" Target="../slideLayouts/slideLayout106.xml"/><Relationship Id="rId6" Type="http://schemas.openxmlformats.org/officeDocument/2006/relationships/image" Target="../media/image63.jpg"/><Relationship Id="rId5" Type="http://schemas.openxmlformats.org/officeDocument/2006/relationships/hyperlink" Target="http://queening.pixnet.net/blog/post/21744255-%E6%97%A5%E6%9C%AC%E8%B6%B4%E8%B6%B4%E8%B5%B0%E5%AF%A6%E7%94%A8%E7%B3%BB%E5%88%97%EF%BD%9E%E6%97%A5%E6%9C%AC%E5%9C%B0%E5%9C%96%E7%AF%87" TargetMode="External"/><Relationship Id="rId4" Type="http://schemas.openxmlformats.org/officeDocument/2006/relationships/hyperlink" Target="http://www.tenki.jp/past/2016/06/19/chart/"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www.fdma.go.jp/bn/%E3%80%90%E7%AC%AC11%E5%A0%B1%E3%80%91%EF%BC%96%E6%9C%88%EF%BC%92%EF%BC%90%E6%97%A5%E3%81%8B%E3%82%89%E3%81%AE%E6%A2%85%E9%9B%A8%E5%89%8D%E7%B7%9A%E3%81%AB%E4%BC%B4%E3%81%86%E5%A4%A7%E9%9B%A8.pdf" TargetMode="External"/><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06.xml"/><Relationship Id="rId6" Type="http://schemas.openxmlformats.org/officeDocument/2006/relationships/hyperlink" Target="http://qbiz.jp/article/89842/1" TargetMode="External"/><Relationship Id="rId5" Type="http://schemas.openxmlformats.org/officeDocument/2006/relationships/hyperlink" Target="http://www.saga-s.co.jp/news/saga/10101/325713" TargetMode="External"/><Relationship Id="rId4" Type="http://schemas.openxmlformats.org/officeDocument/2006/relationships/hyperlink" Target="http://www.mlit.go.jp/common/001136998.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06.xml"/><Relationship Id="rId5" Type="http://schemas.openxmlformats.org/officeDocument/2006/relationships/hyperlink" Target="http://www.fdma.go.jp/bn/%E3%80%90%E7%AC%AC7%E5%A0%B1%E3%80%91%EF%BC%96%E6%9C%88%EF%BC%92%EF%BC%90%E6%97%A5%E3%81%8B%E3%82%89%E3%81%AE%E6%A2%85%E9%9B%A8%E5%89%8D%E7%B7%9A%E3%81%AB%E4%BC%B4%E3%81%86%E5%A4%A7%E9%9B%A8.pdf" TargetMode="Externa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www.jma-net.go.jp/kumamoto/kakusyusiryou/20160416zantei_dosha1.pdf" TargetMode="External"/><Relationship Id="rId2" Type="http://schemas.openxmlformats.org/officeDocument/2006/relationships/notesSlide" Target="../notesSlides/notesSlide14.xml"/><Relationship Id="rId1" Type="http://schemas.openxmlformats.org/officeDocument/2006/relationships/slideLayout" Target="../slideLayouts/slideLayout106.xml"/><Relationship Id="rId6" Type="http://schemas.openxmlformats.org/officeDocument/2006/relationships/hyperlink" Target="http://www.jma-net.go.jp/kumamoto/kakusyusiryou/20160416zantei_ooame1.pdf" TargetMode="External"/><Relationship Id="rId5" Type="http://schemas.openxmlformats.org/officeDocument/2006/relationships/hyperlink" Target="http://www.jma-net.go.jp/kumamoto/kakusyusiryou/20160416zantei_kozui.pdf" TargetMode="Externa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hyperlink" Target="http://www.jma-net.go.jp/fukuoka/chosa/saigai/2016_0621.pdf" TargetMode="External"/><Relationship Id="rId2" Type="http://schemas.openxmlformats.org/officeDocument/2006/relationships/notesSlide" Target="../notesSlides/notesSlide15.xml"/><Relationship Id="rId1" Type="http://schemas.openxmlformats.org/officeDocument/2006/relationships/slideLayout" Target="../slideLayouts/slideLayout106.xml"/><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hyperlink" Target="http://www.jma-net.go.jp/fukuoka/chosa/saigai/2016_0621.pdf" TargetMode="External"/><Relationship Id="rId2" Type="http://schemas.openxmlformats.org/officeDocument/2006/relationships/notesSlide" Target="../notesSlides/notesSlide16.xml"/><Relationship Id="rId1" Type="http://schemas.openxmlformats.org/officeDocument/2006/relationships/slideLayout" Target="../slideLayouts/slideLayout106.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hyperlink" Target="http://www.mlit.go.jp/river/sabo/jirei/h28dosha/160607_gaiyou_sokuhou.pdf" TargetMode="External"/><Relationship Id="rId2" Type="http://schemas.openxmlformats.org/officeDocument/2006/relationships/notesSlide" Target="../notesSlides/notesSlide17.xml"/><Relationship Id="rId1" Type="http://schemas.openxmlformats.org/officeDocument/2006/relationships/slideLayout" Target="../slideLayouts/slideLayout106.xml"/><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6214" y="2590800"/>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400" b="1" dirty="0">
                <a:solidFill>
                  <a:srgbClr val="CC3300"/>
                </a:solidFill>
                <a:latin typeface="標楷體" pitchFamily="65" charset="-120"/>
              </a:rPr>
              <a:t>新北市災害防救</a:t>
            </a:r>
            <a:r>
              <a:rPr lang="zh-TW" altLang="en-US" sz="4400" b="1" dirty="0" smtClean="0">
                <a:solidFill>
                  <a:srgbClr val="CC3300"/>
                </a:solidFill>
                <a:latin typeface="標楷體" pitchFamily="65" charset="-120"/>
              </a:rPr>
              <a:t>深耕第</a:t>
            </a:r>
            <a:r>
              <a:rPr lang="en-US" altLang="zh-TW" sz="4400" b="1" dirty="0" smtClean="0">
                <a:solidFill>
                  <a:srgbClr val="CC3300"/>
                </a:solidFill>
                <a:latin typeface="標楷體" pitchFamily="65" charset="-120"/>
              </a:rPr>
              <a:t>2</a:t>
            </a:r>
            <a:r>
              <a:rPr lang="zh-TW" altLang="en-US" sz="4400" b="1" dirty="0">
                <a:solidFill>
                  <a:srgbClr val="CC3300"/>
                </a:solidFill>
                <a:latin typeface="標楷體" pitchFamily="65" charset="-120"/>
              </a:rPr>
              <a:t>期</a:t>
            </a:r>
            <a:r>
              <a:rPr lang="zh-TW" altLang="en-US" sz="4400" b="1" dirty="0" smtClean="0">
                <a:solidFill>
                  <a:srgbClr val="CC3300"/>
                </a:solidFill>
                <a:latin typeface="標楷體" pitchFamily="65" charset="-120"/>
              </a:rPr>
              <a:t>計畫</a:t>
            </a:r>
            <a:endParaRPr lang="zh-TW" altLang="en-US" sz="4400" b="1" dirty="0">
              <a:solidFill>
                <a:srgbClr val="CC3300"/>
              </a:solidFill>
              <a:latin typeface="標楷體" pitchFamily="65" charset="-120"/>
            </a:endParaRPr>
          </a:p>
          <a:p>
            <a:pPr algn="ctr">
              <a:spcBef>
                <a:spcPct val="20000"/>
              </a:spcBef>
            </a:pPr>
            <a:r>
              <a:rPr lang="en-US" altLang="zh-TW" sz="4400" b="1" dirty="0" smtClean="0">
                <a:solidFill>
                  <a:srgbClr val="CC3300"/>
                </a:solidFill>
                <a:latin typeface="標楷體" pitchFamily="65" charset="-120"/>
              </a:rPr>
              <a:t>105</a:t>
            </a:r>
            <a:r>
              <a:rPr lang="zh-TW" altLang="en-US" sz="4400" b="1" dirty="0" smtClean="0">
                <a:solidFill>
                  <a:srgbClr val="CC3300"/>
                </a:solidFill>
                <a:latin typeface="標楷體" pitchFamily="65" charset="-120"/>
              </a:rPr>
              <a:t>年第</a:t>
            </a:r>
            <a:r>
              <a:rPr lang="en-US" altLang="zh-TW" sz="4400" b="1" dirty="0" smtClean="0">
                <a:solidFill>
                  <a:srgbClr val="CC3300"/>
                </a:solidFill>
                <a:latin typeface="標楷體" pitchFamily="65" charset="-120"/>
              </a:rPr>
              <a:t>30</a:t>
            </a:r>
            <a:r>
              <a:rPr lang="zh-TW" altLang="en-US" sz="4400" b="1" dirty="0" smtClean="0">
                <a:solidFill>
                  <a:srgbClr val="CC3300"/>
                </a:solidFill>
                <a:latin typeface="標楷體" pitchFamily="65" charset="-120"/>
              </a:rPr>
              <a:t>次</a:t>
            </a:r>
            <a:r>
              <a:rPr lang="zh-TW" altLang="en-US" sz="4400" b="1" dirty="0">
                <a:solidFill>
                  <a:srgbClr val="CC3300"/>
                </a:solidFill>
                <a:latin typeface="標楷體" pitchFamily="65" charset="-120"/>
              </a:rPr>
              <a:t>四方工作會議</a:t>
            </a:r>
          </a:p>
        </p:txBody>
      </p:sp>
      <p:sp>
        <p:nvSpPr>
          <p:cNvPr id="4" name="Text Box 9"/>
          <p:cNvSpPr txBox="1">
            <a:spLocks noChangeArrowheads="1"/>
          </p:cNvSpPr>
          <p:nvPr/>
        </p:nvSpPr>
        <p:spPr bwMode="auto">
          <a:xfrm>
            <a:off x="1600200" y="4963196"/>
            <a:ext cx="579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spcBef>
                <a:spcPct val="50000"/>
              </a:spcBef>
            </a:pPr>
            <a:r>
              <a:rPr lang="en-US" altLang="zh-TW" sz="2800" b="1" dirty="0" smtClean="0">
                <a:solidFill>
                  <a:srgbClr val="0033CC"/>
                </a:solidFill>
                <a:latin typeface="標楷體" pitchFamily="65" charset="-120"/>
              </a:rPr>
              <a:t>105</a:t>
            </a:r>
            <a:r>
              <a:rPr lang="zh-TW" altLang="en-US" sz="2800" b="1" dirty="0" smtClean="0">
                <a:solidFill>
                  <a:srgbClr val="0033CC"/>
                </a:solidFill>
                <a:latin typeface="標楷體" pitchFamily="65" charset="-120"/>
              </a:rPr>
              <a:t>年</a:t>
            </a:r>
            <a:r>
              <a:rPr lang="en-US" altLang="zh-TW" sz="2800" b="1" dirty="0">
                <a:solidFill>
                  <a:srgbClr val="0033CC"/>
                </a:solidFill>
                <a:latin typeface="標楷體" pitchFamily="65" charset="-120"/>
              </a:rPr>
              <a:t>7</a:t>
            </a:r>
            <a:r>
              <a:rPr lang="zh-TW" altLang="en-US" sz="2800" b="1" dirty="0" smtClean="0">
                <a:solidFill>
                  <a:srgbClr val="0033CC"/>
                </a:solidFill>
                <a:latin typeface="標楷體" pitchFamily="65" charset="-120"/>
              </a:rPr>
              <a:t>月</a:t>
            </a:r>
            <a:r>
              <a:rPr lang="en-US" altLang="zh-TW" sz="2800" b="1" dirty="0" smtClean="0">
                <a:solidFill>
                  <a:srgbClr val="0033CC"/>
                </a:solidFill>
                <a:latin typeface="標楷體" pitchFamily="65" charset="-120"/>
              </a:rPr>
              <a:t>25</a:t>
            </a:r>
            <a:r>
              <a:rPr lang="zh-TW" altLang="en-US" sz="2800" b="1" dirty="0" smtClean="0">
                <a:solidFill>
                  <a:srgbClr val="0033CC"/>
                </a:solidFill>
                <a:latin typeface="標楷體" pitchFamily="65" charset="-120"/>
              </a:rPr>
              <a:t>日</a:t>
            </a:r>
            <a:r>
              <a:rPr lang="en-US" altLang="zh-TW" sz="2800" b="1" dirty="0">
                <a:solidFill>
                  <a:srgbClr val="0033CC"/>
                </a:solidFill>
                <a:latin typeface="標楷體" pitchFamily="65" charset="-120"/>
              </a:rPr>
              <a:t>(</a:t>
            </a:r>
            <a:r>
              <a:rPr lang="zh-TW" altLang="en-US" sz="2800" b="1" dirty="0" smtClean="0">
                <a:solidFill>
                  <a:srgbClr val="0033CC"/>
                </a:solidFill>
                <a:latin typeface="標楷體" pitchFamily="65" charset="-120"/>
              </a:rPr>
              <a:t>星期一</a:t>
            </a:r>
            <a:r>
              <a:rPr lang="en-US" altLang="zh-TW" sz="2800" b="1" dirty="0" smtClean="0">
                <a:solidFill>
                  <a:srgbClr val="0033CC"/>
                </a:solidFill>
                <a:latin typeface="標楷體" pitchFamily="65" charset="-120"/>
              </a:rPr>
              <a:t>) 14</a:t>
            </a:r>
            <a:r>
              <a:rPr lang="zh-TW" altLang="en-US" sz="2800" b="1" dirty="0" smtClean="0">
                <a:solidFill>
                  <a:srgbClr val="0033CC"/>
                </a:solidFill>
                <a:latin typeface="標楷體" pitchFamily="65" charset="-120"/>
              </a:rPr>
              <a:t>時</a:t>
            </a:r>
            <a:endParaRPr lang="en-US" altLang="zh-TW" sz="2800" b="1" dirty="0" smtClean="0">
              <a:solidFill>
                <a:srgbClr val="0033CC"/>
              </a:solidFill>
              <a:latin typeface="標楷體" pitchFamily="65" charset="-120"/>
            </a:endParaRPr>
          </a:p>
        </p:txBody>
      </p:sp>
      <p:sp>
        <p:nvSpPr>
          <p:cNvPr id="6"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1</a:t>
            </a:fld>
            <a:endParaRPr lang="en-US" altLang="ko-KR" dirty="0"/>
          </a:p>
        </p:txBody>
      </p:sp>
    </p:spTree>
    <p:extLst>
      <p:ext uri="{BB962C8B-B14F-4D97-AF65-F5344CB8AC3E}">
        <p14:creationId xmlns:p14="http://schemas.microsoft.com/office/powerpoint/2010/main" val="125965388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zh-TW" dirty="0" smtClean="0"/>
              <a:t>10</a:t>
            </a:r>
            <a:endParaRPr lang="en-US" altLang="ko-KR" dirty="0"/>
          </a:p>
        </p:txBody>
      </p:sp>
      <p:sp>
        <p:nvSpPr>
          <p:cNvPr id="111619" name="Rectangle 8"/>
          <p:cNvSpPr>
            <a:spLocks noChangeArrowheads="1"/>
          </p:cNvSpPr>
          <p:nvPr/>
        </p:nvSpPr>
        <p:spPr bwMode="auto">
          <a:xfrm>
            <a:off x="0" y="2873514"/>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82663" indent="-982663" algn="ctr"/>
            <a:r>
              <a:rPr lang="zh-TW" altLang="en-US" sz="4000" b="1" dirty="0">
                <a:solidFill>
                  <a:srgbClr val="C00000"/>
                </a:solidFill>
              </a:rPr>
              <a:t>三、防災社區期程及進度報告</a:t>
            </a:r>
          </a:p>
        </p:txBody>
      </p:sp>
    </p:spTree>
    <p:extLst>
      <p:ext uri="{BB962C8B-B14F-4D97-AF65-F5344CB8AC3E}">
        <p14:creationId xmlns:p14="http://schemas.microsoft.com/office/powerpoint/2010/main" val="410726061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zh-TW" dirty="0" smtClean="0"/>
              <a:t>12</a:t>
            </a:r>
            <a:endParaRPr lang="en-US" altLang="ko-KR" dirty="0"/>
          </a:p>
        </p:txBody>
      </p:sp>
      <p:graphicFrame>
        <p:nvGraphicFramePr>
          <p:cNvPr id="5" name="表格 4"/>
          <p:cNvGraphicFramePr>
            <a:graphicFrameLocks noGrp="1"/>
          </p:cNvGraphicFramePr>
          <p:nvPr>
            <p:extLst>
              <p:ext uri="{D42A27DB-BD31-4B8C-83A1-F6EECF244321}">
                <p14:modId xmlns:p14="http://schemas.microsoft.com/office/powerpoint/2010/main" val="292444428"/>
              </p:ext>
            </p:extLst>
          </p:nvPr>
        </p:nvGraphicFramePr>
        <p:xfrm>
          <a:off x="457200" y="1415369"/>
          <a:ext cx="8229600" cy="4604432"/>
        </p:xfrm>
        <a:graphic>
          <a:graphicData uri="http://schemas.openxmlformats.org/drawingml/2006/table">
            <a:tbl>
              <a:tblPr firstRow="1" firstCol="1" bandRow="1">
                <a:tableStyleId>{5C22544A-7EE6-4342-B048-85BDC9FD1C3A}</a:tableStyleId>
              </a:tblPr>
              <a:tblGrid>
                <a:gridCol w="831619">
                  <a:extLst>
                    <a:ext uri="{9D8B030D-6E8A-4147-A177-3AD203B41FA5}">
                      <a16:colId xmlns:a16="http://schemas.microsoft.com/office/drawing/2014/main" val="1774981659"/>
                    </a:ext>
                  </a:extLst>
                </a:gridCol>
                <a:gridCol w="1454381">
                  <a:extLst>
                    <a:ext uri="{9D8B030D-6E8A-4147-A177-3AD203B41FA5}">
                      <a16:colId xmlns:a16="http://schemas.microsoft.com/office/drawing/2014/main" val="3996515924"/>
                    </a:ext>
                  </a:extLst>
                </a:gridCol>
                <a:gridCol w="1389888">
                  <a:extLst>
                    <a:ext uri="{9D8B030D-6E8A-4147-A177-3AD203B41FA5}">
                      <a16:colId xmlns:a16="http://schemas.microsoft.com/office/drawing/2014/main" val="2510450104"/>
                    </a:ext>
                  </a:extLst>
                </a:gridCol>
                <a:gridCol w="4553712">
                  <a:extLst>
                    <a:ext uri="{9D8B030D-6E8A-4147-A177-3AD203B41FA5}">
                      <a16:colId xmlns:a16="http://schemas.microsoft.com/office/drawing/2014/main" val="1030211288"/>
                    </a:ext>
                  </a:extLst>
                </a:gridCol>
              </a:tblGrid>
              <a:tr h="639050">
                <a:tc>
                  <a:txBody>
                    <a:bodyPr/>
                    <a:lstStyle/>
                    <a:p>
                      <a:pPr algn="ctr">
                        <a:lnSpc>
                          <a:spcPct val="100000"/>
                        </a:lnSpc>
                        <a:spcAft>
                          <a:spcPts val="0"/>
                        </a:spcAft>
                      </a:pPr>
                      <a:r>
                        <a:rPr lang="zh-TW" sz="1600" kern="100" dirty="0">
                          <a:solidFill>
                            <a:schemeClr val="bg1"/>
                          </a:solidFill>
                          <a:effectLst/>
                          <a:latin typeface="微軟正黑體" panose="020B0604030504040204" pitchFamily="34" charset="-120"/>
                          <a:ea typeface="微軟正黑體" panose="020B0604030504040204" pitchFamily="34" charset="-120"/>
                        </a:rPr>
                        <a:t>局處</a:t>
                      </a:r>
                      <a:endParaRPr lang="zh-TW" sz="16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accent6">
                          <a:lumMod val="50000"/>
                        </a:schemeClr>
                      </a:solidFill>
                      <a:prstDash val="sysDot"/>
                      <a:round/>
                      <a:headEnd type="none" w="med" len="med"/>
                      <a:tailEnd type="none" w="med" len="med"/>
                    </a:lnR>
                    <a:lnB w="12700" cap="flat" cmpd="sng" algn="ctr">
                      <a:solidFill>
                        <a:schemeClr val="accent6">
                          <a:lumMod val="50000"/>
                        </a:schemeClr>
                      </a:solidFill>
                      <a:prstDash val="sysDot"/>
                      <a:round/>
                      <a:headEnd type="none" w="med" len="med"/>
                      <a:tailEnd type="none" w="med" len="med"/>
                    </a:lnB>
                    <a:solidFill>
                      <a:srgbClr val="548235"/>
                    </a:solidFill>
                  </a:tcPr>
                </a:tc>
                <a:tc>
                  <a:txBody>
                    <a:bodyPr/>
                    <a:lstStyle/>
                    <a:p>
                      <a:pPr>
                        <a:lnSpc>
                          <a:spcPct val="100000"/>
                        </a:lnSpc>
                        <a:spcAft>
                          <a:spcPts val="0"/>
                        </a:spcAft>
                      </a:pPr>
                      <a:r>
                        <a:rPr lang="zh-TW" sz="1600" kern="100" dirty="0">
                          <a:solidFill>
                            <a:schemeClr val="bg1"/>
                          </a:solidFill>
                          <a:effectLst/>
                          <a:latin typeface="微軟正黑體" panose="020B0604030504040204" pitchFamily="34" charset="-120"/>
                          <a:ea typeface="微軟正黑體" panose="020B0604030504040204" pitchFamily="34" charset="-120"/>
                        </a:rPr>
                        <a:t>推動社區</a:t>
                      </a:r>
                      <a:endParaRPr lang="zh-TW" sz="16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B w="12700" cap="flat" cmpd="sng" algn="ctr">
                      <a:solidFill>
                        <a:schemeClr val="accent6">
                          <a:lumMod val="50000"/>
                        </a:schemeClr>
                      </a:solidFill>
                      <a:prstDash val="sysDot"/>
                      <a:round/>
                      <a:headEnd type="none" w="med" len="med"/>
                      <a:tailEnd type="none" w="med" len="med"/>
                    </a:lnB>
                    <a:solidFill>
                      <a:srgbClr val="548235"/>
                    </a:solidFill>
                  </a:tcPr>
                </a:tc>
                <a:tc>
                  <a:txBody>
                    <a:bodyPr/>
                    <a:lstStyle/>
                    <a:p>
                      <a:pPr>
                        <a:lnSpc>
                          <a:spcPct val="100000"/>
                        </a:lnSpc>
                        <a:spcAft>
                          <a:spcPts val="0"/>
                        </a:spcAft>
                      </a:pPr>
                      <a:r>
                        <a:rPr lang="zh-TW" sz="1600" kern="100" dirty="0">
                          <a:solidFill>
                            <a:schemeClr val="bg1"/>
                          </a:solidFill>
                          <a:effectLst/>
                          <a:latin typeface="微軟正黑體" panose="020B0604030504040204" pitchFamily="34" charset="-120"/>
                          <a:ea typeface="微軟正黑體" panose="020B0604030504040204" pitchFamily="34" charset="-120"/>
                        </a:rPr>
                        <a:t>執行團隊</a:t>
                      </a:r>
                      <a:endParaRPr lang="zh-TW" sz="16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B w="12700" cap="flat" cmpd="sng" algn="ctr">
                      <a:solidFill>
                        <a:schemeClr val="accent6">
                          <a:lumMod val="50000"/>
                        </a:schemeClr>
                      </a:solidFill>
                      <a:prstDash val="sysDot"/>
                      <a:round/>
                      <a:headEnd type="none" w="med" len="med"/>
                      <a:tailEnd type="none" w="med" len="med"/>
                    </a:lnB>
                    <a:solidFill>
                      <a:srgbClr val="548235"/>
                    </a:solidFill>
                  </a:tcPr>
                </a:tc>
                <a:tc>
                  <a:txBody>
                    <a:bodyPr/>
                    <a:lstStyle/>
                    <a:p>
                      <a:pPr>
                        <a:lnSpc>
                          <a:spcPct val="100000"/>
                        </a:lnSpc>
                        <a:spcAft>
                          <a:spcPts val="0"/>
                        </a:spcAft>
                      </a:pPr>
                      <a:r>
                        <a:rPr lang="zh-TW" sz="1600" kern="100" dirty="0">
                          <a:solidFill>
                            <a:schemeClr val="bg1"/>
                          </a:solidFill>
                          <a:effectLst/>
                          <a:latin typeface="微軟正黑體" panose="020B0604030504040204" pitchFamily="34" charset="-120"/>
                          <a:ea typeface="微軟正黑體" panose="020B0604030504040204" pitchFamily="34" charset="-120"/>
                        </a:rPr>
                        <a:t>推動進度</a:t>
                      </a:r>
                      <a:endParaRPr lang="zh-TW" sz="16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50000"/>
                        </a:schemeClr>
                      </a:solidFill>
                      <a:prstDash val="sysDot"/>
                      <a:round/>
                      <a:headEnd type="none" w="med" len="med"/>
                      <a:tailEnd type="none" w="med" len="med"/>
                    </a:lnL>
                    <a:lnB w="12700" cap="flat" cmpd="sng" algn="ctr">
                      <a:solidFill>
                        <a:schemeClr val="accent6">
                          <a:lumMod val="50000"/>
                        </a:schemeClr>
                      </a:solidFill>
                      <a:prstDash val="sysDot"/>
                      <a:round/>
                      <a:headEnd type="none" w="med" len="med"/>
                      <a:tailEnd type="none" w="med" len="med"/>
                    </a:lnB>
                    <a:solidFill>
                      <a:srgbClr val="548235"/>
                    </a:solidFill>
                  </a:tcPr>
                </a:tc>
                <a:extLst>
                  <a:ext uri="{0D108BD9-81ED-4DB2-BD59-A6C34878D82A}">
                    <a16:rowId xmlns:a16="http://schemas.microsoft.com/office/drawing/2014/main" val="3968382603"/>
                  </a:ext>
                </a:extLst>
              </a:tr>
              <a:tr h="1588116">
                <a:tc>
                  <a:txBody>
                    <a:bodyPr/>
                    <a:lstStyle/>
                    <a:p>
                      <a:pPr algn="ctr">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水利局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E2F0D9"/>
                    </a:solidFill>
                  </a:tcPr>
                </a:tc>
                <a:tc>
                  <a:txBody>
                    <a:bodyPr/>
                    <a:lstStyle/>
                    <a:p>
                      <a:pPr algn="l">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雙溪區魚行里新店區廣興里</a:t>
                      </a:r>
                    </a:p>
                    <a:p>
                      <a:pPr algn="just">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三峽區中埔里</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E2F0D9"/>
                    </a:solidFill>
                  </a:tcPr>
                </a:tc>
                <a:tc>
                  <a:txBody>
                    <a:bodyPr/>
                    <a:lstStyle/>
                    <a:p>
                      <a:pPr marL="0" algn="just" defTabSz="685800" rtl="0" eaLnBrk="1" latinLnBrk="0" hangingPunct="1">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cs typeface="+mn-cs"/>
                        </a:rPr>
                        <a:t>台灣整合防災工程技術公司</a:t>
                      </a: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E2F0D9"/>
                    </a:solidFill>
                  </a:tcPr>
                </a:tc>
                <a:tc>
                  <a:txBody>
                    <a:bodyPr/>
                    <a:lstStyle/>
                    <a:p>
                      <a:pPr marL="0" lvl="0" indent="0" algn="just" defTabSz="685800" rtl="0" eaLnBrk="1" latinLnBrk="0" hangingPunct="1">
                        <a:lnSpc>
                          <a:spcPct val="100000"/>
                        </a:lnSpc>
                        <a:spcAft>
                          <a:spcPts val="0"/>
                        </a:spcAft>
                        <a:buFont typeface="+mj-lt"/>
                        <a:buNone/>
                      </a:pPr>
                      <a:r>
                        <a:rPr lang="zh-TW" altLang="en-US" sz="1600" b="1" kern="100" smtClean="0">
                          <a:solidFill>
                            <a:srgbClr val="FF0000"/>
                          </a:solidFill>
                          <a:effectLst/>
                          <a:latin typeface="微軟正黑體" panose="020B0604030504040204" pitchFamily="34" charset="-120"/>
                          <a:ea typeface="微軟正黑體" panose="020B0604030504040204" pitchFamily="34" charset="-120"/>
                          <a:cs typeface="+mn-cs"/>
                        </a:rPr>
                        <a:t>已安排</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各社區社區訪視、教育訓練及防汛演練期程。</a:t>
                      </a:r>
                    </a:p>
                  </a:txBody>
                  <a:tcPr marL="68580" marR="68580" marT="0" marB="0" anchor="ctr">
                    <a:lnL w="12700" cap="flat" cmpd="sng" algn="ctr">
                      <a:solidFill>
                        <a:schemeClr val="accent6">
                          <a:lumMod val="50000"/>
                        </a:schemeClr>
                      </a:solidFill>
                      <a:prstDash val="sysDot"/>
                      <a:round/>
                      <a:headEnd type="none" w="med" len="med"/>
                      <a:tailEnd type="none" w="med" len="med"/>
                    </a:lnL>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E2F0D9"/>
                    </a:solidFill>
                  </a:tcPr>
                </a:tc>
                <a:extLst>
                  <a:ext uri="{0D108BD9-81ED-4DB2-BD59-A6C34878D82A}">
                    <a16:rowId xmlns:a16="http://schemas.microsoft.com/office/drawing/2014/main" val="1897369843"/>
                  </a:ext>
                </a:extLst>
              </a:tr>
              <a:tr h="1150290">
                <a:tc>
                  <a:txBody>
                    <a:bodyPr/>
                    <a:lstStyle/>
                    <a:p>
                      <a:pPr algn="ctr">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農業局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FFFFFF"/>
                    </a:solidFill>
                  </a:tcPr>
                </a:tc>
                <a:tc>
                  <a:txBody>
                    <a:bodyPr/>
                    <a:lstStyle/>
                    <a:p>
                      <a:pPr algn="just">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平溪區薯榔里</a:t>
                      </a:r>
                    </a:p>
                    <a:p>
                      <a:pPr algn="just">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貢寮區福連里</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FFFFFF"/>
                    </a:solidFill>
                  </a:tcPr>
                </a:tc>
                <a:tc>
                  <a:txBody>
                    <a:bodyPr/>
                    <a:lstStyle/>
                    <a:p>
                      <a:pPr>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成大研究發展基金會</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FFFFFF"/>
                    </a:solidFill>
                  </a:tcPr>
                </a:tc>
                <a:tc>
                  <a:txBody>
                    <a:bodyPr/>
                    <a:lstStyle/>
                    <a:p>
                      <a:pPr marL="0" algn="just" defTabSz="685800" rtl="0" eaLnBrk="1" latinLnBrk="0" hangingPunct="1">
                        <a:lnSpc>
                          <a:spcPct val="100000"/>
                        </a:lnSpc>
                        <a:spcAft>
                          <a:spcPts val="0"/>
                        </a:spcAft>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辦理防災社區環境踏勘與診斷階段。</a:t>
                      </a:r>
                      <a:endParaRPr lang="zh-TW" altLang="en-US" sz="16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accent6">
                          <a:lumMod val="50000"/>
                        </a:schemeClr>
                      </a:solidFill>
                      <a:prstDash val="sysDot"/>
                      <a:round/>
                      <a:headEnd type="none" w="med" len="med"/>
                      <a:tailEnd type="none" w="med" len="med"/>
                    </a:lnL>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FFFFFF"/>
                    </a:solidFill>
                  </a:tcPr>
                </a:tc>
                <a:extLst>
                  <a:ext uri="{0D108BD9-81ED-4DB2-BD59-A6C34878D82A}">
                    <a16:rowId xmlns:a16="http://schemas.microsoft.com/office/drawing/2014/main" val="1308300921"/>
                  </a:ext>
                </a:extLst>
              </a:tr>
              <a:tr h="1226976">
                <a:tc>
                  <a:txBody>
                    <a:bodyPr/>
                    <a:lstStyle/>
                    <a:p>
                      <a:pPr algn="ctr">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工務局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E2F0D9"/>
                    </a:solidFill>
                  </a:tcPr>
                </a:tc>
                <a:tc>
                  <a:txBody>
                    <a:bodyPr/>
                    <a:lstStyle/>
                    <a:p>
                      <a:pPr algn="just">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新店區大台北華城</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E2F0D9"/>
                    </a:solidFill>
                  </a:tcPr>
                </a:tc>
                <a:tc>
                  <a:txBody>
                    <a:bodyPr/>
                    <a:lstStyle/>
                    <a:p>
                      <a:pPr algn="just">
                        <a:lnSpc>
                          <a:spcPct val="10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台灣建築中心</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E2F0D9"/>
                    </a:solidFill>
                  </a:tcPr>
                </a:tc>
                <a:tc>
                  <a:txBody>
                    <a:bodyPr/>
                    <a:lstStyle/>
                    <a:p>
                      <a:pPr marL="0" algn="just" defTabSz="685800" rtl="0" eaLnBrk="1" latinLnBrk="0" hangingPunct="1">
                        <a:lnSpc>
                          <a:spcPct val="100000"/>
                        </a:lnSpc>
                        <a:spcAft>
                          <a:spcPts val="0"/>
                        </a:spcAft>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已完成山坡地社區自主防災工作團隊組成、專家諮詢會議及現場訪查等工作，目前辦理防災社區巡檢與資料庫建置。</a:t>
                      </a:r>
                      <a:endParaRPr lang="zh-TW" altLang="en-US" sz="16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accent6">
                          <a:lumMod val="50000"/>
                        </a:schemeClr>
                      </a:solidFill>
                      <a:prstDash val="sysDot"/>
                      <a:round/>
                      <a:headEnd type="none" w="med" len="med"/>
                      <a:tailEnd type="none" w="med" len="med"/>
                    </a:lnL>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solidFill>
                      <a:srgbClr val="E2F0D9"/>
                    </a:solidFill>
                  </a:tcPr>
                </a:tc>
                <a:extLst>
                  <a:ext uri="{0D108BD9-81ED-4DB2-BD59-A6C34878D82A}">
                    <a16:rowId xmlns:a16="http://schemas.microsoft.com/office/drawing/2014/main" val="2086289546"/>
                  </a:ext>
                </a:extLst>
              </a:tr>
            </a:tbl>
          </a:graphicData>
        </a:graphic>
      </p:graphicFrame>
    </p:spTree>
    <p:extLst>
      <p:ext uri="{BB962C8B-B14F-4D97-AF65-F5344CB8AC3E}">
        <p14:creationId xmlns:p14="http://schemas.microsoft.com/office/powerpoint/2010/main" val="294605374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12</a:t>
            </a:fld>
            <a:endParaRPr lang="en-US" altLang="ko-KR" dirty="0"/>
          </a:p>
        </p:txBody>
      </p:sp>
      <p:sp>
        <p:nvSpPr>
          <p:cNvPr id="5" name="Rectangle 8"/>
          <p:cNvSpPr>
            <a:spLocks noChangeArrowheads="1"/>
          </p:cNvSpPr>
          <p:nvPr/>
        </p:nvSpPr>
        <p:spPr bwMode="auto">
          <a:xfrm>
            <a:off x="0" y="2971800"/>
            <a:ext cx="9143999"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ts val="600"/>
              </a:spcAft>
            </a:pPr>
            <a:r>
              <a:rPr lang="zh-TW" altLang="en-US" sz="4000" b="1" dirty="0">
                <a:solidFill>
                  <a:srgbClr val="C00000"/>
                </a:solidFill>
              </a:rPr>
              <a:t>四</a:t>
            </a:r>
            <a:r>
              <a:rPr lang="zh-TW" altLang="en-US" sz="4000" b="1" dirty="0" smtClean="0">
                <a:solidFill>
                  <a:srgbClr val="C00000"/>
                </a:solidFill>
              </a:rPr>
              <a:t>、</a:t>
            </a:r>
            <a:r>
              <a:rPr lang="en-US" altLang="zh-TW" sz="4000" b="1" dirty="0">
                <a:solidFill>
                  <a:srgbClr val="C00000"/>
                </a:solidFill>
              </a:rPr>
              <a:t>7</a:t>
            </a:r>
            <a:r>
              <a:rPr lang="zh-TW" altLang="en-US" sz="4000" b="1" dirty="0" smtClean="0">
                <a:solidFill>
                  <a:srgbClr val="C00000"/>
                </a:solidFill>
              </a:rPr>
              <a:t>月</a:t>
            </a:r>
            <a:r>
              <a:rPr lang="zh-TW" altLang="en-US" sz="4000" b="1" dirty="0">
                <a:solidFill>
                  <a:srgbClr val="C00000"/>
                </a:solidFill>
              </a:rPr>
              <a:t>工作</a:t>
            </a:r>
            <a:r>
              <a:rPr lang="zh-TW" altLang="en-US" sz="4000" b="1" dirty="0" smtClean="0">
                <a:solidFill>
                  <a:srgbClr val="C00000"/>
                </a:solidFill>
              </a:rPr>
              <a:t>進度報告</a:t>
            </a:r>
            <a:endParaRPr lang="en-US" altLang="zh-TW" sz="4000" b="1" dirty="0">
              <a:solidFill>
                <a:srgbClr val="C00000"/>
              </a:solidFill>
            </a:endParaRPr>
          </a:p>
          <a:p>
            <a:pPr algn="ctr">
              <a:spcAft>
                <a:spcPts val="600"/>
              </a:spcAft>
            </a:pPr>
            <a:r>
              <a:rPr lang="zh-TW" altLang="en-US" sz="4000" b="1" dirty="0" smtClean="0">
                <a:solidFill>
                  <a:srgbClr val="C00000"/>
                </a:solidFill>
              </a:rPr>
              <a:t>       </a:t>
            </a:r>
            <a:r>
              <a:rPr lang="en-US" altLang="zh-TW" sz="4000" b="1" dirty="0">
                <a:solidFill>
                  <a:srgbClr val="C00000"/>
                </a:solidFill>
              </a:rPr>
              <a:t>8</a:t>
            </a:r>
            <a:r>
              <a:rPr lang="zh-TW" altLang="en-US" sz="4000" b="1" dirty="0" smtClean="0">
                <a:solidFill>
                  <a:srgbClr val="C00000"/>
                </a:solidFill>
              </a:rPr>
              <a:t>月</a:t>
            </a:r>
            <a:r>
              <a:rPr lang="zh-TW" altLang="en-US" sz="4000" b="1" dirty="0">
                <a:solidFill>
                  <a:srgbClr val="C00000"/>
                </a:solidFill>
              </a:rPr>
              <a:t>預定進度報告</a:t>
            </a:r>
          </a:p>
        </p:txBody>
      </p:sp>
    </p:spTree>
    <p:extLst>
      <p:ext uri="{BB962C8B-B14F-4D97-AF65-F5344CB8AC3E}">
        <p14:creationId xmlns:p14="http://schemas.microsoft.com/office/powerpoint/2010/main" val="195944293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a:t>
            </a:r>
            <a:r>
              <a:rPr lang="zh-TW" altLang="en-US" dirty="0" smtClean="0"/>
              <a:t>月份工</a:t>
            </a:r>
            <a:r>
              <a:rPr lang="zh-TW" altLang="en-US" dirty="0"/>
              <a:t>作</a:t>
            </a:r>
            <a:r>
              <a:rPr lang="zh-TW" altLang="en-US" dirty="0" smtClean="0"/>
              <a:t>進度</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13</a:t>
            </a:fld>
            <a:endParaRPr lang="zh-TW" altLang="en-US"/>
          </a:p>
        </p:txBody>
      </p:sp>
    </p:spTree>
    <p:extLst>
      <p:ext uri="{BB962C8B-B14F-4D97-AF65-F5344CB8AC3E}">
        <p14:creationId xmlns:p14="http://schemas.microsoft.com/office/powerpoint/2010/main" val="1260396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28600" y="130857"/>
            <a:ext cx="4648200" cy="716869"/>
          </a:xfrm>
        </p:spPr>
        <p:txBody>
          <a:bodyPr/>
          <a:lstStyle/>
          <a:p>
            <a:r>
              <a:rPr lang="zh-TW" altLang="en-US" dirty="0"/>
              <a:t>新核定標準作業程序</a:t>
            </a: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14</a:t>
            </a:fld>
            <a:endParaRPr lang="zh-TW" altLang="en-US" dirty="0">
              <a:solidFill>
                <a:srgbClr val="44546A">
                  <a:lumMod val="50000"/>
                </a:srgbClr>
              </a:solidFill>
            </a:endParaRPr>
          </a:p>
        </p:txBody>
      </p:sp>
      <p:sp>
        <p:nvSpPr>
          <p:cNvPr id="9" name="內容版面配置區 2"/>
          <p:cNvSpPr txBox="1">
            <a:spLocks/>
          </p:cNvSpPr>
          <p:nvPr/>
        </p:nvSpPr>
        <p:spPr>
          <a:xfrm>
            <a:off x="228600" y="847726"/>
            <a:ext cx="7640321" cy="5298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00" indent="-444500">
              <a:lnSpc>
                <a:spcPct val="100000"/>
              </a:lnSpc>
              <a:buFont typeface="Wingdings" panose="05000000000000000000" pitchFamily="2" charset="2"/>
              <a:buChar char="u"/>
            </a:pPr>
            <a:r>
              <a:rPr lang="zh-TW" altLang="en-US" sz="2400" b="1" dirty="0" smtClean="0">
                <a:solidFill>
                  <a:prstClr val="black"/>
                </a:solidFill>
              </a:rPr>
              <a:t>各公所針對新核定</a:t>
            </a:r>
            <a:r>
              <a:rPr lang="en-US" altLang="zh-TW" sz="2400" b="1" dirty="0" smtClean="0">
                <a:solidFill>
                  <a:prstClr val="black"/>
                </a:solidFill>
              </a:rPr>
              <a:t>5</a:t>
            </a:r>
            <a:r>
              <a:rPr lang="zh-TW" altLang="en-US" sz="2400" b="1" dirty="0" smtClean="0">
                <a:solidFill>
                  <a:prstClr val="black"/>
                </a:solidFill>
              </a:rPr>
              <a:t>項標準作業程序核定進度如</a:t>
            </a:r>
            <a:r>
              <a:rPr lang="zh-TW" altLang="en-US" sz="2400" b="1" dirty="0">
                <a:solidFill>
                  <a:prstClr val="black"/>
                </a:solidFill>
              </a:rPr>
              <a:t>下</a:t>
            </a:r>
            <a:r>
              <a:rPr lang="zh-TW" altLang="en-US" sz="2400" b="1" dirty="0" smtClean="0">
                <a:solidFill>
                  <a:prstClr val="black"/>
                </a:solidFill>
              </a:rPr>
              <a:t>：</a:t>
            </a:r>
            <a:endParaRPr lang="en-US" altLang="zh-TW" sz="2400" dirty="0">
              <a:solidFill>
                <a:prstClr val="black"/>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1380639897"/>
              </p:ext>
            </p:extLst>
          </p:nvPr>
        </p:nvGraphicFramePr>
        <p:xfrm>
          <a:off x="179822" y="1295400"/>
          <a:ext cx="8784355" cy="5138123"/>
        </p:xfrm>
        <a:graphic>
          <a:graphicData uri="http://schemas.openxmlformats.org/drawingml/2006/table">
            <a:tbl>
              <a:tblPr firstRow="1" bandRow="1">
                <a:tableStyleId>{5C22544A-7EE6-4342-B048-85BDC9FD1C3A}</a:tableStyleId>
              </a:tblPr>
              <a:tblGrid>
                <a:gridCol w="734578">
                  <a:extLst>
                    <a:ext uri="{9D8B030D-6E8A-4147-A177-3AD203B41FA5}">
                      <a16:colId xmlns:a16="http://schemas.microsoft.com/office/drawing/2014/main" val="2850322464"/>
                    </a:ext>
                  </a:extLst>
                </a:gridCol>
                <a:gridCol w="1158222">
                  <a:extLst>
                    <a:ext uri="{9D8B030D-6E8A-4147-A177-3AD203B41FA5}">
                      <a16:colId xmlns:a16="http://schemas.microsoft.com/office/drawing/2014/main" val="960288101"/>
                    </a:ext>
                  </a:extLst>
                </a:gridCol>
                <a:gridCol w="1234422">
                  <a:extLst>
                    <a:ext uri="{9D8B030D-6E8A-4147-A177-3AD203B41FA5}">
                      <a16:colId xmlns:a16="http://schemas.microsoft.com/office/drawing/2014/main" val="1848540928"/>
                    </a:ext>
                  </a:extLst>
                </a:gridCol>
                <a:gridCol w="1234422">
                  <a:extLst>
                    <a:ext uri="{9D8B030D-6E8A-4147-A177-3AD203B41FA5}">
                      <a16:colId xmlns:a16="http://schemas.microsoft.com/office/drawing/2014/main" val="3608017877"/>
                    </a:ext>
                  </a:extLst>
                </a:gridCol>
                <a:gridCol w="1234422">
                  <a:extLst>
                    <a:ext uri="{9D8B030D-6E8A-4147-A177-3AD203B41FA5}">
                      <a16:colId xmlns:a16="http://schemas.microsoft.com/office/drawing/2014/main" val="2837292743"/>
                    </a:ext>
                  </a:extLst>
                </a:gridCol>
                <a:gridCol w="1234422">
                  <a:extLst>
                    <a:ext uri="{9D8B030D-6E8A-4147-A177-3AD203B41FA5}">
                      <a16:colId xmlns:a16="http://schemas.microsoft.com/office/drawing/2014/main" val="1226241960"/>
                    </a:ext>
                  </a:extLst>
                </a:gridCol>
                <a:gridCol w="1953867">
                  <a:extLst>
                    <a:ext uri="{9D8B030D-6E8A-4147-A177-3AD203B41FA5}">
                      <a16:colId xmlns:a16="http://schemas.microsoft.com/office/drawing/2014/main" val="522969085"/>
                    </a:ext>
                  </a:extLst>
                </a:gridCol>
              </a:tblGrid>
              <a:tr h="730770">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行政區</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災害疏散撤離作業機制</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火災爆炸災害處置及災後復原作業機制</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災情查報通報執行計畫</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區公所執行收容安置作業機制</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旱災災害防救標準作業程序</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b="1" kern="1200" dirty="0" smtClean="0">
                          <a:solidFill>
                            <a:schemeClr val="tx1"/>
                          </a:solidFill>
                          <a:effectLst/>
                          <a:latin typeface="微軟正黑體" panose="020B0604030504040204" pitchFamily="34" charset="-120"/>
                          <a:ea typeface="微軟正黑體" panose="020B0604030504040204" pitchFamily="34" charset="-120"/>
                          <a:cs typeface="+mn-cs"/>
                        </a:rPr>
                        <a:t>備註</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203555836"/>
                  </a:ext>
                </a:extLst>
              </a:tr>
              <a:tr h="211111">
                <a:tc>
                  <a:txBody>
                    <a:bodyPr/>
                    <a:lstStyle/>
                    <a:p>
                      <a:pPr algn="ctr">
                        <a:spcAft>
                          <a:spcPts val="0"/>
                        </a:spcAft>
                      </a:pPr>
                      <a:r>
                        <a:rPr lang="zh-TW" sz="1300" kern="0" dirty="0">
                          <a:solidFill>
                            <a:srgbClr val="000000"/>
                          </a:solidFill>
                          <a:effectLst/>
                          <a:latin typeface="微軟正黑體" panose="020B0604030504040204" pitchFamily="34" charset="-120"/>
                          <a:ea typeface="微軟正黑體" panose="020B0604030504040204" pitchFamily="34" charset="-120"/>
                        </a:rPr>
                        <a:t>八里區</a:t>
                      </a:r>
                      <a:endParaRPr lang="zh-TW" sz="1300" kern="100" dirty="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9</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月核定</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6971896"/>
                  </a:ext>
                </a:extLst>
              </a:tr>
              <a:tr h="211111">
                <a:tc>
                  <a:txBody>
                    <a:bodyPr/>
                    <a:lstStyle/>
                    <a:p>
                      <a:pPr algn="ctr">
                        <a:spcAft>
                          <a:spcPts val="0"/>
                        </a:spcAft>
                      </a:pPr>
                      <a:r>
                        <a:rPr lang="zh-TW" sz="1300" kern="0" dirty="0">
                          <a:solidFill>
                            <a:srgbClr val="000000"/>
                          </a:solidFill>
                          <a:effectLst/>
                          <a:latin typeface="微軟正黑體" panose="020B0604030504040204" pitchFamily="34" charset="-120"/>
                          <a:ea typeface="微軟正黑體" panose="020B0604030504040204" pitchFamily="34" charset="-120"/>
                        </a:rPr>
                        <a:t>三芝區</a:t>
                      </a:r>
                      <a:endParaRPr lang="zh-TW" sz="1300" kern="100" dirty="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105.10.25</a:t>
                      </a: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核定</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69899696"/>
                  </a:ext>
                </a:extLst>
              </a:tr>
              <a:tr h="211111">
                <a:tc>
                  <a:txBody>
                    <a:bodyPr/>
                    <a:lstStyle/>
                    <a:p>
                      <a:pPr algn="ctr">
                        <a:spcAft>
                          <a:spcPts val="0"/>
                        </a:spcAft>
                      </a:pPr>
                      <a:r>
                        <a:rPr lang="zh-TW" sz="1300" kern="0">
                          <a:solidFill>
                            <a:srgbClr val="000000"/>
                          </a:solidFill>
                          <a:effectLst/>
                          <a:latin typeface="微軟正黑體" panose="020B0604030504040204" pitchFamily="34" charset="-120"/>
                          <a:ea typeface="微軟正黑體" panose="020B0604030504040204" pitchFamily="34" charset="-120"/>
                        </a:rPr>
                        <a:t>三重區</a:t>
                      </a:r>
                      <a:endParaRPr lang="zh-TW" sz="1300" kern="10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alt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105</a:t>
                      </a:r>
                      <a:r>
                        <a:rPr lang="zh-TW" altLang="en-US" sz="1300" b="1" kern="100" smtClean="0">
                          <a:solidFill>
                            <a:srgbClr val="000000"/>
                          </a:solidFill>
                          <a:effectLst/>
                          <a:latin typeface="微軟正黑體" panose="020B0604030504040204" pitchFamily="34" charset="-120"/>
                          <a:ea typeface="微軟正黑體" panose="020B0604030504040204" pitchFamily="34" charset="-120"/>
                          <a:cs typeface="+mn-cs"/>
                        </a:rPr>
                        <a:t>年度下半年災害防救會報核定</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49541866"/>
                  </a:ext>
                </a:extLst>
              </a:tr>
              <a:tr h="211111">
                <a:tc>
                  <a:txBody>
                    <a:bodyPr/>
                    <a:lstStyle/>
                    <a:p>
                      <a:pPr algn="ctr">
                        <a:spcAft>
                          <a:spcPts val="0"/>
                        </a:spcAft>
                      </a:pPr>
                      <a:r>
                        <a:rPr lang="zh-TW" sz="1300" kern="0">
                          <a:solidFill>
                            <a:srgbClr val="000000"/>
                          </a:solidFill>
                          <a:effectLst/>
                          <a:latin typeface="微軟正黑體" panose="020B0604030504040204" pitchFamily="34" charset="-120"/>
                          <a:ea typeface="微軟正黑體" panose="020B0604030504040204" pitchFamily="34" charset="-120"/>
                        </a:rPr>
                        <a:t>三峽區</a:t>
                      </a:r>
                      <a:endParaRPr lang="zh-TW" sz="1300" kern="10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11</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月核定</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67940247"/>
                  </a:ext>
                </a:extLst>
              </a:tr>
              <a:tr h="211111">
                <a:tc>
                  <a:txBody>
                    <a:bodyPr/>
                    <a:lstStyle/>
                    <a:p>
                      <a:pPr algn="ctr">
                        <a:spcAft>
                          <a:spcPts val="0"/>
                        </a:spcAft>
                      </a:pPr>
                      <a:r>
                        <a:rPr lang="zh-TW" sz="1300" kern="0">
                          <a:solidFill>
                            <a:srgbClr val="000000"/>
                          </a:solidFill>
                          <a:effectLst/>
                          <a:latin typeface="微軟正黑體" panose="020B0604030504040204" pitchFamily="34" charset="-120"/>
                          <a:ea typeface="微軟正黑體" panose="020B0604030504040204" pitchFamily="34" charset="-120"/>
                        </a:rPr>
                        <a:t>土城區</a:t>
                      </a:r>
                      <a:endParaRPr lang="zh-TW" sz="1300" kern="10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10</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月核定</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5459484"/>
                  </a:ext>
                </a:extLst>
              </a:tr>
              <a:tr h="422223">
                <a:tc>
                  <a:txBody>
                    <a:bodyPr/>
                    <a:lstStyle/>
                    <a:p>
                      <a:pPr algn="ctr">
                        <a:spcAft>
                          <a:spcPts val="0"/>
                        </a:spcAft>
                      </a:pPr>
                      <a:r>
                        <a:rPr lang="zh-TW" sz="1300" kern="0">
                          <a:solidFill>
                            <a:srgbClr val="000000"/>
                          </a:solidFill>
                          <a:effectLst/>
                          <a:latin typeface="微軟正黑體" panose="020B0604030504040204" pitchFamily="34" charset="-120"/>
                          <a:ea typeface="微軟正黑體" panose="020B0604030504040204" pitchFamily="34" charset="-120"/>
                        </a:rPr>
                        <a:t>中和區</a:t>
                      </a:r>
                      <a:endParaRPr lang="zh-TW" sz="1300" kern="10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alt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alt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alt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105</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年度下半年災害防救會報核定</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78398334"/>
                  </a:ext>
                </a:extLst>
              </a:tr>
              <a:tr h="422223">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五股區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105</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年度下半年災害防救會報核定</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8537247"/>
                  </a:ext>
                </a:extLst>
              </a:tr>
              <a:tr h="211111">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平溪區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11</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月核定</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75987292"/>
                  </a:ext>
                </a:extLst>
              </a:tr>
              <a:tr h="211111">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永和區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634485"/>
                  </a:ext>
                </a:extLst>
              </a:tr>
              <a:tr h="211111">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石門區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11</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月核定</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8213176"/>
                  </a:ext>
                </a:extLst>
              </a:tr>
              <a:tr h="211111">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石碇區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11</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月中核定</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7932326"/>
                  </a:ext>
                </a:extLst>
              </a:tr>
              <a:tr h="211111">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汐止區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105.08.10</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核定</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6797535"/>
                  </a:ext>
                </a:extLst>
              </a:tr>
              <a:tr h="211111">
                <a:tc>
                  <a:txBody>
                    <a:bodyPr/>
                    <a:lstStyle/>
                    <a:p>
                      <a:pPr algn="ctr">
                        <a:spcAft>
                          <a:spcPts val="0"/>
                        </a:spcAft>
                      </a:pPr>
                      <a:r>
                        <a:rPr lang="zh-TW" sz="1300" kern="0">
                          <a:solidFill>
                            <a:srgbClr val="000000"/>
                          </a:solidFill>
                          <a:effectLst/>
                          <a:latin typeface="微軟正黑體" panose="020B0604030504040204" pitchFamily="34" charset="-120"/>
                          <a:ea typeface="微軟正黑體" panose="020B0604030504040204" pitchFamily="34" charset="-120"/>
                        </a:rPr>
                        <a:t>坪林區</a:t>
                      </a:r>
                      <a:endParaRPr lang="zh-TW" sz="1300" kern="10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10</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月核定</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95253092"/>
                  </a:ext>
                </a:extLst>
              </a:tr>
              <a:tr h="422223">
                <a:tc>
                  <a:txBody>
                    <a:bodyPr/>
                    <a:lstStyle/>
                    <a:p>
                      <a:pPr algn="ctr">
                        <a:spcAft>
                          <a:spcPts val="0"/>
                        </a:spcAft>
                      </a:pPr>
                      <a:r>
                        <a:rPr lang="zh-TW" sz="1300" kern="0" dirty="0">
                          <a:solidFill>
                            <a:srgbClr val="000000"/>
                          </a:solidFill>
                          <a:effectLst/>
                          <a:latin typeface="微軟正黑體" panose="020B0604030504040204" pitchFamily="34" charset="-120"/>
                          <a:ea typeface="微軟正黑體" panose="020B0604030504040204" pitchFamily="34" charset="-120"/>
                        </a:rPr>
                        <a:t>板橋區</a:t>
                      </a:r>
                      <a:endParaRPr lang="zh-TW" sz="1300" kern="100" dirty="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105</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年度下半年災害防救會報核定</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02456392"/>
                  </a:ext>
                </a:extLst>
              </a:tr>
              <a:tr h="211111">
                <a:tc>
                  <a:txBody>
                    <a:bodyPr/>
                    <a:lstStyle/>
                    <a:p>
                      <a:pPr algn="ctr">
                        <a:spcAft>
                          <a:spcPts val="0"/>
                        </a:spcAft>
                      </a:pPr>
                      <a:r>
                        <a:rPr lang="zh-TW" sz="1300" kern="0">
                          <a:solidFill>
                            <a:srgbClr val="000000"/>
                          </a:solidFill>
                          <a:effectLst/>
                          <a:latin typeface="微軟正黑體" panose="020B0604030504040204" pitchFamily="34" charset="-120"/>
                          <a:ea typeface="微軟正黑體" panose="020B0604030504040204" pitchFamily="34" charset="-120"/>
                        </a:rPr>
                        <a:t>林口區</a:t>
                      </a:r>
                      <a:endParaRPr lang="zh-TW" sz="1300" kern="10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11~12</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月核定</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07497545"/>
                  </a:ext>
                </a:extLst>
              </a:tr>
              <a:tr h="422223">
                <a:tc>
                  <a:txBody>
                    <a:bodyPr/>
                    <a:lstStyle/>
                    <a:p>
                      <a:pPr algn="ctr">
                        <a:spcAft>
                          <a:spcPts val="0"/>
                        </a:spcAft>
                      </a:pPr>
                      <a:r>
                        <a:rPr lang="zh-TW" sz="1300" kern="0">
                          <a:solidFill>
                            <a:srgbClr val="000000"/>
                          </a:solidFill>
                          <a:effectLst/>
                          <a:latin typeface="微軟正黑體" panose="020B0604030504040204" pitchFamily="34" charset="-120"/>
                          <a:ea typeface="微軟正黑體" panose="020B0604030504040204" pitchFamily="34" charset="-120"/>
                        </a:rPr>
                        <a:t>金山區</a:t>
                      </a:r>
                      <a:endParaRPr lang="zh-TW" sz="1300" kern="100">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rgbClr val="000000"/>
                          </a:solidFill>
                          <a:effectLst/>
                          <a:latin typeface="微軟正黑體" panose="020B0604030504040204" pitchFamily="34" charset="-120"/>
                          <a:ea typeface="微軟正黑體" panose="020B0604030504040204" pitchFamily="34" charset="-120"/>
                          <a:cs typeface="+mn-cs"/>
                        </a:rPr>
                        <a:t>105</a:t>
                      </a:r>
                      <a:r>
                        <a:rPr lang="zh-TW" altLang="en-US" sz="1300" b="1" kern="100" dirty="0" smtClean="0">
                          <a:solidFill>
                            <a:srgbClr val="000000"/>
                          </a:solidFill>
                          <a:effectLst/>
                          <a:latin typeface="微軟正黑體" panose="020B0604030504040204" pitchFamily="34" charset="-120"/>
                          <a:ea typeface="微軟正黑體" panose="020B0604030504040204" pitchFamily="34" charset="-120"/>
                          <a:cs typeface="+mn-cs"/>
                        </a:rPr>
                        <a:t>年度下半年災害防救會報核定</a:t>
                      </a:r>
                      <a:endParaRPr lang="zh-TW" sz="13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0432649"/>
                  </a:ext>
                </a:extLst>
              </a:tr>
            </a:tbl>
          </a:graphicData>
        </a:graphic>
      </p:graphicFrame>
    </p:spTree>
    <p:extLst>
      <p:ext uri="{BB962C8B-B14F-4D97-AF65-F5344CB8AC3E}">
        <p14:creationId xmlns:p14="http://schemas.microsoft.com/office/powerpoint/2010/main" val="3897590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28600" y="130857"/>
            <a:ext cx="4648200" cy="716869"/>
          </a:xfrm>
        </p:spPr>
        <p:txBody>
          <a:bodyPr/>
          <a:lstStyle/>
          <a:p>
            <a:r>
              <a:rPr lang="zh-TW" altLang="en-US" dirty="0"/>
              <a:t>新核定標準作業程序</a:t>
            </a: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15</a:t>
            </a:fld>
            <a:endParaRPr lang="zh-TW" altLang="en-US" dirty="0">
              <a:solidFill>
                <a:srgbClr val="44546A">
                  <a:lumMod val="50000"/>
                </a:srgbClr>
              </a:solidFill>
            </a:endParaRPr>
          </a:p>
        </p:txBody>
      </p:sp>
      <p:sp>
        <p:nvSpPr>
          <p:cNvPr id="9" name="內容版面配置區 2"/>
          <p:cNvSpPr txBox="1">
            <a:spLocks/>
          </p:cNvSpPr>
          <p:nvPr/>
        </p:nvSpPr>
        <p:spPr>
          <a:xfrm>
            <a:off x="228600" y="847726"/>
            <a:ext cx="7640321" cy="5298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00" indent="-444500">
              <a:lnSpc>
                <a:spcPct val="100000"/>
              </a:lnSpc>
              <a:buFont typeface="Wingdings" panose="05000000000000000000" pitchFamily="2" charset="2"/>
              <a:buChar char="u"/>
            </a:pPr>
            <a:r>
              <a:rPr lang="zh-TW" altLang="en-US" sz="2400" b="1" dirty="0" smtClean="0">
                <a:solidFill>
                  <a:prstClr val="black"/>
                </a:solidFill>
              </a:rPr>
              <a:t>各公所針對新核定</a:t>
            </a:r>
            <a:r>
              <a:rPr lang="en-US" altLang="zh-TW" sz="2400" b="1" dirty="0" smtClean="0">
                <a:solidFill>
                  <a:prstClr val="black"/>
                </a:solidFill>
              </a:rPr>
              <a:t>5</a:t>
            </a:r>
            <a:r>
              <a:rPr lang="zh-TW" altLang="en-US" sz="2400" b="1" dirty="0" smtClean="0">
                <a:solidFill>
                  <a:prstClr val="black"/>
                </a:solidFill>
              </a:rPr>
              <a:t>項標準作業程序核定進度如</a:t>
            </a:r>
            <a:r>
              <a:rPr lang="zh-TW" altLang="en-US" sz="2400" b="1" dirty="0">
                <a:solidFill>
                  <a:prstClr val="black"/>
                </a:solidFill>
              </a:rPr>
              <a:t>下</a:t>
            </a:r>
            <a:r>
              <a:rPr lang="zh-TW" altLang="en-US" sz="2400" b="1" dirty="0" smtClean="0">
                <a:solidFill>
                  <a:prstClr val="black"/>
                </a:solidFill>
              </a:rPr>
              <a:t>：</a:t>
            </a:r>
            <a:endParaRPr lang="en-US" altLang="zh-TW" sz="2400" dirty="0">
              <a:solidFill>
                <a:prstClr val="black"/>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137987140"/>
              </p:ext>
            </p:extLst>
          </p:nvPr>
        </p:nvGraphicFramePr>
        <p:xfrm>
          <a:off x="179822" y="1377530"/>
          <a:ext cx="8784355" cy="4794666"/>
        </p:xfrm>
        <a:graphic>
          <a:graphicData uri="http://schemas.openxmlformats.org/drawingml/2006/table">
            <a:tbl>
              <a:tblPr firstRow="1" bandRow="1">
                <a:tableStyleId>{5C22544A-7EE6-4342-B048-85BDC9FD1C3A}</a:tableStyleId>
              </a:tblPr>
              <a:tblGrid>
                <a:gridCol w="734578">
                  <a:extLst>
                    <a:ext uri="{9D8B030D-6E8A-4147-A177-3AD203B41FA5}">
                      <a16:colId xmlns:a16="http://schemas.microsoft.com/office/drawing/2014/main" val="2850322464"/>
                    </a:ext>
                  </a:extLst>
                </a:gridCol>
                <a:gridCol w="1219182">
                  <a:extLst>
                    <a:ext uri="{9D8B030D-6E8A-4147-A177-3AD203B41FA5}">
                      <a16:colId xmlns:a16="http://schemas.microsoft.com/office/drawing/2014/main" val="960288101"/>
                    </a:ext>
                  </a:extLst>
                </a:gridCol>
                <a:gridCol w="1219182">
                  <a:extLst>
                    <a:ext uri="{9D8B030D-6E8A-4147-A177-3AD203B41FA5}">
                      <a16:colId xmlns:a16="http://schemas.microsoft.com/office/drawing/2014/main" val="1848540928"/>
                    </a:ext>
                  </a:extLst>
                </a:gridCol>
                <a:gridCol w="1219182">
                  <a:extLst>
                    <a:ext uri="{9D8B030D-6E8A-4147-A177-3AD203B41FA5}">
                      <a16:colId xmlns:a16="http://schemas.microsoft.com/office/drawing/2014/main" val="3608017877"/>
                    </a:ext>
                  </a:extLst>
                </a:gridCol>
                <a:gridCol w="1219182">
                  <a:extLst>
                    <a:ext uri="{9D8B030D-6E8A-4147-A177-3AD203B41FA5}">
                      <a16:colId xmlns:a16="http://schemas.microsoft.com/office/drawing/2014/main" val="2837292743"/>
                    </a:ext>
                  </a:extLst>
                </a:gridCol>
                <a:gridCol w="1219182">
                  <a:extLst>
                    <a:ext uri="{9D8B030D-6E8A-4147-A177-3AD203B41FA5}">
                      <a16:colId xmlns:a16="http://schemas.microsoft.com/office/drawing/2014/main" val="1226241960"/>
                    </a:ext>
                  </a:extLst>
                </a:gridCol>
                <a:gridCol w="1953867">
                  <a:extLst>
                    <a:ext uri="{9D8B030D-6E8A-4147-A177-3AD203B41FA5}">
                      <a16:colId xmlns:a16="http://schemas.microsoft.com/office/drawing/2014/main" val="522969085"/>
                    </a:ext>
                  </a:extLst>
                </a:gridCol>
              </a:tblGrid>
              <a:tr h="852807">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行政區</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災害疏散撤離作業機制</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火災爆炸災害處置及災後復原作業機制</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災情查報通報執行計畫</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區公所執行收容安置作業機制</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dirty="0" smtClean="0">
                          <a:solidFill>
                            <a:schemeClr val="tx1"/>
                          </a:solidFill>
                          <a:latin typeface="微軟正黑體" panose="020B0604030504040204" pitchFamily="34" charset="-120"/>
                          <a:ea typeface="微軟正黑體" panose="020B0604030504040204" pitchFamily="34" charset="-120"/>
                        </a:rPr>
                        <a:t>旱災災害防救標準作業程序</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300" b="1" kern="1200" dirty="0" smtClean="0">
                          <a:solidFill>
                            <a:schemeClr val="tx1"/>
                          </a:solidFill>
                          <a:effectLst/>
                          <a:latin typeface="微軟正黑體" panose="020B0604030504040204" pitchFamily="34" charset="-120"/>
                          <a:ea typeface="微軟正黑體" panose="020B0604030504040204" pitchFamily="34" charset="-120"/>
                          <a:cs typeface="+mn-cs"/>
                        </a:rPr>
                        <a:t>備註</a:t>
                      </a:r>
                      <a:endParaRPr lang="zh-TW" altLang="en-US" sz="13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203555836"/>
                  </a:ext>
                </a:extLst>
              </a:tr>
              <a:tr h="246366">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泰山區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月核定</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1275505"/>
                  </a:ext>
                </a:extLst>
              </a:tr>
              <a:tr h="492733">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烏來區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年度下半年災害防救會報核定</a:t>
                      </a:r>
                      <a:endParaRPr lang="zh-TW" alt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94003491"/>
                  </a:ext>
                </a:extLst>
              </a:tr>
              <a:tr h="246366">
                <a:tc>
                  <a:txBody>
                    <a:bodyPr/>
                    <a:lstStyle/>
                    <a:p>
                      <a:pPr algn="ctr">
                        <a:spcAft>
                          <a:spcPts val="0"/>
                        </a:spcAft>
                      </a:pPr>
                      <a:r>
                        <a:rPr lang="zh-TW" sz="1300" kern="0">
                          <a:solidFill>
                            <a:schemeClr val="tx1"/>
                          </a:solidFill>
                          <a:effectLst/>
                          <a:latin typeface="微軟正黑體" panose="020B0604030504040204" pitchFamily="34" charset="-120"/>
                          <a:ea typeface="微軟正黑體" panose="020B0604030504040204" pitchFamily="34" charset="-120"/>
                        </a:rPr>
                        <a:t>貢寮區</a:t>
                      </a:r>
                      <a:endParaRPr lang="zh-TW" sz="1300" kern="10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5837003"/>
                  </a:ext>
                </a:extLst>
              </a:tr>
              <a:tr h="246366">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淡水區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4943436"/>
                  </a:ext>
                </a:extLst>
              </a:tr>
              <a:tr h="246366">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深坑區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月核定</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28820479"/>
                  </a:ext>
                </a:extLst>
              </a:tr>
              <a:tr h="246366">
                <a:tc>
                  <a:txBody>
                    <a:bodyPr/>
                    <a:lstStyle/>
                    <a:p>
                      <a:pPr algn="ctr">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rPr>
                        <a:t>新店區</a:t>
                      </a:r>
                      <a:endParaRPr lang="zh-TW" sz="1300" kern="100" dirty="0">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4094525"/>
                  </a:ext>
                </a:extLst>
              </a:tr>
              <a:tr h="246366">
                <a:tc>
                  <a:txBody>
                    <a:bodyPr/>
                    <a:lstStyle/>
                    <a:p>
                      <a:pPr marL="0" algn="ctr" defTabSz="685800" rtl="0" eaLnBrk="1" latinLnBrk="0" hangingPunct="1">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cs typeface="+mn-cs"/>
                        </a:rPr>
                        <a:t>新莊區</a:t>
                      </a: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月核定</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317209"/>
                  </a:ext>
                </a:extLst>
              </a:tr>
              <a:tr h="246366">
                <a:tc>
                  <a:txBody>
                    <a:bodyPr/>
                    <a:lstStyle/>
                    <a:p>
                      <a:pPr marL="0" algn="ctr" defTabSz="685800" rtl="0" eaLnBrk="1" latinLnBrk="0" hangingPunct="1">
                        <a:spcAft>
                          <a:spcPts val="0"/>
                        </a:spcAft>
                      </a:pPr>
                      <a:r>
                        <a:rPr lang="zh-TW" sz="1300" kern="0">
                          <a:solidFill>
                            <a:schemeClr val="tx1"/>
                          </a:solidFill>
                          <a:effectLst/>
                          <a:latin typeface="微軟正黑體" panose="020B0604030504040204" pitchFamily="34" charset="-120"/>
                          <a:ea typeface="微軟正黑體" panose="020B0604030504040204" pitchFamily="34" charset="-120"/>
                          <a:cs typeface="+mn-cs"/>
                        </a:rPr>
                        <a:t>瑞芳區</a:t>
                      </a: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03899726"/>
                  </a:ext>
                </a:extLst>
              </a:tr>
              <a:tr h="492733">
                <a:tc>
                  <a:txBody>
                    <a:bodyPr/>
                    <a:lstStyle/>
                    <a:p>
                      <a:pPr marL="0" algn="ctr" defTabSz="685800" rtl="0" eaLnBrk="1" latinLnBrk="0" hangingPunct="1">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cs typeface="+mn-cs"/>
                        </a:rPr>
                        <a:t>萬里區</a:t>
                      </a: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年度下半年災害防救會報核定</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752719"/>
                  </a:ext>
                </a:extLst>
              </a:tr>
              <a:tr h="246366">
                <a:tc>
                  <a:txBody>
                    <a:bodyPr/>
                    <a:lstStyle/>
                    <a:p>
                      <a:pPr marL="0" algn="ctr" defTabSz="685800" rtl="0" eaLnBrk="1" latinLnBrk="0" hangingPunct="1">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cs typeface="+mn-cs"/>
                        </a:rPr>
                        <a:t>樹林區</a:t>
                      </a: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105.08.10</a:t>
                      </a: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核定</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9032281"/>
                  </a:ext>
                </a:extLst>
              </a:tr>
              <a:tr h="492733">
                <a:tc>
                  <a:txBody>
                    <a:bodyPr/>
                    <a:lstStyle/>
                    <a:p>
                      <a:pPr marL="0" algn="ctr" defTabSz="685800" rtl="0" eaLnBrk="1" latinLnBrk="0" hangingPunct="1">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cs typeface="+mn-cs"/>
                        </a:rPr>
                        <a:t>雙溪區</a:t>
                      </a: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年度下半年災害防救會報核定</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18446"/>
                  </a:ext>
                </a:extLst>
              </a:tr>
              <a:tr h="246366">
                <a:tc>
                  <a:txBody>
                    <a:bodyPr/>
                    <a:lstStyle/>
                    <a:p>
                      <a:pPr marL="0" algn="ctr" defTabSz="685800" rtl="0" eaLnBrk="1" latinLnBrk="0" hangingPunct="1">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cs typeface="+mn-cs"/>
                        </a:rPr>
                        <a:t>蘆洲區</a:t>
                      </a: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V</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l"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188584"/>
                  </a:ext>
                </a:extLst>
              </a:tr>
              <a:tr h="246366">
                <a:tc>
                  <a:txBody>
                    <a:bodyPr/>
                    <a:lstStyle/>
                    <a:p>
                      <a:pPr marL="0" algn="ctr" defTabSz="685800" rtl="0" eaLnBrk="1" latinLnBrk="0" hangingPunct="1">
                        <a:spcAft>
                          <a:spcPts val="0"/>
                        </a:spcAft>
                      </a:pPr>
                      <a:r>
                        <a:rPr lang="zh-TW" sz="1300" kern="0" dirty="0">
                          <a:solidFill>
                            <a:schemeClr val="tx1"/>
                          </a:solidFill>
                          <a:effectLst/>
                          <a:latin typeface="微軟正黑體" panose="020B0604030504040204" pitchFamily="34" charset="-120"/>
                          <a:ea typeface="微軟正黑體" panose="020B0604030504040204" pitchFamily="34" charset="-120"/>
                          <a:cs typeface="+mn-cs"/>
                        </a:rPr>
                        <a:t>鶯歌區</a:t>
                      </a: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228600" algn="ctr" defTabSz="685800" rtl="0" eaLnBrk="1" latinLnBrk="0" hangingPunct="1">
                        <a:spcBef>
                          <a:spcPts val="600"/>
                        </a:spcBef>
                        <a:spcAft>
                          <a:spcPts val="0"/>
                        </a:spcAft>
                      </a:pPr>
                      <a:endParaRPr lang="zh-TW" sz="13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228600" algn="l" defTabSz="685800" rtl="0" eaLnBrk="1" fontAlgn="auto" latinLnBrk="0" hangingPunct="1">
                        <a:lnSpc>
                          <a:spcPct val="100000"/>
                        </a:lnSpc>
                        <a:spcBef>
                          <a:spcPts val="600"/>
                        </a:spcBef>
                        <a:spcAft>
                          <a:spcPts val="0"/>
                        </a:spcAft>
                        <a:buClrTx/>
                        <a:buSzTx/>
                        <a:buFontTx/>
                        <a:buNone/>
                        <a:tabLst/>
                        <a:defRPr/>
                      </a:pP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預計</a:t>
                      </a:r>
                      <a:r>
                        <a:rPr lang="en-US"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rPr>
                        <a:t>105.11.30</a:t>
                      </a:r>
                      <a:r>
                        <a:rPr lang="zh-TW" altLang="en-US" sz="1300" b="1" kern="100" dirty="0" smtClean="0">
                          <a:solidFill>
                            <a:schemeClr val="tx1"/>
                          </a:solidFill>
                          <a:effectLst/>
                          <a:latin typeface="微軟正黑體" panose="020B0604030504040204" pitchFamily="34" charset="-120"/>
                          <a:ea typeface="微軟正黑體" panose="020B0604030504040204" pitchFamily="34" charset="-120"/>
                          <a:cs typeface="+mn-cs"/>
                        </a:rPr>
                        <a:t>前核定</a:t>
                      </a:r>
                      <a:endParaRPr lang="zh-TW" altLang="zh-TW" sz="13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76998276"/>
                  </a:ext>
                </a:extLst>
              </a:tr>
            </a:tbl>
          </a:graphicData>
        </a:graphic>
      </p:graphicFrame>
    </p:spTree>
    <p:extLst>
      <p:ext uri="{BB962C8B-B14F-4D97-AF65-F5344CB8AC3E}">
        <p14:creationId xmlns:p14="http://schemas.microsoft.com/office/powerpoint/2010/main" val="2183153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11901" y="130857"/>
            <a:ext cx="7689099" cy="716869"/>
          </a:xfrm>
          <a:solidFill>
            <a:schemeClr val="bg1"/>
          </a:solidFill>
        </p:spPr>
        <p:txBody>
          <a:bodyPr/>
          <a:lstStyle/>
          <a:p>
            <a:r>
              <a:rPr lang="zh-TW" altLang="en-US" dirty="0"/>
              <a:t>區公所</a:t>
            </a:r>
            <a:r>
              <a:rPr lang="zh-TW" altLang="en-US" dirty="0" smtClean="0"/>
              <a:t>簽定「</a:t>
            </a:r>
            <a:r>
              <a:rPr lang="zh-TW" altLang="en-US" dirty="0"/>
              <a:t>災害防救相互支援協定」</a:t>
            </a: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16</a:t>
            </a:fld>
            <a:endParaRPr lang="zh-TW" altLang="en-US" dirty="0">
              <a:solidFill>
                <a:srgbClr val="44546A">
                  <a:lumMod val="50000"/>
                </a:srgbClr>
              </a:solidFill>
            </a:endParaRPr>
          </a:p>
        </p:txBody>
      </p:sp>
      <p:sp>
        <p:nvSpPr>
          <p:cNvPr id="9" name="內容版面配置區 2"/>
          <p:cNvSpPr txBox="1">
            <a:spLocks/>
          </p:cNvSpPr>
          <p:nvPr/>
        </p:nvSpPr>
        <p:spPr>
          <a:xfrm>
            <a:off x="228600" y="847726"/>
            <a:ext cx="7640321" cy="5298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00" indent="-444500">
              <a:lnSpc>
                <a:spcPct val="100000"/>
              </a:lnSpc>
              <a:buFont typeface="Wingdings" panose="05000000000000000000" pitchFamily="2" charset="2"/>
              <a:buChar char="u"/>
            </a:pPr>
            <a:r>
              <a:rPr lang="zh-TW" altLang="en-US" sz="2400" b="1" dirty="0">
                <a:solidFill>
                  <a:prstClr val="black"/>
                </a:solidFill>
              </a:rPr>
              <a:t>區公所</a:t>
            </a:r>
            <a:r>
              <a:rPr lang="zh-TW" altLang="en-US" sz="2400" b="1" dirty="0" smtClean="0">
                <a:solidFill>
                  <a:prstClr val="black"/>
                </a:solidFill>
              </a:rPr>
              <a:t>簽定概況</a:t>
            </a:r>
            <a:r>
              <a:rPr lang="zh-TW" altLang="en-US" sz="2400" b="1" dirty="0">
                <a:solidFill>
                  <a:prstClr val="black"/>
                </a:solidFill>
              </a:rPr>
              <a:t>：</a:t>
            </a:r>
            <a:endParaRPr lang="en-US" altLang="zh-TW" sz="2400" dirty="0">
              <a:solidFill>
                <a:prstClr val="black"/>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4275335455"/>
              </p:ext>
            </p:extLst>
          </p:nvPr>
        </p:nvGraphicFramePr>
        <p:xfrm>
          <a:off x="1585971" y="1478752"/>
          <a:ext cx="4925578" cy="4794664"/>
        </p:xfrm>
        <a:graphic>
          <a:graphicData uri="http://schemas.openxmlformats.org/drawingml/2006/table">
            <a:tbl>
              <a:tblPr firstRow="1" bandRow="1">
                <a:tableStyleId>{5C22544A-7EE6-4342-B048-85BDC9FD1C3A}</a:tableStyleId>
              </a:tblPr>
              <a:tblGrid>
                <a:gridCol w="1851927">
                  <a:extLst>
                    <a:ext uri="{9D8B030D-6E8A-4147-A177-3AD203B41FA5}">
                      <a16:colId xmlns:a16="http://schemas.microsoft.com/office/drawing/2014/main" val="2850322464"/>
                    </a:ext>
                  </a:extLst>
                </a:gridCol>
                <a:gridCol w="3073651">
                  <a:extLst>
                    <a:ext uri="{9D8B030D-6E8A-4147-A177-3AD203B41FA5}">
                      <a16:colId xmlns:a16="http://schemas.microsoft.com/office/drawing/2014/main" val="960288101"/>
                    </a:ext>
                  </a:extLst>
                </a:gridCol>
              </a:tblGrid>
              <a:tr h="342476">
                <a:tc>
                  <a:txBody>
                    <a:bodyPr/>
                    <a:lstStyle/>
                    <a:p>
                      <a:pPr algn="ctr"/>
                      <a:r>
                        <a:rPr lang="zh-TW" altLang="en-US" sz="1600" dirty="0" smtClean="0">
                          <a:solidFill>
                            <a:schemeClr val="tx1"/>
                          </a:solidFill>
                          <a:latin typeface="微軟正黑體" panose="020B0604030504040204" pitchFamily="34" charset="-120"/>
                          <a:ea typeface="微軟正黑體" panose="020B0604030504040204" pitchFamily="34" charset="-120"/>
                        </a:rPr>
                        <a:t>行政區</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tc>
                  <a:txBody>
                    <a:bodyPr/>
                    <a:lstStyle/>
                    <a:p>
                      <a:pPr algn="ctr"/>
                      <a:r>
                        <a:rPr lang="zh-TW" altLang="en-US" sz="1600" dirty="0" smtClean="0">
                          <a:solidFill>
                            <a:schemeClr val="tx1"/>
                          </a:solidFill>
                          <a:latin typeface="微軟正黑體" panose="020B0604030504040204" pitchFamily="34" charset="-120"/>
                          <a:ea typeface="微軟正黑體" panose="020B0604030504040204" pitchFamily="34" charset="-120"/>
                        </a:rPr>
                        <a:t>簽定日期</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203555836"/>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樹林</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新莊</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104/5/5</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1275505"/>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蘆洲</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三重</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104/5/25</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94003491"/>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土城</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三峽</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105/3/7</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5837003"/>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蘆洲</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八里</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105/3/10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4943436"/>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樹林</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三峽</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105/3/18</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28820479"/>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樹林</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泰山</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105/4/1</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4094525"/>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永和</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新莊</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105/4/1</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317209"/>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樹林</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土城</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105/4/19</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03899726"/>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新莊</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泰山</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tabLst>
                          <a:tab pos="626110" algn="l"/>
                        </a:tabLst>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105/5/2</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752719"/>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中和</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永和</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105/5/11</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9032281"/>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瑞芳</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平溪</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105/5/24</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18446"/>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瑞芳</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貢寮</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105/5/24</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188584"/>
                  </a:ext>
                </a:extLst>
              </a:tr>
              <a:tr h="342476">
                <a:tc>
                  <a:txBody>
                    <a:bodyPr/>
                    <a:lstStyle/>
                    <a:p>
                      <a:pPr algn="ct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樹林</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新莊</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104/5/5</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76998276"/>
                  </a:ext>
                </a:extLst>
              </a:tr>
            </a:tbl>
          </a:graphicData>
        </a:graphic>
      </p:graphicFrame>
    </p:spTree>
    <p:extLst>
      <p:ext uri="{BB962C8B-B14F-4D97-AF65-F5344CB8AC3E}">
        <p14:creationId xmlns:p14="http://schemas.microsoft.com/office/powerpoint/2010/main" val="4094276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28600" y="130857"/>
            <a:ext cx="4191000" cy="716869"/>
          </a:xfrm>
        </p:spPr>
        <p:txBody>
          <a:bodyPr/>
          <a:lstStyle/>
          <a:p>
            <a:r>
              <a:rPr lang="en-US" altLang="zh-TW" dirty="0" smtClean="0"/>
              <a:t>EOC</a:t>
            </a:r>
            <a:r>
              <a:rPr lang="zh-TW" altLang="en-US" dirty="0" smtClean="0"/>
              <a:t>圖表繪製進度</a:t>
            </a:r>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1878494878"/>
              </p:ext>
            </p:extLst>
          </p:nvPr>
        </p:nvGraphicFramePr>
        <p:xfrm>
          <a:off x="152400" y="847727"/>
          <a:ext cx="4572000" cy="5781684"/>
        </p:xfrm>
        <a:graphic>
          <a:graphicData uri="http://schemas.openxmlformats.org/drawingml/2006/table">
            <a:tbl>
              <a:tblPr>
                <a:tableStyleId>{5C22544A-7EE6-4342-B048-85BDC9FD1C3A}</a:tableStyleId>
              </a:tblPr>
              <a:tblGrid>
                <a:gridCol w="381000">
                  <a:extLst>
                    <a:ext uri="{9D8B030D-6E8A-4147-A177-3AD203B41FA5}">
                      <a16:colId xmlns:a16="http://schemas.microsoft.com/office/drawing/2014/main" val="4225737926"/>
                    </a:ext>
                  </a:extLst>
                </a:gridCol>
                <a:gridCol w="685800">
                  <a:extLst>
                    <a:ext uri="{9D8B030D-6E8A-4147-A177-3AD203B41FA5}">
                      <a16:colId xmlns:a16="http://schemas.microsoft.com/office/drawing/2014/main" val="3001694847"/>
                    </a:ext>
                  </a:extLst>
                </a:gridCol>
                <a:gridCol w="381000">
                  <a:extLst>
                    <a:ext uri="{9D8B030D-6E8A-4147-A177-3AD203B41FA5}">
                      <a16:colId xmlns:a16="http://schemas.microsoft.com/office/drawing/2014/main" val="3904529059"/>
                    </a:ext>
                  </a:extLst>
                </a:gridCol>
                <a:gridCol w="381000">
                  <a:extLst>
                    <a:ext uri="{9D8B030D-6E8A-4147-A177-3AD203B41FA5}">
                      <a16:colId xmlns:a16="http://schemas.microsoft.com/office/drawing/2014/main" val="3710305651"/>
                    </a:ext>
                  </a:extLst>
                </a:gridCol>
                <a:gridCol w="381000">
                  <a:extLst>
                    <a:ext uri="{9D8B030D-6E8A-4147-A177-3AD203B41FA5}">
                      <a16:colId xmlns:a16="http://schemas.microsoft.com/office/drawing/2014/main" val="1417347230"/>
                    </a:ext>
                  </a:extLst>
                </a:gridCol>
                <a:gridCol w="2362200">
                  <a:extLst>
                    <a:ext uri="{9D8B030D-6E8A-4147-A177-3AD203B41FA5}">
                      <a16:colId xmlns:a16="http://schemas.microsoft.com/office/drawing/2014/main" val="2229450331"/>
                    </a:ext>
                  </a:extLst>
                </a:gridCol>
              </a:tblGrid>
              <a:tr h="201667">
                <a:tc rowSpan="2">
                  <a:txBody>
                    <a:bodyPr/>
                    <a:lstStyle/>
                    <a:p>
                      <a:pPr algn="l" fontAlgn="ctr"/>
                      <a:r>
                        <a:rPr lang="zh-TW" altLang="en-US" sz="1200" b="1" u="none" strike="noStrike" dirty="0">
                          <a:solidFill>
                            <a:schemeClr val="bg1"/>
                          </a:solidFill>
                          <a:effectLst/>
                          <a:latin typeface="微軟正黑體" panose="020B0604030504040204" pitchFamily="34" charset="-120"/>
                          <a:ea typeface="微軟正黑體" panose="020B0604030504040204" pitchFamily="34" charset="-120"/>
                        </a:rPr>
                        <a:t>　</a:t>
                      </a:r>
                      <a:endParaRPr lang="zh-TW" altLang="en-US" sz="12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rowSpan="2">
                  <a:txBody>
                    <a:bodyPr/>
                    <a:lstStyle/>
                    <a:p>
                      <a:pPr algn="ctr" fontAlgn="ctr"/>
                      <a:r>
                        <a:rPr lang="zh-TW" altLang="en-US" sz="1200" b="1" u="none" strike="noStrike" dirty="0">
                          <a:solidFill>
                            <a:schemeClr val="bg1"/>
                          </a:solidFill>
                          <a:effectLst/>
                          <a:latin typeface="微軟正黑體" panose="020B0604030504040204" pitchFamily="34" charset="-120"/>
                          <a:ea typeface="微軟正黑體" panose="020B0604030504040204" pitchFamily="34" charset="-120"/>
                        </a:rPr>
                        <a:t>區</a:t>
                      </a:r>
                      <a:endParaRPr lang="zh-TW" altLang="en-US" sz="12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gridSpan="3">
                  <a:txBody>
                    <a:bodyPr/>
                    <a:lstStyle/>
                    <a:p>
                      <a:pPr algn="ctr" fontAlgn="ctr"/>
                      <a:r>
                        <a:rPr lang="zh-TW" altLang="en-US" sz="1200" b="1" i="0" u="none" strike="noStrike" dirty="0" smtClean="0">
                          <a:solidFill>
                            <a:schemeClr val="bg1"/>
                          </a:solidFill>
                          <a:effectLst/>
                          <a:latin typeface="微軟正黑體" panose="020B0604030504040204" pitchFamily="34" charset="-120"/>
                          <a:ea typeface="微軟正黑體" panose="020B0604030504040204" pitchFamily="34" charset="-120"/>
                        </a:rPr>
                        <a:t>掛圖、掛表數量</a:t>
                      </a:r>
                      <a:endParaRPr lang="zh-TW" altLang="en-US" sz="12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1200" b="1" u="none" strike="noStrike" dirty="0" smtClean="0">
                          <a:solidFill>
                            <a:schemeClr val="bg1"/>
                          </a:solidFill>
                          <a:effectLst/>
                          <a:latin typeface="微軟正黑體" panose="020B0604030504040204" pitchFamily="34" charset="-120"/>
                          <a:ea typeface="微軟正黑體" panose="020B0604030504040204" pitchFamily="34" charset="-120"/>
                        </a:rPr>
                        <a:t>進度說明</a:t>
                      </a:r>
                      <a:endParaRPr lang="zh-TW" altLang="en-US" sz="12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941263527"/>
                  </a:ext>
                </a:extLst>
              </a:tr>
              <a:tr h="201667">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200" b="1" i="0" u="none" strike="noStrike" dirty="0" smtClean="0">
                          <a:solidFill>
                            <a:schemeClr val="bg1"/>
                          </a:solidFill>
                          <a:effectLst/>
                          <a:latin typeface="微軟正黑體" panose="020B0604030504040204" pitchFamily="34" charset="-120"/>
                          <a:ea typeface="微軟正黑體" panose="020B0604030504040204" pitchFamily="34" charset="-120"/>
                        </a:rPr>
                        <a:t>現有</a:t>
                      </a:r>
                      <a:endParaRPr lang="zh-TW" altLang="en-US" sz="12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algn="ctr" fontAlgn="ctr"/>
                      <a:r>
                        <a:rPr lang="zh-TW" altLang="en-US" sz="1200" b="1" i="0" u="none" strike="noStrike" dirty="0" smtClean="0">
                          <a:solidFill>
                            <a:schemeClr val="bg1"/>
                          </a:solidFill>
                          <a:effectLst/>
                          <a:latin typeface="微軟正黑體" panose="020B0604030504040204" pitchFamily="34" charset="-120"/>
                          <a:ea typeface="微軟正黑體" panose="020B0604030504040204" pitchFamily="34" charset="-120"/>
                        </a:rPr>
                        <a:t>更新</a:t>
                      </a:r>
                      <a:endParaRPr lang="zh-TW" altLang="en-US" sz="12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algn="ctr" fontAlgn="ctr"/>
                      <a:r>
                        <a:rPr lang="zh-TW" altLang="en-US" sz="1200" b="1" i="0" u="none" strike="noStrike" dirty="0" smtClean="0">
                          <a:solidFill>
                            <a:schemeClr val="bg1"/>
                          </a:solidFill>
                          <a:effectLst/>
                          <a:latin typeface="微軟正黑體" panose="020B0604030504040204" pitchFamily="34" charset="-120"/>
                          <a:ea typeface="微軟正黑體" panose="020B0604030504040204" pitchFamily="34" charset="-120"/>
                        </a:rPr>
                        <a:t>新增</a:t>
                      </a:r>
                      <a:endParaRPr lang="zh-TW" altLang="en-US" sz="12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vMerge="1">
                  <a:txBody>
                    <a:bodyPr/>
                    <a:lstStyle/>
                    <a:p>
                      <a:endParaRPr lang="zh-TW" altLang="en-US"/>
                    </a:p>
                  </a:txBody>
                  <a:tcPr/>
                </a:tc>
                <a:extLst>
                  <a:ext uri="{0D108BD9-81ED-4DB2-BD59-A6C34878D82A}">
                    <a16:rowId xmlns:a16="http://schemas.microsoft.com/office/drawing/2014/main" val="3679307145"/>
                  </a:ext>
                </a:extLst>
              </a:tr>
              <a:tr h="215134">
                <a:tc>
                  <a:txBody>
                    <a:bodyPr/>
                    <a:lstStyle/>
                    <a:p>
                      <a:pPr algn="ctr" fontAlgn="ctr"/>
                      <a:r>
                        <a:rPr lang="en-US" altLang="zh-TW" sz="1200" b="1" u="none" strike="noStrike" dirty="0">
                          <a:solidFill>
                            <a:schemeClr val="tx1"/>
                          </a:solidFill>
                          <a:effectLst/>
                          <a:latin typeface="微軟正黑體" panose="020B0604030504040204" pitchFamily="34" charset="-120"/>
                          <a:ea typeface="微軟正黑體" panose="020B0604030504040204" pitchFamily="34" charset="-120"/>
                        </a:rPr>
                        <a:t>1</a:t>
                      </a:r>
                      <a:endPar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三重區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25</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8</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12</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06275705"/>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2</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三峽區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10</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2</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11</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0045913"/>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3</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土城區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4</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12</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066737250"/>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4</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五股區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6</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9</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94578219"/>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5</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板橋區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11</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8</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0</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20821061"/>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6</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泰山區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23</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11</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5</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19992650"/>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7</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淡水區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12</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8</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685800" rtl="0" eaLnBrk="1" fontAlgn="ctr" latinLnBrk="0" hangingPunct="1">
                        <a:spcAft>
                          <a:spcPts val="0"/>
                        </a:spcAft>
                      </a:pPr>
                      <a:r>
                        <a:rPr lang="zh-TW" sz="1200" b="1" u="none" strike="noStrike" kern="1200">
                          <a:solidFill>
                            <a:schemeClr val="tx1"/>
                          </a:solidFill>
                          <a:effectLst/>
                          <a:latin typeface="微軟正黑體" panose="020B0604030504040204" pitchFamily="34" charset="-120"/>
                          <a:ea typeface="微軟正黑體" panose="020B0604030504040204" pitchFamily="34" charset="-120"/>
                          <a:cs typeface="+mn-cs"/>
                        </a:rPr>
                        <a:t>已完成輸出，並交付公所</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65474385"/>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8</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雙溪區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9</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8</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8</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algn="l" defTabSz="685800" rtl="0" eaLnBrk="1" fontAlgn="ctr" latinLnBrk="0" hangingPunct="1">
                        <a:spcAft>
                          <a:spcPts val="0"/>
                        </a:spcAft>
                      </a:pPr>
                      <a:r>
                        <a:rPr lang="zh-TW" sz="1200" b="1" u="none" strike="noStrike" kern="1200">
                          <a:solidFill>
                            <a:schemeClr val="tx1"/>
                          </a:solidFill>
                          <a:effectLst/>
                          <a:latin typeface="微軟正黑體" panose="020B0604030504040204" pitchFamily="34" charset="-120"/>
                          <a:ea typeface="微軟正黑體" panose="020B0604030504040204" pitchFamily="34" charset="-120"/>
                          <a:cs typeface="+mn-cs"/>
                        </a:rPr>
                        <a:t>公所已完成圖框製作及圖表掛設。</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167861223"/>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9</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鶯歌區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12</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algn="l" defTabSz="685800" rtl="0" eaLnBrk="1" fontAlgn="ctr" latinLnBrk="0" hangingPunct="1">
                        <a:spcAft>
                          <a:spcPts val="0"/>
                        </a:spcAft>
                      </a:pPr>
                      <a:r>
                        <a:rPr lang="zh-TW" sz="1200" b="1" u="none" strike="noStrike" kern="1200" dirty="0">
                          <a:solidFill>
                            <a:schemeClr val="tx1"/>
                          </a:solidFill>
                          <a:effectLst/>
                          <a:latin typeface="微軟正黑體" panose="020B0604030504040204" pitchFamily="34" charset="-120"/>
                          <a:ea typeface="微軟正黑體" panose="020B0604030504040204" pitchFamily="34" charset="-120"/>
                          <a:cs typeface="+mn-cs"/>
                        </a:rPr>
                        <a:t>公所已完成圖框製作及圖表掛設。</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38772488"/>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10</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八里區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11</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8</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341670549"/>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11</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三芝區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15</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16</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67865126"/>
                  </a:ext>
                </a:extLst>
              </a:tr>
              <a:tr h="215134">
                <a:tc>
                  <a:txBody>
                    <a:bodyPr/>
                    <a:lstStyle/>
                    <a:p>
                      <a:pPr algn="ctr" fontAlgn="ctr"/>
                      <a:r>
                        <a:rPr lang="en-US" altLang="zh-TW" sz="1200" b="1" u="none" strike="noStrike" dirty="0">
                          <a:solidFill>
                            <a:schemeClr val="tx1"/>
                          </a:solidFill>
                          <a:effectLst/>
                          <a:latin typeface="微軟正黑體" panose="020B0604030504040204" pitchFamily="34" charset="-120"/>
                          <a:ea typeface="微軟正黑體" panose="020B0604030504040204" pitchFamily="34" charset="-120"/>
                        </a:rPr>
                        <a:t>12</a:t>
                      </a:r>
                      <a:endPar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中和區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19</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10</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764138738"/>
                  </a:ext>
                </a:extLst>
              </a:tr>
              <a:tr h="215134">
                <a:tc>
                  <a:txBody>
                    <a:bodyPr/>
                    <a:lstStyle/>
                    <a:p>
                      <a:pPr algn="ctr" fontAlgn="ctr"/>
                      <a:r>
                        <a:rPr lang="en-US" altLang="zh-TW" sz="1200" b="1" u="none" strike="noStrike">
                          <a:solidFill>
                            <a:schemeClr val="tx1"/>
                          </a:solidFill>
                          <a:effectLst/>
                          <a:latin typeface="微軟正黑體" panose="020B0604030504040204" pitchFamily="34" charset="-120"/>
                          <a:ea typeface="微軟正黑體" panose="020B0604030504040204" pitchFamily="34" charset="-120"/>
                        </a:rPr>
                        <a:t>13</a:t>
                      </a:r>
                      <a:endParaRPr lang="en-US" altLang="zh-TW" sz="1200" b="1" i="0" u="none" strike="noStrike">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zh-TW" altLang="en-US" sz="1200" b="1" u="none" strike="noStrike" dirty="0">
                          <a:solidFill>
                            <a:schemeClr val="tx1"/>
                          </a:solidFill>
                          <a:effectLst/>
                          <a:latin typeface="微軟正黑體" panose="020B0604030504040204" pitchFamily="34" charset="-120"/>
                          <a:ea typeface="微軟正黑體" panose="020B0604030504040204" pitchFamily="34" charset="-120"/>
                        </a:rPr>
                        <a:t>平溪區</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marL="0" algn="ctr" defTabSz="685800" rtl="0" eaLnBrk="1" fontAlgn="ctr" latinLnBrk="0" hangingPunct="1">
                        <a:spcAft>
                          <a:spcPts val="0"/>
                        </a:spcAft>
                      </a:pPr>
                      <a:r>
                        <a:rPr lang="en-US" altLang="zh-TW" sz="1200" b="1" i="0" u="none" strike="noStrike" kern="1200" dirty="0" smtClean="0">
                          <a:solidFill>
                            <a:schemeClr val="tx1"/>
                          </a:solidFill>
                          <a:effectLst/>
                          <a:latin typeface="微軟正黑體" panose="020B0604030504040204" pitchFamily="34" charset="-120"/>
                          <a:ea typeface="微軟正黑體" panose="020B0604030504040204" pitchFamily="34" charset="-120"/>
                          <a:cs typeface="+mn-cs"/>
                        </a:rPr>
                        <a:t>1</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0</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11</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已完成輸出，並交付公所</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2784516091"/>
                  </a:ext>
                </a:extLst>
              </a:tr>
              <a:tr h="215134">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14</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永和區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7</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2</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5</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公所</a:t>
                      </a:r>
                      <a:r>
                        <a:rPr kumimoji="0" lang="zh-TW" altLang="en-US"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a:t>
                      </a: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確認圖資</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24713412"/>
                  </a:ext>
                </a:extLst>
              </a:tr>
              <a:tr h="215134">
                <a:tc>
                  <a:txBody>
                    <a:bodyPr/>
                    <a:lstStyle/>
                    <a:p>
                      <a:pPr algn="ctr" fontAlgn="ctr"/>
                      <a:r>
                        <a:rPr lang="en-US" altLang="zh-TW" sz="1200" b="1" u="none" strike="noStrike">
                          <a:effectLst/>
                          <a:latin typeface="微軟正黑體" panose="020B0604030504040204" pitchFamily="34" charset="-120"/>
                          <a:ea typeface="微軟正黑體" panose="020B0604030504040204" pitchFamily="34" charset="-120"/>
                        </a:rPr>
                        <a:t>15</a:t>
                      </a:r>
                      <a:endParaRPr lang="en-US" altLang="zh-TW" sz="1200" b="1" i="0" u="none" strike="noStrike">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石門區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16</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11</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公所</a:t>
                      </a:r>
                      <a:r>
                        <a:rPr kumimoji="0" lang="zh-TW" altLang="en-US"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a:t>
                      </a:r>
                      <a:r>
                        <a:rPr kumimoji="0" lang="zh-TW"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確認圖資</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12907368"/>
                  </a:ext>
                </a:extLst>
              </a:tr>
              <a:tr h="215134">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16</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石碇區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10</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6</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zh-TW" altLang="zh-TW" sz="1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公所</a:t>
                      </a:r>
                      <a:r>
                        <a:rPr kumimoji="0" lang="zh-TW" altLang="en-US" sz="1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已</a:t>
                      </a:r>
                      <a:r>
                        <a:rPr kumimoji="0" lang="zh-TW" altLang="zh-TW" sz="1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確認圖資</a:t>
                      </a:r>
                      <a:endParaRPr kumimoji="0" lang="zh-TW"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17780" marR="17780" marT="0" marB="0">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val="1720771940"/>
                  </a:ext>
                </a:extLst>
              </a:tr>
              <a:tr h="215134">
                <a:tc>
                  <a:txBody>
                    <a:bodyPr/>
                    <a:lstStyle/>
                    <a:p>
                      <a:pPr algn="ctr" fontAlgn="ctr"/>
                      <a:r>
                        <a:rPr lang="en-US" altLang="zh-TW" sz="1200" b="1" u="none" strike="noStrike">
                          <a:effectLst/>
                          <a:latin typeface="微軟正黑體" panose="020B0604030504040204" pitchFamily="34" charset="-120"/>
                          <a:ea typeface="微軟正黑體" panose="020B0604030504040204" pitchFamily="34" charset="-120"/>
                        </a:rPr>
                        <a:t>17</a:t>
                      </a:r>
                      <a:endParaRPr lang="en-US" altLang="zh-TW" sz="1200" b="1" i="0" u="none" strike="noStrike">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汐止區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23</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8</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5</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l" defTabSz="685800" rtl="0" eaLnBrk="1" fontAlgn="ctr" latinLnBrk="0" hangingPunct="1">
                        <a:spcAft>
                          <a:spcPts val="0"/>
                        </a:spcAft>
                      </a:pP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公所確認圖資中</a:t>
                      </a:r>
                    </a:p>
                  </a:txBody>
                  <a:tcPr marL="17780" marR="17780" marT="0" marB="0">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val="2713832317"/>
                  </a:ext>
                </a:extLst>
              </a:tr>
              <a:tr h="215134">
                <a:tc>
                  <a:txBody>
                    <a:bodyPr/>
                    <a:lstStyle/>
                    <a:p>
                      <a:pPr algn="ctr" fontAlgn="ctr"/>
                      <a:r>
                        <a:rPr lang="en-US" altLang="zh-TW" sz="1200" b="1" u="none" strike="noStrike">
                          <a:effectLst/>
                          <a:latin typeface="微軟正黑體" panose="020B0604030504040204" pitchFamily="34" charset="-120"/>
                          <a:ea typeface="微軟正黑體" panose="020B0604030504040204" pitchFamily="34" charset="-120"/>
                        </a:rPr>
                        <a:t>18</a:t>
                      </a:r>
                      <a:endParaRPr lang="en-US" altLang="zh-TW" sz="1200" b="1" i="0" u="none" strike="noStrike">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坪林區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14</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12</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685800" rtl="0" eaLnBrk="1" fontAlgn="ctr" latinLnBrk="0" hangingPunct="1">
                        <a:spcAft>
                          <a:spcPts val="0"/>
                        </a:spcAft>
                      </a:pP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預計</a:t>
                      </a:r>
                      <a:r>
                        <a:rPr lang="en-US"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7</a:t>
                      </a: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月完成圖面繪製初稿</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5280794"/>
                  </a:ext>
                </a:extLst>
              </a:tr>
              <a:tr h="215134">
                <a:tc>
                  <a:txBody>
                    <a:bodyPr/>
                    <a:lstStyle/>
                    <a:p>
                      <a:pPr algn="ctr" fontAlgn="ctr"/>
                      <a:r>
                        <a:rPr lang="en-US" altLang="zh-TW" sz="1200" b="1" u="none" strike="noStrike">
                          <a:effectLst/>
                          <a:latin typeface="微軟正黑體" panose="020B0604030504040204" pitchFamily="34" charset="-120"/>
                          <a:ea typeface="微軟正黑體" panose="020B0604030504040204" pitchFamily="34" charset="-120"/>
                        </a:rPr>
                        <a:t>19</a:t>
                      </a:r>
                      <a:endParaRPr lang="en-US" altLang="zh-TW" sz="1200" b="1" i="0" u="none" strike="noStrike">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林口區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7</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9</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685800" rtl="0" eaLnBrk="1" fontAlgn="ctr" latinLnBrk="0" hangingPunct="1">
                        <a:spcAft>
                          <a:spcPts val="0"/>
                        </a:spcAft>
                      </a:pP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預計</a:t>
                      </a:r>
                      <a:r>
                        <a:rPr lang="en-US"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7</a:t>
                      </a: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月完成圖面繪製初稿</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56761965"/>
                  </a:ext>
                </a:extLst>
              </a:tr>
              <a:tr h="215134">
                <a:tc>
                  <a:txBody>
                    <a:bodyPr/>
                    <a:lstStyle/>
                    <a:p>
                      <a:pPr algn="ctr" fontAlgn="ctr"/>
                      <a:r>
                        <a:rPr lang="en-US" altLang="zh-TW" sz="1200" b="1" u="none" strike="noStrike">
                          <a:effectLst/>
                          <a:latin typeface="微軟正黑體" panose="020B0604030504040204" pitchFamily="34" charset="-120"/>
                          <a:ea typeface="微軟正黑體" panose="020B0604030504040204" pitchFamily="34" charset="-120"/>
                        </a:rPr>
                        <a:t>20</a:t>
                      </a:r>
                      <a:endParaRPr lang="en-US" altLang="zh-TW" sz="1200" b="1" i="0" u="none" strike="noStrike">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金山區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en-US" altLang="zh-TW" sz="1200" b="1" i="0" u="none" strike="noStrike" kern="1200" dirty="0" smtClean="0">
                          <a:solidFill>
                            <a:schemeClr val="tx1"/>
                          </a:solidFill>
                          <a:effectLst/>
                          <a:latin typeface="微軟正黑體" panose="020B0604030504040204" pitchFamily="34" charset="-120"/>
                          <a:ea typeface="微軟正黑體" panose="020B0604030504040204" pitchFamily="34" charset="-120"/>
                          <a:cs typeface="+mn-cs"/>
                        </a:rPr>
                        <a:t>1</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6</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685800" rtl="0" eaLnBrk="1" fontAlgn="ctr" latinLnBrk="0" hangingPunct="1">
                        <a:spcAft>
                          <a:spcPts val="0"/>
                        </a:spcAft>
                      </a:pP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預計</a:t>
                      </a:r>
                      <a:r>
                        <a:rPr lang="en-US"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7</a:t>
                      </a: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月完成圖面繪製初稿</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77964076"/>
                  </a:ext>
                </a:extLst>
              </a:tr>
              <a:tr h="215134">
                <a:tc>
                  <a:txBody>
                    <a:bodyPr/>
                    <a:lstStyle/>
                    <a:p>
                      <a:pPr algn="ctr" fontAlgn="ctr"/>
                      <a:r>
                        <a:rPr lang="en-US" altLang="zh-TW" sz="1200" b="1" u="none" strike="noStrike">
                          <a:effectLst/>
                          <a:latin typeface="微軟正黑體" panose="020B0604030504040204" pitchFamily="34" charset="-120"/>
                          <a:ea typeface="微軟正黑體" panose="020B0604030504040204" pitchFamily="34" charset="-120"/>
                        </a:rPr>
                        <a:t>21</a:t>
                      </a:r>
                      <a:endParaRPr lang="en-US" altLang="zh-TW" sz="1200" b="1" i="0" u="none" strike="noStrike">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烏來區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altLang="zh-TW" sz="1200" b="1" i="0" u="none" strike="noStrike" kern="1200" dirty="0" smtClean="0">
                          <a:solidFill>
                            <a:schemeClr val="tx1"/>
                          </a:solidFill>
                          <a:effectLst/>
                          <a:latin typeface="微軟正黑體" panose="020B0604030504040204" pitchFamily="34" charset="-120"/>
                          <a:ea typeface="微軟正黑體" panose="020B0604030504040204" pitchFamily="34" charset="-120"/>
                          <a:cs typeface="+mn-cs"/>
                        </a:rPr>
                        <a:t>6</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smtClean="0">
                          <a:solidFill>
                            <a:schemeClr val="tx1"/>
                          </a:solidFill>
                          <a:effectLst/>
                          <a:latin typeface="微軟正黑體" panose="020B0604030504040204" pitchFamily="34" charset="-120"/>
                          <a:ea typeface="微軟正黑體" panose="020B0604030504040204" pitchFamily="34" charset="-120"/>
                          <a:cs typeface="+mn-cs"/>
                        </a:rPr>
                        <a:t>1</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altLang="zh-TW" sz="1200" b="1" i="0" u="none" strike="noStrike" kern="1200" dirty="0" smtClean="0">
                          <a:solidFill>
                            <a:schemeClr val="tx1"/>
                          </a:solidFill>
                          <a:effectLst/>
                          <a:latin typeface="微軟正黑體" panose="020B0604030504040204" pitchFamily="34" charset="-120"/>
                          <a:ea typeface="微軟正黑體" panose="020B0604030504040204" pitchFamily="34" charset="-120"/>
                          <a:cs typeface="+mn-cs"/>
                        </a:rPr>
                        <a:t>13</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685800" rtl="0" eaLnBrk="1" fontAlgn="ctr" latinLnBrk="0" hangingPunct="1">
                        <a:spcAft>
                          <a:spcPts val="0"/>
                        </a:spcAft>
                      </a:pP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預計</a:t>
                      </a:r>
                      <a:r>
                        <a:rPr lang="en-US"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8</a:t>
                      </a: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月完成圖面繪製初稿</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188052049"/>
                  </a:ext>
                </a:extLst>
              </a:tr>
              <a:tr h="215134">
                <a:tc>
                  <a:txBody>
                    <a:bodyPr/>
                    <a:lstStyle/>
                    <a:p>
                      <a:pPr algn="ctr" fontAlgn="ctr"/>
                      <a:r>
                        <a:rPr lang="en-US" altLang="zh-TW" sz="1200" b="1" u="none" strike="noStrike">
                          <a:effectLst/>
                          <a:latin typeface="微軟正黑體" panose="020B0604030504040204" pitchFamily="34" charset="-120"/>
                          <a:ea typeface="微軟正黑體" panose="020B0604030504040204" pitchFamily="34" charset="-120"/>
                        </a:rPr>
                        <a:t>22</a:t>
                      </a:r>
                      <a:endParaRPr lang="en-US" altLang="zh-TW" sz="1200" b="1" i="0" u="none" strike="noStrike">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貢寮區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0</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0</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15</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685800" rtl="0" eaLnBrk="1" fontAlgn="ctr" latinLnBrk="0" hangingPunct="1">
                        <a:spcAft>
                          <a:spcPts val="0"/>
                        </a:spcAft>
                      </a:pP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預計</a:t>
                      </a:r>
                      <a:r>
                        <a:rPr lang="en-US"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8</a:t>
                      </a: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月完成圖面繪製初稿</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933010885"/>
                  </a:ext>
                </a:extLst>
              </a:tr>
              <a:tr h="215134">
                <a:tc>
                  <a:txBody>
                    <a:bodyPr/>
                    <a:lstStyle/>
                    <a:p>
                      <a:pPr algn="ctr" fontAlgn="ctr"/>
                      <a:r>
                        <a:rPr lang="en-US" altLang="zh-TW" sz="1200" b="1" u="none" strike="noStrike">
                          <a:effectLst/>
                          <a:latin typeface="微軟正黑體" panose="020B0604030504040204" pitchFamily="34" charset="-120"/>
                          <a:ea typeface="微軟正黑體" panose="020B0604030504040204" pitchFamily="34" charset="-120"/>
                        </a:rPr>
                        <a:t>23</a:t>
                      </a:r>
                      <a:endParaRPr lang="en-US" altLang="zh-TW" sz="1200" b="1" i="0" u="none" strike="noStrike">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深坑區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14</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8</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685800" rtl="0" eaLnBrk="1" fontAlgn="ctr" latinLnBrk="0" hangingPunct="1">
                        <a:spcAft>
                          <a:spcPts val="0"/>
                        </a:spcAft>
                      </a:pP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預計</a:t>
                      </a:r>
                      <a:r>
                        <a:rPr lang="en-US"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8</a:t>
                      </a: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月完成圖面繪製初稿</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035008173"/>
                  </a:ext>
                </a:extLst>
              </a:tr>
              <a:tr h="215134">
                <a:tc>
                  <a:txBody>
                    <a:bodyPr/>
                    <a:lstStyle/>
                    <a:p>
                      <a:pPr algn="ctr" fontAlgn="ctr"/>
                      <a:r>
                        <a:rPr lang="en-US" altLang="zh-TW" sz="1200" b="1" u="none" strike="noStrike">
                          <a:effectLst/>
                          <a:latin typeface="微軟正黑體" panose="020B0604030504040204" pitchFamily="34" charset="-120"/>
                          <a:ea typeface="微軟正黑體" panose="020B0604030504040204" pitchFamily="34" charset="-120"/>
                        </a:rPr>
                        <a:t>24</a:t>
                      </a:r>
                      <a:endParaRPr lang="en-US" altLang="zh-TW" sz="1200" b="1" i="0" u="none" strike="noStrike">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新店區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0</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a:solidFill>
                            <a:schemeClr val="tx1"/>
                          </a:solidFill>
                          <a:effectLst/>
                          <a:latin typeface="微軟正黑體" panose="020B0604030504040204" pitchFamily="34" charset="-120"/>
                          <a:ea typeface="微軟正黑體" panose="020B0604030504040204" pitchFamily="34" charset="-120"/>
                          <a:cs typeface="+mn-cs"/>
                        </a:rPr>
                        <a:t>0</a:t>
                      </a:r>
                      <a:endParaRPr lang="zh-TW" sz="1200" b="1" i="0" u="none" strike="noStrike" kern="120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15</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685800" rtl="0" eaLnBrk="1" fontAlgn="ctr" latinLnBrk="0" hangingPunct="1">
                        <a:spcAft>
                          <a:spcPts val="0"/>
                        </a:spcAft>
                      </a:pP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預計</a:t>
                      </a:r>
                      <a:r>
                        <a:rPr lang="en-US"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8</a:t>
                      </a: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月完成圖面繪製初稿</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63024368"/>
                  </a:ext>
                </a:extLst>
              </a:tr>
              <a:tr h="215134">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25</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no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萬里區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404" marR="8404" marT="8404"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24</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8</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fontAlgn="ctr" latinLnBrk="0" hangingPunct="1">
                        <a:spcAft>
                          <a:spcPts val="0"/>
                        </a:spcAft>
                      </a:pPr>
                      <a:r>
                        <a:rPr 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3</a:t>
                      </a:r>
                      <a:endParaRPr 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685800" rtl="0" eaLnBrk="1" fontAlgn="ctr" latinLnBrk="0" hangingPunct="1">
                        <a:spcAft>
                          <a:spcPts val="0"/>
                        </a:spcAft>
                      </a:pP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預計</a:t>
                      </a:r>
                      <a:r>
                        <a:rPr lang="en-US"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8</a:t>
                      </a:r>
                      <a:r>
                        <a:rPr lang="zh-TW" sz="12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月完成圖面繪製初稿</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87119093"/>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17</a:t>
            </a:fld>
            <a:endParaRPr lang="zh-TW" altLang="en-US" dirty="0">
              <a:solidFill>
                <a:srgbClr val="44546A">
                  <a:lumMod val="50000"/>
                </a:srgbClr>
              </a:solidFill>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19996" y="3627408"/>
            <a:ext cx="2017089" cy="2852359"/>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2682" y="666235"/>
            <a:ext cx="2014539" cy="2852359"/>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21184" y="666235"/>
            <a:ext cx="2014714" cy="2852360"/>
          </a:xfrm>
          <a:prstGeom prst="rect">
            <a:avLst/>
          </a:prstGeom>
        </p:spPr>
      </p:pic>
      <p:pic>
        <p:nvPicPr>
          <p:cNvPr id="8" name="圖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2681" y="3627407"/>
            <a:ext cx="2017089" cy="2852359"/>
          </a:xfrm>
          <a:prstGeom prst="rect">
            <a:avLst/>
          </a:prstGeom>
        </p:spPr>
      </p:pic>
    </p:spTree>
    <p:extLst>
      <p:ext uri="{BB962C8B-B14F-4D97-AF65-F5344CB8AC3E}">
        <p14:creationId xmlns:p14="http://schemas.microsoft.com/office/powerpoint/2010/main" val="3672546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18</a:t>
            </a:fld>
            <a:endParaRPr lang="zh-TW" altLang="en-US">
              <a:solidFill>
                <a:srgbClr val="44546A">
                  <a:lumMod val="50000"/>
                </a:srgbClr>
              </a:solidFill>
            </a:endParaRPr>
          </a:p>
        </p:txBody>
      </p:sp>
      <p:sp>
        <p:nvSpPr>
          <p:cNvPr id="3" name="標題 2"/>
          <p:cNvSpPr>
            <a:spLocks noGrp="1"/>
          </p:cNvSpPr>
          <p:nvPr>
            <p:ph type="title"/>
          </p:nvPr>
        </p:nvSpPr>
        <p:spPr>
          <a:xfrm>
            <a:off x="304800" y="130857"/>
            <a:ext cx="6477000" cy="716869"/>
          </a:xfrm>
          <a:solidFill>
            <a:schemeClr val="bg1"/>
          </a:solidFill>
        </p:spPr>
        <p:txBody>
          <a:bodyPr/>
          <a:lstStyle/>
          <a:p>
            <a:r>
              <a:rPr lang="zh-TW" altLang="en-US" dirty="0" smtClean="0"/>
              <a:t>各區</a:t>
            </a:r>
            <a:r>
              <a:rPr lang="en-US" altLang="zh-TW" dirty="0" smtClean="0"/>
              <a:t>104</a:t>
            </a:r>
            <a:r>
              <a:rPr lang="zh-TW" altLang="en-US" dirty="0" smtClean="0"/>
              <a:t>年未改善之歷史災點</a:t>
            </a:r>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2619324025"/>
              </p:ext>
            </p:extLst>
          </p:nvPr>
        </p:nvGraphicFramePr>
        <p:xfrm>
          <a:off x="63915" y="990600"/>
          <a:ext cx="8870535" cy="3657600"/>
        </p:xfrm>
        <a:graphic>
          <a:graphicData uri="http://schemas.openxmlformats.org/drawingml/2006/table">
            <a:tbl>
              <a:tblPr firstRow="1" firstCol="1" bandRow="1">
                <a:tableStyleId>{D7AC3CCA-C797-4891-BE02-D94E43425B78}</a:tableStyleId>
              </a:tblPr>
              <a:tblGrid>
                <a:gridCol w="606751">
                  <a:extLst>
                    <a:ext uri="{9D8B030D-6E8A-4147-A177-3AD203B41FA5}">
                      <a16:colId xmlns:a16="http://schemas.microsoft.com/office/drawing/2014/main" val="20000"/>
                    </a:ext>
                  </a:extLst>
                </a:gridCol>
                <a:gridCol w="888763">
                  <a:extLst>
                    <a:ext uri="{9D8B030D-6E8A-4147-A177-3AD203B41FA5}">
                      <a16:colId xmlns:a16="http://schemas.microsoft.com/office/drawing/2014/main" val="20001"/>
                    </a:ext>
                  </a:extLst>
                </a:gridCol>
                <a:gridCol w="2195023">
                  <a:extLst>
                    <a:ext uri="{9D8B030D-6E8A-4147-A177-3AD203B41FA5}">
                      <a16:colId xmlns:a16="http://schemas.microsoft.com/office/drawing/2014/main" val="20002"/>
                    </a:ext>
                  </a:extLst>
                </a:gridCol>
                <a:gridCol w="589660">
                  <a:extLst>
                    <a:ext uri="{9D8B030D-6E8A-4147-A177-3AD203B41FA5}">
                      <a16:colId xmlns:a16="http://schemas.microsoft.com/office/drawing/2014/main" val="20004"/>
                    </a:ext>
                  </a:extLst>
                </a:gridCol>
                <a:gridCol w="1254807">
                  <a:extLst>
                    <a:ext uri="{9D8B030D-6E8A-4147-A177-3AD203B41FA5}">
                      <a16:colId xmlns:a16="http://schemas.microsoft.com/office/drawing/2014/main" val="266659339"/>
                    </a:ext>
                  </a:extLst>
                </a:gridCol>
                <a:gridCol w="609600">
                  <a:extLst>
                    <a:ext uri="{9D8B030D-6E8A-4147-A177-3AD203B41FA5}">
                      <a16:colId xmlns:a16="http://schemas.microsoft.com/office/drawing/2014/main" val="2452106115"/>
                    </a:ext>
                  </a:extLst>
                </a:gridCol>
                <a:gridCol w="2155321">
                  <a:extLst>
                    <a:ext uri="{9D8B030D-6E8A-4147-A177-3AD203B41FA5}">
                      <a16:colId xmlns:a16="http://schemas.microsoft.com/office/drawing/2014/main" val="3658594651"/>
                    </a:ext>
                  </a:extLst>
                </a:gridCol>
                <a:gridCol w="570610">
                  <a:extLst>
                    <a:ext uri="{9D8B030D-6E8A-4147-A177-3AD203B41FA5}">
                      <a16:colId xmlns:a16="http://schemas.microsoft.com/office/drawing/2014/main" val="20006"/>
                    </a:ext>
                  </a:extLst>
                </a:gridCol>
              </a:tblGrid>
              <a:tr h="176138">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辦理情形</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管考</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rowSpan="2">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貢寮區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福隆里虎子山街地下道</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雨勢過大加上虎子山野溪排水箱涵斷面不足造成外水溢堤淹至虎子山街的車行地下道內</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排水不良、河川溢淹、地勢低窪、雨勢過大</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排水箱涵束縮通洪斷面，洪水量若超出現有容許標準仍有淹水之虞</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貢寮區公所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虎子山涵洞道路邊溝清淤及路面清理。另公路總局第一養護工程處景美工務段預計將於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年辦理台</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線下方排水箱涵改善工程</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貢寮區公所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marR="0" lvl="0" indent="-228600" algn="just" defTabSz="914400" rtl="0" eaLnBrk="1" fontAlgn="auto" latinLnBrk="0" hangingPunct="1">
                        <a:lnSpc>
                          <a:spcPts val="1600"/>
                        </a:lnSpc>
                        <a:spcBef>
                          <a:spcPts val="0"/>
                        </a:spcBef>
                        <a:spcAft>
                          <a:spcPts val="0"/>
                        </a:spcAft>
                        <a:buClrTx/>
                        <a:buSzTx/>
                        <a:buFont typeface="+mj-lt"/>
                        <a:buAutoNum type="arabicPeriod"/>
                        <a:tabLst/>
                        <a:defRPr/>
                      </a:pP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年已完成虎子山涵洞入口處設立警示標語</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颱風及豪大雨期間、請開大燈並減速慢行、前方如有積水請勿進入</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228600" marR="0" lvl="0" indent="-228600" algn="just" defTabSz="914400" rtl="0" eaLnBrk="1" fontAlgn="auto" latinLnBrk="0" hangingPunct="1">
                        <a:lnSpc>
                          <a:spcPts val="1600"/>
                        </a:lnSpc>
                        <a:spcBef>
                          <a:spcPts val="0"/>
                        </a:spcBef>
                        <a:spcAft>
                          <a:spcPts val="0"/>
                        </a:spcAft>
                        <a:buClrTx/>
                        <a:buSzTx/>
                        <a:buFont typeface="+mj-lt"/>
                        <a:buAutoNum type="arabicPeriod"/>
                        <a:tabLst/>
                        <a:defRPr/>
                      </a:pP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年底已完成虎子山野溪兩旁辦理護欄加高作業。</a:t>
                      </a:r>
                    </a:p>
                    <a:p>
                      <a:pPr marL="228600" marR="0" lvl="0" indent="-228600" algn="just" defTabSz="914400" rtl="0" eaLnBrk="1" fontAlgn="auto" latinLnBrk="0" hangingPunct="1">
                        <a:lnSpc>
                          <a:spcPts val="1600"/>
                        </a:lnSpc>
                        <a:spcBef>
                          <a:spcPts val="0"/>
                        </a:spcBef>
                        <a:spcAft>
                          <a:spcPts val="0"/>
                        </a:spcAft>
                        <a:buClrTx/>
                        <a:buSzTx/>
                        <a:buFont typeface="+mj-lt"/>
                        <a:buAutoNum type="arabicPeriod"/>
                        <a:tabLst/>
                        <a:defRPr/>
                      </a:pP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年改善計劃</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將辦理低地排水工程，並加設警戒號誌燈，加強虎子山涵洞防汛機制，目前設計完成，後續向水利局申請經費補助中。</a:t>
                      </a:r>
                    </a:p>
                    <a:p>
                      <a:pPr marL="228600" marR="0" lvl="0" indent="-228600" algn="just" defTabSz="914400" rtl="0" eaLnBrk="1" fontAlgn="auto" latinLnBrk="0" hangingPunct="1">
                        <a:lnSpc>
                          <a:spcPts val="1600"/>
                        </a:lnSpc>
                        <a:spcBef>
                          <a:spcPts val="0"/>
                        </a:spcBef>
                        <a:spcAft>
                          <a:spcPts val="0"/>
                        </a:spcAft>
                        <a:buClrTx/>
                        <a:buSzTx/>
                        <a:buFont typeface="+mj-lt"/>
                        <a:buAutoNum type="arabicPeriod"/>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簽辦水利局委託代辦協議書</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匡列經費</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持續</a:t>
                      </a:r>
                      <a:endParaRPr lang="en-US"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列管</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318425534"/>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雙玉里德心街</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德心街地勢低窪，鄰接雙溪河，當日因豪大雨水位暴漲、宣洩不及，導致德心街積淹水</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雙溪河治理計畫已送水利署審查中，俟核定後續處。</a:t>
                      </a:r>
                      <a:endParaRPr lang="zh-TW"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持續</a:t>
                      </a:r>
                      <a:endParaRPr lang="en-US"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列管</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755784614"/>
                  </a:ext>
                </a:extLst>
              </a:tr>
            </a:tbl>
          </a:graphicData>
        </a:graphic>
      </p:graphicFrame>
    </p:spTree>
    <p:extLst>
      <p:ext uri="{BB962C8B-B14F-4D97-AF65-F5344CB8AC3E}">
        <p14:creationId xmlns:p14="http://schemas.microsoft.com/office/powerpoint/2010/main" val="3526964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19</a:t>
            </a:fld>
            <a:endParaRPr lang="zh-TW" altLang="en-US">
              <a:solidFill>
                <a:srgbClr val="44546A">
                  <a:lumMod val="50000"/>
                </a:srgbClr>
              </a:solidFill>
            </a:endParaRPr>
          </a:p>
        </p:txBody>
      </p:sp>
      <p:sp>
        <p:nvSpPr>
          <p:cNvPr id="3" name="標題 2"/>
          <p:cNvSpPr>
            <a:spLocks noGrp="1"/>
          </p:cNvSpPr>
          <p:nvPr>
            <p:ph type="title"/>
          </p:nvPr>
        </p:nvSpPr>
        <p:spPr>
          <a:xfrm>
            <a:off x="228600" y="130857"/>
            <a:ext cx="4343400" cy="716869"/>
          </a:xfrm>
        </p:spPr>
        <p:txBody>
          <a:bodyPr/>
          <a:lstStyle/>
          <a:p>
            <a:r>
              <a:rPr lang="zh-TW" altLang="en-US" dirty="0"/>
              <a:t>兵棋推演辦理情形</a:t>
            </a:r>
          </a:p>
        </p:txBody>
      </p:sp>
      <p:graphicFrame>
        <p:nvGraphicFramePr>
          <p:cNvPr id="17" name="表格 16"/>
          <p:cNvGraphicFramePr>
            <a:graphicFrameLocks noGrp="1"/>
          </p:cNvGraphicFramePr>
          <p:nvPr>
            <p:extLst>
              <p:ext uri="{D42A27DB-BD31-4B8C-83A1-F6EECF244321}">
                <p14:modId xmlns:p14="http://schemas.microsoft.com/office/powerpoint/2010/main" val="4216681771"/>
              </p:ext>
            </p:extLst>
          </p:nvPr>
        </p:nvGraphicFramePr>
        <p:xfrm>
          <a:off x="122036" y="809377"/>
          <a:ext cx="4848329" cy="1168714"/>
        </p:xfrm>
        <a:graphic>
          <a:graphicData uri="http://schemas.openxmlformats.org/drawingml/2006/table">
            <a:tbl>
              <a:tblPr firstRow="1" firstCol="1" bandRow="1"/>
              <a:tblGrid>
                <a:gridCol w="1539153">
                  <a:extLst>
                    <a:ext uri="{9D8B030D-6E8A-4147-A177-3AD203B41FA5}">
                      <a16:colId xmlns:a16="http://schemas.microsoft.com/office/drawing/2014/main" val="20000"/>
                    </a:ext>
                  </a:extLst>
                </a:gridCol>
                <a:gridCol w="1654588">
                  <a:extLst>
                    <a:ext uri="{9D8B030D-6E8A-4147-A177-3AD203B41FA5}">
                      <a16:colId xmlns:a16="http://schemas.microsoft.com/office/drawing/2014/main" val="20001"/>
                    </a:ext>
                  </a:extLst>
                </a:gridCol>
                <a:gridCol w="1654588">
                  <a:extLst>
                    <a:ext uri="{9D8B030D-6E8A-4147-A177-3AD203B41FA5}">
                      <a16:colId xmlns:a16="http://schemas.microsoft.com/office/drawing/2014/main" val="20002"/>
                    </a:ext>
                  </a:extLst>
                </a:gridCol>
              </a:tblGrid>
              <a:tr h="437194">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zh-TW" altLang="en-US" sz="2000" b="1" dirty="0" smtClean="0">
                          <a:solidFill>
                            <a:srgbClr val="FFFFFF"/>
                          </a:solidFill>
                          <a:latin typeface="微軟正黑體" pitchFamily="34" charset="-120"/>
                          <a:ea typeface="微軟正黑體" pitchFamily="34" charset="-120"/>
                        </a:rPr>
                        <a:t>區公所</a:t>
                      </a:r>
                      <a:endParaRPr lang="zh-TW" altLang="en-US" sz="2000" b="1" dirty="0">
                        <a:solidFill>
                          <a:srgbClr val="FFFFFF"/>
                        </a:solidFill>
                        <a:latin typeface="微軟正黑體" pitchFamily="34" charset="-120"/>
                        <a:ea typeface="微軟正黑體" pitchFamily="34" charset="-120"/>
                      </a:endParaRPr>
                    </a:p>
                  </a:txBody>
                  <a:tcPr marL="84402" marR="8440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A0B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zh-TW" altLang="en-US" sz="2000" b="1" dirty="0" smtClean="0">
                          <a:solidFill>
                            <a:srgbClr val="FFFFFF"/>
                          </a:solidFill>
                          <a:latin typeface="微軟正黑體" pitchFamily="34" charset="-120"/>
                          <a:ea typeface="微軟正黑體" pitchFamily="34" charset="-120"/>
                        </a:rPr>
                        <a:t>坪林區</a:t>
                      </a:r>
                      <a:endParaRPr lang="zh-TW" altLang="en-US" sz="2000" b="1" dirty="0">
                        <a:solidFill>
                          <a:srgbClr val="FFFFFF"/>
                        </a:solidFill>
                        <a:latin typeface="微軟正黑體" pitchFamily="34" charset="-120"/>
                        <a:ea typeface="微軟正黑體" pitchFamily="34" charset="-120"/>
                      </a:endParaRPr>
                    </a:p>
                  </a:txBody>
                  <a:tcPr marL="84402" marR="8440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A0B0"/>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FFFFFF"/>
                          </a:solidFill>
                          <a:latin typeface="微軟正黑體" pitchFamily="34" charset="-120"/>
                          <a:ea typeface="微軟正黑體" pitchFamily="34" charset="-120"/>
                        </a:rPr>
                        <a:t>三重區</a:t>
                      </a:r>
                    </a:p>
                  </a:txBody>
                  <a:tcPr marL="84402" marR="8440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A0B0"/>
                    </a:solidFill>
                  </a:tcPr>
                </a:tc>
                <a:extLst>
                  <a:ext uri="{0D108BD9-81ED-4DB2-BD59-A6C34878D82A}">
                    <a16:rowId xmlns:a16="http://schemas.microsoft.com/office/drawing/2014/main" val="10000"/>
                  </a:ext>
                </a:extLst>
              </a:tr>
              <a:tr h="34861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zh-TW" altLang="en-US" sz="1800" dirty="0" smtClean="0">
                          <a:solidFill>
                            <a:schemeClr val="tx1"/>
                          </a:solidFill>
                          <a:latin typeface="微軟正黑體" pitchFamily="34" charset="-120"/>
                          <a:ea typeface="微軟正黑體" pitchFamily="34" charset="-120"/>
                        </a:rPr>
                        <a:t>推演災害</a:t>
                      </a:r>
                      <a:endParaRPr lang="zh-TW" altLang="en-US" sz="1800" b="1" dirty="0">
                        <a:solidFill>
                          <a:schemeClr val="tx1"/>
                        </a:solidFill>
                        <a:latin typeface="微軟正黑體" pitchFamily="34" charset="-120"/>
                        <a:ea typeface="微軟正黑體" pitchFamily="34" charset="-120"/>
                      </a:endParaRPr>
                    </a:p>
                  </a:txBody>
                  <a:tcPr marL="84402" marR="8440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tx1"/>
                          </a:solidFill>
                          <a:latin typeface="微軟正黑體" pitchFamily="34" charset="-120"/>
                          <a:ea typeface="微軟正黑體" pitchFamily="34" charset="-120"/>
                        </a:rPr>
                        <a:t>土石流災害</a:t>
                      </a:r>
                      <a:endParaRPr lang="zh-TW" altLang="en-US" sz="1800" b="1" kern="1200" dirty="0" smtClean="0">
                        <a:solidFill>
                          <a:schemeClr val="tx1"/>
                        </a:solidFill>
                        <a:latin typeface="微軟正黑體" pitchFamily="34" charset="-120"/>
                        <a:ea typeface="微軟正黑體" pitchFamily="34" charset="-120"/>
                        <a:cs typeface="+mn-cs"/>
                      </a:endParaRPr>
                    </a:p>
                  </a:txBody>
                  <a:tcPr marL="84402" marR="8440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zh-TW" altLang="en-US" sz="1800" b="1" dirty="0" smtClean="0">
                          <a:solidFill>
                            <a:schemeClr val="tx1"/>
                          </a:solidFill>
                          <a:latin typeface="微軟正黑體" pitchFamily="34" charset="-120"/>
                          <a:ea typeface="微軟正黑體" pitchFamily="34" charset="-120"/>
                        </a:rPr>
                        <a:t>地震災害</a:t>
                      </a:r>
                      <a:endParaRPr lang="zh-TW" altLang="en-US" sz="1800" b="1" dirty="0">
                        <a:solidFill>
                          <a:schemeClr val="tx1"/>
                        </a:solidFill>
                        <a:latin typeface="微軟正黑體" pitchFamily="34" charset="-120"/>
                        <a:ea typeface="微軟正黑體" pitchFamily="34" charset="-120"/>
                      </a:endParaRPr>
                    </a:p>
                  </a:txBody>
                  <a:tcPr marL="84402" marR="8440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01"/>
                  </a:ext>
                </a:extLst>
              </a:tr>
              <a:tr h="35718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zh-TW" altLang="en-US" sz="1800" dirty="0" smtClean="0">
                          <a:solidFill>
                            <a:schemeClr val="tx1"/>
                          </a:solidFill>
                          <a:latin typeface="微軟正黑體" pitchFamily="34" charset="-120"/>
                          <a:ea typeface="微軟正黑體" pitchFamily="34" charset="-120"/>
                        </a:rPr>
                        <a:t>辦理日期</a:t>
                      </a:r>
                      <a:endParaRPr lang="en-US" altLang="zh-TW" sz="1800" b="1" dirty="0" smtClean="0">
                        <a:solidFill>
                          <a:schemeClr val="tx1"/>
                        </a:solidFill>
                        <a:latin typeface="微軟正黑體" pitchFamily="34" charset="-120"/>
                        <a:ea typeface="微軟正黑體" pitchFamily="34" charset="-120"/>
                      </a:endParaRPr>
                    </a:p>
                  </a:txBody>
                  <a:tcPr marL="84402" marR="8440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tx1"/>
                          </a:solidFill>
                          <a:latin typeface="微軟正黑體" pitchFamily="34" charset="-120"/>
                          <a:ea typeface="微軟正黑體" pitchFamily="34" charset="-120"/>
                          <a:cs typeface="+mn-cs"/>
                        </a:rPr>
                        <a:t>6</a:t>
                      </a:r>
                      <a:r>
                        <a:rPr lang="zh-TW" altLang="en-US" sz="1800" b="1" kern="1200" dirty="0" smtClean="0">
                          <a:solidFill>
                            <a:schemeClr val="tx1"/>
                          </a:solidFill>
                          <a:latin typeface="微軟正黑體" pitchFamily="34" charset="-120"/>
                          <a:ea typeface="微軟正黑體" pitchFamily="34" charset="-120"/>
                          <a:cs typeface="+mn-cs"/>
                        </a:rPr>
                        <a:t>月</a:t>
                      </a:r>
                      <a:r>
                        <a:rPr lang="en-US" altLang="zh-TW" sz="1800" b="1" kern="1200" dirty="0" smtClean="0">
                          <a:solidFill>
                            <a:schemeClr val="tx1"/>
                          </a:solidFill>
                          <a:latin typeface="微軟正黑體" pitchFamily="34" charset="-120"/>
                          <a:ea typeface="微軟正黑體" pitchFamily="34" charset="-120"/>
                          <a:cs typeface="+mn-cs"/>
                        </a:rPr>
                        <a:t>28</a:t>
                      </a:r>
                      <a:r>
                        <a:rPr lang="zh-TW" altLang="en-US" sz="1800" b="1" kern="1200" dirty="0" smtClean="0">
                          <a:solidFill>
                            <a:schemeClr val="tx1"/>
                          </a:solidFill>
                          <a:latin typeface="微軟正黑體" pitchFamily="34" charset="-120"/>
                          <a:ea typeface="微軟正黑體" pitchFamily="34" charset="-120"/>
                          <a:cs typeface="+mn-cs"/>
                        </a:rPr>
                        <a:t>日</a:t>
                      </a:r>
                    </a:p>
                  </a:txBody>
                  <a:tcPr marL="84402" marR="8440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altLang="zh-TW" sz="1800" b="1" dirty="0" smtClean="0">
                          <a:solidFill>
                            <a:schemeClr val="tx1"/>
                          </a:solidFill>
                          <a:latin typeface="微軟正黑體" pitchFamily="34" charset="-120"/>
                          <a:ea typeface="微軟正黑體" pitchFamily="34" charset="-120"/>
                        </a:rPr>
                        <a:t>6</a:t>
                      </a:r>
                      <a:r>
                        <a:rPr lang="zh-TW" altLang="en-US" sz="1800" b="1" dirty="0" smtClean="0">
                          <a:solidFill>
                            <a:schemeClr val="tx1"/>
                          </a:solidFill>
                          <a:latin typeface="微軟正黑體" pitchFamily="34" charset="-120"/>
                          <a:ea typeface="微軟正黑體" pitchFamily="34" charset="-120"/>
                        </a:rPr>
                        <a:t>月</a:t>
                      </a:r>
                      <a:r>
                        <a:rPr lang="en-US" altLang="zh-TW" sz="1800" b="1" dirty="0" smtClean="0">
                          <a:solidFill>
                            <a:schemeClr val="tx1"/>
                          </a:solidFill>
                          <a:latin typeface="微軟正黑體" pitchFamily="34" charset="-120"/>
                          <a:ea typeface="微軟正黑體" pitchFamily="34" charset="-120"/>
                        </a:rPr>
                        <a:t>29</a:t>
                      </a:r>
                      <a:r>
                        <a:rPr lang="zh-TW" altLang="en-US" sz="1800" b="1" dirty="0" smtClean="0">
                          <a:solidFill>
                            <a:schemeClr val="tx1"/>
                          </a:solidFill>
                          <a:latin typeface="微軟正黑體" pitchFamily="34" charset="-120"/>
                          <a:ea typeface="微軟正黑體" pitchFamily="34" charset="-120"/>
                        </a:rPr>
                        <a:t>日</a:t>
                      </a:r>
                      <a:endParaRPr lang="zh-TW" altLang="en-US" sz="1800" b="1" dirty="0">
                        <a:solidFill>
                          <a:schemeClr val="tx1"/>
                        </a:solidFill>
                        <a:latin typeface="微軟正黑體" pitchFamily="34" charset="-120"/>
                        <a:ea typeface="微軟正黑體" pitchFamily="34" charset="-120"/>
                      </a:endParaRPr>
                    </a:p>
                  </a:txBody>
                  <a:tcPr marL="84402" marR="8440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02"/>
                  </a:ext>
                </a:extLst>
              </a:tr>
            </a:tbl>
          </a:graphicData>
        </a:graphic>
      </p:graphicFrame>
      <p:sp>
        <p:nvSpPr>
          <p:cNvPr id="18" name="矩形 17"/>
          <p:cNvSpPr/>
          <p:nvPr/>
        </p:nvSpPr>
        <p:spPr>
          <a:xfrm>
            <a:off x="155894" y="2202156"/>
            <a:ext cx="2517816" cy="2062103"/>
          </a:xfrm>
          <a:prstGeom prst="rect">
            <a:avLst/>
          </a:prstGeom>
          <a:solidFill>
            <a:srgbClr val="58BECC">
              <a:lumMod val="20000"/>
              <a:lumOff val="80000"/>
            </a:srgb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地震災害</a:t>
            </a:r>
            <a:r>
              <a:rPr kumimoji="0" lang="zh-TW" altLang="zh-TW" sz="1600" b="1" i="0" u="none" strike="noStrike" kern="1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演練</a:t>
            </a:r>
            <a:r>
              <a:rPr kumimoji="0" lang="zh-TW" altLang="zh-TW" sz="1600" b="1" i="0" u="none" strike="noStrike" kern="1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重點：</a:t>
            </a:r>
            <a:endParaRPr kumimoji="0" lang="en-US" altLang="zh-TW" sz="1600" b="0"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建築物倒塌災情</a:t>
            </a:r>
          </a:p>
          <a:p>
            <a:pPr marL="180975" lvl="0" indent="-180975">
              <a:buFont typeface="+mj-lt"/>
              <a:buAutoNum type="arabicPeriod"/>
              <a:defRPr/>
            </a:pPr>
            <a:r>
              <a:rPr lang="zh-TW" altLang="en-US" sz="1600" kern="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地震所引發之</a:t>
            </a:r>
            <a:r>
              <a:rPr lang="zh-TW" altLang="en-US" sz="1600" kern="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火災</a:t>
            </a:r>
            <a:endParaRPr lang="en-US" altLang="zh-TW" sz="1600" kern="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endParaRPr>
          </a:p>
          <a:p>
            <a:pPr marL="180975" lvl="0" indent="-180975">
              <a:buFont typeface="+mj-lt"/>
              <a:buAutoNum type="arabicPeriod"/>
              <a:defRPr/>
            </a:pPr>
            <a:r>
              <a:rPr lang="zh-TW" altLang="en-US" sz="1600" kern="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中山橋斷裂</a:t>
            </a:r>
            <a:r>
              <a:rPr lang="zh-TW" altLang="en-US" sz="1600" kern="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災情</a:t>
            </a:r>
            <a:endParaRPr lang="en-US" altLang="zh-TW" sz="1600" kern="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endParaRPr>
          </a:p>
          <a:p>
            <a:pPr marL="180975" lvl="0" indent="-180975">
              <a:buFont typeface="+mj-lt"/>
              <a:buAutoNum type="arabicPeriod"/>
              <a:defRPr/>
            </a:pPr>
            <a:r>
              <a:rPr lang="zh-TW" altLang="en-US" sz="1600" kern="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市區停電及停水</a:t>
            </a:r>
            <a:endParaRPr kumimoji="0" lang="en-US" altLang="zh-TW" sz="16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180975" lvl="0" indent="-180975">
              <a:buFont typeface="+mj-lt"/>
              <a:buAutoNum type="arabicPeriod"/>
              <a:defRPr/>
            </a:pPr>
            <a:r>
              <a:rPr lang="zh-TW" altLang="en-US" sz="1600" kern="0" noProof="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疏散</a:t>
            </a:r>
            <a:r>
              <a:rPr lang="zh-TW" altLang="en-US" sz="1600" kern="0" noProof="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撤離</a:t>
            </a: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及收容安置</a:t>
            </a:r>
          </a:p>
          <a:p>
            <a:pPr marL="180975" lvl="0" indent="-180975">
              <a:buFont typeface="+mj-lt"/>
              <a:buAutoNum type="arabicPeriod"/>
              <a:defRPr/>
            </a:pPr>
            <a:r>
              <a:rPr lang="zh-TW" altLang="en-US" sz="1600" kern="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災後復原及環境</a:t>
            </a:r>
            <a:r>
              <a:rPr lang="zh-TW" altLang="en-US" sz="1600" kern="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清理</a:t>
            </a:r>
            <a:endParaRPr lang="en-US" altLang="zh-TW" sz="1600" kern="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endParaRPr>
          </a:p>
          <a:p>
            <a:pPr marL="180975" lvl="0" indent="-180975">
              <a:buFont typeface="+mj-lt"/>
              <a:buAutoNum type="arabicPeriod"/>
              <a:defRPr/>
            </a:pPr>
            <a:endParaRPr kumimoji="0" lang="en-US" altLang="zh-TW"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p:txBody>
      </p:sp>
      <p:grpSp>
        <p:nvGrpSpPr>
          <p:cNvPr id="19" name="群組 18"/>
          <p:cNvGrpSpPr/>
          <p:nvPr/>
        </p:nvGrpSpPr>
        <p:grpSpPr>
          <a:xfrm>
            <a:off x="2075985" y="4831336"/>
            <a:ext cx="2371203" cy="1778402"/>
            <a:chOff x="-790238" y="5154534"/>
            <a:chExt cx="2178672" cy="1598784"/>
          </a:xfrm>
        </p:grpSpPr>
        <p:pic>
          <p:nvPicPr>
            <p:cNvPr id="20" name="圖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38" y="5154534"/>
              <a:ext cx="2178672" cy="1598784"/>
            </a:xfrm>
            <a:prstGeom prst="rect">
              <a:avLst/>
            </a:prstGeom>
            <a:ln>
              <a:noFill/>
            </a:ln>
            <a:effectLst>
              <a:softEdge rad="112500"/>
            </a:effectLst>
          </p:spPr>
        </p:pic>
        <p:sp>
          <p:nvSpPr>
            <p:cNvPr id="21" name="矩形 20"/>
            <p:cNvSpPr/>
            <p:nvPr/>
          </p:nvSpPr>
          <p:spPr>
            <a:xfrm>
              <a:off x="-694174" y="6409498"/>
              <a:ext cx="2004753" cy="307777"/>
            </a:xfrm>
            <a:prstGeom prst="rect">
              <a:avLst/>
            </a:prstGeom>
            <a:solidFill>
              <a:srgbClr val="000000">
                <a:alpha val="34902"/>
              </a:srgb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無</a:t>
              </a:r>
              <a:r>
                <a:rPr kumimoji="0" lang="zh-TW" altLang="en-US" sz="1400" b="1" i="0" u="none" strike="noStrike" kern="1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腳</a:t>
              </a:r>
              <a:r>
                <a:rPr kumimoji="0" lang="zh-TW" altLang="en-US" sz="14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本狀況討論</a:t>
              </a:r>
              <a:endParaRPr kumimoji="0" lang="zh-TW" alt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pSp>
      <p:grpSp>
        <p:nvGrpSpPr>
          <p:cNvPr id="22" name="群組 21"/>
          <p:cNvGrpSpPr/>
          <p:nvPr/>
        </p:nvGrpSpPr>
        <p:grpSpPr>
          <a:xfrm>
            <a:off x="6887134" y="435358"/>
            <a:ext cx="2139550" cy="1564245"/>
            <a:chOff x="103092" y="3558501"/>
            <a:chExt cx="2017481" cy="1513111"/>
          </a:xfrm>
        </p:grpSpPr>
        <p:pic>
          <p:nvPicPr>
            <p:cNvPr id="23" name="圖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92" y="3558501"/>
              <a:ext cx="2017481" cy="1513111"/>
            </a:xfrm>
            <a:prstGeom prst="rect">
              <a:avLst/>
            </a:prstGeom>
            <a:ln>
              <a:noFill/>
            </a:ln>
            <a:effectLst>
              <a:softEdge rad="112500"/>
            </a:effectLst>
          </p:spPr>
        </p:pic>
        <p:sp>
          <p:nvSpPr>
            <p:cNvPr id="24" name="矩形 23"/>
            <p:cNvSpPr/>
            <p:nvPr/>
          </p:nvSpPr>
          <p:spPr>
            <a:xfrm>
              <a:off x="161676" y="3623813"/>
              <a:ext cx="1900312" cy="276999"/>
            </a:xfrm>
            <a:prstGeom prst="rect">
              <a:avLst/>
            </a:prstGeom>
            <a:solidFill>
              <a:srgbClr val="000000">
                <a:alpha val="34902"/>
              </a:srgb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區公所推演情形</a:t>
              </a:r>
              <a:endParaRPr kumimoji="0" lang="zh-TW"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pSp>
      <p:grpSp>
        <p:nvGrpSpPr>
          <p:cNvPr id="25" name="群組 24"/>
          <p:cNvGrpSpPr/>
          <p:nvPr/>
        </p:nvGrpSpPr>
        <p:grpSpPr>
          <a:xfrm>
            <a:off x="6657345" y="3366260"/>
            <a:ext cx="2277105" cy="1828351"/>
            <a:chOff x="4953504" y="3212317"/>
            <a:chExt cx="2085173" cy="1563880"/>
          </a:xfrm>
        </p:grpSpPr>
        <p:pic>
          <p:nvPicPr>
            <p:cNvPr id="26" name="圖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504" y="3212317"/>
              <a:ext cx="2085173" cy="1563880"/>
            </a:xfrm>
            <a:prstGeom prst="rect">
              <a:avLst/>
            </a:prstGeom>
            <a:ln>
              <a:noFill/>
            </a:ln>
            <a:effectLst>
              <a:softEdge rad="112500"/>
            </a:effectLst>
          </p:spPr>
        </p:pic>
        <p:sp>
          <p:nvSpPr>
            <p:cNvPr id="27" name="矩形 26"/>
            <p:cNvSpPr/>
            <p:nvPr/>
          </p:nvSpPr>
          <p:spPr>
            <a:xfrm>
              <a:off x="5045934" y="3327174"/>
              <a:ext cx="1900312" cy="276999"/>
            </a:xfrm>
            <a:prstGeom prst="rect">
              <a:avLst/>
            </a:prstGeom>
            <a:solidFill>
              <a:srgbClr val="000000">
                <a:alpha val="34902"/>
              </a:srgb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委員講評</a:t>
              </a:r>
              <a:endParaRPr kumimoji="0" lang="zh-TW"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pSp>
      <p:grpSp>
        <p:nvGrpSpPr>
          <p:cNvPr id="28" name="群組 27"/>
          <p:cNvGrpSpPr/>
          <p:nvPr/>
        </p:nvGrpSpPr>
        <p:grpSpPr>
          <a:xfrm>
            <a:off x="6211745" y="5075113"/>
            <a:ext cx="2277829" cy="1730932"/>
            <a:chOff x="722492" y="1482563"/>
            <a:chExt cx="1982624" cy="1486968"/>
          </a:xfrm>
        </p:grpSpPr>
        <p:pic>
          <p:nvPicPr>
            <p:cNvPr id="29" name="圖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492" y="1482563"/>
              <a:ext cx="1982624" cy="1486968"/>
            </a:xfrm>
            <a:prstGeom prst="rect">
              <a:avLst/>
            </a:prstGeom>
            <a:ln>
              <a:noFill/>
            </a:ln>
            <a:effectLst>
              <a:softEdge rad="112500"/>
            </a:effectLst>
          </p:spPr>
        </p:pic>
        <p:sp>
          <p:nvSpPr>
            <p:cNvPr id="30" name="矩形 29"/>
            <p:cNvSpPr/>
            <p:nvPr/>
          </p:nvSpPr>
          <p:spPr>
            <a:xfrm>
              <a:off x="804804" y="1563343"/>
              <a:ext cx="1900312" cy="276999"/>
            </a:xfrm>
            <a:prstGeom prst="rect">
              <a:avLst/>
            </a:prstGeom>
            <a:solidFill>
              <a:srgbClr val="000000">
                <a:alpha val="34902"/>
              </a:srgb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委員講評</a:t>
              </a:r>
              <a:endParaRPr kumimoji="0" lang="zh-TW"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pSp>
      <p:grpSp>
        <p:nvGrpSpPr>
          <p:cNvPr id="31" name="群組 30"/>
          <p:cNvGrpSpPr/>
          <p:nvPr/>
        </p:nvGrpSpPr>
        <p:grpSpPr>
          <a:xfrm>
            <a:off x="4229240" y="4522626"/>
            <a:ext cx="2235717" cy="1694639"/>
            <a:chOff x="5485507" y="4069228"/>
            <a:chExt cx="2085173" cy="1563880"/>
          </a:xfrm>
        </p:grpSpPr>
        <p:pic>
          <p:nvPicPr>
            <p:cNvPr id="32" name="圖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5507" y="4069228"/>
              <a:ext cx="2085173" cy="1563880"/>
            </a:xfrm>
            <a:prstGeom prst="rect">
              <a:avLst/>
            </a:prstGeom>
            <a:ln>
              <a:noFill/>
            </a:ln>
            <a:effectLst>
              <a:softEdge rad="112500"/>
            </a:effectLst>
          </p:spPr>
        </p:pic>
        <p:sp>
          <p:nvSpPr>
            <p:cNvPr id="33" name="矩形 32"/>
            <p:cNvSpPr/>
            <p:nvPr/>
          </p:nvSpPr>
          <p:spPr>
            <a:xfrm>
              <a:off x="5558329" y="5223883"/>
              <a:ext cx="1879708" cy="307777"/>
            </a:xfrm>
            <a:prstGeom prst="rect">
              <a:avLst/>
            </a:prstGeom>
            <a:solidFill>
              <a:srgbClr val="000000">
                <a:alpha val="34902"/>
              </a:srgb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無</a:t>
              </a:r>
              <a:r>
                <a:rPr kumimoji="0" lang="zh-TW" altLang="en-US" sz="1400" b="1" i="0" u="none" strike="noStrike" kern="1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腳</a:t>
              </a:r>
              <a:r>
                <a:rPr kumimoji="0" lang="zh-TW" altLang="en-US" sz="14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本狀況討論</a:t>
              </a:r>
              <a:endParaRPr kumimoji="0" lang="zh-TW" alt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pSp>
      <p:grpSp>
        <p:nvGrpSpPr>
          <p:cNvPr id="34" name="群組 33"/>
          <p:cNvGrpSpPr/>
          <p:nvPr/>
        </p:nvGrpSpPr>
        <p:grpSpPr>
          <a:xfrm>
            <a:off x="27114" y="4334322"/>
            <a:ext cx="2346719" cy="1743802"/>
            <a:chOff x="3018021" y="1674700"/>
            <a:chExt cx="2083818" cy="1562864"/>
          </a:xfrm>
        </p:grpSpPr>
        <p:pic>
          <p:nvPicPr>
            <p:cNvPr id="35" name="圖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021" y="1674700"/>
              <a:ext cx="2083818" cy="1562864"/>
            </a:xfrm>
            <a:prstGeom prst="rect">
              <a:avLst/>
            </a:prstGeom>
            <a:ln>
              <a:noFill/>
            </a:ln>
            <a:effectLst>
              <a:softEdge rad="112500"/>
            </a:effectLst>
          </p:spPr>
        </p:pic>
        <p:sp>
          <p:nvSpPr>
            <p:cNvPr id="36" name="矩形 35"/>
            <p:cNvSpPr/>
            <p:nvPr/>
          </p:nvSpPr>
          <p:spPr>
            <a:xfrm>
              <a:off x="3111530" y="2843414"/>
              <a:ext cx="1879708" cy="307777"/>
            </a:xfrm>
            <a:prstGeom prst="rect">
              <a:avLst/>
            </a:prstGeom>
            <a:solidFill>
              <a:srgbClr val="000000">
                <a:alpha val="34902"/>
              </a:srgb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無</a:t>
              </a:r>
              <a:r>
                <a:rPr kumimoji="0" lang="zh-TW" altLang="en-US" sz="1400" b="1" i="0" u="none" strike="noStrike" kern="1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腳</a:t>
              </a:r>
              <a:r>
                <a:rPr kumimoji="0" lang="zh-TW" altLang="en-US" sz="14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本狀況討論</a:t>
              </a:r>
              <a:endParaRPr kumimoji="0" lang="zh-TW" alt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pSp>
      <p:grpSp>
        <p:nvGrpSpPr>
          <p:cNvPr id="37" name="群組 36"/>
          <p:cNvGrpSpPr/>
          <p:nvPr/>
        </p:nvGrpSpPr>
        <p:grpSpPr>
          <a:xfrm>
            <a:off x="4930978" y="435358"/>
            <a:ext cx="2025714" cy="1650488"/>
            <a:chOff x="8426191" y="2063156"/>
            <a:chExt cx="1982626" cy="1486969"/>
          </a:xfrm>
        </p:grpSpPr>
        <p:pic>
          <p:nvPicPr>
            <p:cNvPr id="38" name="圖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6191" y="2063156"/>
              <a:ext cx="1982626" cy="1486969"/>
            </a:xfrm>
            <a:prstGeom prst="rect">
              <a:avLst/>
            </a:prstGeom>
            <a:ln>
              <a:noFill/>
            </a:ln>
            <a:effectLst>
              <a:softEdge rad="112500"/>
            </a:effectLst>
          </p:spPr>
        </p:pic>
        <p:sp>
          <p:nvSpPr>
            <p:cNvPr id="39" name="矩形 38"/>
            <p:cNvSpPr/>
            <p:nvPr/>
          </p:nvSpPr>
          <p:spPr>
            <a:xfrm>
              <a:off x="8480747" y="2143936"/>
              <a:ext cx="1834027" cy="276999"/>
            </a:xfrm>
            <a:prstGeom prst="rect">
              <a:avLst/>
            </a:prstGeom>
            <a:solidFill>
              <a:srgbClr val="000000">
                <a:alpha val="34902"/>
              </a:srgb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區公所推演情形</a:t>
              </a:r>
              <a:endParaRPr kumimoji="0" lang="zh-TW"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pSp>
      <p:sp>
        <p:nvSpPr>
          <p:cNvPr id="40" name="矩形 39"/>
          <p:cNvSpPr/>
          <p:nvPr/>
        </p:nvSpPr>
        <p:spPr>
          <a:xfrm>
            <a:off x="2555196" y="2202156"/>
            <a:ext cx="3116656" cy="2062103"/>
          </a:xfrm>
          <a:prstGeom prst="rect">
            <a:avLst/>
          </a:prstGeom>
          <a:solidFill>
            <a:srgbClr val="DDF0C8"/>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0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土石流災害</a:t>
            </a:r>
            <a:r>
              <a:rPr kumimoji="0" lang="zh-TW" altLang="zh-TW" sz="1600" b="1" i="0" u="none" strike="noStrike" kern="10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演練</a:t>
            </a:r>
            <a:r>
              <a:rPr kumimoji="0" lang="zh-TW" altLang="zh-TW" sz="1600" b="1" i="0" u="none" strike="noStrike" kern="1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重點：</a:t>
            </a:r>
            <a:endParaRPr kumimoji="0" lang="en-US" altLang="zh-TW" sz="1600" b="0"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180975" lvl="0" indent="-180975">
              <a:buFont typeface="+mj-lt"/>
              <a:buAutoNum type="arabicPeriod"/>
              <a:defRPr/>
            </a:pPr>
            <a:r>
              <a:rPr lang="zh-TW" altLang="en-US"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災害應變中心開設及整備情形</a:t>
            </a:r>
            <a:endParaRPr kumimoji="0" lang="en-US"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土</a:t>
            </a: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石流黃色警戒發布與疏散</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小規模</a:t>
            </a: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災情</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土</a:t>
            </a: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石流紅色警戒發布與</a:t>
            </a:r>
            <a:r>
              <a:rPr kumimoji="0" lang="zh-TW" altLang="en-US"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疏散</a:t>
            </a:r>
            <a:endParaRPr kumimoji="0" lang="en-US"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180975" lvl="0" indent="-180975">
              <a:buFont typeface="+mj-lt"/>
              <a:buAutoNum type="arabicPeriod"/>
              <a:defRPr/>
            </a:pPr>
            <a:r>
              <a:rPr lang="zh-TW" altLang="en-US"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大規模災害搶救及封橋封路</a:t>
            </a:r>
            <a:endPar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180975" lvl="0" indent="-180975">
              <a:buFont typeface="+mj-lt"/>
              <a:buAutoNum type="arabicPeriod"/>
              <a:defRPr/>
            </a:pPr>
            <a:r>
              <a:rPr lang="zh-TW" altLang="en-US"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山區受困民眾</a:t>
            </a:r>
            <a:r>
              <a:rPr lang="zh-TW" altLang="en-US" sz="160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救援</a:t>
            </a:r>
            <a:endParaRPr lang="en-US" altLang="zh-TW" sz="160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endParaRPr>
          </a:p>
          <a:p>
            <a:pPr marL="180975" lvl="0" indent="-180975">
              <a:buFont typeface="+mj-lt"/>
              <a:buAutoNum type="arabicPeriod"/>
              <a:defRPr/>
            </a:pPr>
            <a:r>
              <a:rPr lang="zh-TW" altLang="en-US"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災後復原救助安置</a:t>
            </a:r>
            <a:r>
              <a:rPr lang="zh-TW" altLang="en-US" sz="1600" dirty="0" smtClean="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階段</a:t>
            </a:r>
            <a:endParaRPr kumimoji="0" lang="en-US"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p:txBody>
      </p:sp>
      <p:grpSp>
        <p:nvGrpSpPr>
          <p:cNvPr id="41" name="群組 40"/>
          <p:cNvGrpSpPr/>
          <p:nvPr/>
        </p:nvGrpSpPr>
        <p:grpSpPr>
          <a:xfrm>
            <a:off x="5743976" y="2153365"/>
            <a:ext cx="2255571" cy="1707258"/>
            <a:chOff x="4884904" y="344160"/>
            <a:chExt cx="2002309" cy="1501732"/>
          </a:xfrm>
        </p:grpSpPr>
        <p:pic>
          <p:nvPicPr>
            <p:cNvPr id="42" name="圖片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4904" y="344160"/>
              <a:ext cx="2002309" cy="1501732"/>
            </a:xfrm>
            <a:prstGeom prst="rect">
              <a:avLst/>
            </a:prstGeom>
            <a:ln>
              <a:noFill/>
            </a:ln>
            <a:effectLst>
              <a:softEdge rad="112500"/>
            </a:effectLst>
          </p:spPr>
        </p:pic>
        <p:sp>
          <p:nvSpPr>
            <p:cNvPr id="43" name="矩形 42"/>
            <p:cNvSpPr/>
            <p:nvPr/>
          </p:nvSpPr>
          <p:spPr>
            <a:xfrm>
              <a:off x="4919321" y="408549"/>
              <a:ext cx="1900312" cy="276999"/>
            </a:xfrm>
            <a:prstGeom prst="rect">
              <a:avLst/>
            </a:prstGeom>
            <a:solidFill>
              <a:srgbClr val="000000">
                <a:alpha val="34902"/>
              </a:srgb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區公所推演情形</a:t>
              </a:r>
              <a:endParaRPr kumimoji="0" lang="zh-TW"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2970367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381000" y="11430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3600" b="1" dirty="0">
                <a:solidFill>
                  <a:srgbClr val="0033CC"/>
                </a:solidFill>
              </a:rPr>
              <a:t>議程</a:t>
            </a:r>
          </a:p>
        </p:txBody>
      </p:sp>
      <p:sp>
        <p:nvSpPr>
          <p:cNvPr id="5"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2</a:t>
            </a:fld>
            <a:endParaRPr lang="en-US" altLang="ko-KR" dirty="0"/>
          </a:p>
        </p:txBody>
      </p:sp>
      <p:sp>
        <p:nvSpPr>
          <p:cNvPr id="6" name="Text Box 8"/>
          <p:cNvSpPr txBox="1">
            <a:spLocks noChangeArrowheads="1"/>
          </p:cNvSpPr>
          <p:nvPr/>
        </p:nvSpPr>
        <p:spPr bwMode="auto">
          <a:xfrm>
            <a:off x="1143000" y="1871804"/>
            <a:ext cx="601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spcBef>
                <a:spcPts val="1200"/>
              </a:spcBef>
              <a:tabLst>
                <a:tab pos="6191250" algn="l"/>
              </a:tabLst>
            </a:pPr>
            <a:r>
              <a:rPr lang="zh-TW" altLang="en-US" sz="2600" b="1" dirty="0">
                <a:solidFill>
                  <a:srgbClr val="0000FF"/>
                </a:solidFill>
                <a:latin typeface="標楷體" pitchFamily="65" charset="-120"/>
              </a:rPr>
              <a:t>一、主席</a:t>
            </a:r>
            <a:r>
              <a:rPr lang="zh-TW" altLang="en-US" sz="2600" b="1" dirty="0" smtClean="0">
                <a:solidFill>
                  <a:srgbClr val="0000FF"/>
                </a:solidFill>
                <a:latin typeface="標楷體" pitchFamily="65" charset="-120"/>
              </a:rPr>
              <a:t>致詞</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zh-TW" altLang="en-US" sz="2600" b="1" dirty="0" smtClean="0">
                <a:solidFill>
                  <a:srgbClr val="0000FF"/>
                </a:solidFill>
                <a:latin typeface="標楷體" pitchFamily="65" charset="-120"/>
              </a:rPr>
              <a:t>二、管制事項報告                   </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zh-TW" altLang="en-US" sz="2600" b="1" dirty="0" smtClean="0">
                <a:solidFill>
                  <a:srgbClr val="0000FF"/>
                </a:solidFill>
                <a:latin typeface="標楷體" pitchFamily="65" charset="-120"/>
              </a:rPr>
              <a:t>三</a:t>
            </a:r>
            <a:r>
              <a:rPr lang="zh-TW" altLang="en-US" sz="2600" b="1" dirty="0">
                <a:solidFill>
                  <a:srgbClr val="0000FF"/>
                </a:solidFill>
                <a:latin typeface="標楷體" pitchFamily="65" charset="-120"/>
              </a:rPr>
              <a:t>、</a:t>
            </a:r>
            <a:r>
              <a:rPr lang="zh-TW" altLang="zh-TW" sz="2600" b="1" dirty="0">
                <a:solidFill>
                  <a:srgbClr val="0000FF"/>
                </a:solidFill>
                <a:latin typeface="標楷體" pitchFamily="65" charset="-120"/>
              </a:rPr>
              <a:t>防災社區期程及進度報告</a:t>
            </a:r>
            <a:endParaRPr lang="en-US" altLang="zh-TW" sz="2600" b="1" dirty="0">
              <a:solidFill>
                <a:srgbClr val="0000FF"/>
              </a:solidFill>
              <a:latin typeface="標楷體" pitchFamily="65" charset="-120"/>
            </a:endParaRPr>
          </a:p>
          <a:p>
            <a:pPr eaLnBrk="1" hangingPunct="1">
              <a:spcBef>
                <a:spcPts val="1200"/>
              </a:spcBef>
              <a:tabLst>
                <a:tab pos="6191250" algn="l"/>
              </a:tabLst>
            </a:pPr>
            <a:r>
              <a:rPr lang="zh-TW" altLang="en-US" sz="2600" b="1" dirty="0" smtClean="0">
                <a:solidFill>
                  <a:srgbClr val="0000FF"/>
                </a:solidFill>
                <a:latin typeface="標楷體" pitchFamily="65" charset="-120"/>
              </a:rPr>
              <a:t>四、</a:t>
            </a:r>
            <a:r>
              <a:rPr lang="en-US" altLang="zh-TW" sz="2600" b="1" dirty="0" smtClean="0">
                <a:solidFill>
                  <a:srgbClr val="0000FF"/>
                </a:solidFill>
                <a:latin typeface="標楷體" pitchFamily="65" charset="-120"/>
              </a:rPr>
              <a:t>7</a:t>
            </a:r>
            <a:r>
              <a:rPr lang="zh-TW" altLang="en-US" sz="2600" b="1" dirty="0" smtClean="0">
                <a:solidFill>
                  <a:srgbClr val="0000FF"/>
                </a:solidFill>
                <a:latin typeface="標楷體" pitchFamily="65" charset="-120"/>
              </a:rPr>
              <a:t>月進度及</a:t>
            </a:r>
            <a:r>
              <a:rPr lang="en-US" altLang="zh-TW" sz="2600" b="1" dirty="0">
                <a:solidFill>
                  <a:srgbClr val="0000FF"/>
                </a:solidFill>
                <a:latin typeface="標楷體" pitchFamily="65" charset="-120"/>
              </a:rPr>
              <a:t>8</a:t>
            </a:r>
            <a:r>
              <a:rPr lang="zh-TW" altLang="en-US" sz="2600" b="1" dirty="0" smtClean="0">
                <a:solidFill>
                  <a:srgbClr val="0000FF"/>
                </a:solidFill>
                <a:latin typeface="標楷體" pitchFamily="65" charset="-120"/>
              </a:rPr>
              <a:t>月預定工作報告   </a:t>
            </a:r>
            <a:endParaRPr lang="en-US" altLang="zh-TW" sz="2600" b="1" dirty="0">
              <a:solidFill>
                <a:srgbClr val="0000FF"/>
              </a:solidFill>
              <a:latin typeface="標楷體" pitchFamily="65" charset="-120"/>
            </a:endParaRPr>
          </a:p>
          <a:p>
            <a:pPr>
              <a:spcBef>
                <a:spcPts val="1200"/>
              </a:spcBef>
              <a:tabLst>
                <a:tab pos="6191250" algn="l"/>
              </a:tabLst>
            </a:pPr>
            <a:r>
              <a:rPr lang="zh-TW" altLang="en-US" sz="2600" b="1" dirty="0">
                <a:solidFill>
                  <a:srgbClr val="0000FF"/>
                </a:solidFill>
                <a:latin typeface="標楷體" pitchFamily="65" charset="-120"/>
              </a:rPr>
              <a:t>五</a:t>
            </a:r>
            <a:r>
              <a:rPr lang="zh-TW" altLang="en-US" sz="2600" b="1" dirty="0" smtClean="0">
                <a:solidFill>
                  <a:srgbClr val="0000FF"/>
                </a:solidFill>
                <a:latin typeface="標楷體" pitchFamily="65" charset="-120"/>
              </a:rPr>
              <a:t>、</a:t>
            </a:r>
            <a:r>
              <a:rPr lang="zh-TW" altLang="en-US" sz="2600" b="1" dirty="0">
                <a:solidFill>
                  <a:srgbClr val="0000FF"/>
                </a:solidFill>
                <a:latin typeface="標楷體" pitchFamily="65" charset="-120"/>
              </a:rPr>
              <a:t>預定工作配合事項</a:t>
            </a:r>
            <a:r>
              <a:rPr lang="zh-TW" altLang="en-US" sz="2600" b="1" dirty="0" smtClean="0">
                <a:solidFill>
                  <a:srgbClr val="0000FF"/>
                </a:solidFill>
                <a:latin typeface="標楷體" pitchFamily="65" charset="-120"/>
              </a:rPr>
              <a:t>說明</a:t>
            </a:r>
            <a:endParaRPr lang="en-US" altLang="zh-TW" sz="2600" b="1" dirty="0" smtClean="0">
              <a:solidFill>
                <a:srgbClr val="0000FF"/>
              </a:solidFill>
              <a:latin typeface="標楷體" pitchFamily="65" charset="-120"/>
            </a:endParaRPr>
          </a:p>
          <a:p>
            <a:pPr>
              <a:spcBef>
                <a:spcPts val="1200"/>
              </a:spcBef>
              <a:tabLst>
                <a:tab pos="6191250" algn="l"/>
              </a:tabLst>
            </a:pPr>
            <a:r>
              <a:rPr lang="zh-TW" altLang="en-US" sz="2600" b="1" dirty="0" smtClean="0">
                <a:solidFill>
                  <a:srgbClr val="0000FF"/>
                </a:solidFill>
                <a:latin typeface="標楷體" pitchFamily="65" charset="-120"/>
              </a:rPr>
              <a:t>六</a:t>
            </a:r>
            <a:r>
              <a:rPr lang="zh-TW" altLang="en-US" sz="2600" b="1" dirty="0">
                <a:solidFill>
                  <a:srgbClr val="0000FF"/>
                </a:solidFill>
                <a:latin typeface="標楷體" pitchFamily="65" charset="-120"/>
              </a:rPr>
              <a:t>、</a:t>
            </a:r>
            <a:r>
              <a:rPr lang="zh-TW" altLang="en-US" sz="2600" b="1" dirty="0" smtClean="0">
                <a:solidFill>
                  <a:srgbClr val="0000FF"/>
                </a:solidFill>
                <a:latin typeface="標楷體" pitchFamily="65" charset="-120"/>
              </a:rPr>
              <a:t>國際</a:t>
            </a:r>
            <a:r>
              <a:rPr lang="zh-TW" altLang="en-US" sz="2600" b="1" dirty="0">
                <a:solidFill>
                  <a:srgbClr val="0000FF"/>
                </a:solidFill>
                <a:latin typeface="標楷體" pitchFamily="65" charset="-120"/>
              </a:rPr>
              <a:t>災</a:t>
            </a:r>
            <a:r>
              <a:rPr lang="zh-TW" altLang="en-US" sz="2600" b="1" dirty="0" smtClean="0">
                <a:solidFill>
                  <a:srgbClr val="0000FF"/>
                </a:solidFill>
                <a:latin typeface="標楷體" pitchFamily="65" charset="-120"/>
              </a:rPr>
              <a:t>例</a:t>
            </a:r>
            <a:endParaRPr lang="en-US" altLang="zh-TW" sz="2600" b="1" dirty="0" smtClean="0">
              <a:solidFill>
                <a:srgbClr val="0000FF"/>
              </a:solidFill>
              <a:latin typeface="標楷體" pitchFamily="65" charset="-120"/>
            </a:endParaRPr>
          </a:p>
          <a:p>
            <a:pPr>
              <a:spcBef>
                <a:spcPts val="1200"/>
              </a:spcBef>
              <a:tabLst>
                <a:tab pos="6191250" algn="l"/>
              </a:tabLst>
            </a:pPr>
            <a:r>
              <a:rPr lang="zh-TW" altLang="en-US" sz="2600" b="1" dirty="0" smtClean="0">
                <a:solidFill>
                  <a:srgbClr val="0000FF"/>
                </a:solidFill>
                <a:latin typeface="標楷體" pitchFamily="65" charset="-120"/>
              </a:rPr>
              <a:t>七、</a:t>
            </a:r>
            <a:r>
              <a:rPr lang="zh-TW" altLang="en-US" sz="2600" b="1" dirty="0">
                <a:solidFill>
                  <a:srgbClr val="0000FF"/>
                </a:solidFill>
                <a:latin typeface="標楷體" pitchFamily="65" charset="-120"/>
              </a:rPr>
              <a:t>主席</a:t>
            </a:r>
            <a:r>
              <a:rPr lang="zh-TW" altLang="en-US" sz="2600" b="1" dirty="0" smtClean="0">
                <a:solidFill>
                  <a:srgbClr val="0000FF"/>
                </a:solidFill>
                <a:latin typeface="標楷體" pitchFamily="65" charset="-120"/>
              </a:rPr>
              <a:t>結論</a:t>
            </a:r>
            <a:endParaRPr lang="en-US" altLang="zh-TW" sz="2600" b="1" dirty="0">
              <a:solidFill>
                <a:srgbClr val="0000FF"/>
              </a:solidFill>
              <a:latin typeface="標楷體" pitchFamily="65" charset="-120"/>
            </a:endParaRPr>
          </a:p>
        </p:txBody>
      </p:sp>
      <p:sp>
        <p:nvSpPr>
          <p:cNvPr id="9" name="Text Box 8"/>
          <p:cNvSpPr txBox="1">
            <a:spLocks noChangeArrowheads="1"/>
          </p:cNvSpPr>
          <p:nvPr/>
        </p:nvSpPr>
        <p:spPr bwMode="auto">
          <a:xfrm>
            <a:off x="6248400" y="1871804"/>
            <a:ext cx="1981200" cy="407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spcBef>
                <a:spcPts val="1200"/>
              </a:spcBef>
              <a:tabLst>
                <a:tab pos="6191250" algn="l"/>
              </a:tabLst>
            </a:pPr>
            <a:r>
              <a:rPr lang="en-US" altLang="zh-TW" sz="2600" b="1" dirty="0" smtClean="0">
                <a:solidFill>
                  <a:srgbClr val="0000FF"/>
                </a:solidFill>
                <a:latin typeface="標楷體" pitchFamily="65" charset="-120"/>
              </a:rPr>
              <a:t>(5</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endParaRPr lang="zh-TW" altLang="en-US" sz="2600" b="1" dirty="0">
              <a:solidFill>
                <a:srgbClr val="0000FF"/>
              </a:solidFill>
              <a:latin typeface="標楷體" pitchFamily="65" charset="-120"/>
            </a:endParaRPr>
          </a:p>
          <a:p>
            <a:pPr eaLnBrk="1" hangingPunct="1">
              <a:spcBef>
                <a:spcPts val="1200"/>
              </a:spcBef>
              <a:tabLst>
                <a:tab pos="6191250" algn="l"/>
              </a:tabLst>
            </a:pPr>
            <a:r>
              <a:rPr lang="en-US" altLang="zh-TW" sz="2600" b="1" dirty="0" smtClean="0">
                <a:solidFill>
                  <a:srgbClr val="0000FF"/>
                </a:solidFill>
                <a:latin typeface="標楷體" pitchFamily="65" charset="-120"/>
              </a:rPr>
              <a:t>(40</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en-US" altLang="zh-TW" sz="2600" b="1" dirty="0" smtClean="0">
                <a:solidFill>
                  <a:srgbClr val="0000FF"/>
                </a:solidFill>
                <a:latin typeface="標楷體" pitchFamily="65" charset="-120"/>
              </a:rPr>
              <a:t>(10</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(40</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(40</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(10</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a:t>
            </a:r>
            <a:r>
              <a:rPr lang="zh-TW" altLang="en-US" sz="2600" b="1" dirty="0" smtClean="0">
                <a:solidFill>
                  <a:srgbClr val="0000FF"/>
                </a:solidFill>
                <a:latin typeface="標楷體" pitchFamily="65" charset="-120"/>
              </a:rPr>
              <a:t> </a:t>
            </a:r>
            <a:r>
              <a:rPr lang="en-US" altLang="zh-TW" sz="2600" b="1" dirty="0" smtClean="0">
                <a:solidFill>
                  <a:srgbClr val="0000FF"/>
                </a:solidFill>
                <a:latin typeface="標楷體" pitchFamily="65" charset="-120"/>
              </a:rPr>
              <a:t>5</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endParaRPr lang="en-US" altLang="zh-TW" sz="2600" b="1" dirty="0">
              <a:solidFill>
                <a:srgbClr val="0000FF"/>
              </a:solidFill>
              <a:latin typeface="標楷體" pitchFamily="65" charset="-120"/>
            </a:endParaRPr>
          </a:p>
        </p:txBody>
      </p:sp>
    </p:spTree>
    <p:extLst>
      <p:ext uri="{BB962C8B-B14F-4D97-AF65-F5344CB8AC3E}">
        <p14:creationId xmlns:p14="http://schemas.microsoft.com/office/powerpoint/2010/main" val="414679283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3754605555"/>
              </p:ext>
            </p:extLst>
          </p:nvPr>
        </p:nvGraphicFramePr>
        <p:xfrm>
          <a:off x="228600" y="1295400"/>
          <a:ext cx="8305801" cy="5465483"/>
        </p:xfrm>
        <a:graphic>
          <a:graphicData uri="http://schemas.openxmlformats.org/drawingml/2006/table">
            <a:tbl>
              <a:tblPr firstRow="1" bandRow="1">
                <a:tableStyleId>{00A15C55-8517-42AA-B614-E9B94910E393}</a:tableStyleId>
              </a:tblPr>
              <a:tblGrid>
                <a:gridCol w="2209800">
                  <a:extLst>
                    <a:ext uri="{9D8B030D-6E8A-4147-A177-3AD203B41FA5}">
                      <a16:colId xmlns:a16="http://schemas.microsoft.com/office/drawing/2014/main" val="1623145559"/>
                    </a:ext>
                  </a:extLst>
                </a:gridCol>
                <a:gridCol w="1098648">
                  <a:extLst>
                    <a:ext uri="{9D8B030D-6E8A-4147-A177-3AD203B41FA5}">
                      <a16:colId xmlns:a16="http://schemas.microsoft.com/office/drawing/2014/main" val="20001"/>
                    </a:ext>
                  </a:extLst>
                </a:gridCol>
                <a:gridCol w="1249461">
                  <a:extLst>
                    <a:ext uri="{9D8B030D-6E8A-4147-A177-3AD203B41FA5}">
                      <a16:colId xmlns:a16="http://schemas.microsoft.com/office/drawing/2014/main" val="3399663965"/>
                    </a:ext>
                  </a:extLst>
                </a:gridCol>
                <a:gridCol w="1249461">
                  <a:extLst>
                    <a:ext uri="{9D8B030D-6E8A-4147-A177-3AD203B41FA5}">
                      <a16:colId xmlns:a16="http://schemas.microsoft.com/office/drawing/2014/main" val="226866113"/>
                    </a:ext>
                  </a:extLst>
                </a:gridCol>
                <a:gridCol w="1249461">
                  <a:extLst>
                    <a:ext uri="{9D8B030D-6E8A-4147-A177-3AD203B41FA5}">
                      <a16:colId xmlns:a16="http://schemas.microsoft.com/office/drawing/2014/main" val="3663512115"/>
                    </a:ext>
                  </a:extLst>
                </a:gridCol>
                <a:gridCol w="1248970">
                  <a:extLst>
                    <a:ext uri="{9D8B030D-6E8A-4147-A177-3AD203B41FA5}">
                      <a16:colId xmlns:a16="http://schemas.microsoft.com/office/drawing/2014/main" val="20002"/>
                    </a:ext>
                  </a:extLst>
                </a:gridCol>
              </a:tblGrid>
              <a:tr h="493801">
                <a:tc>
                  <a:txBody>
                    <a:bodyPr/>
                    <a:lstStyle/>
                    <a:p>
                      <a:pPr algn="ctr"/>
                      <a:r>
                        <a:rPr lang="zh-TW" altLang="en-US" sz="1500" b="1" dirty="0" smtClean="0">
                          <a:solidFill>
                            <a:schemeClr val="tx1"/>
                          </a:solidFill>
                          <a:latin typeface="微軟正黑體" panose="020B0604030504040204" pitchFamily="34" charset="-120"/>
                          <a:ea typeface="微軟正黑體" panose="020B0604030504040204" pitchFamily="34" charset="-120"/>
                        </a:rPr>
                        <a:t>防災社區工作推動項目</a:t>
                      </a:r>
                      <a:endParaRPr lang="zh-TW" altLang="en-US" sz="1500" b="1" dirty="0">
                        <a:solidFill>
                          <a:schemeClr val="tx1"/>
                        </a:solidFill>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三峽區</a:t>
                      </a:r>
                      <a:b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五寮里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三重區</a:t>
                      </a:r>
                      <a:b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福民里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汐止區</a:t>
                      </a:r>
                      <a:b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白雲里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新店區</a:t>
                      </a:r>
                      <a:b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屈尺里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烏來區</a:t>
                      </a:r>
                      <a:b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信賢里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10001"/>
                  </a:ext>
                </a:extLst>
              </a:tr>
              <a:tr h="487641">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防災</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社區工作團隊組成與指導會議</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30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18</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19</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1752894624"/>
                  </a:ext>
                </a:extLst>
              </a:tr>
              <a:tr h="338607">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防災</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社區啟動與啟蒙</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14</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17</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11</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14</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1113533059"/>
                  </a:ext>
                </a:extLst>
              </a:tr>
              <a:tr h="729503">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防救災資料庫建置，並提出該社區應備之防救災裝備器材建議清單</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11</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17</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11</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14</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1745005852"/>
                  </a:ext>
                </a:extLst>
              </a:tr>
              <a:tr h="338607">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災害環境診斷</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29</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18</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250365597"/>
                  </a:ext>
                </a:extLst>
              </a:tr>
              <a:tr h="338607">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救災議題與對策研擬</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29</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18</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4036717632"/>
                  </a:ext>
                </a:extLst>
              </a:tr>
              <a:tr h="729503">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防救災組織建立、任務分工與運作、防災計畫研擬</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11</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smtClean="0">
                          <a:solidFill>
                            <a:schemeClr val="tx1"/>
                          </a:solidFill>
                          <a:latin typeface="微軟正黑體" panose="020B0604030504040204" pitchFamily="34" charset="-120"/>
                          <a:ea typeface="微軟正黑體" panose="020B0604030504040204" pitchFamily="34" charset="-120"/>
                          <a:cs typeface="+mn-cs"/>
                        </a:rPr>
                        <a:t>7</a:t>
                      </a:r>
                      <a:r>
                        <a:rPr lang="zh-TW" altLang="en-US" sz="1500" b="1" kern="1200" dirty="0" smtClean="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smtClean="0">
                          <a:solidFill>
                            <a:schemeClr val="tx1"/>
                          </a:solidFill>
                          <a:latin typeface="微軟正黑體" panose="020B0604030504040204" pitchFamily="34" charset="-120"/>
                          <a:ea typeface="微軟正黑體" panose="020B0604030504040204" pitchFamily="34" charset="-120"/>
                          <a:cs typeface="+mn-cs"/>
                        </a:rPr>
                        <a:t>3</a:t>
                      </a:r>
                      <a:r>
                        <a:rPr lang="zh-TW" altLang="en-US" sz="1500" b="1" kern="1200" dirty="0" smtClean="0">
                          <a:solidFill>
                            <a:schemeClr val="tx1"/>
                          </a:solidFill>
                          <a:latin typeface="微軟正黑體" panose="020B0604030504040204" pitchFamily="34" charset="-120"/>
                          <a:ea typeface="微軟正黑體" panose="020B0604030504040204" pitchFamily="34" charset="-120"/>
                          <a:cs typeface="+mn-cs"/>
                        </a:rPr>
                        <a:t>日</a:t>
                      </a:r>
                      <a:endParaRPr lang="zh-TW" altLang="en-US" sz="1500" b="1" kern="1200" dirty="0">
                        <a:solidFill>
                          <a:schemeClr val="tx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smtClean="0">
                          <a:solidFill>
                            <a:schemeClr val="tx1"/>
                          </a:solidFill>
                          <a:latin typeface="微軟正黑體" panose="020B0604030504040204" pitchFamily="34" charset="-120"/>
                          <a:ea typeface="微軟正黑體" panose="020B0604030504040204" pitchFamily="34" charset="-120"/>
                          <a:cs typeface="+mn-cs"/>
                        </a:rPr>
                        <a:t>7</a:t>
                      </a:r>
                      <a:r>
                        <a:rPr lang="zh-TW" altLang="en-US" sz="1500" b="1" kern="1200" dirty="0" smtClean="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smtClean="0">
                          <a:solidFill>
                            <a:schemeClr val="tx1"/>
                          </a:solidFill>
                          <a:latin typeface="微軟正黑體" panose="020B0604030504040204" pitchFamily="34" charset="-120"/>
                          <a:ea typeface="微軟正黑體" panose="020B0604030504040204" pitchFamily="34" charset="-120"/>
                          <a:cs typeface="+mn-cs"/>
                        </a:rPr>
                        <a:t>17</a:t>
                      </a:r>
                      <a:r>
                        <a:rPr lang="zh-TW" altLang="en-US" sz="1500" b="1" kern="1200" dirty="0" smtClean="0">
                          <a:solidFill>
                            <a:schemeClr val="tx1"/>
                          </a:solidFill>
                          <a:latin typeface="微軟正黑體" panose="020B0604030504040204" pitchFamily="34" charset="-120"/>
                          <a:ea typeface="微軟正黑體" panose="020B0604030504040204" pitchFamily="34" charset="-120"/>
                          <a:cs typeface="+mn-cs"/>
                        </a:rPr>
                        <a:t>日</a:t>
                      </a:r>
                      <a:endParaRPr lang="zh-TW" altLang="en-US" sz="1500" b="1" kern="1200" dirty="0">
                        <a:solidFill>
                          <a:schemeClr val="tx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7</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23</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708719085"/>
                  </a:ext>
                </a:extLst>
              </a:tr>
              <a:tr h="487641">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防救災、救護訓練與演習</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4-8</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smtClean="0">
                          <a:solidFill>
                            <a:schemeClr val="tx1"/>
                          </a:solidFill>
                          <a:latin typeface="微軟正黑體" panose="020B0604030504040204" pitchFamily="34" charset="-120"/>
                          <a:ea typeface="微軟正黑體" panose="020B0604030504040204" pitchFamily="34" charset="-120"/>
                          <a:cs typeface="+mn-cs"/>
                        </a:rPr>
                        <a:t>7</a:t>
                      </a:r>
                      <a:r>
                        <a:rPr lang="zh-TW" altLang="en-US" sz="1500" b="1" kern="1200" dirty="0" smtClean="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smtClean="0">
                          <a:solidFill>
                            <a:schemeClr val="tx1"/>
                          </a:solidFill>
                          <a:latin typeface="微軟正黑體" panose="020B0604030504040204" pitchFamily="34" charset="-120"/>
                          <a:ea typeface="微軟正黑體" panose="020B0604030504040204" pitchFamily="34" charset="-120"/>
                          <a:cs typeface="+mn-cs"/>
                        </a:rPr>
                        <a:t>3</a:t>
                      </a:r>
                      <a:r>
                        <a:rPr lang="zh-TW" altLang="en-US" sz="1500" b="1" kern="1200" dirty="0" smtClean="0">
                          <a:solidFill>
                            <a:schemeClr val="tx1"/>
                          </a:solidFill>
                          <a:latin typeface="微軟正黑體" panose="020B0604030504040204" pitchFamily="34" charset="-120"/>
                          <a:ea typeface="微軟正黑體" panose="020B0604030504040204" pitchFamily="34" charset="-120"/>
                          <a:cs typeface="+mn-cs"/>
                        </a:rPr>
                        <a:t>日</a:t>
                      </a:r>
                      <a:endParaRPr lang="zh-TW" altLang="en-US" sz="1500" b="1" kern="1200" dirty="0">
                        <a:solidFill>
                          <a:schemeClr val="tx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8</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8</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13</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372383838"/>
                  </a:ext>
                </a:extLst>
              </a:tr>
              <a:tr h="487641">
                <a:tc>
                  <a:txBody>
                    <a:bodyPr/>
                    <a:lstStyle/>
                    <a:p>
                      <a:pPr marL="266700" indent="-180975" algn="l" defTabSz="685800" rtl="0" eaLnBrk="1" fontAlgn="ctr" latinLnBrk="0" hangingPunct="1"/>
                      <a:r>
                        <a:rPr lang="en-US" altLang="zh-TW"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外縣</a:t>
                      </a:r>
                      <a:r>
                        <a:rPr lang="zh-TW" altLang="en-US" sz="15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市之防災社區參訪行程</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7</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24</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b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b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宜蘭市</a:t>
                      </a:r>
                      <a:b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b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蘇北里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8</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13</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b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b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台北市</a:t>
                      </a:r>
                      <a:b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b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科教館</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smtClean="0">
                          <a:solidFill>
                            <a:srgbClr val="FF0000"/>
                          </a:solidFill>
                          <a:latin typeface="微軟正黑體" panose="020B0604030504040204" pitchFamily="34" charset="-120"/>
                          <a:ea typeface="微軟正黑體" panose="020B0604030504040204" pitchFamily="34" charset="-120"/>
                          <a:cs typeface="+mn-cs"/>
                        </a:rPr>
                        <a:t>8</a:t>
                      </a:r>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latin typeface="微軟正黑體" panose="020B0604030504040204" pitchFamily="34" charset="-120"/>
                          <a:ea typeface="微軟正黑體" panose="020B0604030504040204" pitchFamily="34" charset="-120"/>
                          <a:cs typeface="+mn-cs"/>
                        </a:rPr>
                        <a:t>14</a:t>
                      </a:r>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日</a:t>
                      </a:r>
                      <a:endParaRPr lang="en-US" altLang="zh-TW" sz="15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algn="ctr" defTabSz="685800" rtl="0" eaLnBrk="1" fontAlgn="ctr" latinLnBrk="0" hangingPunct="1"/>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宜蘭市</a:t>
                      </a:r>
                      <a:b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br>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蘇北里</a:t>
                      </a:r>
                      <a:endParaRPr lang="zh-TW" altLang="en-US" sz="1500" b="1" kern="1200" dirty="0">
                        <a:solidFill>
                          <a:srgbClr val="FF0000"/>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8</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24</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b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br>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平鎮區</a:t>
                      </a:r>
                      <a:endParaRPr lang="en-US" altLang="zh-TW" sz="15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algn="ctr" defTabSz="685800" rtl="0" eaLnBrk="1" fontAlgn="ctr" latinLnBrk="0" hangingPunct="1"/>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北貴里</a:t>
                      </a:r>
                      <a:endParaRPr lang="zh-TW" altLang="en-US" sz="1500" b="1" kern="1200" dirty="0">
                        <a:solidFill>
                          <a:srgbClr val="FF0000"/>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smtClean="0">
                          <a:solidFill>
                            <a:srgbClr val="FF0000"/>
                          </a:solidFill>
                          <a:latin typeface="微軟正黑體" panose="020B0604030504040204" pitchFamily="34" charset="-120"/>
                          <a:ea typeface="微軟正黑體" panose="020B0604030504040204" pitchFamily="34" charset="-120"/>
                          <a:cs typeface="+mn-cs"/>
                        </a:rPr>
                        <a:t>9</a:t>
                      </a:r>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latin typeface="微軟正黑體" panose="020B0604030504040204" pitchFamily="34" charset="-120"/>
                          <a:ea typeface="微軟正黑體" panose="020B0604030504040204" pitchFamily="34" charset="-120"/>
                          <a:cs typeface="+mn-cs"/>
                        </a:rPr>
                        <a:t>11</a:t>
                      </a:r>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日</a:t>
                      </a:r>
                      <a:endParaRPr lang="en-US" altLang="zh-TW" sz="15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algn="ctr" defTabSz="685800" rtl="0" eaLnBrk="1" fontAlgn="ctr" latinLnBrk="0" hangingPunct="1"/>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平鎮區</a:t>
                      </a:r>
                      <a:endParaRPr lang="en-US" altLang="zh-TW" sz="15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algn="ctr" defTabSz="685800" rtl="0" eaLnBrk="1" fontAlgn="ctr" latinLnBrk="0" hangingPunct="1"/>
                      <a:r>
                        <a:rPr lang="zh-TW" altLang="en-US" sz="1500" b="1" kern="1200" dirty="0" smtClean="0">
                          <a:solidFill>
                            <a:srgbClr val="FF0000"/>
                          </a:solidFill>
                          <a:latin typeface="微軟正黑體" panose="020B0604030504040204" pitchFamily="34" charset="-120"/>
                          <a:ea typeface="微軟正黑體" panose="020B0604030504040204" pitchFamily="34" charset="-120"/>
                          <a:cs typeface="+mn-cs"/>
                        </a:rPr>
                        <a:t>北貴里</a:t>
                      </a:r>
                      <a:endParaRPr lang="zh-TW" altLang="en-US" sz="1500" b="1" kern="1200" dirty="0">
                        <a:solidFill>
                          <a:srgbClr val="FF0000"/>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1122535436"/>
                  </a:ext>
                </a:extLst>
              </a:tr>
              <a:tr h="338607">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防救災演練</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398379451"/>
                  </a:ext>
                </a:extLst>
              </a:tr>
              <a:tr h="487641">
                <a:tc>
                  <a:txBody>
                    <a:bodyPr/>
                    <a:lstStyle/>
                    <a:p>
                      <a:pPr marL="361950" indent="-27622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社區防災工作成果發表</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278882972"/>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20</a:t>
            </a:fld>
            <a:endParaRPr lang="zh-TW" altLang="en-US">
              <a:solidFill>
                <a:srgbClr val="44546A">
                  <a:lumMod val="50000"/>
                </a:srgbClr>
              </a:solidFill>
            </a:endParaRPr>
          </a:p>
        </p:txBody>
      </p:sp>
      <p:sp>
        <p:nvSpPr>
          <p:cNvPr id="3" name="標題 2"/>
          <p:cNvSpPr>
            <a:spLocks noGrp="1"/>
          </p:cNvSpPr>
          <p:nvPr>
            <p:ph type="title"/>
          </p:nvPr>
        </p:nvSpPr>
        <p:spPr>
          <a:xfrm>
            <a:off x="361950" y="130857"/>
            <a:ext cx="3981450" cy="716869"/>
          </a:xfrm>
          <a:solidFill>
            <a:schemeClr val="bg1"/>
          </a:solidFill>
        </p:spPr>
        <p:txBody>
          <a:bodyPr/>
          <a:lstStyle/>
          <a:p>
            <a:r>
              <a:rPr lang="zh-TW" altLang="en-US" dirty="0" smtClean="0"/>
              <a:t>推動防災區工作</a:t>
            </a:r>
            <a:endParaRPr lang="zh-TW" altLang="en-US" dirty="0"/>
          </a:p>
        </p:txBody>
      </p:sp>
      <p:sp>
        <p:nvSpPr>
          <p:cNvPr id="7" name="矩形 6"/>
          <p:cNvSpPr/>
          <p:nvPr/>
        </p:nvSpPr>
        <p:spPr>
          <a:xfrm>
            <a:off x="0" y="762000"/>
            <a:ext cx="41148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en-US" sz="2400" b="1" dirty="0" smtClean="0">
                <a:solidFill>
                  <a:srgbClr val="002060"/>
                </a:solidFill>
                <a:latin typeface="微軟正黑體" pitchFamily="34" charset="-120"/>
                <a:ea typeface="微軟正黑體" pitchFamily="34" charset="-120"/>
              </a:rPr>
              <a:t>消防局防災社區推動進度</a:t>
            </a:r>
            <a:endParaRPr kumimoji="0" lang="zh-TW" altLang="en-US" sz="2400" b="1" dirty="0">
              <a:solidFill>
                <a:srgbClr val="002060"/>
              </a:solidFill>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845434657"/>
              </p:ext>
            </p:extLst>
          </p:nvPr>
        </p:nvGraphicFramePr>
        <p:xfrm>
          <a:off x="-762002" y="8839200"/>
          <a:ext cx="6934202" cy="4806949"/>
        </p:xfrm>
        <a:graphic>
          <a:graphicData uri="http://schemas.openxmlformats.org/drawingml/2006/table">
            <a:tbl>
              <a:tblPr>
                <a:tableStyleId>{5C22544A-7EE6-4342-B048-85BDC9FD1C3A}</a:tableStyleId>
              </a:tblPr>
              <a:tblGrid>
                <a:gridCol w="466039">
                  <a:extLst>
                    <a:ext uri="{9D8B030D-6E8A-4147-A177-3AD203B41FA5}">
                      <a16:colId xmlns:a16="http://schemas.microsoft.com/office/drawing/2014/main" val="55382815"/>
                    </a:ext>
                  </a:extLst>
                </a:gridCol>
                <a:gridCol w="1548450">
                  <a:extLst>
                    <a:ext uri="{9D8B030D-6E8A-4147-A177-3AD203B41FA5}">
                      <a16:colId xmlns:a16="http://schemas.microsoft.com/office/drawing/2014/main" val="1331072426"/>
                    </a:ext>
                  </a:extLst>
                </a:gridCol>
                <a:gridCol w="710333">
                  <a:extLst>
                    <a:ext uri="{9D8B030D-6E8A-4147-A177-3AD203B41FA5}">
                      <a16:colId xmlns:a16="http://schemas.microsoft.com/office/drawing/2014/main" val="3048531967"/>
                    </a:ext>
                  </a:extLst>
                </a:gridCol>
                <a:gridCol w="841876">
                  <a:extLst>
                    <a:ext uri="{9D8B030D-6E8A-4147-A177-3AD203B41FA5}">
                      <a16:colId xmlns:a16="http://schemas.microsoft.com/office/drawing/2014/main" val="160905484"/>
                    </a:ext>
                  </a:extLst>
                </a:gridCol>
                <a:gridCol w="841876">
                  <a:extLst>
                    <a:ext uri="{9D8B030D-6E8A-4147-A177-3AD203B41FA5}">
                      <a16:colId xmlns:a16="http://schemas.microsoft.com/office/drawing/2014/main" val="3125676993"/>
                    </a:ext>
                  </a:extLst>
                </a:gridCol>
                <a:gridCol w="841876">
                  <a:extLst>
                    <a:ext uri="{9D8B030D-6E8A-4147-A177-3AD203B41FA5}">
                      <a16:colId xmlns:a16="http://schemas.microsoft.com/office/drawing/2014/main" val="829004514"/>
                    </a:ext>
                  </a:extLst>
                </a:gridCol>
                <a:gridCol w="841876">
                  <a:extLst>
                    <a:ext uri="{9D8B030D-6E8A-4147-A177-3AD203B41FA5}">
                      <a16:colId xmlns:a16="http://schemas.microsoft.com/office/drawing/2014/main" val="1309224568"/>
                    </a:ext>
                  </a:extLst>
                </a:gridCol>
                <a:gridCol w="841876">
                  <a:extLst>
                    <a:ext uri="{9D8B030D-6E8A-4147-A177-3AD203B41FA5}">
                      <a16:colId xmlns:a16="http://schemas.microsoft.com/office/drawing/2014/main" val="1146398772"/>
                    </a:ext>
                  </a:extLst>
                </a:gridCol>
              </a:tblGrid>
              <a:tr h="162947">
                <a:tc>
                  <a:txBody>
                    <a:bodyPr/>
                    <a:lstStyle/>
                    <a:p>
                      <a:pPr algn="ctr" fontAlgn="ctr"/>
                      <a:r>
                        <a:rPr lang="zh-TW" altLang="en-US" sz="500" u="none" strike="noStrike">
                          <a:effectLst/>
                        </a:rPr>
                        <a:t>項目</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名稱</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預定辦理時間</a:t>
                      </a:r>
                      <a:endParaRPr lang="zh-TW" altLang="en-US" sz="500" b="0"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三峽區</a:t>
                      </a:r>
                      <a:br>
                        <a:rPr lang="zh-TW" altLang="en-US" sz="500" u="none" strike="noStrike">
                          <a:effectLst/>
                        </a:rPr>
                      </a:br>
                      <a:r>
                        <a:rPr lang="zh-TW" altLang="en-US" sz="500" u="none" strike="noStrike">
                          <a:effectLst/>
                        </a:rPr>
                        <a:t>五寮里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三重區</a:t>
                      </a:r>
                      <a:br>
                        <a:rPr lang="zh-TW" altLang="en-US" sz="500" u="none" strike="noStrike">
                          <a:effectLst/>
                        </a:rPr>
                      </a:br>
                      <a:r>
                        <a:rPr lang="zh-TW" altLang="en-US" sz="500" u="none" strike="noStrike">
                          <a:effectLst/>
                        </a:rPr>
                        <a:t>福民里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汐止區</a:t>
                      </a:r>
                      <a:br>
                        <a:rPr lang="zh-TW" altLang="en-US" sz="500" u="none" strike="noStrike">
                          <a:effectLst/>
                        </a:rPr>
                      </a:br>
                      <a:r>
                        <a:rPr lang="zh-TW" altLang="en-US" sz="500" u="none" strike="noStrike">
                          <a:effectLst/>
                        </a:rPr>
                        <a:t>白雲里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新店區</a:t>
                      </a:r>
                      <a:br>
                        <a:rPr lang="zh-TW" altLang="en-US" sz="500" u="none" strike="noStrike">
                          <a:effectLst/>
                        </a:rPr>
                      </a:br>
                      <a:r>
                        <a:rPr lang="zh-TW" altLang="en-US" sz="500" u="none" strike="noStrike">
                          <a:effectLst/>
                        </a:rPr>
                        <a:t>屈尺里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烏來區</a:t>
                      </a:r>
                      <a:br>
                        <a:rPr lang="zh-TW" altLang="en-US" sz="500" u="none" strike="noStrike">
                          <a:effectLst/>
                        </a:rPr>
                      </a:br>
                      <a:r>
                        <a:rPr lang="zh-TW" altLang="en-US" sz="500" u="none" strike="noStrike">
                          <a:effectLst/>
                        </a:rPr>
                        <a:t>信賢里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3847481756"/>
                  </a:ext>
                </a:extLst>
              </a:tr>
              <a:tr h="244421">
                <a:tc>
                  <a:txBody>
                    <a:bodyPr/>
                    <a:lstStyle/>
                    <a:p>
                      <a:pPr algn="ctr" fontAlgn="ctr"/>
                      <a:r>
                        <a:rPr lang="en-US" altLang="zh-TW" sz="500" u="none" strike="noStrike">
                          <a:effectLst/>
                        </a:rPr>
                        <a:t>1</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防災社區工作團隊組成與指導會議</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3-4</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3</a:t>
                      </a:r>
                      <a:r>
                        <a:rPr lang="zh-TW" altLang="en-US" sz="500" u="none" strike="noStrike">
                          <a:effectLst/>
                        </a:rPr>
                        <a:t>月</a:t>
                      </a:r>
                      <a:r>
                        <a:rPr lang="en-US" altLang="zh-TW" sz="500" u="none" strike="noStrike">
                          <a:effectLst/>
                        </a:rPr>
                        <a:t>30</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3</a:t>
                      </a:r>
                      <a:r>
                        <a:rPr lang="zh-TW" altLang="en-US" sz="500" u="none" strike="noStrike">
                          <a:effectLst/>
                        </a:rPr>
                        <a:t>月</a:t>
                      </a:r>
                      <a:r>
                        <a:rPr lang="en-US" altLang="zh-TW" sz="500" u="none" strike="noStrike">
                          <a:effectLst/>
                        </a:rPr>
                        <a:t>18</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305062150"/>
                  </a:ext>
                </a:extLst>
              </a:tr>
              <a:tr h="325895">
                <a:tc>
                  <a:txBody>
                    <a:bodyPr/>
                    <a:lstStyle/>
                    <a:p>
                      <a:pPr algn="ctr" fontAlgn="ctr"/>
                      <a:r>
                        <a:rPr lang="en-US" altLang="zh-TW" sz="500" u="none" strike="noStrike">
                          <a:effectLst/>
                        </a:rPr>
                        <a:t>2</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防災社區啟動與啟蒙</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4-5</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14</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17</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20</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11</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14</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43634456"/>
                  </a:ext>
                </a:extLst>
              </a:tr>
              <a:tr h="814737">
                <a:tc>
                  <a:txBody>
                    <a:bodyPr/>
                    <a:lstStyle/>
                    <a:p>
                      <a:pPr algn="ctr" fontAlgn="ctr"/>
                      <a:r>
                        <a:rPr lang="en-US" altLang="zh-TW" sz="500" u="none" strike="noStrike" dirty="0">
                          <a:effectLst/>
                        </a:rPr>
                        <a:t>3</a:t>
                      </a:r>
                      <a:endParaRPr lang="en-US" altLang="zh-TW"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社區防救災資料庫建置，並提出該社區應備之防救災裝備器材建議清單</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4-10</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11</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17</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11</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14</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4233632407"/>
                  </a:ext>
                </a:extLst>
              </a:tr>
              <a:tr h="488842">
                <a:tc>
                  <a:txBody>
                    <a:bodyPr/>
                    <a:lstStyle/>
                    <a:p>
                      <a:pPr algn="ctr" fontAlgn="ctr"/>
                      <a:r>
                        <a:rPr lang="en-US" altLang="zh-TW" sz="500" u="none" strike="noStrike">
                          <a:effectLst/>
                        </a:rPr>
                        <a:t>4</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社區災害環境診斷</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5-6</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25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18</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886411795"/>
                  </a:ext>
                </a:extLst>
              </a:tr>
              <a:tr h="570316">
                <a:tc>
                  <a:txBody>
                    <a:bodyPr/>
                    <a:lstStyle/>
                    <a:p>
                      <a:pPr algn="ctr" fontAlgn="ctr"/>
                      <a:r>
                        <a:rPr lang="en-US" altLang="zh-TW" sz="500" u="none" strike="noStrike">
                          <a:effectLst/>
                        </a:rPr>
                        <a:t>5</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防救災議題與對策研擬</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5-6</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25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18</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453035604"/>
                  </a:ext>
                </a:extLst>
              </a:tr>
              <a:tr h="896211">
                <a:tc>
                  <a:txBody>
                    <a:bodyPr/>
                    <a:lstStyle/>
                    <a:p>
                      <a:pPr algn="ctr" fontAlgn="ctr"/>
                      <a:r>
                        <a:rPr lang="en-US" altLang="zh-TW" sz="500" u="none" strike="noStrike">
                          <a:effectLst/>
                        </a:rPr>
                        <a:t>6</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社區防救災組織建立、任務分工與運作、防災計畫研擬</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4-8</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11</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7</a:t>
                      </a:r>
                      <a:r>
                        <a:rPr lang="zh-TW" altLang="en-US" sz="500" u="none" strike="noStrike">
                          <a:effectLst/>
                        </a:rPr>
                        <a:t>月</a:t>
                      </a:r>
                      <a:r>
                        <a:rPr lang="en-US" altLang="zh-TW" sz="500" u="none" strike="noStrike">
                          <a:effectLst/>
                        </a:rPr>
                        <a:t>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7</a:t>
                      </a:r>
                      <a:r>
                        <a:rPr lang="zh-TW" altLang="en-US" sz="500" u="none" strike="noStrike">
                          <a:effectLst/>
                        </a:rPr>
                        <a:t>月</a:t>
                      </a:r>
                      <a:r>
                        <a:rPr lang="en-US" altLang="zh-TW" sz="500" u="none" strike="noStrike">
                          <a:effectLst/>
                        </a:rPr>
                        <a:t>23</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3486431538"/>
                  </a:ext>
                </a:extLst>
              </a:tr>
              <a:tr h="244421">
                <a:tc>
                  <a:txBody>
                    <a:bodyPr/>
                    <a:lstStyle/>
                    <a:p>
                      <a:pPr algn="ctr" fontAlgn="ctr"/>
                      <a:r>
                        <a:rPr lang="en-US" altLang="zh-TW" sz="500" u="none" strike="noStrike">
                          <a:effectLst/>
                        </a:rPr>
                        <a:t>7</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社區防救災、救護訓練與演習</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7-8</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8</a:t>
                      </a:r>
                      <a:r>
                        <a:rPr lang="zh-TW" altLang="en-US" sz="500" u="none" strike="noStrike">
                          <a:effectLst/>
                        </a:rPr>
                        <a:t>月</a:t>
                      </a:r>
                      <a:r>
                        <a:rPr lang="en-US" altLang="zh-TW" sz="500" u="none" strike="noStrike">
                          <a:effectLst/>
                        </a:rPr>
                        <a:t>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8</a:t>
                      </a:r>
                      <a:r>
                        <a:rPr lang="zh-TW" altLang="en-US" sz="500" u="none" strike="noStrike">
                          <a:effectLst/>
                        </a:rPr>
                        <a:t>月</a:t>
                      </a:r>
                      <a:r>
                        <a:rPr lang="en-US" altLang="zh-TW" sz="500" u="none" strike="noStrike">
                          <a:effectLst/>
                        </a:rPr>
                        <a:t>13</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884722865"/>
                  </a:ext>
                </a:extLst>
              </a:tr>
              <a:tr h="244421">
                <a:tc>
                  <a:txBody>
                    <a:bodyPr/>
                    <a:lstStyle/>
                    <a:p>
                      <a:pPr algn="ctr" fontAlgn="ctr"/>
                      <a:r>
                        <a:rPr lang="en-US" altLang="zh-TW" sz="500" u="none" strike="noStrike">
                          <a:effectLst/>
                        </a:rPr>
                        <a:t>8</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外縣市之防災社區參訪行程</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7-8</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4197012567"/>
                  </a:ext>
                </a:extLst>
              </a:tr>
              <a:tr h="407369">
                <a:tc>
                  <a:txBody>
                    <a:bodyPr/>
                    <a:lstStyle/>
                    <a:p>
                      <a:pPr algn="ctr" fontAlgn="ctr"/>
                      <a:r>
                        <a:rPr lang="en-US" altLang="zh-TW" sz="500" u="none" strike="noStrike">
                          <a:effectLst/>
                        </a:rPr>
                        <a:t>9</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社區防救災演練</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9-10</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3775374599"/>
                  </a:ext>
                </a:extLst>
              </a:tr>
              <a:tr h="407369">
                <a:tc>
                  <a:txBody>
                    <a:bodyPr/>
                    <a:lstStyle/>
                    <a:p>
                      <a:pPr algn="ctr" fontAlgn="ctr"/>
                      <a:r>
                        <a:rPr lang="en-US" altLang="zh-TW" sz="500" u="none" strike="noStrike">
                          <a:effectLst/>
                        </a:rPr>
                        <a:t>10</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辦理社區防災工作成果發表</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9-10</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　</a:t>
                      </a:r>
                      <a:endParaRPr lang="zh-TW" altLang="en-US" sz="500" b="0"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858343960"/>
                  </a:ext>
                </a:extLst>
              </a:tr>
            </a:tbl>
          </a:graphicData>
        </a:graphic>
      </p:graphicFrame>
      <p:sp>
        <p:nvSpPr>
          <p:cNvPr id="4" name="矩形 3"/>
          <p:cNvSpPr/>
          <p:nvPr/>
        </p:nvSpPr>
        <p:spPr>
          <a:xfrm>
            <a:off x="2438400" y="1828800"/>
            <a:ext cx="6096000" cy="2916000"/>
          </a:xfrm>
          <a:prstGeom prst="rect">
            <a:avLst/>
          </a:prstGeom>
          <a:solidFill>
            <a:srgbClr val="A6A6A6">
              <a:alpha val="4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28599" y="1828800"/>
            <a:ext cx="2209800" cy="29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486400" y="3140334"/>
            <a:ext cx="6012000" cy="523220"/>
          </a:xfrm>
          <a:prstGeom prst="rect">
            <a:avLst/>
          </a:prstGeom>
          <a:solidFill>
            <a:srgbClr val="FFFFFF">
              <a:alpha val="69804"/>
            </a:srgbClr>
          </a:solidFill>
        </p:spPr>
        <p:txBody>
          <a:bodyPr wrap="square" rtlCol="0">
            <a:spAutoFit/>
          </a:bodyPr>
          <a:lstStyle/>
          <a:p>
            <a:pPr algn="ct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已完成辦理</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31221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1034519" y="4124606"/>
            <a:ext cx="2590050" cy="2312666"/>
            <a:chOff x="1143000" y="4290248"/>
            <a:chExt cx="3056079" cy="2728785"/>
          </a:xfrm>
        </p:grpSpPr>
        <p:pic>
          <p:nvPicPr>
            <p:cNvPr id="4" name="圖片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115" t="14294" r="4345" b="9039"/>
            <a:stretch/>
          </p:blipFill>
          <p:spPr>
            <a:xfrm>
              <a:off x="1151079" y="4485153"/>
              <a:ext cx="3048000" cy="2533880"/>
            </a:xfrm>
            <a:prstGeom prst="rect">
              <a:avLst/>
            </a:prstGeom>
          </p:spPr>
        </p:pic>
        <p:sp>
          <p:nvSpPr>
            <p:cNvPr id="6" name="矩形 5"/>
            <p:cNvSpPr/>
            <p:nvPr/>
          </p:nvSpPr>
          <p:spPr>
            <a:xfrm>
              <a:off x="1143000" y="4290248"/>
              <a:ext cx="1193288" cy="28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21</a:t>
            </a:fld>
            <a:endParaRPr lang="zh-TW" altLang="en-US">
              <a:solidFill>
                <a:srgbClr val="44546A">
                  <a:lumMod val="50000"/>
                </a:srgbClr>
              </a:solidFill>
            </a:endParaRPr>
          </a:p>
        </p:txBody>
      </p:sp>
      <p:sp>
        <p:nvSpPr>
          <p:cNvPr id="3" name="標題 2"/>
          <p:cNvSpPr>
            <a:spLocks noGrp="1"/>
          </p:cNvSpPr>
          <p:nvPr>
            <p:ph type="title"/>
          </p:nvPr>
        </p:nvSpPr>
        <p:spPr>
          <a:xfrm>
            <a:off x="304800" y="130857"/>
            <a:ext cx="3352800" cy="716869"/>
          </a:xfrm>
          <a:solidFill>
            <a:schemeClr val="bg1"/>
          </a:solidFill>
        </p:spPr>
        <p:txBody>
          <a:bodyPr/>
          <a:lstStyle/>
          <a:p>
            <a:r>
              <a:rPr lang="zh-TW" altLang="en-US" dirty="0" smtClean="0"/>
              <a:t>防災避難看版</a:t>
            </a:r>
            <a:endParaRPr lang="zh-TW" altLang="en-US" dirty="0"/>
          </a:p>
        </p:txBody>
      </p:sp>
      <p:sp>
        <p:nvSpPr>
          <p:cNvPr id="5" name="矩形 4"/>
          <p:cNvSpPr/>
          <p:nvPr/>
        </p:nvSpPr>
        <p:spPr>
          <a:xfrm>
            <a:off x="152400" y="847726"/>
            <a:ext cx="8324851" cy="707886"/>
          </a:xfrm>
          <a:prstGeom prst="rect">
            <a:avLst/>
          </a:prstGeom>
        </p:spPr>
        <p:txBody>
          <a:bodyPr wrap="square">
            <a:spAutoFit/>
          </a:bodyPr>
          <a:lstStyle/>
          <a:p>
            <a:pPr marL="342900" lvl="0" indent="-342900" algn="just">
              <a:spcAft>
                <a:spcPts val="0"/>
              </a:spcAft>
              <a:buFont typeface="Wingdings" panose="05000000000000000000" pitchFamily="2" charset="2"/>
              <a:buChar char="u"/>
            </a:pPr>
            <a:r>
              <a:rPr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特色避難看版進度說明：</a:t>
            </a:r>
            <a:endParaRPr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lvl="0" algn="just">
              <a:spcAft>
                <a:spcPts val="0"/>
              </a:spcAft>
            </a:pPr>
            <a:r>
              <a:rPr lang="zh-TW" altLang="en-US"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皆已</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en-US"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區公所確認內容、設計樣式及尺寸，並已送廠商製作。</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rotWithShape="1">
          <a:blip r:embed="rId3">
            <a:clrChange>
              <a:clrFrom>
                <a:srgbClr val="FEFEFE"/>
              </a:clrFrom>
              <a:clrTo>
                <a:srgbClr val="FEFEFE">
                  <a:alpha val="0"/>
                </a:srgbClr>
              </a:clrTo>
            </a:clrChange>
          </a:blip>
          <a:srcRect t="9864"/>
          <a:stretch/>
        </p:blipFill>
        <p:spPr>
          <a:xfrm>
            <a:off x="6974889" y="4201287"/>
            <a:ext cx="1664200" cy="2717051"/>
          </a:xfrm>
          <a:prstGeom prst="rect">
            <a:avLst/>
          </a:prstGeom>
        </p:spPr>
      </p:pic>
      <p:grpSp>
        <p:nvGrpSpPr>
          <p:cNvPr id="11" name="群組 10"/>
          <p:cNvGrpSpPr/>
          <p:nvPr/>
        </p:nvGrpSpPr>
        <p:grpSpPr>
          <a:xfrm>
            <a:off x="3775865" y="4123616"/>
            <a:ext cx="2482308" cy="2511581"/>
            <a:chOff x="1005060" y="3720476"/>
            <a:chExt cx="2369538" cy="2397481"/>
          </a:xfrm>
        </p:grpSpPr>
        <p:pic>
          <p:nvPicPr>
            <p:cNvPr id="13" name="圖片 12"/>
            <p:cNvPicPr>
              <a:picLocks noChangeAspect="1"/>
            </p:cNvPicPr>
            <p:nvPr/>
          </p:nvPicPr>
          <p:blipFill>
            <a:blip r:embed="rId4">
              <a:clrChange>
                <a:clrFrom>
                  <a:srgbClr val="FFFFFF"/>
                </a:clrFrom>
                <a:clrTo>
                  <a:srgbClr val="FFFFFF">
                    <a:alpha val="0"/>
                  </a:srgbClr>
                </a:clrTo>
              </a:clrChange>
            </a:blip>
            <a:stretch>
              <a:fillRect/>
            </a:stretch>
          </p:blipFill>
          <p:spPr>
            <a:xfrm>
              <a:off x="1005060" y="3720476"/>
              <a:ext cx="2369538" cy="2397481"/>
            </a:xfrm>
            <a:prstGeom prst="rect">
              <a:avLst/>
            </a:prstGeom>
          </p:spPr>
        </p:pic>
        <p:sp>
          <p:nvSpPr>
            <p:cNvPr id="14" name="矩形 13"/>
            <p:cNvSpPr/>
            <p:nvPr/>
          </p:nvSpPr>
          <p:spPr>
            <a:xfrm>
              <a:off x="1143000" y="3720476"/>
              <a:ext cx="838200" cy="318124"/>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rgbClr val="000000"/>
                </a:solidFill>
                <a:effectLst/>
                <a:uLnTx/>
                <a:uFillTx/>
                <a:latin typeface="Arial"/>
                <a:ea typeface="+mn-ea"/>
                <a:cs typeface="+mn-cs"/>
              </a:endParaRPr>
            </a:p>
          </p:txBody>
        </p:sp>
      </p:grpSp>
      <p:graphicFrame>
        <p:nvGraphicFramePr>
          <p:cNvPr id="15" name="表格 14"/>
          <p:cNvGraphicFramePr>
            <a:graphicFrameLocks noGrp="1"/>
          </p:cNvGraphicFramePr>
          <p:nvPr>
            <p:extLst>
              <p:ext uri="{D42A27DB-BD31-4B8C-83A1-F6EECF244321}">
                <p14:modId xmlns:p14="http://schemas.microsoft.com/office/powerpoint/2010/main" val="4209749364"/>
              </p:ext>
            </p:extLst>
          </p:nvPr>
        </p:nvGraphicFramePr>
        <p:xfrm>
          <a:off x="152400" y="1636533"/>
          <a:ext cx="8943978" cy="4719818"/>
        </p:xfrm>
        <a:graphic>
          <a:graphicData uri="http://schemas.openxmlformats.org/drawingml/2006/table">
            <a:tbl>
              <a:tblPr firstRow="1" firstCol="1" bandRow="1"/>
              <a:tblGrid>
                <a:gridCol w="809544">
                  <a:extLst>
                    <a:ext uri="{9D8B030D-6E8A-4147-A177-3AD203B41FA5}">
                      <a16:colId xmlns:a16="http://schemas.microsoft.com/office/drawing/2014/main" val="1075295383"/>
                    </a:ext>
                  </a:extLst>
                </a:gridCol>
                <a:gridCol w="2711478">
                  <a:extLst>
                    <a:ext uri="{9D8B030D-6E8A-4147-A177-3AD203B41FA5}">
                      <a16:colId xmlns:a16="http://schemas.microsoft.com/office/drawing/2014/main" val="2136192324"/>
                    </a:ext>
                  </a:extLst>
                </a:gridCol>
                <a:gridCol w="2711478">
                  <a:extLst>
                    <a:ext uri="{9D8B030D-6E8A-4147-A177-3AD203B41FA5}">
                      <a16:colId xmlns:a16="http://schemas.microsoft.com/office/drawing/2014/main" val="2516262877"/>
                    </a:ext>
                  </a:extLst>
                </a:gridCol>
                <a:gridCol w="2711478">
                  <a:extLst>
                    <a:ext uri="{9D8B030D-6E8A-4147-A177-3AD203B41FA5}">
                      <a16:colId xmlns:a16="http://schemas.microsoft.com/office/drawing/2014/main" val="3022777923"/>
                    </a:ext>
                  </a:extLst>
                </a:gridCol>
              </a:tblGrid>
              <a:tr h="377063">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spcAft>
                          <a:spcPts val="0"/>
                        </a:spcAft>
                      </a:pPr>
                      <a:r>
                        <a:rPr lang="zh-TW" sz="2200" kern="0" dirty="0">
                          <a:solidFill>
                            <a:srgbClr val="000000"/>
                          </a:solidFill>
                          <a:effectLst/>
                          <a:latin typeface="微軟正黑體" panose="020B0604030504040204" pitchFamily="34" charset="-120"/>
                          <a:ea typeface="微軟正黑體" panose="020B0604030504040204" pitchFamily="34" charset="-120"/>
                        </a:rPr>
                        <a:t>區</a:t>
                      </a:r>
                      <a:endParaRPr lang="zh-TW" sz="2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9050" cap="flat" cmpd="sng" algn="ctr">
                      <a:noFill/>
                      <a:prstDash val="solid"/>
                      <a:round/>
                      <a:headEnd type="none" w="med" len="med"/>
                      <a:tailEnd type="none" w="med" len="med"/>
                    </a:lnL>
                    <a:lnR w="12700" cap="flat" cmpd="sng" algn="ctr">
                      <a:solidFill>
                        <a:srgbClr val="808080"/>
                      </a:solidFill>
                      <a:prstDash val="solid"/>
                      <a:round/>
                      <a:headEnd type="none" w="med" len="med"/>
                      <a:tailEnd type="none" w="med" len="med"/>
                    </a:lnR>
                    <a:lnT w="12700" cmpd="sng">
                      <a:noFill/>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9E9273"/>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深坑</a:t>
                      </a:r>
                      <a:endParaRPr lang="zh-TW" sz="2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mpd="sng">
                      <a:noFill/>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9E9273"/>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200" b="1" kern="0" dirty="0" smtClean="0">
                          <a:solidFill>
                            <a:srgbClr val="000000"/>
                          </a:solidFill>
                          <a:effectLst/>
                          <a:latin typeface="微軟正黑體" panose="020B0604030504040204" pitchFamily="34" charset="-120"/>
                          <a:ea typeface="微軟正黑體" panose="020B0604030504040204" pitchFamily="34" charset="-120"/>
                        </a:rPr>
                        <a:t>中和</a:t>
                      </a:r>
                      <a:endParaRPr lang="zh-TW" sz="2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mpd="sng">
                      <a:noFill/>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9E9273"/>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鶯歌</a:t>
                      </a:r>
                      <a:endParaRPr lang="zh-TW" sz="2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9525" cap="flat" cmpd="sng" algn="ctr">
                      <a:noFill/>
                      <a:prstDash val="sysDot"/>
                      <a:round/>
                      <a:headEnd type="none" w="med" len="med"/>
                      <a:tailEnd type="none" w="med" len="med"/>
                    </a:lnR>
                    <a:lnT w="12700" cmpd="sng">
                      <a:noFill/>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9E9273"/>
                    </a:solidFill>
                  </a:tcPr>
                </a:tc>
                <a:extLst>
                  <a:ext uri="{0D108BD9-81ED-4DB2-BD59-A6C34878D82A}">
                    <a16:rowId xmlns:a16="http://schemas.microsoft.com/office/drawing/2014/main" val="3964336063"/>
                  </a:ext>
                </a:extLst>
              </a:tr>
              <a:tr h="170497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2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特色意象</a:t>
                      </a:r>
                      <a:endParaRPr lang="zh-TW" sz="22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9050" cap="flat" cmpd="sng" algn="ctr">
                      <a:no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9E9273"/>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spcAft>
                          <a:spcPts val="0"/>
                        </a:spcAft>
                      </a:pPr>
                      <a:endParaRPr lang="zh-TW" sz="20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just">
                        <a:spcAft>
                          <a:spcPts val="0"/>
                        </a:spcAft>
                      </a:pPr>
                      <a:endParaRPr lang="zh-TW" sz="20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spcAft>
                          <a:spcPts val="0"/>
                        </a:spcAft>
                      </a:pPr>
                      <a:endParaRPr lang="zh-TW" sz="20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9525" cap="flat" cmpd="sng" algn="ctr">
                      <a:noFill/>
                      <a:prstDash val="sysDot"/>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5720433"/>
                  </a:ext>
                </a:extLst>
              </a:tr>
              <a:tr h="491767">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尺寸</a:t>
                      </a:r>
                      <a:endParaRPr lang="zh-TW" sz="22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9050" cap="flat" cmpd="sng" algn="ctr">
                      <a:no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9E9273"/>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TW"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90(h)cm</a:t>
                      </a:r>
                      <a:endParaRPr lang="zh-TW" altLang="zh-TW"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spcAft>
                          <a:spcPts val="0"/>
                        </a:spcAft>
                      </a:pPr>
                      <a:r>
                        <a:rPr lang="en-US" altLang="zh-TW"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86</a:t>
                      </a:r>
                      <a:r>
                        <a:rPr lang="zh-TW" altLang="en-US"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90(h)cm</a:t>
                      </a:r>
                      <a:endParaRPr lang="zh-TW" sz="22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TW"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150(h)cm</a:t>
                      </a:r>
                      <a:endParaRPr lang="zh-TW" altLang="zh-TW"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9525" cap="flat" cmpd="sng" algn="ctr">
                      <a:noFill/>
                      <a:prstDash val="sysDot"/>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3422905"/>
                  </a:ext>
                </a:extLst>
              </a:tr>
              <a:tr h="2146013">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2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看版樣式</a:t>
                      </a:r>
                      <a:endParaRPr lang="zh-TW" sz="22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9050" cap="flat" cmpd="sng" algn="ctr">
                      <a:no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rgbClr val="9E9273"/>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zh-TW" altLang="zh-TW" sz="24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zh-TW" sz="20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zh-TW" sz="2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808080"/>
                      </a:solidFill>
                      <a:prstDash val="solid"/>
                      <a:round/>
                      <a:headEnd type="none" w="med" len="med"/>
                      <a:tailEnd type="none" w="med" len="med"/>
                    </a:lnL>
                    <a:lnR w="9525" cap="flat" cmpd="sng" algn="ctr">
                      <a:noFill/>
                      <a:prstDash val="sysDot"/>
                      <a:round/>
                      <a:headEnd type="none" w="med" len="med"/>
                      <a:tailEnd type="none" w="med" len="med"/>
                    </a:lnR>
                    <a:lnT w="12700" cap="flat" cmpd="sng" algn="ctr">
                      <a:solidFill>
                        <a:srgbClr val="808080"/>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791537"/>
                  </a:ext>
                </a:extLst>
              </a:tr>
            </a:tbl>
          </a:graphicData>
        </a:graphic>
      </p:graphicFrame>
      <p:pic>
        <p:nvPicPr>
          <p:cNvPr id="16" name="圖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5214" y="2357659"/>
            <a:ext cx="1622148" cy="1376971"/>
          </a:xfrm>
          <a:prstGeom prst="rect">
            <a:avLst/>
          </a:prstGeom>
          <a:ln>
            <a:noFill/>
          </a:ln>
          <a:effectLst>
            <a:softEdge rad="112500"/>
          </a:effectLst>
        </p:spPr>
      </p:pic>
      <p:sp>
        <p:nvSpPr>
          <p:cNvPr id="18" name="矩形 17"/>
          <p:cNvSpPr/>
          <p:nvPr/>
        </p:nvSpPr>
        <p:spPr>
          <a:xfrm>
            <a:off x="1977452" y="2018397"/>
            <a:ext cx="697627" cy="400110"/>
          </a:xfrm>
          <a:prstGeom prst="rect">
            <a:avLst/>
          </a:prstGeom>
        </p:spPr>
        <p:txBody>
          <a:bodyPr wrap="none">
            <a:spAutoFit/>
          </a:bodyPr>
          <a:lstStyle/>
          <a:p>
            <a:pPr algn="ctr" defTabSz="685800" fontAlgn="auto">
              <a:spcBef>
                <a:spcPts val="0"/>
              </a:spcBef>
              <a:spcAft>
                <a:spcPts val="0"/>
              </a:spcAft>
            </a:pPr>
            <a:r>
              <a:rPr kumimoji="0" lang="zh-TW" altLang="en-US" sz="2000" b="1" kern="0" dirty="0">
                <a:solidFill>
                  <a:srgbClr val="000000"/>
                </a:solidFill>
                <a:latin typeface="微軟正黑體" panose="020B0604030504040204" pitchFamily="34" charset="-120"/>
                <a:ea typeface="微軟正黑體" panose="020B0604030504040204" pitchFamily="34" charset="-120"/>
              </a:rPr>
              <a:t>豆腐</a:t>
            </a:r>
          </a:p>
        </p:txBody>
      </p:sp>
      <p:pic>
        <p:nvPicPr>
          <p:cNvPr id="20" name="圖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7566" y="2338449"/>
            <a:ext cx="1455009" cy="1367490"/>
          </a:xfrm>
          <a:prstGeom prst="rect">
            <a:avLst/>
          </a:prstGeom>
          <a:ln>
            <a:noFill/>
          </a:ln>
          <a:effectLst>
            <a:softEdge rad="112500"/>
          </a:effectLst>
        </p:spPr>
      </p:pic>
      <p:sp>
        <p:nvSpPr>
          <p:cNvPr id="21" name="矩形 20"/>
          <p:cNvSpPr/>
          <p:nvPr/>
        </p:nvSpPr>
        <p:spPr>
          <a:xfrm>
            <a:off x="7077566" y="2018397"/>
            <a:ext cx="1210588" cy="400110"/>
          </a:xfrm>
          <a:prstGeom prst="rect">
            <a:avLst/>
          </a:prstGeom>
        </p:spPr>
        <p:txBody>
          <a:bodyPr wrap="none">
            <a:spAutoFit/>
          </a:bodyPr>
          <a:lstStyle/>
          <a:p>
            <a:pPr algn="ctr" defTabSz="685800" fontAlgn="auto">
              <a:spcBef>
                <a:spcPts val="0"/>
              </a:spcBef>
              <a:spcAft>
                <a:spcPts val="0"/>
              </a:spcAft>
            </a:pPr>
            <a:r>
              <a:rPr kumimoji="0" lang="zh-TW" altLang="en-US" sz="2000" b="1" kern="0" dirty="0">
                <a:solidFill>
                  <a:srgbClr val="000000"/>
                </a:solidFill>
                <a:latin typeface="微軟正黑體" panose="020B0604030504040204" pitchFamily="34" charset="-120"/>
                <a:ea typeface="微軟正黑體" panose="020B0604030504040204" pitchFamily="34" charset="-120"/>
              </a:rPr>
              <a:t>鶯歌區徽</a:t>
            </a:r>
          </a:p>
        </p:txBody>
      </p:sp>
      <p:pic>
        <p:nvPicPr>
          <p:cNvPr id="22" name="圖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586" y="2357659"/>
            <a:ext cx="2122866" cy="1382121"/>
          </a:xfrm>
          <a:prstGeom prst="rect">
            <a:avLst/>
          </a:prstGeom>
          <a:ln>
            <a:noFill/>
          </a:ln>
          <a:effectLst>
            <a:softEdge rad="112500"/>
          </a:effectLst>
        </p:spPr>
      </p:pic>
      <p:sp>
        <p:nvSpPr>
          <p:cNvPr id="23" name="文字方塊 22"/>
          <p:cNvSpPr txBox="1"/>
          <p:nvPr/>
        </p:nvSpPr>
        <p:spPr>
          <a:xfrm>
            <a:off x="4171353" y="2001104"/>
            <a:ext cx="1723550" cy="400110"/>
          </a:xfrm>
          <a:prstGeom prst="rect">
            <a:avLst/>
          </a:prstGeom>
        </p:spPr>
        <p:txBody>
          <a:bodyPr wrap="none" rtlCol="0">
            <a:spAutoFit/>
          </a:bodyPr>
          <a:lstStyle/>
          <a:p>
            <a:pPr algn="ctr" defTabSz="685800" fontAlgn="auto">
              <a:spcBef>
                <a:spcPts val="0"/>
              </a:spcBef>
              <a:spcAft>
                <a:spcPts val="0"/>
              </a:spcAft>
            </a:pPr>
            <a:r>
              <a:rPr kumimoji="0" lang="zh-TW" altLang="en-US" sz="2000" b="1" kern="0" dirty="0" smtClean="0">
                <a:solidFill>
                  <a:srgbClr val="000000"/>
                </a:solidFill>
                <a:latin typeface="微軟正黑體" panose="020B0604030504040204" pitchFamily="34" charset="-120"/>
                <a:ea typeface="微軟正黑體" panose="020B0604030504040204" pitchFamily="34" charset="-120"/>
              </a:rPr>
              <a:t>烘爐</a:t>
            </a:r>
            <a:r>
              <a:rPr kumimoji="0" lang="zh-TW" altLang="en-US" sz="2000" b="1" kern="0" dirty="0">
                <a:solidFill>
                  <a:srgbClr val="000000"/>
                </a:solidFill>
                <a:latin typeface="微軟正黑體" panose="020B0604030504040204" pitchFamily="34" charset="-120"/>
                <a:ea typeface="微軟正黑體" panose="020B0604030504040204" pitchFamily="34" charset="-120"/>
              </a:rPr>
              <a:t>地、櫻花</a:t>
            </a:r>
          </a:p>
        </p:txBody>
      </p:sp>
    </p:spTree>
    <p:extLst>
      <p:ext uri="{BB962C8B-B14F-4D97-AF65-F5344CB8AC3E}">
        <p14:creationId xmlns:p14="http://schemas.microsoft.com/office/powerpoint/2010/main" val="2766176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22</a:t>
            </a:fld>
            <a:endParaRPr lang="zh-TW" altLang="en-US">
              <a:solidFill>
                <a:srgbClr val="44546A">
                  <a:lumMod val="50000"/>
                </a:srgbClr>
              </a:solidFill>
            </a:endParaRPr>
          </a:p>
        </p:txBody>
      </p:sp>
      <p:sp>
        <p:nvSpPr>
          <p:cNvPr id="3" name="標題 2"/>
          <p:cNvSpPr>
            <a:spLocks noGrp="1"/>
          </p:cNvSpPr>
          <p:nvPr>
            <p:ph type="title"/>
          </p:nvPr>
        </p:nvSpPr>
        <p:spPr>
          <a:xfrm>
            <a:off x="304800" y="130857"/>
            <a:ext cx="3352800" cy="716869"/>
          </a:xfrm>
          <a:solidFill>
            <a:schemeClr val="bg1"/>
          </a:solidFill>
        </p:spPr>
        <p:txBody>
          <a:bodyPr/>
          <a:lstStyle/>
          <a:p>
            <a:r>
              <a:rPr lang="zh-TW" altLang="en-US" dirty="0" smtClean="0"/>
              <a:t>防災避難看版</a:t>
            </a:r>
            <a:endParaRPr lang="zh-TW" altLang="en-US" dirty="0"/>
          </a:p>
        </p:txBody>
      </p:sp>
      <p:sp>
        <p:nvSpPr>
          <p:cNvPr id="5" name="矩形 4"/>
          <p:cNvSpPr/>
          <p:nvPr/>
        </p:nvSpPr>
        <p:spPr>
          <a:xfrm>
            <a:off x="152400" y="847726"/>
            <a:ext cx="8534400" cy="830997"/>
          </a:xfrm>
          <a:prstGeom prst="rect">
            <a:avLst/>
          </a:prstGeom>
        </p:spPr>
        <p:txBody>
          <a:bodyPr wrap="square">
            <a:spAutoFit/>
          </a:bodyPr>
          <a:lstStyle/>
          <a:p>
            <a:pPr marL="342900" lvl="0" indent="-342900" algn="just">
              <a:spcAft>
                <a:spcPts val="0"/>
              </a:spcAft>
              <a:buFont typeface="Wingdings" panose="05000000000000000000" pitchFamily="2" charset="2"/>
              <a:buChar char="u"/>
            </a:pPr>
            <a:r>
              <a:rPr lang="en-US" altLang="zh-TW" sz="2400" b="1" dirty="0" smtClean="0">
                <a:latin typeface="微軟正黑體" panose="020B0604030504040204" pitchFamily="34" charset="-120"/>
                <a:ea typeface="微軟正黑體" panose="020B0604030504040204" pitchFamily="34" charset="-120"/>
                <a:cs typeface="Times New Roman" panose="02020603050405020304" pitchFamily="18" charset="0"/>
              </a:rPr>
              <a:t>29</a:t>
            </a:r>
            <a:r>
              <a:rPr lang="zh-TW" altLang="en-US" sz="2400" b="1" dirty="0" smtClean="0">
                <a:latin typeface="微軟正黑體" panose="020B0604030504040204" pitchFamily="34" charset="-120"/>
                <a:ea typeface="微軟正黑體" panose="020B0604030504040204" pitchFamily="34" charset="-120"/>
                <a:cs typeface="Times New Roman" panose="02020603050405020304" pitchFamily="18" charset="0"/>
              </a:rPr>
              <a:t>區防災避難看版進度說明：</a:t>
            </a:r>
            <a:endParaRPr lang="en-US" altLang="zh-TW" sz="24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55600" lvl="0" algn="just">
              <a:spcAft>
                <a:spcPts val="0"/>
              </a:spcAft>
            </a:pPr>
            <a:r>
              <a:rPr lang="zh-TW" altLang="en-US" sz="24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瑞芳、貢寮、雙溪、平溪已完成看板裝設</a:t>
            </a:r>
            <a:r>
              <a:rPr lang="en-US" altLang="zh-TW" sz="24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下以雙溪區為例</a:t>
            </a:r>
            <a:r>
              <a:rPr lang="en-US" altLang="zh-TW" sz="24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6" name="矩形 5"/>
          <p:cNvSpPr/>
          <p:nvPr/>
        </p:nvSpPr>
        <p:spPr>
          <a:xfrm>
            <a:off x="228600" y="4527690"/>
            <a:ext cx="8382000" cy="707886"/>
          </a:xfrm>
          <a:prstGeom prst="rect">
            <a:avLst/>
          </a:prstGeom>
          <a:solidFill>
            <a:schemeClr val="accent4">
              <a:lumMod val="40000"/>
              <a:lumOff val="60000"/>
            </a:schemeClr>
          </a:solidFill>
        </p:spPr>
        <p:txBody>
          <a:bodyPr wrap="square">
            <a:spAutoFit/>
          </a:bodyPr>
          <a:lstStyle/>
          <a:p>
            <a:pPr marL="285750" lvl="0" indent="-285750" algn="just">
              <a:spcAft>
                <a:spcPts val="0"/>
              </a:spcAft>
              <a:buFont typeface="Wingdings" panose="05000000000000000000" pitchFamily="2" charset="2"/>
              <a:buChar char="u"/>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餘</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區防災避難看板圖面陸續繪製，預計</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月底完成繪製，</a:t>
            </a:r>
            <a:r>
              <a:rPr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9-10</a:t>
            </a:r>
            <a:r>
              <a:rPr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月進行</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製作及裝設。</a:t>
            </a:r>
            <a:endParaRPr lang="zh-TW" altLang="en-US" sz="2000" b="1"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6647" t="12222" r="13111" b="41111"/>
          <a:stretch/>
        </p:blipFill>
        <p:spPr>
          <a:xfrm>
            <a:off x="5966171" y="1865546"/>
            <a:ext cx="3048000" cy="2362201"/>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24" y="1865546"/>
            <a:ext cx="3200400" cy="2401654"/>
          </a:xfrm>
          <a:prstGeom prst="rect">
            <a:avLst/>
          </a:prstGeom>
        </p:spPr>
      </p:pic>
      <p:pic>
        <p:nvPicPr>
          <p:cNvPr id="9" name="圖片 8"/>
          <p:cNvPicPr>
            <a:picLocks noChangeAspect="1"/>
          </p:cNvPicPr>
          <p:nvPr/>
        </p:nvPicPr>
        <p:blipFill rotWithShape="1">
          <a:blip r:embed="rId4" cstate="print">
            <a:extLst>
              <a:ext uri="{28A0092B-C50C-407E-A947-70E740481C1C}">
                <a14:useLocalDpi xmlns:a14="http://schemas.microsoft.com/office/drawing/2010/main" val="0"/>
              </a:ext>
            </a:extLst>
          </a:blip>
          <a:srcRect b="31141"/>
          <a:stretch/>
        </p:blipFill>
        <p:spPr>
          <a:xfrm>
            <a:off x="3352800" y="1868879"/>
            <a:ext cx="2570699" cy="2358868"/>
          </a:xfrm>
          <a:prstGeom prst="rect">
            <a:avLst/>
          </a:prstGeom>
        </p:spPr>
      </p:pic>
    </p:spTree>
    <p:extLst>
      <p:ext uri="{BB962C8B-B14F-4D97-AF65-F5344CB8AC3E}">
        <p14:creationId xmlns:p14="http://schemas.microsoft.com/office/powerpoint/2010/main" val="969619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23</a:t>
            </a:fld>
            <a:endParaRPr lang="zh-TW" altLang="en-US">
              <a:solidFill>
                <a:srgbClr val="44546A">
                  <a:lumMod val="50000"/>
                </a:srgbClr>
              </a:solidFill>
            </a:endParaRPr>
          </a:p>
        </p:txBody>
      </p:sp>
      <p:sp>
        <p:nvSpPr>
          <p:cNvPr id="3" name="標題 2"/>
          <p:cNvSpPr>
            <a:spLocks noGrp="1"/>
          </p:cNvSpPr>
          <p:nvPr>
            <p:ph type="title"/>
          </p:nvPr>
        </p:nvSpPr>
        <p:spPr>
          <a:xfrm>
            <a:off x="304800" y="76200"/>
            <a:ext cx="5810250" cy="716869"/>
          </a:xfrm>
          <a:solidFill>
            <a:schemeClr val="bg1"/>
          </a:solidFill>
        </p:spPr>
        <p:txBody>
          <a:bodyPr/>
          <a:lstStyle/>
          <a:p>
            <a:r>
              <a:rPr lang="zh-TW" altLang="en-US" dirty="0"/>
              <a:t>各區防災專區目前建置情形</a:t>
            </a:r>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t="9958"/>
          <a:stretch/>
        </p:blipFill>
        <p:spPr>
          <a:xfrm>
            <a:off x="5381829" y="2767665"/>
            <a:ext cx="3202111" cy="1959066"/>
          </a:xfrm>
          <a:prstGeom prst="rect">
            <a:avLst/>
          </a:prstGeom>
          <a:ln>
            <a:solidFill>
              <a:sysClr val="windowText" lastClr="000000"/>
            </a:solidFill>
          </a:ln>
        </p:spPr>
      </p:pic>
      <p:graphicFrame>
        <p:nvGraphicFramePr>
          <p:cNvPr id="7" name="資料庫圖表 6"/>
          <p:cNvGraphicFramePr/>
          <p:nvPr>
            <p:extLst>
              <p:ext uri="{D42A27DB-BD31-4B8C-83A1-F6EECF244321}">
                <p14:modId xmlns:p14="http://schemas.microsoft.com/office/powerpoint/2010/main" val="3211213150"/>
              </p:ext>
            </p:extLst>
          </p:nvPr>
        </p:nvGraphicFramePr>
        <p:xfrm>
          <a:off x="286512" y="775135"/>
          <a:ext cx="8429713" cy="139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圖片 7"/>
          <p:cNvPicPr>
            <a:picLocks noChangeAspect="1"/>
          </p:cNvPicPr>
          <p:nvPr/>
        </p:nvPicPr>
        <p:blipFill rotWithShape="1">
          <a:blip r:embed="rId8">
            <a:extLst>
              <a:ext uri="{28A0092B-C50C-407E-A947-70E740481C1C}">
                <a14:useLocalDpi xmlns:a14="http://schemas.microsoft.com/office/drawing/2010/main" val="0"/>
              </a:ext>
            </a:extLst>
          </a:blip>
          <a:srcRect t="58759"/>
          <a:stretch/>
        </p:blipFill>
        <p:spPr>
          <a:xfrm>
            <a:off x="5373927" y="4797069"/>
            <a:ext cx="3210013" cy="1724485"/>
          </a:xfrm>
          <a:prstGeom prst="rect">
            <a:avLst/>
          </a:prstGeom>
          <a:ln>
            <a:solidFill>
              <a:sysClr val="windowText" lastClr="000000"/>
            </a:solidFill>
          </a:ln>
        </p:spPr>
      </p:pic>
      <p:sp>
        <p:nvSpPr>
          <p:cNvPr id="9" name="文字方塊 8"/>
          <p:cNvSpPr txBox="1"/>
          <p:nvPr/>
        </p:nvSpPr>
        <p:spPr>
          <a:xfrm>
            <a:off x="24384" y="2283176"/>
            <a:ext cx="3262432" cy="461665"/>
          </a:xfrm>
          <a:prstGeom prst="rect">
            <a:avLst/>
          </a:prstGeom>
          <a:solidFill>
            <a:schemeClr val="accent4">
              <a:lumMod val="40000"/>
              <a:lumOff val="60000"/>
            </a:schemeClr>
          </a:solidFill>
        </p:spPr>
        <p:txBody>
          <a:bodyPr wrap="none" rtlCol="0">
            <a:spAutoFit/>
          </a:bodyPr>
          <a:lstStyle/>
          <a:p>
            <a:pPr fontAlgn="auto">
              <a:spcBef>
                <a:spcPts val="0"/>
              </a:spcBef>
              <a:spcAft>
                <a:spcPts val="0"/>
              </a:spcAft>
            </a:pPr>
            <a:r>
              <a:rPr kumimoji="0" lang="zh-TW" altLang="en-US" sz="2400" b="1" dirty="0" smtClean="0">
                <a:solidFill>
                  <a:srgbClr val="002060"/>
                </a:solidFill>
                <a:latin typeface="微軟正黑體" panose="020B0604030504040204" pitchFamily="34" charset="-120"/>
                <a:ea typeface="微軟正黑體" panose="020B0604030504040204" pitchFamily="34" charset="-120"/>
              </a:rPr>
              <a:t>防災專區</a:t>
            </a:r>
            <a:r>
              <a:rPr kumimoji="0" lang="zh-TW" altLang="en-US" sz="2400" b="1" dirty="0">
                <a:solidFill>
                  <a:srgbClr val="002060"/>
                </a:solidFill>
                <a:latin typeface="微軟正黑體" panose="020B0604030504040204" pitchFamily="34" charset="-120"/>
                <a:ea typeface="微軟正黑體" panose="020B0604030504040204" pitchFamily="34" charset="-120"/>
              </a:rPr>
              <a:t>特色</a:t>
            </a:r>
            <a:r>
              <a:rPr kumimoji="0" lang="zh-TW" altLang="en-US" sz="2400" b="1" dirty="0" smtClean="0">
                <a:solidFill>
                  <a:srgbClr val="002060"/>
                </a:solidFill>
                <a:latin typeface="微軟正黑體" panose="020B0604030504040204" pitchFamily="34" charset="-120"/>
                <a:ea typeface="微軟正黑體" panose="020B0604030504040204" pitchFamily="34" charset="-120"/>
              </a:rPr>
              <a:t>主頁面：</a:t>
            </a:r>
            <a:endParaRPr kumimoji="0" lang="zh-TW" altLang="en-US" sz="2400" b="1" dirty="0">
              <a:solidFill>
                <a:srgbClr val="002060"/>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15" y="2767665"/>
            <a:ext cx="2487493" cy="2432496"/>
          </a:xfrm>
          <a:prstGeom prst="rect">
            <a:avLst/>
          </a:prstGeom>
          <a:ln>
            <a:solidFill>
              <a:sysClr val="windowText" lastClr="000000"/>
            </a:solidFill>
          </a:ln>
        </p:spPr>
      </p:pic>
      <p:sp>
        <p:nvSpPr>
          <p:cNvPr id="11" name="文字方塊 10"/>
          <p:cNvSpPr txBox="1"/>
          <p:nvPr/>
        </p:nvSpPr>
        <p:spPr>
          <a:xfrm>
            <a:off x="1495936" y="5210710"/>
            <a:ext cx="1263487" cy="338554"/>
          </a:xfrm>
          <a:prstGeom prst="rect">
            <a:avLst/>
          </a:prstGeom>
          <a:noFill/>
        </p:spPr>
        <p:txBody>
          <a:bodyPr wrap="none" rtlCol="0">
            <a:spAutoFit/>
          </a:bodyPr>
          <a:lstStyle/>
          <a:p>
            <a:pPr fontAlgn="auto">
              <a:spcBef>
                <a:spcPts val="0"/>
              </a:spcBef>
              <a:spcAft>
                <a:spcPts val="0"/>
              </a:spcAft>
            </a:pPr>
            <a:r>
              <a:rPr kumimoji="0" lang="zh-TW" altLang="en-US" sz="1600" b="1" dirty="0" smtClean="0">
                <a:solidFill>
                  <a:prstClr val="black"/>
                </a:solidFill>
                <a:latin typeface="微軟正黑體" panose="020B0604030504040204" pitchFamily="34" charset="-120"/>
                <a:ea typeface="微軟正黑體" panose="020B0604030504040204" pitchFamily="34" charset="-120"/>
              </a:rPr>
              <a:t>範例</a:t>
            </a:r>
            <a:r>
              <a:rPr kumimoji="0" lang="en-US" altLang="zh-TW" sz="16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1600" b="1" dirty="0" smtClean="0">
                <a:solidFill>
                  <a:prstClr val="black"/>
                </a:solidFill>
                <a:latin typeface="微軟正黑體" panose="020B0604030504040204" pitchFamily="34" charset="-120"/>
                <a:ea typeface="微軟正黑體" panose="020B0604030504040204" pitchFamily="34" charset="-120"/>
              </a:rPr>
              <a:t>林口區</a:t>
            </a:r>
            <a:endParaRPr kumimoji="0" lang="zh-TW" altLang="en-US" sz="1600" b="1" dirty="0">
              <a:solidFill>
                <a:prstClr val="black"/>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7320453" y="2393942"/>
            <a:ext cx="1263487" cy="338554"/>
          </a:xfrm>
          <a:prstGeom prst="rect">
            <a:avLst/>
          </a:prstGeom>
          <a:noFill/>
        </p:spPr>
        <p:txBody>
          <a:bodyPr wrap="none" rtlCol="0">
            <a:spAutoFit/>
          </a:bodyPr>
          <a:lstStyle/>
          <a:p>
            <a:pPr fontAlgn="auto">
              <a:spcBef>
                <a:spcPts val="0"/>
              </a:spcBef>
              <a:spcAft>
                <a:spcPts val="0"/>
              </a:spcAft>
            </a:pPr>
            <a:r>
              <a:rPr kumimoji="0" lang="zh-TW" altLang="en-US" sz="1600" b="1" dirty="0" smtClean="0">
                <a:solidFill>
                  <a:prstClr val="black"/>
                </a:solidFill>
                <a:latin typeface="微軟正黑體" panose="020B0604030504040204" pitchFamily="34" charset="-120"/>
                <a:ea typeface="微軟正黑體" panose="020B0604030504040204" pitchFamily="34" charset="-120"/>
              </a:rPr>
              <a:t>範例</a:t>
            </a:r>
            <a:r>
              <a:rPr kumimoji="0" lang="en-US" altLang="zh-TW" sz="16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1600" b="1" dirty="0" smtClean="0">
                <a:solidFill>
                  <a:prstClr val="black"/>
                </a:solidFill>
                <a:latin typeface="微軟正黑體" panose="020B0604030504040204" pitchFamily="34" charset="-120"/>
                <a:ea typeface="微軟正黑體" panose="020B0604030504040204" pitchFamily="34" charset="-120"/>
              </a:rPr>
              <a:t>泰山區</a:t>
            </a:r>
            <a:endParaRPr kumimoji="0" lang="zh-TW" altLang="en-US" sz="1600" b="1" dirty="0">
              <a:solidFill>
                <a:prstClr val="black"/>
              </a:solidFill>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4837" y="2767665"/>
            <a:ext cx="2476317" cy="2443045"/>
          </a:xfrm>
          <a:prstGeom prst="rect">
            <a:avLst/>
          </a:prstGeom>
          <a:ln>
            <a:solidFill>
              <a:sysClr val="windowText" lastClr="000000"/>
            </a:solidFill>
          </a:ln>
        </p:spPr>
      </p:pic>
      <p:sp>
        <p:nvSpPr>
          <p:cNvPr id="14" name="文字方塊 13"/>
          <p:cNvSpPr txBox="1"/>
          <p:nvPr/>
        </p:nvSpPr>
        <p:spPr>
          <a:xfrm>
            <a:off x="4047496" y="5210710"/>
            <a:ext cx="1263487" cy="338554"/>
          </a:xfrm>
          <a:prstGeom prst="rect">
            <a:avLst/>
          </a:prstGeom>
          <a:noFill/>
        </p:spPr>
        <p:txBody>
          <a:bodyPr wrap="none" rtlCol="0">
            <a:spAutoFit/>
          </a:bodyPr>
          <a:lstStyle/>
          <a:p>
            <a:pPr fontAlgn="auto">
              <a:spcBef>
                <a:spcPts val="0"/>
              </a:spcBef>
              <a:spcAft>
                <a:spcPts val="0"/>
              </a:spcAft>
            </a:pPr>
            <a:r>
              <a:rPr kumimoji="0" lang="zh-TW" altLang="en-US" sz="1600" b="1" dirty="0" smtClean="0">
                <a:solidFill>
                  <a:prstClr val="black"/>
                </a:solidFill>
                <a:latin typeface="微軟正黑體" panose="020B0604030504040204" pitchFamily="34" charset="-120"/>
                <a:ea typeface="微軟正黑體" panose="020B0604030504040204" pitchFamily="34" charset="-120"/>
              </a:rPr>
              <a:t>範例</a:t>
            </a:r>
            <a:r>
              <a:rPr kumimoji="0" lang="en-US" altLang="zh-TW" sz="16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1600" b="1" dirty="0" smtClean="0">
                <a:solidFill>
                  <a:prstClr val="black"/>
                </a:solidFill>
                <a:latin typeface="微軟正黑體" panose="020B0604030504040204" pitchFamily="34" charset="-120"/>
                <a:ea typeface="微軟正黑體" panose="020B0604030504040204" pitchFamily="34" charset="-120"/>
              </a:rPr>
              <a:t>五股區</a:t>
            </a:r>
            <a:endParaRPr kumimoji="0" lang="zh-TW" altLang="en-US" sz="16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0102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24</a:t>
            </a:fld>
            <a:endParaRPr lang="zh-TW" altLang="en-US">
              <a:solidFill>
                <a:srgbClr val="44546A">
                  <a:lumMod val="50000"/>
                </a:srgbClr>
              </a:solidFill>
            </a:endParaRPr>
          </a:p>
        </p:txBody>
      </p:sp>
      <p:sp>
        <p:nvSpPr>
          <p:cNvPr id="3" name="標題 2"/>
          <p:cNvSpPr>
            <a:spLocks noGrp="1"/>
          </p:cNvSpPr>
          <p:nvPr>
            <p:ph type="title"/>
          </p:nvPr>
        </p:nvSpPr>
        <p:spPr>
          <a:xfrm>
            <a:off x="304800" y="76200"/>
            <a:ext cx="5810250" cy="716869"/>
          </a:xfrm>
          <a:solidFill>
            <a:schemeClr val="bg1"/>
          </a:solidFill>
        </p:spPr>
        <p:txBody>
          <a:bodyPr/>
          <a:lstStyle/>
          <a:p>
            <a:r>
              <a:rPr lang="zh-TW" altLang="en-US" dirty="0"/>
              <a:t>各區防災專區目前建置情形</a:t>
            </a:r>
          </a:p>
        </p:txBody>
      </p:sp>
      <p:sp>
        <p:nvSpPr>
          <p:cNvPr id="15" name="文字方塊 14"/>
          <p:cNvSpPr txBox="1"/>
          <p:nvPr/>
        </p:nvSpPr>
        <p:spPr>
          <a:xfrm>
            <a:off x="0" y="714050"/>
            <a:ext cx="4185761" cy="461665"/>
          </a:xfrm>
          <a:prstGeom prst="rect">
            <a:avLst/>
          </a:prstGeom>
          <a:solidFill>
            <a:schemeClr val="accent4">
              <a:lumMod val="40000"/>
              <a:lumOff val="60000"/>
            </a:schemeClr>
          </a:solidFill>
        </p:spPr>
        <p:txBody>
          <a:bodyPr wrap="none" rtlCol="0">
            <a:spAutoFit/>
          </a:bodyPr>
          <a:lstStyle>
            <a:defPPr>
              <a:defRPr lang="zh-TW"/>
            </a:defPPr>
            <a:lvl1pPr fontAlgn="auto">
              <a:spcBef>
                <a:spcPts val="0"/>
              </a:spcBef>
              <a:spcAft>
                <a:spcPts val="0"/>
              </a:spcAft>
              <a:defRPr kumimoji="0" sz="2400" b="1">
                <a:solidFill>
                  <a:srgbClr val="002060"/>
                </a:solidFill>
                <a:latin typeface="微軟正黑體" panose="020B0604030504040204" pitchFamily="34" charset="-120"/>
                <a:ea typeface="微軟正黑體" panose="020B0604030504040204" pitchFamily="34" charset="-120"/>
              </a:defRPr>
            </a:lvl1pPr>
          </a:lstStyle>
          <a:p>
            <a:r>
              <a:rPr lang="zh-TW" altLang="en-US" dirty="0"/>
              <a:t>防災專區公所增加特色項目：</a:t>
            </a:r>
          </a:p>
        </p:txBody>
      </p:sp>
      <p:sp>
        <p:nvSpPr>
          <p:cNvPr id="16" name="文字方塊 15"/>
          <p:cNvSpPr txBox="1"/>
          <p:nvPr/>
        </p:nvSpPr>
        <p:spPr>
          <a:xfrm>
            <a:off x="70268" y="1143000"/>
            <a:ext cx="8869288" cy="2585323"/>
          </a:xfrm>
          <a:prstGeom prst="rect">
            <a:avLst/>
          </a:prstGeom>
          <a:noFill/>
        </p:spPr>
        <p:txBody>
          <a:bodyPr wrap="square" rtlCol="0">
            <a:spAutoFit/>
          </a:bodyPr>
          <a:lstStyle/>
          <a:p>
            <a:pPr marL="285750" indent="-285750" fontAlgn="auto">
              <a:spcBef>
                <a:spcPts val="0"/>
              </a:spcBef>
              <a:spcAft>
                <a:spcPts val="0"/>
              </a:spcAft>
              <a:buFont typeface="Wingdings" panose="05000000000000000000" pitchFamily="2" charset="2"/>
              <a:buChar char="p"/>
            </a:pPr>
            <a:r>
              <a:rPr kumimoji="0" lang="zh-TW" altLang="en-US" b="1" dirty="0" smtClean="0">
                <a:solidFill>
                  <a:srgbClr val="ED7D31">
                    <a:lumMod val="75000"/>
                  </a:srgbClr>
                </a:solidFill>
                <a:latin typeface="微軟正黑體" panose="020B0604030504040204" pitchFamily="34" charset="-120"/>
                <a:ea typeface="微軟正黑體" panose="020B0604030504040204" pitchFamily="34" charset="-120"/>
              </a:rPr>
              <a:t>增加辦理防災社區成果與經驗分享：</a:t>
            </a:r>
            <a:endParaRPr kumimoji="0" lang="en-US" altLang="zh-TW" b="1" dirty="0" smtClean="0">
              <a:solidFill>
                <a:srgbClr val="ED7D31">
                  <a:lumMod val="75000"/>
                </a:srgbClr>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 </a:t>
            </a:r>
            <a:r>
              <a:rPr kumimoji="0" lang="zh-TW" altLang="en-US" b="1" dirty="0" smtClean="0">
                <a:solidFill>
                  <a:prstClr val="black"/>
                </a:solidFill>
                <a:latin typeface="微軟正黑體" panose="020B0604030504040204" pitchFamily="34" charset="-120"/>
                <a:ea typeface="微軟正黑體" panose="020B0604030504040204" pitchFamily="34" charset="-120"/>
              </a:rPr>
              <a:t>     三芝區</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r>
              <a:rPr kumimoji="0" lang="zh-TW" altLang="en-US" b="1" dirty="0" smtClean="0">
                <a:solidFill>
                  <a:prstClr val="black"/>
                </a:solidFill>
                <a:latin typeface="微軟正黑體" panose="020B0604030504040204" pitchFamily="34" charset="-120"/>
                <a:ea typeface="微軟正黑體" panose="020B0604030504040204" pitchFamily="34" charset="-120"/>
              </a:rPr>
              <a:t>圓山里</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r>
              <a:rPr kumimoji="0" lang="zh-TW" altLang="en-US" b="1" dirty="0" smtClean="0">
                <a:solidFill>
                  <a:prstClr val="black"/>
                </a:solidFill>
                <a:latin typeface="微軟正黑體" panose="020B0604030504040204" pitchFamily="34" charset="-120"/>
                <a:ea typeface="微軟正黑體" panose="020B0604030504040204" pitchFamily="34" charset="-120"/>
              </a:rPr>
              <a:t>、三重區</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r>
              <a:rPr kumimoji="0" lang="zh-TW" altLang="en-US" b="1" dirty="0" smtClean="0">
                <a:solidFill>
                  <a:prstClr val="black"/>
                </a:solidFill>
                <a:latin typeface="微軟正黑體" panose="020B0604030504040204" pitchFamily="34" charset="-120"/>
                <a:ea typeface="微軟正黑體" panose="020B0604030504040204" pitchFamily="34" charset="-120"/>
              </a:rPr>
              <a:t>福民里</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r>
              <a:rPr kumimoji="0" lang="zh-TW" altLang="en-US" b="1" dirty="0" smtClean="0">
                <a:solidFill>
                  <a:prstClr val="black"/>
                </a:solidFill>
                <a:latin typeface="微軟正黑體" panose="020B0604030504040204" pitchFamily="34" charset="-120"/>
                <a:ea typeface="微軟正黑體" panose="020B0604030504040204" pitchFamily="34" charset="-120"/>
              </a:rPr>
              <a:t>、三峽區</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r>
              <a:rPr kumimoji="0" lang="zh-TW" altLang="en-US" b="1" dirty="0" smtClean="0">
                <a:solidFill>
                  <a:prstClr val="black"/>
                </a:solidFill>
                <a:latin typeface="微軟正黑體" panose="020B0604030504040204" pitchFamily="34" charset="-120"/>
                <a:ea typeface="微軟正黑體" panose="020B0604030504040204" pitchFamily="34" charset="-120"/>
              </a:rPr>
              <a:t>安坑里</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r>
              <a:rPr kumimoji="0" lang="zh-TW" altLang="en-US" b="1" dirty="0" smtClean="0">
                <a:solidFill>
                  <a:prstClr val="black"/>
                </a:solidFill>
                <a:latin typeface="微軟正黑體" panose="020B0604030504040204" pitchFamily="34" charset="-120"/>
                <a:ea typeface="微軟正黑體" panose="020B0604030504040204" pitchFamily="34" charset="-120"/>
              </a:rPr>
              <a:t>、新莊區</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r>
              <a:rPr kumimoji="0" lang="zh-TW" altLang="en-US" b="1" dirty="0" smtClean="0">
                <a:solidFill>
                  <a:prstClr val="black"/>
                </a:solidFill>
                <a:latin typeface="微軟正黑體" panose="020B0604030504040204" pitchFamily="34" charset="-120"/>
                <a:ea typeface="微軟正黑體" panose="020B0604030504040204" pitchFamily="34" charset="-120"/>
              </a:rPr>
              <a:t>雙鳳里、立基里</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r>
              <a:rPr kumimoji="0" lang="zh-TW" altLang="en-US" b="1" dirty="0" smtClean="0">
                <a:solidFill>
                  <a:prstClr val="black"/>
                </a:solidFill>
                <a:latin typeface="微軟正黑體" panose="020B0604030504040204" pitchFamily="34" charset="-120"/>
                <a:ea typeface="微軟正黑體" panose="020B0604030504040204" pitchFamily="34" charset="-120"/>
              </a:rPr>
              <a:t>、</a:t>
            </a:r>
            <a:endParaRPr kumimoji="0" lang="en-US" altLang="zh-TW" b="1" dirty="0" smtClean="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b="1" dirty="0" smtClean="0">
                <a:solidFill>
                  <a:prstClr val="black"/>
                </a:solidFill>
                <a:latin typeface="微軟正黑體" panose="020B0604030504040204" pitchFamily="34" charset="-120"/>
                <a:ea typeface="微軟正黑體" panose="020B0604030504040204" pitchFamily="34" charset="-120"/>
              </a:rPr>
              <a:t>      雙溪區</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r>
              <a:rPr kumimoji="0" lang="zh-TW" altLang="en-US" b="1" dirty="0" smtClean="0">
                <a:solidFill>
                  <a:prstClr val="black"/>
                </a:solidFill>
                <a:latin typeface="微軟正黑體" panose="020B0604030504040204" pitchFamily="34" charset="-120"/>
                <a:ea typeface="微軟正黑體" panose="020B0604030504040204" pitchFamily="34" charset="-120"/>
              </a:rPr>
              <a:t>雙溪里</a:t>
            </a:r>
            <a:r>
              <a:rPr kumimoji="0" lang="en-US" altLang="zh-TW" b="1" dirty="0" smtClean="0">
                <a:solidFill>
                  <a:prstClr val="black"/>
                </a:solidFill>
                <a:latin typeface="微軟正黑體" panose="020B0604030504040204" pitchFamily="34" charset="-120"/>
                <a:ea typeface="微軟正黑體" panose="020B0604030504040204" pitchFamily="34" charset="-120"/>
              </a:rPr>
              <a:t>)</a:t>
            </a:r>
          </a:p>
          <a:p>
            <a:pPr marL="285750" indent="-285750" fontAlgn="auto">
              <a:spcBef>
                <a:spcPts val="0"/>
              </a:spcBef>
              <a:spcAft>
                <a:spcPts val="0"/>
              </a:spcAft>
              <a:buFont typeface="Wingdings" panose="05000000000000000000" pitchFamily="2" charset="2"/>
              <a:buChar char="p"/>
            </a:pPr>
            <a:r>
              <a:rPr kumimoji="0" lang="zh-TW" altLang="en-US" b="1" dirty="0" smtClean="0">
                <a:solidFill>
                  <a:srgbClr val="ED7D31">
                    <a:lumMod val="75000"/>
                  </a:srgbClr>
                </a:solidFill>
                <a:latin typeface="微軟正黑體" panose="020B0604030504040204" pitchFamily="34" charset="-120"/>
                <a:ea typeface="微軟正黑體" panose="020B0604030504040204" pitchFamily="34" charset="-120"/>
              </a:rPr>
              <a:t>增加辦理防救災教育訓練及相關演練、講習活動：</a:t>
            </a:r>
            <a:endParaRPr kumimoji="0" lang="en-US" altLang="zh-TW" b="1" dirty="0" smtClean="0">
              <a:solidFill>
                <a:srgbClr val="ED7D31">
                  <a:lumMod val="75000"/>
                </a:srgbClr>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 </a:t>
            </a:r>
            <a:r>
              <a:rPr kumimoji="0" lang="zh-TW" altLang="en-US" b="1" dirty="0" smtClean="0">
                <a:solidFill>
                  <a:prstClr val="black"/>
                </a:solidFill>
                <a:latin typeface="微軟正黑體" panose="020B0604030504040204" pitchFamily="34" charset="-120"/>
                <a:ea typeface="微軟正黑體" panose="020B0604030504040204" pitchFamily="34" charset="-120"/>
              </a:rPr>
              <a:t>     三芝區、石門區、雙溪區</a:t>
            </a:r>
            <a:endParaRPr kumimoji="0" lang="en-US" altLang="zh-TW" b="1" dirty="0" smtClean="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Wingdings" panose="05000000000000000000" pitchFamily="2" charset="2"/>
              <a:buChar char="p"/>
            </a:pPr>
            <a:r>
              <a:rPr kumimoji="0" lang="zh-TW" altLang="en-US" b="1" dirty="0" smtClean="0">
                <a:solidFill>
                  <a:srgbClr val="ED7D31">
                    <a:lumMod val="75000"/>
                  </a:srgbClr>
                </a:solidFill>
                <a:latin typeface="微軟正黑體" panose="020B0604030504040204" pitchFamily="34" charset="-120"/>
                <a:ea typeface="微軟正黑體" panose="020B0604030504040204" pitchFamily="34" charset="-120"/>
              </a:rPr>
              <a:t>增加地區相關氣象資訊及雨量監測資訊：</a:t>
            </a:r>
            <a:endParaRPr kumimoji="0" lang="en-US" altLang="zh-TW" b="1" dirty="0" smtClean="0">
              <a:solidFill>
                <a:srgbClr val="ED7D31">
                  <a:lumMod val="75000"/>
                </a:srgbClr>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 </a:t>
            </a:r>
            <a:r>
              <a:rPr kumimoji="0" lang="zh-TW" altLang="en-US" b="1" dirty="0" smtClean="0">
                <a:solidFill>
                  <a:prstClr val="black"/>
                </a:solidFill>
                <a:latin typeface="微軟正黑體" panose="020B0604030504040204" pitchFamily="34" charset="-120"/>
                <a:ea typeface="微軟正黑體" panose="020B0604030504040204" pitchFamily="34" charset="-120"/>
              </a:rPr>
              <a:t>     中和區、林口區</a:t>
            </a:r>
            <a:endParaRPr kumimoji="0" lang="en-US" altLang="zh-TW" b="1" dirty="0" smtClean="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Wingdings" panose="05000000000000000000" pitchFamily="2" charset="2"/>
              <a:buChar char="p"/>
            </a:pPr>
            <a:r>
              <a:rPr kumimoji="0" lang="zh-TW" altLang="en-US" b="1" dirty="0" smtClean="0">
                <a:solidFill>
                  <a:srgbClr val="ED7D31">
                    <a:lumMod val="75000"/>
                  </a:srgbClr>
                </a:solidFill>
                <a:latin typeface="微軟正黑體" panose="020B0604030504040204" pitchFamily="34" charset="-120"/>
                <a:ea typeface="微軟正黑體" panose="020B0604030504040204" pitchFamily="34" charset="-120"/>
              </a:rPr>
              <a:t>增加災害疏散避難地圖、防災指引、</a:t>
            </a:r>
            <a:r>
              <a:rPr kumimoji="0" lang="zh-TW" altLang="en-US" b="1" dirty="0">
                <a:solidFill>
                  <a:srgbClr val="ED7D31">
                    <a:lumMod val="75000"/>
                  </a:srgbClr>
                </a:solidFill>
                <a:latin typeface="微軟正黑體" panose="020B0604030504040204" pitchFamily="34" charset="-120"/>
                <a:ea typeface="微軟正黑體" panose="020B0604030504040204" pitchFamily="34" charset="-120"/>
              </a:rPr>
              <a:t>民宿物資輸送</a:t>
            </a:r>
            <a:r>
              <a:rPr kumimoji="0" lang="zh-TW" altLang="en-US" b="1" dirty="0" smtClean="0">
                <a:solidFill>
                  <a:srgbClr val="ED7D31">
                    <a:lumMod val="75000"/>
                  </a:srgbClr>
                </a:solidFill>
                <a:latin typeface="微軟正黑體" panose="020B0604030504040204" pitchFamily="34" charset="-120"/>
                <a:ea typeface="微軟正黑體" panose="020B0604030504040204" pitchFamily="34" charset="-120"/>
              </a:rPr>
              <a:t>路線等：</a:t>
            </a:r>
            <a:endParaRPr kumimoji="0" lang="en-US" altLang="zh-TW" b="1" dirty="0" smtClean="0">
              <a:solidFill>
                <a:srgbClr val="ED7D31">
                  <a:lumMod val="75000"/>
                </a:srgbClr>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 </a:t>
            </a:r>
            <a:r>
              <a:rPr kumimoji="0" lang="zh-TW" altLang="en-US" b="1" dirty="0" smtClean="0">
                <a:solidFill>
                  <a:prstClr val="black"/>
                </a:solidFill>
                <a:latin typeface="微軟正黑體" panose="020B0604030504040204" pitchFamily="34" charset="-120"/>
                <a:ea typeface="微軟正黑體" panose="020B0604030504040204" pitchFamily="34" charset="-120"/>
              </a:rPr>
              <a:t>     萬里區、石門區</a:t>
            </a:r>
            <a:endParaRPr kumimoji="0" lang="zh-TW" altLang="en-US" b="1" dirty="0">
              <a:solidFill>
                <a:prstClr val="black"/>
              </a:solidFill>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8" y="3671451"/>
            <a:ext cx="3017473" cy="2740912"/>
          </a:xfrm>
          <a:prstGeom prst="rect">
            <a:avLst/>
          </a:prstGeom>
          <a:ln>
            <a:solidFill>
              <a:sysClr val="windowText" lastClr="000000"/>
            </a:solidFill>
          </a:ln>
        </p:spPr>
      </p:pic>
      <p:sp>
        <p:nvSpPr>
          <p:cNvPr id="18" name="矩形 17"/>
          <p:cNvSpPr/>
          <p:nvPr/>
        </p:nvSpPr>
        <p:spPr>
          <a:xfrm>
            <a:off x="31742" y="6392702"/>
            <a:ext cx="3110147" cy="338554"/>
          </a:xfrm>
          <a:prstGeom prst="rect">
            <a:avLst/>
          </a:prstGeom>
        </p:spPr>
        <p:txBody>
          <a:bodyPr wrap="none">
            <a:spAutoFit/>
          </a:bodyPr>
          <a:lstStyle/>
          <a:p>
            <a:pPr fontAlgn="auto">
              <a:spcBef>
                <a:spcPts val="0"/>
              </a:spcBef>
              <a:spcAft>
                <a:spcPts val="0"/>
              </a:spcAft>
            </a:pPr>
            <a:r>
              <a:rPr kumimoji="0" lang="zh-TW" altLang="en-US" sz="1600" b="1" dirty="0" smtClean="0">
                <a:solidFill>
                  <a:prstClr val="black"/>
                </a:solidFill>
                <a:latin typeface="微軟正黑體" panose="020B0604030504040204" pitchFamily="34" charset="-120"/>
                <a:ea typeface="微軟正黑體" panose="020B0604030504040204" pitchFamily="34" charset="-120"/>
              </a:rPr>
              <a:t>範例</a:t>
            </a:r>
            <a:r>
              <a:rPr kumimoji="0" lang="en-US" altLang="zh-TW" sz="16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1600" b="1" dirty="0" smtClean="0">
                <a:solidFill>
                  <a:prstClr val="black"/>
                </a:solidFill>
                <a:latin typeface="微軟正黑體" panose="020B0604030504040204" pitchFamily="34" charset="-120"/>
                <a:ea typeface="微軟正黑體" panose="020B0604030504040204" pitchFamily="34" charset="-120"/>
              </a:rPr>
              <a:t>三芝</a:t>
            </a:r>
            <a:r>
              <a:rPr kumimoji="0" lang="zh-TW" altLang="en-US" sz="1600" b="1" dirty="0">
                <a:solidFill>
                  <a:prstClr val="black"/>
                </a:solidFill>
                <a:latin typeface="微軟正黑體" panose="020B0604030504040204" pitchFamily="34" charset="-120"/>
                <a:ea typeface="微軟正黑體" panose="020B0604030504040204" pitchFamily="34" charset="-120"/>
              </a:rPr>
              <a:t>區辦理圓山里防災社區</a:t>
            </a:r>
          </a:p>
        </p:txBody>
      </p:sp>
      <p:pic>
        <p:nvPicPr>
          <p:cNvPr id="19" name="圖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889" y="3857942"/>
            <a:ext cx="3325031" cy="1894494"/>
          </a:xfrm>
          <a:prstGeom prst="rect">
            <a:avLst/>
          </a:prstGeom>
        </p:spPr>
      </p:pic>
      <p:sp>
        <p:nvSpPr>
          <p:cNvPr id="20" name="矩形 19"/>
          <p:cNvSpPr/>
          <p:nvPr/>
        </p:nvSpPr>
        <p:spPr>
          <a:xfrm>
            <a:off x="3173840" y="5690205"/>
            <a:ext cx="3353803" cy="338554"/>
          </a:xfrm>
          <a:prstGeom prst="rect">
            <a:avLst/>
          </a:prstGeom>
        </p:spPr>
        <p:txBody>
          <a:bodyPr wrap="none">
            <a:spAutoFit/>
          </a:bodyPr>
          <a:lstStyle/>
          <a:p>
            <a:pPr fontAlgn="auto">
              <a:spcBef>
                <a:spcPts val="0"/>
              </a:spcBef>
              <a:spcAft>
                <a:spcPts val="0"/>
              </a:spcAft>
            </a:pPr>
            <a:r>
              <a:rPr kumimoji="0" lang="zh-TW" altLang="en-US" sz="1600" b="1" dirty="0" smtClean="0">
                <a:solidFill>
                  <a:prstClr val="black"/>
                </a:solidFill>
                <a:latin typeface="微軟正黑體" panose="020B0604030504040204" pitchFamily="34" charset="-120"/>
                <a:ea typeface="微軟正黑體" panose="020B0604030504040204" pitchFamily="34" charset="-120"/>
              </a:rPr>
              <a:t>範例</a:t>
            </a:r>
            <a:r>
              <a:rPr kumimoji="0" lang="en-US" altLang="zh-TW" sz="16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1600" b="1" dirty="0">
                <a:solidFill>
                  <a:prstClr val="black"/>
                </a:solidFill>
                <a:latin typeface="微軟正黑體" panose="020B0604030504040204" pitchFamily="34" charset="-120"/>
                <a:ea typeface="微軟正黑體" panose="020B0604030504040204" pitchFamily="34" charset="-120"/>
              </a:rPr>
              <a:t>中和</a:t>
            </a:r>
            <a:r>
              <a:rPr kumimoji="0" lang="zh-TW" altLang="en-US" sz="1600" b="1" dirty="0" smtClean="0">
                <a:solidFill>
                  <a:prstClr val="black"/>
                </a:solidFill>
                <a:latin typeface="微軟正黑體" panose="020B0604030504040204" pitchFamily="34" charset="-120"/>
                <a:ea typeface="微軟正黑體" panose="020B0604030504040204" pitchFamily="34" charset="-120"/>
              </a:rPr>
              <a:t>區過去</a:t>
            </a:r>
            <a:r>
              <a:rPr kumimoji="0" lang="en-US" altLang="zh-TW" sz="1600" b="1" dirty="0">
                <a:solidFill>
                  <a:prstClr val="black"/>
                </a:solidFill>
                <a:latin typeface="微軟正黑體" panose="020B0604030504040204" pitchFamily="34" charset="-120"/>
                <a:ea typeface="微軟正黑體" panose="020B0604030504040204" pitchFamily="34" charset="-120"/>
              </a:rPr>
              <a:t>24</a:t>
            </a:r>
            <a:r>
              <a:rPr kumimoji="0" lang="zh-TW" altLang="en-US" sz="1600" b="1" dirty="0">
                <a:solidFill>
                  <a:prstClr val="black"/>
                </a:solidFill>
                <a:latin typeface="微軟正黑體" panose="020B0604030504040204" pitchFamily="34" charset="-120"/>
                <a:ea typeface="微軟正黑體" panose="020B0604030504040204" pitchFamily="34" charset="-120"/>
              </a:rPr>
              <a:t>小時雨量時序</a:t>
            </a:r>
            <a:r>
              <a:rPr kumimoji="0" lang="zh-TW" altLang="en-US" sz="1600" b="1" dirty="0" smtClean="0">
                <a:solidFill>
                  <a:prstClr val="black"/>
                </a:solidFill>
                <a:latin typeface="微軟正黑體" panose="020B0604030504040204" pitchFamily="34" charset="-120"/>
                <a:ea typeface="微軟正黑體" panose="020B0604030504040204" pitchFamily="34" charset="-120"/>
              </a:rPr>
              <a:t>圖</a:t>
            </a:r>
            <a:endParaRPr kumimoji="0" lang="zh-TW" altLang="en-US" sz="1600" b="1" dirty="0">
              <a:solidFill>
                <a:prstClr val="black"/>
              </a:solidFill>
              <a:latin typeface="微軟正黑體" panose="020B0604030504040204" pitchFamily="34" charset="-120"/>
              <a:ea typeface="微軟正黑體" panose="020B0604030504040204" pitchFamily="34" charset="-120"/>
            </a:endParaRPr>
          </a:p>
        </p:txBody>
      </p:sp>
      <p:pic>
        <p:nvPicPr>
          <p:cNvPr id="21" name="圖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022" y="2581090"/>
            <a:ext cx="2666450" cy="3736400"/>
          </a:xfrm>
          <a:prstGeom prst="rect">
            <a:avLst/>
          </a:prstGeom>
          <a:ln>
            <a:solidFill>
              <a:sysClr val="windowText" lastClr="000000"/>
            </a:solidFill>
          </a:ln>
        </p:spPr>
      </p:pic>
      <p:sp>
        <p:nvSpPr>
          <p:cNvPr id="22" name="矩形 21"/>
          <p:cNvSpPr/>
          <p:nvPr/>
        </p:nvSpPr>
        <p:spPr>
          <a:xfrm>
            <a:off x="6450594" y="6317490"/>
            <a:ext cx="2084225" cy="338554"/>
          </a:xfrm>
          <a:prstGeom prst="rect">
            <a:avLst/>
          </a:prstGeom>
        </p:spPr>
        <p:txBody>
          <a:bodyPr wrap="none">
            <a:spAutoFit/>
          </a:bodyPr>
          <a:lstStyle/>
          <a:p>
            <a:pPr fontAlgn="auto">
              <a:spcBef>
                <a:spcPts val="0"/>
              </a:spcBef>
              <a:spcAft>
                <a:spcPts val="0"/>
              </a:spcAft>
            </a:pPr>
            <a:r>
              <a:rPr kumimoji="0" lang="zh-TW" altLang="en-US" sz="1600" b="1" dirty="0" smtClean="0">
                <a:solidFill>
                  <a:prstClr val="black"/>
                </a:solidFill>
                <a:latin typeface="微軟正黑體" panose="020B0604030504040204" pitchFamily="34" charset="-120"/>
                <a:ea typeface="微軟正黑體" panose="020B0604030504040204" pitchFamily="34" charset="-120"/>
              </a:rPr>
              <a:t>範例</a:t>
            </a:r>
            <a:r>
              <a:rPr kumimoji="0" lang="en-US" altLang="zh-TW" sz="16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1600" b="1" dirty="0" smtClean="0">
                <a:solidFill>
                  <a:prstClr val="black"/>
                </a:solidFill>
                <a:latin typeface="微軟正黑體" panose="020B0604030504040204" pitchFamily="34" charset="-120"/>
                <a:ea typeface="微軟正黑體" panose="020B0604030504040204" pitchFamily="34" charset="-120"/>
              </a:rPr>
              <a:t>萬里區收容宣導</a:t>
            </a:r>
            <a:endParaRPr kumimoji="0" lang="zh-TW" altLang="en-US" sz="16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142004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p:cNvGraphicFramePr>
            <a:graphicFrameLocks noGrp="1"/>
          </p:cNvGraphicFramePr>
          <p:nvPr>
            <p:extLst>
              <p:ext uri="{D42A27DB-BD31-4B8C-83A1-F6EECF244321}">
                <p14:modId xmlns:p14="http://schemas.microsoft.com/office/powerpoint/2010/main" val="1922284575"/>
              </p:ext>
            </p:extLst>
          </p:nvPr>
        </p:nvGraphicFramePr>
        <p:xfrm>
          <a:off x="228600" y="990599"/>
          <a:ext cx="8612737" cy="5684521"/>
        </p:xfrm>
        <a:graphic>
          <a:graphicData uri="http://schemas.openxmlformats.org/drawingml/2006/table">
            <a:tbl>
              <a:tblPr firstRow="1" bandRow="1"/>
              <a:tblGrid>
                <a:gridCol w="2391399">
                  <a:extLst>
                    <a:ext uri="{9D8B030D-6E8A-4147-A177-3AD203B41FA5}">
                      <a16:colId xmlns:a16="http://schemas.microsoft.com/office/drawing/2014/main" val="2189049335"/>
                    </a:ext>
                  </a:extLst>
                </a:gridCol>
                <a:gridCol w="6221338">
                  <a:extLst>
                    <a:ext uri="{9D8B030D-6E8A-4147-A177-3AD203B41FA5}">
                      <a16:colId xmlns:a16="http://schemas.microsoft.com/office/drawing/2014/main" val="3039982924"/>
                    </a:ext>
                  </a:extLst>
                </a:gridCol>
              </a:tblGrid>
              <a:tr h="401624">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新架構</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zh-TW" altLang="en-US" sz="2000" dirty="0" smtClean="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尚未完成新架構內建議項目之區公所</a:t>
                      </a:r>
                      <a:endParaRPr lang="zh-TW" altLang="en-US" sz="2000" dirty="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09469320"/>
                  </a:ext>
                </a:extLst>
              </a:tr>
              <a:tr h="120487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a:r>
                        <a:rPr lang="zh-TW" altLang="en-US" sz="1800" b="1" kern="1200" dirty="0" smtClean="0">
                          <a:latin typeface="Times New Roman" panose="02020603050405020304" pitchFamily="18" charset="0"/>
                          <a:ea typeface="微軟正黑體" panose="020B0604030504040204" pitchFamily="34" charset="-120"/>
                          <a:cs typeface="Times New Roman" panose="02020603050405020304" pitchFamily="18" charset="0"/>
                        </a:rPr>
                        <a:t>一、防災宣導</a:t>
                      </a:r>
                      <a:endParaRPr lang="zh-TW" altLang="en-US" sz="1800" b="1" kern="1200" dirty="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zh-TW" altLang="en-US" sz="1800" b="1"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14)</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金山區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15)</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八里區</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15)</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五股區</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effectLst/>
                          <a:latin typeface="Times New Roman" panose="02020603050405020304" pitchFamily="18" charset="0"/>
                          <a:ea typeface="微軟正黑體" panose="020B0604030504040204" pitchFamily="34" charset="-120"/>
                          <a:cs typeface="Times New Roman" panose="02020603050405020304" pitchFamily="18" charset="0"/>
                        </a:rPr>
                        <a:t>15)</a:t>
                      </a:r>
                      <a:endParaRPr lang="zh-TW" altLang="en-US" sz="18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21330990"/>
                  </a:ext>
                </a:extLst>
              </a:tr>
              <a:tr h="2039013">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47675" indent="-447675" algn="l" defTabSz="685800" rtl="0" eaLnBrk="1" latinLnBrk="0" hangingPunct="1"/>
                      <a:r>
                        <a:rPr lang="zh-TW" altLang="en-US" sz="1800" b="1" kern="1200" dirty="0" smtClean="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rPr>
                        <a:t>二、災害應變中心相關資訊</a:t>
                      </a:r>
                      <a:endParaRPr lang="zh-TW" altLang="en-US" sz="1800" b="1" kern="1200" dirty="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1-7)</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三芝區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五股區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3)</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石碇區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6)</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板橋區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3)</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金山區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6)</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深坑區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055394748"/>
                  </a:ext>
                </a:extLst>
              </a:tr>
              <a:tr h="2039013">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47675" indent="-447675" algn="l" defTabSz="685800" rtl="0" eaLnBrk="1" latinLnBrk="0" hangingPunct="1"/>
                      <a:r>
                        <a:rPr lang="zh-TW" altLang="en-US" sz="1800" b="1" kern="1200" dirty="0" smtClean="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rPr>
                        <a:t>三、災害防救相關計畫及法規</a:t>
                      </a:r>
                      <a:endParaRPr lang="zh-TW" altLang="en-US" sz="1800" b="1" kern="1200" dirty="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 </a:t>
                      </a:r>
                      <a:endPar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石碇區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7)</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坪林區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11)</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新店區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6)</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三芝區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7)</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中和區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7)</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深坑區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7)</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682356569"/>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25</a:t>
            </a:fld>
            <a:endParaRPr lang="zh-TW" altLang="en-US">
              <a:solidFill>
                <a:srgbClr val="44546A">
                  <a:lumMod val="50000"/>
                </a:srgbClr>
              </a:solidFill>
            </a:endParaRPr>
          </a:p>
        </p:txBody>
      </p:sp>
      <p:sp>
        <p:nvSpPr>
          <p:cNvPr id="3" name="標題 2"/>
          <p:cNvSpPr>
            <a:spLocks noGrp="1"/>
          </p:cNvSpPr>
          <p:nvPr>
            <p:ph type="title"/>
          </p:nvPr>
        </p:nvSpPr>
        <p:spPr>
          <a:xfrm>
            <a:off x="304800" y="76200"/>
            <a:ext cx="5810250" cy="716869"/>
          </a:xfrm>
          <a:solidFill>
            <a:schemeClr val="bg1"/>
          </a:solidFill>
        </p:spPr>
        <p:txBody>
          <a:bodyPr/>
          <a:lstStyle/>
          <a:p>
            <a:r>
              <a:rPr lang="zh-TW" altLang="en-US" dirty="0"/>
              <a:t>各區防災專區目前建置情形</a:t>
            </a:r>
          </a:p>
        </p:txBody>
      </p:sp>
    </p:spTree>
    <p:extLst>
      <p:ext uri="{BB962C8B-B14F-4D97-AF65-F5344CB8AC3E}">
        <p14:creationId xmlns:p14="http://schemas.microsoft.com/office/powerpoint/2010/main" val="421978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435252038"/>
              </p:ext>
            </p:extLst>
          </p:nvPr>
        </p:nvGraphicFramePr>
        <p:xfrm>
          <a:off x="265631" y="988188"/>
          <a:ext cx="8612737" cy="5699760"/>
        </p:xfrm>
        <a:graphic>
          <a:graphicData uri="http://schemas.openxmlformats.org/drawingml/2006/table">
            <a:tbl>
              <a:tblPr firstRow="1" bandRow="1">
                <a:tableStyleId>{21E4AEA4-8DFA-4A89-87EB-49C32662AFE0}</a:tableStyleId>
              </a:tblPr>
              <a:tblGrid>
                <a:gridCol w="2391399">
                  <a:extLst>
                    <a:ext uri="{9D8B030D-6E8A-4147-A177-3AD203B41FA5}">
                      <a16:colId xmlns:a16="http://schemas.microsoft.com/office/drawing/2014/main" val="2189049335"/>
                    </a:ext>
                  </a:extLst>
                </a:gridCol>
                <a:gridCol w="6221338">
                  <a:extLst>
                    <a:ext uri="{9D8B030D-6E8A-4147-A177-3AD203B41FA5}">
                      <a16:colId xmlns:a16="http://schemas.microsoft.com/office/drawing/2014/main" val="3039982924"/>
                    </a:ext>
                  </a:extLst>
                </a:gridCol>
              </a:tblGrid>
              <a:tr h="0">
                <a:tc>
                  <a:txBody>
                    <a:bodyPr/>
                    <a:lstStyle/>
                    <a:p>
                      <a:pPr algn="ct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新架構</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a:tc>
                <a:tc>
                  <a:txBody>
                    <a:bodyPr/>
                    <a:lstStyle/>
                    <a:p>
                      <a:pPr algn="ctr"/>
                      <a:r>
                        <a:rPr lang="zh-TW" altLang="en-US" sz="2000" dirty="0" smtClean="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尚未完成新架構內建議項目之區公所</a:t>
                      </a:r>
                      <a:endParaRPr lang="zh-TW" altLang="en-US" sz="2000" dirty="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val="3909469320"/>
                  </a:ext>
                </a:extLst>
              </a:tr>
              <a:tr h="370840">
                <a:tc>
                  <a:txBody>
                    <a:bodyPr/>
                    <a:lstStyle/>
                    <a:p>
                      <a:pPr algn="l"/>
                      <a:r>
                        <a:rPr lang="zh-TW" altLang="en-US" sz="1800" b="1" kern="1200" dirty="0" smtClean="0">
                          <a:latin typeface="Times New Roman" panose="02020603050405020304" pitchFamily="18" charset="0"/>
                          <a:ea typeface="微軟正黑體" panose="020B0604030504040204" pitchFamily="34" charset="-120"/>
                          <a:cs typeface="Times New Roman" panose="02020603050405020304" pitchFamily="18" charset="0"/>
                        </a:rPr>
                        <a:t>四、緊急避難資訊</a:t>
                      </a:r>
                      <a:endParaRPr lang="zh-TW" altLang="en-US" sz="1800" b="1" kern="1200" dirty="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tc>
                <a:tc>
                  <a:txBody>
                    <a:bodyPr/>
                    <a:lstStyle/>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平溪區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萬里區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3)</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五股區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2)</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板橋區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4)</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6)</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貢寮區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3)</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三芝區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5)</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石碇區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5)</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五股區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tc>
                <a:extLst>
                  <a:ext uri="{0D108BD9-81ED-4DB2-BD59-A6C34878D82A}">
                    <a16:rowId xmlns:a16="http://schemas.microsoft.com/office/drawing/2014/main" val="1127895339"/>
                  </a:ext>
                </a:extLst>
              </a:tr>
              <a:tr h="370840">
                <a:tc>
                  <a:txBody>
                    <a:bodyPr/>
                    <a:lstStyle/>
                    <a:p>
                      <a:pPr marL="447675" indent="-447675" algn="l"/>
                      <a:r>
                        <a:rPr lang="zh-TW" altLang="en-US" sz="1800" b="1" kern="1200" dirty="0" smtClean="0">
                          <a:latin typeface="Times New Roman" panose="02020603050405020304" pitchFamily="18" charset="0"/>
                          <a:ea typeface="微軟正黑體" panose="020B0604030504040204" pitchFamily="34" charset="-120"/>
                          <a:cs typeface="Times New Roman" panose="02020603050405020304" pitchFamily="18" charset="0"/>
                        </a:rPr>
                        <a:t>五、相關災害防救網站連結</a:t>
                      </a:r>
                      <a:endParaRPr lang="zh-TW" altLang="en-US" sz="1800" b="1" kern="1200" dirty="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tc>
                <a:tc>
                  <a:txBody>
                    <a:bodyPr/>
                    <a:lstStyle/>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22)</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tc>
                <a:extLst>
                  <a:ext uri="{0D108BD9-81ED-4DB2-BD59-A6C34878D82A}">
                    <a16:rowId xmlns:a16="http://schemas.microsoft.com/office/drawing/2014/main" val="2826459529"/>
                  </a:ext>
                </a:extLst>
              </a:tr>
              <a:tr h="370840">
                <a:tc>
                  <a:txBody>
                    <a:bodyPr/>
                    <a:lstStyle/>
                    <a:p>
                      <a:pPr marL="447675" indent="-447675" algn="l" defTabSz="685800" rtl="0" eaLnBrk="1" latinLnBrk="0" hangingPunct="1"/>
                      <a:r>
                        <a:rPr lang="zh-TW" altLang="en-US" sz="1800" b="1" kern="1200" dirty="0" smtClean="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rPr>
                        <a:t>六、</a:t>
                      </a:r>
                      <a:r>
                        <a:rPr lang="zh-TW" altLang="zh-TW" sz="1800" b="1" kern="1200" dirty="0" smtClean="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rPr>
                        <a:t>轄區機關通訊連結</a:t>
                      </a:r>
                      <a:endParaRPr lang="zh-TW" altLang="en-US" sz="1800" b="1" kern="1200" dirty="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tc>
                <a:tc>
                  <a:txBody>
                    <a:bodyPr/>
                    <a:lstStyle/>
                    <a:p>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各區均已完成。</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tc>
                <a:extLst>
                  <a:ext uri="{0D108BD9-81ED-4DB2-BD59-A6C34878D82A}">
                    <a16:rowId xmlns:a16="http://schemas.microsoft.com/office/drawing/2014/main" val="688272740"/>
                  </a:ext>
                </a:extLst>
              </a:tr>
              <a:tr h="370840">
                <a:tc>
                  <a:txBody>
                    <a:bodyPr/>
                    <a:lstStyle/>
                    <a:p>
                      <a:pPr algn="l"/>
                      <a:r>
                        <a:rPr lang="zh-TW" altLang="en-US" sz="1800" b="1" kern="1200" dirty="0" smtClean="0">
                          <a:latin typeface="Times New Roman" panose="02020603050405020304" pitchFamily="18" charset="0"/>
                          <a:ea typeface="微軟正黑體" panose="020B0604030504040204" pitchFamily="34" charset="-120"/>
                          <a:cs typeface="Times New Roman" panose="02020603050405020304" pitchFamily="18" charset="0"/>
                        </a:rPr>
                        <a:t>七、防災社區推動</a:t>
                      </a:r>
                      <a:endParaRPr lang="zh-TW" altLang="en-US" sz="1800" b="1" kern="1200" dirty="0">
                        <a:solidFill>
                          <a:schemeClr val="dk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tc>
                <a:tc>
                  <a:txBody>
                    <a:bodyPr/>
                    <a:lstStyle/>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八里區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項未分類</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烏來區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1-4)</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鶯歌區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4)</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淡水區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4)</a:t>
                      </a:r>
                    </a:p>
                    <a:p>
                      <a:r>
                        <a:rPr lang="zh-TW" altLang="en-US" sz="1800" b="1" kern="1200" dirty="0" smtClean="0">
                          <a:solidFill>
                            <a:srgbClr val="0070C0"/>
                          </a:solidFill>
                          <a:effectLst/>
                          <a:latin typeface="Times New Roman" panose="02020603050405020304" pitchFamily="18" charset="0"/>
                          <a:ea typeface="微軟正黑體" panose="020B0604030504040204" pitchFamily="34" charset="-120"/>
                          <a:cs typeface="Times New Roman" panose="02020603050405020304" pitchFamily="18" charset="0"/>
                        </a:rPr>
                        <a:t>深坑區</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項目</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tc>
                <a:extLst>
                  <a:ext uri="{0D108BD9-81ED-4DB2-BD59-A6C34878D82A}">
                    <a16:rowId xmlns:a16="http://schemas.microsoft.com/office/drawing/2014/main" val="230257214"/>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26</a:t>
            </a:fld>
            <a:endParaRPr lang="zh-TW" altLang="en-US">
              <a:solidFill>
                <a:srgbClr val="44546A">
                  <a:lumMod val="50000"/>
                </a:srgbClr>
              </a:solidFill>
            </a:endParaRPr>
          </a:p>
        </p:txBody>
      </p:sp>
      <p:sp>
        <p:nvSpPr>
          <p:cNvPr id="3" name="標題 2"/>
          <p:cNvSpPr>
            <a:spLocks noGrp="1"/>
          </p:cNvSpPr>
          <p:nvPr>
            <p:ph type="title"/>
          </p:nvPr>
        </p:nvSpPr>
        <p:spPr>
          <a:xfrm>
            <a:off x="304800" y="76200"/>
            <a:ext cx="5810250" cy="716869"/>
          </a:xfrm>
          <a:solidFill>
            <a:schemeClr val="bg1"/>
          </a:solidFill>
        </p:spPr>
        <p:txBody>
          <a:bodyPr/>
          <a:lstStyle/>
          <a:p>
            <a:r>
              <a:rPr lang="zh-TW" altLang="en-US" dirty="0"/>
              <a:t>各區防災專區目前建置情形</a:t>
            </a:r>
          </a:p>
        </p:txBody>
      </p:sp>
    </p:spTree>
    <p:extLst>
      <p:ext uri="{BB962C8B-B14F-4D97-AF65-F5344CB8AC3E}">
        <p14:creationId xmlns:p14="http://schemas.microsoft.com/office/powerpoint/2010/main" val="3969305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27</a:t>
            </a:fld>
            <a:endParaRPr lang="zh-TW" altLang="en-US">
              <a:solidFill>
                <a:srgbClr val="44546A">
                  <a:lumMod val="50000"/>
                </a:srgbClr>
              </a:solidFill>
            </a:endParaRPr>
          </a:p>
        </p:txBody>
      </p:sp>
      <p:sp>
        <p:nvSpPr>
          <p:cNvPr id="3" name="標題 2"/>
          <p:cNvSpPr>
            <a:spLocks noGrp="1"/>
          </p:cNvSpPr>
          <p:nvPr>
            <p:ph type="title"/>
          </p:nvPr>
        </p:nvSpPr>
        <p:spPr>
          <a:xfrm>
            <a:off x="304800" y="130857"/>
            <a:ext cx="6781800" cy="716869"/>
          </a:xfrm>
          <a:solidFill>
            <a:schemeClr val="bg1"/>
          </a:solidFill>
        </p:spPr>
        <p:txBody>
          <a:bodyPr/>
          <a:lstStyle/>
          <a:p>
            <a:pPr lvl="0"/>
            <a:r>
              <a:rPr lang="zh-TW" altLang="en-US" dirty="0"/>
              <a:t>戶外避難收容處所選址進度報告</a:t>
            </a:r>
            <a:endParaRPr lang="zh-TW" altLang="en-US" sz="1800" dirty="0"/>
          </a:p>
        </p:txBody>
      </p:sp>
      <p:sp>
        <p:nvSpPr>
          <p:cNvPr id="8" name="內容版面配置區 2"/>
          <p:cNvSpPr txBox="1">
            <a:spLocks/>
          </p:cNvSpPr>
          <p:nvPr/>
        </p:nvSpPr>
        <p:spPr>
          <a:xfrm>
            <a:off x="0" y="782604"/>
            <a:ext cx="8686800" cy="98191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00" indent="-444500">
              <a:lnSpc>
                <a:spcPct val="100000"/>
              </a:lnSpc>
              <a:buFont typeface="Wingdings" panose="05000000000000000000" pitchFamily="2" charset="2"/>
              <a:buChar char="u"/>
            </a:pPr>
            <a:r>
              <a:rPr lang="zh-TW" altLang="en-US" sz="2400" b="1" dirty="0" smtClean="0">
                <a:solidFill>
                  <a:prstClr val="black"/>
                </a:solidFill>
              </a:rPr>
              <a:t>針對</a:t>
            </a:r>
            <a:r>
              <a:rPr lang="zh-TW" altLang="en-US" sz="2400" b="1" dirty="0">
                <a:solidFill>
                  <a:prstClr val="black"/>
                </a:solidFill>
              </a:rPr>
              <a:t>尚未有建置防災公園之行政區</a:t>
            </a:r>
            <a:r>
              <a:rPr lang="en-US" altLang="zh-TW" sz="2400" b="1" dirty="0">
                <a:solidFill>
                  <a:prstClr val="black"/>
                </a:solidFill>
              </a:rPr>
              <a:t>(13</a:t>
            </a:r>
            <a:r>
              <a:rPr lang="zh-TW" altLang="en-US" sz="2400" b="1" dirty="0">
                <a:solidFill>
                  <a:prstClr val="black"/>
                </a:solidFill>
              </a:rPr>
              <a:t>區</a:t>
            </a:r>
            <a:r>
              <a:rPr lang="en-US" altLang="zh-TW" sz="2400" b="1" dirty="0">
                <a:solidFill>
                  <a:prstClr val="black"/>
                </a:solidFill>
              </a:rPr>
              <a:t>)</a:t>
            </a:r>
            <a:r>
              <a:rPr lang="zh-TW" altLang="en-US" sz="2400" b="1" dirty="0">
                <a:solidFill>
                  <a:prstClr val="black"/>
                </a:solidFill>
              </a:rPr>
              <a:t>所</a:t>
            </a:r>
            <a:r>
              <a:rPr lang="zh-TW" altLang="en-US" sz="2400" b="1" dirty="0" smtClean="0">
                <a:solidFill>
                  <a:prstClr val="black"/>
                </a:solidFill>
              </a:rPr>
              <a:t>提報戶外收容</a:t>
            </a:r>
            <a:r>
              <a:rPr lang="zh-TW" altLang="en-US" sz="2400" b="1" dirty="0">
                <a:solidFill>
                  <a:prstClr val="black"/>
                </a:solidFill>
              </a:rPr>
              <a:t>避難</a:t>
            </a:r>
            <a:r>
              <a:rPr lang="zh-TW" altLang="en-US" sz="2400" b="1" dirty="0" smtClean="0">
                <a:solidFill>
                  <a:prstClr val="black"/>
                </a:solidFill>
              </a:rPr>
              <a:t>處所，經初步</a:t>
            </a:r>
            <a:r>
              <a:rPr lang="zh-TW" altLang="en-US" sz="2400" b="1" dirty="0">
                <a:solidFill>
                  <a:prstClr val="black"/>
                </a:solidFill>
              </a:rPr>
              <a:t>評估</a:t>
            </a:r>
            <a:r>
              <a:rPr lang="zh-TW" altLang="en-US" sz="2400" b="1" dirty="0" smtClean="0">
                <a:solidFill>
                  <a:prstClr val="black"/>
                </a:solidFill>
              </a:rPr>
              <a:t>過後進行現勘，現勘進度及結果如下</a:t>
            </a:r>
            <a:r>
              <a:rPr lang="zh-TW" altLang="en-US" sz="2400" b="1" dirty="0">
                <a:solidFill>
                  <a:prstClr val="black"/>
                </a:solidFill>
              </a:rPr>
              <a:t>：</a:t>
            </a:r>
            <a:endParaRPr lang="en-US" altLang="zh-TW" sz="2400" b="1" dirty="0">
              <a:solidFill>
                <a:prstClr val="black"/>
              </a:solidFill>
            </a:endParaRPr>
          </a:p>
          <a:p>
            <a:pPr marL="444500" indent="-444500">
              <a:lnSpc>
                <a:spcPct val="100000"/>
              </a:lnSpc>
              <a:buFont typeface="Wingdings" panose="05000000000000000000" pitchFamily="2" charset="2"/>
              <a:buChar char="u"/>
            </a:pPr>
            <a:endParaRPr lang="en-US" altLang="zh-TW" sz="2400" dirty="0">
              <a:solidFill>
                <a:prstClr val="black"/>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895374782"/>
              </p:ext>
            </p:extLst>
          </p:nvPr>
        </p:nvGraphicFramePr>
        <p:xfrm>
          <a:off x="214122" y="1626108"/>
          <a:ext cx="8686800" cy="3509140"/>
        </p:xfrm>
        <a:graphic>
          <a:graphicData uri="http://schemas.openxmlformats.org/drawingml/2006/table">
            <a:tbl>
              <a:tblPr firstRow="1" bandRow="1">
                <a:tableStyleId>{5C22544A-7EE6-4342-B048-85BDC9FD1C3A}</a:tableStyleId>
              </a:tblPr>
              <a:tblGrid>
                <a:gridCol w="775607">
                  <a:extLst>
                    <a:ext uri="{9D8B030D-6E8A-4147-A177-3AD203B41FA5}">
                      <a16:colId xmlns:a16="http://schemas.microsoft.com/office/drawing/2014/main" val="2850322464"/>
                    </a:ext>
                  </a:extLst>
                </a:gridCol>
                <a:gridCol w="1731766">
                  <a:extLst>
                    <a:ext uri="{9D8B030D-6E8A-4147-A177-3AD203B41FA5}">
                      <a16:colId xmlns:a16="http://schemas.microsoft.com/office/drawing/2014/main" val="960288101"/>
                    </a:ext>
                  </a:extLst>
                </a:gridCol>
                <a:gridCol w="1469505">
                  <a:extLst>
                    <a:ext uri="{9D8B030D-6E8A-4147-A177-3AD203B41FA5}">
                      <a16:colId xmlns:a16="http://schemas.microsoft.com/office/drawing/2014/main" val="1848540928"/>
                    </a:ext>
                  </a:extLst>
                </a:gridCol>
                <a:gridCol w="2514600">
                  <a:extLst>
                    <a:ext uri="{9D8B030D-6E8A-4147-A177-3AD203B41FA5}">
                      <a16:colId xmlns:a16="http://schemas.microsoft.com/office/drawing/2014/main" val="522969085"/>
                    </a:ext>
                  </a:extLst>
                </a:gridCol>
                <a:gridCol w="2195322">
                  <a:extLst>
                    <a:ext uri="{9D8B030D-6E8A-4147-A177-3AD203B41FA5}">
                      <a16:colId xmlns:a16="http://schemas.microsoft.com/office/drawing/2014/main" val="1173441987"/>
                    </a:ext>
                  </a:extLst>
                </a:gridCol>
              </a:tblGrid>
              <a:tr h="202692">
                <a:tc>
                  <a:txBody>
                    <a:bodyPr/>
                    <a:lstStyle/>
                    <a:p>
                      <a:pPr algn="ctr"/>
                      <a:r>
                        <a:rPr lang="zh-TW" altLang="en-US" sz="1600" dirty="0" smtClean="0">
                          <a:latin typeface="微軟正黑體" panose="020B0604030504040204" pitchFamily="34" charset="-120"/>
                          <a:ea typeface="微軟正黑體" panose="020B0604030504040204" pitchFamily="34" charset="-120"/>
                        </a:rPr>
                        <a:t>行政區</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rPr>
                        <a:t>名稱</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kern="1200" dirty="0" smtClean="0">
                          <a:solidFill>
                            <a:schemeClr val="lt1"/>
                          </a:solidFill>
                          <a:effectLst/>
                          <a:latin typeface="微軟正黑體" panose="020B0604030504040204" pitchFamily="34" charset="-120"/>
                          <a:ea typeface="微軟正黑體" panose="020B0604030504040204" pitchFamily="34" charset="-120"/>
                          <a:cs typeface="+mn-cs"/>
                        </a:rPr>
                        <a:t>面積</a:t>
                      </a:r>
                      <a:endParaRPr lang="en-US"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endParaRPr>
                    </a:p>
                    <a:p>
                      <a:pPr algn="ctr"/>
                      <a:r>
                        <a:rPr lang="en-US"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chemeClr val="lt1"/>
                          </a:solidFill>
                          <a:effectLst/>
                          <a:latin typeface="微軟正黑體" panose="020B0604030504040204" pitchFamily="34" charset="-120"/>
                          <a:ea typeface="微軟正黑體" panose="020B0604030504040204" pitchFamily="34" charset="-120"/>
                          <a:cs typeface="+mn-cs"/>
                        </a:rPr>
                        <a:t>平方公尺</a:t>
                      </a:r>
                      <a:r>
                        <a:rPr lang="en-US"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rPr>
                        <a:t>)</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kern="1200" dirty="0" smtClean="0">
                          <a:solidFill>
                            <a:schemeClr val="lt1"/>
                          </a:solidFill>
                          <a:effectLst/>
                          <a:latin typeface="微軟正黑體" panose="020B0604030504040204" pitchFamily="34" charset="-120"/>
                          <a:ea typeface="微軟正黑體" panose="020B0604030504040204" pitchFamily="34" charset="-120"/>
                          <a:cs typeface="+mn-cs"/>
                        </a:rPr>
                        <a:t>備註</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現勘評估結果</a:t>
                      </a:r>
                    </a:p>
                  </a:txBody>
                  <a:tcPr anchor="ctr"/>
                </a:tc>
                <a:extLst>
                  <a:ext uri="{0D108BD9-81ED-4DB2-BD59-A6C34878D82A}">
                    <a16:rowId xmlns:a16="http://schemas.microsoft.com/office/drawing/2014/main" val="1203555836"/>
                  </a:ext>
                </a:extLst>
              </a:tr>
              <a:tr h="247780">
                <a:tc rowSpan="2">
                  <a:txBody>
                    <a:bodyPr/>
                    <a:lstStyle/>
                    <a:p>
                      <a:pPr marL="0" indent="-228600" algn="ctr" defTabSz="685800" rtl="0" eaLnBrk="1" latinLnBrk="0" hangingPunct="1">
                        <a:spcBef>
                          <a:spcPts val="600"/>
                        </a:spcBef>
                        <a:spcAft>
                          <a:spcPts val="0"/>
                        </a:spcAft>
                      </a:pPr>
                      <a:r>
                        <a:rPr lang="zh-TW" sz="1600" b="1" kern="100" dirty="0">
                          <a:solidFill>
                            <a:srgbClr val="000000"/>
                          </a:solidFill>
                          <a:effectLst/>
                          <a:latin typeface="微軟正黑體" panose="020B0604030504040204" pitchFamily="34" charset="-120"/>
                          <a:ea typeface="微軟正黑體" panose="020B0604030504040204" pitchFamily="34" charset="-120"/>
                          <a:cs typeface="+mn-cs"/>
                        </a:rPr>
                        <a:t>三峽區</a:t>
                      </a:r>
                    </a:p>
                  </a:txBody>
                  <a:tcPr marL="68580" marR="68580" marT="0" marB="0" anchor="ct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龍埔國小</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31,000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sz="1600" b="1" kern="100" dirty="0">
                          <a:solidFill>
                            <a:srgbClr val="000000"/>
                          </a:solidFill>
                          <a:effectLst/>
                          <a:latin typeface="微軟正黑體" panose="020B0604030504040204" pitchFamily="34" charset="-120"/>
                          <a:ea typeface="微軟正黑體" panose="020B0604030504040204" pitchFamily="34" charset="-120"/>
                          <a:cs typeface="+mn-cs"/>
                        </a:rPr>
                        <a:t> </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綠地面積不足，不適合</a:t>
                      </a:r>
                      <a:endParaRPr lang="zh-TW" sz="16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4166971896"/>
                  </a:ext>
                </a:extLst>
              </a:tr>
              <a:tr h="215853">
                <a:tc vMerge="1">
                  <a:txBody>
                    <a:bodyPr/>
                    <a:lstStyle/>
                    <a:p>
                      <a:endParaRPr lang="zh-TW" altLang="en-US"/>
                    </a:p>
                  </a:txBody>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安溪國中</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27,000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altLang="zh-TW" sz="1600" b="1" kern="100" dirty="0" smtClean="0">
                          <a:solidFill>
                            <a:srgbClr val="000000"/>
                          </a:solidFill>
                          <a:effectLst/>
                          <a:latin typeface="微軟正黑體" panose="020B0604030504040204" pitchFamily="34" charset="-120"/>
                          <a:ea typeface="微軟正黑體" panose="020B0604030504040204" pitchFamily="34" charset="-120"/>
                          <a:cs typeface="+mn-cs"/>
                        </a:rPr>
                        <a:t> </a:t>
                      </a:r>
                      <a:r>
                        <a:rPr lang="x-none" sz="1600" b="1" kern="100" dirty="0">
                          <a:solidFill>
                            <a:srgbClr val="000000"/>
                          </a:solidFill>
                          <a:effectLst/>
                          <a:latin typeface="微軟正黑體" panose="020B0604030504040204" pitchFamily="34" charset="-120"/>
                          <a:ea typeface="微軟正黑體" panose="020B0604030504040204" pitchFamily="34" charset="-120"/>
                          <a:cs typeface="+mn-cs"/>
                        </a:rPr>
                        <a:t> </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適合</a:t>
                      </a:r>
                      <a:endParaRPr lang="zh-TW" sz="16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669899696"/>
                  </a:ext>
                </a:extLst>
              </a:tr>
              <a:tr h="215853">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鶯歌區</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昌福國小</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17,000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sz="1600" b="1" kern="100" dirty="0">
                          <a:solidFill>
                            <a:schemeClr val="tx1"/>
                          </a:solidFill>
                          <a:effectLst/>
                          <a:latin typeface="微軟正黑體" panose="020B0604030504040204" pitchFamily="34" charset="-120"/>
                          <a:ea typeface="微軟正黑體" panose="020B0604030504040204" pitchFamily="34" charset="-120"/>
                          <a:cs typeface="+mn-cs"/>
                        </a:rPr>
                        <a:t> </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適合</a:t>
                      </a:r>
                      <a:endPar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849541866"/>
                  </a:ext>
                </a:extLst>
              </a:tr>
              <a:tr h="215853">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深坑區</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深坑國中</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837</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sz="1600" b="1" kern="100" dirty="0">
                          <a:solidFill>
                            <a:srgbClr val="FF0000"/>
                          </a:solidFill>
                          <a:effectLst/>
                          <a:latin typeface="微軟正黑體" panose="020B0604030504040204" pitchFamily="34" charset="-120"/>
                          <a:ea typeface="微軟正黑體" panose="020B0604030504040204" pitchFamily="34" charset="-120"/>
                          <a:cs typeface="+mn-cs"/>
                        </a:rPr>
                        <a:t> </a:t>
                      </a:r>
                      <a:endParaRPr lang="zh-TW" sz="16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適合</a:t>
                      </a:r>
                      <a:endPar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4067940247"/>
                  </a:ext>
                </a:extLst>
              </a:tr>
              <a:tr h="215853">
                <a:tc rowSpan="2">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萬里區</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萬里國中</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35,000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x-none" sz="1600" b="1" kern="100" dirty="0" smtClean="0">
                          <a:solidFill>
                            <a:schemeClr val="tx1"/>
                          </a:solidFill>
                          <a:effectLst/>
                          <a:latin typeface="微軟正黑體" panose="020B0604030504040204" pitchFamily="34" charset="-120"/>
                          <a:ea typeface="微軟正黑體" panose="020B0604030504040204" pitchFamily="34" charset="-120"/>
                          <a:cs typeface="+mn-cs"/>
                        </a:rPr>
                        <a:t>離人口密集區距離較遠</a:t>
                      </a: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，將再進行現勘確認</a:t>
                      </a:r>
                      <a:endParaRPr lang="zh-TW" alt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預計</a:t>
                      </a:r>
                      <a:r>
                        <a:rPr lang="en-US"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rPr>
                        <a:t>7/27</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進行現勘</a:t>
                      </a:r>
                      <a:endPar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175459484"/>
                  </a:ext>
                </a:extLst>
              </a:tr>
              <a:tr h="215853">
                <a:tc vMerge="1">
                  <a:txBody>
                    <a:bodyPr/>
                    <a:lstStyle/>
                    <a:p>
                      <a:pPr marL="0" indent="-228600" algn="ctr" defTabSz="685800" rtl="0" eaLnBrk="1" latinLnBrk="0" hangingPunct="1">
                        <a:spcBef>
                          <a:spcPts val="600"/>
                        </a:spcBef>
                        <a:spcAft>
                          <a:spcPts val="0"/>
                        </a:spcAft>
                      </a:pPr>
                      <a:endParaRPr lang="zh-TW" sz="14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大鵬國小</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20,000</a:t>
                      </a:r>
                      <a:endParaRPr lang="zh-TW" alt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x-none" sz="1600" b="1" kern="100" dirty="0" smtClean="0">
                          <a:solidFill>
                            <a:schemeClr val="tx1"/>
                          </a:solidFill>
                          <a:effectLst/>
                          <a:latin typeface="微軟正黑體" panose="020B0604030504040204" pitchFamily="34" charset="-120"/>
                          <a:ea typeface="微軟正黑體" panose="020B0604030504040204" pitchFamily="34" charset="-120"/>
                          <a:cs typeface="+mn-cs"/>
                        </a:rPr>
                        <a:t>離人口密集區距離較遠</a:t>
                      </a: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，將再進行現勘確認</a:t>
                      </a:r>
                      <a:endParaRPr lang="zh-TW" alt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預計</a:t>
                      </a:r>
                      <a:r>
                        <a:rPr lang="en-US"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rPr>
                        <a:t>7/27</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進行現勘</a:t>
                      </a:r>
                      <a:endPar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3078398334"/>
                  </a:ext>
                </a:extLst>
              </a:tr>
              <a:tr h="215853">
                <a:tc rowSpan="3">
                  <a:txBody>
                    <a:bodyPr/>
                    <a:lstStyle/>
                    <a:p>
                      <a:pPr marL="0" indent="-228600" algn="ctr" defTabSz="685800" rtl="0" eaLnBrk="1" latinLnBrk="0" hangingPunct="1">
                        <a:spcBef>
                          <a:spcPts val="600"/>
                        </a:spcBef>
                        <a:spcAft>
                          <a:spcPts val="0"/>
                        </a:spcAft>
                      </a:pPr>
                      <a:r>
                        <a:rPr lang="zh-TW" sz="1600" b="1" kern="100" dirty="0">
                          <a:solidFill>
                            <a:srgbClr val="000000"/>
                          </a:solidFill>
                          <a:effectLst/>
                          <a:latin typeface="微軟正黑體" panose="020B0604030504040204" pitchFamily="34" charset="-120"/>
                          <a:ea typeface="微軟正黑體" panose="020B0604030504040204" pitchFamily="34" charset="-120"/>
                          <a:cs typeface="+mn-cs"/>
                        </a:rPr>
                        <a:t>金山區</a:t>
                      </a:r>
                    </a:p>
                  </a:txBody>
                  <a:tcPr marL="68580" marR="68580" marT="0" marB="0" anchor="ctr"/>
                </a:tc>
                <a:tc>
                  <a:txBody>
                    <a:bodyPr/>
                    <a:lstStyle/>
                    <a:p>
                      <a:pPr marL="0" algn="ctr" defTabSz="685800" rtl="0" eaLnBrk="1" latinLnBrk="0" hangingPunct="1">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豐漁停車場周邊綠帶</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10,000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列入現勘</a:t>
                      </a:r>
                      <a:endParaRPr lang="zh-TW"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預計</a:t>
                      </a:r>
                      <a:r>
                        <a:rPr lang="en-US"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rPr>
                        <a:t>7/27</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進行現勘</a:t>
                      </a:r>
                      <a:endPar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178537247"/>
                  </a:ext>
                </a:extLst>
              </a:tr>
              <a:tr h="215853">
                <a:tc vMerge="1">
                  <a:txBody>
                    <a:bodyPr/>
                    <a:lstStyle/>
                    <a:p>
                      <a:pPr marL="0" indent="-228600" algn="ctr" defTabSz="685800" rtl="0" eaLnBrk="1" latinLnBrk="0" hangingPunct="1">
                        <a:spcBef>
                          <a:spcPts val="600"/>
                        </a:spcBef>
                        <a:spcAft>
                          <a:spcPts val="0"/>
                        </a:spcAft>
                      </a:pPr>
                      <a:endParaRPr lang="zh-TW" sz="14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685800" rtl="0" eaLnBrk="1" latinLnBrk="0" hangingPunct="1">
                        <a:spcAft>
                          <a:spcPts val="0"/>
                        </a:spcAft>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金山國小</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列入現勘</a:t>
                      </a:r>
                      <a:endParaRPr lang="zh-TW"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預計</a:t>
                      </a:r>
                      <a:r>
                        <a:rPr lang="en-US"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rPr>
                        <a:t>7/27</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進行現勘</a:t>
                      </a:r>
                      <a:endPar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3675987292"/>
                  </a:ext>
                </a:extLst>
              </a:tr>
              <a:tr h="215853">
                <a:tc vMerge="1">
                  <a:txBody>
                    <a:bodyPr/>
                    <a:lstStyle/>
                    <a:p>
                      <a:pPr marL="0" indent="-228600" algn="ctr" defTabSz="685800" rtl="0" eaLnBrk="1" latinLnBrk="0" hangingPunct="1">
                        <a:spcBef>
                          <a:spcPts val="600"/>
                        </a:spcBef>
                        <a:spcAft>
                          <a:spcPts val="0"/>
                        </a:spcAft>
                      </a:pPr>
                      <a:endParaRPr lang="zh-TW" sz="14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685800" rtl="0" eaLnBrk="1" latinLnBrk="0" hangingPunct="1">
                        <a:spcAft>
                          <a:spcPts val="0"/>
                        </a:spcAft>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金美國小</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列入現勘</a:t>
                      </a:r>
                      <a:endParaRPr lang="zh-TW"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預計</a:t>
                      </a:r>
                      <a:r>
                        <a:rPr lang="en-US"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rPr>
                        <a:t>7/27</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進行現勘</a:t>
                      </a:r>
                      <a:endPar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405634485"/>
                  </a:ext>
                </a:extLst>
              </a:tr>
            </a:tbl>
          </a:graphicData>
        </a:graphic>
      </p:graphicFrame>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641" y="5210175"/>
            <a:ext cx="2179206" cy="1634405"/>
          </a:xfrm>
          <a:prstGeom prst="rect">
            <a:avLst/>
          </a:prstGeom>
        </p:spPr>
      </p:pic>
      <p:sp>
        <p:nvSpPr>
          <p:cNvPr id="10" name="文字方塊 9"/>
          <p:cNvSpPr txBox="1"/>
          <p:nvPr/>
        </p:nvSpPr>
        <p:spPr>
          <a:xfrm>
            <a:off x="1423838" y="6538913"/>
            <a:ext cx="902811" cy="307777"/>
          </a:xfrm>
          <a:prstGeom prst="rect">
            <a:avLst/>
          </a:prstGeom>
          <a:solidFill>
            <a:srgbClr val="FFC000"/>
          </a:solidFill>
        </p:spPr>
        <p:txBody>
          <a:bodyPr wrap="none" rtlCol="0">
            <a:spAutoFit/>
          </a:bodyPr>
          <a:lstStyle/>
          <a:p>
            <a:r>
              <a:rPr lang="zh-TW" altLang="en-US" sz="1400" b="1" dirty="0" smtClean="0">
                <a:latin typeface="微軟正黑體" panose="020B0604030504040204" pitchFamily="34" charset="-120"/>
                <a:ea typeface="微軟正黑體" panose="020B0604030504040204" pitchFamily="34" charset="-120"/>
              </a:rPr>
              <a:t>安溪國中</a:t>
            </a:r>
            <a:endParaRPr lang="zh-TW" altLang="en-US" sz="1400" b="1" dirty="0">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2891" y="5195229"/>
            <a:ext cx="2179206" cy="1634405"/>
          </a:xfrm>
          <a:prstGeom prst="rect">
            <a:avLst/>
          </a:prstGeom>
        </p:spPr>
      </p:pic>
      <p:sp>
        <p:nvSpPr>
          <p:cNvPr id="12" name="文字方塊 11"/>
          <p:cNvSpPr txBox="1"/>
          <p:nvPr/>
        </p:nvSpPr>
        <p:spPr>
          <a:xfrm>
            <a:off x="4181088" y="6539237"/>
            <a:ext cx="902811" cy="307777"/>
          </a:xfrm>
          <a:prstGeom prst="rect">
            <a:avLst/>
          </a:prstGeom>
          <a:solidFill>
            <a:srgbClr val="FFC000"/>
          </a:solidFill>
        </p:spPr>
        <p:txBody>
          <a:bodyPr wrap="none" rtlCol="0">
            <a:spAutoFit/>
          </a:bodyPr>
          <a:lstStyle/>
          <a:p>
            <a:r>
              <a:rPr lang="zh-TW" altLang="en-US" sz="1400" b="1" dirty="0" smtClean="0">
                <a:latin typeface="微軟正黑體" panose="020B0604030504040204" pitchFamily="34" charset="-120"/>
                <a:ea typeface="微軟正黑體" panose="020B0604030504040204" pitchFamily="34" charset="-120"/>
              </a:rPr>
              <a:t>昌福國小</a:t>
            </a:r>
            <a:endParaRPr lang="zh-TW" altLang="en-US" sz="1400" b="1" dirty="0">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42" y="5210175"/>
            <a:ext cx="2197101" cy="1647825"/>
          </a:xfrm>
          <a:prstGeom prst="rect">
            <a:avLst/>
          </a:prstGeom>
        </p:spPr>
      </p:pic>
      <p:sp>
        <p:nvSpPr>
          <p:cNvPr id="14" name="文字方塊 13"/>
          <p:cNvSpPr txBox="1"/>
          <p:nvPr/>
        </p:nvSpPr>
        <p:spPr>
          <a:xfrm>
            <a:off x="7006890" y="6550223"/>
            <a:ext cx="902811" cy="307777"/>
          </a:xfrm>
          <a:prstGeom prst="rect">
            <a:avLst/>
          </a:prstGeom>
          <a:solidFill>
            <a:srgbClr val="FFC000"/>
          </a:solidFill>
        </p:spPr>
        <p:txBody>
          <a:bodyPr wrap="none" rtlCol="0">
            <a:spAutoFit/>
          </a:bodyPr>
          <a:lstStyle/>
          <a:p>
            <a:r>
              <a:rPr lang="zh-TW" altLang="en-US" sz="1400" b="1" dirty="0" smtClean="0">
                <a:latin typeface="微軟正黑體" panose="020B0604030504040204" pitchFamily="34" charset="-120"/>
                <a:ea typeface="微軟正黑體" panose="020B0604030504040204" pitchFamily="34" charset="-120"/>
              </a:rPr>
              <a:t>深坑國中</a:t>
            </a:r>
            <a:endParaRPr lang="zh-TW" altLang="en-US" sz="1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47211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28</a:t>
            </a:fld>
            <a:endParaRPr lang="zh-TW" altLang="en-US">
              <a:solidFill>
                <a:srgbClr val="44546A">
                  <a:lumMod val="50000"/>
                </a:srgbClr>
              </a:solidFill>
            </a:endParaRPr>
          </a:p>
        </p:txBody>
      </p:sp>
      <p:sp>
        <p:nvSpPr>
          <p:cNvPr id="3" name="標題 2"/>
          <p:cNvSpPr>
            <a:spLocks noGrp="1"/>
          </p:cNvSpPr>
          <p:nvPr>
            <p:ph type="title"/>
          </p:nvPr>
        </p:nvSpPr>
        <p:spPr>
          <a:xfrm>
            <a:off x="304800" y="130857"/>
            <a:ext cx="6705600" cy="716869"/>
          </a:xfrm>
          <a:solidFill>
            <a:schemeClr val="bg1"/>
          </a:solidFill>
        </p:spPr>
        <p:txBody>
          <a:bodyPr/>
          <a:lstStyle/>
          <a:p>
            <a:pPr lvl="0"/>
            <a:r>
              <a:rPr lang="zh-TW" altLang="en-US" dirty="0"/>
              <a:t>戶外避難收容處所選址進度報告</a:t>
            </a:r>
            <a:endParaRPr lang="zh-TW" altLang="en-US" sz="1800" dirty="0"/>
          </a:p>
        </p:txBody>
      </p:sp>
      <p:sp>
        <p:nvSpPr>
          <p:cNvPr id="7" name="內容版面配置區 2"/>
          <p:cNvSpPr txBox="1">
            <a:spLocks/>
          </p:cNvSpPr>
          <p:nvPr/>
        </p:nvSpPr>
        <p:spPr>
          <a:xfrm>
            <a:off x="52814" y="705041"/>
            <a:ext cx="8686800" cy="98191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00" indent="-444500">
              <a:lnSpc>
                <a:spcPct val="100000"/>
              </a:lnSpc>
              <a:buFont typeface="Wingdings" panose="05000000000000000000" pitchFamily="2" charset="2"/>
              <a:buChar char="u"/>
            </a:pPr>
            <a:r>
              <a:rPr lang="zh-TW" altLang="en-US" sz="2400" b="1" dirty="0" smtClean="0">
                <a:solidFill>
                  <a:prstClr val="black"/>
                </a:solidFill>
              </a:rPr>
              <a:t>針對</a:t>
            </a:r>
            <a:r>
              <a:rPr lang="zh-TW" altLang="en-US" sz="2400" b="1" dirty="0">
                <a:solidFill>
                  <a:prstClr val="black"/>
                </a:solidFill>
              </a:rPr>
              <a:t>尚未有建置防災公園之行政區</a:t>
            </a:r>
            <a:r>
              <a:rPr lang="en-US" altLang="zh-TW" sz="2400" b="1" dirty="0">
                <a:solidFill>
                  <a:prstClr val="black"/>
                </a:solidFill>
              </a:rPr>
              <a:t>(13</a:t>
            </a:r>
            <a:r>
              <a:rPr lang="zh-TW" altLang="en-US" sz="2400" b="1" dirty="0">
                <a:solidFill>
                  <a:prstClr val="black"/>
                </a:solidFill>
              </a:rPr>
              <a:t>區</a:t>
            </a:r>
            <a:r>
              <a:rPr lang="en-US" altLang="zh-TW" sz="2400" b="1" dirty="0">
                <a:solidFill>
                  <a:prstClr val="black"/>
                </a:solidFill>
              </a:rPr>
              <a:t>)</a:t>
            </a:r>
            <a:r>
              <a:rPr lang="zh-TW" altLang="en-US" sz="2400" b="1" dirty="0">
                <a:solidFill>
                  <a:prstClr val="black"/>
                </a:solidFill>
              </a:rPr>
              <a:t>所</a:t>
            </a:r>
            <a:r>
              <a:rPr lang="zh-TW" altLang="en-US" sz="2400" b="1" dirty="0" smtClean="0">
                <a:solidFill>
                  <a:prstClr val="black"/>
                </a:solidFill>
              </a:rPr>
              <a:t>提報戶外收容</a:t>
            </a:r>
            <a:r>
              <a:rPr lang="zh-TW" altLang="en-US" sz="2400" b="1" dirty="0">
                <a:solidFill>
                  <a:prstClr val="black"/>
                </a:solidFill>
              </a:rPr>
              <a:t>避難</a:t>
            </a:r>
            <a:r>
              <a:rPr lang="zh-TW" altLang="en-US" sz="2400" b="1" dirty="0" smtClean="0">
                <a:solidFill>
                  <a:prstClr val="black"/>
                </a:solidFill>
              </a:rPr>
              <a:t>處所，經初步</a:t>
            </a:r>
            <a:r>
              <a:rPr lang="zh-TW" altLang="en-US" sz="2400" b="1" dirty="0">
                <a:solidFill>
                  <a:prstClr val="black"/>
                </a:solidFill>
              </a:rPr>
              <a:t>評估</a:t>
            </a:r>
            <a:r>
              <a:rPr lang="zh-TW" altLang="en-US" sz="2400" b="1" dirty="0" smtClean="0">
                <a:solidFill>
                  <a:prstClr val="black"/>
                </a:solidFill>
              </a:rPr>
              <a:t>過後進行現勘，現勘進度及結果如下</a:t>
            </a:r>
            <a:r>
              <a:rPr lang="zh-TW" altLang="en-US" sz="2400" b="1" dirty="0">
                <a:solidFill>
                  <a:prstClr val="black"/>
                </a:solidFill>
              </a:rPr>
              <a:t>：</a:t>
            </a:r>
            <a:endParaRPr lang="en-US" altLang="zh-TW" sz="2400" b="1" dirty="0">
              <a:solidFill>
                <a:prstClr val="black"/>
              </a:solidFill>
            </a:endParaRPr>
          </a:p>
          <a:p>
            <a:pPr marL="444500" indent="-444500">
              <a:lnSpc>
                <a:spcPct val="100000"/>
              </a:lnSpc>
              <a:buFont typeface="Wingdings" panose="05000000000000000000" pitchFamily="2" charset="2"/>
              <a:buChar char="u"/>
            </a:pPr>
            <a:endParaRPr lang="en-US" altLang="zh-TW" sz="2400" dirty="0">
              <a:solidFill>
                <a:prstClr val="black"/>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2846439269"/>
              </p:ext>
            </p:extLst>
          </p:nvPr>
        </p:nvGraphicFramePr>
        <p:xfrm>
          <a:off x="52814" y="1461072"/>
          <a:ext cx="8786385" cy="2773680"/>
        </p:xfrm>
        <a:graphic>
          <a:graphicData uri="http://schemas.openxmlformats.org/drawingml/2006/table">
            <a:tbl>
              <a:tblPr firstRow="1" bandRow="1">
                <a:tableStyleId>{5C22544A-7EE6-4342-B048-85BDC9FD1C3A}</a:tableStyleId>
              </a:tblPr>
              <a:tblGrid>
                <a:gridCol w="798552">
                  <a:extLst>
                    <a:ext uri="{9D8B030D-6E8A-4147-A177-3AD203B41FA5}">
                      <a16:colId xmlns:a16="http://schemas.microsoft.com/office/drawing/2014/main" val="2850322464"/>
                    </a:ext>
                  </a:extLst>
                </a:gridCol>
                <a:gridCol w="1793922">
                  <a:extLst>
                    <a:ext uri="{9D8B030D-6E8A-4147-A177-3AD203B41FA5}">
                      <a16:colId xmlns:a16="http://schemas.microsoft.com/office/drawing/2014/main" val="960288101"/>
                    </a:ext>
                  </a:extLst>
                </a:gridCol>
                <a:gridCol w="1774312">
                  <a:extLst>
                    <a:ext uri="{9D8B030D-6E8A-4147-A177-3AD203B41FA5}">
                      <a16:colId xmlns:a16="http://schemas.microsoft.com/office/drawing/2014/main" val="1848540928"/>
                    </a:ext>
                  </a:extLst>
                </a:gridCol>
                <a:gridCol w="2590800">
                  <a:extLst>
                    <a:ext uri="{9D8B030D-6E8A-4147-A177-3AD203B41FA5}">
                      <a16:colId xmlns:a16="http://schemas.microsoft.com/office/drawing/2014/main" val="522969085"/>
                    </a:ext>
                  </a:extLst>
                </a:gridCol>
                <a:gridCol w="1828799">
                  <a:extLst>
                    <a:ext uri="{9D8B030D-6E8A-4147-A177-3AD203B41FA5}">
                      <a16:colId xmlns:a16="http://schemas.microsoft.com/office/drawing/2014/main" val="1779183541"/>
                    </a:ext>
                  </a:extLst>
                </a:gridCol>
              </a:tblGrid>
              <a:tr h="354665">
                <a:tc>
                  <a:txBody>
                    <a:bodyPr/>
                    <a:lstStyle/>
                    <a:p>
                      <a:pPr algn="ctr"/>
                      <a:r>
                        <a:rPr lang="zh-TW" altLang="en-US" sz="1600" dirty="0" smtClean="0">
                          <a:latin typeface="微軟正黑體" panose="020B0604030504040204" pitchFamily="34" charset="-120"/>
                          <a:ea typeface="微軟正黑體" panose="020B0604030504040204" pitchFamily="34" charset="-120"/>
                        </a:rPr>
                        <a:t>行政區</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rPr>
                        <a:t>名稱</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kern="1200" dirty="0" smtClean="0">
                          <a:solidFill>
                            <a:schemeClr val="lt1"/>
                          </a:solidFill>
                          <a:effectLst/>
                          <a:latin typeface="微軟正黑體" panose="020B0604030504040204" pitchFamily="34" charset="-120"/>
                          <a:ea typeface="微軟正黑體" panose="020B0604030504040204" pitchFamily="34" charset="-120"/>
                          <a:cs typeface="+mn-cs"/>
                        </a:rPr>
                        <a:t>面積</a:t>
                      </a:r>
                      <a:endParaRPr lang="en-US"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endParaRPr>
                    </a:p>
                    <a:p>
                      <a:pPr algn="ctr"/>
                      <a:r>
                        <a:rPr lang="en-US"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chemeClr val="lt1"/>
                          </a:solidFill>
                          <a:effectLst/>
                          <a:latin typeface="微軟正黑體" panose="020B0604030504040204" pitchFamily="34" charset="-120"/>
                          <a:ea typeface="微軟正黑體" panose="020B0604030504040204" pitchFamily="34" charset="-120"/>
                          <a:cs typeface="+mn-cs"/>
                        </a:rPr>
                        <a:t>平方公尺</a:t>
                      </a:r>
                      <a:r>
                        <a:rPr lang="en-US"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rPr>
                        <a:t>)</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kern="1200" dirty="0" smtClean="0">
                          <a:solidFill>
                            <a:schemeClr val="lt1"/>
                          </a:solidFill>
                          <a:effectLst/>
                          <a:latin typeface="微軟正黑體" panose="020B0604030504040204" pitchFamily="34" charset="-120"/>
                          <a:ea typeface="微軟正黑體" panose="020B0604030504040204" pitchFamily="34" charset="-120"/>
                          <a:cs typeface="+mn-cs"/>
                        </a:rPr>
                        <a:t>備註</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dirty="0" smtClean="0">
                          <a:latin typeface="微軟正黑體" panose="020B0604030504040204" pitchFamily="34" charset="-120"/>
                          <a:ea typeface="微軟正黑體" panose="020B0604030504040204" pitchFamily="34" charset="-120"/>
                        </a:rPr>
                        <a:t>現勘評估結果</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203555836"/>
                  </a:ext>
                </a:extLst>
              </a:tr>
              <a:tr h="215853">
                <a:tc>
                  <a:txBody>
                    <a:bodyPr/>
                    <a:lstStyle/>
                    <a:p>
                      <a:pPr marL="0" indent="-228600" algn="ctr" defTabSz="685800" rtl="0" eaLnBrk="1" latinLnBrk="0" hangingPunct="1">
                        <a:spcBef>
                          <a:spcPts val="600"/>
                        </a:spcBef>
                        <a:spcAft>
                          <a:spcPts val="0"/>
                        </a:spcAft>
                      </a:pPr>
                      <a:r>
                        <a:rPr lang="zh-TW" sz="1600" b="1" kern="100" dirty="0">
                          <a:solidFill>
                            <a:srgbClr val="000000"/>
                          </a:solidFill>
                          <a:effectLst/>
                          <a:latin typeface="微軟正黑體" panose="020B0604030504040204" pitchFamily="34" charset="-120"/>
                          <a:ea typeface="微軟正黑體" panose="020B0604030504040204" pitchFamily="34" charset="-120"/>
                          <a:cs typeface="+mn-cs"/>
                        </a:rPr>
                        <a:t>平溪區</a:t>
                      </a:r>
                    </a:p>
                  </a:txBody>
                  <a:tcPr marL="68580" marR="68580" marT="0" marB="0" anchor="ct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菁桐國小</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300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x-none" sz="1600" b="1" kern="100" dirty="0" smtClean="0">
                          <a:solidFill>
                            <a:srgbClr val="000000"/>
                          </a:solidFill>
                          <a:effectLst/>
                          <a:latin typeface="微軟正黑體" panose="020B0604030504040204" pitchFamily="34" charset="-120"/>
                          <a:ea typeface="微軟正黑體" panose="020B0604030504040204" pitchFamily="34" charset="-120"/>
                          <a:cs typeface="+mn-cs"/>
                        </a:rPr>
                        <a:t>戶外收容空間略小</a:t>
                      </a: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，將再進行現勘確認</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chemeClr val="accent6">
                              <a:lumMod val="75000"/>
                            </a:schemeClr>
                          </a:solidFill>
                          <a:effectLst/>
                          <a:latin typeface="微軟正黑體" panose="020B0604030504040204" pitchFamily="34" charset="-120"/>
                          <a:ea typeface="微軟正黑體" panose="020B0604030504040204" pitchFamily="34" charset="-120"/>
                          <a:cs typeface="+mn-cs"/>
                        </a:rPr>
                        <a:t>適合</a:t>
                      </a:r>
                      <a:endParaRPr lang="zh-TW" altLang="zh-TW" sz="1600" b="1" kern="100" dirty="0" smtClean="0">
                        <a:solidFill>
                          <a:schemeClr val="accent6">
                            <a:lumMod val="7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417171184"/>
                  </a:ext>
                </a:extLst>
              </a:tr>
              <a:tr h="191857">
                <a:tc rowSpan="4">
                  <a:txBody>
                    <a:bodyPr/>
                    <a:lstStyle/>
                    <a:p>
                      <a:pPr marL="0" indent="-228600" algn="ctr" defTabSz="685800" rtl="0" eaLnBrk="1" latinLnBrk="0" hangingPunct="1">
                        <a:spcBef>
                          <a:spcPts val="600"/>
                        </a:spcBef>
                        <a:spcAft>
                          <a:spcPts val="0"/>
                        </a:spcAft>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石碇區</a:t>
                      </a:r>
                      <a:endParaRPr lang="zh-TW" altLang="en-US" sz="16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石碇國民小學</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4,000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x-none" altLang="zh-TW" sz="1600" b="1" kern="100" smtClean="0">
                          <a:solidFill>
                            <a:schemeClr val="tx1"/>
                          </a:solidFill>
                          <a:effectLst/>
                          <a:latin typeface="微軟正黑體" panose="020B0604030504040204" pitchFamily="34" charset="-120"/>
                          <a:ea typeface="微軟正黑體" panose="020B0604030504040204" pitchFamily="34" charset="-120"/>
                          <a:cs typeface="+mn-cs"/>
                        </a:rPr>
                        <a:t>戶外收容空間略小</a:t>
                      </a:r>
                      <a:r>
                        <a:rPr lang="zh-TW" altLang="en-US" sz="1600" b="1" kern="10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將再進行現勘確認</a:t>
                      </a:r>
                      <a:endParaRPr lang="zh-TW" alt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rowSpan="4">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由於綠地空間不足，皆不適合做為戶外避難收容處所</a:t>
                      </a:r>
                      <a:endParaRPr lang="zh-TW" sz="16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3491535412"/>
                  </a:ext>
                </a:extLst>
              </a:tr>
              <a:tr h="215853">
                <a:tc vMerge="1">
                  <a:txBody>
                    <a:bodyPr/>
                    <a:lstStyle/>
                    <a:p>
                      <a:pPr marL="0" indent="-228600" algn="ctr" defTabSz="685800" rtl="0" eaLnBrk="1" latinLnBrk="0" hangingPunct="1">
                        <a:spcBef>
                          <a:spcPts val="600"/>
                        </a:spcBef>
                        <a:spcAft>
                          <a:spcPts val="0"/>
                        </a:spcAft>
                      </a:pPr>
                      <a:endParaRPr lang="zh-TW" sz="14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和平國民小學</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5,500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x-none"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戶外收容空間略小</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，將再進行現勘確認</a:t>
                      </a:r>
                      <a:endParaRPr lang="zh-TW" alt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vMerge="1">
                  <a:txBody>
                    <a:bodyPr/>
                    <a:lstStyle/>
                    <a:p>
                      <a:pPr marL="0" indent="-228600" algn="ctr" defTabSz="685800" rtl="0" eaLnBrk="1" latinLnBrk="0" hangingPunct="1">
                        <a:spcBef>
                          <a:spcPts val="600"/>
                        </a:spcBef>
                        <a:spcAft>
                          <a:spcPts val="0"/>
                        </a:spcAft>
                      </a:pPr>
                      <a:endParaRPr lang="zh-TW" altLang="zh-TW" sz="16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tc>
                <a:extLst>
                  <a:ext uri="{0D108BD9-81ED-4DB2-BD59-A6C34878D82A}">
                    <a16:rowId xmlns:a16="http://schemas.microsoft.com/office/drawing/2014/main" val="2630113714"/>
                  </a:ext>
                </a:extLst>
              </a:tr>
              <a:tr h="250324">
                <a:tc vMerge="1">
                  <a:txBody>
                    <a:bodyPr/>
                    <a:lstStyle/>
                    <a:p>
                      <a:endParaRPr lang="zh-TW" altLang="en-US" dirty="0"/>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永定國民小學</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5,000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x-none"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離人口密集區距離較遠</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，將再進行現勘確認</a:t>
                      </a:r>
                      <a:endParaRPr lang="zh-TW" alt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vMerge="1">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endPar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tc>
                <a:extLst>
                  <a:ext uri="{0D108BD9-81ED-4DB2-BD59-A6C34878D82A}">
                    <a16:rowId xmlns:a16="http://schemas.microsoft.com/office/drawing/2014/main" val="3713436544"/>
                  </a:ext>
                </a:extLst>
              </a:tr>
              <a:tr h="215853">
                <a:tc vMerge="1">
                  <a:txBody>
                    <a:bodyPr/>
                    <a:lstStyle/>
                    <a:p>
                      <a:pPr marL="0" indent="-228600" algn="ctr" defTabSz="685800" rtl="0" eaLnBrk="1" latinLnBrk="0" hangingPunct="1">
                        <a:spcBef>
                          <a:spcPts val="600"/>
                        </a:spcBef>
                        <a:spcAft>
                          <a:spcPts val="0"/>
                        </a:spcAft>
                      </a:pPr>
                      <a:endParaRPr lang="zh-TW" sz="14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石碇高中</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x-none" sz="1600" b="1" kern="100" dirty="0">
                          <a:solidFill>
                            <a:schemeClr val="tx1"/>
                          </a:solidFill>
                          <a:effectLst/>
                          <a:latin typeface="微軟正黑體" panose="020B0604030504040204" pitchFamily="34" charset="-120"/>
                          <a:ea typeface="微軟正黑體" panose="020B0604030504040204" pitchFamily="34" charset="-120"/>
                          <a:cs typeface="+mn-cs"/>
                        </a:rPr>
                        <a:t> </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mn-cs"/>
                        </a:rPr>
                        <a:t>列入現勘</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vMerge="1">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endParaRPr lang="zh-TW" sz="16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tc>
                <a:extLst>
                  <a:ext uri="{0D108BD9-81ED-4DB2-BD59-A6C34878D82A}">
                    <a16:rowId xmlns:a16="http://schemas.microsoft.com/office/drawing/2014/main" val="1178537247"/>
                  </a:ext>
                </a:extLst>
              </a:tr>
            </a:tbl>
          </a:graphicData>
        </a:graphic>
      </p:graphicFrame>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4571962"/>
            <a:ext cx="2379185" cy="1784389"/>
          </a:xfrm>
          <a:prstGeom prst="rect">
            <a:avLst/>
          </a:prstGeom>
        </p:spPr>
      </p:pic>
      <p:sp>
        <p:nvSpPr>
          <p:cNvPr id="9" name="文字方塊 8"/>
          <p:cNvSpPr txBox="1"/>
          <p:nvPr/>
        </p:nvSpPr>
        <p:spPr>
          <a:xfrm>
            <a:off x="1119186" y="6048574"/>
            <a:ext cx="902811" cy="307777"/>
          </a:xfrm>
          <a:prstGeom prst="rect">
            <a:avLst/>
          </a:prstGeom>
          <a:solidFill>
            <a:srgbClr val="FFC000"/>
          </a:solidFill>
        </p:spPr>
        <p:txBody>
          <a:bodyPr wrap="none" rtlCol="0">
            <a:spAutoFit/>
          </a:bodyPr>
          <a:lstStyle/>
          <a:p>
            <a:r>
              <a:rPr lang="zh-TW" altLang="en-US" sz="1400" b="1" dirty="0" smtClean="0">
                <a:latin typeface="微軟正黑體" panose="020B0604030504040204" pitchFamily="34" charset="-120"/>
                <a:ea typeface="微軟正黑體" panose="020B0604030504040204" pitchFamily="34" charset="-120"/>
              </a:rPr>
              <a:t>石碇高中</a:t>
            </a:r>
            <a:endParaRPr lang="zh-TW" altLang="en-US" sz="1400" b="1" dirty="0">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4574230"/>
            <a:ext cx="2376161" cy="1782121"/>
          </a:xfrm>
          <a:prstGeom prst="rect">
            <a:avLst/>
          </a:prstGeom>
        </p:spPr>
      </p:pic>
      <p:sp>
        <p:nvSpPr>
          <p:cNvPr id="11" name="文字方塊 10"/>
          <p:cNvSpPr txBox="1"/>
          <p:nvPr/>
        </p:nvSpPr>
        <p:spPr>
          <a:xfrm>
            <a:off x="6985568" y="6044848"/>
            <a:ext cx="902811" cy="307777"/>
          </a:xfrm>
          <a:prstGeom prst="rect">
            <a:avLst/>
          </a:prstGeom>
          <a:solidFill>
            <a:srgbClr val="FFC000"/>
          </a:solidFill>
        </p:spPr>
        <p:txBody>
          <a:bodyPr wrap="none" rtlCol="0">
            <a:spAutoFit/>
          </a:bodyPr>
          <a:lstStyle/>
          <a:p>
            <a:r>
              <a:rPr lang="zh-TW" altLang="en-US" sz="1400" b="1" dirty="0" smtClean="0">
                <a:latin typeface="微軟正黑體" panose="020B0604030504040204" pitchFamily="34" charset="-120"/>
                <a:ea typeface="微軟正黑體" panose="020B0604030504040204" pitchFamily="34" charset="-120"/>
              </a:rPr>
              <a:t>菁桐國小</a:t>
            </a:r>
            <a:endParaRPr lang="zh-TW" altLang="en-US" sz="1400" b="1" dirty="0">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200" y="4571962"/>
            <a:ext cx="2366438" cy="1774829"/>
          </a:xfrm>
          <a:prstGeom prst="rect">
            <a:avLst/>
          </a:prstGeom>
        </p:spPr>
      </p:pic>
      <p:sp>
        <p:nvSpPr>
          <p:cNvPr id="13" name="文字方塊 12"/>
          <p:cNvSpPr txBox="1"/>
          <p:nvPr/>
        </p:nvSpPr>
        <p:spPr>
          <a:xfrm>
            <a:off x="4119952" y="6061859"/>
            <a:ext cx="902811" cy="307777"/>
          </a:xfrm>
          <a:prstGeom prst="rect">
            <a:avLst/>
          </a:prstGeom>
          <a:solidFill>
            <a:srgbClr val="FFC000"/>
          </a:solidFill>
        </p:spPr>
        <p:txBody>
          <a:bodyPr wrap="none" rtlCol="0">
            <a:spAutoFit/>
          </a:bodyPr>
          <a:lstStyle/>
          <a:p>
            <a:r>
              <a:rPr lang="zh-TW" altLang="en-US" sz="1400" b="1" dirty="0" smtClean="0">
                <a:latin typeface="微軟正黑體" panose="020B0604030504040204" pitchFamily="34" charset="-120"/>
                <a:ea typeface="微軟正黑體" panose="020B0604030504040204" pitchFamily="34" charset="-120"/>
              </a:rPr>
              <a:t>永定國小</a:t>
            </a:r>
            <a:endParaRPr lang="zh-TW" altLang="en-US" sz="1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07484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29</a:t>
            </a:fld>
            <a:endParaRPr lang="zh-TW" altLang="en-US">
              <a:solidFill>
                <a:srgbClr val="44546A">
                  <a:lumMod val="50000"/>
                </a:srgbClr>
              </a:solidFill>
            </a:endParaRPr>
          </a:p>
        </p:txBody>
      </p:sp>
      <p:sp>
        <p:nvSpPr>
          <p:cNvPr id="3" name="標題 2"/>
          <p:cNvSpPr>
            <a:spLocks noGrp="1"/>
          </p:cNvSpPr>
          <p:nvPr>
            <p:ph type="title"/>
          </p:nvPr>
        </p:nvSpPr>
        <p:spPr>
          <a:xfrm>
            <a:off x="304800" y="130857"/>
            <a:ext cx="6705600" cy="716869"/>
          </a:xfrm>
          <a:solidFill>
            <a:schemeClr val="bg1"/>
          </a:solidFill>
        </p:spPr>
        <p:txBody>
          <a:bodyPr/>
          <a:lstStyle/>
          <a:p>
            <a:pPr lvl="0"/>
            <a:r>
              <a:rPr lang="zh-TW" altLang="en-US" dirty="0"/>
              <a:t>戶外避難收容處所選址進度報告</a:t>
            </a:r>
            <a:endParaRPr lang="zh-TW" altLang="en-US" sz="1800" dirty="0"/>
          </a:p>
        </p:txBody>
      </p:sp>
      <p:sp>
        <p:nvSpPr>
          <p:cNvPr id="7" name="內容版面配置區 2"/>
          <p:cNvSpPr txBox="1">
            <a:spLocks/>
          </p:cNvSpPr>
          <p:nvPr/>
        </p:nvSpPr>
        <p:spPr>
          <a:xfrm>
            <a:off x="52814" y="705041"/>
            <a:ext cx="8686800" cy="98191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00" indent="-444500">
              <a:lnSpc>
                <a:spcPct val="100000"/>
              </a:lnSpc>
              <a:buFont typeface="Wingdings" panose="05000000000000000000" pitchFamily="2" charset="2"/>
              <a:buChar char="u"/>
            </a:pPr>
            <a:r>
              <a:rPr lang="zh-TW" altLang="en-US" sz="2400" b="1" dirty="0" smtClean="0">
                <a:solidFill>
                  <a:prstClr val="black"/>
                </a:solidFill>
              </a:rPr>
              <a:t>針對</a:t>
            </a:r>
            <a:r>
              <a:rPr lang="zh-TW" altLang="en-US" sz="2400" b="1" dirty="0">
                <a:solidFill>
                  <a:prstClr val="black"/>
                </a:solidFill>
              </a:rPr>
              <a:t>尚未有建置防災公園之行政區</a:t>
            </a:r>
            <a:r>
              <a:rPr lang="en-US" altLang="zh-TW" sz="2400" b="1" dirty="0">
                <a:solidFill>
                  <a:prstClr val="black"/>
                </a:solidFill>
              </a:rPr>
              <a:t>(13</a:t>
            </a:r>
            <a:r>
              <a:rPr lang="zh-TW" altLang="en-US" sz="2400" b="1" dirty="0">
                <a:solidFill>
                  <a:prstClr val="black"/>
                </a:solidFill>
              </a:rPr>
              <a:t>區</a:t>
            </a:r>
            <a:r>
              <a:rPr lang="en-US" altLang="zh-TW" sz="2400" b="1" dirty="0">
                <a:solidFill>
                  <a:prstClr val="black"/>
                </a:solidFill>
              </a:rPr>
              <a:t>)</a:t>
            </a:r>
            <a:r>
              <a:rPr lang="zh-TW" altLang="en-US" sz="2400" b="1" dirty="0">
                <a:solidFill>
                  <a:prstClr val="black"/>
                </a:solidFill>
              </a:rPr>
              <a:t>所</a:t>
            </a:r>
            <a:r>
              <a:rPr lang="zh-TW" altLang="en-US" sz="2400" b="1" dirty="0" smtClean="0">
                <a:solidFill>
                  <a:prstClr val="black"/>
                </a:solidFill>
              </a:rPr>
              <a:t>提報戶外收容</a:t>
            </a:r>
            <a:r>
              <a:rPr lang="zh-TW" altLang="en-US" sz="2400" b="1" dirty="0">
                <a:solidFill>
                  <a:prstClr val="black"/>
                </a:solidFill>
              </a:rPr>
              <a:t>避難</a:t>
            </a:r>
            <a:r>
              <a:rPr lang="zh-TW" altLang="en-US" sz="2400" b="1" dirty="0" smtClean="0">
                <a:solidFill>
                  <a:prstClr val="black"/>
                </a:solidFill>
              </a:rPr>
              <a:t>處所，經初步</a:t>
            </a:r>
            <a:r>
              <a:rPr lang="zh-TW" altLang="en-US" sz="2400" b="1" dirty="0">
                <a:solidFill>
                  <a:prstClr val="black"/>
                </a:solidFill>
              </a:rPr>
              <a:t>評估</a:t>
            </a:r>
            <a:r>
              <a:rPr lang="zh-TW" altLang="en-US" sz="2400" b="1" dirty="0" smtClean="0">
                <a:solidFill>
                  <a:prstClr val="black"/>
                </a:solidFill>
              </a:rPr>
              <a:t>過後進行現勘，現勘進度及結果如下</a:t>
            </a:r>
            <a:r>
              <a:rPr lang="zh-TW" altLang="en-US" sz="2400" b="1" dirty="0">
                <a:solidFill>
                  <a:prstClr val="black"/>
                </a:solidFill>
              </a:rPr>
              <a:t>：</a:t>
            </a:r>
            <a:endParaRPr lang="en-US" altLang="zh-TW" sz="2400" b="1" dirty="0">
              <a:solidFill>
                <a:prstClr val="black"/>
              </a:solidFill>
            </a:endParaRPr>
          </a:p>
          <a:p>
            <a:pPr marL="444500" indent="-444500">
              <a:lnSpc>
                <a:spcPct val="100000"/>
              </a:lnSpc>
              <a:buFont typeface="Wingdings" panose="05000000000000000000" pitchFamily="2" charset="2"/>
              <a:buChar char="u"/>
            </a:pPr>
            <a:endParaRPr lang="en-US" altLang="zh-TW" sz="2400" dirty="0">
              <a:solidFill>
                <a:prstClr val="black"/>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3992611393"/>
              </p:ext>
            </p:extLst>
          </p:nvPr>
        </p:nvGraphicFramePr>
        <p:xfrm>
          <a:off x="129777" y="1600200"/>
          <a:ext cx="8786385" cy="3017520"/>
        </p:xfrm>
        <a:graphic>
          <a:graphicData uri="http://schemas.openxmlformats.org/drawingml/2006/table">
            <a:tbl>
              <a:tblPr firstRow="1" bandRow="1">
                <a:tableStyleId>{5C22544A-7EE6-4342-B048-85BDC9FD1C3A}</a:tableStyleId>
              </a:tblPr>
              <a:tblGrid>
                <a:gridCol w="798552">
                  <a:extLst>
                    <a:ext uri="{9D8B030D-6E8A-4147-A177-3AD203B41FA5}">
                      <a16:colId xmlns:a16="http://schemas.microsoft.com/office/drawing/2014/main" val="2850322464"/>
                    </a:ext>
                  </a:extLst>
                </a:gridCol>
                <a:gridCol w="1793922">
                  <a:extLst>
                    <a:ext uri="{9D8B030D-6E8A-4147-A177-3AD203B41FA5}">
                      <a16:colId xmlns:a16="http://schemas.microsoft.com/office/drawing/2014/main" val="960288101"/>
                    </a:ext>
                  </a:extLst>
                </a:gridCol>
                <a:gridCol w="1774312">
                  <a:extLst>
                    <a:ext uri="{9D8B030D-6E8A-4147-A177-3AD203B41FA5}">
                      <a16:colId xmlns:a16="http://schemas.microsoft.com/office/drawing/2014/main" val="1848540928"/>
                    </a:ext>
                  </a:extLst>
                </a:gridCol>
                <a:gridCol w="2590800">
                  <a:extLst>
                    <a:ext uri="{9D8B030D-6E8A-4147-A177-3AD203B41FA5}">
                      <a16:colId xmlns:a16="http://schemas.microsoft.com/office/drawing/2014/main" val="522969085"/>
                    </a:ext>
                  </a:extLst>
                </a:gridCol>
                <a:gridCol w="1828799">
                  <a:extLst>
                    <a:ext uri="{9D8B030D-6E8A-4147-A177-3AD203B41FA5}">
                      <a16:colId xmlns:a16="http://schemas.microsoft.com/office/drawing/2014/main" val="1779183541"/>
                    </a:ext>
                  </a:extLst>
                </a:gridCol>
              </a:tblGrid>
              <a:tr h="354665">
                <a:tc>
                  <a:txBody>
                    <a:bodyPr/>
                    <a:lstStyle/>
                    <a:p>
                      <a:pPr algn="ctr"/>
                      <a:r>
                        <a:rPr lang="zh-TW" altLang="en-US" sz="1600" dirty="0" smtClean="0">
                          <a:latin typeface="微軟正黑體" panose="020B0604030504040204" pitchFamily="34" charset="-120"/>
                          <a:ea typeface="微軟正黑體" panose="020B0604030504040204" pitchFamily="34" charset="-120"/>
                        </a:rPr>
                        <a:t>行政區</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rPr>
                        <a:t>名稱</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kern="1200" dirty="0" smtClean="0">
                          <a:solidFill>
                            <a:schemeClr val="lt1"/>
                          </a:solidFill>
                          <a:effectLst/>
                          <a:latin typeface="微軟正黑體" panose="020B0604030504040204" pitchFamily="34" charset="-120"/>
                          <a:ea typeface="微軟正黑體" panose="020B0604030504040204" pitchFamily="34" charset="-120"/>
                          <a:cs typeface="+mn-cs"/>
                        </a:rPr>
                        <a:t>面積</a:t>
                      </a:r>
                      <a:endParaRPr lang="en-US"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endParaRPr>
                    </a:p>
                    <a:p>
                      <a:pPr algn="ctr"/>
                      <a:r>
                        <a:rPr lang="en-US"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chemeClr val="lt1"/>
                          </a:solidFill>
                          <a:effectLst/>
                          <a:latin typeface="微軟正黑體" panose="020B0604030504040204" pitchFamily="34" charset="-120"/>
                          <a:ea typeface="微軟正黑體" panose="020B0604030504040204" pitchFamily="34" charset="-120"/>
                          <a:cs typeface="+mn-cs"/>
                        </a:rPr>
                        <a:t>平方公尺</a:t>
                      </a:r>
                      <a:r>
                        <a:rPr lang="en-US" altLang="zh-TW" sz="1600" b="1" kern="1200" dirty="0" smtClean="0">
                          <a:solidFill>
                            <a:schemeClr val="lt1"/>
                          </a:solidFill>
                          <a:effectLst/>
                          <a:latin typeface="微軟正黑體" panose="020B0604030504040204" pitchFamily="34" charset="-120"/>
                          <a:ea typeface="微軟正黑體" panose="020B0604030504040204" pitchFamily="34" charset="-120"/>
                          <a:cs typeface="+mn-cs"/>
                        </a:rPr>
                        <a:t>)</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kern="1200" dirty="0" smtClean="0">
                          <a:solidFill>
                            <a:schemeClr val="lt1"/>
                          </a:solidFill>
                          <a:effectLst/>
                          <a:latin typeface="微軟正黑體" panose="020B0604030504040204" pitchFamily="34" charset="-120"/>
                          <a:ea typeface="微軟正黑體" panose="020B0604030504040204" pitchFamily="34" charset="-120"/>
                          <a:cs typeface="+mn-cs"/>
                        </a:rPr>
                        <a:t>備註</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dirty="0" smtClean="0">
                          <a:latin typeface="微軟正黑體" panose="020B0604030504040204" pitchFamily="34" charset="-120"/>
                          <a:ea typeface="微軟正黑體" panose="020B0604030504040204" pitchFamily="34" charset="-120"/>
                        </a:rPr>
                        <a:t>現勘評估結果</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203555836"/>
                  </a:ext>
                </a:extLst>
              </a:tr>
              <a:tr h="215853">
                <a:tc rowSpan="3">
                  <a:txBody>
                    <a:bodyPr/>
                    <a:lstStyle/>
                    <a:p>
                      <a:pPr marL="0" indent="-228600" algn="ctr" defTabSz="685800" rtl="0" eaLnBrk="1" latinLnBrk="0" hangingPunct="1">
                        <a:spcBef>
                          <a:spcPts val="600"/>
                        </a:spcBef>
                        <a:spcAft>
                          <a:spcPts val="0"/>
                        </a:spcAft>
                      </a:pPr>
                      <a:r>
                        <a:rPr lang="zh-TW" sz="1600" b="1" kern="100" dirty="0">
                          <a:solidFill>
                            <a:srgbClr val="000000"/>
                          </a:solidFill>
                          <a:effectLst/>
                          <a:latin typeface="微軟正黑體" panose="020B0604030504040204" pitchFamily="34" charset="-120"/>
                          <a:ea typeface="微軟正黑體" panose="020B0604030504040204" pitchFamily="34" charset="-120"/>
                          <a:cs typeface="+mn-cs"/>
                        </a:rPr>
                        <a:t>石門區</a:t>
                      </a:r>
                    </a:p>
                  </a:txBody>
                  <a:tcPr marL="68580" marR="68580" marT="0" marB="0" anchor="ct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老梅國小</a:t>
                      </a:r>
                      <a:r>
                        <a:rPr lang="en-US" sz="1600" b="1"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操場旁綠地</a:t>
                      </a:r>
                      <a:r>
                        <a:rPr lang="en-US" sz="1600" b="1"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8,925</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sz="1600" b="1" kern="100" dirty="0">
                          <a:solidFill>
                            <a:srgbClr val="000000"/>
                          </a:solidFill>
                          <a:effectLst/>
                          <a:latin typeface="微軟正黑體" panose="020B0604030504040204" pitchFamily="34" charset="-120"/>
                          <a:ea typeface="微軟正黑體" panose="020B0604030504040204" pitchFamily="34" charset="-120"/>
                          <a:cs typeface="+mn-cs"/>
                        </a:rPr>
                        <a:t> </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228600" algn="ctr" defTabSz="685800" rtl="0" eaLnBrk="1" fontAlgn="auto" latinLnBrk="0" hangingPunct="1">
                        <a:lnSpc>
                          <a:spcPct val="100000"/>
                        </a:lnSpc>
                        <a:spcBef>
                          <a:spcPts val="600"/>
                        </a:spcBef>
                        <a:spcAft>
                          <a:spcPts val="0"/>
                        </a:spcAft>
                        <a:buClrTx/>
                        <a:buSzTx/>
                        <a:buFontTx/>
                        <a:buNone/>
                        <a:tabLst/>
                        <a:defRP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預計</a:t>
                      </a:r>
                      <a:r>
                        <a:rPr lang="en-US"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mn-cs"/>
                        </a:rPr>
                        <a:t>月現勘</a:t>
                      </a:r>
                      <a:endPar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842986412"/>
                  </a:ext>
                </a:extLst>
              </a:tr>
              <a:tr h="215853">
                <a:tc vMerge="1">
                  <a:txBody>
                    <a:bodyPr/>
                    <a:lstStyle/>
                    <a:p>
                      <a:endParaRPr lang="zh-TW" altLang="en-US"/>
                    </a:p>
                  </a:txBody>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石門國中</a:t>
                      </a:r>
                      <a:r>
                        <a:rPr lang="en-US" sz="1600" b="1"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操場</a:t>
                      </a:r>
                      <a:r>
                        <a:rPr lang="en-US" sz="1600" b="1"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6,798</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sz="1600" b="1" kern="100" dirty="0">
                          <a:solidFill>
                            <a:srgbClr val="000000"/>
                          </a:solidFill>
                          <a:effectLst/>
                          <a:latin typeface="微軟正黑體" panose="020B0604030504040204" pitchFamily="34" charset="-120"/>
                          <a:ea typeface="微軟正黑體" panose="020B0604030504040204" pitchFamily="34" charset="-120"/>
                          <a:cs typeface="+mn-cs"/>
                        </a:rPr>
                        <a:t> </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228600" algn="ctr" defTabSz="685800" rtl="0" eaLnBrk="1" fontAlgn="auto" latinLnBrk="0" hangingPunct="1">
                        <a:lnSpc>
                          <a:spcPct val="100000"/>
                        </a:lnSpc>
                        <a:spcBef>
                          <a:spcPts val="600"/>
                        </a:spcBef>
                        <a:spcAft>
                          <a:spcPts val="0"/>
                        </a:spcAft>
                        <a:buClrTx/>
                        <a:buSzTx/>
                        <a:buFontTx/>
                        <a:buNone/>
                        <a:tabLst/>
                        <a:defRPr/>
                      </a:pP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月現勘</a:t>
                      </a:r>
                      <a:endParaRPr kumimoji="0" lang="zh-TW" altLang="zh-TW"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3833555791"/>
                  </a:ext>
                </a:extLst>
              </a:tr>
              <a:tr h="215853">
                <a:tc vMerge="1">
                  <a:txBody>
                    <a:bodyPr/>
                    <a:lstStyle/>
                    <a:p>
                      <a:endParaRPr lang="zh-TW" altLang="en-US"/>
                    </a:p>
                  </a:txBody>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石門國小</a:t>
                      </a:r>
                      <a:r>
                        <a:rPr lang="en-US" sz="1600" b="1"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操場</a:t>
                      </a:r>
                      <a:r>
                        <a:rPr lang="en-US" sz="1600" b="1"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3,000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sz="1600" b="1" kern="100" dirty="0">
                          <a:solidFill>
                            <a:srgbClr val="000000"/>
                          </a:solidFill>
                          <a:effectLst/>
                          <a:latin typeface="微軟正黑體" panose="020B0604030504040204" pitchFamily="34" charset="-120"/>
                          <a:ea typeface="微軟正黑體" panose="020B0604030504040204" pitchFamily="34" charset="-120"/>
                          <a:cs typeface="+mn-cs"/>
                        </a:rPr>
                        <a:t> </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228600" algn="ctr" defTabSz="685800" rtl="0" eaLnBrk="1" fontAlgn="auto" latinLnBrk="0" hangingPunct="1">
                        <a:lnSpc>
                          <a:spcPct val="100000"/>
                        </a:lnSpc>
                        <a:spcBef>
                          <a:spcPts val="600"/>
                        </a:spcBef>
                        <a:spcAft>
                          <a:spcPts val="0"/>
                        </a:spcAft>
                        <a:buClrTx/>
                        <a:buSzTx/>
                        <a:buFontTx/>
                        <a:buNone/>
                        <a:tabLst/>
                        <a:defRPr/>
                      </a:pP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月現勘</a:t>
                      </a:r>
                      <a:endParaRPr kumimoji="0" lang="zh-TW" altLang="zh-TW"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561126391"/>
                  </a:ext>
                </a:extLst>
              </a:tr>
              <a:tr h="215853">
                <a:tc rowSpan="2">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三芝</a:t>
                      </a:r>
                      <a:r>
                        <a:rPr lang="zh-TW" altLang="zh-TW" sz="1600" b="1" kern="100" dirty="0" smtClean="0">
                          <a:solidFill>
                            <a:srgbClr val="000000"/>
                          </a:solidFill>
                          <a:effectLst/>
                          <a:latin typeface="微軟正黑體" panose="020B0604030504040204" pitchFamily="34" charset="-120"/>
                          <a:ea typeface="微軟正黑體" panose="020B0604030504040204" pitchFamily="34" charset="-120"/>
                          <a:cs typeface="+mn-cs"/>
                        </a:rPr>
                        <a:t>區</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三芝國中</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3,144</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sz="1600" b="1" kern="100" dirty="0">
                          <a:solidFill>
                            <a:schemeClr val="tx1"/>
                          </a:solidFill>
                          <a:effectLst/>
                          <a:latin typeface="微軟正黑體" panose="020B0604030504040204" pitchFamily="34" charset="-120"/>
                          <a:ea typeface="微軟正黑體" panose="020B0604030504040204" pitchFamily="34" charset="-120"/>
                          <a:cs typeface="+mn-cs"/>
                        </a:rPr>
                        <a:t> </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228600" algn="ctr" defTabSz="685800" rtl="0" eaLnBrk="1" fontAlgn="auto" latinLnBrk="0" hangingPunct="1">
                        <a:lnSpc>
                          <a:spcPct val="100000"/>
                        </a:lnSpc>
                        <a:spcBef>
                          <a:spcPts val="600"/>
                        </a:spcBef>
                        <a:spcAft>
                          <a:spcPts val="0"/>
                        </a:spcAft>
                        <a:buClrTx/>
                        <a:buSzTx/>
                        <a:buFontTx/>
                        <a:buNone/>
                        <a:tabLst/>
                        <a:defRPr/>
                      </a:pP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月現勘</a:t>
                      </a:r>
                      <a:endParaRPr kumimoji="0" lang="zh-TW" altLang="zh-TW"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3424410480"/>
                  </a:ext>
                </a:extLst>
              </a:tr>
              <a:tr h="215853">
                <a:tc vMerge="1">
                  <a:txBody>
                    <a:bodyPr/>
                    <a:lstStyle/>
                    <a:p>
                      <a:pPr marL="0" indent="-228600" algn="ctr" defTabSz="685800" rtl="0" eaLnBrk="1" latinLnBrk="0" hangingPunct="1">
                        <a:spcBef>
                          <a:spcPts val="600"/>
                        </a:spcBef>
                        <a:spcAft>
                          <a:spcPts val="0"/>
                        </a:spcAft>
                      </a:pPr>
                      <a:endParaRPr lang="zh-TW" sz="14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三芝國小</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3,000</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228600" algn="ctr" defTabSz="685800" rtl="0" eaLnBrk="1" fontAlgn="auto" latinLnBrk="0" hangingPunct="1">
                        <a:lnSpc>
                          <a:spcPct val="100000"/>
                        </a:lnSpc>
                        <a:spcBef>
                          <a:spcPts val="600"/>
                        </a:spcBef>
                        <a:spcAft>
                          <a:spcPts val="0"/>
                        </a:spcAft>
                        <a:buClrTx/>
                        <a:buSzTx/>
                        <a:buFontTx/>
                        <a:buNone/>
                        <a:tabLst/>
                        <a:defRPr/>
                      </a:pP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月現勘</a:t>
                      </a:r>
                      <a:endParaRPr kumimoji="0" lang="zh-TW" altLang="zh-TW"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598213176"/>
                  </a:ext>
                </a:extLst>
              </a:tr>
              <a:tr h="215853">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雙溪區</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三貂運動公園</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mn-cs"/>
                        </a:rPr>
                        <a:t>15,299</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endParaRPr lang="zh-TW"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228600" algn="ctr" defTabSz="685800" rtl="0" eaLnBrk="1" fontAlgn="auto" latinLnBrk="0" hangingPunct="1">
                        <a:lnSpc>
                          <a:spcPct val="100000"/>
                        </a:lnSpc>
                        <a:spcBef>
                          <a:spcPts val="600"/>
                        </a:spcBef>
                        <a:spcAft>
                          <a:spcPts val="0"/>
                        </a:spcAft>
                        <a:buClrTx/>
                        <a:buSzTx/>
                        <a:buFontTx/>
                        <a:buNone/>
                        <a:tabLst/>
                        <a:defRPr/>
                      </a:pP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月現勘</a:t>
                      </a:r>
                      <a:endParaRPr kumimoji="0" lang="zh-TW" altLang="zh-TW"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767162487"/>
                  </a:ext>
                </a:extLst>
              </a:tr>
              <a:tr h="215853">
                <a:tc rowSpan="2">
                  <a:txBody>
                    <a:bodyPr/>
                    <a:lstStyle/>
                    <a:p>
                      <a:pPr marL="0" indent="-228600" algn="ctr" defTabSz="685800" rtl="0" eaLnBrk="1" latinLnBrk="0" hangingPunct="1">
                        <a:spcBef>
                          <a:spcPts val="600"/>
                        </a:spcBef>
                        <a:spcAft>
                          <a:spcPts val="0"/>
                        </a:spcAft>
                      </a:pPr>
                      <a:r>
                        <a:rPr lang="zh-TW" sz="1600" b="1" kern="100" dirty="0">
                          <a:solidFill>
                            <a:srgbClr val="000000"/>
                          </a:solidFill>
                          <a:effectLst/>
                          <a:latin typeface="微軟正黑體" panose="020B0604030504040204" pitchFamily="34" charset="-120"/>
                          <a:ea typeface="微軟正黑體" panose="020B0604030504040204" pitchFamily="34" charset="-120"/>
                          <a:cs typeface="+mn-cs"/>
                        </a:rPr>
                        <a:t>貢寮區</a:t>
                      </a:r>
                    </a:p>
                  </a:txBody>
                  <a:tcPr marL="68580" marR="68580" marT="0" marB="0" anchor="ctr"/>
                </a:tc>
                <a:tc>
                  <a:txBody>
                    <a:bodyPr/>
                    <a:lstStyle/>
                    <a:p>
                      <a:pPr marL="0" algn="ctr" defTabSz="685800" rtl="0" eaLnBrk="1" latinLnBrk="0" hangingPunct="1">
                        <a:spcAft>
                          <a:spcPts val="0"/>
                        </a:spcAft>
                      </a:pPr>
                      <a:r>
                        <a:rPr lang="zh-TW" sz="1600" b="1" kern="100" dirty="0">
                          <a:solidFill>
                            <a:srgbClr val="000000"/>
                          </a:solidFill>
                          <a:effectLst/>
                          <a:latin typeface="微軟正黑體" panose="020B0604030504040204" pitchFamily="34" charset="-120"/>
                          <a:ea typeface="微軟正黑體" panose="020B0604030504040204" pitchFamily="34" charset="-120"/>
                          <a:cs typeface="+mn-cs"/>
                        </a:rPr>
                        <a:t>龍門運動公園</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rgbClr val="000000"/>
                          </a:solidFill>
                          <a:effectLst/>
                          <a:latin typeface="微軟正黑體" panose="020B0604030504040204" pitchFamily="34" charset="-120"/>
                          <a:ea typeface="微軟正黑體" panose="020B0604030504040204" pitchFamily="34" charset="-120"/>
                          <a:cs typeface="+mn-cs"/>
                        </a:rPr>
                        <a:t>79,437</a:t>
                      </a:r>
                      <a:endPar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 </a:t>
                      </a:r>
                      <a:r>
                        <a:rPr lang="x-none" sz="1600" b="1" kern="100" dirty="0">
                          <a:solidFill>
                            <a:srgbClr val="000000"/>
                          </a:solidFill>
                          <a:effectLst/>
                          <a:latin typeface="微軟正黑體" panose="020B0604030504040204" pitchFamily="34" charset="-120"/>
                          <a:ea typeface="微軟正黑體" panose="020B0604030504040204" pitchFamily="34" charset="-120"/>
                          <a:cs typeface="+mn-cs"/>
                        </a:rPr>
                        <a:t> </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228600" algn="ctr" defTabSz="685800" rtl="0" eaLnBrk="1" fontAlgn="auto" latinLnBrk="0" hangingPunct="1">
                        <a:lnSpc>
                          <a:spcPct val="100000"/>
                        </a:lnSpc>
                        <a:spcBef>
                          <a:spcPts val="600"/>
                        </a:spcBef>
                        <a:spcAft>
                          <a:spcPts val="0"/>
                        </a:spcAft>
                        <a:buClrTx/>
                        <a:buSzTx/>
                        <a:buFontTx/>
                        <a:buNone/>
                        <a:tabLst/>
                        <a:defRPr/>
                      </a:pP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月現勘</a:t>
                      </a:r>
                      <a:endParaRPr kumimoji="0" lang="zh-TW" altLang="zh-TW"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562992935"/>
                  </a:ext>
                </a:extLst>
              </a:tr>
              <a:tr h="215853">
                <a:tc vMerge="1">
                  <a:txBody>
                    <a:bodyPr/>
                    <a:lstStyle/>
                    <a:p>
                      <a:endParaRPr lang="zh-TW" altLang="en-US"/>
                    </a:p>
                  </a:txBody>
                  <a:tcPr/>
                </a:tc>
                <a:tc>
                  <a:txBody>
                    <a:bodyPr/>
                    <a:lstStyle/>
                    <a:p>
                      <a:pPr marL="0" algn="ctr" defTabSz="685800" rtl="0" eaLnBrk="1" latinLnBrk="0" hangingPunct="1">
                        <a:spcAft>
                          <a:spcPts val="0"/>
                        </a:spcAft>
                      </a:pPr>
                      <a:r>
                        <a:rPr lang="zh-TW" sz="1600" b="1" kern="100" dirty="0">
                          <a:solidFill>
                            <a:srgbClr val="000000"/>
                          </a:solidFill>
                          <a:effectLst/>
                          <a:latin typeface="微軟正黑體" panose="020B0604030504040204" pitchFamily="34" charset="-120"/>
                          <a:ea typeface="微軟正黑體" panose="020B0604030504040204" pitchFamily="34" charset="-120"/>
                          <a:cs typeface="+mn-cs"/>
                        </a:rPr>
                        <a:t>澳底壘球場</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rgbClr val="000000"/>
                          </a:solidFill>
                          <a:effectLst/>
                          <a:latin typeface="微軟正黑體" panose="020B0604030504040204" pitchFamily="34" charset="-120"/>
                          <a:ea typeface="微軟正黑體" panose="020B0604030504040204" pitchFamily="34" charset="-120"/>
                          <a:cs typeface="+mn-cs"/>
                        </a:rPr>
                        <a:t>7,620</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sz="1600" b="1" kern="100" dirty="0">
                          <a:solidFill>
                            <a:srgbClr val="000000"/>
                          </a:solidFill>
                          <a:effectLst/>
                          <a:latin typeface="微軟正黑體" panose="020B0604030504040204" pitchFamily="34" charset="-120"/>
                          <a:ea typeface="微軟正黑體" panose="020B0604030504040204" pitchFamily="34" charset="-120"/>
                          <a:cs typeface="+mn-cs"/>
                        </a:rPr>
                        <a:t> </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228600" algn="ctr" defTabSz="685800" rtl="0" eaLnBrk="1" fontAlgn="auto" latinLnBrk="0" hangingPunct="1">
                        <a:lnSpc>
                          <a:spcPct val="100000"/>
                        </a:lnSpc>
                        <a:spcBef>
                          <a:spcPts val="600"/>
                        </a:spcBef>
                        <a:spcAft>
                          <a:spcPts val="0"/>
                        </a:spcAft>
                        <a:buClrTx/>
                        <a:buSzTx/>
                        <a:buFontTx/>
                        <a:buNone/>
                        <a:tabLst/>
                        <a:defRPr/>
                      </a:pP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1600" b="1" i="0" u="none" strike="noStrike" kern="1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月現勘</a:t>
                      </a:r>
                      <a:endParaRPr kumimoji="0" lang="zh-TW" altLang="zh-TW"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473489496"/>
                  </a:ext>
                </a:extLst>
              </a:tr>
              <a:tr h="215853">
                <a:tc>
                  <a:txBody>
                    <a:bodyPr/>
                    <a:lstStyle/>
                    <a:p>
                      <a:pPr marL="0" indent="-228600" algn="ctr" defTabSz="685800" rtl="0" eaLnBrk="1" latinLnBrk="0" hangingPunct="1">
                        <a:spcBef>
                          <a:spcPts val="600"/>
                        </a:spcBef>
                        <a:spcAft>
                          <a:spcPts val="0"/>
                        </a:spcAft>
                      </a:pPr>
                      <a:r>
                        <a:rPr lang="zh-TW" sz="1600" b="1" kern="100" dirty="0">
                          <a:solidFill>
                            <a:srgbClr val="000000"/>
                          </a:solidFill>
                          <a:effectLst/>
                          <a:latin typeface="微軟正黑體" panose="020B0604030504040204" pitchFamily="34" charset="-120"/>
                          <a:ea typeface="微軟正黑體" panose="020B0604030504040204" pitchFamily="34" charset="-120"/>
                          <a:cs typeface="+mn-cs"/>
                        </a:rPr>
                        <a:t>坪林區</a:t>
                      </a:r>
                    </a:p>
                  </a:txBody>
                  <a:tcPr marL="68580" marR="68580" marT="0" marB="0" anchor="ctr"/>
                </a:tc>
                <a:tc>
                  <a:txBody>
                    <a:bodyPr/>
                    <a:lstStyle/>
                    <a:p>
                      <a:pPr algn="ctr">
                        <a:spcAft>
                          <a:spcPts val="0"/>
                        </a:spcAft>
                      </a:pPr>
                      <a:r>
                        <a:rPr lang="zh-TW" sz="1600" b="1" kern="100" dirty="0">
                          <a:solidFill>
                            <a:srgbClr val="000000"/>
                          </a:solidFill>
                          <a:effectLst/>
                          <a:latin typeface="微軟正黑體" panose="020B0604030504040204" pitchFamily="34" charset="-120"/>
                          <a:ea typeface="微軟正黑體" panose="020B0604030504040204" pitchFamily="34" charset="-120"/>
                          <a:cs typeface="+mn-cs"/>
                        </a:rPr>
                        <a:t>坪林國民中學</a:t>
                      </a:r>
                    </a:p>
                  </a:txBody>
                  <a:tcPr marL="68580" marR="68580" marT="0" marB="0" anchor="ctr"/>
                </a:tc>
                <a:tc>
                  <a:txBody>
                    <a:bodyPr/>
                    <a:lstStyle/>
                    <a:p>
                      <a:pPr marL="0" indent="-228600" algn="ctr" defTabSz="685800" rtl="0" eaLnBrk="1" latinLnBrk="0" hangingPunct="1">
                        <a:spcBef>
                          <a:spcPts val="600"/>
                        </a:spcBef>
                        <a:spcAft>
                          <a:spcPts val="0"/>
                        </a:spcAft>
                      </a:pPr>
                      <a:r>
                        <a:rPr lang="en-US" altLang="zh-TW" sz="1600" b="1" kern="100" dirty="0" smtClean="0">
                          <a:solidFill>
                            <a:srgbClr val="000000"/>
                          </a:solidFill>
                          <a:effectLst/>
                          <a:latin typeface="微軟正黑體" panose="020B0604030504040204" pitchFamily="34" charset="-120"/>
                          <a:ea typeface="微軟正黑體" panose="020B0604030504040204" pitchFamily="34" charset="-120"/>
                          <a:cs typeface="+mn-cs"/>
                        </a:rPr>
                        <a:t>4,400</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indent="-228600" algn="ctr" defTabSz="685800" rtl="0" eaLnBrk="1" latinLnBrk="0" hangingPunct="1">
                        <a:spcBef>
                          <a:spcPts val="600"/>
                        </a:spcBef>
                        <a:spcAft>
                          <a:spcPts val="0"/>
                        </a:spcAft>
                      </a:pPr>
                      <a:r>
                        <a:rPr lang="zh-TW" altLang="en-US" sz="1600" b="1" kern="100" dirty="0" smtClean="0">
                          <a:solidFill>
                            <a:srgbClr val="000000"/>
                          </a:solidFill>
                          <a:effectLst/>
                          <a:latin typeface="微軟正黑體" panose="020B0604030504040204" pitchFamily="34" charset="-120"/>
                          <a:ea typeface="微軟正黑體" panose="020B0604030504040204" pitchFamily="34" charset="-120"/>
                          <a:cs typeface="+mn-cs"/>
                        </a:rPr>
                        <a:t>列入現勘</a:t>
                      </a:r>
                      <a:r>
                        <a:rPr lang="x-none" sz="1600" b="1" kern="100" dirty="0">
                          <a:solidFill>
                            <a:srgbClr val="000000"/>
                          </a:solidFill>
                          <a:effectLst/>
                          <a:latin typeface="微軟正黑體" panose="020B0604030504040204" pitchFamily="34" charset="-120"/>
                          <a:ea typeface="微軟正黑體" panose="020B0604030504040204" pitchFamily="34" charset="-120"/>
                          <a:cs typeface="+mn-cs"/>
                        </a:rPr>
                        <a:t> </a:t>
                      </a:r>
                      <a:endParaRPr lang="zh-TW" sz="1600" b="1" kern="100" dirty="0">
                        <a:solidFill>
                          <a:srgbClr val="00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228600" algn="ctr" defTabSz="685800" rtl="0" eaLnBrk="1" fontAlgn="auto" latinLnBrk="0" hangingPunct="1">
                        <a:lnSpc>
                          <a:spcPct val="100000"/>
                        </a:lnSpc>
                        <a:spcBef>
                          <a:spcPts val="600"/>
                        </a:spcBef>
                        <a:spcAft>
                          <a:spcPts val="0"/>
                        </a:spcAft>
                        <a:buClrTx/>
                        <a:buSzTx/>
                        <a:buFontTx/>
                        <a:buNone/>
                        <a:tabLst/>
                        <a:defRPr/>
                      </a:pPr>
                      <a:r>
                        <a:rPr kumimoji="0" lang="zh-TW" altLang="en-US"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月現勘</a:t>
                      </a:r>
                      <a:endParaRPr kumimoji="0" lang="zh-TW" altLang="zh-TW" sz="16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601941062"/>
                  </a:ext>
                </a:extLst>
              </a:tr>
            </a:tbl>
          </a:graphicData>
        </a:graphic>
      </p:graphicFrame>
    </p:spTree>
    <p:extLst>
      <p:ext uri="{BB962C8B-B14F-4D97-AF65-F5344CB8AC3E}">
        <p14:creationId xmlns:p14="http://schemas.microsoft.com/office/powerpoint/2010/main" val="2300066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ko-KR" dirty="0"/>
              <a:t>3</a:t>
            </a:r>
          </a:p>
        </p:txBody>
      </p:sp>
      <p:sp>
        <p:nvSpPr>
          <p:cNvPr id="110595" name="Rectangle 8"/>
          <p:cNvSpPr>
            <a:spLocks noChangeArrowheads="1"/>
          </p:cNvSpPr>
          <p:nvPr/>
        </p:nvSpPr>
        <p:spPr bwMode="auto">
          <a:xfrm>
            <a:off x="914400" y="28194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000" b="1" dirty="0">
                <a:solidFill>
                  <a:srgbClr val="CC3300"/>
                </a:solidFill>
                <a:latin typeface="標楷體" pitchFamily="65" charset="-120"/>
              </a:rPr>
              <a:t>一、主席致詞</a:t>
            </a:r>
          </a:p>
        </p:txBody>
      </p:sp>
    </p:spTree>
    <p:extLst>
      <p:ext uri="{BB962C8B-B14F-4D97-AF65-F5344CB8AC3E}">
        <p14:creationId xmlns:p14="http://schemas.microsoft.com/office/powerpoint/2010/main" val="265190014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8</a:t>
            </a:r>
            <a:r>
              <a:rPr lang="zh-TW" altLang="en-US" dirty="0" smtClean="0"/>
              <a:t>月</a:t>
            </a:r>
            <a:r>
              <a:rPr lang="zh-TW" altLang="en-US" dirty="0"/>
              <a:t>預定</a:t>
            </a:r>
            <a:r>
              <a:rPr lang="zh-TW" altLang="en-US" dirty="0" smtClean="0"/>
              <a:t>工作報告</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30</a:t>
            </a:fld>
            <a:endParaRPr lang="zh-TW" altLang="en-US"/>
          </a:p>
        </p:txBody>
      </p:sp>
    </p:spTree>
    <p:extLst>
      <p:ext uri="{BB962C8B-B14F-4D97-AF65-F5344CB8AC3E}">
        <p14:creationId xmlns:p14="http://schemas.microsoft.com/office/powerpoint/2010/main" val="1684494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15362" y="159801"/>
            <a:ext cx="3875638" cy="716869"/>
          </a:xfrm>
          <a:solidFill>
            <a:schemeClr val="bg1"/>
          </a:solidFill>
        </p:spPr>
        <p:txBody>
          <a:bodyPr/>
          <a:lstStyle/>
          <a:p>
            <a:r>
              <a:rPr lang="en-US" altLang="zh-TW" dirty="0"/>
              <a:t>8</a:t>
            </a:r>
            <a:r>
              <a:rPr lang="zh-TW" altLang="en-US" dirty="0" smtClean="0"/>
              <a:t>月預定工作報告</a:t>
            </a:r>
            <a:endParaRPr lang="zh-TW" altLang="en-US" dirty="0"/>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31</a:t>
            </a:fld>
            <a:endParaRPr lang="zh-TW" altLang="en-US" dirty="0">
              <a:solidFill>
                <a:srgbClr val="44546A">
                  <a:lumMod val="50000"/>
                </a:srgbClr>
              </a:solidFill>
            </a:endParaRPr>
          </a:p>
        </p:txBody>
      </p:sp>
      <p:sp>
        <p:nvSpPr>
          <p:cNvPr id="6" name="五邊形 5"/>
          <p:cNvSpPr/>
          <p:nvPr/>
        </p:nvSpPr>
        <p:spPr>
          <a:xfrm>
            <a:off x="292823" y="5243275"/>
            <a:ext cx="8066638" cy="499623"/>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辦理防災社區參訪活動</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9" name="五邊形 8"/>
          <p:cNvSpPr/>
          <p:nvPr/>
        </p:nvSpPr>
        <p:spPr>
          <a:xfrm>
            <a:off x="310836" y="942614"/>
            <a:ext cx="8066638" cy="513786"/>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輔導區公所辦理兵棋推演</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0" name="五邊形 9"/>
          <p:cNvSpPr/>
          <p:nvPr/>
        </p:nvSpPr>
        <p:spPr>
          <a:xfrm>
            <a:off x="310836" y="2286000"/>
            <a:ext cx="8066638" cy="513786"/>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a:solidFill>
                  <a:srgbClr val="002060"/>
                </a:solidFill>
                <a:latin typeface="微軟正黑體" panose="020B0604030504040204" pitchFamily="34" charset="-120"/>
                <a:ea typeface="微軟正黑體" panose="020B0604030504040204" pitchFamily="34" charset="-120"/>
              </a:rPr>
              <a:t>辦理鄰里社區班講習</a:t>
            </a:r>
          </a:p>
        </p:txBody>
      </p:sp>
      <p:sp>
        <p:nvSpPr>
          <p:cNvPr id="14" name="五邊形 13"/>
          <p:cNvSpPr/>
          <p:nvPr/>
        </p:nvSpPr>
        <p:spPr>
          <a:xfrm>
            <a:off x="292823" y="4481158"/>
            <a:ext cx="8066638" cy="513786"/>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繪製</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各區災害應變中心掛設圖</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資、防災避難看板</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1" name="五邊形 10"/>
          <p:cNvSpPr/>
          <p:nvPr/>
        </p:nvSpPr>
        <p:spPr>
          <a:xfrm>
            <a:off x="295596" y="3070347"/>
            <a:ext cx="8066638" cy="499623"/>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a:solidFill>
                  <a:srgbClr val="002060"/>
                </a:solidFill>
                <a:latin typeface="微軟正黑體" panose="020B0604030504040204" pitchFamily="34" charset="-120"/>
                <a:ea typeface="微軟正黑體" panose="020B0604030504040204" pitchFamily="34" charset="-120"/>
              </a:rPr>
              <a:t>彙</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整及製</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作</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期末評鑑資料</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2" name="五邊形 11"/>
          <p:cNvSpPr/>
          <p:nvPr/>
        </p:nvSpPr>
        <p:spPr>
          <a:xfrm>
            <a:off x="310836" y="3797977"/>
            <a:ext cx="8066638" cy="499623"/>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彙整函報內政部本計畫執行成果資料</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676274" y="1522344"/>
            <a:ext cx="7477125" cy="707886"/>
          </a:xfrm>
          <a:prstGeom prst="rect">
            <a:avLst/>
          </a:prstGeom>
          <a:noFill/>
        </p:spPr>
        <p:txBody>
          <a:bodyPr wrap="square" rtlCol="0">
            <a:spAutoFit/>
          </a:bodyPr>
          <a:lstStyle/>
          <a:p>
            <a:pPr marL="285750" indent="-285750">
              <a:buFont typeface="Arial" panose="020B0604020202020204" pitchFamily="34" charset="0"/>
              <a:buChar char="•"/>
            </a:pPr>
            <a:r>
              <a:rPr kumimoji="0" lang="zh-TW" altLang="en-US" sz="2000" b="1" kern="100" dirty="0" smtClean="0">
                <a:latin typeface="微軟正黑體" panose="020B0604030504040204" pitchFamily="34" charset="-120"/>
                <a:ea typeface="微軟正黑體" panose="020B0604030504040204" pitchFamily="34" charset="-120"/>
              </a:rPr>
              <a:t>中和區：地震災害</a:t>
            </a:r>
            <a:endParaRPr kumimoji="0" lang="en-US" altLang="zh-TW" sz="2000" b="1" kern="1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kumimoji="0" lang="zh-TW" altLang="en-US" sz="2000" b="1" kern="100" dirty="0" smtClean="0">
                <a:latin typeface="微軟正黑體" panose="020B0604030504040204" pitchFamily="34" charset="-120"/>
                <a:ea typeface="微軟正黑體" panose="020B0604030504040204" pitchFamily="34" charset="-120"/>
              </a:rPr>
              <a:t>平溪區：坡地災害</a:t>
            </a:r>
            <a:endParaRPr kumimoji="0" lang="zh-TW" altLang="zh-TW" sz="2000" b="1" kern="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43995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0" y="3075057"/>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a:solidFill>
                  <a:srgbClr val="CC3300"/>
                </a:solidFill>
              </a:rPr>
              <a:t>五</a:t>
            </a:r>
            <a:r>
              <a:rPr lang="zh-TW" altLang="en-US" sz="4000" b="1" dirty="0" smtClean="0">
                <a:solidFill>
                  <a:srgbClr val="CC3300"/>
                </a:solidFill>
              </a:rPr>
              <a:t>、預定</a:t>
            </a:r>
            <a:r>
              <a:rPr lang="zh-TW" altLang="en-US" sz="4000" b="1" dirty="0">
                <a:solidFill>
                  <a:srgbClr val="CC3300"/>
                </a:solidFill>
              </a:rPr>
              <a:t>工作配合事項</a:t>
            </a:r>
            <a:r>
              <a:rPr lang="zh-TW" altLang="en-US" sz="4000" b="1" dirty="0" smtClean="0">
                <a:solidFill>
                  <a:srgbClr val="CC3300"/>
                </a:solidFill>
              </a:rPr>
              <a:t>說明</a:t>
            </a:r>
            <a:endParaRPr lang="zh-TW" altLang="en-US" sz="4000" b="1" dirty="0">
              <a:solidFill>
                <a:srgbClr val="CC3300"/>
              </a:solidFill>
            </a:endParaRP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32</a:t>
            </a:fld>
            <a:endParaRPr lang="zh-TW" altLang="en-US" dirty="0">
              <a:solidFill>
                <a:srgbClr val="44546A">
                  <a:lumMod val="50000"/>
                </a:srgbClr>
              </a:solidFill>
            </a:endParaRPr>
          </a:p>
        </p:txBody>
      </p:sp>
    </p:spTree>
    <p:extLst>
      <p:ext uri="{BB962C8B-B14F-4D97-AF65-F5344CB8AC3E}">
        <p14:creationId xmlns:p14="http://schemas.microsoft.com/office/powerpoint/2010/main" val="375015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794165"/>
            <a:ext cx="7986712" cy="2852737"/>
          </a:xfrm>
        </p:spPr>
        <p:txBody>
          <a:bodyPr/>
          <a:lstStyle/>
          <a:p>
            <a:r>
              <a:rPr lang="en-US" altLang="zh-TW" sz="4000" dirty="0"/>
              <a:t>105</a:t>
            </a:r>
            <a:r>
              <a:rPr lang="zh-TW" altLang="en-US" sz="4000" dirty="0"/>
              <a:t>年期末評鑑資料準備說明</a:t>
            </a:r>
          </a:p>
        </p:txBody>
      </p:sp>
      <p:sp>
        <p:nvSpPr>
          <p:cNvPr id="3" name="文字版面配置區 2"/>
          <p:cNvSpPr>
            <a:spLocks noGrp="1"/>
          </p:cNvSpPr>
          <p:nvPr>
            <p:ph type="body" idx="1"/>
          </p:nvPr>
        </p:nvSpPr>
        <p:spPr>
          <a:xfrm>
            <a:off x="623888" y="4589464"/>
            <a:ext cx="7834312" cy="1500187"/>
          </a:xfrm>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33</a:t>
            </a:fld>
            <a:endParaRPr lang="zh-TW" altLang="en-US"/>
          </a:p>
        </p:txBody>
      </p:sp>
    </p:spTree>
    <p:extLst>
      <p:ext uri="{BB962C8B-B14F-4D97-AF65-F5344CB8AC3E}">
        <p14:creationId xmlns:p14="http://schemas.microsoft.com/office/powerpoint/2010/main" val="16465348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34</a:t>
            </a:fld>
            <a:endParaRPr lang="zh-TW" altLang="en-US">
              <a:solidFill>
                <a:srgbClr val="44546A">
                  <a:lumMod val="50000"/>
                </a:srgbClr>
              </a:solidFill>
            </a:endParaRPr>
          </a:p>
        </p:txBody>
      </p:sp>
      <p:sp>
        <p:nvSpPr>
          <p:cNvPr id="7" name="標題 2"/>
          <p:cNvSpPr>
            <a:spLocks noGrp="1"/>
          </p:cNvSpPr>
          <p:nvPr>
            <p:ph type="title"/>
          </p:nvPr>
        </p:nvSpPr>
        <p:spPr>
          <a:xfrm>
            <a:off x="304800" y="152400"/>
            <a:ext cx="6572250" cy="716869"/>
          </a:xfrm>
          <a:solidFill>
            <a:schemeClr val="bg1"/>
          </a:solidFill>
        </p:spPr>
        <p:txBody>
          <a:bodyPr/>
          <a:lstStyle/>
          <a:p>
            <a:r>
              <a:rPr lang="en-US" altLang="zh-TW" sz="3400" dirty="0" smtClean="0"/>
              <a:t>105</a:t>
            </a:r>
            <a:r>
              <a:rPr lang="zh-TW" altLang="en-US" sz="3400" dirty="0"/>
              <a:t>年期末評鑑資料準備說明</a:t>
            </a:r>
          </a:p>
        </p:txBody>
      </p:sp>
      <p:sp>
        <p:nvSpPr>
          <p:cNvPr id="9" name="五邊形 8"/>
          <p:cNvSpPr/>
          <p:nvPr/>
        </p:nvSpPr>
        <p:spPr>
          <a:xfrm>
            <a:off x="0" y="836415"/>
            <a:ext cx="4572000" cy="400110"/>
          </a:xfrm>
          <a:prstGeom prst="homePlate">
            <a:avLst/>
          </a:prstGeom>
          <a:solidFill>
            <a:srgbClr val="0070C0"/>
          </a:solidFill>
        </p:spPr>
        <p:txBody>
          <a:bodyPr>
            <a:spAutoFit/>
          </a:bodyPr>
          <a:lstStyle/>
          <a:p>
            <a:pPr fontAlgn="base">
              <a:spcBef>
                <a:spcPct val="0"/>
              </a:spcBef>
            </a:pPr>
            <a:r>
              <a:rPr lang="zh-TW" altLang="en-US" sz="2000" b="1" kern="0" spc="-20" dirty="0" smtClean="0">
                <a:solidFill>
                  <a:prstClr val="white"/>
                </a:solidFill>
                <a:latin typeface="微軟正黑體" panose="020B0604030504040204" pitchFamily="34" charset="-120"/>
                <a:ea typeface="微軟正黑體" panose="020B0604030504040204" pitchFamily="34" charset="-120"/>
              </a:rPr>
              <a:t>本年度期末評鑑辦理方式說明</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16" name="AutoShape 9"/>
          <p:cNvSpPr>
            <a:spLocks noChangeArrowheads="1"/>
          </p:cNvSpPr>
          <p:nvPr/>
        </p:nvSpPr>
        <p:spPr bwMode="gray">
          <a:xfrm>
            <a:off x="91281" y="1381460"/>
            <a:ext cx="2575719" cy="424708"/>
          </a:xfrm>
          <a:prstGeom prst="roundRect">
            <a:avLst>
              <a:gd name="adj" fmla="val 17509"/>
            </a:avLst>
          </a:prstGeom>
          <a:solidFill>
            <a:srgbClr val="FCCE4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fontAlgn="auto">
              <a:spcBef>
                <a:spcPct val="0"/>
              </a:spcBef>
              <a:spcAft>
                <a:spcPts val="0"/>
              </a:spcAft>
              <a:buFontTx/>
              <a:buNone/>
            </a:pPr>
            <a:r>
              <a:rPr kumimoji="0" lang="zh-TW" altLang="en-US" sz="2200" b="1" dirty="0" smtClean="0">
                <a:solidFill>
                  <a:prstClr val="black"/>
                </a:solidFill>
                <a:latin typeface="微軟正黑體" panose="020B0604030504040204" pitchFamily="34" charset="-120"/>
                <a:ea typeface="微軟正黑體" panose="020B0604030504040204" pitchFamily="34" charset="-120"/>
              </a:rPr>
              <a:t>一、書面資料審查</a:t>
            </a:r>
            <a:endParaRPr kumimoji="0" lang="zh-TW" altLang="en-US" sz="2200" b="1" dirty="0">
              <a:solidFill>
                <a:prstClr val="black"/>
              </a:solidFill>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88740766"/>
              </p:ext>
            </p:extLst>
          </p:nvPr>
        </p:nvGraphicFramePr>
        <p:xfrm>
          <a:off x="381000" y="2527904"/>
          <a:ext cx="7961341" cy="3715875"/>
        </p:xfrm>
        <a:graphic>
          <a:graphicData uri="http://schemas.openxmlformats.org/drawingml/2006/table">
            <a:tbl>
              <a:tblPr firstRow="1" firstCol="1" lastRow="1" lastCol="1" bandRow="1" bandCol="1">
                <a:tableStyleId>{5940675A-B579-460E-94D1-54222C63F5DA}</a:tableStyleId>
              </a:tblPr>
              <a:tblGrid>
                <a:gridCol w="2066798">
                  <a:extLst>
                    <a:ext uri="{9D8B030D-6E8A-4147-A177-3AD203B41FA5}">
                      <a16:colId xmlns:a16="http://schemas.microsoft.com/office/drawing/2014/main" val="1753239451"/>
                    </a:ext>
                  </a:extLst>
                </a:gridCol>
                <a:gridCol w="5894543">
                  <a:extLst>
                    <a:ext uri="{9D8B030D-6E8A-4147-A177-3AD203B41FA5}">
                      <a16:colId xmlns:a16="http://schemas.microsoft.com/office/drawing/2014/main" val="2048887164"/>
                    </a:ext>
                  </a:extLst>
                </a:gridCol>
              </a:tblGrid>
              <a:tr h="438883">
                <a:tc>
                  <a:txBody>
                    <a:bodyPr/>
                    <a:lstStyle/>
                    <a:p>
                      <a:pPr marL="0" algn="ctr" defTabSz="685800" rtl="0" eaLnBrk="1" latinLnBrk="0" hangingPunct="1">
                        <a:lnSpc>
                          <a:spcPts val="2800"/>
                        </a:lnSpc>
                        <a:spcAft>
                          <a:spcPts val="0"/>
                        </a:spcAft>
                      </a:pPr>
                      <a:r>
                        <a:rPr lang="zh-TW" altLang="zh-TW" sz="2200" b="1" kern="100" dirty="0" smtClean="0">
                          <a:solidFill>
                            <a:schemeClr val="tx1"/>
                          </a:solidFill>
                          <a:effectLst/>
                          <a:latin typeface="微軟正黑體" panose="020B0604030504040204" pitchFamily="34" charset="-120"/>
                          <a:ea typeface="微軟正黑體" panose="020B0604030504040204" pitchFamily="34" charset="-120"/>
                          <a:cs typeface="+mn-cs"/>
                        </a:rPr>
                        <a:t>評鑑內容</a:t>
                      </a:r>
                      <a:endParaRPr lang="zh-TW" sz="22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CCE45"/>
                    </a:solidFill>
                  </a:tcPr>
                </a:tc>
                <a:tc>
                  <a:txBody>
                    <a:bodyPr/>
                    <a:lstStyle/>
                    <a:p>
                      <a:pPr marL="0" algn="ctr" defTabSz="685800" rtl="0" eaLnBrk="1" latinLnBrk="0" hangingPunct="1">
                        <a:lnSpc>
                          <a:spcPts val="2800"/>
                        </a:lnSpc>
                        <a:spcAft>
                          <a:spcPts val="0"/>
                        </a:spcAft>
                      </a:pPr>
                      <a:r>
                        <a:rPr lang="zh-TW" altLang="en-US" sz="2200" b="1" kern="100" dirty="0" smtClean="0">
                          <a:solidFill>
                            <a:schemeClr val="tx1"/>
                          </a:solidFill>
                          <a:effectLst/>
                          <a:latin typeface="微軟正黑體" panose="020B0604030504040204" pitchFamily="34" charset="-120"/>
                          <a:ea typeface="微軟正黑體" panose="020B0604030504040204" pitchFamily="34" charset="-120"/>
                          <a:cs typeface="+mn-cs"/>
                        </a:rPr>
                        <a:t>說明</a:t>
                      </a:r>
                      <a:endParaRPr lang="zh-TW" sz="22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CCE45"/>
                    </a:solidFill>
                  </a:tcPr>
                </a:tc>
                <a:extLst>
                  <a:ext uri="{0D108BD9-81ED-4DB2-BD59-A6C34878D82A}">
                    <a16:rowId xmlns:a16="http://schemas.microsoft.com/office/drawing/2014/main" val="1781362533"/>
                  </a:ext>
                </a:extLst>
              </a:tr>
              <a:tr h="1638496">
                <a:tc>
                  <a:txBody>
                    <a:bodyPr/>
                    <a:lstStyle/>
                    <a:p>
                      <a:pPr marL="0" marR="0" indent="0" algn="l" defTabSz="685800" rtl="0" eaLnBrk="1" fontAlgn="auto" latinLnBrk="0" hangingPunct="1">
                        <a:lnSpc>
                          <a:spcPts val="2600"/>
                        </a:lnSpc>
                        <a:spcBef>
                          <a:spcPts val="0"/>
                        </a:spcBef>
                        <a:spcAft>
                          <a:spcPts val="0"/>
                        </a:spcAft>
                        <a:buClrTx/>
                        <a:buSzTx/>
                        <a:buFontTx/>
                        <a:buNone/>
                        <a:tabLst/>
                        <a:defRPr/>
                      </a:pPr>
                      <a:r>
                        <a:rPr lang="zh-TW" altLang="zh-TW" sz="2200" b="1" u="none" kern="1200" dirty="0" smtClean="0">
                          <a:solidFill>
                            <a:srgbClr val="FF0000"/>
                          </a:solidFill>
                          <a:effectLst/>
                          <a:latin typeface="微軟正黑體" panose="020B0604030504040204" pitchFamily="34" charset="-120"/>
                          <a:ea typeface="微軟正黑體" panose="020B0604030504040204" pitchFamily="34" charset="-120"/>
                          <a:cs typeface="+mn-cs"/>
                        </a:rPr>
                        <a:t>成果上傳網站</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685800" rtl="0" eaLnBrk="1" fontAlgn="auto" latinLnBrk="0" hangingPunct="1">
                        <a:lnSpc>
                          <a:spcPts val="2800"/>
                        </a:lnSpc>
                        <a:spcBef>
                          <a:spcPts val="0"/>
                        </a:spcBef>
                        <a:spcAft>
                          <a:spcPts val="0"/>
                        </a:spcAft>
                        <a:buClrTx/>
                        <a:buSzTx/>
                        <a:buFontTx/>
                        <a:buNone/>
                        <a:tabLst/>
                        <a:defRPr/>
                      </a:pPr>
                      <a:r>
                        <a:rPr lang="zh-TW" altLang="en-US" sz="2200" kern="1200" dirty="0" smtClean="0">
                          <a:solidFill>
                            <a:schemeClr val="tx1"/>
                          </a:solidFill>
                          <a:effectLst/>
                          <a:latin typeface="微軟正黑體" panose="020B0604030504040204" pitchFamily="34" charset="-120"/>
                          <a:ea typeface="微軟正黑體" panose="020B0604030504040204" pitchFamily="34" charset="-120"/>
                          <a:cs typeface="+mn-cs"/>
                        </a:rPr>
                        <a:t>依據內政部所</a:t>
                      </a:r>
                      <a:r>
                        <a:rPr lang="zh-TW" altLang="zh-TW" sz="2200" kern="1200" dirty="0" smtClean="0">
                          <a:solidFill>
                            <a:schemeClr val="tx1"/>
                          </a:solidFill>
                          <a:effectLst/>
                          <a:latin typeface="微軟正黑體" panose="020B0604030504040204" pitchFamily="34" charset="-120"/>
                          <a:ea typeface="微軟正黑體" panose="020B0604030504040204" pitchFamily="34" charset="-120"/>
                          <a:cs typeface="+mn-cs"/>
                        </a:rPr>
                        <a:t>訂工作項目之內容</a:t>
                      </a:r>
                      <a:r>
                        <a:rPr lang="zh-TW" altLang="en-US" sz="2200" kern="1200" dirty="0" smtClean="0">
                          <a:solidFill>
                            <a:schemeClr val="tx1"/>
                          </a:solidFill>
                          <a:effectLst/>
                          <a:latin typeface="微軟正黑體" panose="020B0604030504040204" pitchFamily="34" charset="-120"/>
                          <a:ea typeface="微軟正黑體" panose="020B0604030504040204" pitchFamily="34" charset="-120"/>
                          <a:cs typeface="+mn-cs"/>
                        </a:rPr>
                        <a:t>，將</a:t>
                      </a:r>
                      <a:r>
                        <a:rPr lang="zh-TW" altLang="zh-TW" sz="2200" kern="1200" dirty="0" smtClean="0">
                          <a:solidFill>
                            <a:schemeClr val="tx1"/>
                          </a:solidFill>
                          <a:effectLst/>
                          <a:latin typeface="微軟正黑體" panose="020B0604030504040204" pitchFamily="34" charset="-120"/>
                          <a:ea typeface="微軟正黑體" panose="020B0604030504040204" pitchFamily="34" charset="-120"/>
                          <a:cs typeface="+mn-cs"/>
                        </a:rPr>
                        <a:t>本計畫產出</a:t>
                      </a:r>
                      <a:r>
                        <a:rPr lang="zh-TW"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成果於</a:t>
                      </a:r>
                      <a:r>
                        <a:rPr lang="en-US"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105</a:t>
                      </a:r>
                      <a:r>
                        <a:rPr lang="zh-TW"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20</a:t>
                      </a:r>
                      <a:r>
                        <a:rPr lang="zh-TW"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日前上傳至</a:t>
                      </a:r>
                      <a:r>
                        <a:rPr lang="zh-TW" altLang="en-US"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內政</a:t>
                      </a:r>
                      <a:r>
                        <a:rPr lang="zh-TW"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部消防署深耕計畫網站</a:t>
                      </a:r>
                      <a:r>
                        <a:rPr lang="zh-TW" altLang="zh-TW" sz="220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altLang="zh-TW" sz="2200" b="1" kern="100" dirty="0" smtClean="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7885646"/>
                  </a:ext>
                </a:extLst>
              </a:tr>
              <a:tr h="1638496">
                <a:tc>
                  <a:txBody>
                    <a:bodyPr/>
                    <a:lstStyle/>
                    <a:p>
                      <a:pPr marL="0" algn="l" defTabSz="685800" rtl="0" eaLnBrk="1" latinLnBrk="0" hangingPunct="1">
                        <a:lnSpc>
                          <a:spcPts val="2600"/>
                        </a:lnSpc>
                        <a:spcAft>
                          <a:spcPts val="0"/>
                        </a:spcAft>
                      </a:pPr>
                      <a:r>
                        <a:rPr lang="zh-TW" altLang="zh-TW" sz="2200" b="1" u="none" kern="1200" dirty="0" smtClean="0">
                          <a:solidFill>
                            <a:srgbClr val="FF0000"/>
                          </a:solidFill>
                          <a:effectLst/>
                          <a:latin typeface="微軟正黑體" panose="020B0604030504040204" pitchFamily="34" charset="-120"/>
                          <a:ea typeface="微軟正黑體" panose="020B0604030504040204" pitchFamily="34" charset="-120"/>
                          <a:cs typeface="+mn-cs"/>
                        </a:rPr>
                        <a:t>填報期末評鑑自評表</a:t>
                      </a:r>
                      <a:endParaRPr lang="zh-TW" sz="2200" b="1" u="none"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lnSpc>
                          <a:spcPts val="2800"/>
                        </a:lnSpc>
                        <a:spcAft>
                          <a:spcPts val="0"/>
                        </a:spcAft>
                      </a:pPr>
                      <a:r>
                        <a:rPr lang="zh-TW" altLang="en-US" sz="2200" kern="1200" dirty="0" smtClean="0">
                          <a:solidFill>
                            <a:schemeClr val="tx1"/>
                          </a:solidFill>
                          <a:effectLst/>
                          <a:latin typeface="微軟正黑體" panose="020B0604030504040204" pitchFamily="34" charset="-120"/>
                          <a:ea typeface="微軟正黑體" panose="020B0604030504040204" pitchFamily="34" charset="-120"/>
                          <a:cs typeface="+mn-cs"/>
                        </a:rPr>
                        <a:t>依據內政部所</a:t>
                      </a:r>
                      <a:r>
                        <a:rPr lang="zh-TW" altLang="zh-TW" sz="2200" kern="1200" dirty="0" smtClean="0">
                          <a:solidFill>
                            <a:schemeClr val="tx1"/>
                          </a:solidFill>
                          <a:effectLst/>
                          <a:latin typeface="微軟正黑體" panose="020B0604030504040204" pitchFamily="34" charset="-120"/>
                          <a:ea typeface="微軟正黑體" panose="020B0604030504040204" pitchFamily="34" charset="-120"/>
                          <a:cs typeface="+mn-cs"/>
                        </a:rPr>
                        <a:t>訂項目分別填列辦理情形，並於</a:t>
                      </a:r>
                      <a:r>
                        <a:rPr lang="en-US"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105</a:t>
                      </a:r>
                      <a:r>
                        <a:rPr lang="zh-TW"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20</a:t>
                      </a:r>
                      <a:r>
                        <a:rPr lang="zh-TW"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日前上傳</a:t>
                      </a:r>
                      <a:r>
                        <a:rPr lang="zh-TW" altLang="en-US"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內政</a:t>
                      </a:r>
                      <a:r>
                        <a:rPr lang="zh-TW" altLang="zh-TW" sz="2200" b="1" u="sng" kern="1200" dirty="0" smtClean="0">
                          <a:solidFill>
                            <a:srgbClr val="FF0000"/>
                          </a:solidFill>
                          <a:effectLst/>
                          <a:latin typeface="微軟正黑體" panose="020B0604030504040204" pitchFamily="34" charset="-120"/>
                          <a:ea typeface="微軟正黑體" panose="020B0604030504040204" pitchFamily="34" charset="-120"/>
                          <a:cs typeface="+mn-cs"/>
                        </a:rPr>
                        <a:t>部消防署深耕計畫網站</a:t>
                      </a:r>
                      <a:r>
                        <a:rPr lang="zh-TW" altLang="zh-TW" sz="220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22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8586277"/>
                  </a:ext>
                </a:extLst>
              </a:tr>
            </a:tbl>
          </a:graphicData>
        </a:graphic>
      </p:graphicFrame>
      <p:sp>
        <p:nvSpPr>
          <p:cNvPr id="5" name="矩形 4"/>
          <p:cNvSpPr/>
          <p:nvPr/>
        </p:nvSpPr>
        <p:spPr>
          <a:xfrm>
            <a:off x="91281" y="1951103"/>
            <a:ext cx="8843169" cy="464230"/>
          </a:xfrm>
          <a:prstGeom prst="rect">
            <a:avLst/>
          </a:prstGeom>
        </p:spPr>
        <p:txBody>
          <a:bodyPr wrap="square">
            <a:spAutoFit/>
          </a:bodyPr>
          <a:lstStyle/>
          <a:p>
            <a:pPr>
              <a:lnSpc>
                <a:spcPts val="2900"/>
              </a:lnSpc>
            </a:pP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採用</a:t>
            </a:r>
            <a:r>
              <a:rPr lang="zh-TW" altLang="zh-TW" sz="2400" b="1" u="sng"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線</a:t>
            </a:r>
            <a:r>
              <a:rPr lang="zh-TW" altLang="zh-TW" sz="2400" b="1" u="sng"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上審查成果資料</a:t>
            </a:r>
            <a:r>
              <a:rPr lang="zh-TW"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rPr>
              <a:t>：由學者專家</a:t>
            </a:r>
            <a:r>
              <a:rPr lang="zh-TW" altLang="zh-TW"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內政</a:t>
            </a:r>
            <a:r>
              <a:rPr lang="zh-TW" altLang="zh-TW"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部</a:t>
            </a:r>
            <a:r>
              <a:rPr lang="zh-TW"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rPr>
              <a:t>相關業務人員審查。</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58363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格 21"/>
          <p:cNvGraphicFramePr>
            <a:graphicFrameLocks noGrp="1"/>
          </p:cNvGraphicFramePr>
          <p:nvPr>
            <p:extLst>
              <p:ext uri="{D42A27DB-BD31-4B8C-83A1-F6EECF244321}">
                <p14:modId xmlns:p14="http://schemas.microsoft.com/office/powerpoint/2010/main" val="619225006"/>
              </p:ext>
            </p:extLst>
          </p:nvPr>
        </p:nvGraphicFramePr>
        <p:xfrm>
          <a:off x="76200" y="3402403"/>
          <a:ext cx="4038600" cy="2077379"/>
        </p:xfrm>
        <a:graphic>
          <a:graphicData uri="http://schemas.openxmlformats.org/drawingml/2006/table">
            <a:tbl>
              <a:tblPr firstRow="1" firstCol="1" lastRow="1" lastCol="1" bandRow="1" bandCol="1">
                <a:tableStyleId>{5940675A-B579-460E-94D1-54222C63F5DA}</a:tableStyleId>
              </a:tblPr>
              <a:tblGrid>
                <a:gridCol w="4038600">
                  <a:extLst>
                    <a:ext uri="{9D8B030D-6E8A-4147-A177-3AD203B41FA5}">
                      <a16:colId xmlns:a16="http://schemas.microsoft.com/office/drawing/2014/main" val="2998759769"/>
                    </a:ext>
                  </a:extLst>
                </a:gridCol>
              </a:tblGrid>
              <a:tr h="438883">
                <a:tc>
                  <a:txBody>
                    <a:bodyPr/>
                    <a:lstStyle/>
                    <a:p>
                      <a:pPr algn="ctr">
                        <a:lnSpc>
                          <a:spcPts val="2900"/>
                        </a:lnSpc>
                      </a:pPr>
                      <a:r>
                        <a:rPr lang="zh-TW"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現地勘查之區公所擇定原則</a:t>
                      </a:r>
                      <a:endParaRPr lang="en-US" altLang="zh-TW" sz="2000" b="1" kern="1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E7D31"/>
                    </a:solidFill>
                  </a:tcPr>
                </a:tc>
                <a:extLst>
                  <a:ext uri="{0D108BD9-81ED-4DB2-BD59-A6C34878D82A}">
                    <a16:rowId xmlns:a16="http://schemas.microsoft.com/office/drawing/2014/main" val="3337938354"/>
                  </a:ext>
                </a:extLst>
              </a:tr>
              <a:tr h="1638496">
                <a:tc>
                  <a:txBody>
                    <a:bodyPr/>
                    <a:lstStyle/>
                    <a:p>
                      <a:pPr marL="342900" indent="-342900">
                        <a:lnSpc>
                          <a:spcPts val="2900"/>
                        </a:lnSpc>
                        <a:buFont typeface="Wingdings" panose="05000000000000000000" pitchFamily="2" charset="2"/>
                        <a:buChar char="ü"/>
                      </a:pPr>
                      <a:r>
                        <a:rPr lang="zh-TW" altLang="zh-TW" sz="20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未獲</a:t>
                      </a:r>
                      <a:r>
                        <a:rPr lang="zh-TW"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本計畫</a:t>
                      </a:r>
                      <a:r>
                        <a:rPr lang="en-US"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103</a:t>
                      </a:r>
                      <a:r>
                        <a:rPr lang="zh-TW"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年度</a:t>
                      </a:r>
                      <a:r>
                        <a:rPr lang="zh-TW" altLang="zh-TW" sz="20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特優或優等</a:t>
                      </a:r>
                      <a:r>
                        <a:rPr lang="zh-TW"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之區公所</a:t>
                      </a:r>
                      <a:r>
                        <a:rPr lang="zh-TW" altLang="en-US"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2900"/>
                        </a:lnSpc>
                        <a:buFont typeface="Wingdings" panose="05000000000000000000" pitchFamily="2" charset="2"/>
                        <a:buChar char="ü"/>
                      </a:pPr>
                      <a:r>
                        <a:rPr lang="en-US"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103</a:t>
                      </a:r>
                      <a:r>
                        <a:rPr lang="zh-TW"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年度</a:t>
                      </a:r>
                      <a:r>
                        <a:rPr lang="zh-TW" altLang="zh-TW" sz="20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未曾參與現地勘查區公所</a:t>
                      </a:r>
                      <a:r>
                        <a:rPr lang="zh-TW" altLang="zh-TW"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為優先評核單位</a:t>
                      </a:r>
                      <a:r>
                        <a:rPr lang="zh-TW" altLang="en-US"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1" kern="1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382153"/>
                  </a:ext>
                </a:extLst>
              </a:tr>
            </a:tbl>
          </a:graphicData>
        </a:graphic>
      </p:graphicFrame>
      <p:graphicFrame>
        <p:nvGraphicFramePr>
          <p:cNvPr id="23" name="表格 22"/>
          <p:cNvGraphicFramePr>
            <a:graphicFrameLocks noGrp="1"/>
          </p:cNvGraphicFramePr>
          <p:nvPr>
            <p:extLst>
              <p:ext uri="{D42A27DB-BD31-4B8C-83A1-F6EECF244321}">
                <p14:modId xmlns:p14="http://schemas.microsoft.com/office/powerpoint/2010/main" val="247715225"/>
              </p:ext>
            </p:extLst>
          </p:nvPr>
        </p:nvGraphicFramePr>
        <p:xfrm>
          <a:off x="4572000" y="1381460"/>
          <a:ext cx="4267199" cy="438883"/>
        </p:xfrm>
        <a:graphic>
          <a:graphicData uri="http://schemas.openxmlformats.org/drawingml/2006/table">
            <a:tbl>
              <a:tblPr firstRow="1" firstCol="1" lastRow="1" lastCol="1" bandRow="1" bandCol="1">
                <a:tableStyleId>{5940675A-B579-460E-94D1-54222C63F5DA}</a:tableStyleId>
              </a:tblPr>
              <a:tblGrid>
                <a:gridCol w="4267199">
                  <a:extLst>
                    <a:ext uri="{9D8B030D-6E8A-4147-A177-3AD203B41FA5}">
                      <a16:colId xmlns:a16="http://schemas.microsoft.com/office/drawing/2014/main" val="2998759769"/>
                    </a:ext>
                  </a:extLst>
                </a:gridCol>
              </a:tblGrid>
              <a:tr h="438883">
                <a:tc>
                  <a:txBody>
                    <a:bodyPr/>
                    <a:lstStyle/>
                    <a:p>
                      <a:pPr algn="ctr">
                        <a:lnSpc>
                          <a:spcPts val="2900"/>
                        </a:lnSpc>
                      </a:pPr>
                      <a:r>
                        <a:rPr lang="zh-TW" altLang="en-US" sz="2000" b="1" kern="100" dirty="0" smtClean="0">
                          <a:latin typeface="微軟正黑體" panose="020B0604030504040204" pitchFamily="34" charset="-120"/>
                          <a:ea typeface="微軟正黑體" panose="020B0604030504040204" pitchFamily="34" charset="-120"/>
                          <a:cs typeface="Times New Roman" panose="02020603050405020304" pitchFamily="18" charset="0"/>
                        </a:rPr>
                        <a:t>現地勘查內容及評分標準</a:t>
                      </a:r>
                      <a:endParaRPr lang="en-US" altLang="zh-TW" sz="2000" b="1" kern="1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E7D31"/>
                    </a:solidFill>
                  </a:tcPr>
                </a:tc>
                <a:extLst>
                  <a:ext uri="{0D108BD9-81ED-4DB2-BD59-A6C34878D82A}">
                    <a16:rowId xmlns:a16="http://schemas.microsoft.com/office/drawing/2014/main" val="3337938354"/>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35</a:t>
            </a:fld>
            <a:endParaRPr lang="zh-TW" altLang="en-US">
              <a:solidFill>
                <a:srgbClr val="44546A">
                  <a:lumMod val="50000"/>
                </a:srgbClr>
              </a:solidFill>
            </a:endParaRPr>
          </a:p>
        </p:txBody>
      </p:sp>
      <p:sp>
        <p:nvSpPr>
          <p:cNvPr id="7" name="標題 2"/>
          <p:cNvSpPr>
            <a:spLocks noGrp="1"/>
          </p:cNvSpPr>
          <p:nvPr>
            <p:ph type="title"/>
          </p:nvPr>
        </p:nvSpPr>
        <p:spPr>
          <a:xfrm>
            <a:off x="304800" y="152400"/>
            <a:ext cx="6572250" cy="716869"/>
          </a:xfrm>
          <a:solidFill>
            <a:schemeClr val="bg1"/>
          </a:solidFill>
        </p:spPr>
        <p:txBody>
          <a:bodyPr/>
          <a:lstStyle/>
          <a:p>
            <a:r>
              <a:rPr lang="en-US" altLang="zh-TW" sz="3400" dirty="0" smtClean="0"/>
              <a:t>105</a:t>
            </a:r>
            <a:r>
              <a:rPr lang="zh-TW" altLang="en-US" sz="3400" dirty="0"/>
              <a:t>年期末評鑑資料準備說明</a:t>
            </a:r>
          </a:p>
        </p:txBody>
      </p:sp>
      <p:sp>
        <p:nvSpPr>
          <p:cNvPr id="9" name="五邊形 8"/>
          <p:cNvSpPr/>
          <p:nvPr/>
        </p:nvSpPr>
        <p:spPr>
          <a:xfrm>
            <a:off x="0" y="836415"/>
            <a:ext cx="4572000" cy="400110"/>
          </a:xfrm>
          <a:prstGeom prst="homePlate">
            <a:avLst/>
          </a:prstGeom>
          <a:solidFill>
            <a:srgbClr val="0070C0"/>
          </a:solidFill>
        </p:spPr>
        <p:txBody>
          <a:bodyPr>
            <a:spAutoFit/>
          </a:bodyPr>
          <a:lstStyle/>
          <a:p>
            <a:pPr fontAlgn="base">
              <a:spcBef>
                <a:spcPct val="0"/>
              </a:spcBef>
            </a:pPr>
            <a:r>
              <a:rPr lang="zh-TW" altLang="en-US" sz="2000" b="1" kern="0" spc="-20" dirty="0" smtClean="0">
                <a:solidFill>
                  <a:prstClr val="white"/>
                </a:solidFill>
                <a:latin typeface="微軟正黑體" panose="020B0604030504040204" pitchFamily="34" charset="-120"/>
                <a:ea typeface="微軟正黑體" panose="020B0604030504040204" pitchFamily="34" charset="-120"/>
              </a:rPr>
              <a:t>本年度期末評鑑辦理方式說明</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18" name="AutoShape 9"/>
          <p:cNvSpPr>
            <a:spLocks noChangeArrowheads="1"/>
          </p:cNvSpPr>
          <p:nvPr/>
        </p:nvSpPr>
        <p:spPr bwMode="gray">
          <a:xfrm>
            <a:off x="51141" y="1381460"/>
            <a:ext cx="2194719" cy="424708"/>
          </a:xfrm>
          <a:prstGeom prst="roundRect">
            <a:avLst>
              <a:gd name="adj" fmla="val 17509"/>
            </a:avLst>
          </a:prstGeom>
          <a:solidFill>
            <a:srgbClr val="EE7D31"/>
          </a:solidFill>
          <a:ln>
            <a:noFill/>
          </a:ln>
          <a:extLst/>
        </p:spPr>
        <p:txBody>
          <a:bodyPr wrap="none" anchor="ct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fontAlgn="auto">
              <a:spcBef>
                <a:spcPct val="0"/>
              </a:spcBef>
              <a:spcAft>
                <a:spcPts val="0"/>
              </a:spcAft>
              <a:buFontTx/>
              <a:buNone/>
            </a:pPr>
            <a:r>
              <a:rPr kumimoji="0" lang="zh-TW" altLang="en-US" sz="2200" b="1" dirty="0" smtClean="0">
                <a:solidFill>
                  <a:prstClr val="black"/>
                </a:solidFill>
                <a:latin typeface="微軟正黑體" panose="020B0604030504040204" pitchFamily="34" charset="-120"/>
                <a:ea typeface="微軟正黑體" panose="020B0604030504040204" pitchFamily="34" charset="-120"/>
              </a:rPr>
              <a:t>二、現地評鑑</a:t>
            </a:r>
            <a:endParaRPr kumimoji="0" lang="zh-TW" altLang="en-US" sz="2200" b="1" dirty="0">
              <a:solidFill>
                <a:prstClr val="black"/>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51141" y="1853990"/>
            <a:ext cx="4292259" cy="1579920"/>
          </a:xfrm>
          <a:prstGeom prst="rect">
            <a:avLst/>
          </a:prstGeom>
        </p:spPr>
        <p:txBody>
          <a:bodyPr wrap="square">
            <a:spAutoFit/>
          </a:bodyPr>
          <a:lstStyle/>
          <a:p>
            <a:pPr marL="457200" indent="-457200">
              <a:lnSpc>
                <a:spcPts val="2900"/>
              </a:lnSpc>
              <a:buFont typeface="+mj-lt"/>
              <a:buAutoNum type="arabicPeriod"/>
            </a:pPr>
            <a:r>
              <a:rPr lang="zh-TW" altLang="en-US" sz="2200" b="1" kern="100" dirty="0">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時程：</a:t>
            </a:r>
            <a:r>
              <a:rPr lang="en-US"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zh-TW" sz="22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b="1" kern="100" dirty="0" smtClean="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2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200"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lnSpc>
                <a:spcPts val="2900"/>
              </a:lnSpc>
              <a:buFont typeface="+mj-lt"/>
              <a:buAutoNum type="arabicPeriod"/>
            </a:pP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擇定</a:t>
            </a:r>
            <a:r>
              <a:rPr lang="en-US" altLang="zh-TW" sz="22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22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個區公所</a:t>
            </a:r>
            <a:r>
              <a:rPr lang="zh-TW" altLang="en-US" sz="2200" b="1" kern="100" dirty="0">
                <a:latin typeface="微軟正黑體" panose="020B0604030504040204" pitchFamily="34" charset="-120"/>
                <a:ea typeface="微軟正黑體" panose="020B0604030504040204" pitchFamily="34" charset="-120"/>
                <a:cs typeface="Times New Roman" panose="02020603050405020304" pitchFamily="18" charset="0"/>
              </a:rPr>
              <a:t>進行現</a:t>
            </a:r>
            <a:r>
              <a:rPr lang="zh-TW" altLang="en-US" sz="22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勘</a:t>
            </a:r>
            <a:r>
              <a:rPr lang="en-US" altLang="zh-TW" sz="2200" b="1"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p>
          <a:p>
            <a:pPr marL="787400" indent="-342900">
              <a:lnSpc>
                <a:spcPts val="2900"/>
              </a:lnSpc>
              <a:buFont typeface="Wingdings" panose="05000000000000000000" pitchFamily="2" charset="2"/>
              <a:buChar char="ü"/>
            </a:pPr>
            <a:r>
              <a:rPr lang="zh-TW" altLang="zh-TW"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2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類</a:t>
            </a:r>
            <a:r>
              <a:rPr lang="zh-TW" altLang="en-US"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22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個</a:t>
            </a:r>
            <a:r>
              <a:rPr lang="zh-TW" altLang="zh-TW"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公所</a:t>
            </a:r>
            <a:r>
              <a:rPr lang="zh-TW" altLang="en-US"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787400" indent="-342900">
              <a:lnSpc>
                <a:spcPts val="2900"/>
              </a:lnSpc>
              <a:buFont typeface="Wingdings" panose="05000000000000000000" pitchFamily="2" charset="2"/>
              <a:buChar char="ü"/>
            </a:pPr>
            <a:r>
              <a:rPr lang="zh-TW" altLang="zh-TW"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2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類</a:t>
            </a:r>
            <a:r>
              <a:rPr lang="zh-TW" altLang="en-US"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22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個公所</a:t>
            </a:r>
            <a:r>
              <a:rPr lang="zh-TW" altLang="en-US" sz="22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200"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1998719378"/>
              </p:ext>
            </p:extLst>
          </p:nvPr>
        </p:nvGraphicFramePr>
        <p:xfrm>
          <a:off x="4572001" y="1900938"/>
          <a:ext cx="4267199" cy="4426959"/>
        </p:xfrm>
        <a:graphic>
          <a:graphicData uri="http://schemas.openxmlformats.org/drawingml/2006/table">
            <a:tbl>
              <a:tblPr firstRow="1" firstCol="1" bandRow="1">
                <a:tableStyleId>{5C22544A-7EE6-4342-B048-85BDC9FD1C3A}</a:tableStyleId>
              </a:tblPr>
              <a:tblGrid>
                <a:gridCol w="560339">
                  <a:extLst>
                    <a:ext uri="{9D8B030D-6E8A-4147-A177-3AD203B41FA5}">
                      <a16:colId xmlns:a16="http://schemas.microsoft.com/office/drawing/2014/main" val="551829110"/>
                    </a:ext>
                  </a:extLst>
                </a:gridCol>
                <a:gridCol w="3038763">
                  <a:extLst>
                    <a:ext uri="{9D8B030D-6E8A-4147-A177-3AD203B41FA5}">
                      <a16:colId xmlns:a16="http://schemas.microsoft.com/office/drawing/2014/main" val="12676743"/>
                    </a:ext>
                  </a:extLst>
                </a:gridCol>
                <a:gridCol w="668097">
                  <a:extLst>
                    <a:ext uri="{9D8B030D-6E8A-4147-A177-3AD203B41FA5}">
                      <a16:colId xmlns:a16="http://schemas.microsoft.com/office/drawing/2014/main" val="3917229272"/>
                    </a:ext>
                  </a:extLst>
                </a:gridCol>
              </a:tblGrid>
              <a:tr h="313860">
                <a:tc gridSpan="2">
                  <a:txBody>
                    <a:bodyPr/>
                    <a:lstStyle/>
                    <a:p>
                      <a:pPr algn="ctr">
                        <a:spcAft>
                          <a:spcPts val="0"/>
                        </a:spcAft>
                      </a:pPr>
                      <a:r>
                        <a:rPr lang="zh-TW" sz="1800" b="1" kern="100" dirty="0">
                          <a:solidFill>
                            <a:schemeClr val="tx1"/>
                          </a:solidFill>
                          <a:effectLst/>
                          <a:latin typeface="微軟正黑體" panose="020B0604030504040204" pitchFamily="34" charset="-120"/>
                          <a:ea typeface="微軟正黑體" panose="020B0604030504040204" pitchFamily="34" charset="-120"/>
                        </a:rPr>
                        <a:t>項目</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E7D31"/>
                    </a:solidFill>
                  </a:tcPr>
                </a:tc>
                <a:tc hMerge="1">
                  <a:txBody>
                    <a:bodyPr/>
                    <a:lstStyle/>
                    <a:p>
                      <a:endParaRPr lang="zh-TW" altLang="en-US"/>
                    </a:p>
                  </a:txBody>
                  <a:tcPr/>
                </a:tc>
                <a:tc>
                  <a:txBody>
                    <a:bodyPr/>
                    <a:lstStyle/>
                    <a:p>
                      <a:pPr algn="ctr">
                        <a:spcAft>
                          <a:spcPts val="0"/>
                        </a:spcAft>
                        <a:tabLst>
                          <a:tab pos="228600" algn="l"/>
                          <a:tab pos="457200" algn="l"/>
                        </a:tabLst>
                      </a:pPr>
                      <a:r>
                        <a:rPr lang="zh-TW" sz="1800" b="1" kern="100" dirty="0">
                          <a:solidFill>
                            <a:schemeClr val="tx1"/>
                          </a:solidFill>
                          <a:effectLst/>
                          <a:latin typeface="微軟正黑體" panose="020B0604030504040204" pitchFamily="34" charset="-120"/>
                          <a:ea typeface="微軟正黑體" panose="020B0604030504040204" pitchFamily="34" charset="-120"/>
                        </a:rPr>
                        <a:t>分數</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E7D31"/>
                    </a:solidFill>
                  </a:tcPr>
                </a:tc>
                <a:extLst>
                  <a:ext uri="{0D108BD9-81ED-4DB2-BD59-A6C34878D82A}">
                    <a16:rowId xmlns:a16="http://schemas.microsoft.com/office/drawing/2014/main" val="1086965898"/>
                  </a:ext>
                </a:extLst>
              </a:tr>
              <a:tr h="313860">
                <a:tc rowSpan="5">
                  <a:txBody>
                    <a:bodyPr/>
                    <a:lstStyle/>
                    <a:p>
                      <a:pPr algn="ctr">
                        <a:spcAft>
                          <a:spcPts val="0"/>
                        </a:spcAft>
                      </a:pPr>
                      <a:r>
                        <a:rPr lang="zh-TW" sz="1800" b="1" kern="100" dirty="0">
                          <a:solidFill>
                            <a:schemeClr val="tx1"/>
                          </a:solidFill>
                          <a:effectLst/>
                          <a:latin typeface="微軟正黑體" panose="020B0604030504040204" pitchFamily="34" charset="-120"/>
                          <a:ea typeface="微軟正黑體" panose="020B0604030504040204" pitchFamily="34" charset="-120"/>
                        </a:rPr>
                        <a:t>現地勘查災害應變中心</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rPr>
                        <a:t>1.</a:t>
                      </a:r>
                      <a:r>
                        <a:rPr lang="zh-TW" sz="1800" b="1" kern="100" dirty="0" smtClean="0">
                          <a:solidFill>
                            <a:schemeClr val="tx1"/>
                          </a:solidFill>
                          <a:effectLst/>
                          <a:latin typeface="微軟正黑體" panose="020B0604030504040204" pitchFamily="34" charset="-120"/>
                          <a:ea typeface="微軟正黑體" panose="020B0604030504040204" pitchFamily="34" charset="-120"/>
                        </a:rPr>
                        <a:t>編組</a:t>
                      </a:r>
                      <a:r>
                        <a:rPr lang="zh-TW" sz="1800" b="1" kern="100" dirty="0">
                          <a:solidFill>
                            <a:schemeClr val="tx1"/>
                          </a:solidFill>
                          <a:effectLst/>
                          <a:latin typeface="微軟正黑體" panose="020B0604030504040204" pitchFamily="34" charset="-120"/>
                          <a:ea typeface="微軟正黑體" panose="020B0604030504040204" pitchFamily="34" charset="-120"/>
                        </a:rPr>
                        <a:t>人員通訊名冊</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tabLst>
                          <a:tab pos="228600" algn="l"/>
                          <a:tab pos="4572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10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8009987"/>
                  </a:ext>
                </a:extLst>
              </a:tr>
              <a:tr h="941581">
                <a:tc vMerge="1">
                  <a:txBody>
                    <a:bodyPr/>
                    <a:lstStyle/>
                    <a:p>
                      <a:endParaRPr lang="zh-TW" altLang="en-US"/>
                    </a:p>
                  </a:txBody>
                  <a:tcPr/>
                </a:tc>
                <a:tc>
                  <a:txBody>
                    <a:bodyPr/>
                    <a:lstStyle/>
                    <a:p>
                      <a:pPr marL="180975" indent="-180975">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rPr>
                        <a:t>2.</a:t>
                      </a:r>
                      <a:r>
                        <a:rPr lang="zh-TW" sz="1800" b="1" kern="100" dirty="0" smtClean="0">
                          <a:solidFill>
                            <a:schemeClr val="tx1"/>
                          </a:solidFill>
                          <a:effectLst/>
                          <a:latin typeface="微軟正黑體" panose="020B0604030504040204" pitchFamily="34" charset="-120"/>
                          <a:ea typeface="微軟正黑體" panose="020B0604030504040204" pitchFamily="34" charset="-120"/>
                        </a:rPr>
                        <a:t>各類</a:t>
                      </a:r>
                      <a:r>
                        <a:rPr lang="zh-TW" sz="1800" b="1" kern="100" dirty="0">
                          <a:solidFill>
                            <a:schemeClr val="tx1"/>
                          </a:solidFill>
                          <a:effectLst/>
                          <a:latin typeface="微軟正黑體" panose="020B0604030504040204" pitchFamily="34" charset="-120"/>
                          <a:ea typeface="微軟正黑體" panose="020B0604030504040204" pitchFamily="34" charset="-120"/>
                        </a:rPr>
                        <a:t>表單（簽到</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退</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表、排班輪值表、會議紀錄表、疏散撤離、收容人數統計表等）</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tabLst>
                          <a:tab pos="228600" algn="l"/>
                          <a:tab pos="4572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10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3442275"/>
                  </a:ext>
                </a:extLst>
              </a:tr>
              <a:tr h="1255442">
                <a:tc vMerge="1">
                  <a:txBody>
                    <a:bodyPr/>
                    <a:lstStyle/>
                    <a:p>
                      <a:endParaRPr lang="zh-TW" altLang="en-US"/>
                    </a:p>
                  </a:txBody>
                  <a:tcPr/>
                </a:tc>
                <a:tc>
                  <a:txBody>
                    <a:bodyPr/>
                    <a:lstStyle/>
                    <a:p>
                      <a:pPr marL="180975" indent="-180975" algn="just">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rPr>
                        <a:t>3.</a:t>
                      </a:r>
                      <a:r>
                        <a:rPr lang="zh-TW" sz="1800" b="1" kern="100" dirty="0" smtClean="0">
                          <a:solidFill>
                            <a:schemeClr val="tx1"/>
                          </a:solidFill>
                          <a:effectLst/>
                          <a:latin typeface="微軟正黑體" panose="020B0604030504040204" pitchFamily="34" charset="-120"/>
                          <a:ea typeface="微軟正黑體" panose="020B0604030504040204" pitchFamily="34" charset="-120"/>
                        </a:rPr>
                        <a:t>應變</a:t>
                      </a:r>
                      <a:r>
                        <a:rPr lang="zh-TW" sz="1800" b="1" kern="100" dirty="0">
                          <a:solidFill>
                            <a:schemeClr val="tx1"/>
                          </a:solidFill>
                          <a:effectLst/>
                          <a:latin typeface="微軟正黑體" panose="020B0604030504040204" pitchFamily="34" charset="-120"/>
                          <a:ea typeface="微軟正黑體" panose="020B0604030504040204" pitchFamily="34" charset="-120"/>
                        </a:rPr>
                        <a:t>中心作業手冊（如開設場所、開設等級、進駐單位，通知方式及人員簽到</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退</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管制、任務分工等）</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tabLst>
                          <a:tab pos="228600" algn="l"/>
                          <a:tab pos="4572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10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67823372"/>
                  </a:ext>
                </a:extLst>
              </a:tr>
              <a:tr h="313860">
                <a:tc vMerge="1">
                  <a:txBody>
                    <a:bodyPr/>
                    <a:lstStyle/>
                    <a:p>
                      <a:endParaRPr lang="zh-TW" altLang="en-US"/>
                    </a:p>
                  </a:txBody>
                  <a:tcPr/>
                </a:tc>
                <a:tc>
                  <a:txBody>
                    <a:bodyPr/>
                    <a:lstStyle/>
                    <a:p>
                      <a:pPr algn="just">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rPr>
                        <a:t>4.</a:t>
                      </a:r>
                      <a:r>
                        <a:rPr lang="zh-TW" sz="1800" b="1" kern="100" dirty="0" smtClean="0">
                          <a:solidFill>
                            <a:schemeClr val="tx1"/>
                          </a:solidFill>
                          <a:effectLst/>
                          <a:latin typeface="微軟正黑體" panose="020B0604030504040204" pitchFamily="34" charset="-120"/>
                          <a:ea typeface="微軟正黑體" panose="020B0604030504040204" pitchFamily="34" charset="-120"/>
                        </a:rPr>
                        <a:t>購置</a:t>
                      </a:r>
                      <a:r>
                        <a:rPr lang="zh-TW" sz="1800" b="1" kern="100" dirty="0">
                          <a:solidFill>
                            <a:schemeClr val="tx1"/>
                          </a:solidFill>
                          <a:effectLst/>
                          <a:latin typeface="微軟正黑體" panose="020B0604030504040204" pitchFamily="34" charset="-120"/>
                          <a:ea typeface="微軟正黑體" panose="020B0604030504040204" pitchFamily="34" charset="-120"/>
                        </a:rPr>
                        <a:t>資通訊設備</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tabLst>
                          <a:tab pos="228600" algn="l"/>
                          <a:tab pos="4572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10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94510409"/>
                  </a:ext>
                </a:extLst>
              </a:tr>
              <a:tr h="313860">
                <a:tc vMerge="1">
                  <a:txBody>
                    <a:bodyPr/>
                    <a:lstStyle/>
                    <a:p>
                      <a:endParaRPr lang="zh-TW" altLang="en-US"/>
                    </a:p>
                  </a:txBody>
                  <a:tcPr/>
                </a:tc>
                <a:tc>
                  <a:txBody>
                    <a:bodyPr/>
                    <a:lstStyle/>
                    <a:p>
                      <a:pPr algn="just">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rPr>
                        <a:t>5.</a:t>
                      </a:r>
                      <a:r>
                        <a:rPr lang="zh-TW" sz="1800" b="1" kern="100" dirty="0" smtClean="0">
                          <a:solidFill>
                            <a:schemeClr val="tx1"/>
                          </a:solidFill>
                          <a:effectLst/>
                          <a:latin typeface="微軟正黑體" panose="020B0604030504040204" pitchFamily="34" charset="-120"/>
                          <a:ea typeface="微軟正黑體" panose="020B0604030504040204" pitchFamily="34" charset="-120"/>
                        </a:rPr>
                        <a:t>掛</a:t>
                      </a:r>
                      <a:r>
                        <a:rPr lang="zh-TW" sz="1800" b="1" kern="100" dirty="0">
                          <a:solidFill>
                            <a:schemeClr val="tx1"/>
                          </a:solidFill>
                          <a:effectLst/>
                          <a:latin typeface="微軟正黑體" panose="020B0604030504040204" pitchFamily="34" charset="-120"/>
                          <a:ea typeface="微軟正黑體" panose="020B0604030504040204" pitchFamily="34" charset="-120"/>
                        </a:rPr>
                        <a:t>設圖資</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spcAft>
                          <a:spcPts val="0"/>
                        </a:spcAft>
                        <a:tabLst>
                          <a:tab pos="228600" algn="l"/>
                          <a:tab pos="4572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10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0302792"/>
                  </a:ext>
                </a:extLst>
              </a:tr>
              <a:tr h="504937">
                <a:tc gridSpan="2">
                  <a:txBody>
                    <a:bodyPr/>
                    <a:lstStyle/>
                    <a:p>
                      <a:pPr>
                        <a:spcAft>
                          <a:spcPts val="0"/>
                        </a:spcAft>
                      </a:pPr>
                      <a:r>
                        <a:rPr lang="zh-TW" sz="1800" b="1" kern="100" dirty="0">
                          <a:solidFill>
                            <a:schemeClr val="tx1"/>
                          </a:solidFill>
                          <a:effectLst/>
                          <a:latin typeface="微軟正黑體" panose="020B0604030504040204" pitchFamily="34" charset="-120"/>
                          <a:ea typeface="微軟正黑體" panose="020B0604030504040204" pitchFamily="34" charset="-120"/>
                        </a:rPr>
                        <a:t>評鑑委員審查上傳成果資料</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20000"/>
                        <a:lumOff val="80000"/>
                      </a:schemeClr>
                    </a:solidFill>
                  </a:tcPr>
                </a:tc>
                <a:tc hMerge="1">
                  <a:txBody>
                    <a:bodyPr/>
                    <a:lstStyle/>
                    <a:p>
                      <a:endParaRPr lang="zh-TW" altLang="en-US"/>
                    </a:p>
                  </a:txBody>
                  <a:tcPr/>
                </a:tc>
                <a:tc>
                  <a:txBody>
                    <a:bodyPr/>
                    <a:lstStyle/>
                    <a:p>
                      <a:pPr algn="ctr">
                        <a:spcAft>
                          <a:spcPts val="0"/>
                        </a:spcAft>
                        <a:tabLst>
                          <a:tab pos="228600" algn="l"/>
                          <a:tab pos="4572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50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24315385"/>
                  </a:ext>
                </a:extLst>
              </a:tr>
              <a:tr h="313860">
                <a:tc gridSpan="2">
                  <a:txBody>
                    <a:bodyPr/>
                    <a:lstStyle/>
                    <a:p>
                      <a:pPr algn="ctr">
                        <a:spcAft>
                          <a:spcPts val="0"/>
                        </a:spcAft>
                      </a:pPr>
                      <a:r>
                        <a:rPr lang="zh-TW" sz="1800" b="1" kern="100" dirty="0">
                          <a:solidFill>
                            <a:schemeClr val="tx1"/>
                          </a:solidFill>
                          <a:effectLst/>
                          <a:latin typeface="微軟正黑體" panose="020B0604030504040204" pitchFamily="34" charset="-120"/>
                          <a:ea typeface="微軟正黑體" panose="020B0604030504040204" pitchFamily="34" charset="-120"/>
                        </a:rPr>
                        <a:t>總分</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ctr">
                        <a:spcAft>
                          <a:spcPts val="0"/>
                        </a:spcAft>
                        <a:tabLst>
                          <a:tab pos="228600" algn="l"/>
                          <a:tab pos="4572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100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90234340"/>
                  </a:ext>
                </a:extLst>
              </a:tr>
            </a:tbl>
          </a:graphicData>
        </a:graphic>
      </p:graphicFrame>
    </p:spTree>
    <p:extLst>
      <p:ext uri="{BB962C8B-B14F-4D97-AF65-F5344CB8AC3E}">
        <p14:creationId xmlns:p14="http://schemas.microsoft.com/office/powerpoint/2010/main" val="2378120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295400"/>
          <a:ext cx="8534400" cy="4488767"/>
        </p:xfrm>
        <a:graphic>
          <a:graphicData uri="http://schemas.openxmlformats.org/drawingml/2006/table">
            <a:tbl>
              <a:tblPr firstRow="1" firstCol="1" lastRow="1" lastCol="1" bandRow="1" bandCol="1">
                <a:tableStyleId>{5940675A-B579-460E-94D1-54222C63F5DA}</a:tableStyleId>
              </a:tblPr>
              <a:tblGrid>
                <a:gridCol w="1417863">
                  <a:extLst>
                    <a:ext uri="{9D8B030D-6E8A-4147-A177-3AD203B41FA5}">
                      <a16:colId xmlns:a16="http://schemas.microsoft.com/office/drawing/2014/main" val="20000"/>
                    </a:ext>
                  </a:extLst>
                </a:gridCol>
                <a:gridCol w="3038278">
                  <a:extLst>
                    <a:ext uri="{9D8B030D-6E8A-4147-A177-3AD203B41FA5}">
                      <a16:colId xmlns:a16="http://schemas.microsoft.com/office/drawing/2014/main" val="20001"/>
                    </a:ext>
                  </a:extLst>
                </a:gridCol>
                <a:gridCol w="4078259">
                  <a:extLst>
                    <a:ext uri="{9D8B030D-6E8A-4147-A177-3AD203B41FA5}">
                      <a16:colId xmlns:a16="http://schemas.microsoft.com/office/drawing/2014/main" val="20002"/>
                    </a:ext>
                  </a:extLst>
                </a:gridCol>
              </a:tblGrid>
              <a:tr h="525194">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1772530">
                <a:tc>
                  <a:txBody>
                    <a:bodyPr/>
                    <a:lstStyle/>
                    <a:p>
                      <a:pPr algn="just">
                        <a:lnSpc>
                          <a:spcPts val="1800"/>
                        </a:lnSpc>
                        <a:spcAft>
                          <a:spcPts val="0"/>
                        </a:spcAft>
                      </a:pPr>
                      <a:r>
                        <a:rPr lang="zh-TW" sz="1300" b="1" kern="0" spc="-20" dirty="0">
                          <a:effectLst/>
                          <a:latin typeface="微軟正黑體" panose="020B0604030504040204" pitchFamily="34" charset="-120"/>
                          <a:ea typeface="微軟正黑體" panose="020B0604030504040204" pitchFamily="34" charset="-120"/>
                        </a:rPr>
                        <a:t>進行各鄉</a:t>
                      </a:r>
                      <a:r>
                        <a:rPr lang="en-US" sz="1300" b="1" kern="0" spc="-20" dirty="0">
                          <a:effectLst/>
                          <a:latin typeface="微軟正黑體" panose="020B0604030504040204" pitchFamily="34" charset="-120"/>
                          <a:ea typeface="微軟正黑體" panose="020B0604030504040204" pitchFamily="34" charset="-120"/>
                        </a:rPr>
                        <a:t>(</a:t>
                      </a:r>
                      <a:r>
                        <a:rPr lang="zh-TW" sz="1300" b="1" kern="0" spc="-20" dirty="0">
                          <a:effectLst/>
                          <a:latin typeface="微軟正黑體" panose="020B0604030504040204" pitchFamily="34" charset="-120"/>
                          <a:ea typeface="微軟正黑體" panose="020B0604030504040204" pitchFamily="34" charset="-120"/>
                        </a:rPr>
                        <a:t>鎮、市、區</a:t>
                      </a:r>
                      <a:r>
                        <a:rPr lang="en-US" sz="1300" b="1" kern="0" spc="-20" dirty="0">
                          <a:effectLst/>
                          <a:latin typeface="微軟正黑體" panose="020B0604030504040204" pitchFamily="34" charset="-120"/>
                          <a:ea typeface="微軟正黑體" panose="020B0604030504040204" pitchFamily="34" charset="-120"/>
                        </a:rPr>
                        <a:t>)</a:t>
                      </a:r>
                      <a:r>
                        <a:rPr lang="zh-TW" sz="1300" b="1" kern="0" spc="-20" dirty="0">
                          <a:effectLst/>
                          <a:latin typeface="微軟正黑體" panose="020B0604030504040204" pitchFamily="34" charset="-120"/>
                          <a:ea typeface="微軟正黑體" panose="020B0604030504040204" pitchFamily="34" charset="-120"/>
                        </a:rPr>
                        <a:t>地區災害潛勢調查並研提救災因應對策</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spc="-20" dirty="0">
                          <a:effectLst/>
                          <a:latin typeface="微軟正黑體" panose="020B0604030504040204" pitchFamily="34" charset="-120"/>
                          <a:ea typeface="微軟正黑體" panose="020B0604030504040204" pitchFamily="34" charset="-120"/>
                        </a:rPr>
                        <a:t>(1.1.1)</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spc="-20" dirty="0">
                          <a:effectLst/>
                          <a:latin typeface="微軟正黑體" panose="020B0604030504040204" pitchFamily="34" charset="-120"/>
                          <a:ea typeface="微軟正黑體" panose="020B0604030504040204" pitchFamily="34" charset="-120"/>
                        </a:rPr>
                        <a:t>針對鄉</a:t>
                      </a:r>
                      <a:r>
                        <a:rPr lang="en-US" sz="1300" kern="100" spc="-20" dirty="0">
                          <a:effectLst/>
                          <a:latin typeface="微軟正黑體" panose="020B0604030504040204" pitchFamily="34" charset="-120"/>
                          <a:ea typeface="微軟正黑體" panose="020B0604030504040204" pitchFamily="34" charset="-120"/>
                        </a:rPr>
                        <a:t>(</a:t>
                      </a:r>
                      <a:r>
                        <a:rPr lang="zh-TW" sz="1300" kern="100" spc="-20" dirty="0">
                          <a:effectLst/>
                          <a:latin typeface="微軟正黑體" panose="020B0604030504040204" pitchFamily="34" charset="-120"/>
                          <a:ea typeface="微軟正黑體" panose="020B0604030504040204" pitchFamily="34" charset="-120"/>
                        </a:rPr>
                        <a:t>鎮、市、區</a:t>
                      </a:r>
                      <a:r>
                        <a:rPr lang="en-US" sz="1300" kern="100" spc="-20" dirty="0">
                          <a:effectLst/>
                          <a:latin typeface="微軟正黑體" panose="020B0604030504040204" pitchFamily="34" charset="-120"/>
                          <a:ea typeface="微軟正黑體" panose="020B0604030504040204" pitchFamily="34" charset="-120"/>
                        </a:rPr>
                        <a:t>)</a:t>
                      </a:r>
                      <a:r>
                        <a:rPr lang="zh-TW" sz="1300" kern="100" spc="-20" dirty="0">
                          <a:effectLst/>
                          <a:latin typeface="微軟正黑體" panose="020B0604030504040204" pitchFamily="34" charset="-120"/>
                          <a:ea typeface="微軟正黑體" panose="020B0604030504040204" pitchFamily="34" charset="-120"/>
                        </a:rPr>
                        <a:t>災害潛勢地區，排列優先處理順序，據以研擬短、中、長程計畫改善措施</a:t>
                      </a:r>
                      <a:r>
                        <a:rPr lang="en-US" sz="1300" kern="100" spc="-20" dirty="0">
                          <a:effectLst/>
                          <a:latin typeface="微軟正黑體" panose="020B0604030504040204" pitchFamily="34" charset="-120"/>
                          <a:ea typeface="微軟正黑體" panose="020B0604030504040204" pitchFamily="34" charset="-120"/>
                        </a:rPr>
                        <a:t>(</a:t>
                      </a:r>
                      <a:r>
                        <a:rPr lang="zh-TW" sz="1300" kern="100" spc="-20" dirty="0">
                          <a:effectLst/>
                          <a:latin typeface="微軟正黑體" panose="020B0604030504040204" pitchFamily="34" charset="-120"/>
                          <a:ea typeface="微軟正黑體" panose="020B0604030504040204" pitchFamily="34" charset="-120"/>
                        </a:rPr>
                        <a:t>預定完成期程及應變作為等</a:t>
                      </a:r>
                      <a:r>
                        <a:rPr lang="en-US" sz="1300" kern="100" spc="-20" dirty="0">
                          <a:effectLst/>
                          <a:latin typeface="微軟正黑體" panose="020B0604030504040204" pitchFamily="34" charset="-120"/>
                          <a:ea typeface="微軟正黑體" panose="020B0604030504040204" pitchFamily="34" charset="-120"/>
                        </a:rPr>
                        <a:t>)</a:t>
                      </a:r>
                      <a:r>
                        <a:rPr lang="zh-TW" sz="1300" kern="100" spc="-20" dirty="0">
                          <a:effectLst/>
                          <a:latin typeface="微軟正黑體" panose="020B0604030504040204" pitchFamily="34" charset="-120"/>
                          <a:ea typeface="微軟正黑體" panose="020B0604030504040204" pitchFamily="34" charset="-120"/>
                        </a:rPr>
                        <a:t>，並納入地區災害防救計畫配合實施，落實管考。</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(1.1.1-1)29</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區災害潛勢彙整表</a:t>
                      </a:r>
                    </a:p>
                    <a:p>
                      <a:pPr marL="0" algn="just" defTabSz="685800" rtl="0" eaLnBrk="1" latinLnBrk="0" hangingPunct="1">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(1.1.1-2)</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公所自行擷取地區災害防救計畫「</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6.</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災害潛勢地區改善對策」內容</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(1.1.1-3)</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災害潛勢地點及歷史災點相關改善工程相關公文或計畫</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90843">
                <a:tc rowSpan="2">
                  <a:txBody>
                    <a:bodyPr/>
                    <a:lstStyle/>
                    <a:p>
                      <a:pPr algn="just">
                        <a:lnSpc>
                          <a:spcPts val="1800"/>
                        </a:lnSpc>
                        <a:spcAft>
                          <a:spcPts val="0"/>
                        </a:spcAft>
                      </a:pPr>
                      <a:r>
                        <a:rPr lang="zh-TW" sz="1300" b="1" kern="100" spc="-20">
                          <a:effectLst/>
                          <a:latin typeface="微軟正黑體" panose="020B0604030504040204" pitchFamily="34" charset="-120"/>
                          <a:ea typeface="微軟正黑體" panose="020B0604030504040204" pitchFamily="34" charset="-120"/>
                        </a:rPr>
                        <a:t>建置</a:t>
                      </a:r>
                      <a:r>
                        <a:rPr lang="en-US" sz="1300" b="1" kern="100" spc="-20">
                          <a:effectLst/>
                          <a:latin typeface="微軟正黑體" panose="020B0604030504040204" pitchFamily="34" charset="-120"/>
                          <a:ea typeface="微軟正黑體" panose="020B0604030504040204" pitchFamily="34" charset="-120"/>
                        </a:rPr>
                        <a:t>(</a:t>
                      </a:r>
                      <a:r>
                        <a:rPr lang="zh-TW" sz="1300" b="1" kern="100" spc="-20">
                          <a:effectLst/>
                          <a:latin typeface="微軟正黑體" panose="020B0604030504040204" pitchFamily="34" charset="-120"/>
                          <a:ea typeface="微軟正黑體" panose="020B0604030504040204" pitchFamily="34" charset="-120"/>
                        </a:rPr>
                        <a:t>更新</a:t>
                      </a:r>
                      <a:r>
                        <a:rPr lang="en-US" sz="1300" b="1" kern="100" spc="-20">
                          <a:effectLst/>
                          <a:latin typeface="微軟正黑體" panose="020B0604030504040204" pitchFamily="34" charset="-120"/>
                          <a:ea typeface="微軟正黑體" panose="020B0604030504040204" pitchFamily="34" charset="-120"/>
                        </a:rPr>
                        <a:t>)</a:t>
                      </a:r>
                      <a:r>
                        <a:rPr lang="zh-TW" sz="1300" b="1" kern="100" spc="-20">
                          <a:effectLst/>
                          <a:latin typeface="微軟正黑體" panose="020B0604030504040204" pitchFamily="34" charset="-120"/>
                          <a:ea typeface="微軟正黑體" panose="020B0604030504040204" pitchFamily="34" charset="-120"/>
                        </a:rPr>
                        <a:t>鄉</a:t>
                      </a:r>
                      <a:r>
                        <a:rPr lang="en-US" sz="1300" b="1" kern="100" spc="-20">
                          <a:effectLst/>
                          <a:latin typeface="微軟正黑體" panose="020B0604030504040204" pitchFamily="34" charset="-120"/>
                          <a:ea typeface="微軟正黑體" panose="020B0604030504040204" pitchFamily="34" charset="-120"/>
                        </a:rPr>
                        <a:t>(</a:t>
                      </a:r>
                      <a:r>
                        <a:rPr lang="zh-TW" sz="1300" b="1" kern="100" spc="-20">
                          <a:effectLst/>
                          <a:latin typeface="微軟正黑體" panose="020B0604030504040204" pitchFamily="34" charset="-120"/>
                          <a:ea typeface="微軟正黑體" panose="020B0604030504040204" pitchFamily="34" charset="-120"/>
                        </a:rPr>
                        <a:t>鎮、市、區</a:t>
                      </a:r>
                      <a:r>
                        <a:rPr lang="en-US" sz="1300" b="1" kern="100" spc="-20">
                          <a:effectLst/>
                          <a:latin typeface="微軟正黑體" panose="020B0604030504040204" pitchFamily="34" charset="-120"/>
                          <a:ea typeface="微軟正黑體" panose="020B0604030504040204" pitchFamily="34" charset="-120"/>
                        </a:rPr>
                        <a:t>)</a:t>
                      </a:r>
                      <a:r>
                        <a:rPr lang="zh-TW" sz="1300" b="1" kern="100" spc="-20">
                          <a:effectLst/>
                          <a:latin typeface="微軟正黑體" panose="020B0604030504040204" pitchFamily="34" charset="-120"/>
                          <a:ea typeface="微軟正黑體" panose="020B0604030504040204" pitchFamily="34" charset="-120"/>
                        </a:rPr>
                        <a:t>防災電子圖資</a:t>
                      </a:r>
                      <a:endParaRPr lang="zh-TW" sz="1300" kern="10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spc="-20">
                          <a:effectLst/>
                          <a:latin typeface="微軟正黑體" panose="020B0604030504040204" pitchFamily="34" charset="-120"/>
                          <a:ea typeface="微軟正黑體" panose="020B0604030504040204" pitchFamily="34" charset="-120"/>
                        </a:rPr>
                        <a:t>(1.2.1)</a:t>
                      </a:r>
                      <a:endParaRPr lang="zh-TW" sz="1300" kern="10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spc="-20">
                          <a:effectLst/>
                          <a:latin typeface="微軟正黑體" panose="020B0604030504040204" pitchFamily="34" charset="-120"/>
                          <a:ea typeface="微軟正黑體" panose="020B0604030504040204" pitchFamily="34" charset="-120"/>
                        </a:rPr>
                        <a:t>製作</a:t>
                      </a:r>
                      <a:r>
                        <a:rPr lang="en-US" sz="1300" kern="100" spc="-20">
                          <a:effectLst/>
                          <a:latin typeface="微軟正黑體" panose="020B0604030504040204" pitchFamily="34" charset="-120"/>
                          <a:ea typeface="微軟正黑體" panose="020B0604030504040204" pitchFamily="34" charset="-120"/>
                        </a:rPr>
                        <a:t>(</a:t>
                      </a:r>
                      <a:r>
                        <a:rPr lang="zh-TW" sz="1300" kern="100" spc="-20">
                          <a:effectLst/>
                          <a:latin typeface="微軟正黑體" panose="020B0604030504040204" pitchFamily="34" charset="-120"/>
                          <a:ea typeface="微軟正黑體" panose="020B0604030504040204" pitchFamily="34" charset="-120"/>
                        </a:rPr>
                        <a:t>更新</a:t>
                      </a:r>
                      <a:r>
                        <a:rPr lang="en-US" sz="1300" kern="100" spc="-20">
                          <a:effectLst/>
                          <a:latin typeface="微軟正黑體" panose="020B0604030504040204" pitchFamily="34" charset="-120"/>
                          <a:ea typeface="微軟正黑體" panose="020B0604030504040204" pitchFamily="34" charset="-120"/>
                        </a:rPr>
                        <a:t>)</a:t>
                      </a:r>
                      <a:r>
                        <a:rPr lang="zh-TW" sz="1300" kern="100" spc="-20">
                          <a:effectLst/>
                          <a:latin typeface="微軟正黑體" panose="020B0604030504040204" pitchFamily="34" charset="-120"/>
                          <a:ea typeface="微軟正黑體" panose="020B0604030504040204" pitchFamily="34" charset="-120"/>
                        </a:rPr>
                        <a:t>轄內災害潛勢地區相關圖資</a:t>
                      </a:r>
                      <a:endParaRPr lang="zh-TW" sz="1300" kern="10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(1.2.1-1</a:t>
                      </a:r>
                      <a:r>
                        <a:rPr lang="en-US" sz="1300" kern="100" dirty="0" smtClean="0">
                          <a:effectLst/>
                          <a:latin typeface="微軟正黑體" panose="020B0604030504040204" pitchFamily="34" charset="-120"/>
                          <a:ea typeface="微軟正黑體" panose="020B0604030504040204" pitchFamily="34" charset="-120"/>
                        </a:rPr>
                        <a:t>)</a:t>
                      </a:r>
                      <a:r>
                        <a:rPr lang="zh-TW" altLang="en-US" sz="1300" kern="100" dirty="0" smtClean="0">
                          <a:effectLst/>
                          <a:latin typeface="微軟正黑體" panose="020B0604030504040204" pitchFamily="34" charset="-120"/>
                          <a:ea typeface="微軟正黑體" panose="020B0604030504040204" pitchFamily="34" charset="-120"/>
                        </a:rPr>
                        <a:t>各類災害電子圖資彙整表</a:t>
                      </a:r>
                      <a:r>
                        <a:rPr lang="en-US" sz="1300" kern="100" dirty="0" smtClean="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各災害別</a:t>
                      </a:r>
                      <a:r>
                        <a:rPr lang="en-US" sz="1300" kern="100" dirty="0">
                          <a:effectLst/>
                          <a:latin typeface="微軟正黑體" panose="020B0604030504040204" pitchFamily="34" charset="-120"/>
                          <a:ea typeface="微軟正黑體" panose="020B0604030504040204" pitchFamily="34" charset="-120"/>
                        </a:rPr>
                        <a:t>1</a:t>
                      </a:r>
                      <a:r>
                        <a:rPr lang="zh-TW" sz="1300" kern="100" dirty="0">
                          <a:effectLst/>
                          <a:latin typeface="微軟正黑體" panose="020B0604030504040204" pitchFamily="34" charset="-120"/>
                          <a:ea typeface="微軟正黑體" panose="020B0604030504040204" pitchFamily="34" charset="-120"/>
                        </a:rPr>
                        <a:t>張</a:t>
                      </a:r>
                      <a:r>
                        <a:rPr lang="zh-TW" sz="1300" kern="100" spc="-20" dirty="0">
                          <a:effectLst/>
                          <a:latin typeface="微軟正黑體" panose="020B0604030504040204" pitchFamily="34" charset="-120"/>
                          <a:ea typeface="微軟正黑體" panose="020B0604030504040204" pitchFamily="34" charset="-120"/>
                        </a:rPr>
                        <a:t>災害潛勢圖資</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78633">
                <a:tc vMerge="1">
                  <a:txBody>
                    <a:bodyPr/>
                    <a:lstStyle/>
                    <a:p>
                      <a:endParaRPr lang="zh-TW" altLang="en-US"/>
                    </a:p>
                  </a:txBody>
                  <a:tcPr/>
                </a:tc>
                <a:tc>
                  <a:txBody>
                    <a:bodyPr/>
                    <a:lstStyle/>
                    <a:p>
                      <a:pPr algn="just">
                        <a:lnSpc>
                          <a:spcPts val="1800"/>
                        </a:lnSpc>
                        <a:spcAft>
                          <a:spcPts val="0"/>
                        </a:spcAft>
                      </a:pPr>
                      <a:r>
                        <a:rPr lang="en-US" sz="1300" kern="100" spc="-20" dirty="0">
                          <a:effectLst/>
                          <a:latin typeface="微軟正黑體" panose="020B0604030504040204" pitchFamily="34" charset="-120"/>
                          <a:ea typeface="微軟正黑體" panose="020B0604030504040204" pitchFamily="34" charset="-120"/>
                        </a:rPr>
                        <a:t>(1.2.2)</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spc="-20" dirty="0">
                          <a:effectLst/>
                          <a:latin typeface="微軟正黑體" panose="020B0604030504040204" pitchFamily="34" charset="-120"/>
                          <a:ea typeface="微軟正黑體" panose="020B0604030504040204" pitchFamily="34" charset="-120"/>
                        </a:rPr>
                        <a:t>依鄉</a:t>
                      </a:r>
                      <a:r>
                        <a:rPr lang="en-US" sz="1300" kern="100" spc="-20" dirty="0">
                          <a:effectLst/>
                          <a:latin typeface="微軟正黑體" panose="020B0604030504040204" pitchFamily="34" charset="-120"/>
                          <a:ea typeface="微軟正黑體" panose="020B0604030504040204" pitchFamily="34" charset="-120"/>
                        </a:rPr>
                        <a:t>(</a:t>
                      </a:r>
                      <a:r>
                        <a:rPr lang="zh-TW" sz="1300" kern="100" spc="-20" dirty="0">
                          <a:effectLst/>
                          <a:latin typeface="微軟正黑體" panose="020B0604030504040204" pitchFamily="34" charset="-120"/>
                          <a:ea typeface="微軟正黑體" panose="020B0604030504040204" pitchFamily="34" charset="-120"/>
                        </a:rPr>
                        <a:t>鎮、市、區</a:t>
                      </a:r>
                      <a:r>
                        <a:rPr lang="en-US" sz="1300" kern="100" spc="-20" dirty="0">
                          <a:effectLst/>
                          <a:latin typeface="微軟正黑體" panose="020B0604030504040204" pitchFamily="34" charset="-120"/>
                          <a:ea typeface="微軟正黑體" panose="020B0604030504040204" pitchFamily="34" charset="-120"/>
                        </a:rPr>
                        <a:t>)</a:t>
                      </a:r>
                      <a:r>
                        <a:rPr lang="zh-TW" sz="1300" kern="100" spc="-20" dirty="0">
                          <a:effectLst/>
                          <a:latin typeface="微軟正黑體" panose="020B0604030504040204" pitchFamily="34" charset="-120"/>
                          <a:ea typeface="微軟正黑體" panose="020B0604030504040204" pitchFamily="34" charset="-120"/>
                        </a:rPr>
                        <a:t>需求擴充防災地圖</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(1.2.2-1)</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防災電子圖資彙整表</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防災圖資各</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張</a:t>
                      </a:r>
                    </a:p>
                    <a:p>
                      <a:pPr marL="0"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(1.2.2-2)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第</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23</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次四方工作會議公文、議程、圖資運用說明簡報</a:t>
                      </a:r>
                    </a:p>
                    <a:p>
                      <a:pPr marL="0"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(1.2.2-3)105</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年市府函發調查各區圖資修正公文</a:t>
                      </a:r>
                    </a:p>
                    <a:p>
                      <a:pPr marL="0" algn="just" defTabSz="685800" rtl="0" eaLnBrk="1" latinLnBrk="0" hangingPunct="1">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(1.2.2-4)105</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年公所函復電子圖資修正公文及附件內容</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(1.2.2-5)105</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年電子圖資修正清冊</a:t>
                      </a:r>
                    </a:p>
                  </a:txBody>
                  <a:tcPr marL="68580" marR="68580" marT="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36</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6415"/>
            <a:ext cx="4572000" cy="400110"/>
          </a:xfrm>
          <a:prstGeom prst="homePlate">
            <a:avLst/>
          </a:prstGeom>
          <a:solidFill>
            <a:srgbClr val="0070C0"/>
          </a:solidFill>
        </p:spPr>
        <p:txBody>
          <a:bodyPr>
            <a:spAutoFit/>
          </a:bodyPr>
          <a:lstStyle/>
          <a:p>
            <a:pPr fontAlgn="base">
              <a:spcBef>
                <a:spcPct val="0"/>
              </a:spcBef>
            </a:pPr>
            <a:r>
              <a:rPr lang="zh-TW" altLang="en-US" sz="2000" b="1" kern="0" spc="-20" dirty="0" smtClean="0">
                <a:solidFill>
                  <a:prstClr val="white"/>
                </a:solidFill>
                <a:latin typeface="微軟正黑體" panose="020B0604030504040204" pitchFamily="34" charset="-120"/>
                <a:ea typeface="微軟正黑體" panose="020B0604030504040204" pitchFamily="34" charset="-120"/>
              </a:rPr>
              <a:t>壹</a:t>
            </a:r>
            <a:r>
              <a:rPr lang="zh-TW" altLang="en-US" sz="2000" b="1" kern="0" spc="-20" dirty="0">
                <a:solidFill>
                  <a:prstClr val="white"/>
                </a:solidFill>
                <a:latin typeface="微軟正黑體" panose="020B0604030504040204" pitchFamily="34" charset="-120"/>
                <a:ea typeface="微軟正黑體" panose="020B0604030504040204" pitchFamily="34" charset="-120"/>
              </a:rPr>
              <a:t>、</a:t>
            </a:r>
            <a:r>
              <a:rPr kumimoji="1" lang="zh-TW" altLang="zh-TW" sz="2000" b="1" kern="0" spc="-20" dirty="0" smtClean="0">
                <a:solidFill>
                  <a:prstClr val="white"/>
                </a:solidFill>
                <a:latin typeface="微軟正黑體" panose="020B0604030504040204" pitchFamily="34" charset="-120"/>
                <a:ea typeface="微軟正黑體" panose="020B0604030504040204" pitchFamily="34" charset="-120"/>
              </a:rPr>
              <a:t>地區</a:t>
            </a:r>
            <a:r>
              <a:rPr kumimoji="1" lang="zh-TW" altLang="zh-TW" sz="2000" b="1" kern="0" spc="-20" dirty="0">
                <a:solidFill>
                  <a:prstClr val="white"/>
                </a:solidFill>
                <a:latin typeface="微軟正黑體" panose="020B0604030504040204" pitchFamily="34" charset="-120"/>
                <a:ea typeface="微軟正黑體" panose="020B0604030504040204" pitchFamily="34" charset="-120"/>
              </a:rPr>
              <a:t>災害潛勢特性</a:t>
            </a:r>
            <a:r>
              <a:rPr kumimoji="1" lang="zh-TW" altLang="zh-TW" sz="2000" b="1" kern="0" spc="-20" dirty="0" smtClean="0">
                <a:solidFill>
                  <a:prstClr val="white"/>
                </a:solidFill>
                <a:latin typeface="微軟正黑體" panose="020B0604030504040204" pitchFamily="34" charset="-120"/>
                <a:ea typeface="微軟正黑體" panose="020B0604030504040204" pitchFamily="34" charset="-120"/>
              </a:rPr>
              <a:t>評估</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1</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152400" y="5859602"/>
            <a:ext cx="8534400" cy="707886"/>
          </a:xfrm>
          <a:prstGeom prst="rect">
            <a:avLst/>
          </a:prstGeom>
          <a:solidFill>
            <a:srgbClr val="E2F0D9"/>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黑字為臺大團隊統一提供內容。</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smtClean="0">
                <a:solidFill>
                  <a:srgbClr val="FF0000"/>
                </a:solidFill>
                <a:latin typeface="微軟正黑體" panose="020B0604030504040204" pitchFamily="34" charset="-120"/>
                <a:ea typeface="微軟正黑體" panose="020B0604030504040204" pitchFamily="34" charset="-120"/>
              </a:rPr>
              <a:t>紅字為區公所自行準備內容</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4039748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297185"/>
          <a:ext cx="8458201" cy="4295089"/>
        </p:xfrm>
        <a:graphic>
          <a:graphicData uri="http://schemas.openxmlformats.org/drawingml/2006/table">
            <a:tbl>
              <a:tblPr firstRow="1" firstCol="1" lastRow="1" lastCol="1" bandRow="1" bandCol="1">
                <a:tableStyleId>{5940675A-B579-460E-94D1-54222C63F5DA}</a:tableStyleId>
              </a:tblPr>
              <a:tblGrid>
                <a:gridCol w="1405204">
                  <a:extLst>
                    <a:ext uri="{9D8B030D-6E8A-4147-A177-3AD203B41FA5}">
                      <a16:colId xmlns:a16="http://schemas.microsoft.com/office/drawing/2014/main" val="20000"/>
                    </a:ext>
                  </a:extLst>
                </a:gridCol>
                <a:gridCol w="1859365">
                  <a:extLst>
                    <a:ext uri="{9D8B030D-6E8A-4147-A177-3AD203B41FA5}">
                      <a16:colId xmlns:a16="http://schemas.microsoft.com/office/drawing/2014/main" val="20001"/>
                    </a:ext>
                  </a:extLst>
                </a:gridCol>
                <a:gridCol w="5193632">
                  <a:extLst>
                    <a:ext uri="{9D8B030D-6E8A-4147-A177-3AD203B41FA5}">
                      <a16:colId xmlns:a16="http://schemas.microsoft.com/office/drawing/2014/main" val="20002"/>
                    </a:ext>
                  </a:extLst>
                </a:gridCol>
              </a:tblGrid>
              <a:tr h="678548">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2035645">
                <a:tc rowSpan="2">
                  <a:txBody>
                    <a:bodyPr/>
                    <a:lstStyle/>
                    <a:p>
                      <a:pPr algn="just">
                        <a:lnSpc>
                          <a:spcPts val="1800"/>
                        </a:lnSpc>
                        <a:spcAft>
                          <a:spcPts val="0"/>
                        </a:spcAft>
                      </a:pPr>
                      <a:r>
                        <a:rPr lang="zh-TW" sz="1300" b="1" kern="100" spc="-20" dirty="0">
                          <a:effectLst/>
                          <a:latin typeface="微軟正黑體" panose="020B0604030504040204" pitchFamily="34" charset="-120"/>
                          <a:ea typeface="微軟正黑體" panose="020B0604030504040204" pitchFamily="34" charset="-120"/>
                        </a:rPr>
                        <a:t>村里簡易疏散避難地圖之製作及教育訓練</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spc="-20" dirty="0">
                          <a:effectLst/>
                          <a:latin typeface="微軟正黑體" panose="020B0604030504040204" pitchFamily="34" charset="-120"/>
                          <a:ea typeface="微軟正黑體" panose="020B0604030504040204" pitchFamily="34" charset="-120"/>
                        </a:rPr>
                        <a:t>(1.3.1)</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spc="-20" dirty="0">
                          <a:effectLst/>
                          <a:latin typeface="微軟正黑體" panose="020B0604030504040204" pitchFamily="34" charset="-120"/>
                          <a:ea typeface="微軟正黑體" panose="020B0604030504040204" pitchFamily="34" charset="-120"/>
                        </a:rPr>
                        <a:t>依據災害類別及特性，繪製各村里之簡易疏散避難地圖，並依需要持續更新。</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l" defTabSz="685800" rtl="0" eaLnBrk="1" latinLnBrk="0" hangingPunct="1">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(1.3.1-1)</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防災避難地圖修正</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更新</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情形表</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提供格式，公所自行填寫</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p>
                      <a:pPr>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(1.3.1-2)105</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年市府函請區公所更新及確認防災避難地圖公文</a:t>
                      </a: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(1.3.1-3)</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公所自行準備之函報修正公文</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(1.3.1-4)</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公所自行準備轄內防災避難地圖</a:t>
                      </a:r>
                      <a:r>
                        <a:rPr lang="en-US" sz="1300" kern="100" dirty="0">
                          <a:solidFill>
                            <a:srgbClr val="FF0000"/>
                          </a:solidFill>
                          <a:effectLst/>
                          <a:latin typeface="微軟正黑體" panose="020B0604030504040204" pitchFamily="34" charset="-120"/>
                          <a:ea typeface="微軟正黑體" panose="020B0604030504040204" pitchFamily="34" charset="-120"/>
                        </a:rPr>
                        <a:t>(1</a:t>
                      </a:r>
                      <a:r>
                        <a:rPr lang="zh-TW" sz="1300" kern="100" dirty="0">
                          <a:solidFill>
                            <a:srgbClr val="FF0000"/>
                          </a:solidFill>
                          <a:effectLst/>
                          <a:latin typeface="微軟正黑體" panose="020B0604030504040204" pitchFamily="34" charset="-120"/>
                          <a:ea typeface="微軟正黑體" panose="020B0604030504040204" pitchFamily="34" charset="-120"/>
                        </a:rPr>
                        <a:t>張即可</a:t>
                      </a:r>
                      <a:r>
                        <a:rPr lang="en-US" sz="1300" kern="100" dirty="0">
                          <a:solidFill>
                            <a:srgbClr val="FF0000"/>
                          </a:solidFill>
                          <a:effectLst/>
                          <a:latin typeface="微軟正黑體" panose="020B0604030504040204" pitchFamily="34" charset="-120"/>
                          <a:ea typeface="微軟正黑體" panose="020B0604030504040204" pitchFamily="34" charset="-120"/>
                        </a:rPr>
                        <a:t>) (</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017822">
                <a:tc vMerge="1">
                  <a:txBody>
                    <a:bodyPr/>
                    <a:lstStyle/>
                    <a:p>
                      <a:endParaRPr lang="zh-TW" altLang="en-US"/>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rgbClr val="FAD9CD"/>
                    </a:solidFill>
                  </a:tcPr>
                </a:tc>
                <a:tc>
                  <a:txBody>
                    <a:bodyPr/>
                    <a:lstStyle/>
                    <a:p>
                      <a:pPr algn="just">
                        <a:lnSpc>
                          <a:spcPts val="1800"/>
                        </a:lnSpc>
                        <a:spcAft>
                          <a:spcPts val="0"/>
                        </a:spcAft>
                      </a:pPr>
                      <a:r>
                        <a:rPr lang="en-US" sz="1300" kern="100" spc="-20" dirty="0">
                          <a:effectLst/>
                          <a:latin typeface="微軟正黑體" panose="020B0604030504040204" pitchFamily="34" charset="-120"/>
                          <a:ea typeface="微軟正黑體" panose="020B0604030504040204" pitchFamily="34" charset="-120"/>
                        </a:rPr>
                        <a:t>(1.3.2)</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spc="-20" dirty="0">
                          <a:effectLst/>
                          <a:latin typeface="微軟正黑體" panose="020B0604030504040204" pitchFamily="34" charset="-120"/>
                          <a:ea typeface="微軟正黑體" panose="020B0604030504040204" pitchFamily="34" charset="-120"/>
                        </a:rPr>
                        <a:t>教育訓練與宣導</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just" defTabSz="685800" rtl="0" eaLnBrk="1" latinLnBrk="0" hangingPunct="1">
                        <a:lnSpc>
                          <a:spcPts val="1800"/>
                        </a:lnSpc>
                        <a:spcAft>
                          <a:spcPts val="0"/>
                        </a:spcAft>
                      </a:pPr>
                      <a:r>
                        <a:rPr lang="en-US" sz="13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mn-cs"/>
                        </a:rPr>
                        <a:t>1.3.2</a:t>
                      </a:r>
                      <a:r>
                        <a:rPr lang="en-US" sz="1300" kern="1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里長班辦理紀錄</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公文、照片、簽到表、課程簡報、意見調查分析</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ts val="1800"/>
                        </a:lnSpc>
                        <a:spcAft>
                          <a:spcPts val="0"/>
                        </a:spcAft>
                      </a:pPr>
                      <a:r>
                        <a:rPr lang="en-US" sz="13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mn-cs"/>
                        </a:rPr>
                        <a:t>1.3.2</a:t>
                      </a:r>
                      <a:r>
                        <a:rPr lang="en-US" sz="1300" kern="1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區公所班辦理紀錄</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公文、計畫、照片、簽到表、課程簡報、意見調查分析</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ts val="1800"/>
                        </a:lnSpc>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mn-cs"/>
                        </a:rPr>
                        <a:t>(</a:t>
                      </a:r>
                      <a:r>
                        <a:rPr lang="en-US" sz="1300" kern="100" smtClean="0">
                          <a:solidFill>
                            <a:schemeClr val="tx1"/>
                          </a:solidFill>
                          <a:effectLst/>
                          <a:latin typeface="微軟正黑體" panose="020B0604030504040204" pitchFamily="34" charset="-120"/>
                          <a:ea typeface="微軟正黑體" panose="020B0604030504040204" pitchFamily="34" charset="-120"/>
                          <a:cs typeface="+mn-cs"/>
                        </a:rPr>
                        <a:t>1.3.2-3)</a:t>
                      </a:r>
                      <a:r>
                        <a:rPr lang="zh-TW" sz="1300" kern="100" smtClean="0">
                          <a:solidFill>
                            <a:schemeClr val="tx1"/>
                          </a:solidFill>
                          <a:effectLst/>
                          <a:latin typeface="微軟正黑體" panose="020B0604030504040204" pitchFamily="34" charset="-120"/>
                          <a:ea typeface="微軟正黑體" panose="020B0604030504040204" pitchFamily="34" charset="-120"/>
                          <a:cs typeface="+mn-cs"/>
                        </a:rPr>
                        <a:t>鄰里</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社區班講習辦理公文、計畫、簡報、簽到表、照片</a:t>
                      </a:r>
                      <a:r>
                        <a:rPr lang="en-US" sz="1300" kern="100" dirty="0">
                          <a:solidFill>
                            <a:srgbClr val="00B050"/>
                          </a:solidFill>
                          <a:effectLst/>
                          <a:latin typeface="微軟正黑體" panose="020B0604030504040204" pitchFamily="34" charset="-120"/>
                          <a:ea typeface="微軟正黑體" panose="020B0604030504040204" pitchFamily="34" charset="-120"/>
                          <a:cs typeface="+mn-cs"/>
                        </a:rPr>
                        <a:t>(8</a:t>
                      </a:r>
                      <a:r>
                        <a:rPr lang="zh-TW" sz="1300" kern="100" dirty="0">
                          <a:solidFill>
                            <a:srgbClr val="00B050"/>
                          </a:solidFill>
                          <a:effectLst/>
                          <a:latin typeface="微軟正黑體" panose="020B0604030504040204" pitchFamily="34" charset="-120"/>
                          <a:ea typeface="微軟正黑體" panose="020B0604030504040204" pitchFamily="34" charset="-120"/>
                          <a:cs typeface="+mn-cs"/>
                        </a:rPr>
                        <a:t>月底提供</a:t>
                      </a:r>
                      <a:r>
                        <a:rPr lang="en-US" sz="1300" kern="100" dirty="0">
                          <a:solidFill>
                            <a:srgbClr val="00B05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00B050"/>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en-US" sz="1300" kern="100" dirty="0" smtClean="0">
                          <a:solidFill>
                            <a:srgbClr val="FF0000"/>
                          </a:solidFill>
                          <a:effectLst/>
                          <a:latin typeface="微軟正黑體" panose="020B0604030504040204" pitchFamily="34" charset="-120"/>
                          <a:ea typeface="微軟正黑體" panose="020B0604030504040204" pitchFamily="34" charset="-120"/>
                          <a:cs typeface="+mn-cs"/>
                        </a:rPr>
                        <a:t>1.3.2-4)</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公所自辦之防災避難地圖講習資料</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37</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8200"/>
            <a:ext cx="4572000" cy="400110"/>
          </a:xfrm>
          <a:prstGeom prst="homePlate">
            <a:avLst/>
          </a:prstGeom>
          <a:solidFill>
            <a:srgbClr val="0070C0"/>
          </a:solidFill>
        </p:spPr>
        <p:txBody>
          <a:bodyPr>
            <a:spAutoFit/>
          </a:bodyPr>
          <a:lstStyle/>
          <a:p>
            <a:pPr fontAlgn="base">
              <a:spcBef>
                <a:spcPct val="0"/>
              </a:spcBef>
            </a:pPr>
            <a:r>
              <a:rPr lang="zh-TW" altLang="en-US" sz="2000" b="1" kern="0" spc="-20" dirty="0" smtClean="0">
                <a:solidFill>
                  <a:prstClr val="white"/>
                </a:solidFill>
                <a:latin typeface="微軟正黑體" panose="020B0604030504040204" pitchFamily="34" charset="-120"/>
                <a:ea typeface="微軟正黑體" panose="020B0604030504040204" pitchFamily="34" charset="-120"/>
              </a:rPr>
              <a:t>壹</a:t>
            </a:r>
            <a:r>
              <a:rPr lang="zh-TW" altLang="en-US" sz="2000" b="1" kern="0" spc="-20" dirty="0">
                <a:solidFill>
                  <a:prstClr val="white"/>
                </a:solidFill>
                <a:latin typeface="微軟正黑體" panose="020B0604030504040204" pitchFamily="34" charset="-120"/>
                <a:ea typeface="微軟正黑體" panose="020B0604030504040204" pitchFamily="34" charset="-120"/>
              </a:rPr>
              <a:t>、</a:t>
            </a:r>
            <a:r>
              <a:rPr kumimoji="1" lang="zh-TW" altLang="zh-TW" sz="2000" b="1" kern="0" spc="-20" dirty="0" smtClean="0">
                <a:solidFill>
                  <a:prstClr val="white"/>
                </a:solidFill>
                <a:latin typeface="微軟正黑體" panose="020B0604030504040204" pitchFamily="34" charset="-120"/>
                <a:ea typeface="微軟正黑體" panose="020B0604030504040204" pitchFamily="34" charset="-120"/>
              </a:rPr>
              <a:t>地區</a:t>
            </a:r>
            <a:r>
              <a:rPr kumimoji="1" lang="zh-TW" altLang="zh-TW" sz="2000" b="1" kern="0" spc="-20" dirty="0">
                <a:solidFill>
                  <a:prstClr val="white"/>
                </a:solidFill>
                <a:latin typeface="微軟正黑體" panose="020B0604030504040204" pitchFamily="34" charset="-120"/>
                <a:ea typeface="微軟正黑體" panose="020B0604030504040204" pitchFamily="34" charset="-120"/>
              </a:rPr>
              <a:t>災害潛勢特性</a:t>
            </a:r>
            <a:r>
              <a:rPr kumimoji="1" lang="zh-TW" altLang="zh-TW" sz="2000" b="1" kern="0" spc="-20" dirty="0" smtClean="0">
                <a:solidFill>
                  <a:prstClr val="white"/>
                </a:solidFill>
                <a:latin typeface="微軟正黑體" panose="020B0604030504040204" pitchFamily="34" charset="-120"/>
                <a:ea typeface="微軟正黑體" panose="020B0604030504040204" pitchFamily="34" charset="-120"/>
              </a:rPr>
              <a:t>評估</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1</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80975" y="5765451"/>
            <a:ext cx="8534400" cy="707886"/>
          </a:xfrm>
          <a:prstGeom prst="rect">
            <a:avLst/>
          </a:prstGeom>
          <a:solidFill>
            <a:srgbClr val="E2F0D9"/>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黑字為臺大團隊統一提供內容。</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smtClean="0">
                <a:solidFill>
                  <a:srgbClr val="FF0000"/>
                </a:solidFill>
                <a:latin typeface="微軟正黑體" panose="020B0604030504040204" pitchFamily="34" charset="-120"/>
                <a:ea typeface="微軟正黑體" panose="020B0604030504040204" pitchFamily="34" charset="-120"/>
              </a:rPr>
              <a:t>紅字為區公所自行準備內容</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9547466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512749"/>
          <a:ext cx="8610601" cy="5305850"/>
        </p:xfrm>
        <a:graphic>
          <a:graphicData uri="http://schemas.openxmlformats.org/drawingml/2006/table">
            <a:tbl>
              <a:tblPr firstRow="1" firstCol="1" lastRow="1" lastCol="1" bandRow="1" bandCol="1">
                <a:tableStyleId>{5940675A-B579-460E-94D1-54222C63F5DA}</a:tableStyleId>
              </a:tblPr>
              <a:tblGrid>
                <a:gridCol w="1430523">
                  <a:extLst>
                    <a:ext uri="{9D8B030D-6E8A-4147-A177-3AD203B41FA5}">
                      <a16:colId xmlns:a16="http://schemas.microsoft.com/office/drawing/2014/main" val="20000"/>
                    </a:ext>
                  </a:extLst>
                </a:gridCol>
                <a:gridCol w="2043604">
                  <a:extLst>
                    <a:ext uri="{9D8B030D-6E8A-4147-A177-3AD203B41FA5}">
                      <a16:colId xmlns:a16="http://schemas.microsoft.com/office/drawing/2014/main" val="20001"/>
                    </a:ext>
                  </a:extLst>
                </a:gridCol>
                <a:gridCol w="5136474">
                  <a:extLst>
                    <a:ext uri="{9D8B030D-6E8A-4147-A177-3AD203B41FA5}">
                      <a16:colId xmlns:a16="http://schemas.microsoft.com/office/drawing/2014/main" val="20002"/>
                    </a:ext>
                  </a:extLst>
                </a:gridCol>
              </a:tblGrid>
              <a:tr h="577492">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563723">
                <a:tc>
                  <a:txBody>
                    <a:bodyPr/>
                    <a:lstStyle/>
                    <a:p>
                      <a:pPr marL="0" algn="just" defTabSz="685800" rtl="0" eaLnBrk="1" latinLnBrk="0" hangingPunct="1">
                        <a:lnSpc>
                          <a:spcPts val="1800"/>
                        </a:lnSpc>
                        <a:spcAft>
                          <a:spcPts val="0"/>
                        </a:spcAft>
                      </a:pPr>
                      <a:r>
                        <a:rPr lang="zh-TW" sz="1300" b="1" kern="100" spc="-20" dirty="0">
                          <a:solidFill>
                            <a:schemeClr val="tx1"/>
                          </a:solidFill>
                          <a:effectLst/>
                          <a:latin typeface="微軟正黑體" panose="020B0604030504040204" pitchFamily="34" charset="-120"/>
                          <a:ea typeface="微軟正黑體" panose="020B0604030504040204" pitchFamily="34" charset="-120"/>
                          <a:cs typeface="+mn-cs"/>
                        </a:rPr>
                        <a:t>檢討縣市與鄉</a:t>
                      </a:r>
                      <a:r>
                        <a:rPr lang="en-US" sz="1300" b="1" kern="100" spc="-20" dirty="0">
                          <a:solidFill>
                            <a:schemeClr val="tx1"/>
                          </a:solidFill>
                          <a:effectLst/>
                          <a:latin typeface="微軟正黑體" panose="020B0604030504040204" pitchFamily="34" charset="-120"/>
                          <a:ea typeface="微軟正黑體" panose="020B0604030504040204" pitchFamily="34" charset="-120"/>
                          <a:cs typeface="+mn-cs"/>
                        </a:rPr>
                        <a:t>(</a:t>
                      </a:r>
                      <a:r>
                        <a:rPr lang="zh-TW" sz="1300" b="1" kern="100" spc="-20" dirty="0">
                          <a:solidFill>
                            <a:schemeClr val="tx1"/>
                          </a:solidFill>
                          <a:effectLst/>
                          <a:latin typeface="微軟正黑體" panose="020B0604030504040204" pitchFamily="34" charset="-120"/>
                          <a:ea typeface="微軟正黑體" panose="020B0604030504040204" pitchFamily="34" charset="-120"/>
                          <a:cs typeface="+mn-cs"/>
                        </a:rPr>
                        <a:t>鎮、市、區</a:t>
                      </a:r>
                      <a:r>
                        <a:rPr lang="en-US" sz="1300" b="1" kern="100" spc="-20" dirty="0">
                          <a:solidFill>
                            <a:schemeClr val="tx1"/>
                          </a:solidFill>
                          <a:effectLst/>
                          <a:latin typeface="微軟正黑體" panose="020B0604030504040204" pitchFamily="34" charset="-120"/>
                          <a:ea typeface="微軟正黑體" panose="020B0604030504040204" pitchFamily="34" charset="-120"/>
                          <a:cs typeface="+mn-cs"/>
                        </a:rPr>
                        <a:t>)</a:t>
                      </a:r>
                      <a:r>
                        <a:rPr lang="zh-TW" sz="1300" b="1" kern="100" spc="-20" dirty="0">
                          <a:solidFill>
                            <a:schemeClr val="tx1"/>
                          </a:solidFill>
                          <a:effectLst/>
                          <a:latin typeface="微軟正黑體" panose="020B0604030504040204" pitchFamily="34" charset="-120"/>
                          <a:ea typeface="微軟正黑體" panose="020B0604030504040204" pitchFamily="34" charset="-120"/>
                          <a:cs typeface="+mn-cs"/>
                        </a:rPr>
                        <a:t>之災害防救分工與運作機制</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just" defTabSz="685800" rtl="0" eaLnBrk="1" latinLnBrk="0" hangingPunct="1">
                        <a:lnSpc>
                          <a:spcPts val="1800"/>
                        </a:lnSpc>
                        <a:spcAft>
                          <a:spcPts val="0"/>
                        </a:spcAft>
                      </a:pPr>
                      <a:r>
                        <a:rPr lang="en-US" sz="1300" kern="100" spc="-20" dirty="0">
                          <a:solidFill>
                            <a:schemeClr val="tx1"/>
                          </a:solidFill>
                          <a:effectLst/>
                          <a:latin typeface="微軟正黑體" panose="020B0604030504040204" pitchFamily="34" charset="-120"/>
                          <a:ea typeface="微軟正黑體" panose="020B0604030504040204" pitchFamily="34" charset="-120"/>
                          <a:cs typeface="+mn-cs"/>
                        </a:rPr>
                        <a:t>(2.1.1)</a:t>
                      </a:r>
                      <a:endParaRPr lang="zh-TW" sz="1300" kern="100" spc="-20" dirty="0">
                        <a:solidFill>
                          <a:schemeClr val="tx1"/>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ts val="1800"/>
                        </a:lnSpc>
                        <a:spcAft>
                          <a:spcPts val="0"/>
                        </a:spcAft>
                      </a:pPr>
                      <a:r>
                        <a:rPr lang="zh-TW" sz="1300" kern="100" spc="-20" dirty="0">
                          <a:solidFill>
                            <a:schemeClr val="tx1"/>
                          </a:solidFill>
                          <a:effectLst/>
                          <a:latin typeface="微軟正黑體" panose="020B0604030504040204" pitchFamily="34" charset="-120"/>
                          <a:ea typeface="微軟正黑體" panose="020B0604030504040204" pitchFamily="34" charset="-120"/>
                          <a:cs typeface="+mn-cs"/>
                        </a:rPr>
                        <a:t>針對鄉</a:t>
                      </a:r>
                      <a:r>
                        <a:rPr lang="en-US" sz="1300" kern="100" spc="-2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spc="-20" dirty="0">
                          <a:solidFill>
                            <a:schemeClr val="tx1"/>
                          </a:solidFill>
                          <a:effectLst/>
                          <a:latin typeface="微軟正黑體" panose="020B0604030504040204" pitchFamily="34" charset="-120"/>
                          <a:ea typeface="微軟正黑體" panose="020B0604030504040204" pitchFamily="34" charset="-120"/>
                          <a:cs typeface="+mn-cs"/>
                        </a:rPr>
                        <a:t>鎮、市、區</a:t>
                      </a:r>
                      <a:r>
                        <a:rPr lang="en-US" sz="1300" kern="100" spc="-2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spc="-20" dirty="0">
                          <a:solidFill>
                            <a:schemeClr val="tx1"/>
                          </a:solidFill>
                          <a:effectLst/>
                          <a:latin typeface="微軟正黑體" panose="020B0604030504040204" pitchFamily="34" charset="-120"/>
                          <a:ea typeface="微軟正黑體" panose="020B0604030504040204" pitchFamily="34" charset="-120"/>
                          <a:cs typeface="+mn-cs"/>
                        </a:rPr>
                        <a:t>公所之災害防救整備能量</a:t>
                      </a:r>
                      <a:r>
                        <a:rPr lang="en-US" sz="1300" kern="100" spc="-2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spc="-20" dirty="0">
                          <a:solidFill>
                            <a:schemeClr val="tx1"/>
                          </a:solidFill>
                          <a:effectLst/>
                          <a:latin typeface="微軟正黑體" panose="020B0604030504040204" pitchFamily="34" charset="-120"/>
                          <a:ea typeface="微軟正黑體" panose="020B0604030504040204" pitchFamily="34" charset="-120"/>
                          <a:cs typeface="+mn-cs"/>
                        </a:rPr>
                        <a:t>人力、物力、能力</a:t>
                      </a:r>
                      <a:r>
                        <a:rPr lang="en-US" sz="1300" kern="100" spc="-2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spc="-20" dirty="0">
                          <a:solidFill>
                            <a:schemeClr val="tx1"/>
                          </a:solidFill>
                          <a:effectLst/>
                          <a:latin typeface="微軟正黑體" panose="020B0604030504040204" pitchFamily="34" charset="-120"/>
                          <a:ea typeface="微軟正黑體" panose="020B0604030504040204" pitchFamily="34" charset="-120"/>
                          <a:cs typeface="+mn-cs"/>
                        </a:rPr>
                        <a:t>提出計畫執行前、後之比較評估及各年度檢討。</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just" defTabSz="685800" rtl="0" eaLnBrk="1" latinLnBrk="0" hangingPunct="1">
                        <a:lnSpc>
                          <a:spcPts val="1800"/>
                        </a:lnSpc>
                        <a:spcAft>
                          <a:spcPts val="0"/>
                        </a:spcAft>
                      </a:pPr>
                      <a:r>
                        <a:rPr lang="en-US" sz="1300" kern="100" spc="-20" dirty="0">
                          <a:solidFill>
                            <a:srgbClr val="FF0000"/>
                          </a:solidFill>
                          <a:effectLst/>
                          <a:latin typeface="微軟正黑體" panose="020B0604030504040204" pitchFamily="34" charset="-120"/>
                          <a:ea typeface="微軟正黑體" panose="020B0604030504040204" pitchFamily="34" charset="-120"/>
                          <a:cs typeface="+mn-cs"/>
                        </a:rPr>
                        <a:t>(2.1.1-1)</a:t>
                      </a:r>
                      <a:r>
                        <a:rPr lang="zh-TW" sz="1300" kern="100" spc="-20" dirty="0">
                          <a:solidFill>
                            <a:srgbClr val="FF0000"/>
                          </a:solidFill>
                          <a:effectLst/>
                          <a:latin typeface="微軟正黑體" panose="020B0604030504040204" pitchFamily="34" charset="-120"/>
                          <a:ea typeface="微軟正黑體" panose="020B0604030504040204" pitchFamily="34" charset="-120"/>
                          <a:cs typeface="+mn-cs"/>
                        </a:rPr>
                        <a:t>災害防救整備能量執行前後評估表</a:t>
                      </a:r>
                      <a:r>
                        <a:rPr lang="en-US" sz="1300" kern="100" spc="-2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spc="-20" dirty="0">
                          <a:solidFill>
                            <a:srgbClr val="FF0000"/>
                          </a:solidFill>
                          <a:effectLst/>
                          <a:latin typeface="微軟正黑體" panose="020B0604030504040204" pitchFamily="34" charset="-120"/>
                          <a:ea typeface="微軟正黑體" panose="020B0604030504040204" pitchFamily="34" charset="-120"/>
                          <a:cs typeface="+mn-cs"/>
                        </a:rPr>
                        <a:t>提供格式，公所自行填寫</a:t>
                      </a:r>
                      <a:r>
                        <a:rPr lang="en-US" sz="1300" kern="100" spc="-2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spc="-2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77724943"/>
                  </a:ext>
                </a:extLst>
              </a:tr>
              <a:tr h="964027">
                <a:tc>
                  <a:txBody>
                    <a:bodyPr/>
                    <a:lstStyle/>
                    <a:p>
                      <a:pPr algn="just">
                        <a:lnSpc>
                          <a:spcPts val="1800"/>
                        </a:lnSpc>
                        <a:spcAft>
                          <a:spcPts val="0"/>
                        </a:spcAft>
                      </a:pPr>
                      <a:r>
                        <a:rPr lang="zh-TW" sz="1300" b="1" kern="100" spc="-20" dirty="0">
                          <a:effectLst/>
                          <a:latin typeface="微軟正黑體" panose="020B0604030504040204" pitchFamily="34" charset="-120"/>
                          <a:ea typeface="微軟正黑體" panose="020B0604030504040204" pitchFamily="34" charset="-120"/>
                        </a:rPr>
                        <a:t>修訂鄉</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鎮、市、區</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地區災害防救計畫</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spc="-20" dirty="0">
                          <a:effectLst/>
                          <a:latin typeface="微軟正黑體" panose="020B0604030504040204" pitchFamily="34" charset="-120"/>
                          <a:ea typeface="微軟正黑體" panose="020B0604030504040204" pitchFamily="34" charset="-120"/>
                        </a:rPr>
                        <a:t>(2.2.1)</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spc="-20" dirty="0">
                          <a:effectLst/>
                          <a:latin typeface="微軟正黑體" panose="020B0604030504040204" pitchFamily="34" charset="-120"/>
                          <a:ea typeface="微軟正黑體" panose="020B0604030504040204" pitchFamily="34" charset="-120"/>
                        </a:rPr>
                        <a:t>編修及更新</a:t>
                      </a:r>
                      <a:r>
                        <a:rPr lang="zh-TW" sz="1300" kern="0" spc="-50" dirty="0">
                          <a:effectLst/>
                          <a:latin typeface="微軟正黑體" panose="020B0604030504040204" pitchFamily="34" charset="-120"/>
                          <a:ea typeface="微軟正黑體" panose="020B0604030504040204" pitchFamily="34" charset="-120"/>
                        </a:rPr>
                        <a:t>鄉</a:t>
                      </a:r>
                      <a:r>
                        <a:rPr lang="en-US" sz="1300" kern="0" spc="-50" dirty="0">
                          <a:effectLst/>
                          <a:latin typeface="微軟正黑體" panose="020B0604030504040204" pitchFamily="34" charset="-120"/>
                          <a:ea typeface="微軟正黑體" panose="020B0604030504040204" pitchFamily="34" charset="-120"/>
                        </a:rPr>
                        <a:t>(</a:t>
                      </a:r>
                      <a:r>
                        <a:rPr lang="zh-TW" sz="1300" kern="0" spc="-50" dirty="0">
                          <a:effectLst/>
                          <a:latin typeface="微軟正黑體" panose="020B0604030504040204" pitchFamily="34" charset="-120"/>
                          <a:ea typeface="微軟正黑體" panose="020B0604030504040204" pitchFamily="34" charset="-120"/>
                        </a:rPr>
                        <a:t>鎮、市、區</a:t>
                      </a:r>
                      <a:r>
                        <a:rPr lang="en-US" sz="1300" kern="0" spc="-50" dirty="0">
                          <a:effectLst/>
                          <a:latin typeface="微軟正黑體" panose="020B0604030504040204" pitchFamily="34" charset="-120"/>
                          <a:ea typeface="微軟正黑體" panose="020B0604030504040204" pitchFamily="34" charset="-120"/>
                        </a:rPr>
                        <a:t>)</a:t>
                      </a:r>
                      <a:r>
                        <a:rPr lang="zh-TW" sz="1300" kern="0" spc="-50" dirty="0">
                          <a:effectLst/>
                          <a:latin typeface="微軟正黑體" panose="020B0604030504040204" pitchFamily="34" charset="-120"/>
                          <a:ea typeface="微軟正黑體" panose="020B0604030504040204" pitchFamily="34" charset="-120"/>
                        </a:rPr>
                        <a:t>地區災害防救計畫</a:t>
                      </a:r>
                      <a:r>
                        <a:rPr lang="zh-TW" sz="1300" kern="100" spc="-2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(2.2.1-1)</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新北市各區地區災害防救計畫備查程序</a:t>
                      </a: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(2.2.1-2) 102</a:t>
                      </a:r>
                      <a:r>
                        <a:rPr lang="zh-TW" sz="1300" kern="100" dirty="0">
                          <a:solidFill>
                            <a:srgbClr val="FF0000"/>
                          </a:solidFill>
                          <a:effectLst/>
                          <a:latin typeface="微軟正黑體" panose="020B0604030504040204" pitchFamily="34" charset="-120"/>
                          <a:ea typeface="微軟正黑體" panose="020B0604030504040204" pitchFamily="34" charset="-120"/>
                        </a:rPr>
                        <a:t>年地區災害防救計畫報市府備查公文</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(2.2.1-3)</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修正說明會公文及簡報</a:t>
                      </a:r>
                    </a:p>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(2.2.1-4)104</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年第</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次、第</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次輔導計畫公文、輔導紀錄</a:t>
                      </a: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(2.2.1-5)</a:t>
                      </a:r>
                      <a:r>
                        <a:rPr lang="zh-TW" sz="1300" kern="100" dirty="0">
                          <a:solidFill>
                            <a:srgbClr val="FF0000"/>
                          </a:solidFill>
                          <a:effectLst/>
                          <a:latin typeface="微軟正黑體" panose="020B0604030504040204" pitchFamily="34" charset="-120"/>
                          <a:ea typeface="微軟正黑體" panose="020B0604030504040204" pitchFamily="34" charset="-120"/>
                        </a:rPr>
                        <a:t>函報市府預審公文</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(2.2.1-6)</a:t>
                      </a:r>
                      <a:r>
                        <a:rPr lang="zh-TW" sz="1300" kern="100" dirty="0">
                          <a:solidFill>
                            <a:srgbClr val="FF0000"/>
                          </a:solidFill>
                          <a:effectLst/>
                          <a:latin typeface="微軟正黑體" panose="020B0604030504040204" pitchFamily="34" charset="-120"/>
                          <a:ea typeface="微軟正黑體" panose="020B0604030504040204" pitchFamily="34" charset="-120"/>
                        </a:rPr>
                        <a:t>區級災害防救會報</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或臨時會</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核定地區災害防救計畫之紀錄</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(2.2.1-7)</a:t>
                      </a:r>
                      <a:r>
                        <a:rPr lang="zh-TW" sz="1300" kern="100" dirty="0">
                          <a:solidFill>
                            <a:srgbClr val="FF0000"/>
                          </a:solidFill>
                          <a:effectLst/>
                          <a:latin typeface="微軟正黑體" panose="020B0604030504040204" pitchFamily="34" charset="-120"/>
                          <a:ea typeface="微軟正黑體" panose="020B0604030504040204" pitchFamily="34" charset="-120"/>
                        </a:rPr>
                        <a:t>函報市府備查公文</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(2.2.1-8)</a:t>
                      </a:r>
                      <a:r>
                        <a:rPr lang="zh-TW" sz="1300" kern="100" dirty="0">
                          <a:solidFill>
                            <a:srgbClr val="FF0000"/>
                          </a:solidFill>
                          <a:effectLst/>
                          <a:latin typeface="微軟正黑體" panose="020B0604030504040204" pitchFamily="34" charset="-120"/>
                          <a:ea typeface="微軟正黑體" panose="020B0604030504040204" pitchFamily="34" charset="-120"/>
                        </a:rPr>
                        <a:t>各區地區災害防救計畫</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299358">
                <a:tc>
                  <a:txBody>
                    <a:bodyPr/>
                    <a:lstStyle/>
                    <a:p>
                      <a:pPr algn="just">
                        <a:lnSpc>
                          <a:spcPts val="1800"/>
                        </a:lnSpc>
                        <a:spcAft>
                          <a:spcPts val="0"/>
                        </a:spcAft>
                      </a:pPr>
                      <a:r>
                        <a:rPr lang="zh-TW" sz="1300" b="1" kern="100" spc="-20">
                          <a:effectLst/>
                          <a:latin typeface="微軟正黑體" panose="020B0604030504040204" pitchFamily="34" charset="-120"/>
                          <a:ea typeface="微軟正黑體" panose="020B0604030504040204" pitchFamily="34" charset="-120"/>
                        </a:rPr>
                        <a:t>依轄區災害類別，編訂鄉</a:t>
                      </a:r>
                      <a:r>
                        <a:rPr lang="en-US" sz="1300" b="1" kern="100" spc="-20">
                          <a:effectLst/>
                          <a:latin typeface="微軟正黑體" panose="020B0604030504040204" pitchFamily="34" charset="-120"/>
                          <a:ea typeface="微軟正黑體" panose="020B0604030504040204" pitchFamily="34" charset="-120"/>
                        </a:rPr>
                        <a:t>(</a:t>
                      </a:r>
                      <a:r>
                        <a:rPr lang="zh-TW" sz="1300" b="1" kern="100" spc="-20">
                          <a:effectLst/>
                          <a:latin typeface="微軟正黑體" panose="020B0604030504040204" pitchFamily="34" charset="-120"/>
                          <a:ea typeface="微軟正黑體" panose="020B0604030504040204" pitchFamily="34" charset="-120"/>
                        </a:rPr>
                        <a:t>鎮、市、區</a:t>
                      </a:r>
                      <a:r>
                        <a:rPr lang="en-US" sz="1300" b="1" kern="100" spc="-20">
                          <a:effectLst/>
                          <a:latin typeface="微軟正黑體" panose="020B0604030504040204" pitchFamily="34" charset="-120"/>
                          <a:ea typeface="微軟正黑體" panose="020B0604030504040204" pitchFamily="34" charset="-120"/>
                        </a:rPr>
                        <a:t>)</a:t>
                      </a:r>
                      <a:r>
                        <a:rPr lang="zh-TW" sz="1300" b="1" kern="100" spc="-20">
                          <a:effectLst/>
                          <a:latin typeface="微軟正黑體" panose="020B0604030504040204" pitchFamily="34" charset="-120"/>
                          <a:ea typeface="微軟正黑體" panose="020B0604030504040204" pitchFamily="34" charset="-120"/>
                        </a:rPr>
                        <a:t>各類災害標準作業程序</a:t>
                      </a:r>
                      <a:endParaRPr lang="zh-TW" sz="1300" kern="10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spc="-20" dirty="0">
                          <a:effectLst/>
                          <a:latin typeface="微軟正黑體" panose="020B0604030504040204" pitchFamily="34" charset="-120"/>
                          <a:ea typeface="微軟正黑體" panose="020B0604030504040204" pitchFamily="34" charset="-120"/>
                        </a:rPr>
                        <a:t>(2.3.1)</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spc="-20" dirty="0">
                          <a:effectLst/>
                          <a:latin typeface="微軟正黑體" panose="020B0604030504040204" pitchFamily="34" charset="-120"/>
                          <a:ea typeface="微軟正黑體" panose="020B0604030504040204" pitchFamily="34" charset="-120"/>
                        </a:rPr>
                        <a:t>編訂各類符合地方特性之災害標準作業程序。</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(2.3.1-1)SOP</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彙整表及編訂程序說明</a:t>
                      </a:r>
                    </a:p>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(2.3.1-2)6</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項</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年市府修訂函頒公文</a:t>
                      </a: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(2.3.1-3)</a:t>
                      </a:r>
                      <a:r>
                        <a:rPr lang="zh-TW" sz="1300" kern="100" dirty="0">
                          <a:solidFill>
                            <a:srgbClr val="FF0000"/>
                          </a:solidFill>
                          <a:effectLst/>
                          <a:latin typeface="微軟正黑體" panose="020B0604030504040204" pitchFamily="34" charset="-120"/>
                          <a:ea typeface="微軟正黑體" panose="020B0604030504040204" pitchFamily="34" charset="-120"/>
                        </a:rPr>
                        <a:t>公所於災害防救會報核定各項</a:t>
                      </a:r>
                      <a:r>
                        <a:rPr lang="en-US" sz="1300" kern="100" dirty="0">
                          <a:solidFill>
                            <a:srgbClr val="FF0000"/>
                          </a:solidFill>
                          <a:effectLst/>
                          <a:latin typeface="微軟正黑體" panose="020B0604030504040204" pitchFamily="34" charset="-120"/>
                          <a:ea typeface="微軟正黑體" panose="020B0604030504040204" pitchFamily="34" charset="-120"/>
                        </a:rPr>
                        <a:t>SOP</a:t>
                      </a:r>
                      <a:r>
                        <a:rPr lang="zh-TW" sz="1300" kern="100" dirty="0">
                          <a:solidFill>
                            <a:srgbClr val="FF0000"/>
                          </a:solidFill>
                          <a:effectLst/>
                          <a:latin typeface="微軟正黑體" panose="020B0604030504040204" pitchFamily="34" charset="-120"/>
                          <a:ea typeface="微軟正黑體" panose="020B0604030504040204" pitchFamily="34" charset="-120"/>
                        </a:rPr>
                        <a:t>紀錄</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公文、會議紀錄</a:t>
                      </a:r>
                      <a:r>
                        <a:rPr lang="en-US" sz="1300" kern="100" dirty="0">
                          <a:solidFill>
                            <a:srgbClr val="FF0000"/>
                          </a:solidFill>
                          <a:effectLst/>
                          <a:latin typeface="微軟正黑體" panose="020B0604030504040204" pitchFamily="34" charset="-120"/>
                          <a:ea typeface="微軟正黑體" panose="020B0604030504040204" pitchFamily="34" charset="-120"/>
                        </a:rPr>
                        <a:t>) (</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(2.3.1-4)</a:t>
                      </a:r>
                      <a:r>
                        <a:rPr lang="zh-TW" sz="1300" kern="100" dirty="0">
                          <a:effectLst/>
                          <a:latin typeface="微軟正黑體" panose="020B0604030504040204" pitchFamily="34" charset="-120"/>
                          <a:ea typeface="微軟正黑體" panose="020B0604030504040204" pitchFamily="34" charset="-120"/>
                        </a:rPr>
                        <a:t>區公所災害標準作業程序</a:t>
                      </a:r>
                      <a:r>
                        <a:rPr lang="en-US" sz="1300" kern="100" dirty="0">
                          <a:effectLst/>
                          <a:latin typeface="微軟正黑體" panose="020B0604030504040204" pitchFamily="34" charset="-120"/>
                          <a:ea typeface="微軟正黑體" panose="020B0604030504040204" pitchFamily="34" charset="-120"/>
                        </a:rPr>
                        <a:t>(16</a:t>
                      </a:r>
                      <a:r>
                        <a:rPr lang="zh-TW" sz="1300" kern="100" dirty="0">
                          <a:effectLst/>
                          <a:latin typeface="微軟正黑體" panose="020B0604030504040204" pitchFamily="34" charset="-120"/>
                          <a:ea typeface="微軟正黑體" panose="020B0604030504040204" pitchFamily="34" charset="-120"/>
                        </a:rPr>
                        <a:t>項現有</a:t>
                      </a:r>
                      <a:r>
                        <a:rPr lang="en-US" sz="1300" kern="100" dirty="0">
                          <a:effectLst/>
                          <a:latin typeface="微軟正黑體" panose="020B0604030504040204" pitchFamily="34" charset="-120"/>
                          <a:ea typeface="微軟正黑體" panose="020B0604030504040204" pitchFamily="34" charset="-120"/>
                        </a:rPr>
                        <a:t>+6</a:t>
                      </a:r>
                      <a:r>
                        <a:rPr lang="zh-TW" sz="1300" kern="100" dirty="0">
                          <a:effectLst/>
                          <a:latin typeface="微軟正黑體" panose="020B0604030504040204" pitchFamily="34" charset="-120"/>
                          <a:ea typeface="微軟正黑體" panose="020B0604030504040204" pitchFamily="34" charset="-120"/>
                        </a:rPr>
                        <a:t>項</a:t>
                      </a:r>
                      <a:r>
                        <a:rPr lang="en-US" sz="1300" kern="100" dirty="0">
                          <a:effectLst/>
                          <a:latin typeface="微軟正黑體" panose="020B0604030504040204" pitchFamily="34" charset="-120"/>
                          <a:ea typeface="微軟正黑體" panose="020B0604030504040204" pitchFamily="34" charset="-120"/>
                        </a:rPr>
                        <a:t>105</a:t>
                      </a:r>
                      <a:r>
                        <a:rPr lang="zh-TW" sz="1300" kern="100" dirty="0">
                          <a:effectLst/>
                          <a:latin typeface="微軟正黑體" panose="020B0604030504040204" pitchFamily="34" charset="-120"/>
                          <a:ea typeface="微軟正黑體" panose="020B0604030504040204" pitchFamily="34" charset="-120"/>
                        </a:rPr>
                        <a:t>年修訂函頒</a:t>
                      </a:r>
                      <a:r>
                        <a:rPr lang="en-US" sz="1300" kern="10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9753869"/>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38</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8200"/>
            <a:ext cx="4572000" cy="400110"/>
          </a:xfrm>
          <a:prstGeom prst="homePlate">
            <a:avLst/>
          </a:prstGeom>
          <a:solidFill>
            <a:srgbClr val="0070C0"/>
          </a:solidFill>
        </p:spPr>
        <p:txBody>
          <a:bodyPr>
            <a:spAutoFit/>
          </a:bodyPr>
          <a:lstStyle/>
          <a:p>
            <a:r>
              <a:rPr lang="zh-TW" altLang="en-US" sz="2000" b="1" kern="0" spc="-20" dirty="0">
                <a:solidFill>
                  <a:prstClr val="white"/>
                </a:solidFill>
                <a:latin typeface="微軟正黑體" panose="020B0604030504040204" pitchFamily="34" charset="-120"/>
                <a:ea typeface="微軟正黑體" panose="020B0604030504040204" pitchFamily="34" charset="-120"/>
              </a:rPr>
              <a:t>貳、災害防救體系</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2</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4724400" y="746348"/>
            <a:ext cx="3962400" cy="707886"/>
          </a:xfrm>
          <a:prstGeom prst="rect">
            <a:avLst/>
          </a:prstGeom>
          <a:solidFill>
            <a:srgbClr val="E2F0D9"/>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黑字為臺大團隊統一提供內容。</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smtClean="0">
                <a:solidFill>
                  <a:srgbClr val="FF0000"/>
                </a:solidFill>
                <a:latin typeface="微軟正黑體" panose="020B0604030504040204" pitchFamily="34" charset="-120"/>
                <a:ea typeface="微軟正黑體" panose="020B0604030504040204" pitchFamily="34" charset="-120"/>
              </a:rPr>
              <a:t>紅字為區公所自行準備內容</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718103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297183"/>
          <a:ext cx="8534400" cy="3046216"/>
        </p:xfrm>
        <a:graphic>
          <a:graphicData uri="http://schemas.openxmlformats.org/drawingml/2006/table">
            <a:tbl>
              <a:tblPr firstRow="1" firstCol="1" lastRow="1" lastCol="1" bandRow="1" bandCol="1">
                <a:tableStyleId>{5940675A-B579-460E-94D1-54222C63F5DA}</a:tableStyleId>
              </a:tblPr>
              <a:tblGrid>
                <a:gridCol w="1417863">
                  <a:extLst>
                    <a:ext uri="{9D8B030D-6E8A-4147-A177-3AD203B41FA5}">
                      <a16:colId xmlns:a16="http://schemas.microsoft.com/office/drawing/2014/main" val="20000"/>
                    </a:ext>
                  </a:extLst>
                </a:gridCol>
                <a:gridCol w="2025519">
                  <a:extLst>
                    <a:ext uri="{9D8B030D-6E8A-4147-A177-3AD203B41FA5}">
                      <a16:colId xmlns:a16="http://schemas.microsoft.com/office/drawing/2014/main" val="20001"/>
                    </a:ext>
                  </a:extLst>
                </a:gridCol>
                <a:gridCol w="5091018">
                  <a:extLst>
                    <a:ext uri="{9D8B030D-6E8A-4147-A177-3AD203B41FA5}">
                      <a16:colId xmlns:a16="http://schemas.microsoft.com/office/drawing/2014/main" val="20002"/>
                    </a:ext>
                  </a:extLst>
                </a:gridCol>
              </a:tblGrid>
              <a:tr h="651128">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2395088">
                <a:tc>
                  <a:txBody>
                    <a:bodyPr/>
                    <a:lstStyle/>
                    <a:p>
                      <a:pPr algn="just">
                        <a:lnSpc>
                          <a:spcPts val="1800"/>
                        </a:lnSpc>
                        <a:spcAft>
                          <a:spcPts val="0"/>
                        </a:spcAft>
                      </a:pPr>
                      <a:r>
                        <a:rPr lang="zh-TW" sz="1300" b="1" kern="100" spc="-50" dirty="0">
                          <a:effectLst/>
                          <a:latin typeface="微軟正黑體" panose="020B0604030504040204" pitchFamily="34" charset="-120"/>
                          <a:ea typeface="微軟正黑體" panose="020B0604030504040204" pitchFamily="34" charset="-120"/>
                        </a:rPr>
                        <a:t>編訂災害防救教育訓練教材，培育縣市、</a:t>
                      </a:r>
                      <a:r>
                        <a:rPr lang="zh-TW" sz="1300" b="1" kern="100" spc="-20" dirty="0">
                          <a:effectLst/>
                          <a:latin typeface="微軟正黑體" panose="020B0604030504040204" pitchFamily="34" charset="-120"/>
                          <a:ea typeface="微軟正黑體" panose="020B0604030504040204" pitchFamily="34" charset="-120"/>
                        </a:rPr>
                        <a:t>鄉</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鎮、市、區</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相關</a:t>
                      </a:r>
                      <a:r>
                        <a:rPr lang="zh-TW" sz="1300" b="1" kern="100" spc="-50" dirty="0">
                          <a:effectLst/>
                          <a:latin typeface="微軟正黑體" panose="020B0604030504040204" pitchFamily="34" charset="-120"/>
                          <a:ea typeface="微軟正黑體" panose="020B0604030504040204" pitchFamily="34" charset="-120"/>
                        </a:rPr>
                        <a:t>人員災害防救素養</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a:effectLst/>
                          <a:latin typeface="微軟正黑體" panose="020B0604030504040204" pitchFamily="34" charset="-120"/>
                          <a:ea typeface="微軟正黑體" panose="020B0604030504040204" pitchFamily="34" charset="-120"/>
                        </a:rPr>
                        <a:t>(3.1.1)</a:t>
                      </a:r>
                      <a:endParaRPr lang="zh-TW" sz="1300" kern="10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a:effectLst/>
                          <a:latin typeface="微軟正黑體" panose="020B0604030504040204" pitchFamily="34" charset="-120"/>
                          <a:ea typeface="微軟正黑體" panose="020B0604030504040204" pitchFamily="34" charset="-120"/>
                        </a:rPr>
                        <a:t>協助辦理鄉</a:t>
                      </a:r>
                      <a:r>
                        <a:rPr lang="en-US" sz="1300" kern="100">
                          <a:effectLst/>
                          <a:latin typeface="微軟正黑體" panose="020B0604030504040204" pitchFamily="34" charset="-120"/>
                          <a:ea typeface="微軟正黑體" panose="020B0604030504040204" pitchFamily="34" charset="-120"/>
                        </a:rPr>
                        <a:t>(</a:t>
                      </a:r>
                      <a:r>
                        <a:rPr lang="zh-TW" sz="1300" kern="100">
                          <a:effectLst/>
                          <a:latin typeface="微軟正黑體" panose="020B0604030504040204" pitchFamily="34" charset="-120"/>
                          <a:ea typeface="微軟正黑體" panose="020B0604030504040204" pitchFamily="34" charset="-120"/>
                        </a:rPr>
                        <a:t>鎮、市、區</a:t>
                      </a:r>
                      <a:r>
                        <a:rPr lang="en-US" sz="1300" kern="100">
                          <a:effectLst/>
                          <a:latin typeface="微軟正黑體" panose="020B0604030504040204" pitchFamily="34" charset="-120"/>
                          <a:ea typeface="微軟正黑體" panose="020B0604030504040204" pitchFamily="34" charset="-120"/>
                        </a:rPr>
                        <a:t>)</a:t>
                      </a:r>
                      <a:r>
                        <a:rPr lang="zh-TW" sz="1300" kern="100">
                          <a:effectLst/>
                          <a:latin typeface="微軟正黑體" panose="020B0604030504040204" pitchFamily="34" charset="-120"/>
                          <a:ea typeface="微軟正黑體" panose="020B0604030504040204" pitchFamily="34" charset="-120"/>
                        </a:rPr>
                        <a:t>長講習</a:t>
                      </a:r>
                      <a:r>
                        <a:rPr lang="zh-TW" sz="1300" kern="100" spc="-20">
                          <a:effectLst/>
                          <a:latin typeface="微軟正黑體" panose="020B0604030504040204" pitchFamily="34" charset="-120"/>
                          <a:ea typeface="微軟正黑體" panose="020B0604030504040204" pitchFamily="34" charset="-120"/>
                        </a:rPr>
                        <a:t>。</a:t>
                      </a:r>
                      <a:endParaRPr lang="zh-TW" sz="1300" kern="10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(3.1.1-1)</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區長班辦理紀錄</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公文、計畫、照片、簽到表、課程簡報、意見調查分析</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p>
                      <a:pPr algn="just">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(3.1.1-2)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里長班辦理紀錄</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公文、照片、簽到表、課程簡報、意見調查分析</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p>
                      <a:pPr algn="just">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(3.1.1-3)</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區公所班辦理紀錄</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公文、計畫、照片、簽到表、課程簡報、意見調查分析</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p>
                      <a:pPr algn="just">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(3.1.1-4)</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鄰里社區班辦理紀錄</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公文、計畫、照片、簽到表、課程簡報、意見調查分析</a:t>
                      </a:r>
                      <a:r>
                        <a:rPr lang="en-US" sz="1300" kern="100" dirty="0">
                          <a:effectLst/>
                          <a:latin typeface="微軟正黑體" panose="020B0604030504040204" pitchFamily="34" charset="-120"/>
                          <a:ea typeface="微軟正黑體" panose="020B0604030504040204" pitchFamily="34" charset="-120"/>
                        </a:rPr>
                        <a:t>)(</a:t>
                      </a:r>
                      <a:r>
                        <a:rPr lang="en-US" sz="1300" kern="100" dirty="0">
                          <a:solidFill>
                            <a:srgbClr val="FF0000"/>
                          </a:solidFill>
                          <a:effectLst/>
                          <a:latin typeface="微軟正黑體" panose="020B0604030504040204" pitchFamily="34" charset="-120"/>
                          <a:ea typeface="微軟正黑體" panose="020B0604030504040204" pitchFamily="34" charset="-120"/>
                        </a:rPr>
                        <a:t>8</a:t>
                      </a:r>
                      <a:r>
                        <a:rPr lang="zh-TW" sz="1300" kern="100" dirty="0">
                          <a:solidFill>
                            <a:srgbClr val="FF0000"/>
                          </a:solidFill>
                          <a:effectLst/>
                          <a:latin typeface="微軟正黑體" panose="020B0604030504040204" pitchFamily="34" charset="-120"/>
                          <a:ea typeface="微軟正黑體" panose="020B0604030504040204" pitchFamily="34" charset="-120"/>
                        </a:rPr>
                        <a:t>月底提供</a:t>
                      </a:r>
                      <a:r>
                        <a:rPr lang="en-US" sz="1300" kern="10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(3.1.1-5)</a:t>
                      </a:r>
                      <a:r>
                        <a:rPr lang="zh-TW" sz="1300" kern="100" dirty="0">
                          <a:solidFill>
                            <a:srgbClr val="FF0000"/>
                          </a:solidFill>
                          <a:effectLst/>
                          <a:latin typeface="微軟正黑體" panose="020B0604030504040204" pitchFamily="34" charset="-120"/>
                          <a:ea typeface="微軟正黑體" panose="020B0604030504040204" pitchFamily="34" charset="-120"/>
                        </a:rPr>
                        <a:t>公所自辦之各類防災講習資料</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39</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8200"/>
            <a:ext cx="4572000" cy="400110"/>
          </a:xfrm>
          <a:prstGeom prst="homePlate">
            <a:avLst/>
          </a:prstGeom>
          <a:solidFill>
            <a:srgbClr val="0070C0"/>
          </a:solidFill>
        </p:spPr>
        <p:txBody>
          <a:bodyPr>
            <a:spAutoFit/>
          </a:bodyPr>
          <a:lstStyle/>
          <a:p>
            <a:r>
              <a:rPr lang="zh-TW" altLang="en-US" sz="2000" b="1" kern="0" spc="-20" dirty="0">
                <a:solidFill>
                  <a:prstClr val="white"/>
                </a:solidFill>
                <a:latin typeface="微軟正黑體" panose="020B0604030504040204" pitchFamily="34" charset="-120"/>
                <a:ea typeface="微軟正黑體" panose="020B0604030504040204" pitchFamily="34" charset="-120"/>
              </a:rPr>
              <a:t>參、培植災害防救能力</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lang="en-US" altLang="zh-TW" sz="2000" b="1" kern="0" spc="-20" dirty="0">
                <a:solidFill>
                  <a:prstClr val="white"/>
                </a:solidFill>
                <a:latin typeface="微軟正黑體" panose="020B0604030504040204" pitchFamily="34" charset="-120"/>
                <a:ea typeface="微軟正黑體" panose="020B0604030504040204" pitchFamily="34" charset="-120"/>
              </a:rPr>
              <a:t>3</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42875" y="4495800"/>
            <a:ext cx="8534400" cy="707886"/>
          </a:xfrm>
          <a:prstGeom prst="rect">
            <a:avLst/>
          </a:prstGeom>
          <a:solidFill>
            <a:srgbClr val="E2F0D9"/>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黑字為臺大團隊統一提供內容。</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smtClean="0">
                <a:solidFill>
                  <a:srgbClr val="FF0000"/>
                </a:solidFill>
                <a:latin typeface="微軟正黑體" panose="020B0604030504040204" pitchFamily="34" charset="-120"/>
                <a:ea typeface="微軟正黑體" panose="020B0604030504040204" pitchFamily="34" charset="-120"/>
              </a:rPr>
              <a:t>紅字為區公所自行準備內容</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056188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zh-TW" dirty="0"/>
              <a:t>4</a:t>
            </a:r>
            <a:endParaRPr lang="en-US" altLang="ko-KR" dirty="0"/>
          </a:p>
        </p:txBody>
      </p:sp>
      <p:sp>
        <p:nvSpPr>
          <p:cNvPr id="111619" name="Rectangle 8"/>
          <p:cNvSpPr>
            <a:spLocks noChangeArrowheads="1"/>
          </p:cNvSpPr>
          <p:nvPr/>
        </p:nvSpPr>
        <p:spPr bwMode="auto">
          <a:xfrm>
            <a:off x="1904998" y="2873514"/>
            <a:ext cx="52578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82663" indent="-982663"/>
            <a:r>
              <a:rPr lang="zh-TW" altLang="en-US" sz="4000" b="1" dirty="0">
                <a:solidFill>
                  <a:srgbClr val="C00000"/>
                </a:solidFill>
              </a:rPr>
              <a:t>二</a:t>
            </a:r>
            <a:r>
              <a:rPr lang="zh-TW" altLang="en-US" sz="4000" b="1" dirty="0" smtClean="0">
                <a:solidFill>
                  <a:srgbClr val="C00000"/>
                </a:solidFill>
              </a:rPr>
              <a:t>、管制事項報告</a:t>
            </a:r>
            <a:endParaRPr lang="zh-TW" altLang="en-US" sz="4000" b="1" dirty="0">
              <a:solidFill>
                <a:srgbClr val="C00000"/>
              </a:solidFill>
            </a:endParaRPr>
          </a:p>
        </p:txBody>
      </p:sp>
    </p:spTree>
    <p:extLst>
      <p:ext uri="{BB962C8B-B14F-4D97-AF65-F5344CB8AC3E}">
        <p14:creationId xmlns:p14="http://schemas.microsoft.com/office/powerpoint/2010/main" val="161133900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297185"/>
          <a:ext cx="8686800" cy="4494015"/>
        </p:xfrm>
        <a:graphic>
          <a:graphicData uri="http://schemas.openxmlformats.org/drawingml/2006/table">
            <a:tbl>
              <a:tblPr firstRow="1" firstCol="1" lastRow="1" lastCol="1" bandRow="1" bandCol="1">
                <a:tableStyleId>{5940675A-B579-460E-94D1-54222C63F5DA}</a:tableStyleId>
              </a:tblPr>
              <a:tblGrid>
                <a:gridCol w="1397876">
                  <a:extLst>
                    <a:ext uri="{9D8B030D-6E8A-4147-A177-3AD203B41FA5}">
                      <a16:colId xmlns:a16="http://schemas.microsoft.com/office/drawing/2014/main" val="20000"/>
                    </a:ext>
                  </a:extLst>
                </a:gridCol>
                <a:gridCol w="1597572">
                  <a:extLst>
                    <a:ext uri="{9D8B030D-6E8A-4147-A177-3AD203B41FA5}">
                      <a16:colId xmlns:a16="http://schemas.microsoft.com/office/drawing/2014/main" val="20001"/>
                    </a:ext>
                  </a:extLst>
                </a:gridCol>
                <a:gridCol w="5691352">
                  <a:extLst>
                    <a:ext uri="{9D8B030D-6E8A-4147-A177-3AD203B41FA5}">
                      <a16:colId xmlns:a16="http://schemas.microsoft.com/office/drawing/2014/main" val="20002"/>
                    </a:ext>
                  </a:extLst>
                </a:gridCol>
              </a:tblGrid>
              <a:tr h="419154">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2831376">
                <a:tc rowSpan="2">
                  <a:txBody>
                    <a:bodyPr/>
                    <a:lstStyle/>
                    <a:p>
                      <a:pPr algn="just">
                        <a:lnSpc>
                          <a:spcPts val="1800"/>
                        </a:lnSpc>
                        <a:spcAft>
                          <a:spcPts val="0"/>
                        </a:spcAft>
                      </a:pPr>
                      <a:r>
                        <a:rPr lang="zh-TW" sz="1300" b="1" kern="100" spc="-20" dirty="0">
                          <a:effectLst/>
                          <a:latin typeface="微軟正黑體" panose="020B0604030504040204" pitchFamily="34" charset="-120"/>
                          <a:ea typeface="微軟正黑體" panose="020B0604030504040204" pitchFamily="34" charset="-120"/>
                        </a:rPr>
                        <a:t>鄉</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鎮、市、區</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公所災害防救應變演練，並</a:t>
                      </a:r>
                      <a:r>
                        <a:rPr lang="zh-TW" sz="1300" b="1" kern="100" dirty="0">
                          <a:effectLst/>
                          <a:latin typeface="微軟正黑體" panose="020B0604030504040204" pitchFamily="34" charset="-120"/>
                          <a:ea typeface="微軟正黑體" panose="020B0604030504040204" pitchFamily="34" charset="-120"/>
                        </a:rPr>
                        <a:t>納入國軍、學校、醫院、公用事業等</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a:effectLst/>
                          <a:latin typeface="微軟正黑體" panose="020B0604030504040204" pitchFamily="34" charset="-120"/>
                          <a:ea typeface="微軟正黑體" panose="020B0604030504040204" pitchFamily="34" charset="-120"/>
                        </a:rPr>
                        <a:t>(3.2.1)</a:t>
                      </a:r>
                      <a:endParaRPr lang="zh-TW" sz="1300" kern="10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a:effectLst/>
                          <a:latin typeface="微軟正黑體" panose="020B0604030504040204" pitchFamily="34" charset="-120"/>
                          <a:ea typeface="微軟正黑體" panose="020B0604030504040204" pitchFamily="34" charset="-120"/>
                        </a:rPr>
                        <a:t>每一鄉</a:t>
                      </a:r>
                      <a:r>
                        <a:rPr lang="en-US" sz="1300" kern="100">
                          <a:effectLst/>
                          <a:latin typeface="微軟正黑體" panose="020B0604030504040204" pitchFamily="34" charset="-120"/>
                          <a:ea typeface="微軟正黑體" panose="020B0604030504040204" pitchFamily="34" charset="-120"/>
                        </a:rPr>
                        <a:t>(</a:t>
                      </a:r>
                      <a:r>
                        <a:rPr lang="zh-TW" sz="1300" kern="100">
                          <a:effectLst/>
                          <a:latin typeface="微軟正黑體" panose="020B0604030504040204" pitchFamily="34" charset="-120"/>
                          <a:ea typeface="微軟正黑體" panose="020B0604030504040204" pitchFamily="34" charset="-120"/>
                        </a:rPr>
                        <a:t>鎮、市、區</a:t>
                      </a:r>
                      <a:r>
                        <a:rPr lang="en-US" sz="1300" kern="100">
                          <a:effectLst/>
                          <a:latin typeface="微軟正黑體" panose="020B0604030504040204" pitchFamily="34" charset="-120"/>
                          <a:ea typeface="微軟正黑體" panose="020B0604030504040204" pitchFamily="34" charset="-120"/>
                        </a:rPr>
                        <a:t>)</a:t>
                      </a:r>
                      <a:r>
                        <a:rPr lang="zh-TW" sz="1300" kern="100">
                          <a:effectLst/>
                          <a:latin typeface="微軟正黑體" panose="020B0604030504040204" pitchFamily="34" charset="-120"/>
                          <a:ea typeface="微軟正黑體" panose="020B0604030504040204" pitchFamily="34" charset="-120"/>
                        </a:rPr>
                        <a:t>辦理兵棋推演演練，並提檢討報告</a:t>
                      </a:r>
                      <a:r>
                        <a:rPr lang="zh-TW" sz="1300" kern="100" spc="-20">
                          <a:effectLst/>
                          <a:latin typeface="微軟正黑體" panose="020B0604030504040204" pitchFamily="34" charset="-120"/>
                          <a:ea typeface="微軟正黑體" panose="020B0604030504040204" pitchFamily="34" charset="-120"/>
                        </a:rPr>
                        <a:t>。</a:t>
                      </a:r>
                      <a:endParaRPr lang="zh-TW" sz="1300" kern="10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(3.2.1-1)</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已辦理之兵推及演練表</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提供格式，公所自行填寫</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p>
                      <a:pPr>
                        <a:lnSpc>
                          <a:spcPts val="1800"/>
                        </a:lnSpc>
                        <a:spcAft>
                          <a:spcPts val="0"/>
                        </a:spcAft>
                      </a:pPr>
                      <a:r>
                        <a:rPr lang="zh-TW" sz="1300" b="1" kern="100" dirty="0">
                          <a:effectLst/>
                          <a:latin typeface="微軟正黑體" panose="020B0604030504040204" pitchFamily="34" charset="-120"/>
                          <a:ea typeface="微軟正黑體" panose="020B0604030504040204" pitchFamily="34" charset="-120"/>
                        </a:rPr>
                        <a:t>已辦理公所</a:t>
                      </a:r>
                      <a:r>
                        <a:rPr lang="en-US" sz="1300" b="1" kern="10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(3.2.1-2)○○</a:t>
                      </a:r>
                      <a:r>
                        <a:rPr lang="zh-TW" sz="1300" kern="100" dirty="0">
                          <a:solidFill>
                            <a:srgbClr val="FF0000"/>
                          </a:solidFill>
                          <a:effectLst/>
                          <a:latin typeface="微軟正黑體" panose="020B0604030504040204" pitchFamily="34" charset="-120"/>
                          <a:ea typeface="微軟正黑體" panose="020B0604030504040204" pitchFamily="34" charset="-120"/>
                        </a:rPr>
                        <a:t>區辦理紀錄</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公所自行準備，檢附公文、腳本、照片、簽到表及檢討紀錄</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3.2.1-3)</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公所自辦之各類防救災演練資料</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(3.2.1-4)</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公所參與兵推觀摩表</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提供</a:t>
                      </a:r>
                      <a:r>
                        <a:rPr lang="zh-TW" sz="1300" kern="100" dirty="0">
                          <a:solidFill>
                            <a:srgbClr val="FF0000"/>
                          </a:solidFill>
                          <a:effectLst/>
                          <a:latin typeface="微軟正黑體" panose="020B0604030504040204" pitchFamily="34" charset="-120"/>
                          <a:ea typeface="微軟正黑體" panose="020B0604030504040204" pitchFamily="34" charset="-120"/>
                        </a:rPr>
                        <a:t>格式，公所自行填寫</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(3.2.1-5)</a:t>
                      </a:r>
                      <a:r>
                        <a:rPr lang="zh-TW" sz="1300" kern="100" dirty="0">
                          <a:effectLst/>
                          <a:latin typeface="微軟正黑體" panose="020B0604030504040204" pitchFamily="34" charset="-120"/>
                          <a:ea typeface="微軟正黑體" panose="020B0604030504040204" pitchFamily="34" charset="-120"/>
                        </a:rPr>
                        <a:t>公所兵推簽到表</a:t>
                      </a:r>
                    </a:p>
                    <a:p>
                      <a:pPr>
                        <a:lnSpc>
                          <a:spcPts val="1800"/>
                        </a:lnSpc>
                        <a:spcAft>
                          <a:spcPts val="0"/>
                        </a:spcAft>
                      </a:pPr>
                      <a:r>
                        <a:rPr lang="zh-TW" sz="1300" b="1" kern="100" dirty="0">
                          <a:effectLst/>
                          <a:latin typeface="微軟正黑體" panose="020B0604030504040204" pitchFamily="34" charset="-120"/>
                          <a:ea typeface="微軟正黑體" panose="020B0604030504040204" pitchFamily="34" charset="-120"/>
                        </a:rPr>
                        <a:t>未辦理公所</a:t>
                      </a:r>
                      <a:r>
                        <a:rPr lang="en-US" sz="1300" b="1" kern="10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marL="0" marR="0" indent="0" algn="l" defTabSz="685800" rtl="0" eaLnBrk="1" fontAlgn="auto" latinLnBrk="0" hangingPunct="1">
                        <a:lnSpc>
                          <a:spcPts val="1800"/>
                        </a:lnSpc>
                        <a:spcBef>
                          <a:spcPts val="0"/>
                        </a:spcBef>
                        <a:spcAft>
                          <a:spcPts val="0"/>
                        </a:spcAft>
                        <a:buClrTx/>
                        <a:buSzTx/>
                        <a:buFontTx/>
                        <a:buNone/>
                        <a:tabLst/>
                        <a:defRPr/>
                      </a:pPr>
                      <a:r>
                        <a:rPr lang="en-US" altLang="zh-TW" sz="1300" kern="100" dirty="0" smtClean="0">
                          <a:solidFill>
                            <a:srgbClr val="FF0000"/>
                          </a:solidFill>
                          <a:effectLst/>
                          <a:latin typeface="微軟正黑體" panose="020B0604030504040204" pitchFamily="34" charset="-120"/>
                          <a:ea typeface="微軟正黑體" panose="020B0604030504040204" pitchFamily="34" charset="-120"/>
                        </a:rPr>
                        <a:t>(3.2.1-2)</a:t>
                      </a:r>
                      <a:r>
                        <a:rPr lang="zh-TW" altLang="zh-TW" sz="1300" kern="100" dirty="0" smtClean="0">
                          <a:solidFill>
                            <a:srgbClr val="FF0000"/>
                          </a:solidFill>
                          <a:effectLst/>
                          <a:latin typeface="微軟正黑體" panose="020B0604030504040204" pitchFamily="34" charset="-120"/>
                          <a:ea typeface="微軟正黑體" panose="020B0604030504040204" pitchFamily="34" charset="-120"/>
                        </a:rPr>
                        <a:t>公所自辦之各類防救災演練資料</a:t>
                      </a:r>
                      <a:r>
                        <a:rPr lang="en-US" altLang="zh-TW" sz="1300" kern="100" dirty="0" smtClean="0">
                          <a:solidFill>
                            <a:srgbClr val="FF0000"/>
                          </a:solidFill>
                          <a:effectLst/>
                          <a:latin typeface="微軟正黑體" panose="020B0604030504040204" pitchFamily="34" charset="-120"/>
                          <a:ea typeface="微軟正黑體" panose="020B0604030504040204" pitchFamily="34" charset="-120"/>
                        </a:rPr>
                        <a:t>(</a:t>
                      </a:r>
                      <a:r>
                        <a:rPr lang="zh-TW" altLang="zh-TW" sz="1300" kern="100" dirty="0" smtClean="0">
                          <a:solidFill>
                            <a:srgbClr val="FF0000"/>
                          </a:solidFill>
                          <a:effectLst/>
                          <a:latin typeface="微軟正黑體" panose="020B0604030504040204" pitchFamily="34" charset="-120"/>
                          <a:ea typeface="微軟正黑體" panose="020B0604030504040204" pitchFamily="34" charset="-120"/>
                        </a:rPr>
                        <a:t>公所自行準備</a:t>
                      </a:r>
                      <a:r>
                        <a:rPr lang="en-US" altLang="zh-TW" sz="1300" kern="100" dirty="0" smtClean="0">
                          <a:solidFill>
                            <a:srgbClr val="FF0000"/>
                          </a:solidFill>
                          <a:effectLst/>
                          <a:latin typeface="微軟正黑體" panose="020B0604030504040204" pitchFamily="34" charset="-120"/>
                          <a:ea typeface="微軟正黑體" panose="020B0604030504040204" pitchFamily="34" charset="-120"/>
                        </a:rPr>
                        <a:t>)</a:t>
                      </a:r>
                      <a:endParaRPr lang="zh-TW" altLang="zh-TW" sz="1300" kern="100" dirty="0" smtClean="0">
                        <a:effectLst/>
                        <a:latin typeface="微軟正黑體" panose="020B0604030504040204" pitchFamily="34" charset="-120"/>
                        <a:ea typeface="微軟正黑體" panose="020B0604030504040204" pitchFamily="34" charset="-120"/>
                      </a:endParaRPr>
                    </a:p>
                    <a:p>
                      <a:pPr>
                        <a:lnSpc>
                          <a:spcPts val="1800"/>
                        </a:lnSpc>
                        <a:spcAft>
                          <a:spcPts val="0"/>
                        </a:spcAft>
                      </a:pPr>
                      <a:r>
                        <a:rPr lang="en-US" sz="1300" kern="100" dirty="0" smtClean="0">
                          <a:solidFill>
                            <a:srgbClr val="FF0000"/>
                          </a:solidFill>
                          <a:effectLst/>
                          <a:latin typeface="微軟正黑體" panose="020B0604030504040204" pitchFamily="34" charset="-120"/>
                          <a:ea typeface="微軟正黑體" panose="020B0604030504040204" pitchFamily="34" charset="-120"/>
                          <a:cs typeface="+mn-cs"/>
                        </a:rPr>
                        <a:t>(3.2.1-3)</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公所參與兵推觀摩表</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提供</a:t>
                      </a:r>
                      <a:r>
                        <a:rPr lang="zh-TW" sz="1300" kern="100" dirty="0">
                          <a:solidFill>
                            <a:srgbClr val="FF0000"/>
                          </a:solidFill>
                          <a:effectLst/>
                          <a:latin typeface="微軟正黑體" panose="020B0604030504040204" pitchFamily="34" charset="-120"/>
                          <a:ea typeface="微軟正黑體" panose="020B0604030504040204" pitchFamily="34" charset="-120"/>
                        </a:rPr>
                        <a:t>格式，公所自行填寫</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a:t>
                      </a:r>
                      <a:r>
                        <a:rPr lang="en-US" sz="1300" kern="100" dirty="0" smtClean="0">
                          <a:effectLst/>
                          <a:latin typeface="微軟正黑體" panose="020B0604030504040204" pitchFamily="34" charset="-120"/>
                          <a:ea typeface="微軟正黑體" panose="020B0604030504040204" pitchFamily="34" charset="-120"/>
                        </a:rPr>
                        <a:t>3.2.1-4)</a:t>
                      </a:r>
                      <a:r>
                        <a:rPr lang="zh-TW" sz="1300" kern="100" dirty="0">
                          <a:effectLst/>
                          <a:latin typeface="微軟正黑體" panose="020B0604030504040204" pitchFamily="34" charset="-120"/>
                          <a:ea typeface="微軟正黑體" panose="020B0604030504040204" pitchFamily="34" charset="-120"/>
                        </a:rPr>
                        <a:t>公所兵推簽到</a:t>
                      </a:r>
                      <a:r>
                        <a:rPr lang="zh-TW" sz="1300" kern="100" dirty="0" smtClean="0">
                          <a:effectLst/>
                          <a:latin typeface="微軟正黑體" panose="020B0604030504040204" pitchFamily="34" charset="-120"/>
                          <a:ea typeface="微軟正黑體" panose="020B0604030504040204" pitchFamily="34" charset="-120"/>
                        </a:rPr>
                        <a:t>表</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9753869"/>
                  </a:ext>
                </a:extLst>
              </a:tr>
              <a:tr h="1243485">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(3.2.2)</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dirty="0">
                          <a:effectLst/>
                          <a:latin typeface="微軟正黑體" panose="020B0604030504040204" pitchFamily="34" charset="-120"/>
                          <a:ea typeface="微軟正黑體" panose="020B0604030504040204" pitchFamily="34" charset="-120"/>
                        </a:rPr>
                        <a:t>依據鄉</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鎮、市、區</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救災應變演練之結果，檢討並修訂災害標準作業程序</a:t>
                      </a:r>
                      <a:r>
                        <a:rPr lang="zh-TW" sz="1300" kern="100" spc="-2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just" defTabSz="685800" rtl="0" eaLnBrk="1" fontAlgn="auto" latinLnBrk="0" hangingPunct="1">
                        <a:lnSpc>
                          <a:spcPts val="1800"/>
                        </a:lnSpc>
                        <a:spcBef>
                          <a:spcPts val="0"/>
                        </a:spcBef>
                        <a:spcAft>
                          <a:spcPts val="0"/>
                        </a:spcAft>
                        <a:buClrTx/>
                        <a:buSzTx/>
                        <a:buFontTx/>
                        <a:buNone/>
                        <a:tabLst/>
                        <a:defRPr/>
                      </a:pPr>
                      <a:r>
                        <a:rPr lang="en-US" altLang="zh-TW" sz="1300" kern="100" dirty="0" smtClean="0">
                          <a:solidFill>
                            <a:schemeClr val="tx1"/>
                          </a:solidFill>
                          <a:effectLst/>
                          <a:latin typeface="微軟正黑體" panose="020B0604030504040204" pitchFamily="34" charset="-120"/>
                          <a:ea typeface="微軟正黑體" panose="020B0604030504040204" pitchFamily="34" charset="-120"/>
                          <a:cs typeface="+mn-cs"/>
                        </a:rPr>
                        <a:t>(3.2.2-1)</a:t>
                      </a:r>
                      <a:r>
                        <a:rPr lang="zh-TW" altLang="en-US" sz="1300" kern="100" dirty="0" smtClean="0">
                          <a:solidFill>
                            <a:schemeClr val="tx1"/>
                          </a:solidFill>
                          <a:effectLst/>
                          <a:latin typeface="微軟正黑體" panose="020B0604030504040204" pitchFamily="34" charset="-120"/>
                          <a:ea typeface="微軟正黑體" panose="020B0604030504040204" pitchFamily="34" charset="-120"/>
                          <a:cs typeface="+mn-cs"/>
                        </a:rPr>
                        <a:t>歷次區公所兵棋推演檢討</a:t>
                      </a:r>
                      <a:r>
                        <a:rPr lang="zh-TW" altLang="zh-TW" sz="1300" kern="100" dirty="0" smtClean="0">
                          <a:solidFill>
                            <a:schemeClr val="tx1"/>
                          </a:solidFill>
                          <a:effectLst/>
                          <a:latin typeface="微軟正黑體" panose="020B0604030504040204" pitchFamily="34" charset="-120"/>
                          <a:ea typeface="微軟正黑體" panose="020B0604030504040204" pitchFamily="34" charset="-120"/>
                          <a:cs typeface="+mn-cs"/>
                        </a:rPr>
                        <a:t>紀錄</a:t>
                      </a:r>
                    </a:p>
                    <a:p>
                      <a:pPr algn="just">
                        <a:lnSpc>
                          <a:spcPts val="1800"/>
                        </a:lnSpc>
                        <a:spcAft>
                          <a:spcPts val="0"/>
                        </a:spcAft>
                      </a:pPr>
                      <a:r>
                        <a:rPr lang="en-US" sz="1300" kern="100" dirty="0" smtClean="0">
                          <a:solidFill>
                            <a:schemeClr val="tx1"/>
                          </a:solidFill>
                          <a:effectLst/>
                          <a:latin typeface="微軟正黑體" panose="020B0604030504040204" pitchFamily="34" charset="-120"/>
                          <a:ea typeface="微軟正黑體" panose="020B0604030504040204" pitchFamily="34" charset="-120"/>
                          <a:cs typeface="+mn-cs"/>
                        </a:rPr>
                        <a:t>(3.2.2-2)104</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次</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SOP</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研商</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檢討</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會議資料</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公文、會議紀錄</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en-US" sz="1300" kern="100" dirty="0" smtClean="0">
                          <a:solidFill>
                            <a:srgbClr val="FF0000"/>
                          </a:solidFill>
                          <a:effectLst/>
                          <a:latin typeface="微軟正黑體" panose="020B0604030504040204" pitchFamily="34" charset="-120"/>
                          <a:ea typeface="微軟正黑體" panose="020B0604030504040204" pitchFamily="34" charset="-120"/>
                        </a:rPr>
                        <a:t>3.2.2-3)</a:t>
                      </a:r>
                      <a:r>
                        <a:rPr lang="zh-TW" sz="1300" kern="100" dirty="0">
                          <a:solidFill>
                            <a:srgbClr val="FF0000"/>
                          </a:solidFill>
                          <a:effectLst/>
                          <a:latin typeface="微軟正黑體" panose="020B0604030504040204" pitchFamily="34" charset="-120"/>
                          <a:ea typeface="微軟正黑體" panose="020B0604030504040204" pitchFamily="34" charset="-120"/>
                        </a:rPr>
                        <a:t>公所於災害防救會報核定各項</a:t>
                      </a:r>
                      <a:r>
                        <a:rPr lang="en-US" sz="1300" kern="100" dirty="0">
                          <a:solidFill>
                            <a:srgbClr val="FF0000"/>
                          </a:solidFill>
                          <a:effectLst/>
                          <a:latin typeface="微軟正黑體" panose="020B0604030504040204" pitchFamily="34" charset="-120"/>
                          <a:ea typeface="微軟正黑體" panose="020B0604030504040204" pitchFamily="34" charset="-120"/>
                        </a:rPr>
                        <a:t>SOP</a:t>
                      </a:r>
                      <a:r>
                        <a:rPr lang="zh-TW" sz="1300" kern="100" dirty="0">
                          <a:solidFill>
                            <a:srgbClr val="FF0000"/>
                          </a:solidFill>
                          <a:effectLst/>
                          <a:latin typeface="微軟正黑體" panose="020B0604030504040204" pitchFamily="34" charset="-120"/>
                          <a:ea typeface="微軟正黑體" panose="020B0604030504040204" pitchFamily="34" charset="-120"/>
                        </a:rPr>
                        <a:t>紀錄</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公所自行準備，包含公文、會議紀錄</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85062450"/>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40</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8200"/>
            <a:ext cx="4572000" cy="400110"/>
          </a:xfrm>
          <a:prstGeom prst="homePlate">
            <a:avLst/>
          </a:prstGeom>
          <a:solidFill>
            <a:srgbClr val="0070C0"/>
          </a:solidFill>
        </p:spPr>
        <p:txBody>
          <a:bodyPr>
            <a:spAutoFit/>
          </a:bodyPr>
          <a:lstStyle/>
          <a:p>
            <a:r>
              <a:rPr lang="zh-TW" altLang="en-US" sz="2000" b="1" kern="0" spc="-20" dirty="0">
                <a:solidFill>
                  <a:prstClr val="white"/>
                </a:solidFill>
                <a:latin typeface="微軟正黑體" panose="020B0604030504040204" pitchFamily="34" charset="-120"/>
                <a:ea typeface="微軟正黑體" panose="020B0604030504040204" pitchFamily="34" charset="-120"/>
              </a:rPr>
              <a:t>參、培植災害防救能力</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lang="en-US" altLang="zh-TW" sz="2000" b="1" kern="0" spc="-20" dirty="0">
                <a:solidFill>
                  <a:prstClr val="white"/>
                </a:solidFill>
                <a:latin typeface="微軟正黑體" panose="020B0604030504040204" pitchFamily="34" charset="-120"/>
                <a:ea typeface="微軟正黑體" panose="020B0604030504040204" pitchFamily="34" charset="-120"/>
              </a:rPr>
              <a:t>3</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52400" y="5825691"/>
            <a:ext cx="8534400" cy="707886"/>
          </a:xfrm>
          <a:prstGeom prst="rect">
            <a:avLst/>
          </a:prstGeom>
          <a:solidFill>
            <a:srgbClr val="E2F0D9"/>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黑字為臺大團隊統一提供內容。</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smtClean="0">
                <a:solidFill>
                  <a:srgbClr val="FF0000"/>
                </a:solidFill>
                <a:latin typeface="微軟正黑體" panose="020B0604030504040204" pitchFamily="34" charset="-120"/>
                <a:ea typeface="微軟正黑體" panose="020B0604030504040204" pitchFamily="34" charset="-120"/>
              </a:rPr>
              <a:t>紅字為區公所自行準備內容</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803164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297185"/>
          <a:ext cx="8610601" cy="3734346"/>
        </p:xfrm>
        <a:graphic>
          <a:graphicData uri="http://schemas.openxmlformats.org/drawingml/2006/table">
            <a:tbl>
              <a:tblPr firstRow="1" firstCol="1" lastRow="1" lastCol="1" bandRow="1" bandCol="1">
                <a:tableStyleId>{5940675A-B579-460E-94D1-54222C63F5DA}</a:tableStyleId>
              </a:tblPr>
              <a:tblGrid>
                <a:gridCol w="1430523">
                  <a:extLst>
                    <a:ext uri="{9D8B030D-6E8A-4147-A177-3AD203B41FA5}">
                      <a16:colId xmlns:a16="http://schemas.microsoft.com/office/drawing/2014/main" val="20000"/>
                    </a:ext>
                  </a:extLst>
                </a:gridCol>
                <a:gridCol w="2043604">
                  <a:extLst>
                    <a:ext uri="{9D8B030D-6E8A-4147-A177-3AD203B41FA5}">
                      <a16:colId xmlns:a16="http://schemas.microsoft.com/office/drawing/2014/main" val="20001"/>
                    </a:ext>
                  </a:extLst>
                </a:gridCol>
                <a:gridCol w="5136474">
                  <a:extLst>
                    <a:ext uri="{9D8B030D-6E8A-4147-A177-3AD203B41FA5}">
                      <a16:colId xmlns:a16="http://schemas.microsoft.com/office/drawing/2014/main" val="20002"/>
                    </a:ext>
                  </a:extLst>
                </a:gridCol>
              </a:tblGrid>
              <a:tr h="538608">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1597869">
                <a:tc rowSpan="2">
                  <a:txBody>
                    <a:bodyPr/>
                    <a:lstStyle/>
                    <a:p>
                      <a:pPr algn="just">
                        <a:lnSpc>
                          <a:spcPts val="1800"/>
                        </a:lnSpc>
                        <a:spcAft>
                          <a:spcPts val="0"/>
                        </a:spcAft>
                      </a:pPr>
                      <a:r>
                        <a:rPr lang="zh-TW" sz="1300" b="1" kern="100" dirty="0" smtClean="0">
                          <a:effectLst/>
                          <a:latin typeface="微軟正黑體" panose="020B0604030504040204" pitchFamily="34" charset="-120"/>
                          <a:ea typeface="微軟正黑體" panose="020B0604030504040204" pitchFamily="34" charset="-120"/>
                        </a:rPr>
                        <a:t>建立</a:t>
                      </a:r>
                      <a:r>
                        <a:rPr lang="zh-TW" sz="1300" b="1" kern="100" dirty="0">
                          <a:effectLst/>
                          <a:latin typeface="微軟正黑體" panose="020B0604030504040204" pitchFamily="34" charset="-120"/>
                          <a:ea typeface="微軟正黑體" panose="020B0604030504040204" pitchFamily="34" charset="-120"/>
                        </a:rPr>
                        <a:t>鄉</a:t>
                      </a:r>
                      <a:r>
                        <a:rPr lang="en-US" sz="1300" b="1" kern="100" dirty="0">
                          <a:effectLst/>
                          <a:latin typeface="微軟正黑體" panose="020B0604030504040204" pitchFamily="34" charset="-120"/>
                          <a:ea typeface="微軟正黑體" panose="020B0604030504040204" pitchFamily="34" charset="-120"/>
                        </a:rPr>
                        <a:t>(</a:t>
                      </a:r>
                      <a:r>
                        <a:rPr lang="zh-TW" sz="1300" b="1" kern="100" dirty="0">
                          <a:effectLst/>
                          <a:latin typeface="微軟正黑體" panose="020B0604030504040204" pitchFamily="34" charset="-120"/>
                          <a:ea typeface="微軟正黑體" panose="020B0604030504040204" pitchFamily="34" charset="-120"/>
                        </a:rPr>
                        <a:t>鎮、市、區</a:t>
                      </a:r>
                      <a:r>
                        <a:rPr lang="en-US" sz="1300" b="1" kern="100" dirty="0">
                          <a:effectLst/>
                          <a:latin typeface="微軟正黑體" panose="020B0604030504040204" pitchFamily="34" charset="-120"/>
                          <a:ea typeface="微軟正黑體" panose="020B0604030504040204" pitchFamily="34" charset="-120"/>
                        </a:rPr>
                        <a:t>)</a:t>
                      </a:r>
                      <a:r>
                        <a:rPr lang="zh-TW" sz="1300" b="1" kern="100" dirty="0">
                          <a:effectLst/>
                          <a:latin typeface="微軟正黑體" panose="020B0604030504040204" pitchFamily="34" charset="-120"/>
                          <a:ea typeface="微軟正黑體" panose="020B0604030504040204" pitchFamily="34" charset="-120"/>
                        </a:rPr>
                        <a:t>災害防救應變機制</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spc="-20">
                          <a:effectLst/>
                          <a:latin typeface="微軟正黑體" panose="020B0604030504040204" pitchFamily="34" charset="-120"/>
                          <a:ea typeface="微軟正黑體" panose="020B0604030504040204" pitchFamily="34" charset="-120"/>
                        </a:rPr>
                        <a:t>(4.1.1)</a:t>
                      </a:r>
                      <a:endParaRPr lang="zh-TW" sz="1300" kern="10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spc="-20">
                          <a:effectLst/>
                          <a:latin typeface="微軟正黑體" panose="020B0604030504040204" pitchFamily="34" charset="-120"/>
                          <a:ea typeface="微軟正黑體" panose="020B0604030504040204" pitchFamily="34" charset="-120"/>
                        </a:rPr>
                        <a:t>完成</a:t>
                      </a:r>
                      <a:r>
                        <a:rPr lang="zh-TW" sz="1300" kern="100">
                          <a:effectLst/>
                          <a:latin typeface="微軟正黑體" panose="020B0604030504040204" pitchFamily="34" charset="-120"/>
                          <a:ea typeface="微軟正黑體" panose="020B0604030504040204" pitchFamily="34" charset="-120"/>
                        </a:rPr>
                        <a:t>鄉</a:t>
                      </a:r>
                      <a:r>
                        <a:rPr lang="en-US" sz="1300" kern="100">
                          <a:effectLst/>
                          <a:latin typeface="微軟正黑體" panose="020B0604030504040204" pitchFamily="34" charset="-120"/>
                          <a:ea typeface="微軟正黑體" panose="020B0604030504040204" pitchFamily="34" charset="-120"/>
                        </a:rPr>
                        <a:t>(</a:t>
                      </a:r>
                      <a:r>
                        <a:rPr lang="zh-TW" sz="1300" kern="100">
                          <a:effectLst/>
                          <a:latin typeface="微軟正黑體" panose="020B0604030504040204" pitchFamily="34" charset="-120"/>
                          <a:ea typeface="微軟正黑體" panose="020B0604030504040204" pitchFamily="34" charset="-120"/>
                        </a:rPr>
                        <a:t>鎮、市、區</a:t>
                      </a:r>
                      <a:r>
                        <a:rPr lang="en-US" sz="1300" kern="100">
                          <a:effectLst/>
                          <a:latin typeface="微軟正黑體" panose="020B0604030504040204" pitchFamily="34" charset="-120"/>
                          <a:ea typeface="微軟正黑體" panose="020B0604030504040204" pitchFamily="34" charset="-120"/>
                        </a:rPr>
                        <a:t>)</a:t>
                      </a:r>
                      <a:r>
                        <a:rPr lang="zh-TW" sz="1300" kern="100">
                          <a:effectLst/>
                          <a:latin typeface="微軟正黑體" panose="020B0604030504040204" pitchFamily="34" charset="-120"/>
                          <a:ea typeface="微軟正黑體" panose="020B0604030504040204" pitchFamily="34" charset="-120"/>
                        </a:rPr>
                        <a:t>災害應變中心規劃設置及相關作業，並規劃必要設備之設置期程</a:t>
                      </a:r>
                      <a:r>
                        <a:rPr lang="zh-TW" sz="1300" kern="100" spc="-20">
                          <a:effectLst/>
                          <a:latin typeface="微軟正黑體" panose="020B0604030504040204" pitchFamily="34" charset="-120"/>
                          <a:ea typeface="微軟正黑體" panose="020B0604030504040204" pitchFamily="34" charset="-120"/>
                        </a:rPr>
                        <a:t>。</a:t>
                      </a:r>
                      <a:endParaRPr lang="zh-TW" sz="1300" kern="10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spc="-20" dirty="0">
                          <a:effectLst/>
                          <a:latin typeface="微軟正黑體" panose="020B0604030504040204" pitchFamily="34" charset="-120"/>
                          <a:ea typeface="微軟正黑體" panose="020B0604030504040204" pitchFamily="34" charset="-120"/>
                        </a:rPr>
                        <a:t>(4.1.1-1)</a:t>
                      </a:r>
                      <a:r>
                        <a:rPr lang="en-US" sz="1300" kern="100" dirty="0">
                          <a:effectLst/>
                          <a:latin typeface="微軟正黑體" panose="020B0604030504040204" pitchFamily="34" charset="-120"/>
                          <a:ea typeface="微軟正黑體" panose="020B0604030504040204" pitchFamily="34" charset="-120"/>
                        </a:rPr>
                        <a:t>103-105</a:t>
                      </a:r>
                      <a:r>
                        <a:rPr lang="zh-TW" sz="1300" kern="100" dirty="0">
                          <a:effectLst/>
                          <a:latin typeface="微軟正黑體" panose="020B0604030504040204" pitchFamily="34" charset="-120"/>
                          <a:ea typeface="微軟正黑體" panose="020B0604030504040204" pitchFamily="34" charset="-120"/>
                        </a:rPr>
                        <a:t>年資通設備購置計畫、設備需求調查表</a:t>
                      </a: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(4.1.1-2)</a:t>
                      </a:r>
                      <a:r>
                        <a:rPr lang="zh-TW" sz="1300" kern="100" dirty="0">
                          <a:solidFill>
                            <a:srgbClr val="FF0000"/>
                          </a:solidFill>
                          <a:effectLst/>
                          <a:latin typeface="微軟正黑體" panose="020B0604030504040204" pitchFamily="34" charset="-120"/>
                          <a:ea typeface="微軟正黑體" panose="020B0604030504040204" pitchFamily="34" charset="-120"/>
                        </a:rPr>
                        <a:t>災害應變中心開設地點基本資料表、設備清單及照片</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公所自行準備，請更新為</a:t>
                      </a:r>
                      <a:r>
                        <a:rPr lang="en-US" sz="1300" kern="100" dirty="0">
                          <a:solidFill>
                            <a:srgbClr val="FF0000"/>
                          </a:solidFill>
                          <a:effectLst/>
                          <a:latin typeface="微軟正黑體" panose="020B0604030504040204" pitchFamily="34" charset="-120"/>
                          <a:ea typeface="微軟正黑體" panose="020B0604030504040204" pitchFamily="34" charset="-120"/>
                        </a:rPr>
                        <a:t>105</a:t>
                      </a:r>
                      <a:r>
                        <a:rPr lang="zh-TW" sz="1300" kern="100" dirty="0">
                          <a:solidFill>
                            <a:srgbClr val="FF0000"/>
                          </a:solidFill>
                          <a:effectLst/>
                          <a:latin typeface="微軟正黑體" panose="020B0604030504040204" pitchFamily="34" charset="-120"/>
                          <a:ea typeface="微軟正黑體" panose="020B0604030504040204" pitchFamily="34" charset="-120"/>
                        </a:rPr>
                        <a:t>年資料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en-US" sz="1300" kern="100" spc="-20" dirty="0">
                          <a:solidFill>
                            <a:srgbClr val="FF0000"/>
                          </a:solidFill>
                          <a:effectLst/>
                          <a:latin typeface="微軟正黑體" panose="020B0604030504040204" pitchFamily="34" charset="-120"/>
                          <a:ea typeface="微軟正黑體" panose="020B0604030504040204" pitchFamily="34" charset="-120"/>
                        </a:rPr>
                        <a:t>(4.1.1-3)</a:t>
                      </a:r>
                      <a:r>
                        <a:rPr lang="zh-TW" sz="1300" kern="100" spc="-20" dirty="0">
                          <a:solidFill>
                            <a:srgbClr val="FF0000"/>
                          </a:solidFill>
                          <a:effectLst/>
                          <a:latin typeface="微軟正黑體" panose="020B0604030504040204" pitchFamily="34" charset="-120"/>
                          <a:ea typeface="微軟正黑體" panose="020B0604030504040204" pitchFamily="34" charset="-120"/>
                        </a:rPr>
                        <a:t>區災害應變中心整體及設備建置情形表</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9753869"/>
                  </a:ext>
                </a:extLst>
              </a:tr>
              <a:tr h="1597869">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(4.1.2)</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dirty="0">
                          <a:effectLst/>
                          <a:latin typeface="微軟正黑體" panose="020B0604030504040204" pitchFamily="34" charset="-120"/>
                          <a:ea typeface="微軟正黑體" panose="020B0604030504040204" pitchFamily="34" charset="-120"/>
                        </a:rPr>
                        <a:t>定期更新相關資料</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如災害應變中心</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小組</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編組人員名冊及緊急連絡通訊等</a:t>
                      </a:r>
                      <a:r>
                        <a:rPr lang="en-US" sz="1300" kern="100" dirty="0">
                          <a:effectLst/>
                          <a:latin typeface="微軟正黑體" panose="020B0604030504040204" pitchFamily="34" charset="-120"/>
                          <a:ea typeface="微軟正黑體" panose="020B0604030504040204" pitchFamily="34" charset="-120"/>
                        </a:rPr>
                        <a:t>)</a:t>
                      </a:r>
                      <a:r>
                        <a:rPr lang="en-US" sz="1300" kern="100" spc="-20" dirty="0">
                          <a:effectLst/>
                          <a:latin typeface="微軟正黑體" panose="020B0604030504040204" pitchFamily="34" charset="-120"/>
                          <a:ea typeface="微軟正黑體" panose="020B0604030504040204" pitchFamily="34" charset="-120"/>
                        </a:rPr>
                        <a:t> </a:t>
                      </a:r>
                      <a:r>
                        <a:rPr lang="zh-TW" sz="1300" kern="100" spc="-2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(4.1.2-1)</a:t>
                      </a:r>
                      <a:r>
                        <a:rPr lang="zh-TW" sz="1300" kern="100" dirty="0">
                          <a:solidFill>
                            <a:srgbClr val="FF0000"/>
                          </a:solidFill>
                          <a:effectLst/>
                          <a:latin typeface="微軟正黑體" panose="020B0604030504040204" pitchFamily="34" charset="-120"/>
                          <a:ea typeface="微軟正黑體" panose="020B0604030504040204" pitchFamily="34" charset="-120"/>
                        </a:rPr>
                        <a:t>災害應變中心緊急聯絡通訊名冊</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公所自行準備，請更新為</a:t>
                      </a:r>
                      <a:r>
                        <a:rPr lang="en-US" sz="1300" kern="100" dirty="0">
                          <a:solidFill>
                            <a:srgbClr val="FF0000"/>
                          </a:solidFill>
                          <a:effectLst/>
                          <a:latin typeface="微軟正黑體" panose="020B0604030504040204" pitchFamily="34" charset="-120"/>
                          <a:ea typeface="微軟正黑體" panose="020B0604030504040204" pitchFamily="34" charset="-120"/>
                        </a:rPr>
                        <a:t>105</a:t>
                      </a:r>
                      <a:r>
                        <a:rPr lang="zh-TW" sz="1300" kern="100" dirty="0">
                          <a:solidFill>
                            <a:srgbClr val="FF0000"/>
                          </a:solidFill>
                          <a:effectLst/>
                          <a:latin typeface="微軟正黑體" panose="020B0604030504040204" pitchFamily="34" charset="-120"/>
                          <a:ea typeface="微軟正黑體" panose="020B0604030504040204" pitchFamily="34" charset="-120"/>
                        </a:rPr>
                        <a:t>年資料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85062450"/>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41</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8200"/>
            <a:ext cx="4572000" cy="400110"/>
          </a:xfrm>
          <a:prstGeom prst="homePlate">
            <a:avLst/>
          </a:prstGeom>
          <a:solidFill>
            <a:srgbClr val="0070C0"/>
          </a:solidFill>
        </p:spPr>
        <p:txBody>
          <a:bodyPr>
            <a:spAutoFit/>
          </a:bodyPr>
          <a:lstStyle/>
          <a:p>
            <a:r>
              <a:rPr lang="zh-TW" altLang="en-US" sz="2000" b="1" kern="0" spc="-20" dirty="0">
                <a:solidFill>
                  <a:prstClr val="white"/>
                </a:solidFill>
                <a:latin typeface="微軟正黑體" panose="020B0604030504040204" pitchFamily="34" charset="-120"/>
                <a:ea typeface="微軟正黑體" panose="020B0604030504040204" pitchFamily="34" charset="-120"/>
              </a:rPr>
              <a:t>肆、災時緊急應變處置機制</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lang="en-US" altLang="zh-TW" sz="2000" b="1" kern="0" spc="-20" dirty="0" smtClean="0">
                <a:solidFill>
                  <a:prstClr val="white"/>
                </a:solidFill>
                <a:latin typeface="微軟正黑體" panose="020B0604030504040204" pitchFamily="34" charset="-120"/>
                <a:ea typeface="微軟正黑體" panose="020B0604030504040204" pitchFamily="34" charset="-120"/>
              </a:rPr>
              <a:t>4</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704841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297183"/>
          <a:ext cx="8686800" cy="3579616"/>
        </p:xfrm>
        <a:graphic>
          <a:graphicData uri="http://schemas.openxmlformats.org/drawingml/2006/table">
            <a:tbl>
              <a:tblPr firstRow="1" firstCol="1" lastRow="1" lastCol="1" bandRow="1" bandCol="1">
                <a:tableStyleId>{5940675A-B579-460E-94D1-54222C63F5DA}</a:tableStyleId>
              </a:tblPr>
              <a:tblGrid>
                <a:gridCol w="1443182">
                  <a:extLst>
                    <a:ext uri="{9D8B030D-6E8A-4147-A177-3AD203B41FA5}">
                      <a16:colId xmlns:a16="http://schemas.microsoft.com/office/drawing/2014/main" val="20000"/>
                    </a:ext>
                  </a:extLst>
                </a:gridCol>
                <a:gridCol w="2061689">
                  <a:extLst>
                    <a:ext uri="{9D8B030D-6E8A-4147-A177-3AD203B41FA5}">
                      <a16:colId xmlns:a16="http://schemas.microsoft.com/office/drawing/2014/main" val="20001"/>
                    </a:ext>
                  </a:extLst>
                </a:gridCol>
                <a:gridCol w="5181929">
                  <a:extLst>
                    <a:ext uri="{9D8B030D-6E8A-4147-A177-3AD203B41FA5}">
                      <a16:colId xmlns:a16="http://schemas.microsoft.com/office/drawing/2014/main" val="20002"/>
                    </a:ext>
                  </a:extLst>
                </a:gridCol>
              </a:tblGrid>
              <a:tr h="709368">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2870248">
                <a:tc>
                  <a:txBody>
                    <a:bodyPr/>
                    <a:lstStyle/>
                    <a:p>
                      <a:pPr algn="just">
                        <a:lnSpc>
                          <a:spcPts val="1800"/>
                        </a:lnSpc>
                        <a:spcAft>
                          <a:spcPts val="0"/>
                        </a:spcAft>
                      </a:pPr>
                      <a:r>
                        <a:rPr lang="zh-TW" sz="1300" b="1" kern="100" dirty="0" smtClean="0">
                          <a:effectLst/>
                          <a:latin typeface="微軟正黑體" panose="020B0604030504040204" pitchFamily="34" charset="-120"/>
                          <a:ea typeface="微軟正黑體" panose="020B0604030504040204" pitchFamily="34" charset="-120"/>
                        </a:rPr>
                        <a:t>修訂</a:t>
                      </a:r>
                      <a:r>
                        <a:rPr lang="zh-TW" sz="1300" b="1" kern="100" dirty="0">
                          <a:effectLst/>
                          <a:latin typeface="微軟正黑體" panose="020B0604030504040204" pitchFamily="34" charset="-120"/>
                          <a:ea typeface="微軟正黑體" panose="020B0604030504040204" pitchFamily="34" charset="-120"/>
                        </a:rPr>
                        <a:t>現行災害通報、疏散措施、災情查報通報流程及相關作業</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(4.2.1)</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dirty="0">
                          <a:effectLst/>
                          <a:latin typeface="微軟正黑體" panose="020B0604030504040204" pitchFamily="34" charset="-120"/>
                          <a:ea typeface="微軟正黑體" panose="020B0604030504040204" pitchFamily="34" charset="-120"/>
                        </a:rPr>
                        <a:t>依據鄉</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鎮、市、區</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災害應變或演習演練結果，修訂現行災害通報、疏散措施、災情查報通報流程及相關作業</a:t>
                      </a:r>
                      <a:r>
                        <a:rPr lang="zh-TW" sz="1300" kern="100" spc="-2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(4.2.1-1)104</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次</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SOP</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研商</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檢討</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會議資料</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公文、會議紀錄</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(4.2.1-2)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現行災害通報、疏散措施、災情查報通報流程等</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5</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項作業規定：</a:t>
                      </a:r>
                    </a:p>
                    <a:p>
                      <a:pPr marL="357188" indent="-174625"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1.</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新北市政府災情查報通報執行計畫</a:t>
                      </a:r>
                    </a:p>
                    <a:p>
                      <a:pPr marL="357188" indent="-174625"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新北市○○區公所災害疏散撤離作業機制</a:t>
                      </a:r>
                    </a:p>
                    <a:p>
                      <a:pPr marL="357188" indent="-174625"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3.</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新北市政府社會局災時弱勢人口疏散撤離暨社會福利機構災害應變計畫</a:t>
                      </a:r>
                    </a:p>
                    <a:p>
                      <a:pPr marL="357188" indent="-174625"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4.</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新北市政府辦理土石流疏散避難標準作業程序</a:t>
                      </a:r>
                    </a:p>
                    <a:p>
                      <a:pPr marL="357188" indent="-174625"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5.</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新北市政府原住民族行政局災害緊急應變作業原則</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有原民部落的區放此作業原則即可</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64578511"/>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42</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8200"/>
            <a:ext cx="4572000" cy="400110"/>
          </a:xfrm>
          <a:prstGeom prst="homePlate">
            <a:avLst/>
          </a:prstGeom>
          <a:solidFill>
            <a:srgbClr val="0070C0"/>
          </a:solidFill>
        </p:spPr>
        <p:txBody>
          <a:bodyPr>
            <a:spAutoFit/>
          </a:bodyPr>
          <a:lstStyle/>
          <a:p>
            <a:r>
              <a:rPr lang="zh-TW" altLang="en-US" sz="2000" b="1" kern="0" spc="-20" dirty="0">
                <a:solidFill>
                  <a:prstClr val="white"/>
                </a:solidFill>
                <a:latin typeface="微軟正黑體" panose="020B0604030504040204" pitchFamily="34" charset="-120"/>
                <a:ea typeface="微軟正黑體" panose="020B0604030504040204" pitchFamily="34" charset="-120"/>
              </a:rPr>
              <a:t>肆、災時緊急應變處置機制</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lang="en-US" altLang="zh-TW" sz="2000" b="1" kern="0" spc="-20" dirty="0" smtClean="0">
                <a:solidFill>
                  <a:prstClr val="white"/>
                </a:solidFill>
                <a:latin typeface="微軟正黑體" panose="020B0604030504040204" pitchFamily="34" charset="-120"/>
                <a:ea typeface="微軟正黑體" panose="020B0604030504040204" pitchFamily="34" charset="-120"/>
              </a:rPr>
              <a:t>4</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43256" y="4908689"/>
            <a:ext cx="8534400" cy="707886"/>
          </a:xfrm>
          <a:prstGeom prst="rect">
            <a:avLst/>
          </a:prstGeom>
          <a:solidFill>
            <a:srgbClr val="E2F0D9"/>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黑字為臺大團隊統一提供內容。</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smtClean="0">
                <a:solidFill>
                  <a:srgbClr val="FF0000"/>
                </a:solidFill>
                <a:latin typeface="微軟正黑體" panose="020B0604030504040204" pitchFamily="34" charset="-120"/>
                <a:ea typeface="微軟正黑體" panose="020B0604030504040204" pitchFamily="34" charset="-120"/>
              </a:rPr>
              <a:t>紅字為區公所自行準備內容</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858347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297184"/>
          <a:ext cx="8686800" cy="4265415"/>
        </p:xfrm>
        <a:graphic>
          <a:graphicData uri="http://schemas.openxmlformats.org/drawingml/2006/table">
            <a:tbl>
              <a:tblPr firstRow="1" firstCol="1" lastRow="1" lastCol="1" bandRow="1" bandCol="1">
                <a:tableStyleId>{5940675A-B579-460E-94D1-54222C63F5DA}</a:tableStyleId>
              </a:tblPr>
              <a:tblGrid>
                <a:gridCol w="1649351">
                  <a:extLst>
                    <a:ext uri="{9D8B030D-6E8A-4147-A177-3AD203B41FA5}">
                      <a16:colId xmlns:a16="http://schemas.microsoft.com/office/drawing/2014/main" val="20000"/>
                    </a:ext>
                  </a:extLst>
                </a:gridCol>
                <a:gridCol w="3092533">
                  <a:extLst>
                    <a:ext uri="{9D8B030D-6E8A-4147-A177-3AD203B41FA5}">
                      <a16:colId xmlns:a16="http://schemas.microsoft.com/office/drawing/2014/main" val="20001"/>
                    </a:ext>
                  </a:extLst>
                </a:gridCol>
                <a:gridCol w="3944916">
                  <a:extLst>
                    <a:ext uri="{9D8B030D-6E8A-4147-A177-3AD203B41FA5}">
                      <a16:colId xmlns:a16="http://schemas.microsoft.com/office/drawing/2014/main" val="20002"/>
                    </a:ext>
                  </a:extLst>
                </a:gridCol>
              </a:tblGrid>
              <a:tr h="579036">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1720310">
                <a:tc>
                  <a:txBody>
                    <a:bodyPr/>
                    <a:lstStyle/>
                    <a:p>
                      <a:pPr algn="just">
                        <a:lnSpc>
                          <a:spcPts val="1800"/>
                        </a:lnSpc>
                        <a:spcAft>
                          <a:spcPts val="0"/>
                        </a:spcAft>
                      </a:pPr>
                      <a:r>
                        <a:rPr lang="zh-TW" sz="1300" b="1" kern="100" dirty="0" smtClean="0">
                          <a:effectLst/>
                          <a:latin typeface="微軟正黑體" panose="020B0604030504040204" pitchFamily="34" charset="-120"/>
                          <a:ea typeface="微軟正黑體" panose="020B0604030504040204" pitchFamily="34" charset="-120"/>
                        </a:rPr>
                        <a:t>調查</a:t>
                      </a:r>
                      <a:r>
                        <a:rPr lang="zh-TW" sz="1300" b="1" kern="100" dirty="0">
                          <a:effectLst/>
                          <a:latin typeface="微軟正黑體" panose="020B0604030504040204" pitchFamily="34" charset="-120"/>
                          <a:ea typeface="微軟正黑體" panose="020B0604030504040204" pitchFamily="34" charset="-120"/>
                        </a:rPr>
                        <a:t>縣市及鄉</a:t>
                      </a:r>
                      <a:r>
                        <a:rPr lang="en-US" sz="1300" b="1" kern="100" dirty="0">
                          <a:effectLst/>
                          <a:latin typeface="微軟正黑體" panose="020B0604030504040204" pitchFamily="34" charset="-120"/>
                          <a:ea typeface="微軟正黑體" panose="020B0604030504040204" pitchFamily="34" charset="-120"/>
                        </a:rPr>
                        <a:t>(</a:t>
                      </a:r>
                      <a:r>
                        <a:rPr lang="zh-TW" sz="1300" b="1" kern="100" dirty="0">
                          <a:effectLst/>
                          <a:latin typeface="微軟正黑體" panose="020B0604030504040204" pitchFamily="34" charset="-120"/>
                          <a:ea typeface="微軟正黑體" panose="020B0604030504040204" pitchFamily="34" charset="-120"/>
                        </a:rPr>
                        <a:t>鎮、市、區</a:t>
                      </a:r>
                      <a:r>
                        <a:rPr lang="en-US" sz="1300" b="1" kern="100" dirty="0">
                          <a:effectLst/>
                          <a:latin typeface="微軟正黑體" panose="020B0604030504040204" pitchFamily="34" charset="-120"/>
                          <a:ea typeface="微軟正黑體" panose="020B0604030504040204" pitchFamily="34" charset="-120"/>
                        </a:rPr>
                        <a:t>)</a:t>
                      </a:r>
                      <a:r>
                        <a:rPr lang="zh-TW" sz="1300" b="1" kern="100" dirty="0">
                          <a:effectLst/>
                          <a:latin typeface="微軟正黑體" panose="020B0604030504040204" pitchFamily="34" charset="-120"/>
                          <a:ea typeface="微軟正黑體" panose="020B0604030504040204" pitchFamily="34" charset="-120"/>
                        </a:rPr>
                        <a:t>災害防救人員、物資、場所、載具及裝備機具等資源</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(5.1.1)</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dirty="0">
                          <a:effectLst/>
                          <a:latin typeface="微軟正黑體" panose="020B0604030504040204" pitchFamily="34" charset="-120"/>
                          <a:ea typeface="微軟正黑體" panose="020B0604030504040204" pitchFamily="34" charset="-120"/>
                        </a:rPr>
                        <a:t>依據內政部「風災震災火災爆炸災害防救災資源資料庫管理規定」，落實調查縣市及鄉</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鎮、市、區</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災害防救人員、物資、場所、載具及裝備機具等資源，並備妥書面清冊</a:t>
                      </a:r>
                      <a:r>
                        <a:rPr lang="zh-TW" sz="1300" kern="100" spc="-2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(5.1.1-1)</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風災震災火災爆炸災害防救災資源資料庫管理規定</a:t>
                      </a:r>
                    </a:p>
                    <a:p>
                      <a:pPr marL="0" algn="just"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(5.1.1-2)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修正新北市政府辦理防救災資源資料庫管理執行計畫</a:t>
                      </a: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(5.1.1-3)</a:t>
                      </a:r>
                      <a:r>
                        <a:rPr lang="zh-TW" sz="1300" kern="100" dirty="0">
                          <a:solidFill>
                            <a:srgbClr val="FF0000"/>
                          </a:solidFill>
                          <a:effectLst/>
                          <a:latin typeface="微軟正黑體" panose="020B0604030504040204" pitchFamily="34" charset="-120"/>
                          <a:ea typeface="微軟正黑體" panose="020B0604030504040204" pitchFamily="34" charset="-120"/>
                        </a:rPr>
                        <a:t>防救災資源資料清冊</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公所自行準備，請更新至</a:t>
                      </a:r>
                      <a:r>
                        <a:rPr lang="en-US" sz="1300" kern="100" dirty="0">
                          <a:solidFill>
                            <a:srgbClr val="FF0000"/>
                          </a:solidFill>
                          <a:effectLst/>
                          <a:latin typeface="微軟正黑體" panose="020B0604030504040204" pitchFamily="34" charset="-120"/>
                          <a:ea typeface="微軟正黑體" panose="020B0604030504040204" pitchFamily="34" charset="-120"/>
                        </a:rPr>
                        <a:t>105</a:t>
                      </a:r>
                      <a:r>
                        <a:rPr lang="zh-TW" sz="1300" kern="100" dirty="0">
                          <a:solidFill>
                            <a:srgbClr val="FF0000"/>
                          </a:solidFill>
                          <a:effectLst/>
                          <a:latin typeface="微軟正黑體" panose="020B0604030504040204" pitchFamily="34" charset="-120"/>
                          <a:ea typeface="微軟正黑體" panose="020B0604030504040204" pitchFamily="34" charset="-120"/>
                        </a:rPr>
                        <a:t>年</a:t>
                      </a:r>
                      <a:r>
                        <a:rPr lang="en-US" sz="1300" kern="100" dirty="0">
                          <a:solidFill>
                            <a:srgbClr val="FF0000"/>
                          </a:solidFill>
                          <a:effectLst/>
                          <a:latin typeface="微軟正黑體" panose="020B0604030504040204" pitchFamily="34" charset="-120"/>
                          <a:ea typeface="微軟正黑體" panose="020B0604030504040204" pitchFamily="34" charset="-120"/>
                        </a:rPr>
                        <a:t>8</a:t>
                      </a:r>
                      <a:r>
                        <a:rPr lang="zh-TW" sz="1300" kern="100" dirty="0">
                          <a:solidFill>
                            <a:srgbClr val="FF0000"/>
                          </a:solidFill>
                          <a:effectLst/>
                          <a:latin typeface="微軟正黑體" panose="020B0604030504040204" pitchFamily="34" charset="-120"/>
                          <a:ea typeface="微軟正黑體" panose="020B0604030504040204" pitchFamily="34" charset="-120"/>
                        </a:rPr>
                        <a:t>月</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9753869"/>
                  </a:ext>
                </a:extLst>
              </a:tr>
              <a:tr h="1966069">
                <a:tc>
                  <a:txBody>
                    <a:bodyPr/>
                    <a:lstStyle/>
                    <a:p>
                      <a:pPr algn="just">
                        <a:lnSpc>
                          <a:spcPts val="1800"/>
                        </a:lnSpc>
                        <a:spcAft>
                          <a:spcPts val="0"/>
                        </a:spcAft>
                      </a:pPr>
                      <a:r>
                        <a:rPr lang="zh-TW" sz="1300" b="1" kern="100" dirty="0" smtClean="0">
                          <a:effectLst/>
                          <a:latin typeface="微軟正黑體" panose="020B0604030504040204" pitchFamily="34" charset="-120"/>
                          <a:ea typeface="微軟正黑體" panose="020B0604030504040204" pitchFamily="34" charset="-120"/>
                        </a:rPr>
                        <a:t>擬訂</a:t>
                      </a:r>
                      <a:r>
                        <a:rPr lang="zh-TW" sz="1300" b="1" kern="100" dirty="0">
                          <a:effectLst/>
                          <a:latin typeface="微軟正黑體" panose="020B0604030504040204" pitchFamily="34" charset="-120"/>
                          <a:ea typeface="微軟正黑體" panose="020B0604030504040204" pitchFamily="34" charset="-120"/>
                        </a:rPr>
                        <a:t>物資儲備機制，並與民間簽訂民生物資相關合約，提供災時必要用品</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(5.2.1)</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dirty="0">
                          <a:effectLst/>
                          <a:latin typeface="微軟正黑體" panose="020B0604030504040204" pitchFamily="34" charset="-120"/>
                          <a:ea typeface="微軟正黑體" panose="020B0604030504040204" pitchFamily="34" charset="-120"/>
                        </a:rPr>
                        <a:t>持續檢討民生物資開口契約，包含</a:t>
                      </a:r>
                      <a:r>
                        <a:rPr lang="en-US" sz="1300" kern="10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marL="126365" indent="-126365"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 -</a:t>
                      </a:r>
                      <a:r>
                        <a:rPr lang="zh-TW" sz="1300" kern="100" dirty="0">
                          <a:effectLst/>
                          <a:latin typeface="微軟正黑體" panose="020B0604030504040204" pitchFamily="34" charset="-120"/>
                          <a:ea typeface="微軟正黑體" panose="020B0604030504040204" pitchFamily="34" charset="-120"/>
                        </a:rPr>
                        <a:t>民生用品（如乾糧、白米及衛生用品等）</a:t>
                      </a:r>
                    </a:p>
                    <a:p>
                      <a:pPr marL="126365" indent="-126365"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 -</a:t>
                      </a:r>
                      <a:r>
                        <a:rPr lang="zh-TW" sz="1300" kern="100" dirty="0">
                          <a:effectLst/>
                          <a:latin typeface="微軟正黑體" panose="020B0604030504040204" pitchFamily="34" charset="-120"/>
                          <a:ea typeface="微軟正黑體" panose="020B0604030504040204" pitchFamily="34" charset="-120"/>
                        </a:rPr>
                        <a:t>偏遠地區儲備發電機及必要之油料</a:t>
                      </a:r>
                    </a:p>
                    <a:p>
                      <a:pPr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 -</a:t>
                      </a:r>
                      <a:r>
                        <a:rPr lang="zh-TW" sz="1300" kern="100" dirty="0">
                          <a:effectLst/>
                          <a:latin typeface="微軟正黑體" panose="020B0604030504040204" pitchFamily="34" charset="-120"/>
                          <a:ea typeface="微軟正黑體" panose="020B0604030504040204" pitchFamily="34" charset="-120"/>
                        </a:rPr>
                        <a:t>指定物資集中輸送地</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l" defTabSz="685800" rtl="0" eaLnBrk="1" latinLnBrk="0" hangingPunct="1">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en-US" sz="1300" kern="100" dirty="0" smtClean="0">
                          <a:solidFill>
                            <a:srgbClr val="FF0000"/>
                          </a:solidFill>
                          <a:effectLst/>
                          <a:latin typeface="微軟正黑體" panose="020B0604030504040204" pitchFamily="34" charset="-120"/>
                          <a:ea typeface="微軟正黑體" panose="020B0604030504040204" pitchFamily="34" charset="-120"/>
                          <a:cs typeface="+mn-cs"/>
                        </a:rPr>
                        <a:t>5.2.</a:t>
                      </a:r>
                      <a:r>
                        <a:rPr lang="en-US" altLang="zh-TW" sz="1300" kern="100" dirty="0" smtClean="0">
                          <a:solidFill>
                            <a:srgbClr val="FF0000"/>
                          </a:solidFill>
                          <a:effectLst/>
                          <a:latin typeface="微軟正黑體" panose="020B0604030504040204" pitchFamily="34" charset="-120"/>
                          <a:ea typeface="微軟正黑體" panose="020B0604030504040204" pitchFamily="34" charset="-120"/>
                          <a:cs typeface="+mn-cs"/>
                        </a:rPr>
                        <a:t>1</a:t>
                      </a:r>
                      <a:r>
                        <a:rPr lang="en-US" sz="1300" kern="100" dirty="0" smtClean="0">
                          <a:solidFill>
                            <a:srgbClr val="FF0000"/>
                          </a:solidFill>
                          <a:effectLst/>
                          <a:latin typeface="微軟正黑體" panose="020B0604030504040204" pitchFamily="34" charset="-120"/>
                          <a:ea typeface="微軟正黑體" panose="020B0604030504040204" pitchFamily="34" charset="-120"/>
                          <a:cs typeface="+mn-cs"/>
                        </a:rPr>
                        <a:t>-1)105</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年簽訂之開口合約表</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提供格式，公所自行填寫</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p>
                      <a:pPr>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en-US" sz="1300" kern="100" dirty="0" smtClean="0">
                          <a:solidFill>
                            <a:srgbClr val="FF0000"/>
                          </a:solidFill>
                          <a:effectLst/>
                          <a:latin typeface="微軟正黑體" panose="020B0604030504040204" pitchFamily="34" charset="-120"/>
                          <a:ea typeface="微軟正黑體" panose="020B0604030504040204" pitchFamily="34" charset="-120"/>
                        </a:rPr>
                        <a:t>5.2.</a:t>
                      </a:r>
                      <a:r>
                        <a:rPr lang="en-US" altLang="zh-TW" sz="1300" kern="100" dirty="0" smtClean="0">
                          <a:solidFill>
                            <a:srgbClr val="FF0000"/>
                          </a:solidFill>
                          <a:effectLst/>
                          <a:latin typeface="微軟正黑體" panose="020B0604030504040204" pitchFamily="34" charset="-120"/>
                          <a:ea typeface="微軟正黑體" panose="020B0604030504040204" pitchFamily="34" charset="-120"/>
                        </a:rPr>
                        <a:t>1</a:t>
                      </a:r>
                      <a:r>
                        <a:rPr lang="en-US" sz="1300" kern="100" dirty="0" smtClean="0">
                          <a:solidFill>
                            <a:srgbClr val="FF0000"/>
                          </a:solidFill>
                          <a:effectLst/>
                          <a:latin typeface="微軟正黑體" panose="020B0604030504040204" pitchFamily="34" charset="-120"/>
                          <a:ea typeface="微軟正黑體" panose="020B0604030504040204" pitchFamily="34" charset="-120"/>
                        </a:rPr>
                        <a:t>.-</a:t>
                      </a:r>
                      <a:r>
                        <a:rPr lang="en-US" sz="1300" kern="100" dirty="0">
                          <a:solidFill>
                            <a:srgbClr val="FF0000"/>
                          </a:solidFill>
                          <a:effectLst/>
                          <a:latin typeface="微軟正黑體" panose="020B0604030504040204" pitchFamily="34" charset="-120"/>
                          <a:ea typeface="微軟正黑體" panose="020B0604030504040204" pitchFamily="34" charset="-120"/>
                        </a:rPr>
                        <a:t>2)105</a:t>
                      </a:r>
                      <a:r>
                        <a:rPr lang="zh-TW" sz="1300" kern="100" dirty="0">
                          <a:solidFill>
                            <a:srgbClr val="FF0000"/>
                          </a:solidFill>
                          <a:effectLst/>
                          <a:latin typeface="微軟正黑體" panose="020B0604030504040204" pitchFamily="34" charset="-120"/>
                          <a:ea typeface="微軟正黑體" panose="020B0604030504040204" pitchFamily="34" charset="-120"/>
                        </a:rPr>
                        <a:t>年區公所提報之開口合約內容</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p>
                      <a:pPr marL="0" algn="just" defTabSz="685800" rtl="0" eaLnBrk="1" latinLnBrk="0" hangingPunct="1">
                        <a:lnSpc>
                          <a:spcPts val="1800"/>
                        </a:lnSpc>
                        <a:spcAft>
                          <a:spcPts val="0"/>
                        </a:spcAft>
                      </a:pPr>
                      <a:r>
                        <a:rPr lang="en-US" sz="1300" kern="100">
                          <a:solidFill>
                            <a:schemeClr val="tx1"/>
                          </a:solidFill>
                          <a:effectLst/>
                          <a:latin typeface="微軟正黑體" panose="020B0604030504040204" pitchFamily="34" charset="-120"/>
                          <a:ea typeface="微軟正黑體" panose="020B0604030504040204" pitchFamily="34" charset="-120"/>
                          <a:cs typeface="+mn-cs"/>
                        </a:rPr>
                        <a:t>(</a:t>
                      </a:r>
                      <a:r>
                        <a:rPr lang="en-US" sz="1300" kern="100" smtClean="0">
                          <a:solidFill>
                            <a:schemeClr val="tx1"/>
                          </a:solidFill>
                          <a:effectLst/>
                          <a:latin typeface="微軟正黑體" panose="020B0604030504040204" pitchFamily="34" charset="-120"/>
                          <a:ea typeface="微軟正黑體" panose="020B0604030504040204" pitchFamily="34" charset="-120"/>
                          <a:cs typeface="+mn-cs"/>
                        </a:rPr>
                        <a:t>5.2.</a:t>
                      </a:r>
                      <a:r>
                        <a:rPr lang="en-US" altLang="zh-TW" sz="1300" kern="100" smtClean="0">
                          <a:solidFill>
                            <a:schemeClr val="tx1"/>
                          </a:solidFill>
                          <a:effectLst/>
                          <a:latin typeface="微軟正黑體" panose="020B0604030504040204" pitchFamily="34" charset="-120"/>
                          <a:ea typeface="微軟正黑體" panose="020B0604030504040204" pitchFamily="34" charset="-120"/>
                          <a:cs typeface="+mn-cs"/>
                        </a:rPr>
                        <a:t>1</a:t>
                      </a:r>
                      <a:r>
                        <a:rPr lang="en-US" sz="1300" kern="100" smtClean="0">
                          <a:solidFill>
                            <a:schemeClr val="tx1"/>
                          </a:solidFill>
                          <a:effectLst/>
                          <a:latin typeface="微軟正黑體" panose="020B0604030504040204" pitchFamily="34" charset="-120"/>
                          <a:ea typeface="微軟正黑體" panose="020B0604030504040204" pitchFamily="34" charset="-120"/>
                          <a:cs typeface="+mn-cs"/>
                        </a:rPr>
                        <a:t>-3)105</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年開口合約檢討報告</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5057133"/>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43</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8200"/>
            <a:ext cx="4572000" cy="400110"/>
          </a:xfrm>
          <a:prstGeom prst="homePlate">
            <a:avLst/>
          </a:prstGeom>
          <a:solidFill>
            <a:srgbClr val="0070C0"/>
          </a:solidFill>
        </p:spPr>
        <p:txBody>
          <a:bodyPr>
            <a:spAutoFit/>
          </a:bodyPr>
          <a:lstStyle/>
          <a:p>
            <a:r>
              <a:rPr lang="zh-TW" altLang="en-US" sz="2000" b="1" kern="0" spc="-20" dirty="0">
                <a:solidFill>
                  <a:prstClr val="white"/>
                </a:solidFill>
                <a:latin typeface="微軟正黑體" panose="020B0604030504040204" pitchFamily="34" charset="-120"/>
                <a:ea typeface="微軟正黑體" panose="020B0604030504040204" pitchFamily="34" charset="-120"/>
              </a:rPr>
              <a:t>伍、災害防救資源</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lang="en-US" altLang="zh-TW" sz="2000" b="1" kern="0" spc="-20" dirty="0">
                <a:solidFill>
                  <a:prstClr val="white"/>
                </a:solidFill>
                <a:latin typeface="微軟正黑體" panose="020B0604030504040204" pitchFamily="34" charset="-120"/>
                <a:ea typeface="微軟正黑體" panose="020B0604030504040204" pitchFamily="34" charset="-120"/>
              </a:rPr>
              <a:t>5</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52400" y="5580888"/>
            <a:ext cx="8534400" cy="707886"/>
          </a:xfrm>
          <a:prstGeom prst="rect">
            <a:avLst/>
          </a:prstGeom>
          <a:solidFill>
            <a:srgbClr val="E2F0D9"/>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黑字為臺大團隊統一提供內容。</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smtClean="0">
                <a:solidFill>
                  <a:srgbClr val="FF0000"/>
                </a:solidFill>
                <a:latin typeface="微軟正黑體" panose="020B0604030504040204" pitchFamily="34" charset="-120"/>
                <a:ea typeface="微軟正黑體" panose="020B0604030504040204" pitchFamily="34" charset="-120"/>
              </a:rPr>
              <a:t>紅字為區公所自行準備內容</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1252613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297185"/>
          <a:ext cx="8686800" cy="3739627"/>
        </p:xfrm>
        <a:graphic>
          <a:graphicData uri="http://schemas.openxmlformats.org/drawingml/2006/table">
            <a:tbl>
              <a:tblPr firstRow="1" firstCol="1" lastRow="1" lastCol="1" bandRow="1" bandCol="1">
                <a:tableStyleId>{5940675A-B579-460E-94D1-54222C63F5DA}</a:tableStyleId>
              </a:tblPr>
              <a:tblGrid>
                <a:gridCol w="1649351">
                  <a:extLst>
                    <a:ext uri="{9D8B030D-6E8A-4147-A177-3AD203B41FA5}">
                      <a16:colId xmlns:a16="http://schemas.microsoft.com/office/drawing/2014/main" val="20000"/>
                    </a:ext>
                  </a:extLst>
                </a:gridCol>
                <a:gridCol w="2474027">
                  <a:extLst>
                    <a:ext uri="{9D8B030D-6E8A-4147-A177-3AD203B41FA5}">
                      <a16:colId xmlns:a16="http://schemas.microsoft.com/office/drawing/2014/main" val="20001"/>
                    </a:ext>
                  </a:extLst>
                </a:gridCol>
                <a:gridCol w="4563422">
                  <a:extLst>
                    <a:ext uri="{9D8B030D-6E8A-4147-A177-3AD203B41FA5}">
                      <a16:colId xmlns:a16="http://schemas.microsoft.com/office/drawing/2014/main" val="20002"/>
                    </a:ext>
                  </a:extLst>
                </a:gridCol>
              </a:tblGrid>
              <a:tr h="326062">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739557">
                <a:tc rowSpan="3">
                  <a:txBody>
                    <a:bodyPr/>
                    <a:lstStyle/>
                    <a:p>
                      <a:pPr algn="just">
                        <a:lnSpc>
                          <a:spcPts val="1800"/>
                        </a:lnSpc>
                        <a:spcAft>
                          <a:spcPts val="0"/>
                        </a:spcAft>
                      </a:pPr>
                      <a:r>
                        <a:rPr lang="zh-TW" sz="1300" b="1" kern="100" dirty="0" smtClean="0">
                          <a:effectLst/>
                          <a:latin typeface="微軟正黑體" panose="020B0604030504040204" pitchFamily="34" charset="-120"/>
                          <a:ea typeface="微軟正黑體" panose="020B0604030504040204" pitchFamily="34" charset="-120"/>
                        </a:rPr>
                        <a:t>評估</a:t>
                      </a:r>
                      <a:r>
                        <a:rPr lang="zh-TW" sz="1300" b="1" kern="100" dirty="0">
                          <a:effectLst/>
                          <a:latin typeface="微軟正黑體" panose="020B0604030504040204" pitchFamily="34" charset="-120"/>
                          <a:ea typeface="微軟正黑體" panose="020B0604030504040204" pitchFamily="34" charset="-120"/>
                        </a:rPr>
                        <a:t>避難場所收容能量</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a:effectLst/>
                          <a:latin typeface="微軟正黑體" panose="020B0604030504040204" pitchFamily="34" charset="-120"/>
                          <a:ea typeface="微軟正黑體" panose="020B0604030504040204" pitchFamily="34" charset="-120"/>
                        </a:rPr>
                        <a:t>(5.3.1)</a:t>
                      </a:r>
                      <a:endParaRPr lang="zh-TW" sz="1300" kern="10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a:effectLst/>
                          <a:latin typeface="微軟正黑體" panose="020B0604030504040204" pitchFamily="34" charset="-120"/>
                          <a:ea typeface="微軟正黑體" panose="020B0604030504040204" pitchFamily="34" charset="-120"/>
                        </a:rPr>
                        <a:t>就災損推估檢視</a:t>
                      </a:r>
                      <a:r>
                        <a:rPr lang="zh-TW" sz="1300" kern="0" spc="-50">
                          <a:effectLst/>
                          <a:latin typeface="微軟正黑體" panose="020B0604030504040204" pitchFamily="34" charset="-120"/>
                          <a:ea typeface="微軟正黑體" panose="020B0604030504040204" pitchFamily="34" charset="-120"/>
                        </a:rPr>
                        <a:t>鄉</a:t>
                      </a:r>
                      <a:r>
                        <a:rPr lang="en-US" sz="1300" kern="0" spc="-50">
                          <a:effectLst/>
                          <a:latin typeface="微軟正黑體" panose="020B0604030504040204" pitchFamily="34" charset="-120"/>
                          <a:ea typeface="微軟正黑體" panose="020B0604030504040204" pitchFamily="34" charset="-120"/>
                        </a:rPr>
                        <a:t>(</a:t>
                      </a:r>
                      <a:r>
                        <a:rPr lang="zh-TW" sz="1300" kern="0" spc="-50">
                          <a:effectLst/>
                          <a:latin typeface="微軟正黑體" panose="020B0604030504040204" pitchFamily="34" charset="-120"/>
                          <a:ea typeface="微軟正黑體" panose="020B0604030504040204" pitchFamily="34" charset="-120"/>
                        </a:rPr>
                        <a:t>鎮、市、區</a:t>
                      </a:r>
                      <a:r>
                        <a:rPr lang="en-US" sz="1300" kern="0" spc="-50">
                          <a:effectLst/>
                          <a:latin typeface="微軟正黑體" panose="020B0604030504040204" pitchFamily="34" charset="-120"/>
                          <a:ea typeface="微軟正黑體" panose="020B0604030504040204" pitchFamily="34" charset="-120"/>
                        </a:rPr>
                        <a:t>)</a:t>
                      </a:r>
                      <a:r>
                        <a:rPr lang="zh-TW" sz="1300" kern="0" spc="-50">
                          <a:effectLst/>
                          <a:latin typeface="微軟正黑體" panose="020B0604030504040204" pitchFamily="34" charset="-120"/>
                          <a:ea typeface="微軟正黑體" panose="020B0604030504040204" pitchFamily="34" charset="-120"/>
                        </a:rPr>
                        <a:t>之避難場所收容能量是否充足</a:t>
                      </a:r>
                      <a:endParaRPr lang="zh-TW" sz="1300" kern="10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a:effectLst/>
                          <a:latin typeface="微軟正黑體" panose="020B0604030504040204" pitchFamily="34" charset="-120"/>
                          <a:ea typeface="微軟正黑體" panose="020B0604030504040204" pitchFamily="34" charset="-120"/>
                        </a:rPr>
                        <a:t>(5.3.1-1)</a:t>
                      </a:r>
                      <a:r>
                        <a:rPr lang="zh-TW" sz="1300" kern="100">
                          <a:effectLst/>
                          <a:latin typeface="微軟正黑體" panose="020B0604030504040204" pitchFamily="34" charset="-120"/>
                          <a:ea typeface="微軟正黑體" panose="020B0604030504040204" pitchFamily="34" charset="-120"/>
                        </a:rPr>
                        <a:t>各區地震、水災及土石流收容能量推估資料</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9753869"/>
                  </a:ext>
                </a:extLst>
              </a:tr>
              <a:tr h="1821189">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a:effectLst/>
                          <a:latin typeface="微軟正黑體" panose="020B0604030504040204" pitchFamily="34" charset="-120"/>
                          <a:ea typeface="微軟正黑體" panose="020B0604030504040204" pitchFamily="34" charset="-120"/>
                        </a:rPr>
                        <a:t>(5.3.2)</a:t>
                      </a:r>
                      <a:endParaRPr lang="zh-TW" sz="1300" kern="10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a:effectLst/>
                          <a:latin typeface="微軟正黑體" panose="020B0604030504040204" pitchFamily="34" charset="-120"/>
                          <a:ea typeface="微軟正黑體" panose="020B0604030504040204" pitchFamily="34" charset="-120"/>
                        </a:rPr>
                        <a:t>避難場所安全性評估</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(5.3.2-1)</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避難收容處所安全性檢查程序說明</a:t>
                      </a:r>
                    </a:p>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(5.3.2-2)</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避難收容處所簡易耐震安全評估一覽表</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請呈現自己區的資料即可</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(5.3.2-3)</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區避難收容處所調查表及安全性檢查資料</a:t>
                      </a:r>
                    </a:p>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(5.3.2-4)</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技師耐震初評結果表</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僅三重、中和、五股、淡水、林口、萬里、石門、深坑、鶯歌、石碇、烏來有此資料</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p>
                      <a:pPr marL="0" algn="l" defTabSz="685800" rtl="0" eaLnBrk="1" latinLnBrk="0" hangingPunct="1">
                        <a:lnSpc>
                          <a:spcPts val="1800"/>
                        </a:lnSpc>
                        <a:spcAft>
                          <a:spcPts val="0"/>
                        </a:spcAft>
                      </a:pPr>
                      <a:r>
                        <a:rPr lang="en-US" sz="1300" kern="100" dirty="0">
                          <a:solidFill>
                            <a:schemeClr val="tx1"/>
                          </a:solidFill>
                          <a:effectLst/>
                          <a:latin typeface="微軟正黑體" panose="020B0604030504040204" pitchFamily="34" charset="-120"/>
                          <a:ea typeface="微軟正黑體" panose="020B0604030504040204" pitchFamily="34" charset="-120"/>
                          <a:cs typeface="+mn-cs"/>
                        </a:rPr>
                        <a:t>(5.3.2-5)</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區避難收容處所災害潛勢套疊資料</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r>
                        <a:rPr lang="zh-TW" sz="1300" kern="100" dirty="0">
                          <a:solidFill>
                            <a:schemeClr val="tx1"/>
                          </a:solidFill>
                          <a:effectLst/>
                          <a:latin typeface="微軟正黑體" panose="020B0604030504040204" pitchFamily="34" charset="-120"/>
                          <a:ea typeface="微軟正黑體" panose="020B0604030504040204" pitchFamily="34" charset="-120"/>
                          <a:cs typeface="+mn-cs"/>
                        </a:rPr>
                        <a:t>請呈現自己區的資料即可</a:t>
                      </a:r>
                      <a:r>
                        <a:rPr lang="en-US" sz="13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3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5057133"/>
                  </a:ext>
                </a:extLst>
              </a:tr>
              <a:tr h="845208">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dirty="0">
                          <a:effectLst/>
                          <a:latin typeface="微軟正黑體" panose="020B0604030504040204" pitchFamily="34" charset="-120"/>
                          <a:ea typeface="微軟正黑體" panose="020B0604030504040204" pitchFamily="34" charset="-120"/>
                        </a:rPr>
                        <a:t>(5.3.3)</a:t>
                      </a:r>
                      <a:endParaRPr lang="zh-TW" sz="1300" kern="100" dirty="0">
                        <a:effectLst/>
                        <a:latin typeface="微軟正黑體" panose="020B0604030504040204" pitchFamily="34" charset="-120"/>
                        <a:ea typeface="微軟正黑體" panose="020B0604030504040204" pitchFamily="34" charset="-120"/>
                      </a:endParaRPr>
                    </a:p>
                    <a:p>
                      <a:pPr algn="just">
                        <a:lnSpc>
                          <a:spcPts val="1800"/>
                        </a:lnSpc>
                        <a:spcAft>
                          <a:spcPts val="0"/>
                        </a:spcAft>
                      </a:pPr>
                      <a:r>
                        <a:rPr lang="zh-TW" sz="1300" kern="100" dirty="0">
                          <a:effectLst/>
                          <a:latin typeface="微軟正黑體" panose="020B0604030504040204" pitchFamily="34" charset="-120"/>
                          <a:ea typeface="微軟正黑體" panose="020B0604030504040204" pitchFamily="34" charset="-120"/>
                        </a:rPr>
                        <a:t>建立避難場所管理人相關資訊清冊並定期更新。</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lnSpc>
                          <a:spcPts val="1800"/>
                        </a:lnSpc>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rPr>
                        <a:t>(5.3.3-1)</a:t>
                      </a:r>
                      <a:r>
                        <a:rPr lang="zh-TW" sz="1300" kern="100" dirty="0">
                          <a:solidFill>
                            <a:srgbClr val="FF0000"/>
                          </a:solidFill>
                          <a:effectLst/>
                          <a:latin typeface="微軟正黑體" panose="020B0604030504040204" pitchFamily="34" charset="-120"/>
                          <a:ea typeface="微軟正黑體" panose="020B0604030504040204" pitchFamily="34" charset="-120"/>
                        </a:rPr>
                        <a:t>區公所</a:t>
                      </a:r>
                      <a:r>
                        <a:rPr lang="en-US" sz="1300" kern="100" dirty="0">
                          <a:solidFill>
                            <a:srgbClr val="FF0000"/>
                          </a:solidFill>
                          <a:effectLst/>
                          <a:latin typeface="微軟正黑體" panose="020B0604030504040204" pitchFamily="34" charset="-120"/>
                          <a:ea typeface="微軟正黑體" panose="020B0604030504040204" pitchFamily="34" charset="-120"/>
                        </a:rPr>
                        <a:t>105</a:t>
                      </a:r>
                      <a:r>
                        <a:rPr lang="zh-TW" sz="1300" kern="100" dirty="0">
                          <a:solidFill>
                            <a:srgbClr val="FF0000"/>
                          </a:solidFill>
                          <a:effectLst/>
                          <a:latin typeface="微軟正黑體" panose="020B0604030504040204" pitchFamily="34" charset="-120"/>
                          <a:ea typeface="微軟正黑體" panose="020B0604030504040204" pitchFamily="34" charset="-120"/>
                        </a:rPr>
                        <a:t>年度臨時防災避難收容所一覽表</a:t>
                      </a:r>
                      <a:r>
                        <a:rPr lang="en-US" sz="1300" kern="100" dirty="0">
                          <a:solidFill>
                            <a:srgbClr val="FF0000"/>
                          </a:solidFill>
                          <a:effectLst/>
                          <a:latin typeface="微軟正黑體" panose="020B0604030504040204" pitchFamily="34" charset="-120"/>
                          <a:ea typeface="微軟正黑體" panose="020B0604030504040204" pitchFamily="34" charset="-120"/>
                        </a:rPr>
                        <a:t>(</a:t>
                      </a:r>
                      <a:r>
                        <a:rPr lang="zh-TW" sz="1300" kern="100" dirty="0">
                          <a:solidFill>
                            <a:srgbClr val="FF0000"/>
                          </a:solidFill>
                          <a:effectLst/>
                          <a:latin typeface="微軟正黑體" panose="020B0604030504040204" pitchFamily="34" charset="-120"/>
                          <a:ea typeface="微軟正黑體" panose="020B0604030504040204" pitchFamily="34" charset="-120"/>
                        </a:rPr>
                        <a:t>公所自行準備，請更新至</a:t>
                      </a:r>
                      <a:r>
                        <a:rPr lang="en-US" sz="1300" kern="100" dirty="0">
                          <a:solidFill>
                            <a:srgbClr val="FF0000"/>
                          </a:solidFill>
                          <a:effectLst/>
                          <a:latin typeface="微軟正黑體" panose="020B0604030504040204" pitchFamily="34" charset="-120"/>
                          <a:ea typeface="微軟正黑體" panose="020B0604030504040204" pitchFamily="34" charset="-120"/>
                        </a:rPr>
                        <a:t>105</a:t>
                      </a:r>
                      <a:r>
                        <a:rPr lang="zh-TW" sz="1300" kern="100" dirty="0">
                          <a:solidFill>
                            <a:srgbClr val="FF0000"/>
                          </a:solidFill>
                          <a:effectLst/>
                          <a:latin typeface="微軟正黑體" panose="020B0604030504040204" pitchFamily="34" charset="-120"/>
                          <a:ea typeface="微軟正黑體" panose="020B0604030504040204" pitchFamily="34" charset="-120"/>
                        </a:rPr>
                        <a:t>年</a:t>
                      </a:r>
                      <a:r>
                        <a:rPr lang="en-US" sz="1300" kern="100" dirty="0">
                          <a:solidFill>
                            <a:srgbClr val="FF0000"/>
                          </a:solidFill>
                          <a:effectLst/>
                          <a:latin typeface="微軟正黑體" panose="020B0604030504040204" pitchFamily="34" charset="-120"/>
                          <a:ea typeface="微軟正黑體" panose="020B0604030504040204" pitchFamily="34" charset="-120"/>
                        </a:rPr>
                        <a:t>8</a:t>
                      </a:r>
                      <a:r>
                        <a:rPr lang="zh-TW" sz="1300" kern="100" dirty="0">
                          <a:solidFill>
                            <a:srgbClr val="FF0000"/>
                          </a:solidFill>
                          <a:effectLst/>
                          <a:latin typeface="微軟正黑體" panose="020B0604030504040204" pitchFamily="34" charset="-120"/>
                          <a:ea typeface="微軟正黑體" panose="020B0604030504040204" pitchFamily="34" charset="-120"/>
                        </a:rPr>
                        <a:t>月，須註明更新日期</a:t>
                      </a:r>
                      <a:r>
                        <a:rPr lang="en-US" sz="1300" kern="100" dirty="0">
                          <a:solidFill>
                            <a:srgbClr val="FF0000"/>
                          </a:solidFill>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27060431"/>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44</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8200"/>
            <a:ext cx="4572000" cy="400110"/>
          </a:xfrm>
          <a:prstGeom prst="homePlate">
            <a:avLst/>
          </a:prstGeom>
          <a:solidFill>
            <a:srgbClr val="0070C0"/>
          </a:solidFill>
        </p:spPr>
        <p:txBody>
          <a:bodyPr>
            <a:spAutoFit/>
          </a:bodyPr>
          <a:lstStyle/>
          <a:p>
            <a:r>
              <a:rPr lang="zh-TW" altLang="en-US" sz="2000" b="1" kern="0" spc="-20" dirty="0">
                <a:solidFill>
                  <a:prstClr val="white"/>
                </a:solidFill>
                <a:latin typeface="微軟正黑體" panose="020B0604030504040204" pitchFamily="34" charset="-120"/>
                <a:ea typeface="微軟正黑體" panose="020B0604030504040204" pitchFamily="34" charset="-120"/>
              </a:rPr>
              <a:t>伍、災害防救資源</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lang="en-US" altLang="zh-TW" sz="2000" b="1" kern="0" spc="-20" dirty="0">
                <a:solidFill>
                  <a:prstClr val="white"/>
                </a:solidFill>
                <a:latin typeface="微軟正黑體" panose="020B0604030504040204" pitchFamily="34" charset="-120"/>
                <a:ea typeface="微軟正黑體" panose="020B0604030504040204" pitchFamily="34" charset="-120"/>
              </a:rPr>
              <a:t>5</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52400" y="5062159"/>
            <a:ext cx="8534400" cy="707886"/>
          </a:xfrm>
          <a:prstGeom prst="rect">
            <a:avLst/>
          </a:prstGeom>
          <a:solidFill>
            <a:srgbClr val="E2F0D9"/>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黑字為臺大團隊統一提供內容。</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smtClean="0">
                <a:solidFill>
                  <a:srgbClr val="FF0000"/>
                </a:solidFill>
                <a:latin typeface="微軟正黑體" panose="020B0604030504040204" pitchFamily="34" charset="-120"/>
                <a:ea typeface="微軟正黑體" panose="020B0604030504040204" pitchFamily="34" charset="-120"/>
              </a:rPr>
              <a:t>紅字為區公所自行準備內容</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2658723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52400" y="1297184"/>
          <a:ext cx="8686800" cy="1903216"/>
        </p:xfrm>
        <a:graphic>
          <a:graphicData uri="http://schemas.openxmlformats.org/drawingml/2006/table">
            <a:tbl>
              <a:tblPr firstRow="1" firstCol="1" lastRow="1" lastCol="1" bandRow="1" bandCol="1">
                <a:tableStyleId>{5940675A-B579-460E-94D1-54222C63F5DA}</a:tableStyleId>
              </a:tblPr>
              <a:tblGrid>
                <a:gridCol w="1649351">
                  <a:extLst>
                    <a:ext uri="{9D8B030D-6E8A-4147-A177-3AD203B41FA5}">
                      <a16:colId xmlns:a16="http://schemas.microsoft.com/office/drawing/2014/main" val="20000"/>
                    </a:ext>
                  </a:extLst>
                </a:gridCol>
                <a:gridCol w="3092533">
                  <a:extLst>
                    <a:ext uri="{9D8B030D-6E8A-4147-A177-3AD203B41FA5}">
                      <a16:colId xmlns:a16="http://schemas.microsoft.com/office/drawing/2014/main" val="20001"/>
                    </a:ext>
                  </a:extLst>
                </a:gridCol>
                <a:gridCol w="3944916">
                  <a:extLst>
                    <a:ext uri="{9D8B030D-6E8A-4147-A177-3AD203B41FA5}">
                      <a16:colId xmlns:a16="http://schemas.microsoft.com/office/drawing/2014/main" val="20002"/>
                    </a:ext>
                  </a:extLst>
                </a:gridCol>
              </a:tblGrid>
              <a:tr h="579036">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1324180">
                <a:tc>
                  <a:txBody>
                    <a:bodyPr/>
                    <a:lstStyle/>
                    <a:p>
                      <a:pPr algn="just">
                        <a:spcAft>
                          <a:spcPts val="0"/>
                        </a:spcAft>
                      </a:pPr>
                      <a:r>
                        <a:rPr lang="zh-TW" sz="1300" b="1" kern="100" spc="-20" dirty="0" smtClean="0">
                          <a:effectLst/>
                          <a:latin typeface="微軟正黑體" panose="020B0604030504040204" pitchFamily="34" charset="-120"/>
                          <a:ea typeface="微軟正黑體" panose="020B0604030504040204" pitchFamily="34" charset="-120"/>
                        </a:rPr>
                        <a:t>擬訂</a:t>
                      </a:r>
                      <a:r>
                        <a:rPr lang="zh-TW" sz="1300" b="1" kern="100" spc="-20" dirty="0">
                          <a:effectLst/>
                          <a:latin typeface="微軟正黑體" panose="020B0604030504040204" pitchFamily="34" charset="-120"/>
                          <a:ea typeface="微軟正黑體" panose="020B0604030504040204" pitchFamily="34" charset="-120"/>
                        </a:rPr>
                        <a:t>各鄉</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鎮、市、區</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危險區域避難逃生路方向，每年每鄉</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鎮、市、區</a:t>
                      </a:r>
                      <a:r>
                        <a:rPr lang="en-US" sz="1300" b="1" kern="100" spc="-20" dirty="0">
                          <a:effectLst/>
                          <a:latin typeface="微軟正黑體" panose="020B0604030504040204" pitchFamily="34" charset="-120"/>
                          <a:ea typeface="微軟正黑體" panose="020B0604030504040204" pitchFamily="34" charset="-120"/>
                        </a:rPr>
                        <a:t>)</a:t>
                      </a:r>
                      <a:r>
                        <a:rPr lang="zh-TW" sz="1300" b="1" kern="100" spc="-20" dirty="0">
                          <a:effectLst/>
                          <a:latin typeface="微軟正黑體" panose="020B0604030504040204" pitchFamily="34" charset="-120"/>
                          <a:ea typeface="微軟正黑體" panose="020B0604030504040204" pitchFamily="34" charset="-120"/>
                        </a:rPr>
                        <a:t>至少設置一處防災避難看板</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spcAft>
                          <a:spcPts val="0"/>
                        </a:spcAft>
                      </a:pPr>
                      <a:r>
                        <a:rPr lang="en-US" sz="1300" kern="100" dirty="0">
                          <a:effectLst/>
                          <a:latin typeface="微軟正黑體" panose="020B0604030504040204" pitchFamily="34" charset="-120"/>
                          <a:ea typeface="微軟正黑體" panose="020B0604030504040204" pitchFamily="34" charset="-120"/>
                        </a:rPr>
                        <a:t>(5.4.1)</a:t>
                      </a:r>
                      <a:endParaRPr lang="zh-TW" sz="1300" kern="100" dirty="0">
                        <a:effectLst/>
                        <a:latin typeface="微軟正黑體" panose="020B0604030504040204" pitchFamily="34" charset="-120"/>
                        <a:ea typeface="微軟正黑體" panose="020B0604030504040204" pitchFamily="34" charset="-120"/>
                      </a:endParaRPr>
                    </a:p>
                    <a:p>
                      <a:pPr algn="just">
                        <a:spcAft>
                          <a:spcPts val="0"/>
                        </a:spcAft>
                      </a:pPr>
                      <a:r>
                        <a:rPr lang="zh-TW" sz="1300" kern="100" dirty="0">
                          <a:effectLst/>
                          <a:latin typeface="微軟正黑體" panose="020B0604030504040204" pitchFamily="34" charset="-120"/>
                          <a:ea typeface="微軟正黑體" panose="020B0604030504040204" pitchFamily="34" charset="-120"/>
                        </a:rPr>
                        <a:t>每年每鄉</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鎮、市、區</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至少擇定一處示範點設置防災避難看板</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含持續推動地區</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just">
                        <a:spcAft>
                          <a:spcPts val="0"/>
                        </a:spcAft>
                      </a:pPr>
                      <a:r>
                        <a:rPr lang="en-US" sz="1300" kern="100" dirty="0">
                          <a:effectLst/>
                          <a:latin typeface="微軟正黑體" panose="020B0604030504040204" pitchFamily="34" charset="-120"/>
                          <a:ea typeface="微軟正黑體" panose="020B0604030504040204" pitchFamily="34" charset="-120"/>
                        </a:rPr>
                        <a:t>(5.4.1-1)105</a:t>
                      </a:r>
                      <a:r>
                        <a:rPr lang="zh-TW" sz="1300" kern="100" dirty="0">
                          <a:effectLst/>
                          <a:latin typeface="微軟正黑體" panose="020B0604030504040204" pitchFamily="34" charset="-120"/>
                          <a:ea typeface="微軟正黑體" panose="020B0604030504040204" pitchFamily="34" charset="-120"/>
                        </a:rPr>
                        <a:t>年防災避難看板及避難方向指示牌設置地點及圖面</a:t>
                      </a:r>
                      <a:r>
                        <a:rPr lang="en-US" sz="1300" kern="100" dirty="0">
                          <a:effectLst/>
                          <a:latin typeface="微軟正黑體" panose="020B0604030504040204" pitchFamily="34" charset="-120"/>
                          <a:ea typeface="微軟正黑體" panose="020B0604030504040204" pitchFamily="34" charset="-120"/>
                        </a:rPr>
                        <a:t>(</a:t>
                      </a:r>
                      <a:r>
                        <a:rPr lang="zh-TW" sz="1300" kern="100" dirty="0">
                          <a:effectLst/>
                          <a:latin typeface="微軟正黑體" panose="020B0604030504040204" pitchFamily="34" charset="-120"/>
                          <a:ea typeface="微軟正黑體" panose="020B0604030504040204" pitchFamily="34" charset="-120"/>
                        </a:rPr>
                        <a:t>或設置成果照片</a:t>
                      </a:r>
                      <a:r>
                        <a:rPr lang="en-US" sz="1300" kern="100" dirty="0">
                          <a:effectLst/>
                          <a:latin typeface="微軟正黑體" panose="020B0604030504040204" pitchFamily="34" charset="-120"/>
                          <a:ea typeface="微軟正黑體" panose="020B0604030504040204" pitchFamily="34" charset="-120"/>
                        </a:rPr>
                        <a:t>)</a:t>
                      </a: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9753869"/>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45</a:t>
            </a:fld>
            <a:endParaRPr lang="zh-TW" altLang="en-US">
              <a:solidFill>
                <a:srgbClr val="44546A">
                  <a:lumMod val="50000"/>
                </a:srgbClr>
              </a:solidFill>
            </a:endParaRPr>
          </a:p>
        </p:txBody>
      </p:sp>
      <p:sp>
        <p:nvSpPr>
          <p:cNvPr id="3" name="標題 2"/>
          <p:cNvSpPr>
            <a:spLocks noGrp="1"/>
          </p:cNvSpPr>
          <p:nvPr>
            <p:ph type="title"/>
          </p:nvPr>
        </p:nvSpPr>
        <p:spPr>
          <a:xfrm>
            <a:off x="304800" y="130857"/>
            <a:ext cx="5715000" cy="716869"/>
          </a:xfrm>
          <a:solidFill>
            <a:schemeClr val="bg1"/>
          </a:solidFill>
        </p:spPr>
        <p:txBody>
          <a:bodyPr/>
          <a:lstStyle/>
          <a:p>
            <a:pPr lvl="0"/>
            <a:r>
              <a:rPr lang="zh-TW" altLang="en-US" dirty="0" smtClean="0"/>
              <a:t>期</a:t>
            </a:r>
            <a:r>
              <a:rPr lang="zh-TW" altLang="en-US" dirty="0"/>
              <a:t>末</a:t>
            </a:r>
            <a:r>
              <a:rPr lang="zh-TW" altLang="zh-TW" dirty="0" smtClean="0"/>
              <a:t>評鑑</a:t>
            </a:r>
            <a:r>
              <a:rPr lang="zh-TW" altLang="en-US" u="sng" dirty="0" smtClean="0">
                <a:solidFill>
                  <a:srgbClr val="FF0000"/>
                </a:solidFill>
              </a:rPr>
              <a:t>書面</a:t>
            </a:r>
            <a:r>
              <a:rPr lang="zh-TW" altLang="zh-TW" u="sng" dirty="0" smtClean="0">
                <a:solidFill>
                  <a:srgbClr val="FF0000"/>
                </a:solidFill>
              </a:rPr>
              <a:t>資料</a:t>
            </a:r>
            <a:r>
              <a:rPr lang="zh-TW" altLang="zh-TW" dirty="0"/>
              <a:t>準備說明</a:t>
            </a:r>
          </a:p>
        </p:txBody>
      </p:sp>
      <p:sp>
        <p:nvSpPr>
          <p:cNvPr id="6" name="五邊形 5"/>
          <p:cNvSpPr/>
          <p:nvPr/>
        </p:nvSpPr>
        <p:spPr>
          <a:xfrm>
            <a:off x="0" y="838200"/>
            <a:ext cx="4572000" cy="400110"/>
          </a:xfrm>
          <a:prstGeom prst="homePlate">
            <a:avLst/>
          </a:prstGeom>
          <a:solidFill>
            <a:srgbClr val="0070C0"/>
          </a:solidFill>
        </p:spPr>
        <p:txBody>
          <a:bodyPr>
            <a:spAutoFit/>
          </a:bodyPr>
          <a:lstStyle/>
          <a:p>
            <a:r>
              <a:rPr lang="zh-TW" altLang="en-US" sz="2000" b="1" kern="0" spc="-20" dirty="0">
                <a:solidFill>
                  <a:prstClr val="white"/>
                </a:solidFill>
                <a:latin typeface="微軟正黑體" panose="020B0604030504040204" pitchFamily="34" charset="-120"/>
                <a:ea typeface="微軟正黑體" panose="020B0604030504040204" pitchFamily="34" charset="-120"/>
              </a:rPr>
              <a:t>伍、災害防救資源</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lang="en-US" altLang="zh-TW" sz="2000" b="1" kern="0" spc="-20" dirty="0">
                <a:solidFill>
                  <a:prstClr val="white"/>
                </a:solidFill>
                <a:latin typeface="微軟正黑體" panose="020B0604030504040204" pitchFamily="34" charset="-120"/>
                <a:ea typeface="微軟正黑體" panose="020B0604030504040204" pitchFamily="34" charset="-120"/>
              </a:rPr>
              <a:t>5</a:t>
            </a:r>
            <a:r>
              <a:rPr kumimoji="1"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kumimoji="1"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52400" y="5831027"/>
            <a:ext cx="8534400" cy="707886"/>
          </a:xfrm>
          <a:prstGeom prst="rect">
            <a:avLst/>
          </a:prstGeom>
          <a:solidFill>
            <a:srgbClr val="E2F0D9"/>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黑字為臺大團隊統一提供內容。</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smtClean="0">
                <a:solidFill>
                  <a:srgbClr val="FF0000"/>
                </a:solidFill>
                <a:latin typeface="微軟正黑體" panose="020B0604030504040204" pitchFamily="34" charset="-120"/>
                <a:ea typeface="微軟正黑體" panose="020B0604030504040204" pitchFamily="34" charset="-120"/>
              </a:rPr>
              <a:t>紅字為區公所自行準備內容</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graphicFrame>
        <p:nvGraphicFramePr>
          <p:cNvPr id="8" name="表格 7"/>
          <p:cNvGraphicFramePr>
            <a:graphicFrameLocks noGrp="1"/>
          </p:cNvGraphicFramePr>
          <p:nvPr>
            <p:extLst/>
          </p:nvPr>
        </p:nvGraphicFramePr>
        <p:xfrm>
          <a:off x="152400" y="3982600"/>
          <a:ext cx="8686800" cy="1656200"/>
        </p:xfrm>
        <a:graphic>
          <a:graphicData uri="http://schemas.openxmlformats.org/drawingml/2006/table">
            <a:tbl>
              <a:tblPr firstRow="1" firstCol="1" lastRow="1" lastCol="1" bandRow="1" bandCol="1">
                <a:tableStyleId>{5940675A-B579-460E-94D1-54222C63F5DA}</a:tableStyleId>
              </a:tblPr>
              <a:tblGrid>
                <a:gridCol w="1649351">
                  <a:extLst>
                    <a:ext uri="{9D8B030D-6E8A-4147-A177-3AD203B41FA5}">
                      <a16:colId xmlns:a16="http://schemas.microsoft.com/office/drawing/2014/main" val="20000"/>
                    </a:ext>
                  </a:extLst>
                </a:gridCol>
                <a:gridCol w="3092533">
                  <a:extLst>
                    <a:ext uri="{9D8B030D-6E8A-4147-A177-3AD203B41FA5}">
                      <a16:colId xmlns:a16="http://schemas.microsoft.com/office/drawing/2014/main" val="20001"/>
                    </a:ext>
                  </a:extLst>
                </a:gridCol>
                <a:gridCol w="3944916">
                  <a:extLst>
                    <a:ext uri="{9D8B030D-6E8A-4147-A177-3AD203B41FA5}">
                      <a16:colId xmlns:a16="http://schemas.microsoft.com/office/drawing/2014/main" val="20002"/>
                    </a:ext>
                  </a:extLst>
                </a:gridCol>
              </a:tblGrid>
              <a:tr h="531616">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工作項目</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執行內容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資料準備內容</a:t>
                      </a: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10000"/>
                  </a:ext>
                </a:extLst>
              </a:tr>
              <a:tr h="1124584">
                <a:tc gridSpan="2">
                  <a:txBody>
                    <a:bodyPr/>
                    <a:lstStyle/>
                    <a:p>
                      <a:pPr marL="0" algn="just" defTabSz="685800" rtl="0" eaLnBrk="1" latinLnBrk="0" hangingPunct="1">
                        <a:spcAft>
                          <a:spcPts val="0"/>
                        </a:spcAft>
                      </a:pPr>
                      <a:r>
                        <a:rPr lang="zh-TW" altLang="zh-TW" sz="1300" b="1" kern="100" spc="-20" dirty="0" smtClean="0">
                          <a:solidFill>
                            <a:schemeClr val="tx1"/>
                          </a:solidFill>
                          <a:effectLst/>
                          <a:latin typeface="微軟正黑體" panose="020B0604030504040204" pitchFamily="34" charset="-120"/>
                          <a:ea typeface="微軟正黑體" panose="020B0604030504040204" pitchFamily="34" charset="-120"/>
                          <a:cs typeface="+mn-cs"/>
                        </a:rPr>
                        <a:t>依據需求推動相關工作，例如防災地圖年曆、桌曆、設計發放緊急逃生包，以及協助推動防災社區工作等。</a:t>
                      </a:r>
                      <a:endParaRPr lang="zh-TW" sz="1300" b="1" kern="100" spc="-2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pPr algn="just">
                        <a:spcAft>
                          <a:spcPts val="0"/>
                        </a:spcAft>
                      </a:pPr>
                      <a:endParaRPr lang="zh-TW" sz="1300" kern="100" dirty="0">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just" defTabSz="685800" rtl="0" eaLnBrk="1" latinLnBrk="0" hangingPunct="1">
                        <a:spcAft>
                          <a:spcPts val="0"/>
                        </a:spcAft>
                      </a:pP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(6-1)</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創新作為一覽表</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公所自行準備，可參考本年度防災考核之創新內容準備此項資料</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p>
                      <a:pPr marL="0" algn="just" defTabSz="685800" rtl="0" eaLnBrk="1" latinLnBrk="0" hangingPunct="1">
                        <a:spcAft>
                          <a:spcPts val="0"/>
                        </a:spcAft>
                      </a:pP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項目</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1 </a:t>
                      </a: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公所自行增列</a:t>
                      </a:r>
                    </a:p>
                    <a:p>
                      <a:pPr marL="0" algn="just" defTabSz="685800" rtl="0" eaLnBrk="1" latinLnBrk="0" hangingPunct="1">
                        <a:spcAft>
                          <a:spcPts val="0"/>
                        </a:spcAft>
                      </a:pPr>
                      <a:r>
                        <a:rPr lang="zh-TW" sz="1300" kern="100" dirty="0">
                          <a:solidFill>
                            <a:srgbClr val="FF0000"/>
                          </a:solidFill>
                          <a:effectLst/>
                          <a:latin typeface="微軟正黑體" panose="020B0604030504040204" pitchFamily="34" charset="-120"/>
                          <a:ea typeface="微軟正黑體" panose="020B0604030504040204" pitchFamily="34" charset="-120"/>
                          <a:cs typeface="+mn-cs"/>
                        </a:rPr>
                        <a:t>項目</a:t>
                      </a:r>
                      <a:r>
                        <a:rPr lang="en-US" sz="1300" kern="100" dirty="0">
                          <a:solidFill>
                            <a:srgbClr val="FF0000"/>
                          </a:solidFill>
                          <a:effectLst/>
                          <a:latin typeface="微軟正黑體" panose="020B0604030504040204" pitchFamily="34" charset="-120"/>
                          <a:ea typeface="微軟正黑體" panose="020B0604030504040204" pitchFamily="34" charset="-120"/>
                          <a:cs typeface="+mn-cs"/>
                        </a:rPr>
                        <a:t>2 …</a:t>
                      </a:r>
                      <a:endParaRPr lang="zh-TW" sz="1300"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9753869"/>
                  </a:ext>
                </a:extLst>
              </a:tr>
            </a:tbl>
          </a:graphicData>
        </a:graphic>
      </p:graphicFrame>
      <p:sp>
        <p:nvSpPr>
          <p:cNvPr id="9" name="五邊形 8"/>
          <p:cNvSpPr/>
          <p:nvPr/>
        </p:nvSpPr>
        <p:spPr>
          <a:xfrm>
            <a:off x="0" y="3523616"/>
            <a:ext cx="4572000" cy="400110"/>
          </a:xfrm>
          <a:prstGeom prst="homePlate">
            <a:avLst/>
          </a:prstGeom>
          <a:solidFill>
            <a:srgbClr val="0070C0"/>
          </a:solidFill>
        </p:spPr>
        <p:txBody>
          <a:bodyPr>
            <a:spAutoFit/>
          </a:bodyPr>
          <a:lstStyle/>
          <a:p>
            <a:r>
              <a:rPr lang="zh-TW" altLang="en-US" sz="2000" b="1" kern="0" spc="-20" dirty="0" smtClean="0">
                <a:solidFill>
                  <a:prstClr val="white"/>
                </a:solidFill>
                <a:latin typeface="微軟正黑體" panose="020B0604030504040204" pitchFamily="34" charset="-120"/>
                <a:ea typeface="微軟正黑體" panose="020B0604030504040204" pitchFamily="34" charset="-120"/>
              </a:rPr>
              <a:t>陸、</a:t>
            </a:r>
            <a:r>
              <a:rPr lang="zh-TW" altLang="en-US" sz="2000" b="1" kern="0" spc="-20" dirty="0">
                <a:solidFill>
                  <a:prstClr val="white"/>
                </a:solidFill>
                <a:latin typeface="微軟正黑體" panose="020B0604030504040204" pitchFamily="34" charset="-120"/>
                <a:ea typeface="微軟正黑體" panose="020B0604030504040204" pitchFamily="34" charset="-120"/>
              </a:rPr>
              <a:t>其他創新</a:t>
            </a:r>
            <a:r>
              <a:rPr lang="zh-TW" altLang="en-US" sz="2000" b="1" kern="0" spc="-20" dirty="0" smtClean="0">
                <a:solidFill>
                  <a:prstClr val="white"/>
                </a:solidFill>
                <a:latin typeface="微軟正黑體" panose="020B0604030504040204" pitchFamily="34" charset="-120"/>
                <a:ea typeface="微軟正黑體" panose="020B0604030504040204" pitchFamily="34" charset="-120"/>
              </a:rPr>
              <a:t>作為</a:t>
            </a:r>
            <a:r>
              <a:rPr lang="en-US" altLang="zh-TW" sz="2000" b="1" kern="0" spc="-20" dirty="0">
                <a:solidFill>
                  <a:prstClr val="white"/>
                </a:solidFill>
                <a:latin typeface="微軟正黑體" panose="020B0604030504040204" pitchFamily="34" charset="-120"/>
                <a:ea typeface="微軟正黑體" panose="020B0604030504040204" pitchFamily="34" charset="-120"/>
              </a:rPr>
              <a:t>(</a:t>
            </a:r>
            <a:r>
              <a:rPr lang="zh-TW" altLang="en-US" sz="2000" b="1" kern="0" spc="-20" dirty="0" smtClean="0">
                <a:solidFill>
                  <a:prstClr val="white"/>
                </a:solidFill>
                <a:latin typeface="微軟正黑體" panose="020B0604030504040204" pitchFamily="34" charset="-120"/>
                <a:ea typeface="微軟正黑體" panose="020B0604030504040204" pitchFamily="34" charset="-120"/>
              </a:rPr>
              <a:t>第</a:t>
            </a:r>
            <a:r>
              <a:rPr lang="en-US" altLang="zh-TW" sz="2000" b="1" kern="0" spc="-20" dirty="0" smtClean="0">
                <a:solidFill>
                  <a:prstClr val="white"/>
                </a:solidFill>
                <a:latin typeface="微軟正黑體" panose="020B0604030504040204" pitchFamily="34" charset="-120"/>
                <a:ea typeface="微軟正黑體" panose="020B0604030504040204" pitchFamily="34" charset="-120"/>
              </a:rPr>
              <a:t>6</a:t>
            </a:r>
            <a:r>
              <a:rPr lang="zh-TW" altLang="en-US" sz="2000" b="1" kern="0" spc="-20" dirty="0" smtClean="0">
                <a:solidFill>
                  <a:prstClr val="white"/>
                </a:solidFill>
                <a:latin typeface="微軟正黑體" panose="020B0604030504040204" pitchFamily="34" charset="-120"/>
                <a:ea typeface="微軟正黑體" panose="020B0604030504040204" pitchFamily="34" charset="-120"/>
              </a:rPr>
              <a:t>冊</a:t>
            </a:r>
            <a:r>
              <a:rPr lang="en-US" altLang="zh-TW" sz="2000" b="1" kern="0" spc="-20" dirty="0" smtClean="0">
                <a:solidFill>
                  <a:prstClr val="white"/>
                </a:solidFill>
                <a:latin typeface="微軟正黑體" panose="020B0604030504040204" pitchFamily="34" charset="-120"/>
                <a:ea typeface="微軟正黑體" panose="020B0604030504040204" pitchFamily="34" charset="-120"/>
              </a:rPr>
              <a:t>)</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320262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格 22"/>
          <p:cNvGraphicFramePr>
            <a:graphicFrameLocks noGrp="1"/>
          </p:cNvGraphicFramePr>
          <p:nvPr>
            <p:extLst>
              <p:ext uri="{D42A27DB-BD31-4B8C-83A1-F6EECF244321}">
                <p14:modId xmlns:p14="http://schemas.microsoft.com/office/powerpoint/2010/main" val="3520247168"/>
              </p:ext>
            </p:extLst>
          </p:nvPr>
        </p:nvGraphicFramePr>
        <p:xfrm>
          <a:off x="295656" y="1954068"/>
          <a:ext cx="2423319" cy="2946400"/>
        </p:xfrm>
        <a:graphic>
          <a:graphicData uri="http://schemas.openxmlformats.org/drawingml/2006/table">
            <a:tbl>
              <a:tblPr firstRow="1" firstCol="1" lastRow="1" lastCol="1" bandRow="1" bandCol="1">
                <a:tableStyleId>{5940675A-B579-460E-94D1-54222C63F5DA}</a:tableStyleId>
              </a:tblPr>
              <a:tblGrid>
                <a:gridCol w="2423319">
                  <a:extLst>
                    <a:ext uri="{9D8B030D-6E8A-4147-A177-3AD203B41FA5}">
                      <a16:colId xmlns:a16="http://schemas.microsoft.com/office/drawing/2014/main" val="2998759769"/>
                    </a:ext>
                  </a:extLst>
                </a:gridCol>
              </a:tblGrid>
              <a:tr h="395016">
                <a:tc>
                  <a:txBody>
                    <a:bodyPr/>
                    <a:lstStyle/>
                    <a:p>
                      <a:pPr algn="ctr">
                        <a:lnSpc>
                          <a:spcPts val="2900"/>
                        </a:lnSpc>
                      </a:pPr>
                      <a:r>
                        <a:rPr lang="zh-TW" altLang="zh-TW" sz="1600" b="1" dirty="0" smtClean="0">
                          <a:latin typeface="微軟正黑體" panose="020B0604030504040204" pitchFamily="34" charset="-120"/>
                          <a:ea typeface="微軟正黑體" panose="020B0604030504040204" pitchFamily="34" charset="-120"/>
                        </a:rPr>
                        <a:t>第</a:t>
                      </a:r>
                      <a:r>
                        <a:rPr lang="en-US" altLang="zh-TW" sz="1600" b="1" dirty="0" smtClean="0">
                          <a:latin typeface="微軟正黑體" panose="020B0604030504040204" pitchFamily="34" charset="-120"/>
                          <a:ea typeface="微軟正黑體" panose="020B0604030504040204" pitchFamily="34" charset="-120"/>
                        </a:rPr>
                        <a:t>1</a:t>
                      </a:r>
                      <a:r>
                        <a:rPr lang="zh-TW" altLang="zh-TW" sz="1600" b="1" dirty="0" smtClean="0">
                          <a:latin typeface="微軟正黑體" panose="020B0604030504040204" pitchFamily="34" charset="-120"/>
                          <a:ea typeface="微軟正黑體" panose="020B0604030504040204" pitchFamily="34" charset="-120"/>
                        </a:rPr>
                        <a:t>梯次</a:t>
                      </a:r>
                      <a:endParaRPr lang="en-US" altLang="zh-TW" sz="1600" b="1" dirty="0" smtClean="0">
                        <a:latin typeface="微軟正黑體" panose="020B0604030504040204" pitchFamily="34" charset="-120"/>
                        <a:ea typeface="微軟正黑體" panose="020B0604030504040204" pitchFamily="34" charset="-120"/>
                      </a:endParaRPr>
                    </a:p>
                    <a:p>
                      <a:pPr algn="ctr">
                        <a:lnSpc>
                          <a:spcPts val="2900"/>
                        </a:lnSpc>
                      </a:pPr>
                      <a:r>
                        <a:rPr lang="en-US" altLang="zh-TW" sz="1600" b="1" dirty="0" smtClean="0">
                          <a:latin typeface="微軟正黑體" panose="020B0604030504040204" pitchFamily="34" charset="-120"/>
                          <a:ea typeface="微軟正黑體" panose="020B0604030504040204" pitchFamily="34" charset="-120"/>
                        </a:rPr>
                        <a:t>105</a:t>
                      </a:r>
                      <a:r>
                        <a:rPr lang="zh-TW" altLang="zh-TW" sz="1600" b="1" dirty="0" smtClean="0">
                          <a:latin typeface="微軟正黑體" panose="020B0604030504040204" pitchFamily="34" charset="-120"/>
                          <a:ea typeface="微軟正黑體" panose="020B0604030504040204" pitchFamily="34" charset="-120"/>
                        </a:rPr>
                        <a:t>年</a:t>
                      </a:r>
                      <a:r>
                        <a:rPr lang="en-US" altLang="zh-TW" sz="1600" b="1" dirty="0" smtClean="0">
                          <a:latin typeface="微軟正黑體" panose="020B0604030504040204" pitchFamily="34" charset="-120"/>
                          <a:ea typeface="微軟正黑體" panose="020B0604030504040204" pitchFamily="34" charset="-120"/>
                        </a:rPr>
                        <a:t>8</a:t>
                      </a:r>
                      <a:r>
                        <a:rPr lang="zh-TW" altLang="zh-TW" sz="1600" b="1" dirty="0" smtClean="0">
                          <a:latin typeface="微軟正黑體" panose="020B0604030504040204" pitchFamily="34" charset="-120"/>
                          <a:ea typeface="微軟正黑體" panose="020B0604030504040204" pitchFamily="34" charset="-120"/>
                        </a:rPr>
                        <a:t>月</a:t>
                      </a:r>
                      <a:r>
                        <a:rPr lang="en-US" altLang="zh-TW" sz="1600" b="1" dirty="0" smtClean="0">
                          <a:latin typeface="微軟正黑體" panose="020B0604030504040204" pitchFamily="34" charset="-120"/>
                          <a:ea typeface="微軟正黑體" panose="020B0604030504040204" pitchFamily="34" charset="-120"/>
                        </a:rPr>
                        <a:t>15</a:t>
                      </a:r>
                      <a:r>
                        <a:rPr lang="zh-TW" altLang="zh-TW" sz="1600" b="1" dirty="0" smtClean="0">
                          <a:latin typeface="微軟正黑體" panose="020B0604030504040204" pitchFamily="34" charset="-120"/>
                          <a:ea typeface="微軟正黑體" panose="020B0604030504040204" pitchFamily="34" charset="-120"/>
                        </a:rPr>
                        <a:t>日</a:t>
                      </a:r>
                      <a:r>
                        <a:rPr lang="en-US" altLang="zh-TW" sz="1600" b="1" dirty="0" smtClean="0">
                          <a:latin typeface="微軟正黑體" panose="020B0604030504040204" pitchFamily="34" charset="-120"/>
                          <a:ea typeface="微軟正黑體" panose="020B0604030504040204" pitchFamily="34" charset="-120"/>
                        </a:rPr>
                        <a:t>(</a:t>
                      </a:r>
                      <a:r>
                        <a:rPr lang="zh-TW" altLang="zh-TW" sz="1600" b="1" dirty="0" smtClean="0">
                          <a:latin typeface="微軟正黑體" panose="020B0604030504040204" pitchFamily="34" charset="-120"/>
                          <a:ea typeface="微軟正黑體" panose="020B0604030504040204" pitchFamily="34" charset="-120"/>
                        </a:rPr>
                        <a:t>星期一</a:t>
                      </a:r>
                      <a:r>
                        <a:rPr lang="en-US" altLang="zh-TW" sz="1600" b="1" dirty="0" smtClean="0">
                          <a:latin typeface="微軟正黑體" panose="020B0604030504040204" pitchFamily="34" charset="-120"/>
                          <a:ea typeface="微軟正黑體" panose="020B0604030504040204" pitchFamily="34" charset="-120"/>
                        </a:rPr>
                        <a:t>)</a:t>
                      </a:r>
                    </a:p>
                    <a:p>
                      <a:pPr algn="ctr">
                        <a:lnSpc>
                          <a:spcPts val="2900"/>
                        </a:lnSpc>
                      </a:pPr>
                      <a:r>
                        <a:rPr lang="en-US" altLang="zh-TW" sz="1600" b="1" dirty="0" smtClean="0">
                          <a:latin typeface="微軟正黑體" panose="020B0604030504040204" pitchFamily="34" charset="-120"/>
                          <a:ea typeface="微軟正黑體" panose="020B0604030504040204" pitchFamily="34" charset="-120"/>
                        </a:rPr>
                        <a:t>14</a:t>
                      </a:r>
                      <a:r>
                        <a:rPr lang="zh-TW" altLang="zh-TW" sz="1600" b="1" dirty="0" smtClean="0">
                          <a:latin typeface="微軟正黑體" panose="020B0604030504040204" pitchFamily="34" charset="-120"/>
                          <a:ea typeface="微軟正黑體" panose="020B0604030504040204" pitchFamily="34" charset="-120"/>
                        </a:rPr>
                        <a:t>時至</a:t>
                      </a:r>
                      <a:r>
                        <a:rPr lang="en-US" altLang="zh-TW" sz="1600" b="1" dirty="0" smtClean="0">
                          <a:latin typeface="微軟正黑體" panose="020B0604030504040204" pitchFamily="34" charset="-120"/>
                          <a:ea typeface="微軟正黑體" panose="020B0604030504040204" pitchFamily="34" charset="-120"/>
                        </a:rPr>
                        <a:t>17</a:t>
                      </a:r>
                      <a:r>
                        <a:rPr lang="zh-TW" altLang="zh-TW" sz="1600" b="1" dirty="0" smtClean="0">
                          <a:latin typeface="微軟正黑體" panose="020B0604030504040204" pitchFamily="34" charset="-120"/>
                          <a:ea typeface="微軟正黑體" panose="020B0604030504040204" pitchFamily="34" charset="-120"/>
                        </a:rPr>
                        <a:t>時</a:t>
                      </a:r>
                      <a:endParaRPr lang="en-US"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CCE45"/>
                    </a:solidFill>
                  </a:tcPr>
                </a:tc>
                <a:extLst>
                  <a:ext uri="{0D108BD9-81ED-4DB2-BD59-A6C34878D82A}">
                    <a16:rowId xmlns:a16="http://schemas.microsoft.com/office/drawing/2014/main" val="3337938354"/>
                  </a:ext>
                </a:extLst>
              </a:tr>
              <a:tr h="936478">
                <a:tc>
                  <a:txBody>
                    <a:bodyPr/>
                    <a:lstStyle/>
                    <a:p>
                      <a:pPr marL="0" algn="ctr" defTabSz="685800" rtl="0" eaLnBrk="1" latinLnBrk="0" hangingPunct="1">
                        <a:lnSpc>
                          <a:spcPts val="2900"/>
                        </a:lnSpc>
                      </a:pPr>
                      <a:r>
                        <a:rPr lang="zh-TW" altLang="zh-TW" sz="1600" kern="1200" dirty="0" smtClean="0">
                          <a:solidFill>
                            <a:schemeClr val="tx1"/>
                          </a:solidFill>
                          <a:latin typeface="微軟正黑體" panose="020B0604030504040204" pitchFamily="34" charset="-120"/>
                          <a:ea typeface="微軟正黑體" panose="020B0604030504040204" pitchFamily="34" charset="-120"/>
                          <a:cs typeface="+mn-cs"/>
                        </a:rPr>
                        <a:t>參與區公所：</a:t>
                      </a:r>
                      <a:endParaRPr lang="en-US" altLang="zh-TW" sz="1600" kern="1200" dirty="0" smtClean="0">
                        <a:solidFill>
                          <a:schemeClr val="tx1"/>
                        </a:solidFill>
                        <a:latin typeface="微軟正黑體" panose="020B0604030504040204" pitchFamily="34" charset="-120"/>
                        <a:ea typeface="微軟正黑體" panose="020B0604030504040204" pitchFamily="34" charset="-120"/>
                        <a:cs typeface="+mn-cs"/>
                      </a:endParaRPr>
                    </a:p>
                    <a:p>
                      <a:pPr marL="0" algn="ctr" defTabSz="685800" rtl="0" eaLnBrk="1" latinLnBrk="0" hangingPunct="1">
                        <a:lnSpc>
                          <a:spcPts val="2900"/>
                        </a:lnSpc>
                      </a:pPr>
                      <a:r>
                        <a:rPr lang="zh-TW" altLang="zh-TW" sz="1600" kern="1200" dirty="0" smtClean="0">
                          <a:solidFill>
                            <a:schemeClr val="tx1"/>
                          </a:solidFill>
                          <a:latin typeface="微軟正黑體" panose="020B0604030504040204" pitchFamily="34" charset="-120"/>
                          <a:ea typeface="微軟正黑體" panose="020B0604030504040204" pitchFamily="34" charset="-120"/>
                          <a:cs typeface="+mn-cs"/>
                        </a:rPr>
                        <a:t>貢寮區、雙溪區、瑞芳區、平溪區、坪林區、石碇區、汐止區、深坑區、烏來區、三峽</a:t>
                      </a: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區</a:t>
                      </a:r>
                      <a:endParaRPr lang="zh-TW" altLang="en-US" sz="160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382153"/>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46</a:t>
            </a:fld>
            <a:endParaRPr lang="zh-TW" altLang="en-US">
              <a:solidFill>
                <a:srgbClr val="44546A">
                  <a:lumMod val="50000"/>
                </a:srgbClr>
              </a:solidFill>
            </a:endParaRPr>
          </a:p>
        </p:txBody>
      </p:sp>
      <p:sp>
        <p:nvSpPr>
          <p:cNvPr id="7" name="標題 2"/>
          <p:cNvSpPr>
            <a:spLocks noGrp="1"/>
          </p:cNvSpPr>
          <p:nvPr>
            <p:ph type="title"/>
          </p:nvPr>
        </p:nvSpPr>
        <p:spPr>
          <a:xfrm>
            <a:off x="304800" y="152400"/>
            <a:ext cx="5943600" cy="716869"/>
          </a:xfrm>
          <a:solidFill>
            <a:schemeClr val="bg1"/>
          </a:solidFill>
        </p:spPr>
        <p:txBody>
          <a:bodyPr/>
          <a:lstStyle/>
          <a:p>
            <a:r>
              <a:rPr lang="zh-TW" altLang="en-US" sz="3400" dirty="0"/>
              <a:t>期末評鑑資料第</a:t>
            </a:r>
            <a:r>
              <a:rPr lang="en-US" altLang="zh-TW" sz="3400" dirty="0"/>
              <a:t>1</a:t>
            </a:r>
            <a:r>
              <a:rPr lang="zh-TW" altLang="en-US" sz="3400" dirty="0"/>
              <a:t>次預</a:t>
            </a:r>
            <a:r>
              <a:rPr lang="zh-TW" altLang="en-US" sz="3400" dirty="0" smtClean="0"/>
              <a:t>檢說</a:t>
            </a:r>
            <a:r>
              <a:rPr lang="zh-TW" altLang="en-US" sz="3400" dirty="0"/>
              <a:t>明</a:t>
            </a:r>
          </a:p>
        </p:txBody>
      </p:sp>
      <p:sp>
        <p:nvSpPr>
          <p:cNvPr id="9" name="五邊形 8"/>
          <p:cNvSpPr/>
          <p:nvPr/>
        </p:nvSpPr>
        <p:spPr>
          <a:xfrm>
            <a:off x="0" y="836415"/>
            <a:ext cx="4572000" cy="400110"/>
          </a:xfrm>
          <a:prstGeom prst="homePlate">
            <a:avLst/>
          </a:prstGeom>
          <a:solidFill>
            <a:srgbClr val="0070C0"/>
          </a:solidFill>
        </p:spPr>
        <p:txBody>
          <a:bodyPr>
            <a:spAutoFit/>
          </a:bodyPr>
          <a:lstStyle/>
          <a:p>
            <a:pPr fontAlgn="base">
              <a:spcBef>
                <a:spcPct val="0"/>
              </a:spcBef>
            </a:pPr>
            <a:r>
              <a:rPr lang="zh-TW" altLang="en-US" sz="2000" b="1" kern="0" spc="-20" dirty="0" smtClean="0">
                <a:solidFill>
                  <a:prstClr val="white"/>
                </a:solidFill>
                <a:latin typeface="微軟正黑體" panose="020B0604030504040204" pitchFamily="34" charset="-120"/>
                <a:ea typeface="微軟正黑體" panose="020B0604030504040204" pitchFamily="34" charset="-120"/>
              </a:rPr>
              <a:t>本年度期末評鑑預檢辦理方式說明</a:t>
            </a:r>
            <a:endParaRPr kumimoji="1" lang="zh-TW" altLang="zh-TW" sz="2000" b="1" kern="100" dirty="0">
              <a:solidFill>
                <a:prstClr val="white"/>
              </a:solidFill>
              <a:latin typeface="微軟正黑體" panose="020B0604030504040204" pitchFamily="34" charset="-120"/>
              <a:ea typeface="微軟正黑體" panose="020B0604030504040204" pitchFamily="34" charset="-120"/>
            </a:endParaRPr>
          </a:p>
        </p:txBody>
      </p:sp>
      <p:sp>
        <p:nvSpPr>
          <p:cNvPr id="16" name="AutoShape 9"/>
          <p:cNvSpPr>
            <a:spLocks noChangeArrowheads="1"/>
          </p:cNvSpPr>
          <p:nvPr/>
        </p:nvSpPr>
        <p:spPr bwMode="gray">
          <a:xfrm>
            <a:off x="91281" y="1339135"/>
            <a:ext cx="2499519" cy="424708"/>
          </a:xfrm>
          <a:prstGeom prst="roundRect">
            <a:avLst>
              <a:gd name="adj" fmla="val 17509"/>
            </a:avLst>
          </a:prstGeom>
          <a:solidFill>
            <a:srgbClr val="6EA0B0"/>
          </a:solidFill>
          <a:ln>
            <a:noFill/>
          </a:ln>
          <a:extLst/>
        </p:spPr>
        <p:txBody>
          <a:bodyPr wrap="none" anchor="ct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fontAlgn="auto">
              <a:spcBef>
                <a:spcPct val="0"/>
              </a:spcBef>
              <a:spcAft>
                <a:spcPts val="0"/>
              </a:spcAft>
              <a:buFontTx/>
              <a:buNone/>
            </a:pPr>
            <a:r>
              <a:rPr kumimoji="0" lang="zh-TW" altLang="en-US" sz="2200" b="1" dirty="0" smtClean="0">
                <a:solidFill>
                  <a:prstClr val="black"/>
                </a:solidFill>
                <a:latin typeface="微軟正黑體" panose="020B0604030504040204" pitchFamily="34" charset="-120"/>
                <a:ea typeface="微軟正黑體" panose="020B0604030504040204" pitchFamily="34" charset="-120"/>
              </a:rPr>
              <a:t>一、時間及梯次：</a:t>
            </a:r>
            <a:endParaRPr kumimoji="0" lang="zh-TW" altLang="en-US" sz="2200" b="1" dirty="0">
              <a:solidFill>
                <a:prstClr val="black"/>
              </a:solidFill>
              <a:latin typeface="微軟正黑體" panose="020B0604030504040204" pitchFamily="34" charset="-120"/>
              <a:ea typeface="微軟正黑體" panose="020B0604030504040204" pitchFamily="34" charset="-120"/>
            </a:endParaRPr>
          </a:p>
        </p:txBody>
      </p:sp>
      <p:sp>
        <p:nvSpPr>
          <p:cNvPr id="3" name="圓角矩形 2"/>
          <p:cNvSpPr/>
          <p:nvPr/>
        </p:nvSpPr>
        <p:spPr>
          <a:xfrm>
            <a:off x="91280" y="5127536"/>
            <a:ext cx="8595519" cy="1501863"/>
          </a:xfrm>
          <a:prstGeom prst="roundRect">
            <a:avLst/>
          </a:prstGeom>
          <a:solidFill>
            <a:srgbClr val="E2F0D9"/>
          </a:solidFill>
          <a:ln w="9525">
            <a:noFill/>
            <a:round/>
            <a:headEnd/>
            <a:tailEnd/>
          </a:ln>
        </p:spPr>
        <p:txBody>
          <a:bodyPr wrap="none" anchor="ctr"/>
          <a:lstStyle/>
          <a:p>
            <a:pPr fontAlgn="auto">
              <a:lnSpc>
                <a:spcPts val="3000"/>
              </a:lnSpc>
              <a:spcAft>
                <a:spcPts val="0"/>
              </a:spcAft>
            </a:pPr>
            <a:r>
              <a:rPr kumimoji="0" lang="zh-TW" altLang="zh-TW" sz="2200" b="1" dirty="0">
                <a:solidFill>
                  <a:prstClr val="black"/>
                </a:solidFill>
                <a:latin typeface="微軟正黑體" panose="020B0604030504040204" pitchFamily="34" charset="-120"/>
                <a:ea typeface="微軟正黑體" panose="020B0604030504040204" pitchFamily="34" charset="-120"/>
              </a:rPr>
              <a:t>二、預檢地點：新北市政府行政大樓</a:t>
            </a:r>
            <a:r>
              <a:rPr kumimoji="0" lang="en-US" altLang="zh-TW" sz="2200" b="1" dirty="0">
                <a:solidFill>
                  <a:prstClr val="black"/>
                </a:solidFill>
                <a:latin typeface="微軟正黑體" panose="020B0604030504040204" pitchFamily="34" charset="-120"/>
                <a:ea typeface="微軟正黑體" panose="020B0604030504040204" pitchFamily="34" charset="-120"/>
              </a:rPr>
              <a:t>9</a:t>
            </a:r>
            <a:r>
              <a:rPr kumimoji="0" lang="zh-TW" altLang="zh-TW" sz="2200" b="1" dirty="0">
                <a:solidFill>
                  <a:prstClr val="black"/>
                </a:solidFill>
                <a:latin typeface="微軟正黑體" panose="020B0604030504040204" pitchFamily="34" charset="-120"/>
                <a:ea typeface="微軟正黑體" panose="020B0604030504040204" pitchFamily="34" charset="-120"/>
              </a:rPr>
              <a:t>樓災害應變中心。</a:t>
            </a:r>
          </a:p>
          <a:p>
            <a:pPr fontAlgn="auto">
              <a:lnSpc>
                <a:spcPts val="3000"/>
              </a:lnSpc>
              <a:spcAft>
                <a:spcPts val="0"/>
              </a:spcAft>
            </a:pPr>
            <a:r>
              <a:rPr kumimoji="0" lang="zh-TW" altLang="zh-TW" sz="2200" b="1" dirty="0">
                <a:solidFill>
                  <a:prstClr val="black"/>
                </a:solidFill>
                <a:latin typeface="微軟正黑體" panose="020B0604030504040204" pitchFamily="34" charset="-120"/>
                <a:ea typeface="微軟正黑體" panose="020B0604030504040204" pitchFamily="34" charset="-120"/>
              </a:rPr>
              <a:t>三、主持人：新北市政府消防局李副局長清安</a:t>
            </a:r>
            <a:r>
              <a:rPr kumimoji="0" lang="zh-TW" altLang="zh-TW" sz="2200" b="1" dirty="0" smtClean="0">
                <a:solidFill>
                  <a:prstClr val="black"/>
                </a:solidFill>
                <a:latin typeface="微軟正黑體" panose="020B0604030504040204" pitchFamily="34" charset="-120"/>
                <a:ea typeface="微軟正黑體" panose="020B0604030504040204" pitchFamily="34" charset="-120"/>
              </a:rPr>
              <a:t>。</a:t>
            </a:r>
            <a:endParaRPr kumimoji="0" lang="en-US" altLang="zh-TW" sz="2200" b="1" dirty="0" smtClean="0">
              <a:solidFill>
                <a:prstClr val="black"/>
              </a:solidFill>
              <a:latin typeface="微軟正黑體" panose="020B0604030504040204" pitchFamily="34" charset="-120"/>
              <a:ea typeface="微軟正黑體" panose="020B0604030504040204" pitchFamily="34" charset="-120"/>
            </a:endParaRPr>
          </a:p>
          <a:p>
            <a:pPr fontAlgn="auto">
              <a:lnSpc>
                <a:spcPts val="3000"/>
              </a:lnSpc>
              <a:spcAft>
                <a:spcPts val="0"/>
              </a:spcAft>
            </a:pPr>
            <a:r>
              <a:rPr kumimoji="0" lang="zh-TW" altLang="en-US" sz="2200" b="1" dirty="0" smtClean="0">
                <a:solidFill>
                  <a:prstClr val="black"/>
                </a:solidFill>
                <a:latin typeface="微軟正黑體" panose="020B0604030504040204" pitchFamily="34" charset="-120"/>
                <a:ea typeface="微軟正黑體" panose="020B0604030504040204" pitchFamily="34" charset="-120"/>
              </a:rPr>
              <a:t>四、</a:t>
            </a:r>
            <a:r>
              <a:rPr kumimoji="0" lang="zh-TW" altLang="zh-TW" sz="2200" b="1" dirty="0" smtClean="0">
                <a:solidFill>
                  <a:srgbClr val="FF0000"/>
                </a:solidFill>
                <a:latin typeface="微軟正黑體" panose="020B0604030504040204" pitchFamily="34" charset="-120"/>
                <a:ea typeface="微軟正黑體" panose="020B0604030504040204" pitchFamily="34" charset="-120"/>
              </a:rPr>
              <a:t>請</a:t>
            </a:r>
            <a:r>
              <a:rPr kumimoji="0" lang="zh-TW" altLang="zh-TW" sz="2200" b="1" dirty="0">
                <a:solidFill>
                  <a:srgbClr val="FF0000"/>
                </a:solidFill>
                <a:latin typeface="微軟正黑體" panose="020B0604030504040204" pitchFamily="34" charset="-120"/>
                <a:ea typeface="微軟正黑體" panose="020B0604030504040204" pitchFamily="34" charset="-120"/>
              </a:rPr>
              <a:t>參與預檢局處指派股長層級以上人員協助預檢</a:t>
            </a:r>
            <a:r>
              <a:rPr kumimoji="0" lang="zh-TW" altLang="zh-TW" sz="2200" b="1" dirty="0">
                <a:solidFill>
                  <a:prstClr val="black"/>
                </a:solidFill>
                <a:latin typeface="微軟正黑體" panose="020B0604030504040204" pitchFamily="34" charset="-120"/>
                <a:ea typeface="微軟正黑體" panose="020B0604030504040204" pitchFamily="34" charset="-120"/>
              </a:rPr>
              <a:t>，並提供建議。</a:t>
            </a:r>
          </a:p>
        </p:txBody>
      </p:sp>
      <p:graphicFrame>
        <p:nvGraphicFramePr>
          <p:cNvPr id="14" name="表格 13"/>
          <p:cNvGraphicFramePr>
            <a:graphicFrameLocks noGrp="1"/>
          </p:cNvGraphicFramePr>
          <p:nvPr>
            <p:extLst>
              <p:ext uri="{D42A27DB-BD31-4B8C-83A1-F6EECF244321}">
                <p14:modId xmlns:p14="http://schemas.microsoft.com/office/powerpoint/2010/main" val="3145872682"/>
              </p:ext>
            </p:extLst>
          </p:nvPr>
        </p:nvGraphicFramePr>
        <p:xfrm>
          <a:off x="2810416" y="1954068"/>
          <a:ext cx="2423319" cy="2946400"/>
        </p:xfrm>
        <a:graphic>
          <a:graphicData uri="http://schemas.openxmlformats.org/drawingml/2006/table">
            <a:tbl>
              <a:tblPr firstRow="1" firstCol="1" lastRow="1" lastCol="1" bandRow="1" bandCol="1">
                <a:tableStyleId>{5940675A-B579-460E-94D1-54222C63F5DA}</a:tableStyleId>
              </a:tblPr>
              <a:tblGrid>
                <a:gridCol w="2423319">
                  <a:extLst>
                    <a:ext uri="{9D8B030D-6E8A-4147-A177-3AD203B41FA5}">
                      <a16:colId xmlns:a16="http://schemas.microsoft.com/office/drawing/2014/main" val="2998759769"/>
                    </a:ext>
                  </a:extLst>
                </a:gridCol>
              </a:tblGrid>
              <a:tr h="524354">
                <a:tc>
                  <a:txBody>
                    <a:bodyPr/>
                    <a:lstStyle/>
                    <a:p>
                      <a:pPr algn="ctr">
                        <a:lnSpc>
                          <a:spcPts val="2900"/>
                        </a:lnSpc>
                      </a:pPr>
                      <a:r>
                        <a:rPr lang="zh-TW" altLang="zh-TW" sz="1600" b="1" dirty="0" smtClean="0">
                          <a:latin typeface="微軟正黑體" panose="020B0604030504040204" pitchFamily="34" charset="-120"/>
                          <a:ea typeface="微軟正黑體" panose="020B0604030504040204" pitchFamily="34" charset="-120"/>
                        </a:rPr>
                        <a:t>第</a:t>
                      </a:r>
                      <a:r>
                        <a:rPr lang="en-US" altLang="zh-TW" sz="1600" b="1" dirty="0" smtClean="0">
                          <a:latin typeface="微軟正黑體" panose="020B0604030504040204" pitchFamily="34" charset="-120"/>
                          <a:ea typeface="微軟正黑體" panose="020B0604030504040204" pitchFamily="34" charset="-120"/>
                        </a:rPr>
                        <a:t>2</a:t>
                      </a:r>
                      <a:r>
                        <a:rPr lang="zh-TW" altLang="zh-TW" sz="1600" b="1" dirty="0" smtClean="0">
                          <a:latin typeface="微軟正黑體" panose="020B0604030504040204" pitchFamily="34" charset="-120"/>
                          <a:ea typeface="微軟正黑體" panose="020B0604030504040204" pitchFamily="34" charset="-120"/>
                        </a:rPr>
                        <a:t>梯次</a:t>
                      </a:r>
                      <a:endParaRPr lang="en-US" altLang="zh-TW" sz="1600" b="1" dirty="0" smtClean="0">
                        <a:latin typeface="微軟正黑體" panose="020B0604030504040204" pitchFamily="34" charset="-120"/>
                        <a:ea typeface="微軟正黑體" panose="020B0604030504040204" pitchFamily="34" charset="-120"/>
                      </a:endParaRPr>
                    </a:p>
                    <a:p>
                      <a:pPr algn="ctr">
                        <a:lnSpc>
                          <a:spcPts val="2900"/>
                        </a:lnSpc>
                      </a:pPr>
                      <a:r>
                        <a:rPr lang="en-US" altLang="zh-TW" sz="1600" b="1" dirty="0" smtClean="0">
                          <a:latin typeface="微軟正黑體" panose="020B0604030504040204" pitchFamily="34" charset="-120"/>
                          <a:ea typeface="微軟正黑體" panose="020B0604030504040204" pitchFamily="34" charset="-120"/>
                        </a:rPr>
                        <a:t>104</a:t>
                      </a:r>
                      <a:r>
                        <a:rPr lang="zh-TW" altLang="zh-TW" sz="1600" b="1" dirty="0" smtClean="0">
                          <a:latin typeface="微軟正黑體" panose="020B0604030504040204" pitchFamily="34" charset="-120"/>
                          <a:ea typeface="微軟正黑體" panose="020B0604030504040204" pitchFamily="34" charset="-120"/>
                        </a:rPr>
                        <a:t>年</a:t>
                      </a:r>
                      <a:r>
                        <a:rPr lang="en-US" altLang="zh-TW" sz="1600" b="1" dirty="0" smtClean="0">
                          <a:latin typeface="微軟正黑體" panose="020B0604030504040204" pitchFamily="34" charset="-120"/>
                          <a:ea typeface="微軟正黑體" panose="020B0604030504040204" pitchFamily="34" charset="-120"/>
                        </a:rPr>
                        <a:t>8</a:t>
                      </a:r>
                      <a:r>
                        <a:rPr lang="zh-TW" altLang="zh-TW" sz="1600" b="1" dirty="0" smtClean="0">
                          <a:latin typeface="微軟正黑體" panose="020B0604030504040204" pitchFamily="34" charset="-120"/>
                          <a:ea typeface="微軟正黑體" panose="020B0604030504040204" pitchFamily="34" charset="-120"/>
                        </a:rPr>
                        <a:t>月</a:t>
                      </a:r>
                      <a:r>
                        <a:rPr lang="en-US" altLang="zh-TW" sz="1600" b="1" dirty="0" smtClean="0">
                          <a:latin typeface="微軟正黑體" panose="020B0604030504040204" pitchFamily="34" charset="-120"/>
                          <a:ea typeface="微軟正黑體" panose="020B0604030504040204" pitchFamily="34" charset="-120"/>
                        </a:rPr>
                        <a:t>17</a:t>
                      </a:r>
                      <a:r>
                        <a:rPr lang="zh-TW" altLang="zh-TW" sz="1600" b="1" dirty="0" smtClean="0">
                          <a:latin typeface="微軟正黑體" panose="020B0604030504040204" pitchFamily="34" charset="-120"/>
                          <a:ea typeface="微軟正黑體" panose="020B0604030504040204" pitchFamily="34" charset="-120"/>
                        </a:rPr>
                        <a:t>日</a:t>
                      </a:r>
                      <a:r>
                        <a:rPr lang="en-US" altLang="zh-TW" sz="1600" b="1" dirty="0" smtClean="0">
                          <a:latin typeface="微軟正黑體" panose="020B0604030504040204" pitchFamily="34" charset="-120"/>
                          <a:ea typeface="微軟正黑體" panose="020B0604030504040204" pitchFamily="34" charset="-120"/>
                        </a:rPr>
                        <a:t>(</a:t>
                      </a:r>
                      <a:r>
                        <a:rPr lang="zh-TW" altLang="zh-TW" sz="1600" b="1" dirty="0" smtClean="0">
                          <a:latin typeface="微軟正黑體" panose="020B0604030504040204" pitchFamily="34" charset="-120"/>
                          <a:ea typeface="微軟正黑體" panose="020B0604030504040204" pitchFamily="34" charset="-120"/>
                        </a:rPr>
                        <a:t>星期三</a:t>
                      </a:r>
                      <a:r>
                        <a:rPr lang="en-US" altLang="zh-TW" sz="1600" b="1" dirty="0" smtClean="0">
                          <a:latin typeface="微軟正黑體" panose="020B0604030504040204" pitchFamily="34" charset="-120"/>
                          <a:ea typeface="微軟正黑體" panose="020B0604030504040204" pitchFamily="34" charset="-120"/>
                        </a:rPr>
                        <a:t>)</a:t>
                      </a:r>
                    </a:p>
                    <a:p>
                      <a:pPr algn="ctr">
                        <a:lnSpc>
                          <a:spcPts val="2900"/>
                        </a:lnSpc>
                      </a:pPr>
                      <a:r>
                        <a:rPr lang="en-US" altLang="zh-TW" sz="1600" b="1" dirty="0" smtClean="0">
                          <a:latin typeface="微軟正黑體" panose="020B0604030504040204" pitchFamily="34" charset="-120"/>
                          <a:ea typeface="微軟正黑體" panose="020B0604030504040204" pitchFamily="34" charset="-120"/>
                        </a:rPr>
                        <a:t>9</a:t>
                      </a:r>
                      <a:r>
                        <a:rPr lang="zh-TW" altLang="zh-TW" sz="1600" b="1" dirty="0" smtClean="0">
                          <a:latin typeface="微軟正黑體" panose="020B0604030504040204" pitchFamily="34" charset="-120"/>
                          <a:ea typeface="微軟正黑體" panose="020B0604030504040204" pitchFamily="34" charset="-120"/>
                        </a:rPr>
                        <a:t>時至</a:t>
                      </a:r>
                      <a:r>
                        <a:rPr lang="en-US" altLang="zh-TW" sz="1600" b="1" dirty="0" smtClean="0">
                          <a:latin typeface="微軟正黑體" panose="020B0604030504040204" pitchFamily="34" charset="-120"/>
                          <a:ea typeface="微軟正黑體" panose="020B0604030504040204" pitchFamily="34" charset="-120"/>
                        </a:rPr>
                        <a:t>12</a:t>
                      </a:r>
                      <a:r>
                        <a:rPr lang="zh-TW" altLang="zh-TW" sz="1600" b="1" dirty="0" smtClean="0">
                          <a:latin typeface="微軟正黑體" panose="020B0604030504040204" pitchFamily="34" charset="-120"/>
                          <a:ea typeface="微軟正黑體" panose="020B0604030504040204" pitchFamily="34" charset="-120"/>
                        </a:rPr>
                        <a:t>時</a:t>
                      </a:r>
                      <a:endParaRPr lang="en-US"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E7D31"/>
                    </a:solidFill>
                  </a:tcPr>
                </a:tc>
                <a:extLst>
                  <a:ext uri="{0D108BD9-81ED-4DB2-BD59-A6C34878D82A}">
                    <a16:rowId xmlns:a16="http://schemas.microsoft.com/office/drawing/2014/main" val="3337938354"/>
                  </a:ext>
                </a:extLst>
              </a:tr>
              <a:tr h="1243105">
                <a:tc>
                  <a:txBody>
                    <a:bodyPr/>
                    <a:lstStyle/>
                    <a:p>
                      <a:pPr marL="0" algn="ctr" defTabSz="685800" rtl="0" eaLnBrk="1" latinLnBrk="0" hangingPunct="1">
                        <a:lnSpc>
                          <a:spcPts val="2900"/>
                        </a:lnSpc>
                      </a:pP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參與區公所：</a:t>
                      </a:r>
                      <a:endParaRPr lang="en-US" altLang="zh-TW" sz="1600" kern="1200" dirty="0" smtClean="0">
                        <a:solidFill>
                          <a:schemeClr val="tx1"/>
                        </a:solidFill>
                        <a:latin typeface="微軟正黑體" panose="020B0604030504040204" pitchFamily="34" charset="-120"/>
                        <a:ea typeface="微軟正黑體" panose="020B0604030504040204" pitchFamily="34" charset="-120"/>
                        <a:cs typeface="+mn-cs"/>
                      </a:endParaRPr>
                    </a:p>
                    <a:p>
                      <a:pPr marL="0" algn="ctr" defTabSz="685800" rtl="0" eaLnBrk="1" latinLnBrk="0" hangingPunct="1">
                        <a:lnSpc>
                          <a:spcPts val="2900"/>
                        </a:lnSpc>
                      </a:pP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樹林區、三重區、新店區、板橋區、土城區、新莊區、泰山區、五股區、永和區、中和區</a:t>
                      </a:r>
                      <a:endParaRPr lang="zh-TW" altLang="en-US" sz="160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382153"/>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3468584140"/>
              </p:ext>
            </p:extLst>
          </p:nvPr>
        </p:nvGraphicFramePr>
        <p:xfrm>
          <a:off x="5385976" y="1954068"/>
          <a:ext cx="2444655" cy="2601824"/>
        </p:xfrm>
        <a:graphic>
          <a:graphicData uri="http://schemas.openxmlformats.org/drawingml/2006/table">
            <a:tbl>
              <a:tblPr firstRow="1" firstCol="1" lastRow="1" lastCol="1" bandRow="1" bandCol="1">
                <a:tableStyleId>{5940675A-B579-460E-94D1-54222C63F5DA}</a:tableStyleId>
              </a:tblPr>
              <a:tblGrid>
                <a:gridCol w="2444655">
                  <a:extLst>
                    <a:ext uri="{9D8B030D-6E8A-4147-A177-3AD203B41FA5}">
                      <a16:colId xmlns:a16="http://schemas.microsoft.com/office/drawing/2014/main" val="2998759769"/>
                    </a:ext>
                  </a:extLst>
                </a:gridCol>
              </a:tblGrid>
              <a:tr h="712876">
                <a:tc>
                  <a:txBody>
                    <a:bodyPr/>
                    <a:lstStyle/>
                    <a:p>
                      <a:pPr algn="ctr">
                        <a:lnSpc>
                          <a:spcPts val="2900"/>
                        </a:lnSpc>
                      </a:pPr>
                      <a:r>
                        <a:rPr lang="zh-TW" altLang="zh-TW" sz="1600" b="1" dirty="0" smtClean="0">
                          <a:latin typeface="微軟正黑體" panose="020B0604030504040204" pitchFamily="34" charset="-120"/>
                          <a:ea typeface="微軟正黑體" panose="020B0604030504040204" pitchFamily="34" charset="-120"/>
                        </a:rPr>
                        <a:t>第</a:t>
                      </a:r>
                      <a:r>
                        <a:rPr lang="en-US" altLang="zh-TW" sz="1600" b="1" dirty="0" smtClean="0">
                          <a:latin typeface="微軟正黑體" panose="020B0604030504040204" pitchFamily="34" charset="-120"/>
                          <a:ea typeface="微軟正黑體" panose="020B0604030504040204" pitchFamily="34" charset="-120"/>
                        </a:rPr>
                        <a:t>3</a:t>
                      </a:r>
                      <a:r>
                        <a:rPr lang="zh-TW" altLang="zh-TW" sz="1600" b="1" dirty="0" smtClean="0">
                          <a:latin typeface="微軟正黑體" panose="020B0604030504040204" pitchFamily="34" charset="-120"/>
                          <a:ea typeface="微軟正黑體" panose="020B0604030504040204" pitchFamily="34" charset="-120"/>
                        </a:rPr>
                        <a:t>梯次：</a:t>
                      </a:r>
                      <a:endParaRPr lang="en-US" altLang="zh-TW" sz="1600" b="1" dirty="0" smtClean="0">
                        <a:latin typeface="微軟正黑體" panose="020B0604030504040204" pitchFamily="34" charset="-120"/>
                        <a:ea typeface="微軟正黑體" panose="020B0604030504040204" pitchFamily="34" charset="-120"/>
                      </a:endParaRPr>
                    </a:p>
                    <a:p>
                      <a:pPr algn="ctr">
                        <a:lnSpc>
                          <a:spcPts val="2900"/>
                        </a:lnSpc>
                      </a:pPr>
                      <a:r>
                        <a:rPr lang="en-US" altLang="zh-TW" sz="1600" b="1" dirty="0" smtClean="0">
                          <a:latin typeface="微軟正黑體" panose="020B0604030504040204" pitchFamily="34" charset="-120"/>
                          <a:ea typeface="微軟正黑體" panose="020B0604030504040204" pitchFamily="34" charset="-120"/>
                        </a:rPr>
                        <a:t>104</a:t>
                      </a:r>
                      <a:r>
                        <a:rPr lang="zh-TW" altLang="zh-TW" sz="1600" b="1" dirty="0" smtClean="0">
                          <a:latin typeface="微軟正黑體" panose="020B0604030504040204" pitchFamily="34" charset="-120"/>
                          <a:ea typeface="微軟正黑體" panose="020B0604030504040204" pitchFamily="34" charset="-120"/>
                        </a:rPr>
                        <a:t>年</a:t>
                      </a:r>
                      <a:r>
                        <a:rPr lang="en-US" altLang="zh-TW" sz="1600" b="1" dirty="0" smtClean="0">
                          <a:latin typeface="微軟正黑體" panose="020B0604030504040204" pitchFamily="34" charset="-120"/>
                          <a:ea typeface="微軟正黑體" panose="020B0604030504040204" pitchFamily="34" charset="-120"/>
                        </a:rPr>
                        <a:t>8</a:t>
                      </a:r>
                      <a:r>
                        <a:rPr lang="zh-TW" altLang="zh-TW" sz="1600" b="1" dirty="0" smtClean="0">
                          <a:latin typeface="微軟正黑體" panose="020B0604030504040204" pitchFamily="34" charset="-120"/>
                          <a:ea typeface="微軟正黑體" panose="020B0604030504040204" pitchFamily="34" charset="-120"/>
                        </a:rPr>
                        <a:t>月</a:t>
                      </a:r>
                      <a:r>
                        <a:rPr lang="en-US" altLang="zh-TW" sz="1600" b="1" dirty="0" smtClean="0">
                          <a:latin typeface="微軟正黑體" panose="020B0604030504040204" pitchFamily="34" charset="-120"/>
                          <a:ea typeface="微軟正黑體" panose="020B0604030504040204" pitchFamily="34" charset="-120"/>
                        </a:rPr>
                        <a:t>17</a:t>
                      </a:r>
                      <a:r>
                        <a:rPr lang="zh-TW" altLang="zh-TW" sz="1600" b="1" dirty="0" smtClean="0">
                          <a:latin typeface="微軟正黑體" panose="020B0604030504040204" pitchFamily="34" charset="-120"/>
                          <a:ea typeface="微軟正黑體" panose="020B0604030504040204" pitchFamily="34" charset="-120"/>
                        </a:rPr>
                        <a:t>日</a:t>
                      </a:r>
                      <a:r>
                        <a:rPr lang="en-US" altLang="zh-TW" sz="1600" b="1" dirty="0" smtClean="0">
                          <a:latin typeface="微軟正黑體" panose="020B0604030504040204" pitchFamily="34" charset="-120"/>
                          <a:ea typeface="微軟正黑體" panose="020B0604030504040204" pitchFamily="34" charset="-120"/>
                        </a:rPr>
                        <a:t>(</a:t>
                      </a:r>
                      <a:r>
                        <a:rPr lang="zh-TW" altLang="zh-TW" sz="1600" b="1" dirty="0" smtClean="0">
                          <a:latin typeface="微軟正黑體" panose="020B0604030504040204" pitchFamily="34" charset="-120"/>
                          <a:ea typeface="微軟正黑體" panose="020B0604030504040204" pitchFamily="34" charset="-120"/>
                        </a:rPr>
                        <a:t>星期三</a:t>
                      </a:r>
                      <a:r>
                        <a:rPr lang="en-US" altLang="zh-TW" sz="1600" b="1" dirty="0" smtClean="0">
                          <a:latin typeface="微軟正黑體" panose="020B0604030504040204" pitchFamily="34" charset="-120"/>
                          <a:ea typeface="微軟正黑體" panose="020B0604030504040204" pitchFamily="34" charset="-120"/>
                        </a:rPr>
                        <a:t>)</a:t>
                      </a:r>
                    </a:p>
                    <a:p>
                      <a:pPr algn="ctr">
                        <a:lnSpc>
                          <a:spcPts val="2900"/>
                        </a:lnSpc>
                      </a:pPr>
                      <a:r>
                        <a:rPr lang="en-US" altLang="zh-TW" sz="1600" b="1" dirty="0" smtClean="0">
                          <a:latin typeface="微軟正黑體" panose="020B0604030504040204" pitchFamily="34" charset="-120"/>
                          <a:ea typeface="微軟正黑體" panose="020B0604030504040204" pitchFamily="34" charset="-120"/>
                        </a:rPr>
                        <a:t>14</a:t>
                      </a:r>
                      <a:r>
                        <a:rPr lang="zh-TW" altLang="zh-TW" sz="1600" b="1" dirty="0" smtClean="0">
                          <a:latin typeface="微軟正黑體" panose="020B0604030504040204" pitchFamily="34" charset="-120"/>
                          <a:ea typeface="微軟正黑體" panose="020B0604030504040204" pitchFamily="34" charset="-120"/>
                        </a:rPr>
                        <a:t>時至</a:t>
                      </a:r>
                      <a:r>
                        <a:rPr lang="en-US" altLang="zh-TW" sz="1600" b="1" dirty="0" smtClean="0">
                          <a:latin typeface="微軟正黑體" panose="020B0604030504040204" pitchFamily="34" charset="-120"/>
                          <a:ea typeface="微軟正黑體" panose="020B0604030504040204" pitchFamily="34" charset="-120"/>
                        </a:rPr>
                        <a:t>17</a:t>
                      </a:r>
                      <a:r>
                        <a:rPr lang="zh-TW" altLang="zh-TW" sz="1600" b="1" dirty="0" smtClean="0">
                          <a:latin typeface="微軟正黑體" panose="020B0604030504040204" pitchFamily="34" charset="-120"/>
                          <a:ea typeface="微軟正黑體" panose="020B0604030504040204" pitchFamily="34" charset="-120"/>
                        </a:rPr>
                        <a:t>時</a:t>
                      </a:r>
                      <a:endParaRPr lang="en-US"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4707" marR="4707"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87BB3C"/>
                    </a:solidFill>
                  </a:tcPr>
                </a:tc>
                <a:extLst>
                  <a:ext uri="{0D108BD9-81ED-4DB2-BD59-A6C34878D82A}">
                    <a16:rowId xmlns:a16="http://schemas.microsoft.com/office/drawing/2014/main" val="3337938354"/>
                  </a:ext>
                </a:extLst>
              </a:tr>
              <a:tr h="1496924">
                <a:tc>
                  <a:txBody>
                    <a:bodyPr/>
                    <a:lstStyle/>
                    <a:p>
                      <a:pPr marL="0" algn="ctr" defTabSz="685800" rtl="0" eaLnBrk="1" latinLnBrk="0" hangingPunct="1">
                        <a:lnSpc>
                          <a:spcPts val="2900"/>
                        </a:lnSpc>
                      </a:pPr>
                      <a:r>
                        <a:rPr lang="zh-TW" altLang="zh-TW" sz="1600" kern="1200" dirty="0" smtClean="0">
                          <a:solidFill>
                            <a:schemeClr val="tx1"/>
                          </a:solidFill>
                          <a:latin typeface="微軟正黑體" panose="020B0604030504040204" pitchFamily="34" charset="-120"/>
                          <a:ea typeface="微軟正黑體" panose="020B0604030504040204" pitchFamily="34" charset="-120"/>
                          <a:cs typeface="+mn-cs"/>
                        </a:rPr>
                        <a:t>參與區公所：</a:t>
                      </a:r>
                      <a:endParaRPr lang="en-US" altLang="zh-TW" sz="1600" kern="1200" dirty="0" smtClean="0">
                        <a:solidFill>
                          <a:schemeClr val="tx1"/>
                        </a:solidFill>
                        <a:latin typeface="微軟正黑體" panose="020B0604030504040204" pitchFamily="34" charset="-120"/>
                        <a:ea typeface="微軟正黑體" panose="020B0604030504040204" pitchFamily="34" charset="-120"/>
                        <a:cs typeface="+mn-cs"/>
                      </a:endParaRPr>
                    </a:p>
                    <a:p>
                      <a:pPr marL="0" algn="ctr" defTabSz="685800" rtl="0" eaLnBrk="1" latinLnBrk="0" hangingPunct="1">
                        <a:lnSpc>
                          <a:spcPts val="2900"/>
                        </a:lnSpc>
                      </a:pPr>
                      <a:r>
                        <a:rPr lang="zh-TW" altLang="zh-TW" sz="1600" kern="1200" dirty="0" smtClean="0">
                          <a:solidFill>
                            <a:schemeClr val="tx1"/>
                          </a:solidFill>
                          <a:latin typeface="微軟正黑體" panose="020B0604030504040204" pitchFamily="34" charset="-120"/>
                          <a:ea typeface="微軟正黑體" panose="020B0604030504040204" pitchFamily="34" charset="-120"/>
                          <a:cs typeface="+mn-cs"/>
                        </a:rPr>
                        <a:t>金山區、三芝區、林口區、鶯歌區、八里區、淡水區、石門區、蘆洲區、萬里區</a:t>
                      </a:r>
                      <a:endParaRPr lang="zh-TW" altLang="en-US" sz="160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382153"/>
                  </a:ext>
                </a:extLst>
              </a:tr>
            </a:tbl>
          </a:graphicData>
        </a:graphic>
      </p:graphicFrame>
    </p:spTree>
    <p:extLst>
      <p:ext uri="{BB962C8B-B14F-4D97-AF65-F5344CB8AC3E}">
        <p14:creationId xmlns:p14="http://schemas.microsoft.com/office/powerpoint/2010/main" val="2982626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794165"/>
            <a:ext cx="7986712" cy="2852737"/>
          </a:xfrm>
        </p:spPr>
        <p:txBody>
          <a:bodyPr/>
          <a:lstStyle/>
          <a:p>
            <a:r>
              <a:rPr lang="en-US" altLang="zh-TW" sz="4000" dirty="0" smtClean="0"/>
              <a:t>105</a:t>
            </a:r>
            <a:r>
              <a:rPr lang="zh-TW" altLang="en-US" sz="4000" dirty="0"/>
              <a:t>年第</a:t>
            </a:r>
            <a:r>
              <a:rPr lang="en-US" altLang="zh-TW" sz="4000" dirty="0"/>
              <a:t>2</a:t>
            </a:r>
            <a:r>
              <a:rPr lang="zh-TW" altLang="en-US" sz="4000" dirty="0"/>
              <a:t>次區公所實地輔導規劃說明</a:t>
            </a:r>
          </a:p>
        </p:txBody>
      </p:sp>
      <p:sp>
        <p:nvSpPr>
          <p:cNvPr id="3" name="文字版面配置區 2"/>
          <p:cNvSpPr>
            <a:spLocks noGrp="1"/>
          </p:cNvSpPr>
          <p:nvPr>
            <p:ph type="body" idx="1"/>
          </p:nvPr>
        </p:nvSpPr>
        <p:spPr>
          <a:xfrm>
            <a:off x="623888" y="4589464"/>
            <a:ext cx="7834312" cy="1500187"/>
          </a:xfrm>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47</a:t>
            </a:fld>
            <a:endParaRPr lang="zh-TW" altLang="en-US"/>
          </a:p>
        </p:txBody>
      </p:sp>
    </p:spTree>
    <p:extLst>
      <p:ext uri="{BB962C8B-B14F-4D97-AF65-F5344CB8AC3E}">
        <p14:creationId xmlns:p14="http://schemas.microsoft.com/office/powerpoint/2010/main" val="2390835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964711149"/>
              </p:ext>
            </p:extLst>
          </p:nvPr>
        </p:nvGraphicFramePr>
        <p:xfrm>
          <a:off x="76979" y="1743884"/>
          <a:ext cx="8686021" cy="4047317"/>
        </p:xfrm>
        <a:graphic>
          <a:graphicData uri="http://schemas.openxmlformats.org/drawingml/2006/table">
            <a:tbl>
              <a:tblPr>
                <a:tableStyleId>{616DA210-FB5B-4158-B5E0-FEB733F419BA}</a:tableStyleId>
              </a:tblPr>
              <a:tblGrid>
                <a:gridCol w="917352">
                  <a:extLst>
                    <a:ext uri="{9D8B030D-6E8A-4147-A177-3AD203B41FA5}">
                      <a16:colId xmlns:a16="http://schemas.microsoft.com/office/drawing/2014/main" val="3880666792"/>
                    </a:ext>
                  </a:extLst>
                </a:gridCol>
                <a:gridCol w="2297396">
                  <a:extLst>
                    <a:ext uri="{9D8B030D-6E8A-4147-A177-3AD203B41FA5}">
                      <a16:colId xmlns:a16="http://schemas.microsoft.com/office/drawing/2014/main" val="1797897805"/>
                    </a:ext>
                  </a:extLst>
                </a:gridCol>
                <a:gridCol w="3818733">
                  <a:extLst>
                    <a:ext uri="{9D8B030D-6E8A-4147-A177-3AD203B41FA5}">
                      <a16:colId xmlns:a16="http://schemas.microsoft.com/office/drawing/2014/main" val="4106144133"/>
                    </a:ext>
                  </a:extLst>
                </a:gridCol>
                <a:gridCol w="1652540">
                  <a:extLst>
                    <a:ext uri="{9D8B030D-6E8A-4147-A177-3AD203B41FA5}">
                      <a16:colId xmlns:a16="http://schemas.microsoft.com/office/drawing/2014/main" val="1930295055"/>
                    </a:ext>
                  </a:extLst>
                </a:gridCol>
              </a:tblGrid>
              <a:tr h="262022">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項次</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6EA0B0"/>
                    </a:solidFill>
                  </a:tcP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6EA0B0"/>
                    </a:solidFill>
                  </a:tcP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說明</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6EA0B0"/>
                    </a:solidFill>
                  </a:tcP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使用時間</a:t>
                      </a:r>
                    </a:p>
                  </a:txBody>
                  <a:tcPr marL="68580" marR="68580" marT="0" marB="0">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6EA0B0"/>
                    </a:solidFill>
                  </a:tcPr>
                </a:tc>
                <a:extLst>
                  <a:ext uri="{0D108BD9-81ED-4DB2-BD59-A6C34878D82A}">
                    <a16:rowId xmlns:a16="http://schemas.microsoft.com/office/drawing/2014/main" val="2110705193"/>
                  </a:ext>
                </a:extLst>
              </a:tr>
              <a:tr h="684302">
                <a:tc>
                  <a:txBody>
                    <a:bodyPr/>
                    <a:lstStyle/>
                    <a:p>
                      <a:pPr algn="ctr">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一、</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期末評鑑資料預檢</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檢視</a:t>
                      </a:r>
                      <a:r>
                        <a:rPr lang="zh-TW" altLang="en-US"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r>
                        <a:rPr 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公所</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資料</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en-US" sz="1600" b="1" kern="100">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分鐘</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944998433"/>
                  </a:ext>
                </a:extLst>
              </a:tr>
              <a:tr h="1048087">
                <a:tc>
                  <a:txBody>
                    <a:bodyPr/>
                    <a:lstStyle/>
                    <a:p>
                      <a:pPr algn="ctr">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二、</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防災公園功能與開設方式說明</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marL="342900" lvl="0" indent="-342900" algn="just">
                        <a:spcAft>
                          <a:spcPts val="0"/>
                        </a:spcAft>
                        <a:buFont typeface="+mj-lt"/>
                        <a:buAutoNum type="arabicPeriod"/>
                      </a:pPr>
                      <a:r>
                        <a:rPr 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說明</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本市防災公園規劃原則及建置內容。</a:t>
                      </a:r>
                    </a:p>
                    <a:p>
                      <a:pPr marL="342900" lvl="0" indent="-342900" algn="just">
                        <a:spcAft>
                          <a:spcPts val="0"/>
                        </a:spcAft>
                        <a:buFont typeface="+mj-lt"/>
                        <a:buAutoNum type="arabicPeriod"/>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說明防災公園之平時整備管理事項、災時開設運作機制及權責分工。</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分鐘</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956865779"/>
                  </a:ext>
                </a:extLst>
              </a:tr>
              <a:tr h="684302">
                <a:tc>
                  <a:txBody>
                    <a:bodyPr/>
                    <a:lstStyle/>
                    <a:p>
                      <a:pPr algn="ctr">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三、</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本計畫各項工作資料移轉與資料運用說明</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說明本計畫各工作項目移轉資料</a:t>
                      </a:r>
                      <a:r>
                        <a:rPr 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內容，</a:t>
                      </a:r>
                      <a:r>
                        <a:rPr lang="zh-TW" altLang="en-US"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後續將</a:t>
                      </a:r>
                      <a:r>
                        <a:rPr 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提供</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電子檔案予公所參考運用。</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en-US" sz="1600" b="1" kern="100">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分鐘</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10790490"/>
                  </a:ext>
                </a:extLst>
              </a:tr>
              <a:tr h="684302">
                <a:tc>
                  <a:txBody>
                    <a:bodyPr/>
                    <a:lstStyle/>
                    <a:p>
                      <a:pPr algn="ctr">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四、</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區公所期末評鑑資料準備說明</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marL="342900" marR="0" lvl="0" indent="-342900" algn="just" defTabSz="685800" rtl="0" eaLnBrk="1" fontAlgn="auto" latinLnBrk="0" hangingPunct="1">
                        <a:lnSpc>
                          <a:spcPct val="100000"/>
                        </a:lnSpc>
                        <a:spcBef>
                          <a:spcPts val="0"/>
                        </a:spcBef>
                        <a:spcAft>
                          <a:spcPts val="0"/>
                        </a:spcAft>
                        <a:buClrTx/>
                        <a:buSzTx/>
                        <a:buFont typeface="+mj-lt"/>
                        <a:buAutoNum type="arabicPeriod"/>
                        <a:tabLst/>
                        <a:defRPr/>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輔導團隊進行期末評鑑簡報</a:t>
                      </a:r>
                      <a:r>
                        <a:rPr 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說明</a:t>
                      </a:r>
                      <a:r>
                        <a:rPr lang="zh-TW" alt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342900" algn="just" defTabSz="685800" rtl="0" eaLnBrk="1" fontAlgn="auto" latinLnBrk="0" hangingPunct="1">
                        <a:lnSpc>
                          <a:spcPct val="100000"/>
                        </a:lnSpc>
                        <a:spcBef>
                          <a:spcPts val="0"/>
                        </a:spcBef>
                        <a:spcAft>
                          <a:spcPts val="0"/>
                        </a:spcAft>
                        <a:buClrTx/>
                        <a:buSzTx/>
                        <a:buFont typeface="+mj-lt"/>
                        <a:buAutoNum type="arabicPeriod"/>
                        <a:tabLst/>
                        <a:defRPr/>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就資料檢視結果提出應補強之</a:t>
                      </a:r>
                      <a:r>
                        <a:rPr 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處</a:t>
                      </a:r>
                      <a:r>
                        <a:rPr lang="zh-TW" alt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en-US" sz="1600" b="1" kern="100">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分鐘</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6397370"/>
                  </a:ext>
                </a:extLst>
              </a:tr>
              <a:tr h="684302">
                <a:tc>
                  <a:txBody>
                    <a:bodyPr/>
                    <a:lstStyle/>
                    <a:p>
                      <a:pPr algn="ctr">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五、</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意見交流</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針對期末評鑑準備、資料轉移及運用之相關問題或意見進行討論。</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分鐘</a:t>
                      </a:r>
                    </a:p>
                  </a:txBody>
                  <a:tcPr marL="68580" marR="685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999472841"/>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48</a:t>
            </a:fld>
            <a:endParaRPr lang="zh-TW" altLang="en-US">
              <a:solidFill>
                <a:srgbClr val="44546A">
                  <a:lumMod val="50000"/>
                </a:srgbClr>
              </a:solidFill>
            </a:endParaRPr>
          </a:p>
        </p:txBody>
      </p:sp>
      <p:sp>
        <p:nvSpPr>
          <p:cNvPr id="7" name="標題 2"/>
          <p:cNvSpPr>
            <a:spLocks noGrp="1"/>
          </p:cNvSpPr>
          <p:nvPr>
            <p:ph type="title"/>
          </p:nvPr>
        </p:nvSpPr>
        <p:spPr>
          <a:xfrm>
            <a:off x="304800" y="152400"/>
            <a:ext cx="7391400" cy="716869"/>
          </a:xfrm>
          <a:solidFill>
            <a:schemeClr val="bg1"/>
          </a:solidFill>
        </p:spPr>
        <p:txBody>
          <a:bodyPr/>
          <a:lstStyle/>
          <a:p>
            <a:r>
              <a:rPr lang="en-US" altLang="zh-TW" sz="3400" dirty="0" smtClean="0"/>
              <a:t>105</a:t>
            </a:r>
            <a:r>
              <a:rPr lang="zh-TW" altLang="en-US" sz="3400" dirty="0"/>
              <a:t>年第</a:t>
            </a:r>
            <a:r>
              <a:rPr lang="en-US" altLang="zh-TW" sz="3400" dirty="0"/>
              <a:t>2</a:t>
            </a:r>
            <a:r>
              <a:rPr lang="zh-TW" altLang="en-US" sz="3400" dirty="0"/>
              <a:t>次區公所實地輔導規劃說明</a:t>
            </a:r>
          </a:p>
        </p:txBody>
      </p:sp>
      <p:sp>
        <p:nvSpPr>
          <p:cNvPr id="11" name="矩形 10"/>
          <p:cNvSpPr/>
          <p:nvPr/>
        </p:nvSpPr>
        <p:spPr>
          <a:xfrm>
            <a:off x="57929" y="870666"/>
            <a:ext cx="4456141" cy="769441"/>
          </a:xfrm>
          <a:prstGeom prst="rect">
            <a:avLst/>
          </a:prstGeom>
          <a:solidFill>
            <a:srgbClr val="E2F0D9"/>
          </a:solidFill>
          <a:ln>
            <a:noFill/>
          </a:ln>
        </p:spPr>
        <p:txBody>
          <a:bodyPr wrap="none" anchor="ctr"/>
          <a:lstStyle/>
          <a:p>
            <a:pPr marL="342900" indent="-342900" fontAlgn="auto">
              <a:spcAft>
                <a:spcPts val="0"/>
              </a:spcAft>
              <a:buFont typeface="Wingdings" panose="05000000000000000000" pitchFamily="2" charset="2"/>
              <a:buChar char="u"/>
            </a:pPr>
            <a:r>
              <a:rPr kumimoji="0" lang="zh-TW" altLang="zh-TW" sz="2200" b="1" dirty="0" smtClean="0">
                <a:solidFill>
                  <a:prstClr val="black"/>
                </a:solidFill>
                <a:latin typeface="微軟正黑體" panose="020B0604030504040204" pitchFamily="34" charset="-120"/>
                <a:ea typeface="微軟正黑體" panose="020B0604030504040204" pitchFamily="34" charset="-120"/>
              </a:rPr>
              <a:t>辦理</a:t>
            </a:r>
            <a:r>
              <a:rPr kumimoji="0" lang="zh-TW" altLang="zh-TW" sz="2200" b="1" dirty="0">
                <a:solidFill>
                  <a:prstClr val="black"/>
                </a:solidFill>
                <a:latin typeface="微軟正黑體" panose="020B0604030504040204" pitchFamily="34" charset="-120"/>
                <a:ea typeface="微軟正黑體" panose="020B0604030504040204" pitchFamily="34" charset="-120"/>
              </a:rPr>
              <a:t>時間：預定</a:t>
            </a:r>
            <a:r>
              <a:rPr kumimoji="0" lang="en-US" altLang="zh-TW" sz="2200" b="1" dirty="0">
                <a:solidFill>
                  <a:prstClr val="black"/>
                </a:solidFill>
                <a:latin typeface="微軟正黑體" panose="020B0604030504040204" pitchFamily="34" charset="-120"/>
                <a:ea typeface="微軟正黑體" panose="020B0604030504040204" pitchFamily="34" charset="-120"/>
              </a:rPr>
              <a:t>8-9</a:t>
            </a:r>
            <a:r>
              <a:rPr kumimoji="0" lang="zh-TW" altLang="zh-TW" sz="2200" b="1" dirty="0">
                <a:solidFill>
                  <a:prstClr val="black"/>
                </a:solidFill>
                <a:latin typeface="微軟正黑體" panose="020B0604030504040204" pitchFamily="34" charset="-120"/>
                <a:ea typeface="微軟正黑體" panose="020B0604030504040204" pitchFamily="34" charset="-120"/>
              </a:rPr>
              <a:t>月初間辦理。</a:t>
            </a:r>
          </a:p>
          <a:p>
            <a:pPr marL="342900" indent="-342900" fontAlgn="auto">
              <a:spcAft>
                <a:spcPts val="0"/>
              </a:spcAft>
              <a:buFont typeface="Wingdings" panose="05000000000000000000" pitchFamily="2" charset="2"/>
              <a:buChar char="u"/>
            </a:pPr>
            <a:r>
              <a:rPr kumimoji="0" lang="zh-TW" altLang="zh-TW" sz="2200" b="1" dirty="0" smtClean="0">
                <a:solidFill>
                  <a:prstClr val="black"/>
                </a:solidFill>
                <a:latin typeface="微軟正黑體" panose="020B0604030504040204" pitchFamily="34" charset="-120"/>
                <a:ea typeface="微軟正黑體" panose="020B0604030504040204" pitchFamily="34" charset="-120"/>
              </a:rPr>
              <a:t>輔導</a:t>
            </a:r>
            <a:r>
              <a:rPr kumimoji="0" lang="zh-TW" altLang="zh-TW" sz="2200" b="1" dirty="0">
                <a:solidFill>
                  <a:prstClr val="black"/>
                </a:solidFill>
                <a:latin typeface="微軟正黑體" panose="020B0604030504040204" pitchFamily="34" charset="-120"/>
                <a:ea typeface="微軟正黑體" panose="020B0604030504040204" pitchFamily="34" charset="-120"/>
              </a:rPr>
              <a:t>內容：</a:t>
            </a:r>
          </a:p>
        </p:txBody>
      </p:sp>
    </p:spTree>
    <p:extLst>
      <p:ext uri="{BB962C8B-B14F-4D97-AF65-F5344CB8AC3E}">
        <p14:creationId xmlns:p14="http://schemas.microsoft.com/office/powerpoint/2010/main" val="8536353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49</a:t>
            </a:fld>
            <a:endParaRPr lang="zh-TW" altLang="en-US">
              <a:solidFill>
                <a:srgbClr val="44546A">
                  <a:lumMod val="50000"/>
                </a:srgbClr>
              </a:solidFill>
            </a:endParaRPr>
          </a:p>
        </p:txBody>
      </p:sp>
      <p:sp>
        <p:nvSpPr>
          <p:cNvPr id="7" name="標題 2"/>
          <p:cNvSpPr>
            <a:spLocks noGrp="1"/>
          </p:cNvSpPr>
          <p:nvPr>
            <p:ph type="title"/>
          </p:nvPr>
        </p:nvSpPr>
        <p:spPr>
          <a:xfrm>
            <a:off x="304800" y="152400"/>
            <a:ext cx="7391400" cy="716869"/>
          </a:xfrm>
          <a:solidFill>
            <a:schemeClr val="bg1"/>
          </a:solidFill>
        </p:spPr>
        <p:txBody>
          <a:bodyPr/>
          <a:lstStyle/>
          <a:p>
            <a:r>
              <a:rPr lang="en-US" altLang="zh-TW" sz="3400" dirty="0" smtClean="0"/>
              <a:t>105</a:t>
            </a:r>
            <a:r>
              <a:rPr lang="zh-TW" altLang="en-US" sz="3400" dirty="0"/>
              <a:t>年第</a:t>
            </a:r>
            <a:r>
              <a:rPr lang="en-US" altLang="zh-TW" sz="3400" dirty="0"/>
              <a:t>2</a:t>
            </a:r>
            <a:r>
              <a:rPr lang="zh-TW" altLang="en-US" sz="3400" dirty="0"/>
              <a:t>次區公所實地輔導規劃說明</a:t>
            </a:r>
          </a:p>
        </p:txBody>
      </p:sp>
      <p:sp>
        <p:nvSpPr>
          <p:cNvPr id="11" name="矩形 10"/>
          <p:cNvSpPr/>
          <p:nvPr/>
        </p:nvSpPr>
        <p:spPr>
          <a:xfrm>
            <a:off x="57929" y="870667"/>
            <a:ext cx="4456141" cy="424734"/>
          </a:xfrm>
          <a:prstGeom prst="rect">
            <a:avLst/>
          </a:prstGeom>
          <a:solidFill>
            <a:srgbClr val="E2F0D9"/>
          </a:solidFill>
          <a:ln>
            <a:noFill/>
          </a:ln>
        </p:spPr>
        <p:txBody>
          <a:bodyPr wrap="none" anchor="ctr"/>
          <a:lstStyle/>
          <a:p>
            <a:pPr marL="342900" indent="-342900" fontAlgn="auto">
              <a:spcAft>
                <a:spcPts val="0"/>
              </a:spcAft>
              <a:buFont typeface="Wingdings" panose="05000000000000000000" pitchFamily="2" charset="2"/>
              <a:buChar char="u"/>
            </a:pPr>
            <a:r>
              <a:rPr kumimoji="0" lang="zh-TW" altLang="en-US" sz="2200" b="1" dirty="0" smtClean="0">
                <a:solidFill>
                  <a:prstClr val="black"/>
                </a:solidFill>
                <a:latin typeface="微軟正黑體" panose="020B0604030504040204" pitchFamily="34" charset="-120"/>
                <a:ea typeface="微軟正黑體" panose="020B0604030504040204" pitchFamily="34" charset="-120"/>
              </a:rPr>
              <a:t>輔導時程</a:t>
            </a:r>
            <a:r>
              <a:rPr kumimoji="0" lang="zh-TW" altLang="en-US" sz="2200" b="1" dirty="0">
                <a:solidFill>
                  <a:prstClr val="black"/>
                </a:solidFill>
                <a:latin typeface="微軟正黑體" panose="020B0604030504040204" pitchFamily="34" charset="-120"/>
                <a:ea typeface="微軟正黑體" panose="020B0604030504040204" pitchFamily="34" charset="-120"/>
              </a:rPr>
              <a:t>：</a:t>
            </a:r>
            <a:endParaRPr kumimoji="0" lang="zh-TW" altLang="zh-TW" sz="2200" b="1" dirty="0">
              <a:solidFill>
                <a:prstClr val="black"/>
              </a:solidFill>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426273799"/>
              </p:ext>
            </p:extLst>
          </p:nvPr>
        </p:nvGraphicFramePr>
        <p:xfrm>
          <a:off x="104773" y="1409700"/>
          <a:ext cx="4362451" cy="4686305"/>
        </p:xfrm>
        <a:graphic>
          <a:graphicData uri="http://schemas.openxmlformats.org/drawingml/2006/table">
            <a:tbl>
              <a:tblPr firstRow="1" firstCol="1" bandRow="1">
                <a:tableStyleId>{5C22544A-7EE6-4342-B048-85BDC9FD1C3A}</a:tableStyleId>
              </a:tblPr>
              <a:tblGrid>
                <a:gridCol w="533141">
                  <a:extLst>
                    <a:ext uri="{9D8B030D-6E8A-4147-A177-3AD203B41FA5}">
                      <a16:colId xmlns:a16="http://schemas.microsoft.com/office/drawing/2014/main" val="3293400902"/>
                    </a:ext>
                  </a:extLst>
                </a:gridCol>
                <a:gridCol w="2105286">
                  <a:extLst>
                    <a:ext uri="{9D8B030D-6E8A-4147-A177-3AD203B41FA5}">
                      <a16:colId xmlns:a16="http://schemas.microsoft.com/office/drawing/2014/main" val="3350700899"/>
                    </a:ext>
                  </a:extLst>
                </a:gridCol>
                <a:gridCol w="693056">
                  <a:extLst>
                    <a:ext uri="{9D8B030D-6E8A-4147-A177-3AD203B41FA5}">
                      <a16:colId xmlns:a16="http://schemas.microsoft.com/office/drawing/2014/main" val="1319582333"/>
                    </a:ext>
                  </a:extLst>
                </a:gridCol>
                <a:gridCol w="1030968">
                  <a:extLst>
                    <a:ext uri="{9D8B030D-6E8A-4147-A177-3AD203B41FA5}">
                      <a16:colId xmlns:a16="http://schemas.microsoft.com/office/drawing/2014/main" val="4183607456"/>
                    </a:ext>
                  </a:extLst>
                </a:gridCol>
              </a:tblGrid>
              <a:tr h="275665">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序號</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輔導日期</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時間</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區公所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3722667707"/>
                  </a:ext>
                </a:extLst>
              </a:tr>
              <a:tr h="275665">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7</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28</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星期四</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spcAft>
                          <a:spcPts val="0"/>
                        </a:spcAft>
                      </a:pPr>
                      <a:r>
                        <a:rPr lang="zh-TW" sz="1500" kern="100" dirty="0" smtClean="0">
                          <a:solidFill>
                            <a:schemeClr val="tx1"/>
                          </a:solidFill>
                          <a:effectLst/>
                          <a:latin typeface="微軟正黑體" panose="020B0604030504040204" pitchFamily="34" charset="-120"/>
                          <a:ea typeface="微軟正黑體" panose="020B0604030504040204" pitchFamily="34" charset="-120"/>
                        </a:rPr>
                        <a:t>上午</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樹林</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5096881"/>
                  </a:ext>
                </a:extLst>
              </a:tr>
              <a:tr h="275665">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三峽</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1069178"/>
                  </a:ext>
                </a:extLst>
              </a:tr>
              <a:tr h="275665">
                <a:tc rowSpan="2">
                  <a:txBody>
                    <a:bodyPr/>
                    <a:lstStyle/>
                    <a:p>
                      <a:pPr marL="0" algn="ctr" defTabSz="685800" rtl="0" eaLnBrk="1" latinLnBrk="0" hangingPunct="1">
                        <a:spcAft>
                          <a:spcPts val="0"/>
                        </a:spcAft>
                      </a:pPr>
                      <a:r>
                        <a:rPr lang="en-US" sz="1500" kern="100">
                          <a:solidFill>
                            <a:schemeClr val="tx1"/>
                          </a:solidFill>
                          <a:effectLst/>
                          <a:latin typeface="微軟正黑體" panose="020B0604030504040204" pitchFamily="34" charset="-120"/>
                          <a:ea typeface="微軟正黑體" panose="020B0604030504040204" pitchFamily="34" charset="-120"/>
                          <a:cs typeface="+mn-cs"/>
                        </a:rPr>
                        <a:t>2</a:t>
                      </a:r>
                      <a:endParaRPr lang="zh-TW" sz="1500" kern="10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5</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星期五</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新莊</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64212802"/>
                  </a:ext>
                </a:extLst>
              </a:tr>
              <a:tr h="275665">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蘆洲</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4533932"/>
                  </a:ext>
                </a:extLst>
              </a:tr>
              <a:tr h="275665">
                <a:tc rowSpan="2">
                  <a:txBody>
                    <a:bodyPr/>
                    <a:lstStyle/>
                    <a:p>
                      <a:pPr marL="0" algn="ctr" defTabSz="685800" rtl="0" eaLnBrk="1" latinLnBrk="0" hangingPunct="1">
                        <a:spcAft>
                          <a:spcPts val="0"/>
                        </a:spcAft>
                      </a:pPr>
                      <a:r>
                        <a:rPr lang="en-US" sz="1500" kern="100">
                          <a:solidFill>
                            <a:schemeClr val="tx1"/>
                          </a:solidFill>
                          <a:effectLst/>
                          <a:latin typeface="微軟正黑體" panose="020B0604030504040204" pitchFamily="34" charset="-120"/>
                          <a:ea typeface="微軟正黑體" panose="020B0604030504040204" pitchFamily="34" charset="-120"/>
                          <a:cs typeface="+mn-cs"/>
                        </a:rPr>
                        <a:t>3</a:t>
                      </a:r>
                      <a:endParaRPr lang="zh-TW" sz="1500" kern="10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星期一</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金山</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3492412"/>
                  </a:ext>
                </a:extLst>
              </a:tr>
              <a:tr h="275665">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石門</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3059007"/>
                  </a:ext>
                </a:extLst>
              </a:tr>
              <a:tr h="275665">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4</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星期三</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汐止</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830075"/>
                  </a:ext>
                </a:extLst>
              </a:tr>
              <a:tr h="275665">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瑞芳</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5251037"/>
                  </a:ext>
                </a:extLst>
              </a:tr>
              <a:tr h="275665">
                <a:tc rowSpan="2">
                  <a:txBody>
                    <a:bodyPr/>
                    <a:lstStyle/>
                    <a:p>
                      <a:pPr marL="0" algn="ctr" defTabSz="685800" rtl="0" eaLnBrk="1" latinLnBrk="0" hangingPunct="1">
                        <a:spcAft>
                          <a:spcPts val="0"/>
                        </a:spcAft>
                      </a:pPr>
                      <a:r>
                        <a:rPr lang="en-US" sz="1500" kern="100">
                          <a:solidFill>
                            <a:schemeClr val="tx1"/>
                          </a:solidFill>
                          <a:effectLst/>
                          <a:latin typeface="微軟正黑體" panose="020B0604030504040204" pitchFamily="34" charset="-120"/>
                          <a:ea typeface="微軟正黑體" panose="020B0604030504040204" pitchFamily="34" charset="-120"/>
                          <a:cs typeface="+mn-cs"/>
                        </a:rPr>
                        <a:t>5</a:t>
                      </a:r>
                      <a:endParaRPr lang="zh-TW" sz="1500" kern="10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12</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星期五</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中和</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3601217"/>
                  </a:ext>
                </a:extLst>
              </a:tr>
              <a:tr h="275665">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板橋</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8430891"/>
                  </a:ext>
                </a:extLst>
              </a:tr>
              <a:tr h="275665">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6</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16</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星期二</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貢寮</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50364585"/>
                  </a:ext>
                </a:extLst>
              </a:tr>
              <a:tr h="275665">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雙溪</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54971440"/>
                  </a:ext>
                </a:extLst>
              </a:tr>
              <a:tr h="275665">
                <a:tc rowSpan="2">
                  <a:txBody>
                    <a:bodyPr/>
                    <a:lstStyle/>
                    <a:p>
                      <a:pPr marL="0" algn="ctr" defTabSz="685800" rtl="0" eaLnBrk="1" latinLnBrk="0" hangingPunct="1">
                        <a:spcAft>
                          <a:spcPts val="0"/>
                        </a:spcAft>
                      </a:pPr>
                      <a:r>
                        <a:rPr lang="en-US" sz="1500" kern="100">
                          <a:solidFill>
                            <a:schemeClr val="tx1"/>
                          </a:solidFill>
                          <a:effectLst/>
                          <a:latin typeface="微軟正黑體" panose="020B0604030504040204" pitchFamily="34" charset="-120"/>
                          <a:ea typeface="微軟正黑體" panose="020B0604030504040204" pitchFamily="34" charset="-120"/>
                          <a:cs typeface="+mn-cs"/>
                        </a:rPr>
                        <a:t>7</a:t>
                      </a:r>
                      <a:endParaRPr lang="zh-TW" sz="1500" kern="10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18</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 </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星期四</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林口</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23743698"/>
                  </a:ext>
                </a:extLst>
              </a:tr>
              <a:tr h="275665">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泰山</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22003296"/>
                  </a:ext>
                </a:extLst>
              </a:tr>
              <a:tr h="275665">
                <a:tc rowSpan="2">
                  <a:txBody>
                    <a:bodyPr/>
                    <a:lstStyle/>
                    <a:p>
                      <a:pPr marL="0" algn="ctr" defTabSz="685800" rtl="0" eaLnBrk="1" latinLnBrk="0" hangingPunct="1">
                        <a:spcAft>
                          <a:spcPts val="0"/>
                        </a:spcAft>
                      </a:pPr>
                      <a:r>
                        <a:rPr lang="en-US" sz="1500" kern="100">
                          <a:solidFill>
                            <a:schemeClr val="tx1"/>
                          </a:solidFill>
                          <a:effectLst/>
                          <a:latin typeface="微軟正黑體" panose="020B0604030504040204" pitchFamily="34" charset="-120"/>
                          <a:ea typeface="微軟正黑體" panose="020B0604030504040204" pitchFamily="34" charset="-120"/>
                          <a:cs typeface="+mn-cs"/>
                        </a:rPr>
                        <a:t>8</a:t>
                      </a:r>
                      <a:endParaRPr lang="zh-TW" sz="1500" kern="10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19</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星期五</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三重</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45671200"/>
                  </a:ext>
                </a:extLst>
              </a:tr>
              <a:tr h="275665">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石碇</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7601401"/>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2474118873"/>
              </p:ext>
            </p:extLst>
          </p:nvPr>
        </p:nvGraphicFramePr>
        <p:xfrm>
          <a:off x="4642629" y="1409700"/>
          <a:ext cx="4291821" cy="4152901"/>
        </p:xfrm>
        <a:graphic>
          <a:graphicData uri="http://schemas.openxmlformats.org/drawingml/2006/table">
            <a:tbl>
              <a:tblPr firstRow="1" firstCol="1" bandRow="1">
                <a:tableStyleId>{5C22544A-7EE6-4342-B048-85BDC9FD1C3A}</a:tableStyleId>
              </a:tblPr>
              <a:tblGrid>
                <a:gridCol w="524510">
                  <a:extLst>
                    <a:ext uri="{9D8B030D-6E8A-4147-A177-3AD203B41FA5}">
                      <a16:colId xmlns:a16="http://schemas.microsoft.com/office/drawing/2014/main" val="3293400902"/>
                    </a:ext>
                  </a:extLst>
                </a:gridCol>
                <a:gridCol w="2148061">
                  <a:extLst>
                    <a:ext uri="{9D8B030D-6E8A-4147-A177-3AD203B41FA5}">
                      <a16:colId xmlns:a16="http://schemas.microsoft.com/office/drawing/2014/main" val="3350700899"/>
                    </a:ext>
                  </a:extLst>
                </a:gridCol>
                <a:gridCol w="762000">
                  <a:extLst>
                    <a:ext uri="{9D8B030D-6E8A-4147-A177-3AD203B41FA5}">
                      <a16:colId xmlns:a16="http://schemas.microsoft.com/office/drawing/2014/main" val="1319582333"/>
                    </a:ext>
                  </a:extLst>
                </a:gridCol>
                <a:gridCol w="857250">
                  <a:extLst>
                    <a:ext uri="{9D8B030D-6E8A-4147-A177-3AD203B41FA5}">
                      <a16:colId xmlns:a16="http://schemas.microsoft.com/office/drawing/2014/main" val="4183607456"/>
                    </a:ext>
                  </a:extLst>
                </a:gridCol>
              </a:tblGrid>
              <a:tr h="287163">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序號</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輔導日期</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時間</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區公所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EA0B0"/>
                    </a:solidFill>
                  </a:tcPr>
                </a:tc>
                <a:extLst>
                  <a:ext uri="{0D108BD9-81ED-4DB2-BD59-A6C34878D82A}">
                    <a16:rowId xmlns:a16="http://schemas.microsoft.com/office/drawing/2014/main" val="3722667707"/>
                  </a:ext>
                </a:extLst>
              </a:tr>
              <a:tr h="287163">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9</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22</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星期一</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土城</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56448117"/>
                  </a:ext>
                </a:extLst>
              </a:tr>
              <a:tr h="287163">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鶯歌</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73518699"/>
                  </a:ext>
                </a:extLst>
              </a:tr>
              <a:tr h="287163">
                <a:tc rowSpan="2">
                  <a:txBody>
                    <a:bodyPr/>
                    <a:lstStyle/>
                    <a:p>
                      <a:pPr marL="0" algn="ctr" defTabSz="685800" rtl="0" eaLnBrk="1" latinLnBrk="0" hangingPunct="1">
                        <a:spcAft>
                          <a:spcPts val="0"/>
                        </a:spcAft>
                      </a:pPr>
                      <a:r>
                        <a:rPr lang="en-US" sz="1500" kern="100">
                          <a:solidFill>
                            <a:schemeClr val="tx1"/>
                          </a:solidFill>
                          <a:effectLst/>
                          <a:latin typeface="微軟正黑體" panose="020B0604030504040204" pitchFamily="34" charset="-120"/>
                          <a:ea typeface="微軟正黑體" panose="020B0604030504040204" pitchFamily="34" charset="-120"/>
                          <a:cs typeface="+mn-cs"/>
                        </a:rPr>
                        <a:t>10</a:t>
                      </a:r>
                      <a:endParaRPr lang="zh-TW" sz="1500" kern="10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24</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星期三</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八里</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78932069"/>
                  </a:ext>
                </a:extLst>
              </a:tr>
              <a:tr h="287163">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五股</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18334447"/>
                  </a:ext>
                </a:extLst>
              </a:tr>
              <a:tr h="419782">
                <a:tc>
                  <a:txBody>
                    <a:bodyPr/>
                    <a:lstStyle/>
                    <a:p>
                      <a:pPr marL="0" algn="ctr" defTabSz="685800" rtl="0" eaLnBrk="1" latinLnBrk="0" hangingPunct="1">
                        <a:spcAft>
                          <a:spcPts val="0"/>
                        </a:spcAft>
                      </a:pPr>
                      <a:r>
                        <a:rPr lang="en-US" sz="1500" kern="100">
                          <a:solidFill>
                            <a:schemeClr val="tx1"/>
                          </a:solidFill>
                          <a:effectLst/>
                          <a:latin typeface="微軟正黑體" panose="020B0604030504040204" pitchFamily="34" charset="-120"/>
                          <a:ea typeface="微軟正黑體" panose="020B0604030504040204" pitchFamily="34" charset="-120"/>
                          <a:cs typeface="+mn-cs"/>
                        </a:rPr>
                        <a:t>11</a:t>
                      </a:r>
                      <a:endParaRPr lang="zh-TW" sz="1500" kern="10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26</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星期五</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新店</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3089052"/>
                  </a:ext>
                </a:extLst>
              </a:tr>
              <a:tr h="287163">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12</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8</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31</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星期三</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淡水</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12268053"/>
                  </a:ext>
                </a:extLst>
              </a:tr>
              <a:tr h="287163">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三芝</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57432332"/>
                  </a:ext>
                </a:extLst>
              </a:tr>
              <a:tr h="287163">
                <a:tc rowSpan="2">
                  <a:txBody>
                    <a:bodyPr/>
                    <a:lstStyle/>
                    <a:p>
                      <a:pPr marL="0" algn="ctr" defTabSz="685800" rtl="0" eaLnBrk="1" latinLnBrk="0" hangingPunct="1">
                        <a:spcAft>
                          <a:spcPts val="0"/>
                        </a:spcAft>
                      </a:pPr>
                      <a:r>
                        <a:rPr lang="en-US" sz="1500" kern="100">
                          <a:solidFill>
                            <a:schemeClr val="tx1"/>
                          </a:solidFill>
                          <a:effectLst/>
                          <a:latin typeface="微軟正黑體" panose="020B0604030504040204" pitchFamily="34" charset="-120"/>
                          <a:ea typeface="微軟正黑體" panose="020B0604030504040204" pitchFamily="34" charset="-120"/>
                          <a:cs typeface="+mn-cs"/>
                        </a:rPr>
                        <a:t>13</a:t>
                      </a:r>
                      <a:endParaRPr lang="zh-TW" sz="1500" kern="10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年</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9</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月</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2</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a:solidFill>
                            <a:schemeClr val="tx1"/>
                          </a:solidFill>
                          <a:effectLst/>
                          <a:latin typeface="微軟正黑體" panose="020B0604030504040204" pitchFamily="34" charset="-120"/>
                          <a:ea typeface="微軟正黑體" panose="020B0604030504040204" pitchFamily="34" charset="-120"/>
                          <a:cs typeface="+mn-cs"/>
                        </a:rPr>
                        <a:t>星期五</a:t>
                      </a:r>
                      <a:r>
                        <a:rPr lang="en-US" sz="1500" kern="100" dirty="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萬里</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1960464"/>
                  </a:ext>
                </a:extLst>
              </a:tr>
              <a:tr h="287163">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rPr>
                        <a:t>下午</a:t>
                      </a:r>
                      <a:endParaRPr lang="zh-TW" sz="15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深坑</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39699657"/>
                  </a:ext>
                </a:extLst>
              </a:tr>
              <a:tr h="287163">
                <a:tc rowSpan="2">
                  <a:txBody>
                    <a:bodyPr/>
                    <a:lstStyle/>
                    <a:p>
                      <a:pPr algn="ctr">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rPr>
                        <a:t>14</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algn="ctr">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rPr>
                        <a:t>105</a:t>
                      </a:r>
                      <a:r>
                        <a:rPr lang="zh-TW" sz="1500" kern="100" dirty="0">
                          <a:solidFill>
                            <a:schemeClr val="tx1"/>
                          </a:solidFill>
                          <a:effectLst/>
                          <a:latin typeface="微軟正黑體" panose="020B0604030504040204" pitchFamily="34" charset="-120"/>
                          <a:ea typeface="微軟正黑體" panose="020B0604030504040204" pitchFamily="34" charset="-120"/>
                        </a:rPr>
                        <a:t>年</a:t>
                      </a:r>
                      <a:r>
                        <a:rPr lang="en-US" sz="1500" kern="100" dirty="0">
                          <a:solidFill>
                            <a:schemeClr val="tx1"/>
                          </a:solidFill>
                          <a:effectLst/>
                          <a:latin typeface="微軟正黑體" panose="020B0604030504040204" pitchFamily="34" charset="-120"/>
                          <a:ea typeface="微軟正黑體" panose="020B0604030504040204" pitchFamily="34" charset="-120"/>
                        </a:rPr>
                        <a:t>9</a:t>
                      </a:r>
                      <a:r>
                        <a:rPr lang="zh-TW" sz="1500" kern="100" dirty="0">
                          <a:solidFill>
                            <a:schemeClr val="tx1"/>
                          </a:solidFill>
                          <a:effectLst/>
                          <a:latin typeface="微軟正黑體" panose="020B0604030504040204" pitchFamily="34" charset="-120"/>
                          <a:ea typeface="微軟正黑體" panose="020B0604030504040204" pitchFamily="34" charset="-120"/>
                        </a:rPr>
                        <a:t>月</a:t>
                      </a:r>
                      <a:r>
                        <a:rPr lang="en-US" sz="1500" kern="100" dirty="0">
                          <a:solidFill>
                            <a:schemeClr val="tx1"/>
                          </a:solidFill>
                          <a:effectLst/>
                          <a:latin typeface="微軟正黑體" panose="020B0604030504040204" pitchFamily="34" charset="-120"/>
                          <a:ea typeface="微軟正黑體" panose="020B0604030504040204" pitchFamily="34" charset="-120"/>
                        </a:rPr>
                        <a:t>5</a:t>
                      </a:r>
                      <a:r>
                        <a:rPr lang="zh-TW" sz="1500" kern="100" dirty="0" smtClean="0">
                          <a:solidFill>
                            <a:schemeClr val="tx1"/>
                          </a:solidFill>
                          <a:effectLst/>
                          <a:latin typeface="微軟正黑體" panose="020B0604030504040204" pitchFamily="34" charset="-120"/>
                          <a:ea typeface="微軟正黑體" panose="020B0604030504040204" pitchFamily="34" charset="-120"/>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rPr>
                        <a:t>(</a:t>
                      </a:r>
                      <a:r>
                        <a:rPr lang="zh-TW" sz="1500" kern="100" dirty="0">
                          <a:solidFill>
                            <a:schemeClr val="tx1"/>
                          </a:solidFill>
                          <a:effectLst/>
                          <a:latin typeface="微軟正黑體" panose="020B0604030504040204" pitchFamily="34" charset="-120"/>
                          <a:ea typeface="微軟正黑體" panose="020B0604030504040204" pitchFamily="34" charset="-120"/>
                        </a:rPr>
                        <a:t>星期一</a:t>
                      </a:r>
                      <a:r>
                        <a:rPr lang="en-US" sz="1500" kern="100" dirty="0">
                          <a:solidFill>
                            <a:schemeClr val="tx1"/>
                          </a:solidFill>
                          <a:effectLst/>
                          <a:latin typeface="微軟正黑體" panose="020B0604030504040204" pitchFamily="34" charset="-120"/>
                          <a:ea typeface="微軟正黑體" panose="020B0604030504040204" pitchFamily="34" charset="-120"/>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上午</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永和</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1282448"/>
                  </a:ext>
                </a:extLst>
              </a:tr>
              <a:tr h="287163">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rPr>
                        <a:t>下午</a:t>
                      </a:r>
                      <a:endParaRPr lang="zh-TW" sz="15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坪</a:t>
                      </a:r>
                      <a:r>
                        <a:rPr lang="zh-TW" sz="1500" kern="100" dirty="0" smtClean="0">
                          <a:solidFill>
                            <a:schemeClr val="tx1"/>
                          </a:solidFill>
                          <a:effectLst/>
                          <a:latin typeface="微軟正黑體" panose="020B0604030504040204" pitchFamily="34" charset="-120"/>
                          <a:ea typeface="微軟正黑體" panose="020B0604030504040204" pitchFamily="34" charset="-120"/>
                        </a:rPr>
                        <a:t>林區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5769050"/>
                  </a:ext>
                </a:extLst>
              </a:tr>
              <a:tr h="287163">
                <a:tc rowSpan="2">
                  <a:txBody>
                    <a:bodyPr/>
                    <a:lstStyle/>
                    <a:p>
                      <a:pPr algn="ctr">
                        <a:spcAft>
                          <a:spcPts val="0"/>
                        </a:spcAft>
                      </a:pPr>
                      <a:r>
                        <a:rPr lang="en-US" sz="1500" kern="100">
                          <a:solidFill>
                            <a:schemeClr val="tx1"/>
                          </a:solidFill>
                          <a:effectLst/>
                          <a:latin typeface="微軟正黑體" panose="020B0604030504040204" pitchFamily="34" charset="-120"/>
                          <a:ea typeface="微軟正黑體" panose="020B0604030504040204" pitchFamily="34" charset="-120"/>
                        </a:rPr>
                        <a:t>15</a:t>
                      </a:r>
                      <a:endParaRPr lang="zh-TW" sz="15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rPr>
                        <a:t>105</a:t>
                      </a:r>
                      <a:r>
                        <a:rPr lang="zh-TW" sz="1500" kern="100" dirty="0">
                          <a:solidFill>
                            <a:schemeClr val="tx1"/>
                          </a:solidFill>
                          <a:effectLst/>
                          <a:latin typeface="微軟正黑體" panose="020B0604030504040204" pitchFamily="34" charset="-120"/>
                          <a:ea typeface="微軟正黑體" panose="020B0604030504040204" pitchFamily="34" charset="-120"/>
                        </a:rPr>
                        <a:t>年</a:t>
                      </a:r>
                      <a:r>
                        <a:rPr lang="en-US" sz="1500" kern="100" dirty="0">
                          <a:solidFill>
                            <a:schemeClr val="tx1"/>
                          </a:solidFill>
                          <a:effectLst/>
                          <a:latin typeface="微軟正黑體" panose="020B0604030504040204" pitchFamily="34" charset="-120"/>
                          <a:ea typeface="微軟正黑體" panose="020B0604030504040204" pitchFamily="34" charset="-120"/>
                        </a:rPr>
                        <a:t>9</a:t>
                      </a:r>
                      <a:r>
                        <a:rPr lang="zh-TW" sz="1500" kern="100" dirty="0">
                          <a:solidFill>
                            <a:schemeClr val="tx1"/>
                          </a:solidFill>
                          <a:effectLst/>
                          <a:latin typeface="微軟正黑體" panose="020B0604030504040204" pitchFamily="34" charset="-120"/>
                          <a:ea typeface="微軟正黑體" panose="020B0604030504040204" pitchFamily="34" charset="-120"/>
                        </a:rPr>
                        <a:t>月</a:t>
                      </a:r>
                      <a:r>
                        <a:rPr lang="en-US" sz="1500" kern="100" dirty="0">
                          <a:solidFill>
                            <a:schemeClr val="tx1"/>
                          </a:solidFill>
                          <a:effectLst/>
                          <a:latin typeface="微軟正黑體" panose="020B0604030504040204" pitchFamily="34" charset="-120"/>
                          <a:ea typeface="微軟正黑體" panose="020B0604030504040204" pitchFamily="34" charset="-120"/>
                        </a:rPr>
                        <a:t>7</a:t>
                      </a:r>
                      <a:r>
                        <a:rPr lang="zh-TW" sz="1500" kern="100" dirty="0" smtClean="0">
                          <a:solidFill>
                            <a:schemeClr val="tx1"/>
                          </a:solidFill>
                          <a:effectLst/>
                          <a:latin typeface="微軟正黑體" panose="020B0604030504040204" pitchFamily="34" charset="-120"/>
                          <a:ea typeface="微軟正黑體" panose="020B0604030504040204" pitchFamily="34" charset="-120"/>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rPr>
                        <a:t>(</a:t>
                      </a:r>
                      <a:r>
                        <a:rPr lang="zh-TW" sz="1500" kern="100" dirty="0">
                          <a:solidFill>
                            <a:schemeClr val="tx1"/>
                          </a:solidFill>
                          <a:effectLst/>
                          <a:latin typeface="微軟正黑體" panose="020B0604030504040204" pitchFamily="34" charset="-120"/>
                          <a:ea typeface="微軟正黑體" panose="020B0604030504040204" pitchFamily="34" charset="-120"/>
                        </a:rPr>
                        <a:t>星期三</a:t>
                      </a:r>
                      <a:r>
                        <a:rPr lang="en-US" sz="1500" kern="100" dirty="0">
                          <a:solidFill>
                            <a:schemeClr val="tx1"/>
                          </a:solidFill>
                          <a:effectLst/>
                          <a:latin typeface="微軟正黑體" panose="020B0604030504040204" pitchFamily="34" charset="-120"/>
                          <a:ea typeface="微軟正黑體" panose="020B0604030504040204" pitchFamily="34" charset="-120"/>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rPr>
                        <a:t>上午</a:t>
                      </a:r>
                      <a:endParaRPr lang="zh-TW" sz="15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平溪</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1604717"/>
                  </a:ext>
                </a:extLst>
              </a:tr>
              <a:tr h="287163">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500" kern="100">
                          <a:solidFill>
                            <a:schemeClr val="tx1"/>
                          </a:solidFill>
                          <a:effectLst/>
                          <a:latin typeface="微軟正黑體" panose="020B0604030504040204" pitchFamily="34" charset="-120"/>
                          <a:ea typeface="微軟正黑體" panose="020B0604030504040204" pitchFamily="34" charset="-120"/>
                        </a:rPr>
                        <a:t>下午</a:t>
                      </a:r>
                      <a:endParaRPr lang="zh-TW" sz="15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烏來</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72436362"/>
                  </a:ext>
                </a:extLst>
              </a:tr>
            </a:tbl>
          </a:graphicData>
        </a:graphic>
      </p:graphicFrame>
    </p:spTree>
    <p:extLst>
      <p:ext uri="{BB962C8B-B14F-4D97-AF65-F5344CB8AC3E}">
        <p14:creationId xmlns:p14="http://schemas.microsoft.com/office/powerpoint/2010/main" val="810136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606782372"/>
              </p:ext>
            </p:extLst>
          </p:nvPr>
        </p:nvGraphicFramePr>
        <p:xfrm>
          <a:off x="228600" y="914400"/>
          <a:ext cx="8686800" cy="5303520"/>
        </p:xfrm>
        <a:graphic>
          <a:graphicData uri="http://schemas.openxmlformats.org/drawingml/2006/table">
            <a:tbl>
              <a:tblPr firstRow="1" firstCol="1" bandRow="1">
                <a:tableStyleId>{5C22544A-7EE6-4342-B048-85BDC9FD1C3A}</a:tableStyleId>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8194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192533">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85065">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41</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檢討並增訂各類災害標準作業程序。</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局</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just" defTabSz="914400" rtl="0" eaLnBrk="1" fontAlgn="auto" latinLnBrk="0" hangingPunct="1">
                        <a:lnSpc>
                          <a:spcPts val="1800"/>
                        </a:lnSpc>
                        <a:spcBef>
                          <a:spcPts val="0"/>
                        </a:spcBef>
                        <a:spcAft>
                          <a:spcPts val="0"/>
                        </a:spcAft>
                        <a:buClrTx/>
                        <a:buSzTx/>
                        <a:buFont typeface="+mj-lt"/>
                        <a:buNone/>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永和、貢寮、新店、瑞芳、蘆洲區公所已完成新增</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5</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項作業機制之核定</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，其餘區公所尚有部分機制需提至各該會報核定。</a:t>
                      </a:r>
                      <a:endPar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3"/>
                  </a:ext>
                </a:extLst>
              </a:tr>
              <a:tr h="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044</a:t>
                      </a:r>
                      <a:endParaRPr lang="zh-TW" sz="15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修正市級地區災害防救計畫。</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農業局</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工務局</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經發</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水利局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177800" marR="0" lvl="0" indent="-177800" algn="just" defTabSz="914400" rtl="0" eaLnBrk="1" fontAlgn="auto" latinLnBrk="0" hangingPunct="1">
                        <a:lnSpc>
                          <a:spcPts val="1800"/>
                        </a:lnSpc>
                        <a:spcBef>
                          <a:spcPts val="0"/>
                        </a:spcBef>
                        <a:spcAft>
                          <a:spcPts val="0"/>
                        </a:spcAft>
                        <a:buClrTx/>
                        <a:buSzTx/>
                        <a:buFont typeface="+mj-lt"/>
                        <a:buAutoNum type="arabicPeriod"/>
                        <a:tabLst/>
                        <a:defRPr/>
                      </a:pP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風災與水災編、公用氣體與油料管線災害編、旱災編、寒害編、森林火災編、坡地災害編及地震編等</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編已於</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5</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日召開審查會議</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，並已依審查意見完成修正計畫修正。</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177800" marR="0" lvl="0" indent="-177800" algn="just" defTabSz="914400" rtl="0" eaLnBrk="1" fontAlgn="auto" latinLnBrk="0" hangingPunct="1">
                        <a:lnSpc>
                          <a:spcPts val="1800"/>
                        </a:lnSpc>
                        <a:spcBef>
                          <a:spcPts val="0"/>
                        </a:spcBef>
                        <a:spcAft>
                          <a:spcPts val="0"/>
                        </a:spcAft>
                        <a:buClrTx/>
                        <a:buSzTx/>
                        <a:buFont typeface="+mj-lt"/>
                        <a:buAutoNum type="arabicPeriod"/>
                        <a:tabLst/>
                        <a:defRPr/>
                      </a:pP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針對</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年度下半年修正之各編，已於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日召開分工研商會議，分工如下：</a:t>
                      </a:r>
                      <a:endPar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442913" marR="0" lvl="0" indent="-261938" algn="just" defTabSz="914400" rtl="0" eaLnBrk="1" fontAlgn="auto" latinLnBrk="0" hangingPunct="1">
                        <a:lnSpc>
                          <a:spcPts val="1800"/>
                        </a:lnSpc>
                        <a:spcBef>
                          <a:spcPts val="0"/>
                        </a:spcBef>
                        <a:spcAft>
                          <a:spcPts val="0"/>
                        </a:spcAft>
                        <a:buClrTx/>
                        <a:buSzTx/>
                        <a:buFont typeface="+mj-lt"/>
                        <a:buNone/>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毒性化學物質：環境保護局。</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180975" marR="0" lvl="0" indent="0" algn="just" defTabSz="914400" rtl="0" eaLnBrk="1" fontAlgn="auto" latinLnBrk="0" hangingPunct="1">
                        <a:lnSpc>
                          <a:spcPts val="1800"/>
                        </a:lnSpc>
                        <a:spcBef>
                          <a:spcPts val="0"/>
                        </a:spcBef>
                        <a:spcAft>
                          <a:spcPts val="0"/>
                        </a:spcAft>
                        <a:buClrTx/>
                        <a:buSzTx/>
                        <a:buFont typeface="+mj-lt"/>
                        <a:buNone/>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生物病原：衛生局。</a:t>
                      </a:r>
                    </a:p>
                    <a:p>
                      <a:pPr marL="442913" marR="0" lvl="0" indent="-261938" algn="just" defTabSz="914400" rtl="0" eaLnBrk="1" fontAlgn="auto" latinLnBrk="0" hangingPunct="1">
                        <a:lnSpc>
                          <a:spcPts val="1800"/>
                        </a:lnSpc>
                        <a:spcBef>
                          <a:spcPts val="0"/>
                        </a:spcBef>
                        <a:spcAft>
                          <a:spcPts val="0"/>
                        </a:spcAft>
                        <a:buClrTx/>
                        <a:buSzTx/>
                        <a:buFont typeface="+mj-lt"/>
                        <a:buNone/>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陸上交通事故、海難、空難：交通局。</a:t>
                      </a:r>
                    </a:p>
                    <a:p>
                      <a:pPr marL="180975" marR="0" lvl="0" indent="0" algn="just" defTabSz="914400" rtl="0" eaLnBrk="1" fontAlgn="auto" latinLnBrk="0" hangingPunct="1">
                        <a:lnSpc>
                          <a:spcPts val="1800"/>
                        </a:lnSpc>
                        <a:spcBef>
                          <a:spcPts val="0"/>
                        </a:spcBef>
                        <a:spcAft>
                          <a:spcPts val="0"/>
                        </a:spcAft>
                        <a:buClrTx/>
                        <a:buSzTx/>
                        <a:buFont typeface="+mj-lt"/>
                        <a:buNone/>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動植物疫災：農業局。</a:t>
                      </a:r>
                    </a:p>
                    <a:p>
                      <a:pPr marL="180975" marR="0" lvl="0" indent="0" algn="just" defTabSz="914400" rtl="0" eaLnBrk="1" fontAlgn="auto" latinLnBrk="0" hangingPunct="1">
                        <a:lnSpc>
                          <a:spcPts val="1800"/>
                        </a:lnSpc>
                        <a:spcBef>
                          <a:spcPts val="0"/>
                        </a:spcBef>
                        <a:spcAft>
                          <a:spcPts val="0"/>
                        </a:spcAft>
                        <a:buClrTx/>
                        <a:buSzTx/>
                        <a:buFont typeface="+mj-lt"/>
                        <a:buNone/>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(5)</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寒害及熱浪：農業局。</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a:t>
            </a:fld>
            <a:endParaRPr lang="en-US" altLang="ko-KR" dirty="0">
              <a:solidFill>
                <a:srgbClr val="1F497D">
                  <a:lumMod val="50000"/>
                </a:srgbClr>
              </a:solidFill>
            </a:endParaRPr>
          </a:p>
        </p:txBody>
      </p:sp>
    </p:spTree>
    <p:extLst>
      <p:ext uri="{BB962C8B-B14F-4D97-AF65-F5344CB8AC3E}">
        <p14:creationId xmlns:p14="http://schemas.microsoft.com/office/powerpoint/2010/main" val="339586505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50</a:t>
            </a:fld>
            <a:endParaRPr lang="en-US" altLang="ko-KR" dirty="0">
              <a:solidFill>
                <a:srgbClr val="1F497D">
                  <a:lumMod val="50000"/>
                </a:srgbClr>
              </a:solidFill>
            </a:endParaRPr>
          </a:p>
        </p:txBody>
      </p:sp>
      <p:sp>
        <p:nvSpPr>
          <p:cNvPr id="5"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a:solidFill>
                  <a:srgbClr val="CC3300"/>
                </a:solidFill>
              </a:rPr>
              <a:t>六</a:t>
            </a:r>
            <a:r>
              <a:rPr lang="zh-TW" altLang="en-US" sz="4000" b="1" dirty="0" smtClean="0">
                <a:solidFill>
                  <a:srgbClr val="CC3300"/>
                </a:solidFill>
              </a:rPr>
              <a:t>、國際災</a:t>
            </a:r>
            <a:r>
              <a:rPr lang="zh-TW" altLang="en-US" sz="4000" b="1" dirty="0">
                <a:solidFill>
                  <a:srgbClr val="CC3300"/>
                </a:solidFill>
              </a:rPr>
              <a:t>例</a:t>
            </a:r>
          </a:p>
        </p:txBody>
      </p:sp>
    </p:spTree>
    <p:extLst>
      <p:ext uri="{BB962C8B-B14F-4D97-AF65-F5344CB8AC3E}">
        <p14:creationId xmlns:p14="http://schemas.microsoft.com/office/powerpoint/2010/main" val="1436308499"/>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sp>
        <p:nvSpPr>
          <p:cNvPr id="13" name="文字方塊 12"/>
          <p:cNvSpPr txBox="1"/>
          <p:nvPr/>
        </p:nvSpPr>
        <p:spPr>
          <a:xfrm>
            <a:off x="1" y="2133600"/>
            <a:ext cx="8964488" cy="2123658"/>
          </a:xfrm>
          <a:prstGeom prst="rect">
            <a:avLst/>
          </a:prstGeom>
          <a:noFill/>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zh-TW" altLang="en-US" sz="4400" b="1" i="0" u="none" strike="noStrike" kern="1200" cap="all" spc="0" normalizeH="0" baseline="0" noProof="0"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uLnTx/>
                <a:uFillTx/>
                <a:latin typeface="微軟正黑體" pitchFamily="34" charset="-120"/>
                <a:ea typeface="微軟正黑體" pitchFamily="34" charset="-120"/>
                <a:cs typeface="+mn-cs"/>
              </a:rPr>
              <a:t>國際重大災害應變分析</a:t>
            </a:r>
            <a:endParaRPr kumimoji="0" lang="en-US" altLang="zh-TW" sz="4400" b="1" i="0" u="none" strike="noStrike" kern="1200" cap="all" spc="0" normalizeH="0" baseline="0" noProof="0"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uLnTx/>
              <a:uFillTx/>
              <a:latin typeface="微軟正黑體" pitchFamily="34" charset="-120"/>
              <a:ea typeface="微軟正黑體" pitchFamily="34"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法國水災事件</a:t>
            </a:r>
            <a:endParaRPr kumimoji="0" lang="en-US" altLang="zh-TW" sz="44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日本九州豪雨事件</a:t>
            </a:r>
            <a:endParaRPr kumimoji="0" lang="zh-TW" altLang="en-US" sz="4400"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endParaRPr>
          </a:p>
        </p:txBody>
      </p:sp>
      <p:sp>
        <p:nvSpPr>
          <p:cNvPr id="46085"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BEFA6-8384-4352-BF88-14401A5AF1D6}" type="slidenum">
              <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endParaRPr>
          </a:p>
        </p:txBody>
      </p:sp>
    </p:spTree>
    <p:extLst>
      <p:ext uri="{BB962C8B-B14F-4D97-AF65-F5344CB8AC3E}">
        <p14:creationId xmlns:p14="http://schemas.microsoft.com/office/powerpoint/2010/main" val="5846845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事</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件</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82550" y="533400"/>
            <a:ext cx="8832850"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時間：</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2016</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年</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5</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月底</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-6</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月初</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地點</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：法國、德國、奧地利，其中以法國最為嚴重。</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事件描述：</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法國於</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2016</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年</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5</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月</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下旬開始</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受到低壓籠罩，大氣環境較不</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穩定</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造成法國連日</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大雨累積降雨量達</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172mm(</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法國年降雨量</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580mm)</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，塞納河</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暴漲</a:t>
            </a:r>
            <a:r>
              <a:rPr kumimoji="1" lang="zh-TW" altLang="en-US" sz="2400" b="0" i="0" u="none" strike="noStrike" kern="1200" cap="none" spc="0" normalizeH="0" baseline="0" noProof="0" dirty="0">
                <a:ln>
                  <a:noFill/>
                </a:ln>
                <a:solidFill>
                  <a:srgbClr val="262626"/>
                </a:solidFill>
                <a:effectLst/>
                <a:uLnTx/>
                <a:uFillTx/>
                <a:latin typeface="微軟正黑體" pitchFamily="34" charset="-120"/>
                <a:ea typeface="微軟正黑體" pitchFamily="34" charset="-120"/>
                <a:cs typeface="新細明體" pitchFamily="18" charset="-120"/>
              </a:rPr>
              <a:t>潰堤</a:t>
            </a:r>
            <a:r>
              <a:rPr kumimoji="1" lang="zh-TW" altLang="en-US" sz="2400" b="0" i="0" u="none" strike="noStrike" kern="1200" cap="none" spc="0" normalizeH="0" baseline="0" noProof="0" dirty="0" smtClean="0">
                <a:ln>
                  <a:noFill/>
                </a:ln>
                <a:solidFill>
                  <a:srgbClr val="262626"/>
                </a:solidFill>
                <a:effectLst/>
                <a:uLnTx/>
                <a:uFillTx/>
                <a:latin typeface="微軟正黑體" pitchFamily="34" charset="-120"/>
                <a:ea typeface="微軟正黑體" pitchFamily="34" charset="-120"/>
                <a:cs typeface="新細明體" pitchFamily="18" charset="-120"/>
              </a:rPr>
              <a:t>，巴黎</a:t>
            </a:r>
            <a:r>
              <a:rPr kumimoji="1" lang="zh-TW" altLang="en-US" sz="2400" b="0" i="0" u="none" strike="noStrike" kern="1200" cap="none" spc="0" normalizeH="0" baseline="0" noProof="0" dirty="0">
                <a:ln>
                  <a:noFill/>
                </a:ln>
                <a:solidFill>
                  <a:srgbClr val="262626"/>
                </a:solidFill>
                <a:effectLst/>
                <a:uLnTx/>
                <a:uFillTx/>
                <a:latin typeface="微軟正黑體" pitchFamily="34" charset="-120"/>
                <a:ea typeface="微軟正黑體" pitchFamily="34" charset="-120"/>
                <a:cs typeface="新細明體" pitchFamily="18" charset="-120"/>
              </a:rPr>
              <a:t>市區嚴重</a:t>
            </a:r>
            <a:r>
              <a:rPr kumimoji="1" lang="zh-TW" altLang="en-US" sz="2400" b="0" i="0" u="none" strike="noStrike" kern="1200" cap="none" spc="0" normalizeH="0" baseline="0" noProof="0" dirty="0" smtClean="0">
                <a:ln>
                  <a:noFill/>
                </a:ln>
                <a:solidFill>
                  <a:srgbClr val="262626"/>
                </a:solidFill>
                <a:effectLst/>
                <a:uLnTx/>
                <a:uFillTx/>
                <a:latin typeface="微軟正黑體" pitchFamily="34" charset="-120"/>
                <a:ea typeface="微軟正黑體" pitchFamily="34" charset="-120"/>
                <a:cs typeface="新細明體" pitchFamily="18" charset="-120"/>
              </a:rPr>
              <a:t>淹水</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，淹水深達</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6.1</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公尺。</a:t>
            </a:r>
            <a:endPar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p:txBody>
      </p:sp>
      <p:sp>
        <p:nvSpPr>
          <p:cNvPr id="6" name="矩形 6"/>
          <p:cNvSpPr>
            <a:spLocks noChangeArrowheads="1"/>
          </p:cNvSpPr>
          <p:nvPr/>
        </p:nvSpPr>
        <p:spPr bwMode="auto">
          <a:xfrm>
            <a:off x="0" y="6434417"/>
            <a:ext cx="8229600" cy="584775"/>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hlinkClick r:id="rId3"/>
              </a:rPr>
              <a:t>https://software.ecmwf.int/wiki/display/FCST/201606+-+Flooding+-+</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hlinkClick r:id="rId3"/>
              </a:rPr>
              <a:t>France</a:t>
            </a:r>
            <a:endPar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NBCNEWS</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hlinkClick r:id="rId4"/>
              </a:rPr>
              <a:t>http</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hlinkClick r:id="rId4"/>
              </a:rPr>
              <a:t>://</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hlinkClick r:id="rId4"/>
              </a:rPr>
              <a:t>www.nbcnews.com/news/world/france-flooding-death-toll-rises-four-river-peaks-paris-n585846</a:t>
            </a:r>
            <a:endPar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The </a:t>
            </a:r>
            <a:r>
              <a:rPr kumimoji="1" lang="en-US" altLang="zh-TW" sz="800" b="0" i="0" u="none" strike="noStrike" kern="1200" cap="none" spc="0" normalizeH="0" baseline="0" noProof="0" dirty="0" err="1">
                <a:ln>
                  <a:noFill/>
                </a:ln>
                <a:solidFill>
                  <a:srgbClr val="000000"/>
                </a:solidFill>
                <a:effectLst/>
                <a:uLnTx/>
                <a:uFillTx/>
                <a:latin typeface="微軟正黑體" pitchFamily="34" charset="-120"/>
                <a:ea typeface="微軟正黑體" pitchFamily="34" charset="-120"/>
                <a:cs typeface="+mn-cs"/>
              </a:rPr>
              <a:t>financialexpress</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 </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hlinkClick r:id="rId5"/>
              </a:rPr>
              <a:t>http</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hlinkClick r:id="rId5"/>
              </a:rPr>
              <a:t>://www.financialexpress.com/photos/business-gallery/273388/flood-in-paris-2016-seine-still-rising-louvre-scrambles-to-protect-art/9</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hlinkClick r:id="rId5"/>
              </a:rPr>
              <a:t>/</a:t>
            </a:r>
            <a:endPar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pic>
        <p:nvPicPr>
          <p:cNvPr id="8" name="Picture 2" descr="D:\桌面\國際災害\國際災害報告\2016\01.西歐洪災\圖資\EC天氣圖(5-30 00UT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0" y="2938371"/>
            <a:ext cx="6339130" cy="3600000"/>
          </a:xfrm>
          <a:prstGeom prst="rect">
            <a:avLst/>
          </a:prstGeom>
          <a:noFill/>
          <a:ln w="9525">
            <a:solidFill>
              <a:schemeClr val="tx1"/>
            </a:solidFill>
            <a:prstDash val="solid"/>
          </a:ln>
          <a:extLst>
            <a:ext uri="{909E8E84-426E-40DD-AFC4-6F175D3DCCD1}">
              <a14:hiddenFill xmlns:a14="http://schemas.microsoft.com/office/drawing/2010/main">
                <a:solidFill>
                  <a:srgbClr val="FFFFFF"/>
                </a:solidFill>
              </a14:hiddenFill>
            </a:ext>
          </a:extLst>
        </p:spPr>
      </p:pic>
      <p:cxnSp>
        <p:nvCxnSpPr>
          <p:cNvPr id="10" name="直線單箭頭接點 9"/>
          <p:cNvCxnSpPr>
            <a:stCxn id="12" idx="0"/>
          </p:cNvCxnSpPr>
          <p:nvPr/>
        </p:nvCxnSpPr>
        <p:spPr>
          <a:xfrm flipH="1" flipV="1">
            <a:off x="2514600" y="4110335"/>
            <a:ext cx="1219200" cy="3810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743200" y="4491335"/>
            <a:ext cx="1981200" cy="15240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4" name="文字方塊 13"/>
          <p:cNvSpPr txBox="1"/>
          <p:nvPr/>
        </p:nvSpPr>
        <p:spPr>
          <a:xfrm>
            <a:off x="630480" y="3891170"/>
            <a:ext cx="1884120" cy="1200329"/>
          </a:xfrm>
          <a:prstGeom prst="rect">
            <a:avLst/>
          </a:prstGeom>
          <a:solidFill>
            <a:schemeClr val="bg1"/>
          </a:solidFill>
          <a:effectLst>
            <a:softEdge rad="63500"/>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低氣壓</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籠罩法國，大氣環境不穩定</a:t>
            </a:r>
          </a:p>
        </p:txBody>
      </p:sp>
      <p:sp>
        <p:nvSpPr>
          <p:cNvPr id="7" name="文字方塊 12"/>
          <p:cNvSpPr txBox="1">
            <a:spLocks noChangeArrowheads="1"/>
          </p:cNvSpPr>
          <p:nvPr/>
        </p:nvSpPr>
        <p:spPr bwMode="auto">
          <a:xfrm>
            <a:off x="76200" y="6057031"/>
            <a:ext cx="5581650" cy="461665"/>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30</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12 UTC</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預報資料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圖片來源：歐洲中期天氣預報中心，模式起始時間：</a:t>
            </a: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30</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00 UTC)</a:t>
            </a:r>
          </a:p>
        </p:txBody>
      </p:sp>
      <p:sp>
        <p:nvSpPr>
          <p:cNvPr id="15" name="手繪多邊形 14"/>
          <p:cNvSpPr/>
          <p:nvPr/>
        </p:nvSpPr>
        <p:spPr>
          <a:xfrm>
            <a:off x="3221182" y="4926368"/>
            <a:ext cx="689956" cy="673331"/>
          </a:xfrm>
          <a:custGeom>
            <a:avLst/>
            <a:gdLst>
              <a:gd name="connsiteX0" fmla="*/ 378229 w 689956"/>
              <a:gd name="connsiteY0" fmla="*/ 0 h 673331"/>
              <a:gd name="connsiteX1" fmla="*/ 324196 w 689956"/>
              <a:gd name="connsiteY1" fmla="*/ 24938 h 673331"/>
              <a:gd name="connsiteX2" fmla="*/ 303414 w 689956"/>
              <a:gd name="connsiteY2" fmla="*/ 91440 h 673331"/>
              <a:gd name="connsiteX3" fmla="*/ 274320 w 689956"/>
              <a:gd name="connsiteY3" fmla="*/ 137160 h 673331"/>
              <a:gd name="connsiteX4" fmla="*/ 211974 w 689956"/>
              <a:gd name="connsiteY4" fmla="*/ 145472 h 673331"/>
              <a:gd name="connsiteX5" fmla="*/ 162098 w 689956"/>
              <a:gd name="connsiteY5" fmla="*/ 108065 h 673331"/>
              <a:gd name="connsiteX6" fmla="*/ 124691 w 689956"/>
              <a:gd name="connsiteY6" fmla="*/ 128847 h 673331"/>
              <a:gd name="connsiteX7" fmla="*/ 166254 w 689956"/>
              <a:gd name="connsiteY7" fmla="*/ 191192 h 673331"/>
              <a:gd name="connsiteX8" fmla="*/ 83127 w 689956"/>
              <a:gd name="connsiteY8" fmla="*/ 166254 h 673331"/>
              <a:gd name="connsiteX9" fmla="*/ 0 w 689956"/>
              <a:gd name="connsiteY9" fmla="*/ 170411 h 673331"/>
              <a:gd name="connsiteX10" fmla="*/ 24938 w 689956"/>
              <a:gd name="connsiteY10" fmla="*/ 257694 h 673331"/>
              <a:gd name="connsiteX11" fmla="*/ 116378 w 689956"/>
              <a:gd name="connsiteY11" fmla="*/ 290945 h 673331"/>
              <a:gd name="connsiteX12" fmla="*/ 174567 w 689956"/>
              <a:gd name="connsiteY12" fmla="*/ 353291 h 673331"/>
              <a:gd name="connsiteX13" fmla="*/ 182880 w 689956"/>
              <a:gd name="connsiteY13" fmla="*/ 411480 h 673331"/>
              <a:gd name="connsiteX14" fmla="*/ 178723 w 689956"/>
              <a:gd name="connsiteY14" fmla="*/ 498763 h 673331"/>
              <a:gd name="connsiteX15" fmla="*/ 149629 w 689956"/>
              <a:gd name="connsiteY15" fmla="*/ 573578 h 673331"/>
              <a:gd name="connsiteX16" fmla="*/ 286789 w 689956"/>
              <a:gd name="connsiteY16" fmla="*/ 615142 h 673331"/>
              <a:gd name="connsiteX17" fmla="*/ 336665 w 689956"/>
              <a:gd name="connsiteY17" fmla="*/ 598516 h 673331"/>
              <a:gd name="connsiteX18" fmla="*/ 336665 w 689956"/>
              <a:gd name="connsiteY18" fmla="*/ 598516 h 673331"/>
              <a:gd name="connsiteX19" fmla="*/ 423949 w 689956"/>
              <a:gd name="connsiteY19" fmla="*/ 673331 h 673331"/>
              <a:gd name="connsiteX20" fmla="*/ 448887 w 689956"/>
              <a:gd name="connsiteY20" fmla="*/ 594360 h 673331"/>
              <a:gd name="connsiteX21" fmla="*/ 519545 w 689956"/>
              <a:gd name="connsiteY21" fmla="*/ 573578 h 673331"/>
              <a:gd name="connsiteX22" fmla="*/ 586047 w 689956"/>
              <a:gd name="connsiteY22" fmla="*/ 594360 h 673331"/>
              <a:gd name="connsiteX23" fmla="*/ 665018 w 689956"/>
              <a:gd name="connsiteY23" fmla="*/ 565265 h 673331"/>
              <a:gd name="connsiteX24" fmla="*/ 677487 w 689956"/>
              <a:gd name="connsiteY24" fmla="*/ 540327 h 673331"/>
              <a:gd name="connsiteX25" fmla="*/ 635923 w 689956"/>
              <a:gd name="connsiteY25" fmla="*/ 502920 h 673331"/>
              <a:gd name="connsiteX26" fmla="*/ 586047 w 689956"/>
              <a:gd name="connsiteY26" fmla="*/ 403167 h 673331"/>
              <a:gd name="connsiteX27" fmla="*/ 556953 w 689956"/>
              <a:gd name="connsiteY27" fmla="*/ 315883 h 673331"/>
              <a:gd name="connsiteX28" fmla="*/ 648393 w 689956"/>
              <a:gd name="connsiteY28" fmla="*/ 253538 h 673331"/>
              <a:gd name="connsiteX29" fmla="*/ 689956 w 689956"/>
              <a:gd name="connsiteY29" fmla="*/ 191192 h 673331"/>
              <a:gd name="connsiteX30" fmla="*/ 635923 w 689956"/>
              <a:gd name="connsiteY30" fmla="*/ 149629 h 673331"/>
              <a:gd name="connsiteX31" fmla="*/ 515389 w 689956"/>
              <a:gd name="connsiteY31" fmla="*/ 120534 h 673331"/>
              <a:gd name="connsiteX32" fmla="*/ 436418 w 689956"/>
              <a:gd name="connsiteY32" fmla="*/ 83127 h 673331"/>
              <a:gd name="connsiteX33" fmla="*/ 378229 w 689956"/>
              <a:gd name="connsiteY33" fmla="*/ 0 h 673331"/>
              <a:gd name="connsiteX0" fmla="*/ 378229 w 739832"/>
              <a:gd name="connsiteY0" fmla="*/ 0 h 673331"/>
              <a:gd name="connsiteX1" fmla="*/ 324196 w 739832"/>
              <a:gd name="connsiteY1" fmla="*/ 24938 h 673331"/>
              <a:gd name="connsiteX2" fmla="*/ 303414 w 739832"/>
              <a:gd name="connsiteY2" fmla="*/ 91440 h 673331"/>
              <a:gd name="connsiteX3" fmla="*/ 274320 w 739832"/>
              <a:gd name="connsiteY3" fmla="*/ 137160 h 673331"/>
              <a:gd name="connsiteX4" fmla="*/ 211974 w 739832"/>
              <a:gd name="connsiteY4" fmla="*/ 145472 h 673331"/>
              <a:gd name="connsiteX5" fmla="*/ 162098 w 739832"/>
              <a:gd name="connsiteY5" fmla="*/ 108065 h 673331"/>
              <a:gd name="connsiteX6" fmla="*/ 124691 w 739832"/>
              <a:gd name="connsiteY6" fmla="*/ 128847 h 673331"/>
              <a:gd name="connsiteX7" fmla="*/ 166254 w 739832"/>
              <a:gd name="connsiteY7" fmla="*/ 191192 h 673331"/>
              <a:gd name="connsiteX8" fmla="*/ 83127 w 739832"/>
              <a:gd name="connsiteY8" fmla="*/ 166254 h 673331"/>
              <a:gd name="connsiteX9" fmla="*/ 0 w 739832"/>
              <a:gd name="connsiteY9" fmla="*/ 170411 h 673331"/>
              <a:gd name="connsiteX10" fmla="*/ 24938 w 739832"/>
              <a:gd name="connsiteY10" fmla="*/ 257694 h 673331"/>
              <a:gd name="connsiteX11" fmla="*/ 116378 w 739832"/>
              <a:gd name="connsiteY11" fmla="*/ 290945 h 673331"/>
              <a:gd name="connsiteX12" fmla="*/ 174567 w 739832"/>
              <a:gd name="connsiteY12" fmla="*/ 353291 h 673331"/>
              <a:gd name="connsiteX13" fmla="*/ 182880 w 739832"/>
              <a:gd name="connsiteY13" fmla="*/ 411480 h 673331"/>
              <a:gd name="connsiteX14" fmla="*/ 178723 w 739832"/>
              <a:gd name="connsiteY14" fmla="*/ 498763 h 673331"/>
              <a:gd name="connsiteX15" fmla="*/ 149629 w 739832"/>
              <a:gd name="connsiteY15" fmla="*/ 573578 h 673331"/>
              <a:gd name="connsiteX16" fmla="*/ 286789 w 739832"/>
              <a:gd name="connsiteY16" fmla="*/ 615142 h 673331"/>
              <a:gd name="connsiteX17" fmla="*/ 336665 w 739832"/>
              <a:gd name="connsiteY17" fmla="*/ 598516 h 673331"/>
              <a:gd name="connsiteX18" fmla="*/ 336665 w 739832"/>
              <a:gd name="connsiteY18" fmla="*/ 598516 h 673331"/>
              <a:gd name="connsiteX19" fmla="*/ 423949 w 739832"/>
              <a:gd name="connsiteY19" fmla="*/ 673331 h 673331"/>
              <a:gd name="connsiteX20" fmla="*/ 448887 w 739832"/>
              <a:gd name="connsiteY20" fmla="*/ 594360 h 673331"/>
              <a:gd name="connsiteX21" fmla="*/ 519545 w 739832"/>
              <a:gd name="connsiteY21" fmla="*/ 573578 h 673331"/>
              <a:gd name="connsiteX22" fmla="*/ 586047 w 739832"/>
              <a:gd name="connsiteY22" fmla="*/ 594360 h 673331"/>
              <a:gd name="connsiteX23" fmla="*/ 665018 w 739832"/>
              <a:gd name="connsiteY23" fmla="*/ 565265 h 673331"/>
              <a:gd name="connsiteX24" fmla="*/ 677487 w 739832"/>
              <a:gd name="connsiteY24" fmla="*/ 540327 h 673331"/>
              <a:gd name="connsiteX25" fmla="*/ 635923 w 739832"/>
              <a:gd name="connsiteY25" fmla="*/ 502920 h 673331"/>
              <a:gd name="connsiteX26" fmla="*/ 586047 w 739832"/>
              <a:gd name="connsiteY26" fmla="*/ 403167 h 673331"/>
              <a:gd name="connsiteX27" fmla="*/ 556953 w 739832"/>
              <a:gd name="connsiteY27" fmla="*/ 315883 h 673331"/>
              <a:gd name="connsiteX28" fmla="*/ 648393 w 739832"/>
              <a:gd name="connsiteY28" fmla="*/ 253538 h 673331"/>
              <a:gd name="connsiteX29" fmla="*/ 689956 w 739832"/>
              <a:gd name="connsiteY29" fmla="*/ 191192 h 673331"/>
              <a:gd name="connsiteX30" fmla="*/ 739832 w 739832"/>
              <a:gd name="connsiteY30" fmla="*/ 108066 h 673331"/>
              <a:gd name="connsiteX31" fmla="*/ 515389 w 739832"/>
              <a:gd name="connsiteY31" fmla="*/ 120534 h 673331"/>
              <a:gd name="connsiteX32" fmla="*/ 436418 w 739832"/>
              <a:gd name="connsiteY32" fmla="*/ 83127 h 673331"/>
              <a:gd name="connsiteX33" fmla="*/ 378229 w 739832"/>
              <a:gd name="connsiteY33" fmla="*/ 0 h 673331"/>
              <a:gd name="connsiteX0" fmla="*/ 378229 w 739832"/>
              <a:gd name="connsiteY0" fmla="*/ 0 h 673331"/>
              <a:gd name="connsiteX1" fmla="*/ 324196 w 739832"/>
              <a:gd name="connsiteY1" fmla="*/ 24938 h 673331"/>
              <a:gd name="connsiteX2" fmla="*/ 303414 w 739832"/>
              <a:gd name="connsiteY2" fmla="*/ 91440 h 673331"/>
              <a:gd name="connsiteX3" fmla="*/ 274320 w 739832"/>
              <a:gd name="connsiteY3" fmla="*/ 137160 h 673331"/>
              <a:gd name="connsiteX4" fmla="*/ 211974 w 739832"/>
              <a:gd name="connsiteY4" fmla="*/ 145472 h 673331"/>
              <a:gd name="connsiteX5" fmla="*/ 162098 w 739832"/>
              <a:gd name="connsiteY5" fmla="*/ 108065 h 673331"/>
              <a:gd name="connsiteX6" fmla="*/ 124691 w 739832"/>
              <a:gd name="connsiteY6" fmla="*/ 128847 h 673331"/>
              <a:gd name="connsiteX7" fmla="*/ 166254 w 739832"/>
              <a:gd name="connsiteY7" fmla="*/ 191192 h 673331"/>
              <a:gd name="connsiteX8" fmla="*/ 83127 w 739832"/>
              <a:gd name="connsiteY8" fmla="*/ 166254 h 673331"/>
              <a:gd name="connsiteX9" fmla="*/ 0 w 739832"/>
              <a:gd name="connsiteY9" fmla="*/ 170411 h 673331"/>
              <a:gd name="connsiteX10" fmla="*/ 24938 w 739832"/>
              <a:gd name="connsiteY10" fmla="*/ 257694 h 673331"/>
              <a:gd name="connsiteX11" fmla="*/ 116378 w 739832"/>
              <a:gd name="connsiteY11" fmla="*/ 290945 h 673331"/>
              <a:gd name="connsiteX12" fmla="*/ 174567 w 739832"/>
              <a:gd name="connsiteY12" fmla="*/ 353291 h 673331"/>
              <a:gd name="connsiteX13" fmla="*/ 182880 w 739832"/>
              <a:gd name="connsiteY13" fmla="*/ 411480 h 673331"/>
              <a:gd name="connsiteX14" fmla="*/ 178723 w 739832"/>
              <a:gd name="connsiteY14" fmla="*/ 498763 h 673331"/>
              <a:gd name="connsiteX15" fmla="*/ 149629 w 739832"/>
              <a:gd name="connsiteY15" fmla="*/ 573578 h 673331"/>
              <a:gd name="connsiteX16" fmla="*/ 286789 w 739832"/>
              <a:gd name="connsiteY16" fmla="*/ 615142 h 673331"/>
              <a:gd name="connsiteX17" fmla="*/ 336665 w 739832"/>
              <a:gd name="connsiteY17" fmla="*/ 598516 h 673331"/>
              <a:gd name="connsiteX18" fmla="*/ 336665 w 739832"/>
              <a:gd name="connsiteY18" fmla="*/ 598516 h 673331"/>
              <a:gd name="connsiteX19" fmla="*/ 423949 w 739832"/>
              <a:gd name="connsiteY19" fmla="*/ 673331 h 673331"/>
              <a:gd name="connsiteX20" fmla="*/ 448887 w 739832"/>
              <a:gd name="connsiteY20" fmla="*/ 594360 h 673331"/>
              <a:gd name="connsiteX21" fmla="*/ 519545 w 739832"/>
              <a:gd name="connsiteY21" fmla="*/ 573578 h 673331"/>
              <a:gd name="connsiteX22" fmla="*/ 586047 w 739832"/>
              <a:gd name="connsiteY22" fmla="*/ 594360 h 673331"/>
              <a:gd name="connsiteX23" fmla="*/ 665018 w 739832"/>
              <a:gd name="connsiteY23" fmla="*/ 565265 h 673331"/>
              <a:gd name="connsiteX24" fmla="*/ 677487 w 739832"/>
              <a:gd name="connsiteY24" fmla="*/ 540327 h 673331"/>
              <a:gd name="connsiteX25" fmla="*/ 635923 w 739832"/>
              <a:gd name="connsiteY25" fmla="*/ 502920 h 673331"/>
              <a:gd name="connsiteX26" fmla="*/ 586047 w 739832"/>
              <a:gd name="connsiteY26" fmla="*/ 403167 h 673331"/>
              <a:gd name="connsiteX27" fmla="*/ 606829 w 739832"/>
              <a:gd name="connsiteY27" fmla="*/ 332508 h 673331"/>
              <a:gd name="connsiteX28" fmla="*/ 648393 w 739832"/>
              <a:gd name="connsiteY28" fmla="*/ 253538 h 673331"/>
              <a:gd name="connsiteX29" fmla="*/ 689956 w 739832"/>
              <a:gd name="connsiteY29" fmla="*/ 191192 h 673331"/>
              <a:gd name="connsiteX30" fmla="*/ 739832 w 739832"/>
              <a:gd name="connsiteY30" fmla="*/ 108066 h 673331"/>
              <a:gd name="connsiteX31" fmla="*/ 515389 w 739832"/>
              <a:gd name="connsiteY31" fmla="*/ 120534 h 673331"/>
              <a:gd name="connsiteX32" fmla="*/ 436418 w 739832"/>
              <a:gd name="connsiteY32" fmla="*/ 83127 h 673331"/>
              <a:gd name="connsiteX33" fmla="*/ 378229 w 739832"/>
              <a:gd name="connsiteY33" fmla="*/ 0 h 673331"/>
              <a:gd name="connsiteX0" fmla="*/ 378229 w 689956"/>
              <a:gd name="connsiteY0" fmla="*/ 0 h 673331"/>
              <a:gd name="connsiteX1" fmla="*/ 324196 w 689956"/>
              <a:gd name="connsiteY1" fmla="*/ 24938 h 673331"/>
              <a:gd name="connsiteX2" fmla="*/ 303414 w 689956"/>
              <a:gd name="connsiteY2" fmla="*/ 91440 h 673331"/>
              <a:gd name="connsiteX3" fmla="*/ 274320 w 689956"/>
              <a:gd name="connsiteY3" fmla="*/ 137160 h 673331"/>
              <a:gd name="connsiteX4" fmla="*/ 211974 w 689956"/>
              <a:gd name="connsiteY4" fmla="*/ 145472 h 673331"/>
              <a:gd name="connsiteX5" fmla="*/ 162098 w 689956"/>
              <a:gd name="connsiteY5" fmla="*/ 108065 h 673331"/>
              <a:gd name="connsiteX6" fmla="*/ 124691 w 689956"/>
              <a:gd name="connsiteY6" fmla="*/ 128847 h 673331"/>
              <a:gd name="connsiteX7" fmla="*/ 166254 w 689956"/>
              <a:gd name="connsiteY7" fmla="*/ 191192 h 673331"/>
              <a:gd name="connsiteX8" fmla="*/ 83127 w 689956"/>
              <a:gd name="connsiteY8" fmla="*/ 166254 h 673331"/>
              <a:gd name="connsiteX9" fmla="*/ 0 w 689956"/>
              <a:gd name="connsiteY9" fmla="*/ 170411 h 673331"/>
              <a:gd name="connsiteX10" fmla="*/ 24938 w 689956"/>
              <a:gd name="connsiteY10" fmla="*/ 257694 h 673331"/>
              <a:gd name="connsiteX11" fmla="*/ 116378 w 689956"/>
              <a:gd name="connsiteY11" fmla="*/ 290945 h 673331"/>
              <a:gd name="connsiteX12" fmla="*/ 174567 w 689956"/>
              <a:gd name="connsiteY12" fmla="*/ 353291 h 673331"/>
              <a:gd name="connsiteX13" fmla="*/ 182880 w 689956"/>
              <a:gd name="connsiteY13" fmla="*/ 411480 h 673331"/>
              <a:gd name="connsiteX14" fmla="*/ 178723 w 689956"/>
              <a:gd name="connsiteY14" fmla="*/ 498763 h 673331"/>
              <a:gd name="connsiteX15" fmla="*/ 149629 w 689956"/>
              <a:gd name="connsiteY15" fmla="*/ 573578 h 673331"/>
              <a:gd name="connsiteX16" fmla="*/ 286789 w 689956"/>
              <a:gd name="connsiteY16" fmla="*/ 615142 h 673331"/>
              <a:gd name="connsiteX17" fmla="*/ 336665 w 689956"/>
              <a:gd name="connsiteY17" fmla="*/ 598516 h 673331"/>
              <a:gd name="connsiteX18" fmla="*/ 336665 w 689956"/>
              <a:gd name="connsiteY18" fmla="*/ 598516 h 673331"/>
              <a:gd name="connsiteX19" fmla="*/ 423949 w 689956"/>
              <a:gd name="connsiteY19" fmla="*/ 673331 h 673331"/>
              <a:gd name="connsiteX20" fmla="*/ 448887 w 689956"/>
              <a:gd name="connsiteY20" fmla="*/ 594360 h 673331"/>
              <a:gd name="connsiteX21" fmla="*/ 519545 w 689956"/>
              <a:gd name="connsiteY21" fmla="*/ 573578 h 673331"/>
              <a:gd name="connsiteX22" fmla="*/ 586047 w 689956"/>
              <a:gd name="connsiteY22" fmla="*/ 594360 h 673331"/>
              <a:gd name="connsiteX23" fmla="*/ 665018 w 689956"/>
              <a:gd name="connsiteY23" fmla="*/ 565265 h 673331"/>
              <a:gd name="connsiteX24" fmla="*/ 677487 w 689956"/>
              <a:gd name="connsiteY24" fmla="*/ 540327 h 673331"/>
              <a:gd name="connsiteX25" fmla="*/ 635923 w 689956"/>
              <a:gd name="connsiteY25" fmla="*/ 502920 h 673331"/>
              <a:gd name="connsiteX26" fmla="*/ 586047 w 689956"/>
              <a:gd name="connsiteY26" fmla="*/ 403167 h 673331"/>
              <a:gd name="connsiteX27" fmla="*/ 606829 w 689956"/>
              <a:gd name="connsiteY27" fmla="*/ 332508 h 673331"/>
              <a:gd name="connsiteX28" fmla="*/ 648393 w 689956"/>
              <a:gd name="connsiteY28" fmla="*/ 253538 h 673331"/>
              <a:gd name="connsiteX29" fmla="*/ 689956 w 689956"/>
              <a:gd name="connsiteY29" fmla="*/ 191192 h 673331"/>
              <a:gd name="connsiteX30" fmla="*/ 681642 w 689956"/>
              <a:gd name="connsiteY30" fmla="*/ 128848 h 673331"/>
              <a:gd name="connsiteX31" fmla="*/ 515389 w 689956"/>
              <a:gd name="connsiteY31" fmla="*/ 120534 h 673331"/>
              <a:gd name="connsiteX32" fmla="*/ 436418 w 689956"/>
              <a:gd name="connsiteY32" fmla="*/ 83127 h 673331"/>
              <a:gd name="connsiteX33" fmla="*/ 378229 w 689956"/>
              <a:gd name="connsiteY33" fmla="*/ 0 h 67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9956" h="673331">
                <a:moveTo>
                  <a:pt x="378229" y="0"/>
                </a:moveTo>
                <a:lnTo>
                  <a:pt x="324196" y="24938"/>
                </a:lnTo>
                <a:lnTo>
                  <a:pt x="303414" y="91440"/>
                </a:lnTo>
                <a:lnTo>
                  <a:pt x="274320" y="137160"/>
                </a:lnTo>
                <a:lnTo>
                  <a:pt x="211974" y="145472"/>
                </a:lnTo>
                <a:lnTo>
                  <a:pt x="162098" y="108065"/>
                </a:lnTo>
                <a:lnTo>
                  <a:pt x="124691" y="128847"/>
                </a:lnTo>
                <a:lnTo>
                  <a:pt x="166254" y="191192"/>
                </a:lnTo>
                <a:lnTo>
                  <a:pt x="83127" y="166254"/>
                </a:lnTo>
                <a:lnTo>
                  <a:pt x="0" y="170411"/>
                </a:lnTo>
                <a:lnTo>
                  <a:pt x="24938" y="257694"/>
                </a:lnTo>
                <a:lnTo>
                  <a:pt x="116378" y="290945"/>
                </a:lnTo>
                <a:lnTo>
                  <a:pt x="174567" y="353291"/>
                </a:lnTo>
                <a:lnTo>
                  <a:pt x="182880" y="411480"/>
                </a:lnTo>
                <a:lnTo>
                  <a:pt x="178723" y="498763"/>
                </a:lnTo>
                <a:lnTo>
                  <a:pt x="149629" y="573578"/>
                </a:lnTo>
                <a:lnTo>
                  <a:pt x="286789" y="615142"/>
                </a:lnTo>
                <a:lnTo>
                  <a:pt x="336665" y="598516"/>
                </a:lnTo>
                <a:lnTo>
                  <a:pt x="336665" y="598516"/>
                </a:lnTo>
                <a:lnTo>
                  <a:pt x="423949" y="673331"/>
                </a:lnTo>
                <a:lnTo>
                  <a:pt x="448887" y="594360"/>
                </a:lnTo>
                <a:lnTo>
                  <a:pt x="519545" y="573578"/>
                </a:lnTo>
                <a:lnTo>
                  <a:pt x="586047" y="594360"/>
                </a:lnTo>
                <a:lnTo>
                  <a:pt x="665018" y="565265"/>
                </a:lnTo>
                <a:lnTo>
                  <a:pt x="677487" y="540327"/>
                </a:lnTo>
                <a:lnTo>
                  <a:pt x="635923" y="502920"/>
                </a:lnTo>
                <a:lnTo>
                  <a:pt x="586047" y="403167"/>
                </a:lnTo>
                <a:lnTo>
                  <a:pt x="606829" y="332508"/>
                </a:lnTo>
                <a:lnTo>
                  <a:pt x="648393" y="253538"/>
                </a:lnTo>
                <a:lnTo>
                  <a:pt x="689956" y="191192"/>
                </a:lnTo>
                <a:lnTo>
                  <a:pt x="681642" y="128848"/>
                </a:lnTo>
                <a:lnTo>
                  <a:pt x="515389" y="120534"/>
                </a:lnTo>
                <a:lnTo>
                  <a:pt x="436418" y="83127"/>
                </a:lnTo>
                <a:lnTo>
                  <a:pt x="378229" y="0"/>
                </a:lnTo>
                <a:close/>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6" name="文字方塊 15"/>
          <p:cNvSpPr txBox="1"/>
          <p:nvPr/>
        </p:nvSpPr>
        <p:spPr>
          <a:xfrm>
            <a:off x="3355657" y="5134829"/>
            <a:ext cx="49244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法國</a:t>
            </a:r>
            <a:endPar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2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482237" y="4717374"/>
            <a:ext cx="2600093" cy="17139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urope floods, europe floods news, europe floods death, europe floods casualties, france floods, p[aris floods, romania flood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2237" y="2909252"/>
            <a:ext cx="2600093" cy="173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345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0" y="533400"/>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淹水面積達法國面積</a:t>
            </a:r>
            <a:r>
              <a:rPr kumimoji="1" lang="en-US" altLang="zh-TW"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1/4</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（約臺灣面積的</a:t>
            </a:r>
            <a:r>
              <a:rPr kumimoji="1" lang="en-US" altLang="zh-TW"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4.4</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倍），</a:t>
            </a:r>
            <a:r>
              <a:rPr kumimoji="1" lang="en-US" altLang="zh-TW" sz="2200" b="0"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782</a:t>
            </a:r>
            <a:r>
              <a:rPr kumimoji="1" lang="zh-TW" altLang="en-US" sz="22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城鎮受影響</a:t>
            </a:r>
            <a:r>
              <a:rPr kumimoji="1" lang="zh-TW" altLang="en-US" sz="22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a:t>
            </a:r>
            <a:endParaRPr kumimoji="1" lang="en-US" altLang="zh-TW" sz="22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endParaRPr>
          </a:p>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法國與德國統計共造成</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5</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人死亡</a:t>
            </a:r>
            <a:r>
              <a:rPr kumimoji="1" lang="zh-TW" altLang="en-US"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數十人受傷</a:t>
            </a:r>
            <a:r>
              <a:rPr kumimoji="1" lang="zh-TW" altLang="en-US"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約</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2</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萬人以上民眾被迫遷移</a:t>
            </a:r>
            <a:r>
              <a:rPr kumimoji="1" lang="zh-TW" altLang="en-US"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約</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9</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千戶停電</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endParaRPr kumimoji="1" lang="en-US" altLang="zh-TW"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endParaRPr>
          </a:p>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經濟方面</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保險賠償金額約在</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9</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億至</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14</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億歐元 </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約</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322</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501</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億臺幣</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a:t>
            </a:r>
            <a:r>
              <a:rPr kumimoji="1" lang="zh-TW" altLang="en-US"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endParaRPr kumimoji="1" lang="en-US" altLang="zh-TW"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endParaRPr>
          </a:p>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交通方面</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：火車停駛、部分路段封鎖、道路因淹水受阻。</a:t>
            </a:r>
            <a:endParaRPr kumimoji="1" lang="en-US" altLang="zh-TW"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endParaRPr>
          </a:p>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觀光</a:t>
            </a:r>
            <a:r>
              <a:rPr kumimoji="1" lang="zh-TW" altLang="en-US" sz="22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方面</a:t>
            </a:r>
            <a:r>
              <a:rPr kumimoji="1" lang="zh-TW" altLang="en-US" sz="22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：水上載客和輪渡</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收益損失約</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1</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千萬歐元</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約</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3.49</a:t>
            </a:r>
            <a:r>
              <a:rPr kumimoji="1" lang="zh-TW" altLang="en-US" sz="22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億臺幣</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endParaRPr kumimoji="1" lang="en-US" altLang="zh-TW"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endParaRPr>
          </a:p>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農業</a:t>
            </a:r>
            <a:r>
              <a:rPr kumimoji="1" lang="zh-TW" altLang="en-US" sz="22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方面</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：數千</a:t>
            </a:r>
            <a:r>
              <a:rPr kumimoji="1" lang="zh-TW" altLang="en-US" sz="22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公頃的農田</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被淹沒，</a:t>
            </a:r>
            <a:r>
              <a:rPr kumimoji="1" lang="zh-TW" altLang="en-US" sz="22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每公頃平均</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損失</a:t>
            </a:r>
            <a:r>
              <a:rPr kumimoji="1" lang="en-US" altLang="zh-TW"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1</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千至</a:t>
            </a:r>
            <a:r>
              <a:rPr kumimoji="1" lang="en-US" altLang="zh-TW"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1</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千</a:t>
            </a:r>
            <a:r>
              <a:rPr kumimoji="1" lang="en-US" altLang="zh-TW"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5</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百歐元（</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約</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3.5</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a:t>
            </a:r>
            <a:r>
              <a:rPr kumimoji="1" lang="en-US" altLang="zh-TW"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5.2</a:t>
            </a:r>
            <a:r>
              <a:rPr kumimoji="1"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萬臺幣</a:t>
            </a:r>
            <a:r>
              <a:rPr kumimoji="1" lang="zh-TW" altLang="en-US"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endParaRPr kumimoji="1" lang="en-US" altLang="zh-TW" sz="22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endParaRPr>
          </a:p>
        </p:txBody>
      </p:sp>
      <p:sp>
        <p:nvSpPr>
          <p:cNvPr id="5" name="矩形 6"/>
          <p:cNvSpPr>
            <a:spLocks noChangeArrowheads="1"/>
          </p:cNvSpPr>
          <p:nvPr/>
        </p:nvSpPr>
        <p:spPr bwMode="auto">
          <a:xfrm>
            <a:off x="0" y="6400800"/>
            <a:ext cx="7726363" cy="461665"/>
          </a:xfrm>
          <a:prstGeom prst="rect">
            <a:avLst/>
          </a:prstGeom>
          <a:solidFill>
            <a:schemeClr val="bg1">
              <a:alpha val="50000"/>
            </a:schemeClr>
          </a:solidFill>
          <a:ln>
            <a:noFill/>
          </a:ln>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 </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聯合新聞網：</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3"/>
              </a:rPr>
              <a:t>http</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3"/>
              </a:rPr>
              <a:t>://udn.com/news/story/6809/1738707-%E5%A1%9E%E7%B4%8D%E6%B2%B3%E6%B7%B9%E4%B8%8A%E8%B7%AF-%</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3"/>
              </a:rPr>
              <a:t>E7%BE%85%E6%B5%AE%E5%AE%AE%E6%80%A5%E6%8C%AA%E8%97%9D%E8%A1%93%E5%93%81</a:t>
            </a:r>
            <a:endPar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BBC</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4"/>
              </a:rPr>
              <a:t>http</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4"/>
              </a:rPr>
              <a:t>://</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4"/>
              </a:rPr>
              <a:t>www.bbc.com/zhongwen/trad/world/2016/06/160602_france_germany_flood</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pic>
        <p:nvPicPr>
          <p:cNvPr id="2050" name="Picture 2" descr="http://pgw.udn.com.tw/gw/photo.php?u=http://uc.udn.com.tw/photo/2016/06/03/6/2221420.jpg&amp;sl=W&amp;fw=750&amp;exp=3600"/>
          <p:cNvPicPr>
            <a:picLocks noChangeAspect="1" noChangeArrowheads="1"/>
          </p:cNvPicPr>
          <p:nvPr/>
        </p:nvPicPr>
        <p:blipFill rotWithShape="1">
          <a:blip r:embed="rId5">
            <a:extLst>
              <a:ext uri="{28A0092B-C50C-407E-A947-70E740481C1C}">
                <a14:useLocalDpi xmlns:a14="http://schemas.microsoft.com/office/drawing/2010/main" val="0"/>
              </a:ext>
            </a:extLst>
          </a:blip>
          <a:srcRect t="8824"/>
          <a:stretch/>
        </p:blipFill>
        <p:spPr bwMode="auto">
          <a:xfrm>
            <a:off x="0" y="3595688"/>
            <a:ext cx="4343400" cy="25094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chef-1.bbci.co.uk/news/ws/624/amz/worldservice/live/assets/images/2016/06/02/160602112908_europe_flood_640x360_af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581400"/>
            <a:ext cx="4495800" cy="252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527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p:cNvGrpSpPr/>
          <p:nvPr/>
        </p:nvGrpSpPr>
        <p:grpSpPr>
          <a:xfrm>
            <a:off x="12985" y="2122483"/>
            <a:ext cx="2096171" cy="2017284"/>
            <a:chOff x="2933029" y="3105090"/>
            <a:chExt cx="2096171" cy="2017284"/>
          </a:xfrm>
        </p:grpSpPr>
        <p:pic>
          <p:nvPicPr>
            <p:cNvPr id="20" name="Picture 2" descr="http://media.rtl.fr/online/image/2015/1003/7779966542_carte-de-vigilance-a-18h-le-3-octobre-2015meteo-france.JPG"/>
            <p:cNvPicPr>
              <a:picLocks noChangeAspect="1" noChangeArrowheads="1"/>
            </p:cNvPicPr>
            <p:nvPr/>
          </p:nvPicPr>
          <p:blipFill rotWithShape="1">
            <a:blip r:embed="rId4">
              <a:extLst>
                <a:ext uri="{28A0092B-C50C-407E-A947-70E740481C1C}">
                  <a14:useLocalDpi xmlns:a14="http://schemas.microsoft.com/office/drawing/2010/main" val="0"/>
                </a:ext>
              </a:extLst>
            </a:blip>
            <a:srcRect l="238" t="12226" r="77032" b="60826"/>
            <a:stretch/>
          </p:blipFill>
          <p:spPr bwMode="auto">
            <a:xfrm>
              <a:off x="2933029" y="3470608"/>
              <a:ext cx="2065467" cy="1622250"/>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p:cNvSpPr txBox="1"/>
            <p:nvPr/>
          </p:nvSpPr>
          <p:spPr>
            <a:xfrm>
              <a:off x="3215520" y="4753042"/>
              <a:ext cx="1782976" cy="369332"/>
            </a:xfrm>
            <a:prstGeom prst="rect">
              <a:avLst/>
            </a:prstGeom>
            <a:solidFill>
              <a:schemeClr val="bg1"/>
            </a:solidFill>
            <a:effectLst>
              <a:softEdge rad="12700"/>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普通</a:t>
              </a:r>
              <a:endParaRPr kumimoji="1" lang="zh-TW" altLang="en-US" sz="18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22" name="文字方塊 21"/>
            <p:cNvSpPr txBox="1"/>
            <p:nvPr/>
          </p:nvSpPr>
          <p:spPr>
            <a:xfrm>
              <a:off x="3200280" y="4376568"/>
              <a:ext cx="1828920" cy="369332"/>
            </a:xfrm>
            <a:prstGeom prst="rect">
              <a:avLst/>
            </a:prstGeom>
            <a:solidFill>
              <a:schemeClr val="bg1"/>
            </a:solidFill>
            <a:effectLst>
              <a:softEdge rad="12700"/>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注意</a:t>
              </a:r>
              <a:endParaRPr kumimoji="1" lang="zh-TW" altLang="en-US" sz="18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23" name="文字方塊 22"/>
            <p:cNvSpPr txBox="1"/>
            <p:nvPr/>
          </p:nvSpPr>
          <p:spPr>
            <a:xfrm>
              <a:off x="3178884" y="3450516"/>
              <a:ext cx="1819612" cy="646331"/>
            </a:xfrm>
            <a:prstGeom prst="rect">
              <a:avLst/>
            </a:prstGeom>
            <a:solidFill>
              <a:schemeClr val="bg1"/>
            </a:solidFill>
            <a:effectLst>
              <a:softEdge rad="12700"/>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警戒</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24" name="文字方塊 23"/>
            <p:cNvSpPr txBox="1"/>
            <p:nvPr/>
          </p:nvSpPr>
          <p:spPr>
            <a:xfrm>
              <a:off x="3200400" y="4033646"/>
              <a:ext cx="1465848" cy="369332"/>
            </a:xfrm>
            <a:prstGeom prst="rect">
              <a:avLst/>
            </a:prstGeom>
            <a:solidFill>
              <a:schemeClr val="bg1"/>
            </a:solidFill>
            <a:effectLst>
              <a:softEdge rad="12700"/>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提高注意</a:t>
              </a:r>
              <a:endParaRPr kumimoji="1" lang="zh-TW" altLang="en-US" sz="18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19" name="文字方塊 18"/>
            <p:cNvSpPr txBox="1"/>
            <p:nvPr/>
          </p:nvSpPr>
          <p:spPr>
            <a:xfrm>
              <a:off x="3161629" y="3105090"/>
              <a:ext cx="1372408" cy="400110"/>
            </a:xfrm>
            <a:prstGeom prst="rect">
              <a:avLst/>
            </a:prstGeom>
            <a:solidFill>
              <a:schemeClr val="bg1"/>
            </a:solidFill>
            <a:effectLst>
              <a:softEdge rad="63500"/>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警戒分級</a:t>
              </a:r>
              <a:endParaRPr kumimoji="1" lang="zh-TW" altLang="en-US" sz="20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grpSp>
      <p:graphicFrame>
        <p:nvGraphicFramePr>
          <p:cNvPr id="6" name="物件 5"/>
          <p:cNvGraphicFramePr>
            <a:graphicFrameLocks noChangeAspect="1"/>
          </p:cNvGraphicFramePr>
          <p:nvPr>
            <p:extLst/>
          </p:nvPr>
        </p:nvGraphicFramePr>
        <p:xfrm>
          <a:off x="1447800" y="1960247"/>
          <a:ext cx="3780975" cy="4135753"/>
        </p:xfrm>
        <a:graphic>
          <a:graphicData uri="http://schemas.openxmlformats.org/presentationml/2006/ole">
            <mc:AlternateContent xmlns:mc="http://schemas.openxmlformats.org/markup-compatibility/2006">
              <mc:Choice xmlns:v="urn:schemas-microsoft-com:vml" Requires="v">
                <p:oleObj spid="_x0000_s1080" name="Image" r:id="rId5" imgW="4195080" imgH="4589640" progId="Photoshop.Image.13">
                  <p:embed/>
                </p:oleObj>
              </mc:Choice>
              <mc:Fallback>
                <p:oleObj name="Image" r:id="rId5" imgW="4195080" imgH="4589640" progId="Photoshop.Image.13">
                  <p:embed/>
                  <p:pic>
                    <p:nvPicPr>
                      <p:cNvPr id="6" name="物件 5"/>
                      <p:cNvPicPr/>
                      <p:nvPr/>
                    </p:nvPicPr>
                    <p:blipFill>
                      <a:blip r:embed="rId6"/>
                      <a:stretch>
                        <a:fillRect/>
                      </a:stretch>
                    </p:blipFill>
                    <p:spPr>
                      <a:xfrm>
                        <a:off x="1447800" y="1960247"/>
                        <a:ext cx="3780975" cy="4135753"/>
                      </a:xfrm>
                      <a:prstGeom prst="rect">
                        <a:avLst/>
                      </a:prstGeom>
                    </p:spPr>
                  </p:pic>
                </p:oleObj>
              </mc:Fallback>
            </mc:AlternateContent>
          </a:graphicData>
        </a:graphic>
      </p:graphicFrame>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應 變 作 為</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82550" y="533400"/>
            <a:ext cx="883285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法國氣象局</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(METEO FRANCE)</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最多曾於</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5</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月</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30</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日對</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23</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個省發布</a:t>
            </a:r>
            <a:r>
              <a:rPr kumimoji="0" lang="zh-TW" altLang="en-US" sz="2400" b="1" i="0" u="none" strike="noStrike" kern="1200" cap="none" spc="0" normalizeH="0" baseline="0" noProof="0" dirty="0" smtClean="0">
                <a:ln>
                  <a:noFill/>
                </a:ln>
                <a:solidFill>
                  <a:srgbClr val="FF9900"/>
                </a:solidFill>
                <a:effectLst/>
                <a:uLnTx/>
                <a:uFillTx/>
                <a:latin typeface="微軟正黑體" pitchFamily="34" charset="-120"/>
                <a:ea typeface="微軟正黑體" pitchFamily="34" charset="-120"/>
                <a:cs typeface="+mn-cs"/>
              </a:rPr>
              <a:t>大雨</a:t>
            </a:r>
            <a:r>
              <a:rPr kumimoji="0" lang="en-US" altLang="zh-TW" sz="2400" b="1" i="0" u="none" strike="noStrike" kern="1200" cap="none" spc="0" normalizeH="0" baseline="0" noProof="0" dirty="0" smtClean="0">
                <a:ln>
                  <a:noFill/>
                </a:ln>
                <a:solidFill>
                  <a:srgbClr val="FF9900"/>
                </a:solidFill>
                <a:effectLst/>
                <a:uLnTx/>
                <a:uFillTx/>
                <a:latin typeface="微軟正黑體" pitchFamily="34" charset="-120"/>
                <a:ea typeface="微軟正黑體" pitchFamily="34" charset="-120"/>
                <a:cs typeface="+mn-cs"/>
              </a:rPr>
              <a:t>-</a:t>
            </a:r>
            <a:r>
              <a:rPr kumimoji="0" lang="zh-TW" altLang="en-US" sz="2400" b="1" i="0" u="none" strike="noStrike" kern="1200" cap="none" spc="0" normalizeH="0" baseline="0" noProof="0" dirty="0" smtClean="0">
                <a:ln>
                  <a:noFill/>
                </a:ln>
                <a:solidFill>
                  <a:srgbClr val="FF9900"/>
                </a:solidFill>
                <a:effectLst/>
                <a:uLnTx/>
                <a:uFillTx/>
                <a:latin typeface="微軟正黑體" pitchFamily="34" charset="-120"/>
                <a:ea typeface="微軟正黑體" pitchFamily="34" charset="-120"/>
                <a:cs typeface="+mn-cs"/>
              </a:rPr>
              <a:t>洪水橙色警報</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橙色為法國警報體制中次高級別之警報</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6</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月</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1</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日，更對</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巴黎周遭</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兩個省發布</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洪水紅色警報</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最高級別</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5" name="矩形 6"/>
          <p:cNvSpPr>
            <a:spLocks noChangeArrowheads="1"/>
          </p:cNvSpPr>
          <p:nvPr/>
        </p:nvSpPr>
        <p:spPr bwMode="auto">
          <a:xfrm>
            <a:off x="0" y="6553200"/>
            <a:ext cx="6192957"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：法國氣象局</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(METEO FRANCE)</a:t>
            </a:r>
            <a:endPar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7" name="文字方塊 12"/>
          <p:cNvSpPr txBox="1">
            <a:spLocks noChangeArrowheads="1"/>
          </p:cNvSpPr>
          <p:nvPr/>
        </p:nvSpPr>
        <p:spPr bwMode="auto">
          <a:xfrm>
            <a:off x="2209800" y="1780401"/>
            <a:ext cx="2265100" cy="276999"/>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30</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日警報發布情形</a:t>
            </a:r>
          </a:p>
        </p:txBody>
      </p:sp>
      <p:graphicFrame>
        <p:nvGraphicFramePr>
          <p:cNvPr id="7" name="物件 6"/>
          <p:cNvGraphicFramePr>
            <a:graphicFrameLocks noChangeAspect="1"/>
          </p:cNvGraphicFramePr>
          <p:nvPr>
            <p:extLst/>
          </p:nvPr>
        </p:nvGraphicFramePr>
        <p:xfrm>
          <a:off x="5092656" y="2062825"/>
          <a:ext cx="3721870" cy="4163199"/>
        </p:xfrm>
        <a:graphic>
          <a:graphicData uri="http://schemas.openxmlformats.org/presentationml/2006/ole">
            <mc:AlternateContent xmlns:mc="http://schemas.openxmlformats.org/markup-compatibility/2006">
              <mc:Choice xmlns:v="urn:schemas-microsoft-com:vml" Requires="v">
                <p:oleObj spid="_x0000_s1081" name="Image" r:id="rId7" imgW="4016880" imgH="4492080" progId="Photoshop.Image.13">
                  <p:embed/>
                </p:oleObj>
              </mc:Choice>
              <mc:Fallback>
                <p:oleObj name="Image" r:id="rId7" imgW="4016880" imgH="4492080" progId="Photoshop.Image.13">
                  <p:embed/>
                  <p:pic>
                    <p:nvPicPr>
                      <p:cNvPr id="7" name="物件 6"/>
                      <p:cNvPicPr/>
                      <p:nvPr/>
                    </p:nvPicPr>
                    <p:blipFill>
                      <a:blip r:embed="rId8"/>
                      <a:stretch>
                        <a:fillRect/>
                      </a:stretch>
                    </p:blipFill>
                    <p:spPr>
                      <a:xfrm>
                        <a:off x="5092656" y="2062825"/>
                        <a:ext cx="3721870" cy="4163199"/>
                      </a:xfrm>
                      <a:prstGeom prst="rect">
                        <a:avLst/>
                      </a:prstGeom>
                    </p:spPr>
                  </p:pic>
                </p:oleObj>
              </mc:Fallback>
            </mc:AlternateContent>
          </a:graphicData>
        </a:graphic>
      </p:graphicFrame>
      <p:sp>
        <p:nvSpPr>
          <p:cNvPr id="25" name="文字方塊 12"/>
          <p:cNvSpPr txBox="1">
            <a:spLocks noChangeArrowheads="1"/>
          </p:cNvSpPr>
          <p:nvPr/>
        </p:nvSpPr>
        <p:spPr bwMode="auto">
          <a:xfrm>
            <a:off x="6192957" y="1752600"/>
            <a:ext cx="1752259" cy="276999"/>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警報發布情形</a:t>
            </a:r>
          </a:p>
        </p:txBody>
      </p:sp>
      <p:pic>
        <p:nvPicPr>
          <p:cNvPr id="26" name="圖片 25"/>
          <p:cNvPicPr>
            <a:picLocks noChangeAspect="1"/>
          </p:cNvPicPr>
          <p:nvPr/>
        </p:nvPicPr>
        <p:blipFill>
          <a:blip r:embed="rId9"/>
          <a:stretch>
            <a:fillRect/>
          </a:stretch>
        </p:blipFill>
        <p:spPr>
          <a:xfrm>
            <a:off x="0" y="5410200"/>
            <a:ext cx="3124994" cy="1082675"/>
          </a:xfrm>
          <a:prstGeom prst="rect">
            <a:avLst/>
          </a:prstGeom>
        </p:spPr>
      </p:pic>
    </p:spTree>
    <p:extLst>
      <p:ext uri="{BB962C8B-B14F-4D97-AF65-F5344CB8AC3E}">
        <p14:creationId xmlns:p14="http://schemas.microsoft.com/office/powerpoint/2010/main" val="3804684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應 變 作 為</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82550" y="533400"/>
            <a:ext cx="8832850"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截至</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6</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月</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2</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日，法國政府共派出</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3</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千名消防員、</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250</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名士兵進行逾</a:t>
            </a:r>
            <a:r>
              <a:rPr kumimoji="0" lang="en-US" altLang="zh-TW"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1.6</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萬次救援措施</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，共</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疏散超過</a:t>
            </a:r>
            <a:r>
              <a:rPr kumimoji="0" lang="en-US" altLang="zh-TW"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2</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萬名災民</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設立緊急基金，用於救災及災民的轉移、安置。</a:t>
            </a:r>
            <a:endPar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羅浮宮與奧賽美術館於</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6</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月</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3</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日緊急閉館，搶救館內</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逾</a:t>
            </a:r>
            <a:r>
              <a:rPr kumimoji="0" lang="en-US" altLang="zh-TW"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25</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萬件藝術收藏品</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法國國營鐵路</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(SNCF)</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關閉穿越市中心</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的近郊鐵路</a:t>
            </a: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C</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線。</a:t>
            </a:r>
            <a:endPar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5" name="矩形 6"/>
          <p:cNvSpPr>
            <a:spLocks noChangeArrowheads="1"/>
          </p:cNvSpPr>
          <p:nvPr/>
        </p:nvSpPr>
        <p:spPr bwMode="auto">
          <a:xfrm>
            <a:off x="0" y="6324600"/>
            <a:ext cx="7924800" cy="584775"/>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BBC</a:t>
            </a:r>
            <a:r>
              <a:rPr kumimoji="1" lang="zh-TW" altLang="en-US"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a:t>
            </a:r>
            <a:r>
              <a:rPr kumimoji="1" lang="en-US" altLang="zh-TW" sz="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a:t>
            </a:r>
            <a:r>
              <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www.bbc.com/news/world-europe-36451009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東森新聞網： </a:t>
            </a:r>
            <a:r>
              <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http</a:t>
            </a:r>
            <a:r>
              <a:rPr kumimoji="1" lang="en-US" altLang="zh-TW" sz="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a:t>
            </a:r>
            <a:r>
              <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www.ettoday.net/news/20160603/710094.htm</a:t>
            </a:r>
            <a:endPar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大紀元：</a:t>
            </a:r>
            <a:r>
              <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http</a:t>
            </a:r>
            <a:r>
              <a:rPr kumimoji="1" lang="en-US" altLang="zh-TW" sz="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a:t>
            </a:r>
            <a:r>
              <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www.epochtimes.com/b5/16/6/2/n7956774.htm</a:t>
            </a:r>
            <a:endPar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自由時報：</a:t>
            </a:r>
            <a:r>
              <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http</a:t>
            </a:r>
            <a:r>
              <a:rPr kumimoji="1" lang="en-US" altLang="zh-TW" sz="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a:t>
            </a:r>
            <a:r>
              <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news.ltn.com.tw/news/world/breakingnews/1717324</a:t>
            </a:r>
            <a:endPar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026" name="Picture 2" descr="D:\桌面\國際災害\國際災害報告\2016\01.法國洪災\災情圖片\災情圖片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63" y="2980426"/>
            <a:ext cx="4595959" cy="3324410"/>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2"/>
          <p:cNvSpPr txBox="1">
            <a:spLocks noChangeArrowheads="1"/>
          </p:cNvSpPr>
          <p:nvPr/>
        </p:nvSpPr>
        <p:spPr bwMode="auto">
          <a:xfrm>
            <a:off x="69610" y="6001865"/>
            <a:ext cx="3117850" cy="338554"/>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救難人員以小艇協助災民</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撤離</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6" name="圖片 5"/>
          <p:cNvPicPr>
            <a:picLocks noChangeAspect="1"/>
          </p:cNvPicPr>
          <p:nvPr/>
        </p:nvPicPr>
        <p:blipFill>
          <a:blip r:embed="rId8"/>
          <a:stretch>
            <a:fillRect/>
          </a:stretch>
        </p:blipFill>
        <p:spPr>
          <a:xfrm>
            <a:off x="4846248" y="2980426"/>
            <a:ext cx="4286250" cy="2857500"/>
          </a:xfrm>
          <a:prstGeom prst="rect">
            <a:avLst/>
          </a:prstGeom>
        </p:spPr>
      </p:pic>
      <p:sp>
        <p:nvSpPr>
          <p:cNvPr id="9" name="文字方塊 12"/>
          <p:cNvSpPr txBox="1">
            <a:spLocks noChangeArrowheads="1"/>
          </p:cNvSpPr>
          <p:nvPr/>
        </p:nvSpPr>
        <p:spPr bwMode="auto">
          <a:xfrm>
            <a:off x="4841874" y="5833221"/>
            <a:ext cx="4073525" cy="584775"/>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法國總理瓦爾斯（左</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）到</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受</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災小城聽取民眾</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死亡的</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報告</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762905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致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 原 因 研 判</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5222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5731CB-2FCA-4F82-ACFE-6C849EDA29D0}" type="slidenum">
              <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zh-TW" altLang="en-US" sz="1400" b="0" i="0" u="none" strike="noStrike" kern="1200" cap="none" spc="0" normalizeH="0" baseline="0" noProof="0" dirty="0">
              <a:ln>
                <a:noFill/>
              </a:ln>
              <a:solidFill>
                <a:srgbClr val="262626"/>
              </a:solidFill>
              <a:effectLst/>
              <a:uLnTx/>
              <a:uFillTx/>
              <a:latin typeface="Arial Unicode MS" pitchFamily="34" charset="-120"/>
              <a:ea typeface="Arial Unicode MS" pitchFamily="34" charset="-120"/>
            </a:endParaRP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4503" t="21739" r="4826"/>
          <a:stretch/>
        </p:blipFill>
        <p:spPr>
          <a:xfrm>
            <a:off x="3733800" y="1447800"/>
            <a:ext cx="5426519" cy="4683783"/>
          </a:xfrm>
          <a:prstGeom prst="rect">
            <a:avLst/>
          </a:prstGeom>
        </p:spPr>
      </p:pic>
      <p:sp>
        <p:nvSpPr>
          <p:cNvPr id="19" name="矩形 2"/>
          <p:cNvSpPr>
            <a:spLocks noChangeArrowheads="1"/>
          </p:cNvSpPr>
          <p:nvPr/>
        </p:nvSpPr>
        <p:spPr bwMode="auto">
          <a:xfrm>
            <a:off x="0" y="667374"/>
            <a:ext cx="4419600" cy="5262979"/>
          </a:xfrm>
          <a:prstGeom prst="rect">
            <a:avLst/>
          </a:prstGeom>
          <a:noFill/>
          <a:ln>
            <a:noFill/>
          </a:ln>
          <a:extLst/>
        </p:spPr>
        <p:txBody>
          <a:bodyPr wrap="square">
            <a:spAutoFit/>
          </a:bodyPr>
          <a:lstStyle>
            <a:lvl1pPr marL="457200" indent="-4572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457200" marR="0" lvl="0" indent="-457200" algn="l" defTabSz="914400" rtl="0" eaLnBrk="0" fontAlgn="base" latinLnBrk="0" hangingPunct="0">
              <a:lnSpc>
                <a:spcPct val="100000"/>
              </a:lnSpc>
              <a:spcBef>
                <a:spcPct val="0"/>
              </a:spcBef>
              <a:spcAft>
                <a:spcPct val="0"/>
              </a:spcAft>
              <a:buClr>
                <a:srgbClr val="000000"/>
              </a:buClr>
              <a:buSzTx/>
              <a:buFontTx/>
              <a:buAutoNum type="arabicPeriod"/>
              <a:tabLst/>
              <a:defRPr/>
            </a:pP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遠超過平均值的劇烈降雨：</a:t>
            </a:r>
            <a:endParaRPr kumimoji="1" lang="en-US" altLang="zh-TW"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444500" marR="0" lvl="0" indent="0" algn="l" defTabSz="914400" rtl="0" eaLnBrk="0" fontAlgn="base" latinLnBrk="0" hangingPunct="0">
              <a:lnSpc>
                <a:spcPct val="100000"/>
              </a:lnSpc>
              <a:spcBef>
                <a:spcPct val="0"/>
              </a:spcBef>
              <a:spcAft>
                <a:spcPct val="0"/>
              </a:spcAft>
              <a:buClr>
                <a:srgbClr val="000000"/>
              </a:buClr>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右圖為法國氣象局所發表之資料，顯示今</a:t>
            </a:r>
            <a:r>
              <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(2016)</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法國多數地區雨量遠超過</a:t>
            </a:r>
            <a:r>
              <a:rPr kumimoji="1" lang="en-US" altLang="zh-TW"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1981-2010</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之</a:t>
            </a:r>
            <a:r>
              <a:rPr kumimoji="1" lang="en-US" altLang="zh-TW"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30</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年平均值</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法國年降雨量</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580mm) </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，為此次法國洪災肇因之一。</a:t>
            </a:r>
            <a:endPar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4450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0" fontAlgn="base" latinLnBrk="0" hangingPunct="0">
              <a:lnSpc>
                <a:spcPct val="100000"/>
              </a:lnSpc>
              <a:spcBef>
                <a:spcPct val="0"/>
              </a:spcBef>
              <a:spcAft>
                <a:spcPct val="0"/>
              </a:spcAft>
              <a:buClr>
                <a:srgbClr val="000000"/>
              </a:buClr>
              <a:buSzTx/>
              <a:buFont typeface="+mj-lt"/>
              <a:buAutoNum type="arabicPeriod" startAt="2"/>
              <a:tabLst/>
              <a:defRPr/>
            </a:pP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都市化導致脆弱度提高：</a:t>
            </a:r>
            <a:endPar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444500" marR="0" lvl="0" indent="0" algn="l" defTabSz="914400" rtl="0" eaLnBrk="0" fontAlgn="base" latinLnBrk="0" hangingPunct="0">
              <a:lnSpc>
                <a:spcPct val="100000"/>
              </a:lnSpc>
              <a:spcBef>
                <a:spcPct val="0"/>
              </a:spcBef>
              <a:spcAft>
                <a:spcPct val="0"/>
              </a:spcAft>
              <a:buClr>
                <a:srgbClr val="000000"/>
              </a:buClr>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由於巴黎為法國政治及文化中心，都市化程度高，且賽納河畔居民眾多，交通路網複雜，故一遇水患即會造成許多日常生活機能癱瘓。</a:t>
            </a:r>
            <a:endPar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1" name="矩形 6"/>
          <p:cNvSpPr>
            <a:spLocks noChangeArrowheads="1"/>
          </p:cNvSpPr>
          <p:nvPr/>
        </p:nvSpPr>
        <p:spPr bwMode="auto">
          <a:xfrm>
            <a:off x="0" y="6553200"/>
            <a:ext cx="6192957"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：法國氣象局</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(METEO FRANCE)</a:t>
            </a:r>
            <a:endPar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p:cNvSpPr txBox="1"/>
          <p:nvPr/>
        </p:nvSpPr>
        <p:spPr>
          <a:xfrm>
            <a:off x="4800600" y="1030069"/>
            <a:ext cx="33528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2016</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月累積降雨量超過</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1981-2010</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年之比例</a:t>
            </a:r>
            <a:endPar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9" name="圖片 8"/>
          <p:cNvPicPr>
            <a:picLocks noChangeAspect="1"/>
          </p:cNvPicPr>
          <p:nvPr/>
        </p:nvPicPr>
        <p:blipFill rotWithShape="1">
          <a:blip r:embed="rId2" cstate="print">
            <a:extLst>
              <a:ext uri="{28A0092B-C50C-407E-A947-70E740481C1C}">
                <a14:useLocalDpi xmlns:a14="http://schemas.microsoft.com/office/drawing/2010/main" val="0"/>
              </a:ext>
            </a:extLst>
          </a:blip>
          <a:srcRect l="80896" t="33725" r="9288" b="8565"/>
          <a:stretch/>
        </p:blipFill>
        <p:spPr>
          <a:xfrm>
            <a:off x="8200644" y="914401"/>
            <a:ext cx="838200" cy="4927760"/>
          </a:xfrm>
          <a:prstGeom prst="rect">
            <a:avLst/>
          </a:prstGeom>
        </p:spPr>
      </p:pic>
      <p:sp>
        <p:nvSpPr>
          <p:cNvPr id="6" name="矩形 5"/>
          <p:cNvSpPr/>
          <p:nvPr/>
        </p:nvSpPr>
        <p:spPr>
          <a:xfrm>
            <a:off x="5715000" y="2514600"/>
            <a:ext cx="8382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cxnSp>
        <p:nvCxnSpPr>
          <p:cNvPr id="8" name="直線單箭頭接點 7"/>
          <p:cNvCxnSpPr>
            <a:stCxn id="6" idx="3"/>
          </p:cNvCxnSpPr>
          <p:nvPr/>
        </p:nvCxnSpPr>
        <p:spPr>
          <a:xfrm flipV="1">
            <a:off x="6553200" y="1981200"/>
            <a:ext cx="1905000" cy="876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6853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kyouno.com/turezure/keikenshitakotononai-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96082"/>
            <a:ext cx="4286250" cy="284797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事</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件</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82550" y="533400"/>
            <a:ext cx="63182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時間：</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2016</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年</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6</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月中下旬</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地點</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：日本西部</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九州、中國地區</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事件描述：</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西日本</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受到</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梅雨</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鋒面影響</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連日大雨，其中以九州地區最為嚴重，</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淹水</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及</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落石</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坍方</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土石流</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等</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災情，</a:t>
            </a:r>
            <a:r>
              <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20</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日晚間</a:t>
            </a:r>
            <a:r>
              <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小時內降下</a:t>
            </a:r>
            <a:r>
              <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150</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豪米雨量。</a:t>
            </a:r>
            <a:endPar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6" name="矩形 6"/>
          <p:cNvSpPr>
            <a:spLocks noChangeArrowheads="1"/>
          </p:cNvSpPr>
          <p:nvPr/>
        </p:nvSpPr>
        <p:spPr bwMode="auto">
          <a:xfrm>
            <a:off x="0" y="6324600"/>
            <a:ext cx="8610600" cy="830997"/>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hlinkClick r:id="rId4"/>
              </a:rPr>
              <a:t>http://www.tenki.jp/past/2016/06/19/chart</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hlinkClick r:id="rId4"/>
              </a:rPr>
              <a:t>/</a:t>
            </a:r>
            <a:endPar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hlinkClick r:id="rId5"/>
              </a:rPr>
              <a:t>http://queening.pixnet.net/blog/post/21744255-%</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hlinkClick r:id="rId5"/>
              </a:rPr>
              <a:t>E6%97%A5%E6%9C%AC%E8%B6%B4%E8%B6%B4%E8%B5%B0%E5%AF%A6%E7%94%A8%E7%B3%BB%E5%88%97%EF%BD%9E%E6%97%A5%E6%9C%AC%E5%9C%B0%E5%9C%96%E7%AF%87</a:t>
            </a:r>
            <a:endPar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5748" y="2919506"/>
            <a:ext cx="4588652" cy="3441489"/>
          </a:xfrm>
          <a:prstGeom prst="rect">
            <a:avLst/>
          </a:prstGeom>
          <a:noFill/>
          <a:ln w="9525">
            <a:solidFill>
              <a:schemeClr val="tx1"/>
            </a:solidFill>
            <a:prstDash val="solid"/>
          </a:ln>
          <a:extLst>
            <a:ext uri="{909E8E84-426E-40DD-AFC4-6F175D3DCCD1}">
              <a14:hiddenFill xmlns:a14="http://schemas.microsoft.com/office/drawing/2010/main">
                <a:solidFill>
                  <a:srgbClr val="FFFFFF"/>
                </a:solidFill>
              </a14:hiddenFill>
            </a:ext>
          </a:extLst>
        </p:spPr>
      </p:pic>
      <p:cxnSp>
        <p:nvCxnSpPr>
          <p:cNvPr id="10" name="直線單箭頭接點 9"/>
          <p:cNvCxnSpPr>
            <a:stCxn id="12" idx="3"/>
            <a:endCxn id="14" idx="2"/>
          </p:cNvCxnSpPr>
          <p:nvPr/>
        </p:nvCxnSpPr>
        <p:spPr>
          <a:xfrm flipV="1">
            <a:off x="2878348" y="3987463"/>
            <a:ext cx="427943" cy="794525"/>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659148" y="4320070"/>
            <a:ext cx="1219200" cy="923835"/>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4" name="文字方塊 13"/>
          <p:cNvSpPr txBox="1"/>
          <p:nvPr/>
        </p:nvSpPr>
        <p:spPr>
          <a:xfrm>
            <a:off x="1905000" y="2971800"/>
            <a:ext cx="2802581" cy="1015663"/>
          </a:xfrm>
          <a:prstGeom prst="rect">
            <a:avLst/>
          </a:prstGeom>
          <a:solidFill>
            <a:schemeClr val="bg1">
              <a:alpha val="8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梅雨鋒面滯留於日本本州南面、九州上空，造成西日本連日大雨</a:t>
            </a:r>
            <a:endParaRPr kumimoji="0"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7" name="文字方塊 12"/>
          <p:cNvSpPr txBox="1">
            <a:spLocks noChangeArrowheads="1"/>
          </p:cNvSpPr>
          <p:nvPr/>
        </p:nvSpPr>
        <p:spPr bwMode="auto">
          <a:xfrm>
            <a:off x="65298" y="6096000"/>
            <a:ext cx="4870450" cy="276999"/>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19</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18</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時天氣圖</a:t>
            </a: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圖片來源</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：日本氣象協會</a:t>
            </a: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098" name="Picture 2" descr="http://pic.pimg.tw/queening/4909cccb7550d.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7283" y="-1438"/>
            <a:ext cx="2846717" cy="2135038"/>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6629400" y="1447800"/>
            <a:ext cx="381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21" name="文字方塊 12"/>
          <p:cNvSpPr txBox="1">
            <a:spLocks noChangeArrowheads="1"/>
          </p:cNvSpPr>
          <p:nvPr/>
        </p:nvSpPr>
        <p:spPr bwMode="auto">
          <a:xfrm>
            <a:off x="4794850" y="5405504"/>
            <a:ext cx="1787526" cy="338554"/>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熊本縣白川潰堤</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11719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6"/>
          <p:cNvSpPr>
            <a:spLocks noChangeArrowheads="1"/>
          </p:cNvSpPr>
          <p:nvPr/>
        </p:nvSpPr>
        <p:spPr bwMode="auto">
          <a:xfrm>
            <a:off x="0" y="5943600"/>
            <a:ext cx="7726363" cy="954107"/>
          </a:xfrm>
          <a:prstGeom prst="rect">
            <a:avLst/>
          </a:prstGeom>
          <a:solidFill>
            <a:schemeClr val="bg1">
              <a:alpha val="50000"/>
            </a:schemeClr>
          </a:solidFill>
          <a:ln>
            <a:noFill/>
          </a:ln>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日本總務省消防廳 </a:t>
            </a:r>
            <a:r>
              <a:rPr kumimoji="1" lang="en-US" altLang="zh-TW" sz="800" b="0" i="0" u="sng"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3"/>
              </a:rPr>
              <a:t>http://www.fdma.go.jp/bn/%E3%80%90%E7%AC%AC11%E5%A0%B1%E3%80%91%EF%BC%96%E6%9C%88%EF%BC%92%EF%BC%90%E6%97%A5%E3%81%8B%E3%82%89%E3%81%AE%E6%A2%85%E9%9B%A8%E5%89%8D%E7%B7%9A%E3%81%AB%E4%BC%B4%E3%81%86%E5%A4%A7%E9%9B%A8.pdf</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日本國土交通省 </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4"/>
              </a:rPr>
              <a:t>http</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4"/>
              </a:rPr>
              <a:t>://</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4"/>
              </a:rPr>
              <a:t>www.mlit.go.jp/common/001136998.pdf</a:t>
            </a:r>
            <a:endPar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佐賀新聞 </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5"/>
              </a:rPr>
              <a:t>http</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5"/>
              </a:rPr>
              <a:t>://</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5"/>
              </a:rPr>
              <a:t>www.saga-s.co.jp/news/saga/10101/325713</a:t>
            </a:r>
            <a:endPar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西日本新聞經濟電子版 </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6"/>
              </a:rPr>
              <a:t>http</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6"/>
              </a:rPr>
              <a:t>://</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6"/>
              </a:rPr>
              <a:t>qbiz.jp/article/89842/1</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82550" y="533400"/>
            <a:ext cx="88328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根據日本總務省消防廳</a:t>
            </a:r>
            <a:r>
              <a:rPr kumimoji="1"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(7</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月</a:t>
            </a: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6</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日</a:t>
            </a:r>
            <a:r>
              <a:rPr kumimoji="1"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10</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時</a:t>
            </a: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及日本國土交通省</a:t>
            </a:r>
            <a:r>
              <a:rPr kumimoji="1"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(7</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月</a:t>
            </a:r>
            <a:r>
              <a:rPr kumimoji="1"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1</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日</a:t>
            </a:r>
            <a:r>
              <a:rPr kumimoji="1"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13</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時</a:t>
            </a: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之資料：</a:t>
            </a:r>
          </a:p>
          <a:p>
            <a:pPr marL="719138" marR="0" lvl="0" indent="-363538" algn="just" defTabSz="914400" rtl="0" eaLnBrk="0" fontAlgn="base" latinLnBrk="0" hangingPunct="0">
              <a:lnSpc>
                <a:spcPct val="100000"/>
              </a:lnSpc>
              <a:spcBef>
                <a:spcPct val="0"/>
              </a:spcBef>
              <a:spcAft>
                <a:spcPct val="0"/>
              </a:spcAft>
              <a:buClrTx/>
              <a:buSzTx/>
              <a:buFont typeface="Wingdings" panose="05000000000000000000" pitchFamily="2" charset="2"/>
              <a:buAutoNum type="circleNumWdWhitePlain"/>
              <a:tabLst/>
              <a:defRPr/>
            </a:pP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6</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人死亡。</a:t>
            </a:r>
          </a:p>
          <a:p>
            <a:pPr marL="719138" marR="0" lvl="0" indent="-363538" algn="just" defTabSz="914400" rtl="0" eaLnBrk="0" fontAlgn="base" latinLnBrk="0" hangingPunct="0">
              <a:lnSpc>
                <a:spcPct val="100000"/>
              </a:lnSpc>
              <a:spcBef>
                <a:spcPct val="0"/>
              </a:spcBef>
              <a:spcAft>
                <a:spcPct val="0"/>
              </a:spcAft>
              <a:buClrTx/>
              <a:buSzTx/>
              <a:buFont typeface="Wingdings" panose="05000000000000000000" pitchFamily="2" charset="2"/>
              <a:buAutoNum type="circleNumWdWhitePlain"/>
              <a:tabLst/>
              <a:defRPr/>
            </a:pP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1</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人失蹤。</a:t>
            </a:r>
          </a:p>
          <a:p>
            <a:pPr marL="719138" marR="0" lvl="0" indent="-363538" algn="just" defTabSz="914400" rtl="0" eaLnBrk="0" fontAlgn="base" latinLnBrk="0" hangingPunct="0">
              <a:lnSpc>
                <a:spcPct val="100000"/>
              </a:lnSpc>
              <a:spcBef>
                <a:spcPct val="0"/>
              </a:spcBef>
              <a:spcAft>
                <a:spcPct val="0"/>
              </a:spcAft>
              <a:buClrTx/>
              <a:buSzTx/>
              <a:buFont typeface="Wingdings" panose="05000000000000000000" pitchFamily="2" charset="2"/>
              <a:buAutoNum type="circleNumWdWhitePlain"/>
              <a:tabLst/>
              <a:defRPr/>
            </a:pP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9</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人受傷</a:t>
            </a: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其中</a:t>
            </a: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3</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人重傷</a:t>
            </a: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a:t>
            </a:r>
          </a:p>
          <a:p>
            <a:pPr marL="719138" marR="0" lvl="0" indent="-363538" algn="just" defTabSz="914400" rtl="0" eaLnBrk="0" fontAlgn="base" latinLnBrk="0" hangingPunct="0">
              <a:lnSpc>
                <a:spcPct val="100000"/>
              </a:lnSpc>
              <a:spcBef>
                <a:spcPct val="0"/>
              </a:spcBef>
              <a:spcAft>
                <a:spcPct val="0"/>
              </a:spcAft>
              <a:buClrTx/>
              <a:buSzTx/>
              <a:buFont typeface="Wingdings" panose="05000000000000000000" pitchFamily="2" charset="2"/>
              <a:buAutoNum type="circleNumWdWhitePlain"/>
              <a:tabLst/>
              <a:defRPr/>
            </a:pPr>
            <a:r>
              <a:rPr kumimoji="1"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20</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棟</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房屋全毀、</a:t>
            </a:r>
            <a:r>
              <a:rPr kumimoji="1"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130</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棟房屋部份毀損</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2,142</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棟</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房屋淹水。</a:t>
            </a:r>
          </a:p>
          <a:p>
            <a:pPr marL="719138" marR="0" lvl="0" indent="-363538" algn="just" defTabSz="914400" rtl="0" eaLnBrk="0" fontAlgn="base" latinLnBrk="0" hangingPunct="0">
              <a:lnSpc>
                <a:spcPct val="100000"/>
              </a:lnSpc>
              <a:spcBef>
                <a:spcPct val="0"/>
              </a:spcBef>
              <a:spcAft>
                <a:spcPct val="0"/>
              </a:spcAft>
              <a:buClrTx/>
              <a:buSzTx/>
              <a:buFont typeface="Wingdings" panose="05000000000000000000" pitchFamily="2" charset="2"/>
              <a:buAutoNum type="circleNumWdWhitePlain"/>
              <a:tabLst/>
              <a:defRPr/>
            </a:pP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共</a:t>
            </a:r>
            <a:r>
              <a:rPr kumimoji="1"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365</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件</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土石流、滑坡、坍方等土石災害。</a:t>
            </a:r>
          </a:p>
        </p:txBody>
      </p:sp>
      <p:grpSp>
        <p:nvGrpSpPr>
          <p:cNvPr id="7" name="群組 6"/>
          <p:cNvGrpSpPr>
            <a:grpSpLocks noChangeAspect="1"/>
          </p:cNvGrpSpPr>
          <p:nvPr/>
        </p:nvGrpSpPr>
        <p:grpSpPr>
          <a:xfrm>
            <a:off x="304359" y="3165454"/>
            <a:ext cx="8254475" cy="2847947"/>
            <a:chOff x="951096" y="3398928"/>
            <a:chExt cx="7037096" cy="2427929"/>
          </a:xfrm>
        </p:grpSpPr>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51096" y="3428720"/>
              <a:ext cx="3248473" cy="23764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19264" y="3398928"/>
              <a:ext cx="3268928" cy="24279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403540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應 變 作 為</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82550" y="533400"/>
            <a:ext cx="883285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為了強化情報、資訊之聯絡，日本內閣府及消防廳分別於</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6</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月</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20</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日、</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21</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日成立</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情報對策室</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及</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災害對策室</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日本</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國土交通省共派遣</a:t>
            </a:r>
            <a:r>
              <a:rPr kumimoji="0" lang="en-US" altLang="zh-TW"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9</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台抽水車協助各地排除淹水</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共有</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3</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縣成立</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災害對策本部</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依成立時間排列</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    </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三重縣、廣島縣、熊本縣</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延續熊本強震之災害對災本部</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共</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對</a:t>
            </a:r>
            <a:r>
              <a:rPr kumimoji="0"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9</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縣發布</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避難勸告、指示</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，共包含</a:t>
            </a:r>
            <a:r>
              <a:rPr kumimoji="0" lang="en-US" altLang="zh-TW"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310,830</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戶</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en-US" altLang="zh-TW"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766,338</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人</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p>
        </p:txBody>
      </p:sp>
      <p:grpSp>
        <p:nvGrpSpPr>
          <p:cNvPr id="14" name="群組 13"/>
          <p:cNvGrpSpPr>
            <a:grpSpLocks noChangeAspect="1"/>
          </p:cNvGrpSpPr>
          <p:nvPr/>
        </p:nvGrpSpPr>
        <p:grpSpPr>
          <a:xfrm>
            <a:off x="564639" y="3141968"/>
            <a:ext cx="7969761" cy="3220587"/>
            <a:chOff x="539506" y="3171159"/>
            <a:chExt cx="8319522" cy="3361926"/>
          </a:xfrm>
        </p:grpSpPr>
        <p:pic>
          <p:nvPicPr>
            <p:cNvPr id="15" name="圖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76" y="3171159"/>
              <a:ext cx="4071004" cy="2880000"/>
            </a:xfrm>
            <a:prstGeom prst="rect">
              <a:avLst/>
            </a:prstGeom>
          </p:spPr>
        </p:pic>
        <p:pic>
          <p:nvPicPr>
            <p:cNvPr id="16" name="圖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5" y="3171159"/>
              <a:ext cx="4071003" cy="2880000"/>
            </a:xfrm>
            <a:prstGeom prst="rect">
              <a:avLst/>
            </a:prstGeom>
          </p:spPr>
        </p:pic>
        <p:sp>
          <p:nvSpPr>
            <p:cNvPr id="17" name="文字方塊 21"/>
            <p:cNvSpPr txBox="1">
              <a:spLocks noChangeArrowheads="1"/>
            </p:cNvSpPr>
            <p:nvPr/>
          </p:nvSpPr>
          <p:spPr bwMode="auto">
            <a:xfrm>
              <a:off x="539506" y="6051159"/>
              <a:ext cx="4087774" cy="481926"/>
            </a:xfrm>
            <a:prstGeom prst="rect">
              <a:avLst/>
            </a:prstGeom>
            <a:solidFill>
              <a:schemeClr val="bg1"/>
            </a:solidFill>
            <a:ln w="38100">
              <a:noFill/>
              <a:prstDash val="lgDash"/>
            </a:ln>
          </p:spPr>
          <p:txBody>
            <a:bodyPr wrap="square">
              <a:spAutoFit/>
            </a:bodyPr>
            <a:lstStyle>
              <a:lvl1pPr eaLnBrk="0" hangingPunct="0">
                <a:defRPr kumimoji="1" sz="800">
                  <a:solidFill>
                    <a:schemeClr val="tx1"/>
                  </a:solidFill>
                  <a:latin typeface="Arial" charset="0"/>
                  <a:ea typeface="標楷體" pitchFamily="65" charset="-120"/>
                </a:defRPr>
              </a:lvl1pPr>
              <a:lvl2pPr marL="742950" indent="-285750" eaLnBrk="0" hangingPunct="0">
                <a:defRPr kumimoji="1" sz="800">
                  <a:solidFill>
                    <a:schemeClr val="tx1"/>
                  </a:solidFill>
                  <a:latin typeface="Arial" charset="0"/>
                  <a:ea typeface="標楷體" pitchFamily="65" charset="-120"/>
                </a:defRPr>
              </a:lvl2pPr>
              <a:lvl3pPr marL="1143000" indent="-228600" eaLnBrk="0" hangingPunct="0">
                <a:defRPr kumimoji="1" sz="800">
                  <a:solidFill>
                    <a:schemeClr val="tx1"/>
                  </a:solidFill>
                  <a:latin typeface="Arial" charset="0"/>
                  <a:ea typeface="標楷體" pitchFamily="65" charset="-120"/>
                </a:defRPr>
              </a:lvl3pPr>
              <a:lvl4pPr marL="1600200" indent="-228600" eaLnBrk="0" hangingPunct="0">
                <a:defRPr kumimoji="1" sz="800">
                  <a:solidFill>
                    <a:schemeClr val="tx1"/>
                  </a:solidFill>
                  <a:latin typeface="Arial" charset="0"/>
                  <a:ea typeface="標楷體" pitchFamily="65" charset="-120"/>
                </a:defRPr>
              </a:lvl4pPr>
              <a:lvl5pPr marL="2057400" indent="-228600" eaLnBrk="0" hangingPunct="0">
                <a:defRPr kumimoji="1" sz="800">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sz="800">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sz="800">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sz="800">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sz="800">
                  <a:solidFill>
                    <a:schemeClr val="tx1"/>
                  </a:solidFill>
                  <a:latin typeface="Arial"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災害對策本部成立情形</a:t>
              </a: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r>
              <a:b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0"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日本總務省消防廳，深耕團隊製圖</a:t>
              </a:r>
              <a:r>
                <a:rPr kumimoji="0"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p:txBody>
        </p:sp>
        <p:sp>
          <p:nvSpPr>
            <p:cNvPr id="18" name="文字方塊 21"/>
            <p:cNvSpPr txBox="1">
              <a:spLocks noChangeArrowheads="1"/>
            </p:cNvSpPr>
            <p:nvPr/>
          </p:nvSpPr>
          <p:spPr bwMode="auto">
            <a:xfrm>
              <a:off x="4788023" y="6051158"/>
              <a:ext cx="4071005" cy="481926"/>
            </a:xfrm>
            <a:prstGeom prst="rect">
              <a:avLst/>
            </a:prstGeom>
            <a:solidFill>
              <a:schemeClr val="bg1"/>
            </a:solidFill>
            <a:ln w="38100">
              <a:noFill/>
              <a:prstDash val="lgDash"/>
            </a:ln>
          </p:spPr>
          <p:txBody>
            <a:bodyPr wrap="square">
              <a:spAutoFit/>
            </a:bodyPr>
            <a:lstStyle>
              <a:lvl1pPr eaLnBrk="0" hangingPunct="0">
                <a:defRPr kumimoji="1" sz="800">
                  <a:solidFill>
                    <a:schemeClr val="tx1"/>
                  </a:solidFill>
                  <a:latin typeface="Arial" charset="0"/>
                  <a:ea typeface="標楷體" pitchFamily="65" charset="-120"/>
                </a:defRPr>
              </a:lvl1pPr>
              <a:lvl2pPr marL="742950" indent="-285750" eaLnBrk="0" hangingPunct="0">
                <a:defRPr kumimoji="1" sz="800">
                  <a:solidFill>
                    <a:schemeClr val="tx1"/>
                  </a:solidFill>
                  <a:latin typeface="Arial" charset="0"/>
                  <a:ea typeface="標楷體" pitchFamily="65" charset="-120"/>
                </a:defRPr>
              </a:lvl2pPr>
              <a:lvl3pPr marL="1143000" indent="-228600" eaLnBrk="0" hangingPunct="0">
                <a:defRPr kumimoji="1" sz="800">
                  <a:solidFill>
                    <a:schemeClr val="tx1"/>
                  </a:solidFill>
                  <a:latin typeface="Arial" charset="0"/>
                  <a:ea typeface="標楷體" pitchFamily="65" charset="-120"/>
                </a:defRPr>
              </a:lvl3pPr>
              <a:lvl4pPr marL="1600200" indent="-228600" eaLnBrk="0" hangingPunct="0">
                <a:defRPr kumimoji="1" sz="800">
                  <a:solidFill>
                    <a:schemeClr val="tx1"/>
                  </a:solidFill>
                  <a:latin typeface="Arial" charset="0"/>
                  <a:ea typeface="標楷體" pitchFamily="65" charset="-120"/>
                </a:defRPr>
              </a:lvl4pPr>
              <a:lvl5pPr marL="2057400" indent="-228600" eaLnBrk="0" hangingPunct="0">
                <a:defRPr kumimoji="1" sz="800">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sz="800">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sz="800">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sz="800">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sz="800">
                  <a:solidFill>
                    <a:schemeClr val="tx1"/>
                  </a:solidFill>
                  <a:latin typeface="Arial" charset="0"/>
                  <a:ea typeface="標楷體" pitchFamily="65"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避難勸告、避難指示</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發布情形</a:t>
              </a:r>
              <a:endPar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資料來源：日本總務省消防廳，深耕團隊製圖</a:t>
              </a:r>
              <a:r>
                <a:rPr kumimoji="0"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sp>
        <p:nvSpPr>
          <p:cNvPr id="19" name="矩形 6"/>
          <p:cNvSpPr>
            <a:spLocks noChangeArrowheads="1"/>
          </p:cNvSpPr>
          <p:nvPr/>
        </p:nvSpPr>
        <p:spPr bwMode="auto">
          <a:xfrm>
            <a:off x="0" y="6294889"/>
            <a:ext cx="7726363" cy="584775"/>
          </a:xfrm>
          <a:prstGeom prst="rect">
            <a:avLst/>
          </a:prstGeom>
          <a:solidFill>
            <a:schemeClr val="bg1">
              <a:alpha val="50000"/>
            </a:schemeClr>
          </a:solidFill>
          <a:ln>
            <a:noFill/>
          </a:ln>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日本總務省消防廳 </a:t>
            </a:r>
            <a:r>
              <a:rPr kumimoji="1" lang="en-US" altLang="zh-TW" sz="800" b="0" i="0" u="sng"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5"/>
              </a:rPr>
              <a:t>http://www.fdma.go.jp/bn/%E3%80%90%E7%AC%AC7%E5%A0%B1%E3%80%91%EF%BC%96%E6%9C%88%EF%BC%92%EF%BC%90%E6%97%A5%E3%81%8B%E3%82%89%E3%81%AE%E6%A2%85%E9%9B%A8%E5%89%8D%E7%B7%9A%E3%81%AB%E4%BC%B4%E3%81%86%E5%A4%A7%E9%9B%A8.pdf</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8342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139963791"/>
              </p:ext>
            </p:extLst>
          </p:nvPr>
        </p:nvGraphicFramePr>
        <p:xfrm>
          <a:off x="76200" y="533333"/>
          <a:ext cx="8991600" cy="5992663"/>
        </p:xfrm>
        <a:graphic>
          <a:graphicData uri="http://schemas.openxmlformats.org/drawingml/2006/table">
            <a:tbl>
              <a:tblPr firstRow="1" firstCol="1" bandRow="1">
                <a:tableStyleId>{5C22544A-7EE6-4342-B048-85BDC9FD1C3A}</a:tableStyleId>
              </a:tblPr>
              <a:tblGrid>
                <a:gridCol w="511942">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40386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35858">
                  <a:extLst>
                    <a:ext uri="{9D8B030D-6E8A-4147-A177-3AD203B41FA5}">
                      <a16:colId xmlns:a16="http://schemas.microsoft.com/office/drawing/2014/main" val="20006"/>
                    </a:ext>
                  </a:extLst>
                </a:gridCol>
              </a:tblGrid>
              <a:tr h="359372">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5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指</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5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04091">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編號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會議日期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管制事項</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承辦單位</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本次辦理情形</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預計完成日期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管考意見</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046</a:t>
                      </a:r>
                      <a:endParaRPr lang="zh-TW" sz="15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年防災避難看板設置。</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342900" marR="0" lvl="0" indent="-342900" algn="just" defTabSz="914400" rtl="0" eaLnBrk="1" fontAlgn="auto" latinLnBrk="0" hangingPunct="1">
                        <a:lnSpc>
                          <a:spcPts val="1800"/>
                        </a:lnSpc>
                        <a:spcBef>
                          <a:spcPts val="0"/>
                        </a:spcBef>
                        <a:spcAft>
                          <a:spcPts val="0"/>
                        </a:spcAft>
                        <a:buClrTx/>
                        <a:buSzTx/>
                        <a:buFont typeface="+mj-lt"/>
                        <a:buAutoNum type="arabicPeriod"/>
                        <a:tabLst/>
                        <a:defRPr/>
                      </a:pP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本年度特色看板意象分別為中和</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土地公；鶯歌</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區徽；深坑</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豆腐。</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中和、深坑及鶯歌特色看版已完稿設計，經區公所及業務單位檢視確認後，已由廠商進行製作。</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342900" marR="0" lvl="0" indent="-342900" algn="just" defTabSz="914400" rtl="0" eaLnBrk="1" fontAlgn="auto" latinLnBrk="0" hangingPunct="1">
                        <a:lnSpc>
                          <a:spcPts val="1800"/>
                        </a:lnSpc>
                        <a:spcBef>
                          <a:spcPts val="0"/>
                        </a:spcBef>
                        <a:spcAft>
                          <a:spcPts val="0"/>
                        </a:spcAft>
                        <a:buClrTx/>
                        <a:buSzTx/>
                        <a:buFont typeface="+mj-lt"/>
                        <a:buAutoNum type="arabicPeriod"/>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瑞芳、貢寮、雙溪、平溪等</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區已完成看板製作，已完成裝設工作。</a:t>
                      </a:r>
                    </a:p>
                    <a:p>
                      <a:pPr marL="342900" marR="0" lvl="0" indent="-342900" algn="just" defTabSz="914400" rtl="0" eaLnBrk="1" fontAlgn="auto" latinLnBrk="0" hangingPunct="1">
                        <a:lnSpc>
                          <a:spcPts val="1800"/>
                        </a:lnSpc>
                        <a:spcBef>
                          <a:spcPts val="0"/>
                        </a:spcBef>
                        <a:spcAft>
                          <a:spcPts val="0"/>
                        </a:spcAft>
                        <a:buClrTx/>
                        <a:buSzTx/>
                        <a:buFont typeface="+mj-lt"/>
                        <a:buAutoNum type="arabicPeriod"/>
                        <a:tabLst/>
                        <a:defRPr/>
                      </a:pP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其餘看版圖面陸續繪製中，預計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月底完成圖面繪製。</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a:solidFill>
                            <a:schemeClr val="tx1"/>
                          </a:solidFill>
                          <a:effectLst/>
                          <a:latin typeface="微軟正黑體" panose="020B0604030504040204" pitchFamily="34" charset="-120"/>
                          <a:ea typeface="微軟正黑體" panose="020B0604030504040204" pitchFamily="34" charset="-120"/>
                          <a:cs typeface="+mn-cs"/>
                        </a:rPr>
                        <a:t>9</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5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3"/>
                  </a:ext>
                </a:extLst>
              </a:tr>
              <a:tr h="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047</a:t>
                      </a:r>
                      <a:endParaRPr lang="zh-TW" sz="15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年區級防救災兵棋推演。</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180975" marR="0" indent="-180975" algn="just" defTabSz="914400" rtl="0" eaLnBrk="1" fontAlgn="auto" latinLnBrk="0" hangingPunct="1">
                        <a:lnSpc>
                          <a:spcPts val="1800"/>
                        </a:lnSpc>
                        <a:spcBef>
                          <a:spcPts val="0"/>
                        </a:spcBef>
                        <a:spcAft>
                          <a:spcPts val="0"/>
                        </a:spcAft>
                        <a:buClrTx/>
                        <a:buSzTx/>
                        <a:buFont typeface="+mj-lt"/>
                        <a:buNone/>
                        <a:tabLst/>
                        <a:defRPr/>
                      </a:pP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本年度預定辦理兵棋推演之</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區公所災害類別及期程如下：</a:t>
                      </a:r>
                      <a:endPar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444500" marR="0" lvl="0" indent="-266700" algn="l" defTabSz="914400" rtl="0" eaLnBrk="1" fontAlgn="auto" latinLnBrk="0" hangingPunct="1">
                        <a:lnSpc>
                          <a:spcPct val="100000"/>
                        </a:lnSpc>
                        <a:spcBef>
                          <a:spcPts val="0"/>
                        </a:spcBef>
                        <a:spcAft>
                          <a:spcPts val="0"/>
                        </a:spcAft>
                        <a:buClrTx/>
                        <a:buSzTx/>
                        <a:buFontTx/>
                        <a:buNone/>
                        <a:tabLst/>
                        <a:defRPr/>
                      </a:pP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汐止：已於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18</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日辦理毒化災害推演。</a:t>
                      </a:r>
                    </a:p>
                    <a:p>
                      <a:pPr marL="444500" marR="0" lvl="0" indent="-266700" algn="l" defTabSz="914400" rtl="0" eaLnBrk="1" fontAlgn="auto" latinLnBrk="0" hangingPunct="1">
                        <a:lnSpc>
                          <a:spcPct val="100000"/>
                        </a:lnSpc>
                        <a:spcBef>
                          <a:spcPts val="0"/>
                        </a:spcBef>
                        <a:spcAft>
                          <a:spcPts val="0"/>
                        </a:spcAft>
                        <a:buClrTx/>
                        <a:buSzTx/>
                        <a:buFontTx/>
                        <a:buNone/>
                        <a:tabLst/>
                        <a:defRPr/>
                      </a:pP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永和：</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辦理地震</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災害</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推演。</a:t>
                      </a:r>
                      <a:endPar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444500" marR="0" lvl="0" indent="-266700" algn="l" defTabSz="914400" rtl="0" eaLnBrk="1" fontAlgn="auto" latinLnBrk="0" hangingPunct="1">
                        <a:lnSpc>
                          <a:spcPct val="100000"/>
                        </a:lnSpc>
                        <a:spcBef>
                          <a:spcPts val="0"/>
                        </a:spcBef>
                        <a:spcAft>
                          <a:spcPts val="0"/>
                        </a:spcAft>
                        <a:buClrTx/>
                        <a:buSzTx/>
                        <a:buFontTx/>
                        <a:buNone/>
                        <a:tabLst/>
                        <a:defRPr/>
                      </a:pP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烏來：已於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18</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日辦理</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坡地</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災害推演</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 </a:t>
                      </a:r>
                    </a:p>
                    <a:p>
                      <a:pPr marL="444500" lvl="0" indent="-266700" algn="l" defTabSz="914400" rtl="0" eaLnBrk="1" latinLnBrk="0" hangingPunct="1"/>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石碇：</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日辦理</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土石流</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災害推演</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444500" lvl="0" indent="-266700" algn="l" defTabSz="914400" rtl="0" eaLnBrk="1" latinLnBrk="0" hangingPunct="1"/>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坪林：已於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日辦理土石流災害推演。</a:t>
                      </a:r>
                      <a:endPar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444500" marR="0" lvl="0" indent="-266700" algn="l" defTabSz="914400" rtl="0" eaLnBrk="1" fontAlgn="auto" latinLnBrk="0" hangingPunct="1">
                        <a:lnSpc>
                          <a:spcPts val="1800"/>
                        </a:lnSpc>
                        <a:spcBef>
                          <a:spcPts val="0"/>
                        </a:spcBef>
                        <a:spcAft>
                          <a:spcPts val="0"/>
                        </a:spcAft>
                        <a:buClrTx/>
                        <a:buSzTx/>
                        <a:buFont typeface="+mj-lt"/>
                        <a:buNone/>
                        <a:tabLst/>
                        <a:defRPr/>
                      </a:pP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(6)	</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三重：已於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29</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日辦理地震災害推演。</a:t>
                      </a:r>
                      <a:endPar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444500" marR="0" indent="-263525" algn="just" defTabSz="914400" rtl="0" eaLnBrk="1" fontAlgn="auto" latinLnBrk="0" hangingPunct="1">
                        <a:lnSpc>
                          <a:spcPts val="1800"/>
                        </a:lnSpc>
                        <a:spcBef>
                          <a:spcPts val="0"/>
                        </a:spcBef>
                        <a:spcAft>
                          <a:spcPts val="0"/>
                        </a:spcAft>
                        <a:buClrTx/>
                        <a:buSzTx/>
                        <a:buFont typeface="+mj-lt"/>
                        <a:buAutoNum type="arabicParenBoth" startAt="7"/>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貢寮：已於</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20</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日辦理爆炸災害推演。</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444500" marR="0" indent="-263525" algn="just" defTabSz="914400" rtl="0" eaLnBrk="1" fontAlgn="auto" latinLnBrk="0" hangingPunct="1">
                        <a:lnSpc>
                          <a:spcPts val="1800"/>
                        </a:lnSpc>
                        <a:spcBef>
                          <a:spcPts val="0"/>
                        </a:spcBef>
                        <a:spcAft>
                          <a:spcPts val="0"/>
                        </a:spcAft>
                        <a:buClrTx/>
                        <a:buSzTx/>
                        <a:buFont typeface="+mj-lt"/>
                        <a:buAutoNum type="arabicParenBoth" startAt="7"/>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土城：預定於</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26</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日辦理地震災害推演。</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444500" marR="0" indent="-263525" algn="just" defTabSz="914400" rtl="0" eaLnBrk="1" fontAlgn="auto" latinLnBrk="0" hangingPunct="1">
                        <a:lnSpc>
                          <a:spcPts val="1800"/>
                        </a:lnSpc>
                        <a:spcBef>
                          <a:spcPts val="0"/>
                        </a:spcBef>
                        <a:spcAft>
                          <a:spcPts val="0"/>
                        </a:spcAft>
                        <a:buClrTx/>
                        <a:buSzTx/>
                        <a:buFont typeface="+mj-lt"/>
                        <a:buAutoNum type="arabicParenBoth" startAt="7"/>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中和：</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6</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22</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日提供地震災害境況模擬資料予公所撰寫腳本，預訂</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日推演。</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542925" marR="0" indent="-361950" algn="just" defTabSz="914400" rtl="0" eaLnBrk="1" fontAlgn="auto" latinLnBrk="0" hangingPunct="1">
                        <a:lnSpc>
                          <a:spcPts val="1800"/>
                        </a:lnSpc>
                        <a:spcBef>
                          <a:spcPts val="0"/>
                        </a:spcBef>
                        <a:spcAft>
                          <a:spcPts val="0"/>
                        </a:spcAft>
                        <a:buClrTx/>
                        <a:buSzTx/>
                        <a:buFont typeface="+mj-lt"/>
                        <a:buNone/>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en-US" sz="1500" b="1" kern="1200" spc="-40" dirty="0" smtClean="0">
                          <a:solidFill>
                            <a:srgbClr val="FF0000"/>
                          </a:solidFill>
                          <a:effectLst/>
                          <a:latin typeface="微軟正黑體" panose="020B0604030504040204" pitchFamily="34" charset="-120"/>
                          <a:ea typeface="微軟正黑體" panose="020B0604030504040204" pitchFamily="34" charset="-120"/>
                          <a:cs typeface="+mn-cs"/>
                        </a:rPr>
                        <a:t>平溪</a:t>
                      </a:r>
                      <a:r>
                        <a:rPr lang="zh-TW" altLang="en-US" sz="1500" b="1" kern="1200" spc="-40" baseline="0" dirty="0" smtClean="0">
                          <a:solidFill>
                            <a:srgbClr val="FF0000"/>
                          </a:solidFill>
                          <a:effectLst/>
                          <a:latin typeface="微軟正黑體" panose="020B0604030504040204" pitchFamily="34" charset="-120"/>
                          <a:ea typeface="微軟正黑體" panose="020B0604030504040204" pitchFamily="34" charset="-120"/>
                          <a:cs typeface="+mn-cs"/>
                        </a:rPr>
                        <a:t>：</a:t>
                      </a:r>
                      <a:r>
                        <a:rPr lang="en-US" altLang="zh-TW" sz="1500" b="1" kern="1200" spc="-4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en-US" sz="1500" b="1" kern="1200" spc="-4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spc="-40" dirty="0" smtClean="0">
                          <a:solidFill>
                            <a:srgbClr val="FF0000"/>
                          </a:solidFill>
                          <a:effectLst/>
                          <a:latin typeface="微軟正黑體" panose="020B0604030504040204" pitchFamily="34" charset="-120"/>
                          <a:ea typeface="微軟正黑體" panose="020B0604030504040204" pitchFamily="34" charset="-120"/>
                          <a:cs typeface="+mn-cs"/>
                        </a:rPr>
                        <a:t>11</a:t>
                      </a:r>
                      <a:r>
                        <a:rPr lang="zh-TW" altLang="en-US" sz="1500" b="1" kern="1200" spc="-40" dirty="0" smtClean="0">
                          <a:solidFill>
                            <a:srgbClr val="FF0000"/>
                          </a:solidFill>
                          <a:effectLst/>
                          <a:latin typeface="微軟正黑體" panose="020B0604030504040204" pitchFamily="34" charset="-120"/>
                          <a:ea typeface="微軟正黑體" panose="020B0604030504040204" pitchFamily="34" charset="-120"/>
                          <a:cs typeface="+mn-cs"/>
                        </a:rPr>
                        <a:t>日提供坡地災害境況模擬資料予公所撰寫腳本，預訂</a:t>
                      </a:r>
                      <a:r>
                        <a:rPr lang="en-US" altLang="zh-TW" sz="1500" b="1" kern="1200" spc="-4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500" b="1" kern="1200" spc="-4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spc="-40" dirty="0" smtClean="0">
                          <a:solidFill>
                            <a:srgbClr val="FF0000"/>
                          </a:solidFill>
                          <a:effectLst/>
                          <a:latin typeface="微軟正黑體" panose="020B0604030504040204" pitchFamily="34" charset="-120"/>
                          <a:ea typeface="微軟正黑體" panose="020B0604030504040204" pitchFamily="34" charset="-120"/>
                          <a:cs typeface="+mn-cs"/>
                        </a:rPr>
                        <a:t>18</a:t>
                      </a:r>
                      <a:r>
                        <a:rPr lang="zh-TW" altLang="en-US" sz="1500" b="1" kern="1200" spc="-40" dirty="0" smtClean="0">
                          <a:solidFill>
                            <a:srgbClr val="FF0000"/>
                          </a:solidFill>
                          <a:effectLst/>
                          <a:latin typeface="微軟正黑體" panose="020B0604030504040204" pitchFamily="34" charset="-120"/>
                          <a:ea typeface="微軟正黑體" panose="020B0604030504040204" pitchFamily="34" charset="-120"/>
                          <a:cs typeface="+mn-cs"/>
                        </a:rPr>
                        <a:t>日推演。</a:t>
                      </a:r>
                      <a:endParaRPr lang="en-US" altLang="zh-TW" sz="1500" b="1" kern="1200" spc="-4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9</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5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2"/>
                  </a:ext>
                </a:extLst>
              </a:tr>
            </a:tbl>
          </a:graphicData>
        </a:graphic>
      </p:graphicFrame>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a:t>
            </a:fld>
            <a:endParaRPr lang="en-US" altLang="ko-KR" dirty="0">
              <a:solidFill>
                <a:srgbClr val="1F497D">
                  <a:lumMod val="50000"/>
                </a:srgbClr>
              </a:solidFill>
            </a:endParaRPr>
          </a:p>
        </p:txBody>
      </p:sp>
    </p:spTree>
    <p:extLst>
      <p:ext uri="{BB962C8B-B14F-4D97-AF65-F5344CB8AC3E}">
        <p14:creationId xmlns:p14="http://schemas.microsoft.com/office/powerpoint/2010/main" val="1807477479"/>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應 變 作 為</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14" name="文字方塊 13"/>
          <p:cNvSpPr txBox="1"/>
          <p:nvPr/>
        </p:nvSpPr>
        <p:spPr>
          <a:xfrm>
            <a:off x="179512" y="628471"/>
            <a:ext cx="8856984" cy="120032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4</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月熊本地震後，日本氣象廳對九州地區進行調查，並</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將熊本縣部份地區大雨、洪水、土石等災害警戒</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值調降為</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原來之</a:t>
            </a:r>
            <a:r>
              <a:rPr kumimoji="0" lang="en-US" altLang="zh-TW"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7~8</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成。</a:t>
            </a:r>
            <a:endParaRPr kumimoji="0" lang="en-US" altLang="zh-TW"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p:txBody>
      </p:sp>
      <p:pic>
        <p:nvPicPr>
          <p:cNvPr id="15" name="圖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99" y="1773216"/>
            <a:ext cx="4420153" cy="3600000"/>
          </a:xfrm>
          <a:prstGeom prst="rect">
            <a:avLst/>
          </a:prstGeom>
        </p:spPr>
      </p:pic>
      <p:pic>
        <p:nvPicPr>
          <p:cNvPr id="16" name="圖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2004" y="1773216"/>
            <a:ext cx="4486500" cy="3600000"/>
          </a:xfrm>
          <a:prstGeom prst="rect">
            <a:avLst/>
          </a:prstGeom>
        </p:spPr>
      </p:pic>
      <p:sp>
        <p:nvSpPr>
          <p:cNvPr id="17" name="文字方塊 21"/>
          <p:cNvSpPr txBox="1">
            <a:spLocks noChangeArrowheads="1"/>
          </p:cNvSpPr>
          <p:nvPr/>
        </p:nvSpPr>
        <p:spPr bwMode="auto">
          <a:xfrm>
            <a:off x="251520" y="5373216"/>
            <a:ext cx="4370484" cy="461665"/>
          </a:xfrm>
          <a:prstGeom prst="rect">
            <a:avLst/>
          </a:prstGeom>
          <a:solidFill>
            <a:schemeClr val="bg1"/>
          </a:solidFill>
          <a:ln w="38100">
            <a:noFill/>
            <a:prstDash val="lgDash"/>
          </a:ln>
        </p:spPr>
        <p:txBody>
          <a:bodyPr wrap="square">
            <a:spAutoFit/>
          </a:bodyPr>
          <a:lstStyle>
            <a:lvl1pPr eaLnBrk="0" hangingPunct="0">
              <a:defRPr kumimoji="1" sz="800">
                <a:solidFill>
                  <a:schemeClr val="tx1"/>
                </a:solidFill>
                <a:latin typeface="Arial" charset="0"/>
                <a:ea typeface="標楷體" pitchFamily="65" charset="-120"/>
              </a:defRPr>
            </a:lvl1pPr>
            <a:lvl2pPr marL="742950" indent="-285750" eaLnBrk="0" hangingPunct="0">
              <a:defRPr kumimoji="1" sz="800">
                <a:solidFill>
                  <a:schemeClr val="tx1"/>
                </a:solidFill>
                <a:latin typeface="Arial" charset="0"/>
                <a:ea typeface="標楷體" pitchFamily="65" charset="-120"/>
              </a:defRPr>
            </a:lvl2pPr>
            <a:lvl3pPr marL="1143000" indent="-228600" eaLnBrk="0" hangingPunct="0">
              <a:defRPr kumimoji="1" sz="800">
                <a:solidFill>
                  <a:schemeClr val="tx1"/>
                </a:solidFill>
                <a:latin typeface="Arial" charset="0"/>
                <a:ea typeface="標楷體" pitchFamily="65" charset="-120"/>
              </a:defRPr>
            </a:lvl3pPr>
            <a:lvl4pPr marL="1600200" indent="-228600" eaLnBrk="0" hangingPunct="0">
              <a:defRPr kumimoji="1" sz="800">
                <a:solidFill>
                  <a:schemeClr val="tx1"/>
                </a:solidFill>
                <a:latin typeface="Arial" charset="0"/>
                <a:ea typeface="標楷體" pitchFamily="65" charset="-120"/>
              </a:defRPr>
            </a:lvl4pPr>
            <a:lvl5pPr marL="2057400" indent="-228600" eaLnBrk="0" hangingPunct="0">
              <a:defRPr kumimoji="1" sz="800">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sz="800">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sz="800">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sz="800">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sz="800">
                <a:solidFill>
                  <a:schemeClr val="tx1"/>
                </a:solidFill>
                <a:latin typeface="Arial" charset="0"/>
                <a:ea typeface="標楷體" pitchFamily="65"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熊本縣大雨警戒基準調整地區</a:t>
            </a:r>
            <a:endPar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圖片來源：日本氣象廳</a:t>
            </a:r>
            <a:r>
              <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p:txBody>
      </p:sp>
      <p:sp>
        <p:nvSpPr>
          <p:cNvPr id="18" name="文字方塊 21"/>
          <p:cNvSpPr txBox="1">
            <a:spLocks noChangeArrowheads="1"/>
          </p:cNvSpPr>
          <p:nvPr/>
        </p:nvSpPr>
        <p:spPr bwMode="auto">
          <a:xfrm>
            <a:off x="4622004" y="5373215"/>
            <a:ext cx="4486500" cy="461665"/>
          </a:xfrm>
          <a:prstGeom prst="rect">
            <a:avLst/>
          </a:prstGeom>
        </p:spPr>
        <p:txBody>
          <a:bodyPr wrap="square">
            <a:spAutoFit/>
          </a:bodyPr>
          <a:lstStyle>
            <a:lvl1pPr eaLnBrk="0" hangingPunct="0">
              <a:defRPr kumimoji="1" sz="800">
                <a:solidFill>
                  <a:schemeClr val="tx1"/>
                </a:solidFill>
                <a:latin typeface="Arial" charset="0"/>
                <a:ea typeface="標楷體" pitchFamily="65" charset="-120"/>
              </a:defRPr>
            </a:lvl1pPr>
            <a:lvl2pPr marL="742950" indent="-285750" eaLnBrk="0" hangingPunct="0">
              <a:defRPr kumimoji="1" sz="800">
                <a:solidFill>
                  <a:schemeClr val="tx1"/>
                </a:solidFill>
                <a:latin typeface="Arial" charset="0"/>
                <a:ea typeface="標楷體" pitchFamily="65" charset="-120"/>
              </a:defRPr>
            </a:lvl2pPr>
            <a:lvl3pPr marL="1143000" indent="-228600" eaLnBrk="0" hangingPunct="0">
              <a:defRPr kumimoji="1" sz="800">
                <a:solidFill>
                  <a:schemeClr val="tx1"/>
                </a:solidFill>
                <a:latin typeface="Arial" charset="0"/>
                <a:ea typeface="標楷體" pitchFamily="65" charset="-120"/>
              </a:defRPr>
            </a:lvl3pPr>
            <a:lvl4pPr marL="1600200" indent="-228600" eaLnBrk="0" hangingPunct="0">
              <a:defRPr kumimoji="1" sz="800">
                <a:solidFill>
                  <a:schemeClr val="tx1"/>
                </a:solidFill>
                <a:latin typeface="Arial" charset="0"/>
                <a:ea typeface="標楷體" pitchFamily="65" charset="-120"/>
              </a:defRPr>
            </a:lvl4pPr>
            <a:lvl5pPr marL="2057400" indent="-228600" eaLnBrk="0" hangingPunct="0">
              <a:defRPr kumimoji="1" sz="800">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sz="800">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sz="800">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sz="800">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sz="800">
                <a:solidFill>
                  <a:schemeClr val="tx1"/>
                </a:solidFill>
                <a:latin typeface="Arial" charset="0"/>
                <a:ea typeface="標楷體" pitchFamily="65"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熊本縣土石災害警戒基準調整地區</a:t>
            </a:r>
            <a:endPar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圖片來源：日本氣象廳</a:t>
            </a: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p:txBody>
      </p:sp>
      <p:sp>
        <p:nvSpPr>
          <p:cNvPr id="10" name="矩形 6"/>
          <p:cNvSpPr>
            <a:spLocks noChangeArrowheads="1"/>
          </p:cNvSpPr>
          <p:nvPr/>
        </p:nvSpPr>
        <p:spPr bwMode="auto">
          <a:xfrm>
            <a:off x="0" y="6150114"/>
            <a:ext cx="7726363" cy="707886"/>
          </a:xfrm>
          <a:prstGeom prst="rect">
            <a:avLst/>
          </a:prstGeom>
          <a:solidFill>
            <a:schemeClr val="bg1">
              <a:alpha val="50000"/>
            </a:schemeClr>
          </a:solidFill>
          <a:ln>
            <a:noFill/>
          </a:ln>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日本熊本地方氣象台</a:t>
            </a:r>
            <a:endPar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5"/>
              </a:rPr>
              <a:t>http://</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5"/>
              </a:rPr>
              <a:t>www.jma-net.go.jp/kumamoto/kakusyusiryou/20160416zantei_kozui.pdf</a:t>
            </a:r>
            <a:endPar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6"/>
              </a:rPr>
              <a:t>http</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6"/>
              </a:rPr>
              <a:t>://</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6"/>
              </a:rPr>
              <a:t>www.jma-net.go.jp/kumamoto/kakusyusiryou/20160416zantei_ooame1.pdf</a:t>
            </a:r>
            <a:endPar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7"/>
              </a:rPr>
              <a:t>http://</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7"/>
              </a:rPr>
              <a:t>www.jma-net.go.jp/kumamoto/kakusyusiryou/20160416zantei_dosha1.pdf</a:t>
            </a:r>
            <a:endPar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endParaRPr>
          </a:p>
        </p:txBody>
      </p:sp>
      <p:sp>
        <p:nvSpPr>
          <p:cNvPr id="4" name="矩形 3"/>
          <p:cNvSpPr/>
          <p:nvPr/>
        </p:nvSpPr>
        <p:spPr>
          <a:xfrm>
            <a:off x="6043410" y="5942945"/>
            <a:ext cx="3048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5" name="文字方塊 4"/>
          <p:cNvSpPr txBox="1"/>
          <p:nvPr/>
        </p:nvSpPr>
        <p:spPr>
          <a:xfrm>
            <a:off x="6424410" y="5829645"/>
            <a:ext cx="262123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警戒值跳降為原來之</a:t>
            </a:r>
            <a:r>
              <a:rPr kumimoji="1" lang="en-US" altLang="zh-TW"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成</a:t>
            </a:r>
            <a:endPar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9" name="矩形 18"/>
          <p:cNvSpPr/>
          <p:nvPr/>
        </p:nvSpPr>
        <p:spPr>
          <a:xfrm>
            <a:off x="6047232" y="6239256"/>
            <a:ext cx="304800" cy="152400"/>
          </a:xfrm>
          <a:prstGeom prst="rect">
            <a:avLst/>
          </a:pr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20" name="文字方塊 19"/>
          <p:cNvSpPr txBox="1"/>
          <p:nvPr/>
        </p:nvSpPr>
        <p:spPr>
          <a:xfrm>
            <a:off x="6428232" y="6125956"/>
            <a:ext cx="262123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警戒值跳降為原來之</a:t>
            </a:r>
            <a:r>
              <a:rPr kumimoji="1" lang="en-US" altLang="zh-TW"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成</a:t>
            </a:r>
            <a:endPar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095285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13" name="矩形 6"/>
          <p:cNvSpPr>
            <a:spLocks noChangeArrowheads="1"/>
          </p:cNvSpPr>
          <p:nvPr/>
        </p:nvSpPr>
        <p:spPr bwMode="auto">
          <a:xfrm>
            <a:off x="0" y="6553200"/>
            <a:ext cx="8763000"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3"/>
              </a:rPr>
              <a:t>http://</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3"/>
              </a:rPr>
              <a:t>www.jma-net.go.jp/fukuoka/chosa/saigai/2016_0621.pdf</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14" name="文字方塊 13"/>
          <p:cNvSpPr txBox="1"/>
          <p:nvPr/>
        </p:nvSpPr>
        <p:spPr>
          <a:xfrm>
            <a:off x="179512" y="628471"/>
            <a:ext cx="8856984" cy="2308324"/>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1" lang="zh-TW" altLang="en-US" sz="24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瞬間劇烈降雨及連續大量降雨：</a:t>
            </a:r>
            <a:endParaRPr kumimoji="1" lang="en-US" altLang="zh-TW" sz="24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此次</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事件中</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共有</a:t>
            </a:r>
            <a:r>
              <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7</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座觀測站打破最大</a:t>
            </a:r>
            <a:r>
              <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小時雨量</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紀錄</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足見</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瞬間降雨之劇烈程度</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19</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0</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時至</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21</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9</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時</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共</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57</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小時</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雨量累積</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最高</a:t>
            </a:r>
            <a:r>
              <a:rPr kumimoji="1" lang="en-US" altLang="zh-TW"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540</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毫米</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，宮</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崎</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縣蝦野</a:t>
            </a:r>
            <a:r>
              <a:rPr kumimoji="1" lang="ja-JP"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市</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及</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最大</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小時雨量</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(150</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毫米</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熊本縣甲佐町降雨時序圖。可由圖中看出</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降雨多屬短短數小時間劇烈降雨之類形</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0"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致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 原 因 研 判</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grpSp>
        <p:nvGrpSpPr>
          <p:cNvPr id="4" name="群組 3"/>
          <p:cNvGrpSpPr/>
          <p:nvPr/>
        </p:nvGrpSpPr>
        <p:grpSpPr>
          <a:xfrm>
            <a:off x="1579773" y="3276600"/>
            <a:ext cx="5984454" cy="3248799"/>
            <a:chOff x="1579773" y="3152001"/>
            <a:chExt cx="5984454" cy="3248799"/>
          </a:xfrm>
        </p:grpSpPr>
        <p:grpSp>
          <p:nvGrpSpPr>
            <p:cNvPr id="11" name="群組 10"/>
            <p:cNvGrpSpPr/>
            <p:nvPr/>
          </p:nvGrpSpPr>
          <p:grpSpPr>
            <a:xfrm>
              <a:off x="1579773" y="3152001"/>
              <a:ext cx="5984454" cy="1507812"/>
              <a:chOff x="251520" y="3011021"/>
              <a:chExt cx="5984454" cy="1507812"/>
            </a:xfrm>
          </p:grpSpPr>
          <p:pic>
            <p:nvPicPr>
              <p:cNvPr id="12" name="Picture 2" descr="D:\桌面\國際災害\國際災害報告\2016\03.日本九州(熊本)大雨\圖資\宮城県えびの.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078833"/>
                <a:ext cx="5984454" cy="1440000"/>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p:cNvSpPr txBox="1"/>
              <p:nvPr/>
            </p:nvSpPr>
            <p:spPr>
              <a:xfrm>
                <a:off x="2554245" y="3011021"/>
                <a:ext cx="1379004"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宮崎縣蝦野</a:t>
                </a:r>
              </a:p>
            </p:txBody>
          </p:sp>
        </p:grpSp>
        <p:grpSp>
          <p:nvGrpSpPr>
            <p:cNvPr id="20" name="群組 19"/>
            <p:cNvGrpSpPr/>
            <p:nvPr/>
          </p:nvGrpSpPr>
          <p:grpSpPr>
            <a:xfrm>
              <a:off x="1579774" y="4495800"/>
              <a:ext cx="5984453" cy="1516200"/>
              <a:chOff x="556754" y="4848323"/>
              <a:chExt cx="5984453" cy="1516200"/>
            </a:xfrm>
          </p:grpSpPr>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6754" y="4924523"/>
                <a:ext cx="5984453" cy="1440000"/>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p:cNvSpPr txBox="1"/>
              <p:nvPr/>
            </p:nvSpPr>
            <p:spPr>
              <a:xfrm>
                <a:off x="2859478" y="4848323"/>
                <a:ext cx="1379004"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熊本縣甲佐</a:t>
                </a:r>
              </a:p>
            </p:txBody>
          </p:sp>
        </p:grpSp>
        <p:sp>
          <p:nvSpPr>
            <p:cNvPr id="23" name="文字方塊 21"/>
            <p:cNvSpPr txBox="1">
              <a:spLocks noChangeArrowheads="1"/>
            </p:cNvSpPr>
            <p:nvPr/>
          </p:nvSpPr>
          <p:spPr bwMode="auto">
            <a:xfrm>
              <a:off x="1579773" y="5939135"/>
              <a:ext cx="5984454" cy="461665"/>
            </a:xfrm>
            <a:prstGeom prst="rect">
              <a:avLst/>
            </a:prstGeom>
            <a:solidFill>
              <a:schemeClr val="bg1"/>
            </a:solidFill>
            <a:ln w="38100">
              <a:noFill/>
              <a:prstDash val="lgDash"/>
            </a:ln>
          </p:spPr>
          <p:txBody>
            <a:bodyPr wrap="square">
              <a:spAutoFit/>
            </a:bodyPr>
            <a:lstStyle>
              <a:lvl1pPr eaLnBrk="0" hangingPunct="0">
                <a:defRPr kumimoji="1" sz="800">
                  <a:solidFill>
                    <a:schemeClr val="tx1"/>
                  </a:solidFill>
                  <a:latin typeface="Arial" charset="0"/>
                  <a:ea typeface="標楷體" pitchFamily="65" charset="-120"/>
                </a:defRPr>
              </a:lvl1pPr>
              <a:lvl2pPr marL="742950" indent="-285750" eaLnBrk="0" hangingPunct="0">
                <a:defRPr kumimoji="1" sz="800">
                  <a:solidFill>
                    <a:schemeClr val="tx1"/>
                  </a:solidFill>
                  <a:latin typeface="Arial" charset="0"/>
                  <a:ea typeface="標楷體" pitchFamily="65" charset="-120"/>
                </a:defRPr>
              </a:lvl2pPr>
              <a:lvl3pPr marL="1143000" indent="-228600" eaLnBrk="0" hangingPunct="0">
                <a:defRPr kumimoji="1" sz="800">
                  <a:solidFill>
                    <a:schemeClr val="tx1"/>
                  </a:solidFill>
                  <a:latin typeface="Arial" charset="0"/>
                  <a:ea typeface="標楷體" pitchFamily="65" charset="-120"/>
                </a:defRPr>
              </a:lvl3pPr>
              <a:lvl4pPr marL="1600200" indent="-228600" eaLnBrk="0" hangingPunct="0">
                <a:defRPr kumimoji="1" sz="800">
                  <a:solidFill>
                    <a:schemeClr val="tx1"/>
                  </a:solidFill>
                  <a:latin typeface="Arial" charset="0"/>
                  <a:ea typeface="標楷體" pitchFamily="65" charset="-120"/>
                </a:defRPr>
              </a:lvl4pPr>
              <a:lvl5pPr marL="2057400" indent="-228600" eaLnBrk="0" hangingPunct="0">
                <a:defRPr kumimoji="1" sz="800">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sz="800">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sz="800">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sz="800">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sz="800">
                  <a:solidFill>
                    <a:schemeClr val="tx1"/>
                  </a:solidFill>
                  <a:latin typeface="Arial"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宮崎</a:t>
              </a:r>
              <a:r>
                <a:rPr kumimoji="1" lang="ja-JP" altLang="en-US"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縣</a:t>
              </a:r>
              <a:r>
                <a:rPr kumimoji="1" lang="zh-TW" altLang="en-US"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蝦野</a:t>
              </a:r>
              <a:r>
                <a:rPr kumimoji="1" lang="ja-JP" altLang="en-US"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市及熊</a:t>
              </a:r>
              <a:r>
                <a:rPr kumimoji="1" lang="ja-JP" altLang="en-US"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本縣甲佐町降雨時序</a:t>
              </a:r>
              <a:r>
                <a:rPr kumimoji="1" lang="ja-JP" altLang="en-US"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圖</a:t>
              </a:r>
              <a:endParaRPr kumimoji="1" lang="en-US" altLang="ja-JP"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0" lang="zh-TW" altLang="en-US"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日本氣象廳福岡管區氣象台</a:t>
              </a:r>
              <a:r>
                <a:rPr kumimoji="0" lang="en-US" altLang="zh-TW" sz="1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p:txBody>
        </p:sp>
      </p:grpSp>
    </p:spTree>
    <p:extLst>
      <p:ext uri="{BB962C8B-B14F-4D97-AF65-F5344CB8AC3E}">
        <p14:creationId xmlns:p14="http://schemas.microsoft.com/office/powerpoint/2010/main" val="319181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13" name="矩形 6"/>
          <p:cNvSpPr>
            <a:spLocks noChangeArrowheads="1"/>
          </p:cNvSpPr>
          <p:nvPr/>
        </p:nvSpPr>
        <p:spPr bwMode="auto">
          <a:xfrm>
            <a:off x="0" y="6553200"/>
            <a:ext cx="8763000"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3"/>
              </a:rPr>
              <a:t>http://</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3"/>
              </a:rPr>
              <a:t>www.jma-net.go.jp/fukuoka/chosa/saigai/2016_0621.pdf</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14" name="文字方塊 13"/>
          <p:cNvSpPr txBox="1"/>
          <p:nvPr/>
        </p:nvSpPr>
        <p:spPr>
          <a:xfrm>
            <a:off x="179512" y="609600"/>
            <a:ext cx="3706688" cy="34163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1.</a:t>
            </a:r>
            <a:r>
              <a:rPr kumimoji="1" lang="zh-TW" altLang="en-US" sz="24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  瞬間</a:t>
            </a:r>
            <a:r>
              <a:rPr kumimoji="1" lang="zh-TW" altLang="en-US" sz="24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劇烈降雨及連續大量降雨：</a:t>
            </a:r>
            <a:endParaRPr kumimoji="1" lang="en-US" altLang="zh-TW" sz="24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19</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0</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時至</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21</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9</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時</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共</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57</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小時</a:t>
            </a: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，九州地區七縣最高累積雨量</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均超過</a:t>
            </a:r>
            <a:r>
              <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200</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毫米</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，其中</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熊本縣、宮崎縣更觀測到</a:t>
            </a:r>
            <a:r>
              <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422</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毫米、</a:t>
            </a:r>
            <a:r>
              <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540</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毫米之總累積雨量</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p:txBody>
      </p:sp>
      <p:sp>
        <p:nvSpPr>
          <p:cNvPr id="10"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致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 原 因 研 判</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138"/>
          <a:stretch/>
        </p:blipFill>
        <p:spPr bwMode="auto">
          <a:xfrm>
            <a:off x="3652435" y="1143000"/>
            <a:ext cx="5567765" cy="458544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79512" y="4157008"/>
            <a:ext cx="3554288"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
                <a:srgbClr val="FF6600"/>
              </a:buClr>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而熊</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本縣甲佐</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町曾觀測</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到</a:t>
            </a:r>
            <a:r>
              <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小時</a:t>
            </a:r>
            <a:r>
              <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150</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毫米</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之累積雨量，</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為熊本縣史上最高、日本全國歷史上第四</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高之紀錄。</a:t>
            </a:r>
            <a:endPar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3945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13" name="矩形 6"/>
          <p:cNvSpPr>
            <a:spLocks noChangeArrowheads="1"/>
          </p:cNvSpPr>
          <p:nvPr/>
        </p:nvSpPr>
        <p:spPr bwMode="auto">
          <a:xfrm>
            <a:off x="0" y="6553200"/>
            <a:ext cx="8763000"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3"/>
              </a:rPr>
              <a:t>http://</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3"/>
              </a:rPr>
              <a:t>www.mlit.go.jp/river/sabo/jirei/h28dosha/160607_gaiyou_sokuhou.pdf</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14" name="文字方塊 13"/>
          <p:cNvSpPr txBox="1"/>
          <p:nvPr/>
        </p:nvSpPr>
        <p:spPr>
          <a:xfrm>
            <a:off x="179512" y="628471"/>
            <a:ext cx="8964488" cy="2308324"/>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startAt="2"/>
              <a:tabLst/>
              <a:defRPr/>
            </a:pPr>
            <a:r>
              <a:rPr kumimoji="1" lang="zh-TW" altLang="en-US" sz="24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土石災害潛勢高：</a:t>
            </a:r>
            <a:endParaRPr kumimoji="1" lang="en-US" altLang="zh-TW" sz="24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a:t>
            </a: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日熊本強</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震後，日本國土交通省及熊本縣政府曾對熊本部份地區進行調查，結果顯示有</a:t>
            </a:r>
            <a:r>
              <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1,155</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處為需要注意土石災害發生之地點</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，其中</a:t>
            </a:r>
            <a:r>
              <a:rPr kumimoji="1"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54</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處</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為危險度高、需要</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馬上採取對策應急之地點</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。由此可見，</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熊本縣多數地區土石災害潛勢高</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，如遇</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強烈降雨便容易發生土石災害</a:t>
            </a:r>
            <a:r>
              <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0"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致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 原 因 研 判</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pic>
        <p:nvPicPr>
          <p:cNvPr id="15" name="Picture 2" descr="D:\桌面\國際災害\國際災害報告\2016\03.日本九州(熊本)大雨\圖資\土砂災害緊急點檢結果.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174" y="2362200"/>
            <a:ext cx="5545174" cy="39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表格 15"/>
          <p:cNvGraphicFramePr>
            <a:graphicFrameLocks noGrp="1"/>
          </p:cNvGraphicFramePr>
          <p:nvPr>
            <p:extLst/>
          </p:nvPr>
        </p:nvGraphicFramePr>
        <p:xfrm>
          <a:off x="3200400" y="4648200"/>
          <a:ext cx="2113207" cy="1919985"/>
        </p:xfrm>
        <a:graphic>
          <a:graphicData uri="http://schemas.openxmlformats.org/drawingml/2006/table">
            <a:tbl>
              <a:tblPr firstRow="1" bandRow="1">
                <a:tableStyleId>{5940675A-B579-460E-94D1-54222C63F5DA}</a:tableStyleId>
              </a:tblPr>
              <a:tblGrid>
                <a:gridCol w="1467492">
                  <a:extLst>
                    <a:ext uri="{9D8B030D-6E8A-4147-A177-3AD203B41FA5}">
                      <a16:colId xmlns:a16="http://schemas.microsoft.com/office/drawing/2014/main" val="20000"/>
                    </a:ext>
                  </a:extLst>
                </a:gridCol>
                <a:gridCol w="645715">
                  <a:extLst>
                    <a:ext uri="{9D8B030D-6E8A-4147-A177-3AD203B41FA5}">
                      <a16:colId xmlns:a16="http://schemas.microsoft.com/office/drawing/2014/main" val="20001"/>
                    </a:ext>
                  </a:extLst>
                </a:gridCol>
              </a:tblGrid>
              <a:tr h="561717">
                <a:tc>
                  <a:txBody>
                    <a:bodyPr/>
                    <a:lstStyle/>
                    <a:p>
                      <a:pPr marL="266700" indent="-266700" algn="l" rtl="0" eaLnBrk="0" fontAlgn="base" hangingPunct="0">
                        <a:spcBef>
                          <a:spcPct val="0"/>
                        </a:spcBef>
                        <a:spcAft>
                          <a:spcPct val="0"/>
                        </a:spcAft>
                      </a:pPr>
                      <a:r>
                        <a:rPr kumimoji="1" lang="zh-TW" altLang="en-US" sz="1000" b="1" kern="1200" dirty="0" smtClean="0">
                          <a:solidFill>
                            <a:schemeClr val="tx1"/>
                          </a:solidFill>
                          <a:latin typeface="微軟正黑體" panose="020B0604030504040204" pitchFamily="34" charset="-120"/>
                          <a:ea typeface="微軟正黑體" panose="020B0604030504040204" pitchFamily="34" charset="-120"/>
                          <a:cs typeface="+mn-cs"/>
                        </a:rPr>
                        <a:t>危險度</a:t>
                      </a:r>
                      <a:r>
                        <a:rPr kumimoji="1" lang="en-US" altLang="zh-TW" sz="1000" b="1" kern="1200" dirty="0" smtClean="0">
                          <a:solidFill>
                            <a:schemeClr val="tx1"/>
                          </a:solidFill>
                          <a:latin typeface="微軟正黑體" panose="020B0604030504040204" pitchFamily="34" charset="-120"/>
                          <a:ea typeface="微軟正黑體" panose="020B0604030504040204" pitchFamily="34" charset="-120"/>
                          <a:cs typeface="+mn-cs"/>
                        </a:rPr>
                        <a:t>A</a:t>
                      </a:r>
                      <a:r>
                        <a:rPr kumimoji="1" lang="zh-TW" altLang="en-US" sz="1000" b="1" kern="1200" dirty="0" smtClean="0">
                          <a:solidFill>
                            <a:schemeClr val="tx1"/>
                          </a:solidFill>
                          <a:latin typeface="微軟正黑體" panose="020B0604030504040204" pitchFamily="34" charset="-120"/>
                          <a:ea typeface="微軟正黑體" panose="020B0604030504040204" pitchFamily="34" charset="-120"/>
                          <a:cs typeface="+mn-cs"/>
                        </a:rPr>
                        <a:t>：</a:t>
                      </a:r>
                      <a:endParaRPr kumimoji="1" lang="en-US" altLang="zh-TW" sz="1000" b="1" kern="1200" dirty="0" smtClean="0">
                        <a:solidFill>
                          <a:schemeClr val="tx1"/>
                        </a:solidFill>
                        <a:latin typeface="微軟正黑體" panose="020B0604030504040204" pitchFamily="34" charset="-120"/>
                        <a:ea typeface="微軟正黑體" panose="020B0604030504040204" pitchFamily="34" charset="-120"/>
                        <a:cs typeface="+mn-cs"/>
                      </a:endParaRPr>
                    </a:p>
                    <a:p>
                      <a:pPr marL="266700" marR="0" indent="-266700" algn="l" defTabSz="914400" rtl="0" eaLnBrk="0" fontAlgn="base" latinLnBrk="0" hangingPunct="0">
                        <a:lnSpc>
                          <a:spcPct val="100000"/>
                        </a:lnSpc>
                        <a:spcBef>
                          <a:spcPct val="0"/>
                        </a:spcBef>
                        <a:spcAft>
                          <a:spcPct val="0"/>
                        </a:spcAft>
                        <a:buClrTx/>
                        <a:buSzTx/>
                        <a:buFontTx/>
                        <a:buNone/>
                        <a:tabLst/>
                        <a:defRPr/>
                      </a:pPr>
                      <a:r>
                        <a:rPr kumimoji="1" lang="zh-TW" altLang="en-US" sz="1000" kern="1200" dirty="0" smtClean="0">
                          <a:solidFill>
                            <a:schemeClr val="tx1"/>
                          </a:solidFill>
                          <a:latin typeface="微軟正黑體" panose="020B0604030504040204" pitchFamily="34" charset="-120"/>
                          <a:ea typeface="微軟正黑體" panose="020B0604030504040204" pitchFamily="34" charset="-120"/>
                          <a:cs typeface="+mn-cs"/>
                        </a:rPr>
                        <a:t>須要立即採取對策</a:t>
                      </a:r>
                      <a:endParaRPr kumimoji="1" lang="en-US" altLang="zh-TW" sz="1000" kern="1200" dirty="0" smtClean="0">
                        <a:solidFill>
                          <a:schemeClr val="tx1"/>
                        </a:solidFill>
                        <a:latin typeface="微軟正黑體" panose="020B0604030504040204" pitchFamily="34" charset="-120"/>
                        <a:ea typeface="微軟正黑體" panose="020B0604030504040204" pitchFamily="34" charset="-120"/>
                        <a:cs typeface="+mn-cs"/>
                      </a:endParaRPr>
                    </a:p>
                  </a:txBody>
                  <a:tcPr marL="70284" marR="70284" marT="35142" marB="35142" anchor="ctr">
                    <a:solidFill>
                      <a:srgbClr val="FF0000"/>
                    </a:solidFill>
                  </a:tcPr>
                </a:tc>
                <a:tc>
                  <a:txBody>
                    <a:bodyPr/>
                    <a:lstStyle/>
                    <a:p>
                      <a:pPr marL="266700" indent="-266700" algn="r" rtl="0" eaLnBrk="0" fontAlgn="base" hangingPunct="0">
                        <a:spcBef>
                          <a:spcPct val="0"/>
                        </a:spcBef>
                        <a:spcAft>
                          <a:spcPct val="0"/>
                        </a:spcAft>
                      </a:pPr>
                      <a:r>
                        <a:rPr kumimoji="1" lang="en-US" altLang="zh-TW" sz="1000" kern="1200" dirty="0" smtClean="0">
                          <a:solidFill>
                            <a:schemeClr val="tx1"/>
                          </a:solidFill>
                          <a:latin typeface="微軟正黑體" panose="020B0604030504040204" pitchFamily="34" charset="-120"/>
                          <a:ea typeface="微軟正黑體" panose="020B0604030504040204" pitchFamily="34" charset="-120"/>
                          <a:cs typeface="+mn-cs"/>
                        </a:rPr>
                        <a:t>54</a:t>
                      </a:r>
                      <a:r>
                        <a:rPr kumimoji="1" lang="zh-TW" altLang="en-US" sz="1000" kern="1200" dirty="0" smtClean="0">
                          <a:solidFill>
                            <a:schemeClr val="tx1"/>
                          </a:solidFill>
                          <a:latin typeface="微軟正黑體" panose="020B0604030504040204" pitchFamily="34" charset="-120"/>
                          <a:ea typeface="微軟正黑體" panose="020B0604030504040204" pitchFamily="34" charset="-120"/>
                          <a:cs typeface="+mn-cs"/>
                        </a:rPr>
                        <a:t>處</a:t>
                      </a:r>
                      <a:endParaRPr kumimoji="1"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txBody>
                  <a:tcPr marL="70284" marR="70284" marT="35142" marB="35142" anchor="ctr"/>
                </a:tc>
                <a:extLst>
                  <a:ext uri="{0D108BD9-81ED-4DB2-BD59-A6C34878D82A}">
                    <a16:rowId xmlns:a16="http://schemas.microsoft.com/office/drawing/2014/main" val="10000"/>
                  </a:ext>
                </a:extLst>
              </a:tr>
              <a:tr h="561717">
                <a:tc>
                  <a:txBody>
                    <a:bodyPr/>
                    <a:lstStyle/>
                    <a:p>
                      <a:pPr marL="266700" indent="-266700" algn="l" rtl="0" eaLnBrk="0" fontAlgn="base" hangingPunct="0">
                        <a:spcBef>
                          <a:spcPct val="0"/>
                        </a:spcBef>
                        <a:spcAft>
                          <a:spcPct val="0"/>
                        </a:spcAft>
                      </a:pPr>
                      <a:r>
                        <a:rPr kumimoji="1" lang="zh-TW" altLang="en-US" sz="1000" b="1" kern="1200" dirty="0" smtClean="0">
                          <a:solidFill>
                            <a:schemeClr val="tx1"/>
                          </a:solidFill>
                          <a:latin typeface="微軟正黑體" panose="020B0604030504040204" pitchFamily="34" charset="-120"/>
                          <a:ea typeface="微軟正黑體" panose="020B0604030504040204" pitchFamily="34" charset="-120"/>
                          <a:cs typeface="+mn-cs"/>
                        </a:rPr>
                        <a:t>危險度</a:t>
                      </a:r>
                      <a:r>
                        <a:rPr kumimoji="1" lang="en-US" altLang="zh-TW" sz="1000" b="1" kern="1200" dirty="0" smtClean="0">
                          <a:solidFill>
                            <a:schemeClr val="tx1"/>
                          </a:solidFill>
                          <a:latin typeface="微軟正黑體" panose="020B0604030504040204" pitchFamily="34" charset="-120"/>
                          <a:ea typeface="微軟正黑體" panose="020B0604030504040204" pitchFamily="34" charset="-120"/>
                          <a:cs typeface="+mn-cs"/>
                        </a:rPr>
                        <a:t>B</a:t>
                      </a:r>
                      <a:r>
                        <a:rPr kumimoji="1" lang="zh-TW" altLang="en-US" sz="1000" b="1" kern="1200" dirty="0" smtClean="0">
                          <a:solidFill>
                            <a:schemeClr val="tx1"/>
                          </a:solidFill>
                          <a:latin typeface="微軟正黑體" panose="020B0604030504040204" pitchFamily="34" charset="-120"/>
                          <a:ea typeface="微軟正黑體" panose="020B0604030504040204" pitchFamily="34" charset="-120"/>
                          <a:cs typeface="+mn-cs"/>
                        </a:rPr>
                        <a:t>：</a:t>
                      </a:r>
                      <a:endParaRPr kumimoji="1" lang="en-US" altLang="zh-TW" sz="1000" b="1" kern="1200" dirty="0" smtClean="0">
                        <a:solidFill>
                          <a:schemeClr val="tx1"/>
                        </a:solidFill>
                        <a:latin typeface="微軟正黑體" panose="020B0604030504040204" pitchFamily="34" charset="-120"/>
                        <a:ea typeface="微軟正黑體" panose="020B0604030504040204" pitchFamily="34" charset="-120"/>
                        <a:cs typeface="+mn-cs"/>
                      </a:endParaRPr>
                    </a:p>
                    <a:p>
                      <a:pPr marL="266700" marR="0" indent="-266700" algn="l" defTabSz="914400" rtl="0" eaLnBrk="0" fontAlgn="base" latinLnBrk="0" hangingPunct="0">
                        <a:lnSpc>
                          <a:spcPct val="100000"/>
                        </a:lnSpc>
                        <a:spcBef>
                          <a:spcPct val="0"/>
                        </a:spcBef>
                        <a:spcAft>
                          <a:spcPct val="0"/>
                        </a:spcAft>
                        <a:buClrTx/>
                        <a:buSzTx/>
                        <a:buFontTx/>
                        <a:buNone/>
                        <a:tabLst/>
                        <a:defRPr/>
                      </a:pPr>
                      <a:r>
                        <a:rPr kumimoji="1" lang="zh-TW" altLang="en-US" sz="1000" kern="1200" dirty="0" smtClean="0">
                          <a:solidFill>
                            <a:schemeClr val="tx1"/>
                          </a:solidFill>
                          <a:latin typeface="微軟正黑體" panose="020B0604030504040204" pitchFamily="34" charset="-120"/>
                          <a:ea typeface="微軟正黑體" panose="020B0604030504040204" pitchFamily="34" charset="-120"/>
                          <a:cs typeface="+mn-cs"/>
                        </a:rPr>
                        <a:t>須要加強巡視、警戒</a:t>
                      </a:r>
                      <a:endParaRPr kumimoji="1" lang="en-US" altLang="zh-TW" sz="1000" kern="1200" dirty="0" smtClean="0">
                        <a:solidFill>
                          <a:schemeClr val="tx1"/>
                        </a:solidFill>
                        <a:latin typeface="微軟正黑體" panose="020B0604030504040204" pitchFamily="34" charset="-120"/>
                        <a:ea typeface="微軟正黑體" panose="020B0604030504040204" pitchFamily="34" charset="-120"/>
                        <a:cs typeface="+mn-cs"/>
                      </a:endParaRPr>
                    </a:p>
                  </a:txBody>
                  <a:tcPr marL="70284" marR="70284" marT="35142" marB="35142" anchor="ctr">
                    <a:solidFill>
                      <a:srgbClr val="FFFF00"/>
                    </a:solidFill>
                  </a:tcPr>
                </a:tc>
                <a:tc>
                  <a:txBody>
                    <a:bodyPr/>
                    <a:lstStyle/>
                    <a:p>
                      <a:pPr marL="266700" indent="-266700" algn="r" rtl="0" eaLnBrk="0" fontAlgn="base" hangingPunct="0">
                        <a:spcBef>
                          <a:spcPct val="0"/>
                        </a:spcBef>
                        <a:spcAft>
                          <a:spcPct val="0"/>
                        </a:spcAft>
                      </a:pPr>
                      <a:r>
                        <a:rPr kumimoji="1" lang="en-US" altLang="zh-TW" sz="1000" kern="1200" dirty="0" smtClean="0">
                          <a:solidFill>
                            <a:schemeClr val="tx1"/>
                          </a:solidFill>
                          <a:latin typeface="微軟正黑體" panose="020B0604030504040204" pitchFamily="34" charset="-120"/>
                          <a:ea typeface="微軟正黑體" panose="020B0604030504040204" pitchFamily="34" charset="-120"/>
                          <a:cs typeface="+mn-cs"/>
                        </a:rPr>
                        <a:t>77</a:t>
                      </a:r>
                      <a:r>
                        <a:rPr kumimoji="1" lang="zh-TW" altLang="en-US" sz="1000" kern="1200" dirty="0" smtClean="0">
                          <a:solidFill>
                            <a:schemeClr val="tx1"/>
                          </a:solidFill>
                          <a:latin typeface="微軟正黑體" panose="020B0604030504040204" pitchFamily="34" charset="-120"/>
                          <a:ea typeface="微軟正黑體" panose="020B0604030504040204" pitchFamily="34" charset="-120"/>
                          <a:cs typeface="+mn-cs"/>
                        </a:rPr>
                        <a:t>處</a:t>
                      </a:r>
                      <a:endParaRPr kumimoji="1"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txBody>
                  <a:tcPr marL="70284" marR="70284" marT="35142" marB="35142" anchor="ctr"/>
                </a:tc>
                <a:extLst>
                  <a:ext uri="{0D108BD9-81ED-4DB2-BD59-A6C34878D82A}">
                    <a16:rowId xmlns:a16="http://schemas.microsoft.com/office/drawing/2014/main" val="10001"/>
                  </a:ext>
                </a:extLst>
              </a:tr>
              <a:tr h="562271">
                <a:tc>
                  <a:txBody>
                    <a:bodyPr/>
                    <a:lstStyle/>
                    <a:p>
                      <a:pPr marL="266700" indent="-266700" algn="l" rtl="0" eaLnBrk="0" fontAlgn="base" hangingPunct="0">
                        <a:spcBef>
                          <a:spcPct val="0"/>
                        </a:spcBef>
                        <a:spcAft>
                          <a:spcPct val="0"/>
                        </a:spcAft>
                      </a:pPr>
                      <a:r>
                        <a:rPr kumimoji="1" lang="zh-TW" altLang="en-US" sz="1000" b="1" kern="1200" dirty="0" smtClean="0">
                          <a:solidFill>
                            <a:schemeClr val="tx1"/>
                          </a:solidFill>
                          <a:latin typeface="微軟正黑體" panose="020B0604030504040204" pitchFamily="34" charset="-120"/>
                          <a:ea typeface="微軟正黑體" panose="020B0604030504040204" pitchFamily="34" charset="-120"/>
                          <a:cs typeface="+mn-cs"/>
                        </a:rPr>
                        <a:t>危險度</a:t>
                      </a:r>
                      <a:r>
                        <a:rPr kumimoji="1" lang="en-US" altLang="zh-TW" sz="1000" b="1" kern="1200" dirty="0" smtClean="0">
                          <a:solidFill>
                            <a:schemeClr val="tx1"/>
                          </a:solidFill>
                          <a:latin typeface="微軟正黑體" panose="020B0604030504040204" pitchFamily="34" charset="-120"/>
                          <a:ea typeface="微軟正黑體" panose="020B0604030504040204" pitchFamily="34" charset="-120"/>
                          <a:cs typeface="+mn-cs"/>
                        </a:rPr>
                        <a:t>C</a:t>
                      </a:r>
                      <a:r>
                        <a:rPr kumimoji="1" lang="zh-TW" altLang="en-US" sz="1000" b="1" kern="1200" dirty="0" smtClean="0">
                          <a:solidFill>
                            <a:schemeClr val="tx1"/>
                          </a:solidFill>
                          <a:latin typeface="微軟正黑體" panose="020B0604030504040204" pitchFamily="34" charset="-120"/>
                          <a:ea typeface="微軟正黑體" panose="020B0604030504040204" pitchFamily="34" charset="-120"/>
                          <a:cs typeface="+mn-cs"/>
                        </a:rPr>
                        <a:t>：</a:t>
                      </a:r>
                      <a:endParaRPr kumimoji="1" lang="en-US" altLang="zh-TW" sz="1000" b="1" kern="1200" dirty="0" smtClean="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0" fontAlgn="base" latinLnBrk="0" hangingPunct="0">
                        <a:lnSpc>
                          <a:spcPct val="100000"/>
                        </a:lnSpc>
                        <a:spcBef>
                          <a:spcPct val="0"/>
                        </a:spcBef>
                        <a:spcAft>
                          <a:spcPct val="0"/>
                        </a:spcAft>
                        <a:buClrTx/>
                        <a:buSzTx/>
                        <a:buFontTx/>
                        <a:buNone/>
                        <a:tabLst/>
                        <a:defRPr/>
                      </a:pPr>
                      <a:r>
                        <a:rPr kumimoji="1" lang="zh-TW" altLang="en-US" sz="1000" kern="1200" dirty="0" smtClean="0">
                          <a:solidFill>
                            <a:schemeClr val="tx1"/>
                          </a:solidFill>
                          <a:latin typeface="微軟正黑體" panose="020B0604030504040204" pitchFamily="34" charset="-120"/>
                          <a:ea typeface="微軟正黑體" panose="020B0604030504040204" pitchFamily="34" charset="-120"/>
                          <a:cs typeface="+mn-cs"/>
                        </a:rPr>
                        <a:t>緊急度較低，但須依降雨狀況加強注意</a:t>
                      </a:r>
                    </a:p>
                  </a:txBody>
                  <a:tcPr marL="70284" marR="70284" marT="35142" marB="35142" anchor="ctr">
                    <a:solidFill>
                      <a:srgbClr val="92D050"/>
                    </a:solidFill>
                  </a:tcPr>
                </a:tc>
                <a:tc>
                  <a:txBody>
                    <a:bodyPr/>
                    <a:lstStyle/>
                    <a:p>
                      <a:pPr marL="0" indent="0" algn="r" rtl="0" eaLnBrk="0" fontAlgn="base" hangingPunct="0">
                        <a:spcBef>
                          <a:spcPct val="0"/>
                        </a:spcBef>
                        <a:spcAft>
                          <a:spcPct val="0"/>
                        </a:spcAft>
                      </a:pPr>
                      <a:r>
                        <a:rPr kumimoji="1" lang="en-US" altLang="zh-TW" sz="1000" kern="1200" dirty="0" smtClean="0">
                          <a:solidFill>
                            <a:schemeClr val="tx1"/>
                          </a:solidFill>
                          <a:latin typeface="微軟正黑體" panose="020B0604030504040204" pitchFamily="34" charset="-120"/>
                          <a:ea typeface="微軟正黑體" panose="020B0604030504040204" pitchFamily="34" charset="-120"/>
                          <a:cs typeface="+mn-cs"/>
                        </a:rPr>
                        <a:t>1,024</a:t>
                      </a:r>
                      <a:r>
                        <a:rPr kumimoji="1" lang="zh-TW" altLang="en-US" sz="1000" kern="1200" dirty="0" smtClean="0">
                          <a:solidFill>
                            <a:schemeClr val="tx1"/>
                          </a:solidFill>
                          <a:latin typeface="微軟正黑體" panose="020B0604030504040204" pitchFamily="34" charset="-120"/>
                          <a:ea typeface="微軟正黑體" panose="020B0604030504040204" pitchFamily="34" charset="-120"/>
                          <a:cs typeface="+mn-cs"/>
                        </a:rPr>
                        <a:t>處</a:t>
                      </a:r>
                      <a:endParaRPr kumimoji="1"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txBody>
                  <a:tcPr marL="70284" marR="70284" marT="35142" marB="35142" anchor="ctr"/>
                </a:tc>
                <a:extLst>
                  <a:ext uri="{0D108BD9-81ED-4DB2-BD59-A6C34878D82A}">
                    <a16:rowId xmlns:a16="http://schemas.microsoft.com/office/drawing/2014/main" val="10002"/>
                  </a:ext>
                </a:extLst>
              </a:tr>
              <a:tr h="234280">
                <a:tc>
                  <a:txBody>
                    <a:bodyPr/>
                    <a:lstStyle/>
                    <a:p>
                      <a:pPr marL="266700" indent="-266700" algn="l" rtl="0" eaLnBrk="0" fontAlgn="base" hangingPunct="0">
                        <a:spcBef>
                          <a:spcPct val="0"/>
                        </a:spcBef>
                        <a:spcAft>
                          <a:spcPct val="0"/>
                        </a:spcAft>
                      </a:pPr>
                      <a:r>
                        <a:rPr kumimoji="1" lang="zh-TW" altLang="en-US" sz="1000" kern="1200" dirty="0" smtClean="0">
                          <a:solidFill>
                            <a:schemeClr val="tx1"/>
                          </a:solidFill>
                          <a:latin typeface="微軟正黑體" panose="020B0604030504040204" pitchFamily="34" charset="-120"/>
                          <a:ea typeface="微軟正黑體" panose="020B0604030504040204" pitchFamily="34" charset="-120"/>
                          <a:cs typeface="+mn-cs"/>
                        </a:rPr>
                        <a:t>總計</a:t>
                      </a:r>
                      <a:endParaRPr kumimoji="1"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txBody>
                  <a:tcPr marL="70284" marR="70284" marT="35142" marB="35142" anchor="ctr"/>
                </a:tc>
                <a:tc>
                  <a:txBody>
                    <a:bodyPr/>
                    <a:lstStyle/>
                    <a:p>
                      <a:pPr marL="266700" indent="-266700" algn="r" rtl="0" eaLnBrk="0" fontAlgn="base" hangingPunct="0">
                        <a:spcBef>
                          <a:spcPct val="0"/>
                        </a:spcBef>
                        <a:spcAft>
                          <a:spcPct val="0"/>
                        </a:spcAft>
                      </a:pPr>
                      <a:r>
                        <a:rPr kumimoji="1" lang="en-US" altLang="zh-TW" sz="1000" kern="1200" dirty="0" smtClean="0">
                          <a:solidFill>
                            <a:schemeClr val="tx1"/>
                          </a:solidFill>
                          <a:latin typeface="微軟正黑體" panose="020B0604030504040204" pitchFamily="34" charset="-120"/>
                          <a:ea typeface="微軟正黑體" panose="020B0604030504040204" pitchFamily="34" charset="-120"/>
                          <a:cs typeface="+mn-cs"/>
                        </a:rPr>
                        <a:t>1,155</a:t>
                      </a:r>
                      <a:r>
                        <a:rPr kumimoji="1" lang="zh-TW" altLang="en-US" sz="1000" kern="1200" dirty="0" smtClean="0">
                          <a:solidFill>
                            <a:schemeClr val="tx1"/>
                          </a:solidFill>
                          <a:latin typeface="微軟正黑體" panose="020B0604030504040204" pitchFamily="34" charset="-120"/>
                          <a:ea typeface="微軟正黑體" panose="020B0604030504040204" pitchFamily="34" charset="-120"/>
                          <a:cs typeface="+mn-cs"/>
                        </a:rPr>
                        <a:t>處</a:t>
                      </a:r>
                      <a:endParaRPr kumimoji="1"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txBody>
                  <a:tcPr marL="70284" marR="70284" marT="35142" marB="35142" anchor="ctr"/>
                </a:tc>
                <a:extLst>
                  <a:ext uri="{0D108BD9-81ED-4DB2-BD59-A6C34878D82A}">
                    <a16:rowId xmlns:a16="http://schemas.microsoft.com/office/drawing/2014/main" val="10003"/>
                  </a:ext>
                </a:extLst>
              </a:tr>
            </a:tbl>
          </a:graphicData>
        </a:graphic>
      </p:graphicFrame>
      <p:sp>
        <p:nvSpPr>
          <p:cNvPr id="3" name="橢圓 2"/>
          <p:cNvSpPr/>
          <p:nvPr/>
        </p:nvSpPr>
        <p:spPr>
          <a:xfrm>
            <a:off x="2144626" y="4038600"/>
            <a:ext cx="827174" cy="89185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cxnSp>
        <p:nvCxnSpPr>
          <p:cNvPr id="5" name="肘形接點 4"/>
          <p:cNvCxnSpPr>
            <a:endCxn id="3" idx="0"/>
          </p:cNvCxnSpPr>
          <p:nvPr/>
        </p:nvCxnSpPr>
        <p:spPr>
          <a:xfrm>
            <a:off x="1828800" y="3352800"/>
            <a:ext cx="729413" cy="685800"/>
          </a:xfrm>
          <a:prstGeom prst="bentConnector2">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152400" y="3048000"/>
            <a:ext cx="16764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r>
              <a:rPr kumimoji="1" lang="zh-TW" altLang="en-US" sz="18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月</a:t>
            </a:r>
            <a:r>
              <a:rPr kumimoji="1" lang="en-US" altLang="zh-TW" sz="18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16</a:t>
            </a:r>
            <a:r>
              <a:rPr kumimoji="1" lang="zh-TW" altLang="en-US" sz="18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日熊本地震震央</a:t>
            </a:r>
            <a:endParaRPr kumimoji="1" lang="zh-TW" altLang="en-US"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p:txBody>
      </p:sp>
      <p:sp>
        <p:nvSpPr>
          <p:cNvPr id="23" name="矩形 22"/>
          <p:cNvSpPr/>
          <p:nvPr/>
        </p:nvSpPr>
        <p:spPr>
          <a:xfrm>
            <a:off x="3352800" y="3048000"/>
            <a:ext cx="1371600" cy="914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pic>
        <p:nvPicPr>
          <p:cNvPr id="32" name="圖片 31"/>
          <p:cNvPicPr>
            <a:picLocks noChangeAspect="1"/>
          </p:cNvPicPr>
          <p:nvPr/>
        </p:nvPicPr>
        <p:blipFill rotWithShape="1">
          <a:blip r:embed="rId5" cstate="print">
            <a:extLst>
              <a:ext uri="{28A0092B-C50C-407E-A947-70E740481C1C}">
                <a14:useLocalDpi xmlns:a14="http://schemas.microsoft.com/office/drawing/2010/main" val="0"/>
              </a:ext>
            </a:extLst>
          </a:blip>
          <a:srcRect l="9665" r="3201" b="15250"/>
          <a:stretch/>
        </p:blipFill>
        <p:spPr>
          <a:xfrm>
            <a:off x="5334000" y="3858697"/>
            <a:ext cx="3758917" cy="2389703"/>
          </a:xfrm>
          <a:prstGeom prst="rect">
            <a:avLst/>
          </a:prstGeom>
        </p:spPr>
      </p:pic>
      <p:sp>
        <p:nvSpPr>
          <p:cNvPr id="34" name="文字方塊 12"/>
          <p:cNvSpPr txBox="1">
            <a:spLocks noChangeArrowheads="1"/>
          </p:cNvSpPr>
          <p:nvPr/>
        </p:nvSpPr>
        <p:spPr bwMode="auto">
          <a:xfrm>
            <a:off x="179512" y="6079123"/>
            <a:ext cx="2824339" cy="400110"/>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熊本縣土石災害潛勢點</a:t>
            </a:r>
            <a:endParaRPr kumimoji="1" lang="en-US" altLang="zh-TW"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1" name="文字方塊 30"/>
          <p:cNvSpPr txBox="1"/>
          <p:nvPr/>
        </p:nvSpPr>
        <p:spPr>
          <a:xfrm>
            <a:off x="5332513" y="5602069"/>
            <a:ext cx="2058887" cy="646331"/>
          </a:xfrm>
          <a:prstGeom prst="rect">
            <a:avLst/>
          </a:prstGeom>
          <a:solidFill>
            <a:schemeClr val="bg1">
              <a:alpha val="5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r>
              <a:rPr kumimoji="1" lang="zh-TW" altLang="en-US" sz="18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月</a:t>
            </a:r>
            <a:r>
              <a:rPr kumimoji="1" lang="en-US" altLang="zh-TW" sz="18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16</a:t>
            </a:r>
            <a:r>
              <a:rPr kumimoji="1" lang="zh-TW" altLang="en-US" sz="18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日熊本地震已出現之崩塌地</a:t>
            </a:r>
            <a:endParaRPr kumimoji="1" lang="zh-TW" altLang="en-US"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p:txBody>
      </p:sp>
      <p:cxnSp>
        <p:nvCxnSpPr>
          <p:cNvPr id="21" name="肘形接點 20"/>
          <p:cNvCxnSpPr>
            <a:endCxn id="32" idx="0"/>
          </p:cNvCxnSpPr>
          <p:nvPr/>
        </p:nvCxnSpPr>
        <p:spPr>
          <a:xfrm>
            <a:off x="4724400" y="3505200"/>
            <a:ext cx="2489059" cy="353497"/>
          </a:xfrm>
          <a:prstGeom prst="bentConnector2">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877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小</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結</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grpSp>
        <p:nvGrpSpPr>
          <p:cNvPr id="17" name="群組 8"/>
          <p:cNvGrpSpPr>
            <a:grpSpLocks/>
          </p:cNvGrpSpPr>
          <p:nvPr/>
        </p:nvGrpSpPr>
        <p:grpSpPr bwMode="auto">
          <a:xfrm>
            <a:off x="152400" y="609600"/>
            <a:ext cx="5410200" cy="569912"/>
            <a:chOff x="58835" y="2730929"/>
            <a:chExt cx="4269184" cy="569259"/>
          </a:xfrm>
        </p:grpSpPr>
        <p:sp>
          <p:nvSpPr>
            <p:cNvPr id="18" name="五邊形 17"/>
            <p:cNvSpPr/>
            <p:nvPr/>
          </p:nvSpPr>
          <p:spPr>
            <a:xfrm>
              <a:off x="58835" y="2795941"/>
              <a:ext cx="4209055" cy="504247"/>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9" name="五邊形 18"/>
            <p:cNvSpPr/>
            <p:nvPr/>
          </p:nvSpPr>
          <p:spPr>
            <a:xfrm>
              <a:off x="106437" y="2730929"/>
              <a:ext cx="4221582" cy="503423"/>
            </a:xfrm>
            <a:prstGeom prst="homePlate">
              <a:avLst/>
            </a:prstGeom>
          </p:spPr>
          <p:style>
            <a:lnRef idx="1">
              <a:schemeClr val="accent5"/>
            </a:lnRef>
            <a:fillRef idx="3">
              <a:schemeClr val="accent5"/>
            </a:fillRef>
            <a:effectRef idx="2">
              <a:schemeClr val="accent5"/>
            </a:effectRef>
            <a:fontRef idx="minor">
              <a:schemeClr val="lt1"/>
            </a:fontRef>
          </p:style>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災前預報及預防性疏散避難引導機制</a:t>
              </a:r>
            </a:p>
          </p:txBody>
        </p:sp>
      </p:grpSp>
      <p:sp>
        <p:nvSpPr>
          <p:cNvPr id="20" name="矩形 6"/>
          <p:cNvSpPr>
            <a:spLocks noChangeArrowheads="1"/>
          </p:cNvSpPr>
          <p:nvPr/>
        </p:nvSpPr>
        <p:spPr bwMode="auto">
          <a:xfrm>
            <a:off x="201613" y="1227137"/>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執行預報及預防性疏散避難作業時，</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建立預先傳達民眾警訊之通報體系</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，並透過</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獎勵</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與</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防災教育</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的方式鼓勵民眾進行疏散。</a:t>
            </a:r>
            <a:endParaRPr kumimoji="1" lang="en-US" altLang="zh-TW"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grpSp>
        <p:nvGrpSpPr>
          <p:cNvPr id="21" name="群組 6"/>
          <p:cNvGrpSpPr>
            <a:grpSpLocks/>
          </p:cNvGrpSpPr>
          <p:nvPr/>
        </p:nvGrpSpPr>
        <p:grpSpPr bwMode="auto">
          <a:xfrm>
            <a:off x="152400" y="2175819"/>
            <a:ext cx="4576763" cy="545158"/>
            <a:chOff x="147919" y="4269186"/>
            <a:chExt cx="4576481" cy="544861"/>
          </a:xfrm>
        </p:grpSpPr>
        <p:sp>
          <p:nvSpPr>
            <p:cNvPr id="22" name="五邊形 21"/>
            <p:cNvSpPr/>
            <p:nvPr/>
          </p:nvSpPr>
          <p:spPr>
            <a:xfrm>
              <a:off x="147919" y="4309497"/>
              <a:ext cx="4500286" cy="504550"/>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3" name="五邊形 22"/>
            <p:cNvSpPr/>
            <p:nvPr/>
          </p:nvSpPr>
          <p:spPr>
            <a:xfrm>
              <a:off x="228877" y="4269186"/>
              <a:ext cx="4495523" cy="503725"/>
            </a:xfrm>
            <a:prstGeom prst="homePlate">
              <a:avLst/>
            </a:prstGeom>
          </p:spPr>
          <p:style>
            <a:lnRef idx="1">
              <a:schemeClr val="accent2"/>
            </a:lnRef>
            <a:fillRef idx="3">
              <a:schemeClr val="accent2"/>
            </a:fillRef>
            <a:effectRef idx="2">
              <a:schemeClr val="accent2"/>
            </a:effectRef>
            <a:fontRef idx="minor">
              <a:schemeClr val="lt1"/>
            </a:fontRef>
          </p:style>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脆弱度</a:t>
              </a:r>
              <a:r>
                <a:rPr kumimoji="1"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人口面對環境風險對策</a:t>
              </a:r>
              <a:endPar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grpSp>
      <p:sp>
        <p:nvSpPr>
          <p:cNvPr id="24" name="矩形 8"/>
          <p:cNvSpPr>
            <a:spLocks noChangeArrowheads="1"/>
          </p:cNvSpPr>
          <p:nvPr/>
        </p:nvSpPr>
        <p:spPr bwMode="auto">
          <a:xfrm>
            <a:off x="194525" y="2797175"/>
            <a:ext cx="8492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必須思考如何讓弱勢</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、窮困的居民了解所處環境的風險，協助搬離</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或提早</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撤離，以及其他的配套</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措施，以減少傷亡與損失。</a:t>
            </a:r>
            <a:endPar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25" name="投影片編號版面配置區 3"/>
          <p:cNvSpPr>
            <a:spLocks noGrp="1"/>
          </p:cNvSpPr>
          <p:nvPr>
            <p:ph type="sldNum" sz="quarter" idx="10"/>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5731CB-2FCA-4F82-ACFE-6C849EDA29D0}" type="slidenum">
              <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400" b="0" i="0" u="none" strike="noStrike" kern="1200" cap="none" spc="0" normalizeH="0" baseline="0" noProof="0" dirty="0">
              <a:ln>
                <a:noFill/>
              </a:ln>
              <a:solidFill>
                <a:srgbClr val="262626"/>
              </a:solidFill>
              <a:effectLst/>
              <a:uLnTx/>
              <a:uFillTx/>
              <a:latin typeface="Arial Unicode MS" pitchFamily="34" charset="-120"/>
              <a:ea typeface="Arial Unicode MS" pitchFamily="34" charset="-120"/>
            </a:endParaRPr>
          </a:p>
        </p:txBody>
      </p:sp>
      <p:grpSp>
        <p:nvGrpSpPr>
          <p:cNvPr id="26" name="群組 8"/>
          <p:cNvGrpSpPr>
            <a:grpSpLocks/>
          </p:cNvGrpSpPr>
          <p:nvPr/>
        </p:nvGrpSpPr>
        <p:grpSpPr bwMode="auto">
          <a:xfrm>
            <a:off x="152400" y="3781769"/>
            <a:ext cx="3884501" cy="550475"/>
            <a:chOff x="66019" y="2432280"/>
            <a:chExt cx="3534364" cy="1226635"/>
          </a:xfrm>
        </p:grpSpPr>
        <p:sp>
          <p:nvSpPr>
            <p:cNvPr id="27" name="五邊形 26"/>
            <p:cNvSpPr/>
            <p:nvPr/>
          </p:nvSpPr>
          <p:spPr>
            <a:xfrm>
              <a:off x="66019" y="2455624"/>
              <a:ext cx="3471225" cy="1203291"/>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9" name="五邊形 28"/>
            <p:cNvSpPr/>
            <p:nvPr/>
          </p:nvSpPr>
          <p:spPr>
            <a:xfrm>
              <a:off x="129158" y="2432280"/>
              <a:ext cx="3471225" cy="1123074"/>
            </a:xfrm>
            <a:prstGeom prst="homePlate">
              <a:avLst/>
            </a:prstGeom>
          </p:spPr>
          <p:style>
            <a:lnRef idx="1">
              <a:schemeClr val="accent6"/>
            </a:lnRef>
            <a:fillRef idx="3">
              <a:schemeClr val="accent6"/>
            </a:fillRef>
            <a:effectRef idx="2">
              <a:schemeClr val="accent6"/>
            </a:effectRef>
            <a:fontRef idx="minor">
              <a:schemeClr val="lt1"/>
            </a:fontRef>
          </p:style>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短</a:t>
              </a:r>
              <a:r>
                <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時強降雨整備與</a:t>
              </a:r>
              <a:r>
                <a:rPr kumimoji="1"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應變</a:t>
              </a:r>
              <a:endPar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grpSp>
      <p:sp>
        <p:nvSpPr>
          <p:cNvPr id="30" name="矩形 29"/>
          <p:cNvSpPr/>
          <p:nvPr/>
        </p:nvSpPr>
        <p:spPr>
          <a:xfrm>
            <a:off x="236895" y="4442268"/>
            <a:ext cx="8676806" cy="1723549"/>
          </a:xfrm>
          <a:prstGeom prst="rect">
            <a:avLst/>
          </a:prstGeom>
        </p:spPr>
        <p:txBody>
          <a:bodyPr wrap="square">
            <a:spAutoFit/>
          </a:bodyPr>
          <a:lstStyle/>
          <a:p>
            <a:pPr marL="352425" marR="0" lvl="1" indent="-352425" algn="just" defTabSz="914400" rtl="0" eaLnBrk="0" fontAlgn="base" latinLnBrk="0" hangingPunct="0">
              <a:lnSpc>
                <a:spcPct val="100000"/>
              </a:lnSpc>
              <a:spcBef>
                <a:spcPts val="0"/>
              </a:spcBef>
              <a:spcAft>
                <a:spcPts val="600"/>
              </a:spcAft>
              <a:buClr>
                <a:srgbClr val="000000"/>
              </a:buClr>
              <a:buSzTx/>
              <a:buFont typeface="Arial" pitchFamily="34" charset="0"/>
              <a:buChar char="•"/>
              <a:tabLst/>
              <a:defRPr/>
            </a:pPr>
            <a:r>
              <a:rPr kumimoji="1"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檢討移動式抽水機</a:t>
            </a:r>
            <a:r>
              <a:rPr kumimoji="1"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抽水</a:t>
            </a:r>
            <a:r>
              <a:rPr kumimoji="1"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站預</a:t>
            </a:r>
            <a:r>
              <a:rPr kumimoji="1"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布</a:t>
            </a:r>
            <a:r>
              <a:rPr kumimoji="1"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地點</a:t>
            </a:r>
            <a:r>
              <a:rPr kumimoji="1"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endParaRPr kumimoji="1"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endParaRPr>
          </a:p>
          <a:p>
            <a:pPr marL="352425" marR="0" lvl="1" indent="-352425" algn="just" defTabSz="914400" rtl="0" eaLnBrk="0" fontAlgn="base" latinLnBrk="0" hangingPunct="0">
              <a:lnSpc>
                <a:spcPct val="100000"/>
              </a:lnSpc>
              <a:spcBef>
                <a:spcPts val="0"/>
              </a:spcBef>
              <a:spcAft>
                <a:spcPts val="600"/>
              </a:spcAft>
              <a:buClr>
                <a:srgbClr val="000000"/>
              </a:buClr>
              <a:buSzTx/>
              <a:buFont typeface="Arial" pitchFamily="34" charset="0"/>
              <a:buChar char="•"/>
              <a:tabLst/>
              <a:defRPr/>
            </a:pPr>
            <a:r>
              <a:rPr kumimoji="1" lang="zh-TW" altLang="en-US" sz="2400" b="1" i="0" u="none" strike="noStrike" kern="1200" cap="none" spc="0" normalizeH="0" baseline="0" noProof="0" smtClean="0">
                <a:ln>
                  <a:noFill/>
                </a:ln>
                <a:solidFill>
                  <a:srgbClr val="000000"/>
                </a:solidFill>
                <a:effectLst/>
                <a:uLnTx/>
                <a:uFillTx/>
                <a:latin typeface="微軟正黑體" pitchFamily="34" charset="-120"/>
                <a:ea typeface="微軟正黑體" pitchFamily="34" charset="-120"/>
                <a:cs typeface="新細明體" pitchFamily="18" charset="-120"/>
              </a:rPr>
              <a:t>落實防災</a:t>
            </a:r>
            <a:r>
              <a:rPr kumimoji="1"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弱勢</a:t>
            </a:r>
            <a:r>
              <a:rPr kumimoji="1"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對象之調查。</a:t>
            </a:r>
            <a:endParaRPr kumimoji="1"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endParaRPr>
          </a:p>
          <a:p>
            <a:pPr marL="352425" marR="0" lvl="1" indent="-352425" algn="just" defTabSz="914400" rtl="0" eaLnBrk="0" fontAlgn="base" latinLnBrk="0" hangingPunct="0">
              <a:lnSpc>
                <a:spcPct val="100000"/>
              </a:lnSpc>
              <a:spcBef>
                <a:spcPts val="0"/>
              </a:spcBef>
              <a:spcAft>
                <a:spcPts val="600"/>
              </a:spcAft>
              <a:buClr>
                <a:srgbClr val="000000"/>
              </a:buClr>
              <a:buSzTx/>
              <a:buFont typeface="Arial" pitchFamily="34" charset="0"/>
              <a:buChar char="•"/>
              <a:tabLst/>
              <a:defRPr/>
            </a:pP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快速掌握資訊：水情監控，爭取應變</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時間；掌握</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即時氣象水情及警戒資訊進行應變作業</a:t>
            </a: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道路阻斷、撤離</a:t>
            </a:r>
            <a:r>
              <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減低受災</a:t>
            </a:r>
            <a:r>
              <a:rPr kumimoji="1"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風險。</a:t>
            </a:r>
            <a:endParaRPr kumimoji="1" lang="en-US" altLang="zh-TW"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endParaRPr>
          </a:p>
        </p:txBody>
      </p:sp>
    </p:spTree>
    <p:extLst>
      <p:ext uri="{BB962C8B-B14F-4D97-AF65-F5344CB8AC3E}">
        <p14:creationId xmlns:p14="http://schemas.microsoft.com/office/powerpoint/2010/main" val="1811784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65</a:t>
            </a:fld>
            <a:endParaRPr lang="en-US" altLang="ko-KR" dirty="0">
              <a:solidFill>
                <a:srgbClr val="1F497D">
                  <a:lumMod val="50000"/>
                </a:srgbClr>
              </a:solidFill>
            </a:endParaRPr>
          </a:p>
        </p:txBody>
      </p:sp>
      <p:sp>
        <p:nvSpPr>
          <p:cNvPr id="4"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smtClean="0">
                <a:solidFill>
                  <a:srgbClr val="CC3300"/>
                </a:solidFill>
              </a:rPr>
              <a:t>七、主席結論</a:t>
            </a:r>
            <a:endParaRPr lang="zh-TW" altLang="en-US" sz="4000" b="1" dirty="0">
              <a:solidFill>
                <a:srgbClr val="CC3300"/>
              </a:solidFill>
            </a:endParaRPr>
          </a:p>
        </p:txBody>
      </p:sp>
    </p:spTree>
    <p:extLst>
      <p:ext uri="{BB962C8B-B14F-4D97-AF65-F5344CB8AC3E}">
        <p14:creationId xmlns:p14="http://schemas.microsoft.com/office/powerpoint/2010/main" val="88750103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359850621"/>
              </p:ext>
            </p:extLst>
          </p:nvPr>
        </p:nvGraphicFramePr>
        <p:xfrm>
          <a:off x="228600" y="381000"/>
          <a:ext cx="8686800" cy="6217920"/>
        </p:xfrm>
        <a:graphic>
          <a:graphicData uri="http://schemas.openxmlformats.org/drawingml/2006/table">
            <a:tbl>
              <a:tblPr firstRow="1" firstCol="1" bandRow="1">
                <a:tableStyleId>{5C22544A-7EE6-4342-B048-85BDC9FD1C3A}</a:tableStyleId>
              </a:tblPr>
              <a:tblGrid>
                <a:gridCol w="571948">
                  <a:extLst>
                    <a:ext uri="{9D8B030D-6E8A-4147-A177-3AD203B41FA5}">
                      <a16:colId xmlns:a16="http://schemas.microsoft.com/office/drawing/2014/main" val="20000"/>
                    </a:ext>
                  </a:extLst>
                </a:gridCol>
                <a:gridCol w="952052">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tblGrid>
              <a:tr h="232563">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65127">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11600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050</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25</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區公所</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災害應變中心圖資</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補充</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a:t>
                      </a:r>
                    </a:p>
                  </a:txBody>
                  <a:tcPr marL="68580" marR="68580" marT="0" marB="0" anchor="ctr"/>
                </a:tc>
                <a:tc>
                  <a:txBody>
                    <a:bodyPr/>
                    <a:lstStyle/>
                    <a:p>
                      <a:pPr marL="180975" marR="0" lvl="0" indent="-180975" algn="just"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已完成鶯歌區及雙溪區</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EOC</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掛圖掛表繪製及輸出工作。</a:t>
                      </a:r>
                    </a:p>
                    <a:p>
                      <a:pPr marL="180975" marR="0" lvl="0" indent="-180975" algn="just"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已完成三峽等</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17</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區圖稿繪製。</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177800" marR="0" lvl="0" indent="-17780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持續列管</a:t>
                      </a:r>
                      <a:endParaRPr kumimoji="0" lang="en-US" altLang="zh-TW" sz="16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3"/>
                  </a:ext>
                </a:extLst>
              </a:tr>
              <a:tr h="111600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52</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「新北市政府社會局災害事故慰問處理原則」建議修正案</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社會局</a:t>
                      </a:r>
                    </a:p>
                  </a:txBody>
                  <a:tcPr marL="68580" marR="68580" marT="0" marB="0" anchor="ctr"/>
                </a:tc>
                <a:tc>
                  <a:txBody>
                    <a:bodyPr/>
                    <a:lstStyle/>
                    <a:p>
                      <a:pPr marL="0" marR="0" lvl="0" indent="0" algn="just" defTabSz="914400" rtl="0" eaLnBrk="1" fontAlgn="auto" latinLnBrk="0" hangingPunct="1">
                        <a:lnSpc>
                          <a:spcPts val="1800"/>
                        </a:lnSpc>
                        <a:spcBef>
                          <a:spcPts val="0"/>
                        </a:spcBef>
                        <a:spcAft>
                          <a:spcPts val="0"/>
                        </a:spcAft>
                        <a:buClrTx/>
                        <a:buSzTx/>
                        <a:buFont typeface="+mj-lt"/>
                        <a:buNone/>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社會局原於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月份完成處理原則修正案內部簽陳，惟</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月初再次修正並重新簽陳</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，目前尚再陳核中。</a:t>
                      </a:r>
                      <a:endPar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p>
                  </a:txBody>
                  <a:tcPr marL="68580" marR="68580" marT="0" marB="0" anchor="ctr"/>
                </a:tc>
                <a:extLst>
                  <a:ext uri="{0D108BD9-81ED-4DB2-BD59-A6C34878D82A}">
                    <a16:rowId xmlns:a16="http://schemas.microsoft.com/office/drawing/2014/main" val="10002"/>
                  </a:ext>
                </a:extLst>
              </a:tr>
              <a:tr h="1526197">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053</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請警察局將</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年度推動防災社區</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個社區列入</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年度治安社區補助對象，尚未成立巡守隊社區，則請警察局協助成立，若未能於</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年內成立巡守隊，亦請評估納入</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年度治安社區補助對象可行性。</a:t>
                      </a:r>
                      <a:endPar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警察局</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271463" marR="0" lvl="0" indent="-271463" algn="just"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新店區廣興里成立守望相助隊部分，已請新店分局積極輔導該里籌備成立守望相助隊。</a:t>
                      </a:r>
                    </a:p>
                    <a:p>
                      <a:pPr marL="271463" marR="0" lvl="0" indent="-271463" algn="just"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警察局刻正修正「新北市政府加速推動社區治安營造補助作業規範」第</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點，增列「經由本市災害防救辦公室所核定之防災社區」納入補助對象以符合規定。</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持續列管</a:t>
                      </a:r>
                      <a:endParaRPr kumimoji="0" lang="en-US" altLang="zh-TW" sz="16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7</a:t>
            </a:fld>
            <a:endParaRPr lang="en-US" altLang="ko-KR" dirty="0">
              <a:solidFill>
                <a:srgbClr val="1F497D">
                  <a:lumMod val="50000"/>
                </a:srgbClr>
              </a:solidFill>
            </a:endParaRPr>
          </a:p>
        </p:txBody>
      </p:sp>
    </p:spTree>
    <p:extLst>
      <p:ext uri="{BB962C8B-B14F-4D97-AF65-F5344CB8AC3E}">
        <p14:creationId xmlns:p14="http://schemas.microsoft.com/office/powerpoint/2010/main" val="390100904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798912011"/>
              </p:ext>
            </p:extLst>
          </p:nvPr>
        </p:nvGraphicFramePr>
        <p:xfrm>
          <a:off x="152400" y="553551"/>
          <a:ext cx="8763000" cy="6016650"/>
        </p:xfrm>
        <a:graphic>
          <a:graphicData uri="http://schemas.openxmlformats.org/drawingml/2006/table">
            <a:tbl>
              <a:tblPr firstRow="1" firstCol="1" bandRow="1">
                <a:tableStyleId>{5C22544A-7EE6-4342-B048-85BDC9FD1C3A}</a:tableStyleId>
              </a:tblPr>
              <a:tblGrid>
                <a:gridCol w="576965">
                  <a:extLst>
                    <a:ext uri="{9D8B030D-6E8A-4147-A177-3AD203B41FA5}">
                      <a16:colId xmlns:a16="http://schemas.microsoft.com/office/drawing/2014/main" val="20000"/>
                    </a:ext>
                  </a:extLst>
                </a:gridCol>
                <a:gridCol w="794635">
                  <a:extLst>
                    <a:ext uri="{9D8B030D-6E8A-4147-A177-3AD203B41FA5}">
                      <a16:colId xmlns:a16="http://schemas.microsoft.com/office/drawing/2014/main" val="20001"/>
                    </a:ext>
                  </a:extLst>
                </a:gridCol>
                <a:gridCol w="13335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3124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52500">
                  <a:extLst>
                    <a:ext uri="{9D8B030D-6E8A-4147-A177-3AD203B41FA5}">
                      <a16:colId xmlns:a16="http://schemas.microsoft.com/office/drawing/2014/main" val="20006"/>
                    </a:ext>
                  </a:extLst>
                </a:gridCol>
              </a:tblGrid>
              <a:tr h="368319">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5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指</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5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19131">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編號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會議</a:t>
                      </a:r>
                      <a:endParaRPr lang="en-US" altLang="zh-TW" sz="15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管制事項</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承辦單位</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本次辦理情形</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預計完成日期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管考意見</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34725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en-US" altLang="zh-TW"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5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請警察局將</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年度推動防災社區</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個社區列入</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年度治安社區補助對象，尚未成立巡守隊社區，則請警察局協助成立，若未能於</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年內成立巡守隊，亦請評估納入</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年度治安社區補助對象可行性。</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警察</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局</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180975" marR="0" lvl="0" indent="-180975" algn="just" defTabSz="914400" rtl="0" eaLnBrk="1" fontAlgn="auto" latinLnBrk="0" hangingPunct="1">
                        <a:lnSpc>
                          <a:spcPts val="1800"/>
                        </a:lnSpc>
                        <a:spcBef>
                          <a:spcPts val="0"/>
                        </a:spcBef>
                        <a:spcAft>
                          <a:spcPts val="0"/>
                        </a:spcAft>
                        <a:buClrTx/>
                        <a:buSzTx/>
                        <a:buFont typeface="+mj-lt"/>
                        <a:buAutoNum type="arabicPeriod" startAt="3"/>
                        <a:tabLst/>
                        <a:defRPr/>
                      </a:pP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年輔導</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個防災社區，其中三重區福民里、汐止區白雲里已獲得治安社區經費補助，不再補助。餘新店區屈尺里、廣興里、大台北華城、三峽區五寮里、中埔里、平溪區薯榔里、烏來區信賢里、雙溪區魚行里及貢寮區福連里等</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里列補助對象，惟請相關防災社區輔導機關注意，同一補助計畫項目不得向不同機關重複申請補助。</a:t>
                      </a:r>
                    </a:p>
                    <a:p>
                      <a:pPr marL="180975" marR="0" lvl="0" indent="-180975" algn="just" defTabSz="914400" rtl="0" eaLnBrk="1" fontAlgn="auto" latinLnBrk="0" hangingPunct="1">
                        <a:lnSpc>
                          <a:spcPts val="1800"/>
                        </a:lnSpc>
                        <a:spcBef>
                          <a:spcPts val="0"/>
                        </a:spcBef>
                        <a:spcAft>
                          <a:spcPts val="0"/>
                        </a:spcAft>
                        <a:buClrTx/>
                        <a:buSzTx/>
                        <a:buFont typeface="+mj-lt"/>
                        <a:buAutoNum type="arabicPeriod" startAt="3"/>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補助經費分由各防災社區之輔導機關</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消防局、工務局、水利局、農業局</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代辦，並報警察局核銷</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。經費使用依前揭補助作業規範第</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點規定辦理</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限於經常門</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180975" marR="0" lvl="0" indent="-180975" algn="just" defTabSz="914400" rtl="0" eaLnBrk="1" fontAlgn="auto" latinLnBrk="0" hangingPunct="1">
                        <a:lnSpc>
                          <a:spcPts val="1800"/>
                        </a:lnSpc>
                        <a:spcBef>
                          <a:spcPts val="0"/>
                        </a:spcBef>
                        <a:spcAft>
                          <a:spcPts val="0"/>
                        </a:spcAft>
                        <a:buClrTx/>
                        <a:buSzTx/>
                        <a:buFont typeface="+mj-lt"/>
                        <a:buAutoNum type="arabicPeriod" startAt="3"/>
                        <a:tabLst/>
                        <a:defRPr/>
                      </a:pP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治安社區營造補助以</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全年補助治安社區</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58</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個名額中，撥出</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個名額補助防災社區。</a:t>
                      </a:r>
                    </a:p>
                    <a:p>
                      <a:pPr marL="180975" marR="0" lvl="0" indent="-180975" algn="just" defTabSz="914400" rtl="0" eaLnBrk="1" fontAlgn="auto" latinLnBrk="0" hangingPunct="1">
                        <a:lnSpc>
                          <a:spcPts val="1800"/>
                        </a:lnSpc>
                        <a:spcBef>
                          <a:spcPts val="0"/>
                        </a:spcBef>
                        <a:spcAft>
                          <a:spcPts val="0"/>
                        </a:spcAft>
                        <a:buClrTx/>
                        <a:buSzTx/>
                        <a:buFont typeface="+mj-lt"/>
                        <a:buAutoNum type="arabicPeriod" startAt="3"/>
                        <a:tabLst/>
                        <a:defRPr/>
                      </a:pP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防災社區之計畫、執行與評鑑工作內容項目與社區治安營造均不相同，</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不列入治安社區評鑑。</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30</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177800" marR="0" lvl="0" indent="-177800" algn="ctr" defTabSz="914400" rtl="0" eaLnBrk="1" fontAlgn="auto" latinLnBrk="0" hangingPunct="1">
                        <a:lnSpc>
                          <a:spcPts val="1800"/>
                        </a:lnSpc>
                        <a:spcBef>
                          <a:spcPts val="0"/>
                        </a:spcBef>
                        <a:spcAft>
                          <a:spcPts val="0"/>
                        </a:spcAft>
                        <a:buClrTx/>
                        <a:buSzTx/>
                        <a:buFontTx/>
                        <a:buNone/>
                        <a:tabLst/>
                        <a:defRPr/>
                      </a:pPr>
                      <a:r>
                        <a:rPr kumimoji="0" lang="zh-TW" altLang="zh-TW" sz="15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持續列管</a:t>
                      </a:r>
                      <a:endParaRPr kumimoji="0" lang="en-US" altLang="zh-TW" sz="15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4"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8</a:t>
            </a:fld>
            <a:endParaRPr lang="en-US" altLang="ko-KR" dirty="0">
              <a:solidFill>
                <a:srgbClr val="1F497D">
                  <a:lumMod val="50000"/>
                </a:srgbClr>
              </a:solidFill>
            </a:endParaRPr>
          </a:p>
        </p:txBody>
      </p:sp>
    </p:spTree>
    <p:extLst>
      <p:ext uri="{BB962C8B-B14F-4D97-AF65-F5344CB8AC3E}">
        <p14:creationId xmlns:p14="http://schemas.microsoft.com/office/powerpoint/2010/main" val="398536930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780410682"/>
              </p:ext>
            </p:extLst>
          </p:nvPr>
        </p:nvGraphicFramePr>
        <p:xfrm>
          <a:off x="228600" y="1210682"/>
          <a:ext cx="8763000" cy="2587650"/>
        </p:xfrm>
        <a:graphic>
          <a:graphicData uri="http://schemas.openxmlformats.org/drawingml/2006/table">
            <a:tbl>
              <a:tblPr firstRow="1" firstCol="1" bandRow="1">
                <a:tableStyleId>{5C22544A-7EE6-4342-B048-85BDC9FD1C3A}</a:tableStyleId>
              </a:tblPr>
              <a:tblGrid>
                <a:gridCol w="576965">
                  <a:extLst>
                    <a:ext uri="{9D8B030D-6E8A-4147-A177-3AD203B41FA5}">
                      <a16:colId xmlns:a16="http://schemas.microsoft.com/office/drawing/2014/main" val="20000"/>
                    </a:ext>
                  </a:extLst>
                </a:gridCol>
                <a:gridCol w="71843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2800684">
                  <a:extLst>
                    <a:ext uri="{9D8B030D-6E8A-4147-A177-3AD203B41FA5}">
                      <a16:colId xmlns:a16="http://schemas.microsoft.com/office/drawing/2014/main" val="20004"/>
                    </a:ext>
                  </a:extLst>
                </a:gridCol>
                <a:gridCol w="922421">
                  <a:extLst>
                    <a:ext uri="{9D8B030D-6E8A-4147-A177-3AD203B41FA5}">
                      <a16:colId xmlns:a16="http://schemas.microsoft.com/office/drawing/2014/main" val="20005"/>
                    </a:ext>
                  </a:extLst>
                </a:gridCol>
                <a:gridCol w="1229895">
                  <a:extLst>
                    <a:ext uri="{9D8B030D-6E8A-4147-A177-3AD203B41FA5}">
                      <a16:colId xmlns:a16="http://schemas.microsoft.com/office/drawing/2014/main" val="20006"/>
                    </a:ext>
                  </a:extLst>
                </a:gridCol>
              </a:tblGrid>
              <a:tr h="368319">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5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指</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5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19131">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編號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會議</a:t>
                      </a:r>
                      <a:endParaRPr lang="en-US" altLang="zh-TW" sz="15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管制事項</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承辦單位</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本次辦理情形</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預計完成日期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管考意見</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34725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en-US" altLang="zh-TW"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5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5</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dirty="0">
                          <a:solidFill>
                            <a:schemeClr val="tx1"/>
                          </a:solidFill>
                          <a:effectLst/>
                          <a:latin typeface="微軟正黑體" panose="020B0604030504040204" pitchFamily="34" charset="-120"/>
                          <a:ea typeface="微軟正黑體" panose="020B0604030504040204" pitchFamily="34" charset="-120"/>
                          <a:cs typeface="+mn-cs"/>
                        </a:rPr>
                        <a:t>30</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各區公所網站防災專區內容調整案。</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各區公所</a:t>
                      </a:r>
                    </a:p>
                    <a:p>
                      <a:pPr marL="0" marR="0" indent="0" algn="ctr" defTabSz="914400" rtl="0" eaLnBrk="1" fontAlgn="auto" latinLnBrk="0" hangingPunct="1">
                        <a:lnSpc>
                          <a:spcPts val="1800"/>
                        </a:lnSpc>
                        <a:spcBef>
                          <a:spcPts val="0"/>
                        </a:spcBef>
                        <a:spcAft>
                          <a:spcPts val="0"/>
                        </a:spcAft>
                        <a:buClrTx/>
                        <a:buSzTx/>
                        <a:buFontTx/>
                        <a:buNone/>
                        <a:tabLst/>
                        <a:defRPr/>
                      </a:pP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266700" marR="0" lvl="0" indent="-266700" algn="l" defTabSz="914400" rtl="0" eaLnBrk="1" fontAlgn="auto" latinLnBrk="0" hangingPunct="1">
                        <a:lnSpc>
                          <a:spcPts val="1800"/>
                        </a:lnSpc>
                        <a:spcBef>
                          <a:spcPts val="0"/>
                        </a:spcBef>
                        <a:spcAft>
                          <a:spcPts val="0"/>
                        </a:spcAft>
                        <a:buClrTx/>
                        <a:buSzTx/>
                        <a:buFont typeface="+mj-lt"/>
                        <a:buAutoNum type="arabicPeriod"/>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月底函</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請</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各</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區公所</a:t>
                      </a: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於</a:t>
                      </a: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月底前</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依據</a:t>
                      </a: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防災專區建議架構調整網站</a:t>
                      </a:r>
                      <a:r>
                        <a:rPr 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內容</a:t>
                      </a:r>
                      <a:r>
                        <a:rPr lang="zh-TW" sz="1500" b="1"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500" b="1"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266700" marR="0" lvl="0" indent="-266700"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目前 </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28 </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個區公所已依據建議架構調整網站，烏來區公所網站尚有部分資料未進行上傳。</a:t>
                      </a:r>
                      <a:endParaRPr lang="zh-TW" sz="15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a:solidFill>
                            <a:schemeClr val="tx1"/>
                          </a:solidFill>
                          <a:effectLst/>
                          <a:latin typeface="微軟正黑體" panose="020B0604030504040204" pitchFamily="34" charset="-120"/>
                          <a:ea typeface="微軟正黑體" panose="020B0604030504040204" pitchFamily="34" charset="-120"/>
                          <a:cs typeface="+mn-cs"/>
                        </a:rPr>
                        <a:t>105</a:t>
                      </a:r>
                      <a:r>
                        <a:rPr lang="zh-TW" sz="1500" kern="120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a:solidFill>
                            <a:schemeClr val="tx1"/>
                          </a:solidFill>
                          <a:effectLst/>
                          <a:latin typeface="微軟正黑體" panose="020B0604030504040204" pitchFamily="34" charset="-120"/>
                          <a:ea typeface="微軟正黑體" panose="020B0604030504040204" pitchFamily="34" charset="-120"/>
                          <a:cs typeface="+mn-cs"/>
                        </a:rPr>
                        <a:t>6</a:t>
                      </a:r>
                      <a:r>
                        <a:rPr lang="zh-TW" sz="1500" kern="120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sz="1500" kern="1200">
                          <a:solidFill>
                            <a:schemeClr val="tx1"/>
                          </a:solidFill>
                          <a:effectLst/>
                          <a:latin typeface="微軟正黑體" panose="020B0604030504040204" pitchFamily="34" charset="-120"/>
                          <a:ea typeface="微軟正黑體" panose="020B0604030504040204" pitchFamily="34" charset="-120"/>
                          <a:cs typeface="+mn-cs"/>
                        </a:rPr>
                        <a:t>30</a:t>
                      </a:r>
                      <a:r>
                        <a:rPr lang="zh-TW" sz="1500" kern="120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500" kern="1200" dirty="0">
                          <a:solidFill>
                            <a:schemeClr val="tx1"/>
                          </a:solidFill>
                          <a:effectLst/>
                          <a:latin typeface="微軟正黑體" panose="020B0604030504040204" pitchFamily="34" charset="-120"/>
                          <a:ea typeface="微軟正黑體" panose="020B0604030504040204" pitchFamily="34" charset="-120"/>
                          <a:cs typeface="+mn-cs"/>
                        </a:rPr>
                        <a:t>持續列管</a:t>
                      </a:r>
                    </a:p>
                  </a:txBody>
                  <a:tcPr marL="68580" marR="68580" marT="0" marB="0" anchor="ctr"/>
                </a:tc>
                <a:extLst>
                  <a:ext uri="{0D108BD9-81ED-4DB2-BD59-A6C34878D82A}">
                    <a16:rowId xmlns:a16="http://schemas.microsoft.com/office/drawing/2014/main" val="10003"/>
                  </a:ext>
                </a:extLst>
              </a:tr>
            </a:tbl>
          </a:graphicData>
        </a:graphic>
      </p:graphicFrame>
      <p:sp>
        <p:nvSpPr>
          <p:cNvPr id="4"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9</a:t>
            </a:fld>
            <a:endParaRPr lang="en-US" altLang="ko-KR" dirty="0">
              <a:solidFill>
                <a:srgbClr val="1F497D">
                  <a:lumMod val="50000"/>
                </a:srgbClr>
              </a:solidFill>
            </a:endParaRPr>
          </a:p>
        </p:txBody>
      </p:sp>
    </p:spTree>
    <p:extLst>
      <p:ext uri="{BB962C8B-B14F-4D97-AF65-F5344CB8AC3E}">
        <p14:creationId xmlns:p14="http://schemas.microsoft.com/office/powerpoint/2010/main" val="127653861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TS101915334">
  <a:themeElements>
    <a:clrScheme name="lharris_healthcare_presentation">
      <a:dk1>
        <a:srgbClr val="000000"/>
      </a:dk1>
      <a:lt1>
        <a:srgbClr val="FFFFFF"/>
      </a:lt1>
      <a:dk2>
        <a:srgbClr val="262626"/>
      </a:dk2>
      <a:lt2>
        <a:srgbClr val="FFFFFF"/>
      </a:lt2>
      <a:accent1>
        <a:srgbClr val="FFC20E"/>
      </a:accent1>
      <a:accent2>
        <a:srgbClr val="FAAEE3"/>
      </a:accent2>
      <a:accent3>
        <a:srgbClr val="CEE39F"/>
      </a:accent3>
      <a:accent4>
        <a:srgbClr val="36363E"/>
      </a:accent4>
      <a:accent5>
        <a:srgbClr val="3FAEDE"/>
      </a:accent5>
      <a:accent6>
        <a:srgbClr val="B5D55B"/>
      </a:accent6>
      <a:hlink>
        <a:srgbClr val="3FAEDE"/>
      </a:hlink>
      <a:folHlink>
        <a:srgbClr val="B5D55B"/>
      </a:folHlink>
    </a:clrScheme>
    <a:fontScheme name="lharris_travel">
      <a:majorFont>
        <a:latin typeface="times new roman"/>
        <a:ea typeface=""/>
        <a:cs typeface=""/>
      </a:majorFont>
      <a:minorFont>
        <a:latin typeface="Trebus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41821</TotalTime>
  <Pages>21</Pages>
  <Words>10220</Words>
  <Characters>0</Characters>
  <Application>Microsoft Office PowerPoint</Application>
  <DocSecurity>0</DocSecurity>
  <PresentationFormat>如螢幕大小 (4:3)</PresentationFormat>
  <Lines>0</Lines>
  <Paragraphs>1673</Paragraphs>
  <Slides>65</Slides>
  <Notes>17</Notes>
  <HiddenSlides>0</HiddenSlides>
  <MMClips>0</MMClips>
  <ScaleCrop>false</ScaleCrop>
  <HeadingPairs>
    <vt:vector size="8" baseType="variant">
      <vt:variant>
        <vt:lpstr>使用字型</vt:lpstr>
      </vt:variant>
      <vt:variant>
        <vt:i4>14</vt:i4>
      </vt:variant>
      <vt:variant>
        <vt:lpstr>佈景主題</vt:lpstr>
      </vt:variant>
      <vt:variant>
        <vt:i4>14</vt:i4>
      </vt:variant>
      <vt:variant>
        <vt:lpstr>內嵌 OLE 伺服程式</vt:lpstr>
      </vt:variant>
      <vt:variant>
        <vt:i4>1</vt:i4>
      </vt:variant>
      <vt:variant>
        <vt:lpstr>投影片標題</vt:lpstr>
      </vt:variant>
      <vt:variant>
        <vt:i4>65</vt:i4>
      </vt:variant>
    </vt:vector>
  </HeadingPairs>
  <TitlesOfParts>
    <vt:vector size="94" baseType="lpstr">
      <vt:lpstr>Arial Unicode MS</vt:lpstr>
      <vt:lpstr>宋体</vt:lpstr>
      <vt:lpstr>Trebushet MS</vt:lpstr>
      <vt:lpstr>華康勘亭流</vt:lpstr>
      <vt:lpstr>微軟正黑體</vt:lpstr>
      <vt:lpstr>PMingLiU</vt:lpstr>
      <vt:lpstr>PMingLiU</vt:lpstr>
      <vt:lpstr>標楷體</vt:lpstr>
      <vt:lpstr>Arial</vt:lpstr>
      <vt:lpstr>Calibri</vt:lpstr>
      <vt:lpstr>Corbel</vt:lpstr>
      <vt:lpstr>Impact</vt:lpstr>
      <vt:lpstr>Times New Roman</vt:lpstr>
      <vt:lpstr>Wingdings</vt:lpstr>
      <vt:lpstr>簡報投影片範例 [1]</vt:lpstr>
      <vt:lpstr>1_簡報投影片範例 [1]</vt:lpstr>
      <vt:lpstr>2_簡報投影片範例 [1]</vt:lpstr>
      <vt:lpstr>3_簡報投影片範例 [1]</vt:lpstr>
      <vt:lpstr>4_簡報投影片範例 [1]</vt:lpstr>
      <vt:lpstr>5_簡報投影片範例 [1]</vt:lpstr>
      <vt:lpstr>6_簡報投影片範例 [1]</vt:lpstr>
      <vt:lpstr>7_簡報投影片範例 [1]</vt:lpstr>
      <vt:lpstr>1_Office 佈景主題</vt:lpstr>
      <vt:lpstr>8_簡報投影片範例 [1]</vt:lpstr>
      <vt:lpstr>9_簡報投影片範例 [1]</vt:lpstr>
      <vt:lpstr>10_簡報投影片範例 [1]</vt:lpstr>
      <vt:lpstr>11_簡報投影片範例 [1]</vt:lpstr>
      <vt:lpstr>2_TS101915334</vt:lpstr>
      <vt:lpstr>Image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7月份工作進度</vt:lpstr>
      <vt:lpstr>新核定標準作業程序</vt:lpstr>
      <vt:lpstr>新核定標準作業程序</vt:lpstr>
      <vt:lpstr>區公所簽定「災害防救相互支援協定」</vt:lpstr>
      <vt:lpstr>EOC圖表繪製進度</vt:lpstr>
      <vt:lpstr>各區104年未改善之歷史災點</vt:lpstr>
      <vt:lpstr>兵棋推演辦理情形</vt:lpstr>
      <vt:lpstr>推動防災區工作</vt:lpstr>
      <vt:lpstr>防災避難看版</vt:lpstr>
      <vt:lpstr>防災避難看版</vt:lpstr>
      <vt:lpstr>各區防災專區目前建置情形</vt:lpstr>
      <vt:lpstr>各區防災專區目前建置情形</vt:lpstr>
      <vt:lpstr>各區防災專區目前建置情形</vt:lpstr>
      <vt:lpstr>各區防災專區目前建置情形</vt:lpstr>
      <vt:lpstr>戶外避難收容處所選址進度報告</vt:lpstr>
      <vt:lpstr>戶外避難收容處所選址進度報告</vt:lpstr>
      <vt:lpstr>戶外避難收容處所選址進度報告</vt:lpstr>
      <vt:lpstr>8月預定工作報告</vt:lpstr>
      <vt:lpstr>8月預定工作報告</vt:lpstr>
      <vt:lpstr>PowerPoint 簡報</vt:lpstr>
      <vt:lpstr>105年期末評鑑資料準備說明</vt:lpstr>
      <vt:lpstr>105年期末評鑑資料準備說明</vt:lpstr>
      <vt:lpstr>105年期末評鑑資料準備說明</vt:lpstr>
      <vt:lpstr>期末評鑑書面資料準備說明</vt:lpstr>
      <vt:lpstr>期末評鑑書面資料準備說明</vt:lpstr>
      <vt:lpstr>期末評鑑書面資料準備說明</vt:lpstr>
      <vt:lpstr>期末評鑑書面資料準備說明</vt:lpstr>
      <vt:lpstr>期末評鑑書面資料準備說明</vt:lpstr>
      <vt:lpstr>期末評鑑書面資料準備說明</vt:lpstr>
      <vt:lpstr>期末評鑑書面資料準備說明</vt:lpstr>
      <vt:lpstr>期末評鑑書面資料準備說明</vt:lpstr>
      <vt:lpstr>期末評鑑書面資料準備說明</vt:lpstr>
      <vt:lpstr>期末評鑑書面資料準備說明</vt:lpstr>
      <vt:lpstr>期末評鑑資料第1次預檢說明</vt:lpstr>
      <vt:lpstr>105年第2次區公所實地輔導規劃說明</vt:lpstr>
      <vt:lpstr>105年第2次區公所實地輔導規劃說明</vt:lpstr>
      <vt:lpstr>105年第2次區公所實地輔導規劃說明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wcdr</dc:creator>
  <cp:lastModifiedBy>emily</cp:lastModifiedBy>
  <cp:revision>2077</cp:revision>
  <cp:lastPrinted>2016-04-19T05:37:08Z</cp:lastPrinted>
  <dcterms:modified xsi:type="dcterms:W3CDTF">2016-07-25T02:04:59Z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

<file path=docProps/infrawarePen.xml><?xml version="1.0" encoding="utf-8"?>
<InfrawarePenDraw xmlns="http://www.infraware.co.kr/2012/penmode"/>
</file>